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1"/>
  </p:notesMasterIdLst>
  <p:sldIdLst>
    <p:sldId id="316" r:id="rId3"/>
    <p:sldId id="319" r:id="rId4"/>
    <p:sldId id="257" r:id="rId5"/>
    <p:sldId id="318" r:id="rId6"/>
    <p:sldId id="317" r:id="rId7"/>
    <p:sldId id="312" r:id="rId8"/>
    <p:sldId id="259" r:id="rId9"/>
    <p:sldId id="330" r:id="rId10"/>
    <p:sldId id="308" r:id="rId11"/>
    <p:sldId id="331" r:id="rId12"/>
    <p:sldId id="302" r:id="rId13"/>
    <p:sldId id="311" r:id="rId14"/>
    <p:sldId id="309" r:id="rId15"/>
    <p:sldId id="323" r:id="rId16"/>
    <p:sldId id="322" r:id="rId17"/>
    <p:sldId id="324" r:id="rId18"/>
    <p:sldId id="320" r:id="rId19"/>
    <p:sldId id="303" r:id="rId20"/>
    <p:sldId id="325" r:id="rId21"/>
    <p:sldId id="263" r:id="rId22"/>
    <p:sldId id="326" r:id="rId23"/>
    <p:sldId id="327" r:id="rId24"/>
    <p:sldId id="305" r:id="rId25"/>
    <p:sldId id="314" r:id="rId26"/>
    <p:sldId id="301" r:id="rId27"/>
    <p:sldId id="329" r:id="rId28"/>
    <p:sldId id="328" r:id="rId29"/>
    <p:sldId id="304" r:id="rId30"/>
  </p:sldIdLst>
  <p:sldSz cx="12192000" cy="6858000"/>
  <p:notesSz cx="6858000" cy="9144000"/>
  <p:embeddedFontLst>
    <p:embeddedFont>
      <p:font typeface="Candara" panose="020E0502030303020204" pitchFamily="34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988162"/>
    <a:srgbClr val="F9E5B3"/>
    <a:srgbClr val="6C3B53"/>
    <a:srgbClr val="BA6A69"/>
    <a:srgbClr val="E29961"/>
    <a:srgbClr val="F9EDF6"/>
    <a:srgbClr val="848A32"/>
    <a:srgbClr val="51551F"/>
    <a:srgbClr val="F5F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99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3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4" Type="http://schemas.openxmlformats.org/officeDocument/2006/relationships/image" Target="../media/image5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4" Type="http://schemas.openxmlformats.org/officeDocument/2006/relationships/image" Target="../media/image5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Die goldene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Bundeslade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Schaubrot-tisch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Leuchter</a:t>
          </a: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Rauch-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opferaltar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0" presStyleCnt="4" custScaleY="150734" custLinFactNeighborY="-21539"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0" presStyleCnt="4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1" presStyleCnt="4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1" presStyleCnt="4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2" presStyleCnt="4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2" presStyleCnt="4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3" presStyleCnt="4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0A4BD527-5495-4A4E-AFA4-18B75D806A3C}" srcId="{8068F729-B0D8-4980-AC64-0621E7BB3C27}" destId="{87056B05-6AA4-4DF1-8DFA-0E14EAD13190}" srcOrd="2" destOrd="0" parTransId="{471277E3-DDD9-4B98-A8C4-3735E01A0998}" sibTransId="{3B6CC55A-3B9D-44AF-A973-AF2B22340144}"/>
    <dgm:cxn modelId="{13785031-60D9-42B3-AA47-7FECBA39BC10}" srcId="{8068F729-B0D8-4980-AC64-0621E7BB3C27}" destId="{D93E5ED7-03CC-4B04-A65C-F36729DC2ACF}" srcOrd="1" destOrd="0" parTransId="{A3A198EB-BEF8-446C-B838-6E9DA2C05ECD}" sibTransId="{333BC448-AF0E-4D02-8D9E-3817BFF4C94C}"/>
    <dgm:cxn modelId="{7939FE3C-3EF4-4027-8855-DD507462AD6B}" srcId="{8068F729-B0D8-4980-AC64-0621E7BB3C27}" destId="{62A60772-77E3-41EF-B695-844D585AD676}" srcOrd="0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23E687F3-142E-4940-A9EB-9163A11FA00C}" srcId="{8068F729-B0D8-4980-AC64-0621E7BB3C27}" destId="{17BAD6A6-2F19-4EB6-AAA1-374C49B08244}" srcOrd="3" destOrd="0" parTransId="{F698063D-9D82-4FC6-A429-F8F57A9C7830}" sibTransId="{32C3F37E-4F95-451D-A621-0E808EB62E75}"/>
    <dgm:cxn modelId="{C905FB95-98FE-400B-BD75-2A39ABCC09D6}" type="presParOf" srcId="{347D9810-FE78-4AB5-9796-6ED07404A0BC}" destId="{7F0F27EA-ECF0-4D15-806F-1B45EE8F8609}" srcOrd="0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1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2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3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4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5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6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Die goldene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Bundeslade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Schaubrot-tisch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Leuchter</a:t>
          </a: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Rauch-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opferaltar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Brand-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opferaltar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0" presStyleCnt="5" custScaleY="150734" custLinFactNeighborY="-21539"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0" presStyleCnt="5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1" presStyleCnt="5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1" presStyleCnt="5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2" presStyleCnt="5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2" presStyleCnt="5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3" presStyleCnt="5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3" presStyleCnt="5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4" presStyleCnt="5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4" presStyleCnt="5">
        <dgm:presLayoutVars>
          <dgm:bulletEnabled val="1"/>
        </dgm:presLayoutVars>
      </dgm:prSet>
      <dgm:spPr/>
    </dgm:pt>
  </dgm:ptLst>
  <dgm:cxnLst>
    <dgm:cxn modelId="{0A4BD527-5495-4A4E-AFA4-18B75D806A3C}" srcId="{8068F729-B0D8-4980-AC64-0621E7BB3C27}" destId="{87056B05-6AA4-4DF1-8DFA-0E14EAD13190}" srcOrd="2" destOrd="0" parTransId="{471277E3-DDD9-4B98-A8C4-3735E01A0998}" sibTransId="{3B6CC55A-3B9D-44AF-A973-AF2B22340144}"/>
    <dgm:cxn modelId="{13785031-60D9-42B3-AA47-7FECBA39BC10}" srcId="{8068F729-B0D8-4980-AC64-0621E7BB3C27}" destId="{D93E5ED7-03CC-4B04-A65C-F36729DC2ACF}" srcOrd="1" destOrd="0" parTransId="{A3A198EB-BEF8-446C-B838-6E9DA2C05ECD}" sibTransId="{333BC448-AF0E-4D02-8D9E-3817BFF4C94C}"/>
    <dgm:cxn modelId="{7939FE3C-3EF4-4027-8855-DD507462AD6B}" srcId="{8068F729-B0D8-4980-AC64-0621E7BB3C27}" destId="{62A60772-77E3-41EF-B695-844D585AD676}" srcOrd="0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E980D5D6-8883-4CA4-A282-8D30046836AC}" srcId="{8068F729-B0D8-4980-AC64-0621E7BB3C27}" destId="{2A804092-943E-4C89-B691-7CE01EEB0EC6}" srcOrd="4" destOrd="0" parTransId="{55FF9B94-518F-4D39-85C0-3EACCB1C5A46}" sibTransId="{BB11BA54-B93E-4F77-8351-C8A0A9659F34}"/>
    <dgm:cxn modelId="{23E687F3-142E-4940-A9EB-9163A11FA00C}" srcId="{8068F729-B0D8-4980-AC64-0621E7BB3C27}" destId="{17BAD6A6-2F19-4EB6-AAA1-374C49B08244}" srcOrd="3" destOrd="0" parTransId="{F698063D-9D82-4FC6-A429-F8F57A9C7830}" sibTransId="{32C3F37E-4F95-451D-A621-0E808EB62E75}"/>
    <dgm:cxn modelId="{C905FB95-98FE-400B-BD75-2A39ABCC09D6}" type="presParOf" srcId="{347D9810-FE78-4AB5-9796-6ED07404A0BC}" destId="{7F0F27EA-ECF0-4D15-806F-1B45EE8F8609}" srcOrd="0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1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2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3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4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5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6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7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8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Das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Waschbecken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aus Bronze</a:t>
          </a: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de-DE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äußere Vorhang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Das Ephod</a:t>
          </a: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de-DE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Die Brusttasche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restlichen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Kleider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0" presStyleCnt="5" custScaleY="150734" custLinFactNeighborX="6649" custLinFactNeighborY="-16152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0" presStyleCnt="5" custScaleX="126146" custLinFactNeighborX="7480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1" presStyleCnt="5" custScaleY="150734" custLinFactNeighborX="-2800" custLinFactNeighborY="-16152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1" presStyleCnt="5" custLinFactNeighborX="-313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2" presStyleCnt="5" custScaleY="150734" custLinFactNeighborX="-2247" custLinFactNeighborY="-16152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2" presStyleCnt="5" custLinFactNeighborX="-2504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3" presStyleCnt="5" custScaleY="150734" custLinFactNeighborX="-3910" custLinFactNeighborY="-16152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3" presStyleCnt="5" custLinFactNeighborX="-4389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4" presStyleCnt="5" custScaleY="150734" custLinFactNeighborX="-4360" custLinFactNeighborY="-16152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4" presStyleCnt="5" custLinFactNeighborX="-2649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D2243F2D-CB05-4153-B4D9-AC7C0559EA94}" srcId="{8068F729-B0D8-4980-AC64-0621E7BB3C27}" destId="{844FA8FA-AC7E-4248-BD7A-EEF03BED24B1}" srcOrd="2" destOrd="0" parTransId="{6B7B2FA7-8526-4447-B1CB-647566086DB5}" sibTransId="{A368B336-4891-4835-ADAE-4D8AD98A322F}"/>
    <dgm:cxn modelId="{6F677A33-EF91-4942-AB16-CDE6229453A3}" srcId="{8068F729-B0D8-4980-AC64-0621E7BB3C27}" destId="{6B7244AE-9981-405E-9456-33B09CD81279}" srcOrd="0" destOrd="0" parTransId="{32168B3B-1A17-42B0-8C91-83CE5B3BFB14}" sibTransId="{250373F9-26E7-4155-BA2A-1BC1846F5740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FA0CDC87-2F85-4104-9CB7-85BB4546631C}" srcId="{8068F729-B0D8-4980-AC64-0621E7BB3C27}" destId="{8C76CE66-F1D9-4C4A-9A85-5DA8EB30733C}" srcOrd="3" destOrd="0" parTransId="{66ECDF88-71A0-445F-A87F-E29A6311FAD1}" sibTransId="{8B6756BA-BD25-4B88-A7BC-07E33D42F1E3}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1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4" destOrd="0" parTransId="{DA328BCC-9BFE-4643-BC94-1937B50CAA8C}" sibTransId="{0454CE47-A8FF-433D-A6DF-EA9796AAD4F9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0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2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3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4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5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6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7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8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US" sz="2200" b="1" noProof="0" dirty="0"/>
            <a:t>GOTT </a:t>
          </a:r>
          <a:r>
            <a:rPr lang="en-US" sz="2200" b="1" noProof="0" dirty="0" err="1"/>
            <a:t>hasst</a:t>
          </a:r>
          <a:r>
            <a:rPr lang="en-US" sz="2200" b="1" noProof="0" dirty="0"/>
            <a:t> die </a:t>
          </a:r>
          <a:r>
            <a:rPr lang="en-US" sz="2200" b="1" noProof="0" dirty="0" err="1"/>
            <a:t>Sünde</a:t>
          </a:r>
          <a:endParaRPr lang="en-US" sz="22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2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200"/>
        </a:p>
      </dgm:t>
    </dgm:pt>
    <dgm:pt modelId="{32C9E038-EEC1-4667-8B92-B52A99202B02}">
      <dgm:prSet custT="1"/>
      <dgm:spPr/>
      <dgm:t>
        <a:bodyPr/>
        <a:lstStyle/>
        <a:p>
          <a:r>
            <a:rPr lang="en-US" sz="2200" b="1" noProof="0" dirty="0"/>
            <a:t>GOTT </a:t>
          </a:r>
          <a:r>
            <a:rPr lang="en-US" sz="2200" b="1" noProof="0" dirty="0" err="1"/>
            <a:t>rettet</a:t>
          </a:r>
          <a:r>
            <a:rPr lang="en-US" sz="2200" b="1" noProof="0" dirty="0"/>
            <a:t> den </a:t>
          </a:r>
          <a:r>
            <a:rPr lang="en-US" sz="2200" b="1" noProof="0" dirty="0" err="1"/>
            <a:t>Sünder</a:t>
          </a:r>
          <a:endParaRPr lang="en-US" sz="22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2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200"/>
        </a:p>
      </dgm:t>
    </dgm:pt>
    <dgm:pt modelId="{297C62F1-A08F-43AA-A459-1C1C09E709F2}">
      <dgm:prSet custT="1"/>
      <dgm:spPr/>
      <dgm:t>
        <a:bodyPr/>
        <a:lstStyle/>
        <a:p>
          <a:r>
            <a:rPr lang="en-US" sz="2200" b="1" noProof="0" dirty="0"/>
            <a:t>GOTT will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</a:r>
          <a:endParaRPr lang="en-US" sz="22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2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200"/>
        </a:p>
      </dgm:t>
    </dgm:pt>
    <dgm:pt modelId="{F20FDDF8-220C-4AA0-886B-BF43CD4C7617}">
      <dgm:prSet custT="1"/>
      <dgm:spPr/>
      <dgm:t>
        <a:bodyPr/>
        <a:lstStyle/>
        <a:p>
          <a:r>
            <a:rPr lang="de-DE" sz="2200" b="1" noProof="0" dirty="0"/>
            <a:t>GOTT sichert uns eine glorreiche Zukunft zu</a:t>
          </a:r>
          <a:endParaRPr lang="en-US" sz="22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2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2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916EE-925A-4670-ACCD-446503FD5831}">
      <dsp:nvSpPr>
        <dsp:cNvPr id="0" name=""/>
        <dsp:cNvSpPr/>
      </dsp:nvSpPr>
      <dsp:spPr>
        <a:xfrm>
          <a:off x="3443" y="104796"/>
          <a:ext cx="2731851" cy="3294263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49310" y="3096851"/>
          <a:ext cx="2431348" cy="7649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Die goldene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Bundeslade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9310" y="3096851"/>
        <a:ext cx="2431348" cy="764918"/>
      </dsp:txXfrm>
    </dsp:sp>
    <dsp:sp modelId="{45C51B78-7F84-4D77-97B8-D234F85857C1}">
      <dsp:nvSpPr>
        <dsp:cNvPr id="0" name=""/>
        <dsp:cNvSpPr/>
      </dsp:nvSpPr>
      <dsp:spPr>
        <a:xfrm>
          <a:off x="3008480" y="104796"/>
          <a:ext cx="2731851" cy="3294263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3254347" y="3096851"/>
          <a:ext cx="2431348" cy="7649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Schaubrot-tisch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54347" y="3096851"/>
        <a:ext cx="2431348" cy="764918"/>
      </dsp:txXfrm>
    </dsp:sp>
    <dsp:sp modelId="{13FCF3A8-63AE-4CA8-89D7-45EBD7316758}">
      <dsp:nvSpPr>
        <dsp:cNvPr id="0" name=""/>
        <dsp:cNvSpPr/>
      </dsp:nvSpPr>
      <dsp:spPr>
        <a:xfrm>
          <a:off x="6013517" y="104796"/>
          <a:ext cx="2731851" cy="3294263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259384" y="3096851"/>
          <a:ext cx="2431348" cy="7649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Leuchter</a:t>
          </a:r>
        </a:p>
      </dsp:txBody>
      <dsp:txXfrm>
        <a:off x="6259384" y="3096851"/>
        <a:ext cx="2431348" cy="764918"/>
      </dsp:txXfrm>
    </dsp:sp>
    <dsp:sp modelId="{A3894D9B-1D9B-4D9A-BE86-071850DC0C31}">
      <dsp:nvSpPr>
        <dsp:cNvPr id="0" name=""/>
        <dsp:cNvSpPr/>
      </dsp:nvSpPr>
      <dsp:spPr>
        <a:xfrm>
          <a:off x="9018554" y="104796"/>
          <a:ext cx="2731851" cy="3294263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9264421" y="3096851"/>
          <a:ext cx="2431348" cy="764918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Rauch-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opferaltar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264421" y="3096851"/>
        <a:ext cx="2431348" cy="764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916EE-925A-4670-ACCD-446503FD5831}">
      <dsp:nvSpPr>
        <dsp:cNvPr id="0" name=""/>
        <dsp:cNvSpPr/>
      </dsp:nvSpPr>
      <dsp:spPr>
        <a:xfrm>
          <a:off x="4017" y="822097"/>
          <a:ext cx="2175150" cy="2622953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199781" y="3204427"/>
          <a:ext cx="1935884" cy="6090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Die goldene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Bundeslade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9781" y="3204427"/>
        <a:ext cx="1935884" cy="609042"/>
      </dsp:txXfrm>
    </dsp:sp>
    <dsp:sp modelId="{45C51B78-7F84-4D77-97B8-D234F85857C1}">
      <dsp:nvSpPr>
        <dsp:cNvPr id="0" name=""/>
        <dsp:cNvSpPr/>
      </dsp:nvSpPr>
      <dsp:spPr>
        <a:xfrm>
          <a:off x="2396683" y="822097"/>
          <a:ext cx="2175150" cy="2622953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2592447" y="3204427"/>
          <a:ext cx="1935884" cy="6090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Schaubrot-tisch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2447" y="3204427"/>
        <a:ext cx="1935884" cy="609042"/>
      </dsp:txXfrm>
    </dsp:sp>
    <dsp:sp modelId="{13FCF3A8-63AE-4CA8-89D7-45EBD7316758}">
      <dsp:nvSpPr>
        <dsp:cNvPr id="0" name=""/>
        <dsp:cNvSpPr/>
      </dsp:nvSpPr>
      <dsp:spPr>
        <a:xfrm>
          <a:off x="4789349" y="822097"/>
          <a:ext cx="2175150" cy="2622953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4985113" y="3204427"/>
          <a:ext cx="1935884" cy="6090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Leuchter</a:t>
          </a:r>
        </a:p>
      </dsp:txBody>
      <dsp:txXfrm>
        <a:off x="4985113" y="3204427"/>
        <a:ext cx="1935884" cy="609042"/>
      </dsp:txXfrm>
    </dsp:sp>
    <dsp:sp modelId="{A3894D9B-1D9B-4D9A-BE86-071850DC0C31}">
      <dsp:nvSpPr>
        <dsp:cNvPr id="0" name=""/>
        <dsp:cNvSpPr/>
      </dsp:nvSpPr>
      <dsp:spPr>
        <a:xfrm>
          <a:off x="7182015" y="822097"/>
          <a:ext cx="2175150" cy="2622953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7377779" y="3204427"/>
          <a:ext cx="1935884" cy="609042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Rauch-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opferaltar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77779" y="3204427"/>
        <a:ext cx="1935884" cy="609042"/>
      </dsp:txXfrm>
    </dsp:sp>
    <dsp:sp modelId="{C5AB7DA8-1CA9-4DC3-85B9-19271D3EBDA8}">
      <dsp:nvSpPr>
        <dsp:cNvPr id="0" name=""/>
        <dsp:cNvSpPr/>
      </dsp:nvSpPr>
      <dsp:spPr>
        <a:xfrm>
          <a:off x="9574681" y="822097"/>
          <a:ext cx="2175150" cy="2622953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9770445" y="3204427"/>
          <a:ext cx="1935884" cy="609042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Brand-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opferaltar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70445" y="3204427"/>
        <a:ext cx="1935884" cy="6090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3CA93-0982-4CBC-8F89-AEFFDFCDCC07}">
      <dsp:nvSpPr>
        <dsp:cNvPr id="0" name=""/>
        <dsp:cNvSpPr/>
      </dsp:nvSpPr>
      <dsp:spPr>
        <a:xfrm>
          <a:off x="202691" y="951554"/>
          <a:ext cx="2126367" cy="25641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46836" y="3321980"/>
          <a:ext cx="2387271" cy="595383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Das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Waschbecken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aus Bronze</a:t>
          </a:r>
        </a:p>
      </dsp:txBody>
      <dsp:txXfrm>
        <a:off x="146836" y="3321980"/>
        <a:ext cx="2387271" cy="595383"/>
      </dsp:txXfrm>
    </dsp:sp>
    <dsp:sp modelId="{96D61A8B-93EB-4554-B73A-2BF2524C33FB}">
      <dsp:nvSpPr>
        <dsp:cNvPr id="0" name=""/>
        <dsp:cNvSpPr/>
      </dsp:nvSpPr>
      <dsp:spPr>
        <a:xfrm>
          <a:off x="2545650" y="951554"/>
          <a:ext cx="2126367" cy="25641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2737194" y="3321980"/>
          <a:ext cx="1892467" cy="59538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Der äußere Vorhang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7194" y="3321980"/>
        <a:ext cx="1892467" cy="595383"/>
      </dsp:txXfrm>
    </dsp:sp>
    <dsp:sp modelId="{C06AF406-4B14-40C6-9E33-B8582148E012}">
      <dsp:nvSpPr>
        <dsp:cNvPr id="0" name=""/>
        <dsp:cNvSpPr/>
      </dsp:nvSpPr>
      <dsp:spPr>
        <a:xfrm>
          <a:off x="4896413" y="951554"/>
          <a:ext cx="2126367" cy="25641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5088178" y="3321980"/>
          <a:ext cx="1892467" cy="595383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Das Ephod</a:t>
          </a:r>
        </a:p>
      </dsp:txBody>
      <dsp:txXfrm>
        <a:off x="5088178" y="3321980"/>
        <a:ext cx="1892467" cy="595383"/>
      </dsp:txXfrm>
    </dsp:sp>
    <dsp:sp modelId="{0FEB24B2-FC00-427A-8726-FB0F4770CDC7}">
      <dsp:nvSpPr>
        <dsp:cNvPr id="0" name=""/>
        <dsp:cNvSpPr/>
      </dsp:nvSpPr>
      <dsp:spPr>
        <a:xfrm>
          <a:off x="7200056" y="951554"/>
          <a:ext cx="2126367" cy="2564127"/>
        </a:xfrm>
        <a:prstGeom prst="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7391510" y="3321980"/>
          <a:ext cx="1892467" cy="595383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Die Brusttasche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91510" y="3321980"/>
        <a:ext cx="1892467" cy="595383"/>
      </dsp:txXfrm>
    </dsp:sp>
    <dsp:sp modelId="{23D410F9-38BA-4E6C-A403-BC66A2A410F0}">
      <dsp:nvSpPr>
        <dsp:cNvPr id="0" name=""/>
        <dsp:cNvSpPr/>
      </dsp:nvSpPr>
      <dsp:spPr>
        <a:xfrm>
          <a:off x="9529492" y="951554"/>
          <a:ext cx="2126367" cy="25641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9763444" y="3321980"/>
          <a:ext cx="1892467" cy="59538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restlichen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Kleider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63444" y="3321980"/>
        <a:ext cx="1892467" cy="5953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812"/>
          <a:ext cx="3386902" cy="66447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noProof="0" dirty="0"/>
            <a:t>GOTT </a:t>
          </a:r>
          <a:r>
            <a:rPr lang="en-US" sz="2200" b="1" kern="1200" noProof="0" dirty="0" err="1"/>
            <a:t>hasst</a:t>
          </a:r>
          <a:r>
            <a:rPr lang="en-US" sz="2200" b="1" kern="1200" noProof="0" dirty="0"/>
            <a:t> die </a:t>
          </a:r>
          <a:r>
            <a:rPr lang="en-US" sz="2200" b="1" kern="1200" noProof="0" dirty="0" err="1"/>
            <a:t>Sünde</a:t>
          </a:r>
          <a:endParaRPr lang="en-US" sz="2200" kern="1200" noProof="0" dirty="0"/>
        </a:p>
      </dsp:txBody>
      <dsp:txXfrm>
        <a:off x="32437" y="33249"/>
        <a:ext cx="3322028" cy="599598"/>
      </dsp:txXfrm>
    </dsp:sp>
    <dsp:sp modelId="{49FB8278-23E9-44B1-B0E9-2B687210E11D}">
      <dsp:nvSpPr>
        <dsp:cNvPr id="0" name=""/>
        <dsp:cNvSpPr/>
      </dsp:nvSpPr>
      <dsp:spPr>
        <a:xfrm>
          <a:off x="0" y="676225"/>
          <a:ext cx="3386902" cy="664472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noProof="0" dirty="0"/>
            <a:t>GOTT </a:t>
          </a:r>
          <a:r>
            <a:rPr lang="en-US" sz="2200" b="1" kern="1200" noProof="0" dirty="0" err="1"/>
            <a:t>rettet</a:t>
          </a:r>
          <a:r>
            <a:rPr lang="en-US" sz="2200" b="1" kern="1200" noProof="0" dirty="0"/>
            <a:t> den </a:t>
          </a:r>
          <a:r>
            <a:rPr lang="en-US" sz="2200" b="1" kern="1200" noProof="0" dirty="0" err="1"/>
            <a:t>Sünder</a:t>
          </a:r>
          <a:endParaRPr lang="en-US" sz="2200" kern="1200" noProof="0" dirty="0"/>
        </a:p>
      </dsp:txBody>
      <dsp:txXfrm>
        <a:off x="32437" y="708662"/>
        <a:ext cx="3322028" cy="599598"/>
      </dsp:txXfrm>
    </dsp:sp>
    <dsp:sp modelId="{C188DD80-2EA5-48DD-A3DA-B408111F1352}">
      <dsp:nvSpPr>
        <dsp:cNvPr id="0" name=""/>
        <dsp:cNvSpPr/>
      </dsp:nvSpPr>
      <dsp:spPr>
        <a:xfrm>
          <a:off x="0" y="1351637"/>
          <a:ext cx="3386902" cy="664472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noProof="0" dirty="0"/>
            <a:t>GOTT will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</a:r>
          <a:endParaRPr lang="en-US" sz="2200" kern="1200" noProof="0" dirty="0"/>
        </a:p>
      </dsp:txBody>
      <dsp:txXfrm>
        <a:off x="32437" y="1384074"/>
        <a:ext cx="3322028" cy="599598"/>
      </dsp:txXfrm>
    </dsp:sp>
    <dsp:sp modelId="{CF501F27-D192-4894-A090-DEB699832C3E}">
      <dsp:nvSpPr>
        <dsp:cNvPr id="0" name=""/>
        <dsp:cNvSpPr/>
      </dsp:nvSpPr>
      <dsp:spPr>
        <a:xfrm>
          <a:off x="0" y="2027050"/>
          <a:ext cx="3386902" cy="664472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noProof="0" dirty="0"/>
            <a:t>GOTT sichert uns eine glorreiche Zukunft zu</a:t>
          </a:r>
          <a:endParaRPr lang="en-US" sz="2200" kern="1200" noProof="0" dirty="0"/>
        </a:p>
      </dsp:txBody>
      <dsp:txXfrm>
        <a:off x="32437" y="2059487"/>
        <a:ext cx="3322028" cy="599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2857E-C774-F2A1-0CC8-D17EF0647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7CD50A0-61E5-1546-270A-57F06B043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C1A4215-9A2B-D927-759A-7DFC5BC0A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0FF8E8-24C7-68D5-47DD-56ABA1807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04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548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26/09/2025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Relationship Id="rId1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505862" y="4650046"/>
            <a:ext cx="11104245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8800" b="1" spc="500" dirty="0">
                <a:ln/>
                <a:solidFill>
                  <a:schemeClr val="accent4"/>
                </a:solidFill>
              </a:rPr>
              <a:t>DIE STIFTSHÜTTE</a:t>
            </a:r>
            <a:endParaRPr lang="en-US" sz="8800" b="1" spc="500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8709660" y="6287386"/>
            <a:ext cx="3215640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 err="1">
                <a:solidFill>
                  <a:schemeClr val="accent6">
                    <a:lumMod val="50000"/>
                  </a:schemeClr>
                </a:solidFill>
              </a:rPr>
              <a:t>Lektion</a:t>
            </a:r>
            <a:r>
              <a:rPr lang="en-US" sz="1600" b="1" noProof="0" dirty="0">
                <a:solidFill>
                  <a:schemeClr val="accent6">
                    <a:lumMod val="50000"/>
                  </a:schemeClr>
                </a:solidFill>
              </a:rPr>
              <a:t> 13, 27. September 2025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050AB3-F9FC-ED3F-D287-A657F6236DBA}"/>
              </a:ext>
            </a:extLst>
          </p:cNvPr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8_I9INZxMAAAAlAAAAEQAAAA0AAAAAkAAAAEgAAACQAAAASAAAAAAAAAAAAAAAAAAAAAEAAABQAAAAAAAAAAAA4D8AAAAAAADgPwAAAAAAAOA/AAAAAAAA4D8AAAAAAADgPwAAAAAAAOA/AAAAAAAA4D8AAAAAAADgPwAAAAAAAOA/AAAAAAAA4D8CAAAAjAAAAAAAAAAAAAAAFWCC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o6Og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VgggX///8BAAAAAAAAAAAAAAAAAAAAAAAAAAAAAAAAAAAAAAAAAAAAAAACf39/AOjo6APMzMwAwMD/AH9/fwAAAAAAAAAAAAAAAAD///8AAAAAACEAAAAYAAAAFAAAAJEGAAA7JgAA+iEAAO0nAAAQAAAAJgAAAAgAAAD//////////zAAAAAUAAAAAAAAAAAA//8AAAEAAAD//wAAAQA="/>
              </a:ext>
            </a:extLst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7000"/>
                    </a14:imgEffect>
                    <a14:imgEffect>
                      <a14:colorTemperature colorTemp="5936"/>
                    </a14:imgEffect>
                    <a14:imgEffect>
                      <a14:saturation sat="108000"/>
                    </a14:imgEffect>
                    <a14:imgEffect>
                      <a14:brightnessContrast bright="-41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76860" y="3655143"/>
            <a:ext cx="332608" cy="560898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914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93EBB8-8A13-CDB6-8FE7-AE924B23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84739F-BCCD-5874-8F34-1BEFA61925A3}"/>
              </a:ext>
            </a:extLst>
          </p:cNvPr>
          <p:cNvSpPr txBox="1"/>
          <p:nvPr/>
        </p:nvSpPr>
        <p:spPr>
          <a:xfrm>
            <a:off x="3461656" y="-78815"/>
            <a:ext cx="873034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noProof="0" dirty="0">
                <a:ln/>
                <a:solidFill>
                  <a:schemeClr val="accent4"/>
                </a:solidFill>
              </a:rPr>
              <a:t>DIE FREIWILLIGE OPFERGABE</a:t>
            </a: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7F80C0F6-E351-6A7A-6A71-E8DEF25406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71" y="3837886"/>
            <a:ext cx="3360703" cy="2240468"/>
          </a:xfrm>
          <a:prstGeom prst="rect">
            <a:avLst/>
          </a:prstGeom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D357846D-E4F8-92FD-EBEB-C88F70E5EA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71" y="1787652"/>
            <a:ext cx="2414016" cy="1641348"/>
          </a:xfrm>
          <a:prstGeom prst="rect">
            <a:avLst/>
          </a:prstGeom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601FD959-A1B5-4BA6-4A76-6C1320662A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3069" y="1713110"/>
            <a:ext cx="2933623" cy="385928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0A1EA21-C10B-B497-E258-2DA8D0FBC49A}"/>
              </a:ext>
            </a:extLst>
          </p:cNvPr>
          <p:cNvSpPr txBox="1"/>
          <p:nvPr/>
        </p:nvSpPr>
        <p:spPr>
          <a:xfrm>
            <a:off x="3787859" y="4065568"/>
            <a:ext cx="6793102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/>
              <a:t>Um diese Arbeit zu vollbringen, </a:t>
            </a:r>
            <a:br>
              <a:rPr lang="de-DE" sz="2200" b="1" dirty="0"/>
            </a:br>
            <a:r>
              <a:rPr lang="de-DE" sz="2200" b="1" dirty="0"/>
              <a:t>stattete der HEILIGE GEIST </a:t>
            </a:r>
            <a:br>
              <a:rPr lang="de-DE" sz="2200" b="1" dirty="0"/>
            </a:br>
            <a:r>
              <a:rPr lang="de-DE" sz="2200" b="1" dirty="0"/>
              <a:t>alle beteiligten Arbeiter </a:t>
            </a:r>
            <a:br>
              <a:rPr lang="de-DE" sz="2200" b="1" dirty="0"/>
            </a:br>
            <a:r>
              <a:rPr lang="de-DE" sz="2200" b="1" dirty="0"/>
              <a:t>mit Gaben aus (2. Mose 35,30–36,2). </a:t>
            </a:r>
          </a:p>
          <a:p>
            <a:pPr>
              <a:spcBef>
                <a:spcPts val="600"/>
              </a:spcBef>
            </a:pPr>
            <a:r>
              <a:rPr lang="de-DE" sz="2200" b="1" dirty="0"/>
              <a:t>Ebenso schenkt ER auch heute noch allen, </a:t>
            </a:r>
            <a:br>
              <a:rPr lang="de-DE" sz="2200" b="1" dirty="0"/>
            </a:br>
            <a:r>
              <a:rPr lang="de-DE" sz="2200" b="1" dirty="0"/>
              <a:t>die an GOTTES WERK mitwirken, </a:t>
            </a:r>
            <a:br>
              <a:rPr lang="de-DE" sz="2200" b="1" dirty="0"/>
            </a:br>
            <a:r>
              <a:rPr lang="de-DE" sz="2200" b="1" dirty="0"/>
              <a:t>die notwendigen Gaben.</a:t>
            </a:r>
            <a:endParaRPr lang="en-US" sz="22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FD8B2C2-3F8E-F1CE-A80D-04271E3A2C06}"/>
              </a:ext>
            </a:extLst>
          </p:cNvPr>
          <p:cNvSpPr txBox="1"/>
          <p:nvPr/>
        </p:nvSpPr>
        <p:spPr>
          <a:xfrm>
            <a:off x="2841172" y="2442434"/>
            <a:ext cx="60301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Alle waren so bereitwillig zu spenden, </a:t>
            </a:r>
            <a:br>
              <a:rPr lang="de-DE" sz="2000" b="1" dirty="0"/>
            </a:br>
            <a:r>
              <a:rPr lang="de-DE" sz="2000" b="1" dirty="0"/>
              <a:t>dass </a:t>
            </a:r>
            <a:r>
              <a:rPr lang="de-DE" sz="2000" b="1" dirty="0" err="1"/>
              <a:t>Bezaleel</a:t>
            </a:r>
            <a:r>
              <a:rPr lang="de-DE" sz="2000" b="1" dirty="0"/>
              <a:t>, </a:t>
            </a:r>
            <a:r>
              <a:rPr lang="de-DE" sz="2000" b="1" dirty="0" err="1"/>
              <a:t>Aholiab</a:t>
            </a:r>
            <a:r>
              <a:rPr lang="de-DE" sz="2000" b="1" dirty="0"/>
              <a:t> und die anderen Arbeiter Mose baten, das Volk davon abzuhalten, </a:t>
            </a:r>
            <a:br>
              <a:rPr lang="de-DE" sz="2000" b="1" dirty="0"/>
            </a:br>
            <a:r>
              <a:rPr lang="de-DE" sz="2000" b="1" dirty="0"/>
              <a:t>weitere Gaben zu bringen (2. Mose 36,3-7).</a:t>
            </a:r>
            <a:endParaRPr lang="en-US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A825B37-E5F2-B6EF-A5B1-7AE78C729250}"/>
              </a:ext>
            </a:extLst>
          </p:cNvPr>
          <p:cNvSpPr txBox="1"/>
          <p:nvPr/>
        </p:nvSpPr>
        <p:spPr>
          <a:xfrm>
            <a:off x="2841172" y="1713110"/>
            <a:ext cx="6786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Darüber hinaus wurden Spinner, Näherinnen und Schneider, Tischler, Schnitzer, Juweliere usw. benötigt.</a:t>
            </a:r>
            <a:endParaRPr lang="en-US" sz="2000" b="1" noProof="0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9ED9815A-1BFE-D07A-5810-074819C8AA97}"/>
              </a:ext>
            </a:extLst>
          </p:cNvPr>
          <p:cNvSpPr/>
          <p:nvPr/>
        </p:nvSpPr>
        <p:spPr>
          <a:xfrm>
            <a:off x="133203" y="-59670"/>
            <a:ext cx="2707969" cy="1489096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Mo, 22.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Opfergaben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und der HEILIGE GEIST</a:t>
            </a:r>
            <a:endParaRPr lang="de-DE" b="1" dirty="0"/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72AAD653-2504-BA1E-55A3-2FC00906C588}"/>
              </a:ext>
            </a:extLst>
          </p:cNvPr>
          <p:cNvSpPr txBox="1"/>
          <p:nvPr/>
        </p:nvSpPr>
        <p:spPr>
          <a:xfrm>
            <a:off x="2841172" y="525623"/>
            <a:ext cx="933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Erhebt von eurem Besitz eine Abgabe für den HERRN. Ein jeder, dessen Herz dazu bereit ist, bringe die Abgabe für den HERRN: Gold, Silber, Bronze,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[ …] </a:t>
            </a:r>
            <a:r>
              <a:rPr lang="de-DE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wer unter euch kundig ist, der komme und mache, was der HERR geboten hat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  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35:5,10)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1632857" y="936010"/>
            <a:ext cx="9200824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de-DE" sz="2800" b="1" dirty="0">
                <a:latin typeface="Constantia" panose="02030602050306030303" pitchFamily="18" charset="0"/>
              </a:rPr>
              <a:t>Gott hat Männern und Frauen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kostbare Gaben gegeben.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Verschiedene Menschen hat Er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mit unterschiedlichen Gaben ausgestattet. </a:t>
            </a:r>
          </a:p>
          <a:p>
            <a:pPr algn="ctr">
              <a:spcBef>
                <a:spcPts val="600"/>
              </a:spcBef>
            </a:pPr>
            <a:r>
              <a:rPr lang="de-DE" sz="2800" b="1" dirty="0">
                <a:latin typeface="Constantia" panose="02030602050306030303" pitchFamily="18" charset="0"/>
              </a:rPr>
              <a:t>Nicht alle haben die gleiche Charakterstärke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oder das gleiche Wissen. </a:t>
            </a:r>
          </a:p>
          <a:p>
            <a:pPr algn="ctr">
              <a:spcBef>
                <a:spcPts val="600"/>
              </a:spcBef>
            </a:pPr>
            <a:r>
              <a:rPr lang="de-DE" sz="2800" b="1" dirty="0">
                <a:latin typeface="Constantia" panose="02030602050306030303" pitchFamily="18" charset="0"/>
              </a:rPr>
              <a:t>Aber jeder soll seine Gaben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im Dienste des Meisters einsetzen,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wie gering diese Gabe auch erscheinen mag.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Der treue Verwalter geht klug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mit den ihm anvertrauten Gütern um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4605581" y="6434818"/>
            <a:ext cx="6358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E. G. White, The Upward Look (Der Blick </a:t>
            </a:r>
            <a:r>
              <a:rPr lang="en-US" sz="1600" b="1" noProof="0" dirty="0" err="1"/>
              <a:t>nach</a:t>
            </a:r>
            <a:r>
              <a:rPr lang="en-US" sz="1600" b="1" noProof="0" dirty="0"/>
              <a:t> </a:t>
            </a:r>
            <a:r>
              <a:rPr lang="en-US" sz="1600" b="1" noProof="0" dirty="0" err="1"/>
              <a:t>oben</a:t>
            </a:r>
            <a:r>
              <a:rPr lang="en-US" sz="1600" b="1" noProof="0" dirty="0"/>
              <a:t>), 31. December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DIE STIFTSHÜTTE</a:t>
            </a: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5032345" y="71032"/>
            <a:ext cx="3382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BAU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3656802" y="653147"/>
            <a:ext cx="6962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Mose sah dies ganze Werk an und siehe, sie hatten es gemacht, wie der HERR geboten hatte. Und Mose segnete sie.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369280" y="1372573"/>
            <a:ext cx="6762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</a:rPr>
              <a:t>Welche Elemente waren notwendig, 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damit die STIFTSHÜTTE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 ihre Funktionen erfüllen konnte?</a:t>
            </a:r>
            <a:endParaRPr lang="en-US" sz="2000" b="1" noProof="0" dirty="0">
              <a:solidFill>
                <a:schemeClr val="bg1"/>
              </a:solidFill>
            </a:endParaRPr>
          </a:p>
        </p:txBody>
      </p:sp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1161" y="2388236"/>
            <a:ext cx="5244478" cy="407827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970E09F-4837-E491-13A6-6188A56E9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425" y="2080009"/>
            <a:ext cx="6866054" cy="452761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9E6F46A2-66FC-C5B7-2D1B-90DD5BC29DB9}"/>
              </a:ext>
            </a:extLst>
          </p:cNvPr>
          <p:cNvSpPr/>
          <p:nvPr/>
        </p:nvSpPr>
        <p:spPr>
          <a:xfrm>
            <a:off x="141524" y="71032"/>
            <a:ext cx="2685998" cy="1301541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23.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Die Stiftshütte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wird gebaut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75B14-0C06-3293-F109-752A792C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5BE5A6-ADEC-8D66-C3BD-9B81C47B9384}"/>
              </a:ext>
            </a:extLst>
          </p:cNvPr>
          <p:cNvSpPr txBox="1"/>
          <p:nvPr/>
        </p:nvSpPr>
        <p:spPr>
          <a:xfrm>
            <a:off x="3493048" y="71032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BAU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442440-1B2D-D132-55DA-7E71BF288278}"/>
              </a:ext>
            </a:extLst>
          </p:cNvPr>
          <p:cNvSpPr txBox="1"/>
          <p:nvPr/>
        </p:nvSpPr>
        <p:spPr>
          <a:xfrm>
            <a:off x="3656802" y="653147"/>
            <a:ext cx="6962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Mose sah dies ganze Werk an und siehe, sie hatten es gemacht, wie der HERR geboten hatte. Und Mose segnete sie.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BFE3E1-6EC1-429D-C0C8-743E64111CB9}"/>
              </a:ext>
            </a:extLst>
          </p:cNvPr>
          <p:cNvSpPr txBox="1"/>
          <p:nvPr/>
        </p:nvSpPr>
        <p:spPr>
          <a:xfrm>
            <a:off x="3423709" y="1560973"/>
            <a:ext cx="6762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</a:rPr>
              <a:t>Welche Elemente waren notwendig, 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damit die STIFTSHÜTTE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 ihre Funktionen erfüllen konnte?</a:t>
            </a:r>
            <a:endParaRPr lang="en-US" sz="2000" b="1" noProof="0" dirty="0">
              <a:solidFill>
                <a:schemeClr val="bg1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5050CA9-4CAF-98A0-5E26-746374CF622A}"/>
              </a:ext>
            </a:extLst>
          </p:cNvPr>
          <p:cNvGrpSpPr/>
          <p:nvPr/>
        </p:nvGrpSpPr>
        <p:grpSpPr>
          <a:xfrm>
            <a:off x="144966" y="1881593"/>
            <a:ext cx="4884233" cy="4756370"/>
            <a:chOff x="144966" y="1881593"/>
            <a:chExt cx="4884233" cy="475637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C2564A00-2BF0-EFE0-DA32-37E8B8A57CD3}"/>
                </a:ext>
              </a:extLst>
            </p:cNvPr>
            <p:cNvSpPr/>
            <p:nvPr/>
          </p:nvSpPr>
          <p:spPr>
            <a:xfrm>
              <a:off x="144966" y="1881593"/>
              <a:ext cx="4884233" cy="4218124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63429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  <a:softEdge rad="317500"/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5B7D129A-A313-47C9-2995-C8BBA3467EE9}"/>
                </a:ext>
              </a:extLst>
            </p:cNvPr>
            <p:cNvSpPr/>
            <p:nvPr/>
          </p:nvSpPr>
          <p:spPr>
            <a:xfrm>
              <a:off x="873253" y="5771743"/>
              <a:ext cx="3294637" cy="866220"/>
            </a:xfrm>
            <a:custGeom>
              <a:avLst/>
              <a:gdLst>
                <a:gd name="connsiteX0" fmla="*/ 0 w 3294637"/>
                <a:gd name="connsiteY0" fmla="*/ 0 h 866220"/>
                <a:gd name="connsiteX1" fmla="*/ 1921872 w 3294637"/>
                <a:gd name="connsiteY1" fmla="*/ 0 h 866220"/>
                <a:gd name="connsiteX2" fmla="*/ 2314482 w 3294637"/>
                <a:gd name="connsiteY2" fmla="*/ -92686 h 866220"/>
                <a:gd name="connsiteX3" fmla="*/ 2745531 w 3294637"/>
                <a:gd name="connsiteY3" fmla="*/ 0 h 866220"/>
                <a:gd name="connsiteX4" fmla="*/ 3294637 w 3294637"/>
                <a:gd name="connsiteY4" fmla="*/ 0 h 866220"/>
                <a:gd name="connsiteX5" fmla="*/ 3294637 w 3294637"/>
                <a:gd name="connsiteY5" fmla="*/ 144370 h 866220"/>
                <a:gd name="connsiteX6" fmla="*/ 3294637 w 3294637"/>
                <a:gd name="connsiteY6" fmla="*/ 144370 h 866220"/>
                <a:gd name="connsiteX7" fmla="*/ 3294637 w 3294637"/>
                <a:gd name="connsiteY7" fmla="*/ 360925 h 866220"/>
                <a:gd name="connsiteX8" fmla="*/ 3294637 w 3294637"/>
                <a:gd name="connsiteY8" fmla="*/ 866220 h 866220"/>
                <a:gd name="connsiteX9" fmla="*/ 2745531 w 3294637"/>
                <a:gd name="connsiteY9" fmla="*/ 866220 h 866220"/>
                <a:gd name="connsiteX10" fmla="*/ 1921872 w 3294637"/>
                <a:gd name="connsiteY10" fmla="*/ 866220 h 866220"/>
                <a:gd name="connsiteX11" fmla="*/ 1921872 w 3294637"/>
                <a:gd name="connsiteY11" fmla="*/ 866220 h 866220"/>
                <a:gd name="connsiteX12" fmla="*/ 0 w 3294637"/>
                <a:gd name="connsiteY12" fmla="*/ 866220 h 866220"/>
                <a:gd name="connsiteX13" fmla="*/ 0 w 3294637"/>
                <a:gd name="connsiteY13" fmla="*/ 360925 h 866220"/>
                <a:gd name="connsiteX14" fmla="*/ 0 w 3294637"/>
                <a:gd name="connsiteY14" fmla="*/ 144370 h 866220"/>
                <a:gd name="connsiteX15" fmla="*/ 0 w 3294637"/>
                <a:gd name="connsiteY15" fmla="*/ 144370 h 866220"/>
                <a:gd name="connsiteX16" fmla="*/ 0 w 3294637"/>
                <a:gd name="connsiteY16" fmla="*/ 0 h 86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94637" h="866220">
                  <a:moveTo>
                    <a:pt x="0" y="0"/>
                  </a:moveTo>
                  <a:lnTo>
                    <a:pt x="1921872" y="0"/>
                  </a:lnTo>
                  <a:lnTo>
                    <a:pt x="2314482" y="-92686"/>
                  </a:lnTo>
                  <a:lnTo>
                    <a:pt x="2745531" y="0"/>
                  </a:lnTo>
                  <a:lnTo>
                    <a:pt x="3294637" y="0"/>
                  </a:lnTo>
                  <a:lnTo>
                    <a:pt x="3294637" y="144370"/>
                  </a:lnTo>
                  <a:lnTo>
                    <a:pt x="3294637" y="144370"/>
                  </a:lnTo>
                  <a:lnTo>
                    <a:pt x="3294637" y="360925"/>
                  </a:lnTo>
                  <a:lnTo>
                    <a:pt x="3294637" y="866220"/>
                  </a:lnTo>
                  <a:lnTo>
                    <a:pt x="2745531" y="866220"/>
                  </a:lnTo>
                  <a:lnTo>
                    <a:pt x="1921872" y="866220"/>
                  </a:lnTo>
                  <a:lnTo>
                    <a:pt x="1921872" y="866220"/>
                  </a:lnTo>
                  <a:lnTo>
                    <a:pt x="0" y="866220"/>
                  </a:lnTo>
                  <a:lnTo>
                    <a:pt x="0" y="360925"/>
                  </a:lnTo>
                  <a:lnTo>
                    <a:pt x="0" y="144370"/>
                  </a:lnTo>
                  <a:lnTo>
                    <a:pt x="0" y="144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429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800" b="1" kern="12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Die Stiftshütte </a:t>
              </a:r>
              <a:br>
                <a:rPr lang="de-DE" sz="1800" b="1" kern="12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600" b="1" kern="12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de-DE" sz="1600" b="1" kern="12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„Heiliges“ u. „Allerheiligstes“</a:t>
              </a:r>
              <a:r>
                <a:rPr lang="en-US" sz="1600" b="1" kern="12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</p:grpSp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C899FBEE-A746-24EA-0BAA-2BF92D9C79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591" y="2396257"/>
            <a:ext cx="5557024" cy="44617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CD8D0A05-B6AB-03A6-9E2A-02C1899EDD58}"/>
              </a:ext>
            </a:extLst>
          </p:cNvPr>
          <p:cNvSpPr/>
          <p:nvPr/>
        </p:nvSpPr>
        <p:spPr>
          <a:xfrm>
            <a:off x="141524" y="71032"/>
            <a:ext cx="2685998" cy="1301541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23.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Die Stiftshütte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wird gebaut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016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4A61B4-DBDA-217C-F065-E8F48F2B8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61C773-FD63-A225-9A66-C42C2BF605A6}"/>
              </a:ext>
            </a:extLst>
          </p:cNvPr>
          <p:cNvSpPr txBox="1"/>
          <p:nvPr/>
        </p:nvSpPr>
        <p:spPr>
          <a:xfrm>
            <a:off x="1735678" y="0"/>
            <a:ext cx="115331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BAU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2FF706-B180-A499-7A6A-777A4DA4996B}"/>
              </a:ext>
            </a:extLst>
          </p:cNvPr>
          <p:cNvSpPr txBox="1"/>
          <p:nvPr/>
        </p:nvSpPr>
        <p:spPr>
          <a:xfrm>
            <a:off x="3893138" y="657451"/>
            <a:ext cx="6962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Mose sah dies ganze Werk an und siehe, sie hatten es gemacht, wie der HERR geboten hatte. Und Mose segnete sie.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39:43)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5AABB1D-3930-9DC7-0A1B-1C77A63D56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6420157"/>
              </p:ext>
            </p:extLst>
          </p:nvPr>
        </p:nvGraphicFramePr>
        <p:xfrm>
          <a:off x="247650" y="2324100"/>
          <a:ext cx="11753850" cy="4445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5">
            <a:extLst>
              <a:ext uri="{FF2B5EF4-FFF2-40B4-BE49-F238E27FC236}">
                <a16:creationId xmlns:a16="http://schemas.microsoft.com/office/drawing/2014/main" id="{C237DCF0-A8D8-1DE5-B1AF-4C678B121D4B}"/>
              </a:ext>
            </a:extLst>
          </p:cNvPr>
          <p:cNvSpPr txBox="1"/>
          <p:nvPr/>
        </p:nvSpPr>
        <p:spPr>
          <a:xfrm>
            <a:off x="0" y="141601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</a:rPr>
              <a:t>Welche Elemente waren notwendig, 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damit die STIFTSHÜTTE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 ihre Funktionen erfüllen konnte?</a:t>
            </a:r>
            <a:endParaRPr lang="en-US" sz="2000" b="1" noProof="0" dirty="0">
              <a:solidFill>
                <a:schemeClr val="bg1"/>
              </a:solidFill>
            </a:endParaRPr>
          </a:p>
        </p:txBody>
      </p:sp>
      <p:sp>
        <p:nvSpPr>
          <p:cNvPr id="6" name="Scrollen: horizontal 5">
            <a:extLst>
              <a:ext uri="{FF2B5EF4-FFF2-40B4-BE49-F238E27FC236}">
                <a16:creationId xmlns:a16="http://schemas.microsoft.com/office/drawing/2014/main" id="{2DBF7581-AF95-4444-5667-8580B002C678}"/>
              </a:ext>
            </a:extLst>
          </p:cNvPr>
          <p:cNvSpPr/>
          <p:nvPr/>
        </p:nvSpPr>
        <p:spPr>
          <a:xfrm>
            <a:off x="141524" y="71032"/>
            <a:ext cx="2685998" cy="1301541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23.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Die Stiftshütte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wird gebaut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362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52EECB-269F-A820-8D19-70285F483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49634C-864D-D048-8399-7A7CCAB670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7142454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:a16="http://schemas.microsoft.com/office/drawing/2014/main" id="{FBA8F05E-AE84-707A-6BFF-1E7F545AD58F}"/>
              </a:ext>
            </a:extLst>
          </p:cNvPr>
          <p:cNvSpPr txBox="1"/>
          <p:nvPr/>
        </p:nvSpPr>
        <p:spPr>
          <a:xfrm>
            <a:off x="2983832" y="71032"/>
            <a:ext cx="90176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BAU</a:t>
            </a:r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E98EADBB-9F50-AB43-E5DB-58C282DD1667}"/>
              </a:ext>
            </a:extLst>
          </p:cNvPr>
          <p:cNvSpPr txBox="1"/>
          <p:nvPr/>
        </p:nvSpPr>
        <p:spPr>
          <a:xfrm>
            <a:off x="4144432" y="728483"/>
            <a:ext cx="5444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Mose sah dies ganze Werk an und siehe, sie hatten es gemacht, wie der HERR geboten hatte. Und Mose segnete sie.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39:43)</a:t>
            </a:r>
          </a:p>
        </p:txBody>
      </p:sp>
      <p:sp>
        <p:nvSpPr>
          <p:cNvPr id="9" name="CuadroTexto 5">
            <a:extLst>
              <a:ext uri="{FF2B5EF4-FFF2-40B4-BE49-F238E27FC236}">
                <a16:creationId xmlns:a16="http://schemas.microsoft.com/office/drawing/2014/main" id="{2A17A77C-970E-2547-8657-AD5D67E75375}"/>
              </a:ext>
            </a:extLst>
          </p:cNvPr>
          <p:cNvSpPr txBox="1"/>
          <p:nvPr/>
        </p:nvSpPr>
        <p:spPr>
          <a:xfrm>
            <a:off x="0" y="141601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</a:rPr>
              <a:t>Welche Elemente waren notwendig, 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damit die STIFTSHÜTTE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 ihre Funktionen erfüllen konnte?</a:t>
            </a:r>
            <a:endParaRPr lang="en-US" sz="2000" b="1" noProof="0" dirty="0">
              <a:solidFill>
                <a:schemeClr val="bg1"/>
              </a:solidFill>
            </a:endParaRPr>
          </a:p>
        </p:txBody>
      </p:sp>
      <p:sp>
        <p:nvSpPr>
          <p:cNvPr id="3" name="Scrollen: horizontal 2">
            <a:extLst>
              <a:ext uri="{FF2B5EF4-FFF2-40B4-BE49-F238E27FC236}">
                <a16:creationId xmlns:a16="http://schemas.microsoft.com/office/drawing/2014/main" id="{A1C9AC2E-5DB5-F3AA-FE98-D0F99E902A4C}"/>
              </a:ext>
            </a:extLst>
          </p:cNvPr>
          <p:cNvSpPr/>
          <p:nvPr/>
        </p:nvSpPr>
        <p:spPr>
          <a:xfrm>
            <a:off x="141524" y="71032"/>
            <a:ext cx="2685998" cy="1301541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23.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Die Stiftshütte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wird gebaut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8611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BDEB2-4FD4-73D1-9037-C1E88CFF5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1D3D7E-CE62-BF0D-CA3D-29910D0A57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9599516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2">
            <a:extLst>
              <a:ext uri="{FF2B5EF4-FFF2-40B4-BE49-F238E27FC236}">
                <a16:creationId xmlns:a16="http://schemas.microsoft.com/office/drawing/2014/main" id="{D68714D3-CEF6-0975-7C14-4F39BDA2C832}"/>
              </a:ext>
            </a:extLst>
          </p:cNvPr>
          <p:cNvSpPr txBox="1"/>
          <p:nvPr/>
        </p:nvSpPr>
        <p:spPr>
          <a:xfrm>
            <a:off x="3256547" y="71032"/>
            <a:ext cx="87449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BAU</a:t>
            </a:r>
          </a:p>
        </p:txBody>
      </p:sp>
      <p:sp>
        <p:nvSpPr>
          <p:cNvPr id="9" name="CuadroTexto 4">
            <a:extLst>
              <a:ext uri="{FF2B5EF4-FFF2-40B4-BE49-F238E27FC236}">
                <a16:creationId xmlns:a16="http://schemas.microsoft.com/office/drawing/2014/main" id="{104454A9-9DB4-755B-A831-DAABE06F9D4E}"/>
              </a:ext>
            </a:extLst>
          </p:cNvPr>
          <p:cNvSpPr txBox="1"/>
          <p:nvPr/>
        </p:nvSpPr>
        <p:spPr>
          <a:xfrm>
            <a:off x="4309073" y="728483"/>
            <a:ext cx="5279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Mose sah dies ganze Werk an und siehe, sie hatten es gemacht, wie der HERR geboten hatte. Und Mose segnete sie.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39:43)</a:t>
            </a:r>
          </a:p>
        </p:txBody>
      </p:sp>
      <p:sp>
        <p:nvSpPr>
          <p:cNvPr id="11" name="CuadroTexto 5">
            <a:extLst>
              <a:ext uri="{FF2B5EF4-FFF2-40B4-BE49-F238E27FC236}">
                <a16:creationId xmlns:a16="http://schemas.microsoft.com/office/drawing/2014/main" id="{7219DE58-3956-DC13-4A83-ACBB3DA2A4A7}"/>
              </a:ext>
            </a:extLst>
          </p:cNvPr>
          <p:cNvSpPr txBox="1"/>
          <p:nvPr/>
        </p:nvSpPr>
        <p:spPr>
          <a:xfrm>
            <a:off x="0" y="141601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</a:rPr>
              <a:t>Welche Elemente waren notwendig, 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damit die STIFTSHÜTTE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>
                <a:solidFill>
                  <a:schemeClr val="bg1"/>
                </a:solidFill>
              </a:rPr>
              <a:t> ihre Funktionen erfüllen konnte?</a:t>
            </a:r>
            <a:endParaRPr lang="en-US" sz="2000" b="1" noProof="0" dirty="0">
              <a:solidFill>
                <a:schemeClr val="bg1"/>
              </a:solidFill>
            </a:endParaRPr>
          </a:p>
        </p:txBody>
      </p:sp>
      <p:sp>
        <p:nvSpPr>
          <p:cNvPr id="3" name="Scrollen: horizontal 2">
            <a:extLst>
              <a:ext uri="{FF2B5EF4-FFF2-40B4-BE49-F238E27FC236}">
                <a16:creationId xmlns:a16="http://schemas.microsoft.com/office/drawing/2014/main" id="{4E1D0600-5F00-5774-85B1-55362D62429A}"/>
              </a:ext>
            </a:extLst>
          </p:cNvPr>
          <p:cNvSpPr/>
          <p:nvPr/>
        </p:nvSpPr>
        <p:spPr>
          <a:xfrm>
            <a:off x="141524" y="71032"/>
            <a:ext cx="2685998" cy="1301541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23.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Die Stiftshütte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wird gebaut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7186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4193454" y="38581"/>
            <a:ext cx="3805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DER BAU</a:t>
            </a:r>
            <a:endParaRPr lang="en-US" sz="4400" b="1" spc="60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1436914" y="882779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Nach seiner Errichtung war das HEILIGTUM (die Stiftshütte und der Vorhof) Schauplatz </a:t>
            </a:r>
            <a:r>
              <a:rPr lang="de-DE" sz="2000" b="1" u="sng" dirty="0"/>
              <a:t>zweier unterschiedlicher Gottesdienste: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/>
              <a:t>des TÄGLICHEN und des JÄHRLICHEN. </a:t>
            </a:r>
            <a:br>
              <a:rPr lang="de-DE" sz="2000" b="1" dirty="0"/>
            </a:br>
            <a:r>
              <a:rPr lang="de-DE" sz="2000" b="1" dirty="0"/>
              <a:t>Ihre verschiedenen Zeremonien lehren uns insgesamt Folgendes:</a:t>
            </a:r>
            <a:endParaRPr lang="en-US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9625606"/>
              </p:ext>
            </p:extLst>
          </p:nvPr>
        </p:nvGraphicFramePr>
        <p:xfrm>
          <a:off x="3912357" y="3717225"/>
          <a:ext cx="3386902" cy="2692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6550" y="1948246"/>
            <a:ext cx="5314776" cy="35704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493" y="1914054"/>
            <a:ext cx="4125951" cy="41259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C045B67D-4EA7-18BD-4DB0-CBBE60754DC7}"/>
              </a:ext>
            </a:extLst>
          </p:cNvPr>
          <p:cNvSpPr/>
          <p:nvPr/>
        </p:nvSpPr>
        <p:spPr>
          <a:xfrm>
            <a:off x="141524" y="71032"/>
            <a:ext cx="3905934" cy="811747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23.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Die Stiftshütte wird gebaut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C0A426-37A6-5363-D71D-F623B6C8A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Kleidung, Bild, Person, Menschen enthält.&#10;&#10;KI-generierte Inhalte können fehlerhaft sein.">
            <a:extLst>
              <a:ext uri="{FF2B5EF4-FFF2-40B4-BE49-F238E27FC236}">
                <a16:creationId xmlns:a16="http://schemas.microsoft.com/office/drawing/2014/main" id="{4B361AE6-4F77-ED56-765A-A725ED52D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5" r="17810"/>
          <a:stretch>
            <a:fillRect/>
          </a:stretch>
        </p:blipFill>
        <p:spPr>
          <a:xfrm>
            <a:off x="2573737" y="1380061"/>
            <a:ext cx="7440909" cy="534679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24ED72-50DE-D4C6-D45C-CA2FEEB97D61}"/>
              </a:ext>
            </a:extLst>
          </p:cNvPr>
          <p:cNvSpPr txBox="1"/>
          <p:nvPr/>
        </p:nvSpPr>
        <p:spPr>
          <a:xfrm>
            <a:off x="87879" y="1961896"/>
            <a:ext cx="3072492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Durch </a:t>
            </a:r>
            <a:br>
              <a:rPr lang="de-DE" sz="2000" b="1" dirty="0"/>
            </a:br>
            <a:r>
              <a:rPr lang="de-DE" sz="2000" b="1" dirty="0"/>
              <a:t>den </a:t>
            </a:r>
            <a:r>
              <a:rPr lang="de-DE" sz="2000" b="1" u="sng" dirty="0">
                <a:highlight>
                  <a:srgbClr val="FFFF00"/>
                </a:highlight>
              </a:rPr>
              <a:t>täglichen </a:t>
            </a:r>
            <a:br>
              <a:rPr lang="de-DE" sz="2000" b="1" u="sng" dirty="0">
                <a:highlight>
                  <a:srgbClr val="FFFF00"/>
                </a:highlight>
              </a:rPr>
            </a:br>
            <a:r>
              <a:rPr lang="de-DE" sz="2000" b="1" u="sng" dirty="0">
                <a:highlight>
                  <a:srgbClr val="FFFF00"/>
                </a:highlight>
              </a:rPr>
              <a:t>GOTTESDIENST </a:t>
            </a:r>
            <a:br>
              <a:rPr lang="de-DE" sz="2000" b="1" dirty="0"/>
            </a:br>
            <a:r>
              <a:rPr lang="de-DE" sz="2000" b="1" dirty="0"/>
              <a:t>zeigte GOTT, </a:t>
            </a:r>
            <a:br>
              <a:rPr lang="de-DE" sz="2000" b="1" dirty="0"/>
            </a:br>
            <a:r>
              <a:rPr lang="de-DE" sz="2000" b="1" dirty="0"/>
              <a:t>wie Er </a:t>
            </a:r>
            <a:br>
              <a:rPr lang="de-DE" sz="2000" b="1" dirty="0"/>
            </a:br>
            <a:r>
              <a:rPr lang="de-DE" sz="2000" b="1" dirty="0"/>
              <a:t>dem Sünder </a:t>
            </a:r>
            <a:br>
              <a:rPr lang="de-DE" sz="2000" b="1" dirty="0"/>
            </a:br>
            <a:r>
              <a:rPr lang="de-DE" sz="2000" b="1" dirty="0"/>
              <a:t>aus Gnade vergibt: </a:t>
            </a:r>
            <a:br>
              <a:rPr lang="de-DE" sz="2000" b="1" dirty="0"/>
            </a:br>
            <a:r>
              <a:rPr lang="de-DE" sz="2000" b="1" dirty="0"/>
              <a:t>durch den Tod eines unschuldigen Tieres, </a:t>
            </a:r>
            <a:br>
              <a:rPr lang="de-DE" sz="2000" b="1" dirty="0"/>
            </a:br>
            <a:r>
              <a:rPr lang="de-DE" sz="2000" b="1" dirty="0"/>
              <a:t>„des Lammes GOTTES, </a:t>
            </a:r>
            <a:br>
              <a:rPr lang="de-DE" sz="2000" b="1" dirty="0"/>
            </a:br>
            <a:r>
              <a:rPr lang="de-DE" sz="2000" b="1" dirty="0"/>
              <a:t>das die Sünde der Welt hinwegnimmt“ 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(Joh 1,29).</a:t>
            </a:r>
            <a:endParaRPr lang="en-US" sz="2000" b="1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E370FE-570A-5ED6-5931-EE6A2E3EB735}"/>
              </a:ext>
            </a:extLst>
          </p:cNvPr>
          <p:cNvSpPr txBox="1"/>
          <p:nvPr/>
        </p:nvSpPr>
        <p:spPr>
          <a:xfrm>
            <a:off x="178416" y="6132268"/>
            <a:ext cx="11763209" cy="707886"/>
          </a:xfrm>
          <a:prstGeom prst="rect">
            <a:avLst/>
          </a:prstGeom>
          <a:solidFill>
            <a:srgbClr val="F9E5B3">
              <a:alpha val="37000"/>
            </a:srgb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Das HEILIGTUM war auch der Ort, </a:t>
            </a:r>
            <a:br>
              <a:rPr lang="de-DE" sz="2000" b="1" dirty="0"/>
            </a:br>
            <a:r>
              <a:rPr lang="de-DE" sz="2000" b="1" dirty="0"/>
              <a:t>an dem man GOTT anbetete, ihn lobte und ihm seinen Dank aussprach.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24CE05-527A-47C1-BCE1-5966512356A2}"/>
              </a:ext>
            </a:extLst>
          </p:cNvPr>
          <p:cNvSpPr txBox="1"/>
          <p:nvPr/>
        </p:nvSpPr>
        <p:spPr>
          <a:xfrm>
            <a:off x="9119510" y="2075636"/>
            <a:ext cx="2822115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de-DE" sz="2000" b="1" dirty="0"/>
              <a:t>Mit dem </a:t>
            </a:r>
            <a:r>
              <a:rPr lang="de-DE" sz="2000" b="1" u="sng" dirty="0">
                <a:highlight>
                  <a:srgbClr val="FFFF00"/>
                </a:highlight>
              </a:rPr>
              <a:t>jährlichen Gottesdienst</a:t>
            </a:r>
            <a:r>
              <a:rPr lang="de-DE" sz="2000" b="1" dirty="0">
                <a:highlight>
                  <a:srgbClr val="FFFF00"/>
                </a:highlight>
              </a:rPr>
              <a:t> </a:t>
            </a:r>
            <a:r>
              <a:rPr lang="de-DE" sz="2000" b="1" dirty="0"/>
              <a:t>(dem VERSÖHNUNGSTAG) führte GOTT vor, </a:t>
            </a:r>
            <a:br>
              <a:rPr lang="de-DE" sz="2000" b="1" dirty="0"/>
            </a:br>
            <a:r>
              <a:rPr lang="de-DE" sz="2000" b="1" dirty="0"/>
              <a:t>wie Er die Sünde </a:t>
            </a:r>
            <a:br>
              <a:rPr lang="de-DE" sz="2000" b="1" dirty="0"/>
            </a:br>
            <a:r>
              <a:rPr lang="de-DE" sz="2000" b="1" dirty="0"/>
              <a:t>aus dem Universum auslöschen wird </a:t>
            </a:r>
            <a:br>
              <a:rPr lang="de-DE" sz="2000" b="1" dirty="0"/>
            </a:br>
            <a:r>
              <a:rPr lang="de-DE" sz="2000" b="1" dirty="0"/>
              <a:t>und zeigte damit die endgültige Lösung </a:t>
            </a:r>
            <a:br>
              <a:rPr lang="de-DE" sz="2000" b="1" dirty="0"/>
            </a:br>
            <a:r>
              <a:rPr lang="de-DE" sz="2000" b="1" dirty="0"/>
              <a:t>für das Problem </a:t>
            </a:r>
            <a:br>
              <a:rPr lang="de-DE" sz="2000" b="1" dirty="0"/>
            </a:br>
            <a:r>
              <a:rPr lang="de-DE" sz="2000" b="1" dirty="0"/>
              <a:t>des Bösen </a:t>
            </a:r>
          </a:p>
          <a:p>
            <a:pPr algn="r">
              <a:spcBef>
                <a:spcPts val="600"/>
              </a:spcBef>
            </a:pPr>
            <a:r>
              <a:rPr lang="de-DE" sz="2000" b="1" dirty="0"/>
              <a:t>(Ps. 73,17).</a:t>
            </a:r>
            <a:endParaRPr lang="en-US" sz="2000" b="1" noProof="0" dirty="0"/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AE99CE6F-BB70-CDE9-320B-F72851E0E212}"/>
              </a:ext>
            </a:extLst>
          </p:cNvPr>
          <p:cNvSpPr txBox="1"/>
          <p:nvPr/>
        </p:nvSpPr>
        <p:spPr>
          <a:xfrm>
            <a:off x="1436913" y="741764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Nach seiner Errichtung war das HEILIGTUM (die Stiftshütte und der Vorhof) Schauplatz </a:t>
            </a:r>
            <a:r>
              <a:rPr lang="de-DE" sz="2000" b="1" u="sng" dirty="0"/>
              <a:t>zweier unterschiedlicher Gottesdienste: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/>
              <a:t>des TÄGLICHEN und des JÄHRLICHEN. </a:t>
            </a:r>
            <a:br>
              <a:rPr lang="de-DE" sz="2000" b="1" dirty="0"/>
            </a:br>
            <a:r>
              <a:rPr lang="de-DE" sz="2000" b="1" dirty="0"/>
              <a:t>Ihre verschiedenen Zeremonien lehren uns insgesamt Folgendes:</a:t>
            </a:r>
            <a:endParaRPr lang="en-US" sz="2000" b="1" noProof="0" dirty="0"/>
          </a:p>
        </p:txBody>
      </p:sp>
      <p:sp>
        <p:nvSpPr>
          <p:cNvPr id="10" name="CuadroTexto 1">
            <a:extLst>
              <a:ext uri="{FF2B5EF4-FFF2-40B4-BE49-F238E27FC236}">
                <a16:creationId xmlns:a16="http://schemas.microsoft.com/office/drawing/2014/main" id="{8EA25CE0-B1C3-CEA7-0D53-D47FBF120650}"/>
              </a:ext>
            </a:extLst>
          </p:cNvPr>
          <p:cNvSpPr txBox="1"/>
          <p:nvPr/>
        </p:nvSpPr>
        <p:spPr>
          <a:xfrm>
            <a:off x="3814909" y="0"/>
            <a:ext cx="3805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DER BAU</a:t>
            </a:r>
            <a:endParaRPr lang="en-US" sz="4400" b="1" spc="60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76F28D8D-1B40-4B4D-F722-B03EDA6B86B4}"/>
              </a:ext>
            </a:extLst>
          </p:cNvPr>
          <p:cNvSpPr/>
          <p:nvPr/>
        </p:nvSpPr>
        <p:spPr>
          <a:xfrm>
            <a:off x="141524" y="71032"/>
            <a:ext cx="3905934" cy="811747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23.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Die Stiftshütte wird gebaut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1192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Wolke, Vulkan, Natur enthält.&#10;&#10;KI-generierte Inhalte können fehlerhaft sein.">
            <a:extLst>
              <a:ext uri="{FF2B5EF4-FFF2-40B4-BE49-F238E27FC236}">
                <a16:creationId xmlns:a16="http://schemas.microsoft.com/office/drawing/2014/main" id="{5A803CF6-30E0-6CE9-6F74-0BE204ABD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96000" cy="3640016"/>
          </a:xfrm>
          <a:prstGeom prst="rect">
            <a:avLst/>
          </a:prstGeom>
        </p:spPr>
      </p:pic>
      <p:pic>
        <p:nvPicPr>
          <p:cNvPr id="5" name="Grafik 4" descr="Ein Bild, das Berg, Vulkan, Natur, Feuer enthält.&#10;&#10;KI-generierte Inhalte können fehlerhaft sein.">
            <a:extLst>
              <a:ext uri="{FF2B5EF4-FFF2-40B4-BE49-F238E27FC236}">
                <a16:creationId xmlns:a16="http://schemas.microsoft.com/office/drawing/2014/main" id="{0F2659A9-16A6-27B6-6A60-A8E11EAB8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/>
          <a:stretch>
            <a:fillRect/>
          </a:stretch>
        </p:blipFill>
        <p:spPr>
          <a:xfrm>
            <a:off x="-1" y="3640016"/>
            <a:ext cx="6096000" cy="32179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084989F-4BE1-309C-2967-72AF3FFF2F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37" b="13105"/>
          <a:stretch>
            <a:fillRect/>
          </a:stretch>
        </p:blipFill>
        <p:spPr>
          <a:xfrm flipH="1">
            <a:off x="6096000" y="0"/>
            <a:ext cx="6096000" cy="3640016"/>
          </a:xfrm>
          <a:prstGeom prst="rect">
            <a:avLst/>
          </a:prstGeom>
        </p:spPr>
      </p:pic>
      <p:pic>
        <p:nvPicPr>
          <p:cNvPr id="8" name="Grafik 7" descr="Ein Bild, das Gelände, draußen, Screenshot, Wüste enthält.&#10;&#10;KI-generierte Inhalte können fehlerhaft sein.">
            <a:extLst>
              <a:ext uri="{FF2B5EF4-FFF2-40B4-BE49-F238E27FC236}">
                <a16:creationId xmlns:a16="http://schemas.microsoft.com/office/drawing/2014/main" id="{4351DE13-8E21-0F3B-10E4-EF8500B53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0" b="8934"/>
          <a:stretch>
            <a:fillRect/>
          </a:stretch>
        </p:blipFill>
        <p:spPr>
          <a:xfrm>
            <a:off x="6095999" y="3640016"/>
            <a:ext cx="6096001" cy="321798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8609549-576E-B5C8-6455-086F0C1BA0DC}"/>
              </a:ext>
            </a:extLst>
          </p:cNvPr>
          <p:cNvSpPr txBox="1"/>
          <p:nvPr/>
        </p:nvSpPr>
        <p:spPr>
          <a:xfrm>
            <a:off x="-2" y="2924454"/>
            <a:ext cx="6095997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“</a:t>
            </a:r>
            <a:r>
              <a:rPr kumimoji="0" lang="de-DE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Da bedeckte die WOLKE die STIFTSHÜTTE </a:t>
            </a:r>
            <a:br>
              <a:rPr kumimoji="0" lang="de-DE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und die HERRLICHKEIT des HERRN erfüllte die Wohnung...</a:t>
            </a:r>
            <a:r>
              <a:rPr kumimoji="0" lang="en-U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7CA3AC6-2761-EE89-002D-494009123956}"/>
              </a:ext>
            </a:extLst>
          </p:cNvPr>
          <p:cNvSpPr txBox="1"/>
          <p:nvPr/>
        </p:nvSpPr>
        <p:spPr>
          <a:xfrm>
            <a:off x="6095995" y="2867776"/>
            <a:ext cx="5802086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br>
              <a:rPr kumimoji="0" lang="en-US" sz="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…</a:t>
            </a:r>
            <a:r>
              <a:rPr kumimoji="0" lang="de-DE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Denn die WOLKE des HERRN war bei Tag </a:t>
            </a:r>
            <a:br>
              <a:rPr kumimoji="0" lang="de-DE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auf der </a:t>
            </a:r>
            <a:r>
              <a:rPr lang="de-DE" b="1" dirty="0">
                <a:ln w="12700" cmpd="sng">
                  <a:noFill/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auf der Wohnung…</a:t>
            </a:r>
            <a:endParaRPr kumimoji="0" lang="en-US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CFB8F0A-EA1A-A4A1-31BD-3FE098EED1B5}"/>
              </a:ext>
            </a:extLst>
          </p:cNvPr>
          <p:cNvSpPr txBox="1"/>
          <p:nvPr/>
        </p:nvSpPr>
        <p:spPr>
          <a:xfrm>
            <a:off x="-555173" y="3586174"/>
            <a:ext cx="70212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…und bei Nacht war Feuer darin [d. h. In der Wolke] </a:t>
            </a:r>
            <a:br>
              <a:rPr kumimoji="0" lang="de-DE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vor den Augen des ganzen Hauses Israel, </a:t>
            </a:r>
            <a:br>
              <a:rPr kumimoji="0" lang="de-DE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während aller ihrer Wanderungen.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” 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2. Mose 40:34.38 (</a:t>
            </a:r>
            <a:r>
              <a:rPr kumimoji="0" lang="en-US" sz="1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SLT)</a:t>
            </a:r>
            <a:endParaRPr kumimoji="0" lang="en-US" sz="1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0E64BB6-7009-C5C8-A42F-00A482FDFA62}"/>
              </a:ext>
            </a:extLst>
          </p:cNvPr>
          <p:cNvSpPr/>
          <p:nvPr/>
        </p:nvSpPr>
        <p:spPr>
          <a:xfrm rot="593889">
            <a:off x="4190143" y="4688405"/>
            <a:ext cx="2040519" cy="7630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ln w="0"/>
                <a:solidFill>
                  <a:schemeClr val="bg2">
                    <a:lumMod val="10000"/>
                    <a:alpha val="56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42000" endPos="62000" dist="25400" dir="5400000" sy="-90000" algn="bl" rotWithShape="0"/>
                </a:effectLst>
                <a:highlight>
                  <a:srgbClr val="F8E8D0"/>
                </a:highlight>
                <a:latin typeface="Candara" panose="020E0502030303020204" pitchFamily="34" charset="0"/>
                <a:ea typeface="+mj-ea"/>
                <a:cs typeface="+mj-cs"/>
              </a:rPr>
              <a:t>MERKTEXT</a:t>
            </a:r>
            <a:endParaRPr lang="en-US" sz="2800" b="1" kern="1200" cap="none" spc="0" dirty="0">
              <a:ln w="0"/>
              <a:solidFill>
                <a:schemeClr val="bg2">
                  <a:lumMod val="10000"/>
                  <a:alpha val="56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42000" endPos="62000" dist="25400" dir="5400000" sy="-90000" algn="bl" rotWithShape="0"/>
              </a:effectLst>
              <a:highlight>
                <a:srgbClr val="F8E8D0"/>
              </a:highlight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2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944" y="-24021"/>
            <a:ext cx="8895646" cy="6671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3481137" y="400673"/>
            <a:ext cx="4115835" cy="769441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DIE WEIHE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71148" y="1642299"/>
            <a:ext cx="2731696" cy="4862870"/>
          </a:xfrm>
          <a:prstGeom prst="rect">
            <a:avLst/>
          </a:prstGeom>
          <a:solidFill>
            <a:srgbClr val="F9E5B3">
              <a:alpha val="44000"/>
            </a:srgb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Das 2. Buch Mose endet mit der Einweihung </a:t>
            </a:r>
            <a:br>
              <a:rPr lang="de-DE" sz="2000" b="1" dirty="0"/>
            </a:br>
            <a:r>
              <a:rPr lang="de-DE" sz="2000" b="1" dirty="0"/>
              <a:t>des Heiligtums </a:t>
            </a:r>
            <a:br>
              <a:rPr lang="de-DE" sz="2000" b="1" dirty="0"/>
            </a:br>
            <a:r>
              <a:rPr lang="de-DE" sz="2000" b="1" dirty="0"/>
              <a:t>und seiner Priester. 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Der HAUPTHANDELNDE dieses Kapitels </a:t>
            </a:r>
            <a:br>
              <a:rPr lang="de-DE" sz="2000" b="1" dirty="0"/>
            </a:br>
            <a:r>
              <a:rPr lang="de-DE" sz="2000" b="1" dirty="0"/>
              <a:t>ist zweifellos GOTT, Der alles </a:t>
            </a:r>
            <a:br>
              <a:rPr lang="de-DE" sz="2000" b="1" dirty="0"/>
            </a:br>
            <a:r>
              <a:rPr lang="de-DE" sz="2000" b="1" dirty="0"/>
              <a:t>mit Seiner HERRLICHEN GEGENWART </a:t>
            </a:r>
            <a:br>
              <a:rPr lang="de-DE" sz="2000" b="1" dirty="0"/>
            </a:br>
            <a:r>
              <a:rPr lang="de-DE" sz="2000" b="1" dirty="0"/>
              <a:t>erfüllt 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(2. Mose 40,34). </a:t>
            </a:r>
            <a:endParaRPr lang="en-US" sz="2000" b="1" noProof="0" dirty="0"/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DADCBC7A-263B-AA61-A031-07D660019EB1}"/>
              </a:ext>
            </a:extLst>
          </p:cNvPr>
          <p:cNvSpPr txBox="1"/>
          <p:nvPr/>
        </p:nvSpPr>
        <p:spPr>
          <a:xfrm>
            <a:off x="9125944" y="646707"/>
            <a:ext cx="2975530" cy="3554819"/>
          </a:xfrm>
          <a:prstGeom prst="rect">
            <a:avLst/>
          </a:prstGeom>
          <a:solidFill>
            <a:srgbClr val="F9E5B3">
              <a:alpha val="66000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br>
              <a:rPr lang="de-DE" sz="2000" b="1" dirty="0"/>
            </a:br>
            <a:r>
              <a:rPr lang="de-DE" sz="2000" b="1" dirty="0"/>
              <a:t>Diese GEGENWART begleitete </a:t>
            </a:r>
            <a:br>
              <a:rPr lang="de-DE" sz="2000" b="1" dirty="0"/>
            </a:br>
            <a:r>
              <a:rPr lang="de-DE" sz="2000" b="1" dirty="0"/>
              <a:t>die STIFTSHÜTTE weiterhin in der WOLKE und in der SCHECHINA (der Manifestation der göttlichen Herrlichkeit zwischen den Cherubim der Bundeslade).</a:t>
            </a:r>
          </a:p>
          <a:p>
            <a:pPr algn="r">
              <a:spcBef>
                <a:spcPts val="600"/>
              </a:spcBef>
            </a:pPr>
            <a:endParaRPr lang="en-US" sz="2000" b="1" noProof="0" dirty="0"/>
          </a:p>
        </p:txBody>
      </p:sp>
      <p:sp>
        <p:nvSpPr>
          <p:cNvPr id="11" name="Scrollen: horizontal 10">
            <a:extLst>
              <a:ext uri="{FF2B5EF4-FFF2-40B4-BE49-F238E27FC236}">
                <a16:creationId xmlns:a16="http://schemas.microsoft.com/office/drawing/2014/main" id="{5D299472-E0DF-2D55-A2C5-17D9FE45A924}"/>
              </a:ext>
            </a:extLst>
          </p:cNvPr>
          <p:cNvSpPr/>
          <p:nvPr/>
        </p:nvSpPr>
        <p:spPr>
          <a:xfrm>
            <a:off x="151961" y="16806"/>
            <a:ext cx="2731696" cy="1545283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Mi, 24.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GOTTES Gegenwart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in der Stiftshütte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2" grpId="0" animBg="1"/>
      <p:bldP spid="11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3AA1EF-2D77-730E-EC3F-1C24FAD41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58B8B1B1-1F8E-D7F3-C43C-F99A7885D5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07" b="3646"/>
          <a:stretch>
            <a:fillRect/>
          </a:stretch>
        </p:blipFill>
        <p:spPr>
          <a:xfrm>
            <a:off x="231714" y="3168140"/>
            <a:ext cx="11705807" cy="3458439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C41FBC-75BC-4BC4-17B9-3F44AE4921FD}"/>
              </a:ext>
            </a:extLst>
          </p:cNvPr>
          <p:cNvSpPr txBox="1"/>
          <p:nvPr/>
        </p:nvSpPr>
        <p:spPr>
          <a:xfrm>
            <a:off x="3929743" y="605947"/>
            <a:ext cx="8255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Da bedeckte die Wolke die Stiftshütte, und die Herrlichkeit des HERRN erfüllte die Wohnung.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(2. Mose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AA5872-512D-18FD-FE6D-1008D64D91BC}"/>
              </a:ext>
            </a:extLst>
          </p:cNvPr>
          <p:cNvSpPr txBox="1"/>
          <p:nvPr/>
        </p:nvSpPr>
        <p:spPr>
          <a:xfrm>
            <a:off x="226114" y="1301935"/>
            <a:ext cx="1196588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Nach monatelanger Arbeit wurde das HEILIGTUM </a:t>
            </a:r>
            <a:br>
              <a:rPr lang="de-DE" sz="2000" b="1" dirty="0"/>
            </a:br>
            <a:r>
              <a:rPr lang="de-DE" sz="2000" b="1" dirty="0"/>
              <a:t>am 1. Tag des 1. Monats des 2. Jahres nach ihrem Auszug aus Ägypten errichtet (2. Mose 40,2.17).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Alles wurde in der erforderlichen Reihenfolge angeordnet </a:t>
            </a:r>
            <a:br>
              <a:rPr lang="de-DE" sz="2000" b="1" dirty="0"/>
            </a:br>
            <a:r>
              <a:rPr lang="de-DE" sz="2000" b="1" dirty="0"/>
              <a:t>(Lade, Vorhang, Tisch, Leuchter, goldener Altar, bronzener Altar, Becken) </a:t>
            </a:r>
            <a:br>
              <a:rPr lang="de-DE" sz="2000" b="1" dirty="0"/>
            </a:br>
            <a:r>
              <a:rPr lang="de-DE" sz="2000" b="1" dirty="0"/>
              <a:t>und geweiht (2. Mose 40,9).</a:t>
            </a:r>
            <a:endParaRPr lang="en-US" sz="2000" b="1" noProof="0" dirty="0"/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2B8BFA26-7A7C-764B-A57E-A80D9878CE13}"/>
              </a:ext>
            </a:extLst>
          </p:cNvPr>
          <p:cNvSpPr txBox="1"/>
          <p:nvPr/>
        </p:nvSpPr>
        <p:spPr>
          <a:xfrm>
            <a:off x="4620126" y="-61804"/>
            <a:ext cx="4115835" cy="769441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DIE WEIHE</a:t>
            </a:r>
          </a:p>
        </p:txBody>
      </p:sp>
      <p:sp>
        <p:nvSpPr>
          <p:cNvPr id="13" name="Scrollen: horizontal 12">
            <a:extLst>
              <a:ext uri="{FF2B5EF4-FFF2-40B4-BE49-F238E27FC236}">
                <a16:creationId xmlns:a16="http://schemas.microsoft.com/office/drawing/2014/main" id="{3A64293D-CD59-4E8C-503F-FC6B9490D8C0}"/>
              </a:ext>
            </a:extLst>
          </p:cNvPr>
          <p:cNvSpPr/>
          <p:nvPr/>
        </p:nvSpPr>
        <p:spPr>
          <a:xfrm>
            <a:off x="151961" y="16806"/>
            <a:ext cx="2731696" cy="1545283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Mi, 24.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GOTTES Gegenwart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in der Stiftshütte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4371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816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83D1EA-F3B2-3646-9AF5-0D5E354A2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9ABDFE4-4295-1B61-AC53-F1D676FFB1E3}"/>
              </a:ext>
            </a:extLst>
          </p:cNvPr>
          <p:cNvSpPr txBox="1"/>
          <p:nvPr/>
        </p:nvSpPr>
        <p:spPr>
          <a:xfrm>
            <a:off x="4763911" y="605947"/>
            <a:ext cx="7421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rgbClr val="FFC000"/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rgbClr val="FFC000"/>
                </a:solidFill>
                <a:latin typeface="Candara" panose="020E0502030303020204" pitchFamily="34" charset="0"/>
              </a:rPr>
              <a:t>Da bedeckte die Wolke die Stiftshütte </a:t>
            </a:r>
            <a:br>
              <a:rPr lang="de-DE" b="1" dirty="0">
                <a:solidFill>
                  <a:srgbClr val="FFC000"/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rgbClr val="FFC000"/>
                </a:solidFill>
                <a:latin typeface="Candara" panose="020E0502030303020204" pitchFamily="34" charset="0"/>
              </a:rPr>
              <a:t>und die Herrlichkeit des HERRN erfüllte die Wohnung.</a:t>
            </a:r>
            <a:r>
              <a:rPr lang="en-US" b="1" noProof="0" dirty="0">
                <a:solidFill>
                  <a:srgbClr val="FFC000"/>
                </a:solidFill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rgbClr val="FFC000"/>
                </a:solidFill>
                <a:latin typeface="Candara" panose="020E0502030303020204" pitchFamily="34" charset="0"/>
              </a:rPr>
              <a:t>(2. Mose 40:34)</a:t>
            </a:r>
            <a:endParaRPr lang="en-US" b="1" noProof="0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D64D1643-2174-25D5-0170-32DF1ADDBA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1"/>
          <a:stretch>
            <a:fillRect/>
          </a:stretch>
        </p:blipFill>
        <p:spPr>
          <a:xfrm flipH="1">
            <a:off x="-686252" y="1632842"/>
            <a:ext cx="5378125" cy="35923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3D5F730-6E35-F749-0E16-462A225E4E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244" y="1109133"/>
            <a:ext cx="5378125" cy="5378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BD33766-B538-B9F5-B970-99C33A58AED2}"/>
              </a:ext>
            </a:extLst>
          </p:cNvPr>
          <p:cNvSpPr txBox="1"/>
          <p:nvPr/>
        </p:nvSpPr>
        <p:spPr>
          <a:xfrm>
            <a:off x="-391707" y="5434516"/>
            <a:ext cx="77373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Schließlich wurden Aaron und seine Söhne </a:t>
            </a:r>
            <a:br>
              <a:rPr lang="de-DE" sz="2400" b="1" dirty="0"/>
            </a:br>
            <a:r>
              <a:rPr lang="de-DE" sz="2400" b="1" dirty="0"/>
              <a:t>in ihre PRIESTERLICHEN GEWÄNDER gekleidet </a:t>
            </a:r>
            <a:br>
              <a:rPr lang="de-DE" sz="2400" b="1" dirty="0"/>
            </a:br>
            <a:r>
              <a:rPr lang="de-DE" sz="2400" b="1" dirty="0"/>
              <a:t>und für ihre Mission gesalbt (2. Mose 40,12-15).</a:t>
            </a:r>
            <a:endParaRPr lang="en-US" sz="2400" b="1" noProof="0" dirty="0"/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C9135E8-606E-AC7F-042D-69E4D322CCBC}"/>
              </a:ext>
            </a:extLst>
          </p:cNvPr>
          <p:cNvSpPr txBox="1"/>
          <p:nvPr/>
        </p:nvSpPr>
        <p:spPr>
          <a:xfrm>
            <a:off x="4620126" y="-61804"/>
            <a:ext cx="4115835" cy="769441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DIE WEIHE</a:t>
            </a:r>
          </a:p>
        </p:txBody>
      </p:sp>
      <p:sp>
        <p:nvSpPr>
          <p:cNvPr id="11" name="Scrollen: horizontal 10">
            <a:extLst>
              <a:ext uri="{FF2B5EF4-FFF2-40B4-BE49-F238E27FC236}">
                <a16:creationId xmlns:a16="http://schemas.microsoft.com/office/drawing/2014/main" id="{B7DD657E-0982-65FB-4095-CF07EAF1F38A}"/>
              </a:ext>
            </a:extLst>
          </p:cNvPr>
          <p:cNvSpPr/>
          <p:nvPr/>
        </p:nvSpPr>
        <p:spPr>
          <a:xfrm>
            <a:off x="151961" y="16806"/>
            <a:ext cx="2731696" cy="1545283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Mi, 24.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GOTTES Gegenwart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in der Stiftshütte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10900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0" y="0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noProof="0" dirty="0">
                <a:solidFill>
                  <a:srgbClr val="F9E5B3"/>
                </a:solidFill>
                <a:latin typeface="Constantia" panose="02030602050306030303" pitchFamily="18" charset="0"/>
              </a:rPr>
              <a:t>“</a:t>
            </a:r>
            <a:r>
              <a:rPr lang="de-DE" sz="2400" b="1" dirty="0">
                <a:solidFill>
                  <a:srgbClr val="F9E5B3"/>
                </a:solidFill>
                <a:latin typeface="Constantia" panose="02030602050306030303" pitchFamily="18" charset="0"/>
              </a:rPr>
              <a:t>Keine Sprache kann die Herrlichkeit der Szene beschreiben, </a:t>
            </a:r>
            <a:br>
              <a:rPr lang="de-DE" sz="2400" b="1" dirty="0">
                <a:solidFill>
                  <a:srgbClr val="F9E5B3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rgbClr val="F9E5B3"/>
                </a:solidFill>
                <a:latin typeface="Constantia" panose="02030602050306030303" pitchFamily="18" charset="0"/>
              </a:rPr>
              <a:t>die sich im HEILIGTUM abspielte – die vergoldeten Wände, </a:t>
            </a:r>
            <a:br>
              <a:rPr lang="de-DE" sz="2400" b="1" dirty="0">
                <a:solidFill>
                  <a:srgbClr val="F9E5B3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rgbClr val="F9E5B3"/>
                </a:solidFill>
                <a:latin typeface="Constantia" panose="02030602050306030303" pitchFamily="18" charset="0"/>
              </a:rPr>
              <a:t>die das Licht des goldenen Leuchters reflektierten, </a:t>
            </a:r>
            <a:br>
              <a:rPr lang="de-DE" sz="2400" b="1" dirty="0">
                <a:solidFill>
                  <a:srgbClr val="F9E5B3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rgbClr val="F9E5B3"/>
                </a:solidFill>
                <a:latin typeface="Constantia" panose="02030602050306030303" pitchFamily="18" charset="0"/>
              </a:rPr>
              <a:t>die prachtvollen Farbschattierungen der reich bestickten Vorhänge </a:t>
            </a:r>
            <a:br>
              <a:rPr lang="de-DE" sz="2400" b="1" dirty="0">
                <a:solidFill>
                  <a:srgbClr val="F9E5B3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rgbClr val="F9E5B3"/>
                </a:solidFill>
                <a:latin typeface="Constantia" panose="02030602050306030303" pitchFamily="18" charset="0"/>
              </a:rPr>
              <a:t>mit ihren glänzenden Engeln, der Tisch und der Weihrauchaltar, </a:t>
            </a:r>
            <a:br>
              <a:rPr lang="de-DE" sz="2400" b="1" dirty="0">
                <a:solidFill>
                  <a:srgbClr val="F9E5B3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rgbClr val="F9E5B3"/>
                </a:solidFill>
                <a:latin typeface="Constantia" panose="02030602050306030303" pitchFamily="18" charset="0"/>
              </a:rPr>
              <a:t>die vor Gold glitzerten; </a:t>
            </a:r>
            <a:endParaRPr lang="en-US" sz="2400" b="1" noProof="0" dirty="0">
              <a:solidFill>
                <a:srgbClr val="F9E5B3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 rot="5400000">
            <a:off x="9056113" y="3069720"/>
            <a:ext cx="5375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chemeClr val="bg1">
                    <a:lumMod val="95000"/>
                  </a:schemeClr>
                </a:solidFill>
              </a:rPr>
              <a:t>E. G. White, Patriarchs and Prophets,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S.</a:t>
            </a:r>
            <a:r>
              <a:rPr lang="en-US" sz="1600" b="1" noProof="0" dirty="0">
                <a:solidFill>
                  <a:schemeClr val="bg1">
                    <a:lumMod val="95000"/>
                  </a:schemeClr>
                </a:solidFill>
              </a:rPr>
              <a:t> 349 (engl. Ausg.)</a:t>
            </a: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5D6CB0A2-9DDA-35D7-0BAE-08CBBC35FC89}"/>
              </a:ext>
            </a:extLst>
          </p:cNvPr>
          <p:cNvSpPr txBox="1"/>
          <p:nvPr/>
        </p:nvSpPr>
        <p:spPr>
          <a:xfrm>
            <a:off x="0" y="4995952"/>
            <a:ext cx="11820293" cy="1862048"/>
          </a:xfrm>
          <a:prstGeom prst="rect">
            <a:avLst/>
          </a:prstGeom>
          <a:solidFill>
            <a:srgbClr val="6C3B53">
              <a:alpha val="54000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300" b="1" dirty="0">
                <a:solidFill>
                  <a:srgbClr val="F9E5B3"/>
                </a:solidFill>
                <a:latin typeface="Constantia" panose="02030602050306030303" pitchFamily="18" charset="0"/>
              </a:rPr>
              <a:t>hinter dem zweiten Vorhang die heilige Bundeslade mit ihren geheimnisvollen Cherubim und über ihnen die </a:t>
            </a:r>
            <a:r>
              <a:rPr lang="de-DE" sz="2300" b="1" dirty="0">
                <a:solidFill>
                  <a:schemeClr val="bg1"/>
                </a:solidFill>
                <a:latin typeface="Constantia" panose="02030602050306030303" pitchFamily="18" charset="0"/>
              </a:rPr>
              <a:t>HEILIGE SCHECHINA</a:t>
            </a:r>
            <a:r>
              <a:rPr lang="de-DE" sz="2300" b="1" dirty="0">
                <a:solidFill>
                  <a:srgbClr val="F9E5B3"/>
                </a:solidFill>
                <a:latin typeface="Constantia" panose="02030602050306030303" pitchFamily="18" charset="0"/>
              </a:rPr>
              <a:t>, die sichtbare Manifestation </a:t>
            </a:r>
            <a:br>
              <a:rPr lang="de-DE" sz="2300" b="1" dirty="0">
                <a:solidFill>
                  <a:srgbClr val="F9E5B3"/>
                </a:solidFill>
                <a:latin typeface="Constantia" panose="02030602050306030303" pitchFamily="18" charset="0"/>
              </a:rPr>
            </a:br>
            <a:r>
              <a:rPr lang="de-DE" sz="2300" b="1" dirty="0">
                <a:solidFill>
                  <a:srgbClr val="F9E5B3"/>
                </a:solidFill>
                <a:latin typeface="Constantia" panose="02030602050306030303" pitchFamily="18" charset="0"/>
              </a:rPr>
              <a:t>der Gegenwart GOTTES; doch das alles war nur ein schwacher Abglanz </a:t>
            </a:r>
            <a:br>
              <a:rPr lang="de-DE" sz="2300" b="1" dirty="0">
                <a:solidFill>
                  <a:srgbClr val="F9E5B3"/>
                </a:solidFill>
                <a:latin typeface="Constantia" panose="02030602050306030303" pitchFamily="18" charset="0"/>
              </a:rPr>
            </a:br>
            <a:r>
              <a:rPr lang="de-DE" sz="2300" b="1" dirty="0">
                <a:solidFill>
                  <a:srgbClr val="F9E5B3"/>
                </a:solidFill>
                <a:latin typeface="Constantia" panose="02030602050306030303" pitchFamily="18" charset="0"/>
              </a:rPr>
              <a:t>der HERRLICHKEIT des TEMPELS GOTTES im Himmel, </a:t>
            </a:r>
            <a:br>
              <a:rPr lang="de-DE" sz="2300" b="1" dirty="0">
                <a:solidFill>
                  <a:srgbClr val="F9E5B3"/>
                </a:solidFill>
                <a:latin typeface="Constantia" panose="02030602050306030303" pitchFamily="18" charset="0"/>
              </a:rPr>
            </a:br>
            <a:r>
              <a:rPr lang="de-DE" sz="2300" b="1" dirty="0">
                <a:solidFill>
                  <a:srgbClr val="F9E5B3"/>
                </a:solidFill>
                <a:latin typeface="Constantia" panose="02030602050306030303" pitchFamily="18" charset="0"/>
              </a:rPr>
              <a:t>dem großen </a:t>
            </a:r>
            <a:r>
              <a:rPr lang="de-DE" sz="2300" b="1" dirty="0">
                <a:solidFill>
                  <a:schemeClr val="bg1"/>
                </a:solidFill>
                <a:latin typeface="Constantia" panose="02030602050306030303" pitchFamily="18" charset="0"/>
              </a:rPr>
              <a:t>ZENTRUM DES ERLÖSUNGSWERKES </a:t>
            </a:r>
            <a:r>
              <a:rPr lang="de-DE" sz="2300" b="1" dirty="0">
                <a:solidFill>
                  <a:srgbClr val="F9E5B3"/>
                </a:solidFill>
                <a:latin typeface="Constantia" panose="02030602050306030303" pitchFamily="18" charset="0"/>
              </a:rPr>
              <a:t>für die Menschen</a:t>
            </a:r>
            <a:r>
              <a:rPr lang="en-US" sz="2300" b="1" noProof="0" dirty="0">
                <a:solidFill>
                  <a:srgbClr val="F9E5B3"/>
                </a:solidFill>
                <a:latin typeface="Constantia" panose="02030602050306030303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ANDERE </a:t>
            </a:r>
            <a:r>
              <a:rPr lang="en-U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STIFTSHÜTTEN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3368842" y="50240"/>
            <a:ext cx="8823157" cy="1446550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JESUS </a:t>
            </a:r>
            <a:b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UND DAS NEUE JERUSALEM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-88733" y="850459"/>
            <a:ext cx="3762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Und das Wort ward Fleisch und wohnte unter uns</a:t>
            </a:r>
            <a:r>
              <a:rPr lang="en-US" b="1" noProof="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(Joh 1:14a)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24063" y="2301860"/>
            <a:ext cx="5717511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Johannes 1,14 sagt wörtlich,</a:t>
            </a:r>
            <a:br>
              <a:rPr lang="de-DE" sz="2400" b="1" dirty="0"/>
            </a:br>
            <a:r>
              <a:rPr lang="de-DE" sz="2400" b="1" dirty="0"/>
              <a:t> dass JESUS Fleisch geworden ist </a:t>
            </a:r>
            <a:br>
              <a:rPr lang="de-DE" sz="2400" b="1" dirty="0"/>
            </a:br>
            <a:r>
              <a:rPr lang="de-DE" sz="2400" b="1" dirty="0"/>
              <a:t>und unter uns </a:t>
            </a:r>
            <a:r>
              <a:rPr lang="de-DE" sz="2400" b="1" dirty="0">
                <a:highlight>
                  <a:srgbClr val="FFFF00"/>
                </a:highlight>
              </a:rPr>
              <a:t>„</a:t>
            </a:r>
            <a:r>
              <a:rPr lang="de-DE" sz="2400" b="1" dirty="0" err="1">
                <a:highlight>
                  <a:srgbClr val="FFFF00"/>
                </a:highlight>
              </a:rPr>
              <a:t>tabernakelt</a:t>
            </a:r>
            <a:r>
              <a:rPr lang="de-DE" sz="2400" b="1" dirty="0">
                <a:highlight>
                  <a:srgbClr val="FFFF00"/>
                </a:highlight>
              </a:rPr>
              <a:t> </a:t>
            </a:r>
            <a:r>
              <a:rPr lang="de-DE" sz="2400" b="1" dirty="0"/>
              <a:t>hat” </a:t>
            </a:r>
            <a:br>
              <a:rPr lang="de-DE" sz="2400" b="1" dirty="0"/>
            </a:br>
            <a:r>
              <a:rPr lang="de-DE" sz="2400" b="1" dirty="0"/>
              <a:t>(‚eine </a:t>
            </a:r>
            <a:r>
              <a:rPr lang="de-DE" sz="2400" b="1" dirty="0">
                <a:highlight>
                  <a:srgbClr val="FFFF00"/>
                </a:highlight>
              </a:rPr>
              <a:t>Stiftshütte unter uns </a:t>
            </a:r>
            <a:r>
              <a:rPr lang="de-DE" sz="2400" b="1" dirty="0"/>
              <a:t>war‘). </a:t>
            </a:r>
          </a:p>
          <a:p>
            <a:pPr>
              <a:spcBef>
                <a:spcPts val="600"/>
              </a:spcBef>
            </a:pPr>
            <a:r>
              <a:rPr lang="de-DE" sz="2400" b="1" dirty="0"/>
              <a:t>Mit Seiner Menschwerdung </a:t>
            </a:r>
            <a:br>
              <a:rPr lang="de-DE" sz="2400" b="1" dirty="0"/>
            </a:br>
            <a:r>
              <a:rPr lang="de-DE" sz="2400" b="1" dirty="0"/>
              <a:t>erfüllte JESUS, der EWIGE GOTT, </a:t>
            </a:r>
            <a:br>
              <a:rPr lang="de-DE" sz="2400" b="1" dirty="0"/>
            </a:br>
            <a:r>
              <a:rPr lang="de-DE" sz="2400" b="1" dirty="0"/>
              <a:t>Seinen Wunsch, </a:t>
            </a:r>
            <a:br>
              <a:rPr lang="de-DE" sz="2400" b="1" dirty="0"/>
            </a:br>
            <a:r>
              <a:rPr lang="de-DE" sz="2400" b="1" dirty="0"/>
              <a:t>physisch unter uns zu wohnen. </a:t>
            </a:r>
          </a:p>
          <a:p>
            <a:pPr>
              <a:spcBef>
                <a:spcPts val="600"/>
              </a:spcBef>
            </a:pPr>
            <a:r>
              <a:rPr lang="de-DE" sz="2400" b="1" dirty="0"/>
              <a:t>Er wurde IMMANUEL, </a:t>
            </a:r>
            <a:br>
              <a:rPr lang="de-DE" sz="2400" b="1" dirty="0"/>
            </a:br>
            <a:r>
              <a:rPr lang="de-DE" sz="2400" b="1" dirty="0"/>
              <a:t>GOTT mit uns </a:t>
            </a:r>
          </a:p>
          <a:p>
            <a:pPr>
              <a:spcBef>
                <a:spcPts val="600"/>
              </a:spcBef>
            </a:pPr>
            <a:r>
              <a:rPr lang="de-DE" sz="2400" b="1" dirty="0"/>
              <a:t>(</a:t>
            </a:r>
            <a:r>
              <a:rPr lang="de-DE" sz="2400" b="1" dirty="0" err="1"/>
              <a:t>Mt</a:t>
            </a:r>
            <a:r>
              <a:rPr lang="de-DE" sz="2400" b="1" dirty="0"/>
              <a:t> 1,23).</a:t>
            </a:r>
            <a:endParaRPr lang="en-US" sz="2400" b="1" noProof="0" dirty="0"/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523" y="1873626"/>
            <a:ext cx="7050452" cy="470030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BBA624B4-3B16-38E9-BCF5-1E864C8ACD0E}"/>
              </a:ext>
            </a:extLst>
          </p:cNvPr>
          <p:cNvSpPr/>
          <p:nvPr/>
        </p:nvSpPr>
        <p:spPr>
          <a:xfrm>
            <a:off x="87442" y="150412"/>
            <a:ext cx="6008558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Do, 25. Sep ‘25 – JESUS wohnt bei den Menschen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2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540CBB-5118-3177-30BC-9A793295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BC2631F-0E13-9312-6F30-D32226DFF7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67"/>
          <a:stretch>
            <a:fillRect/>
          </a:stretch>
        </p:blipFill>
        <p:spPr>
          <a:xfrm>
            <a:off x="7732918" y="2658979"/>
            <a:ext cx="3425615" cy="453730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72BC4E2-077F-3AF8-2D7D-3C83048FA561}"/>
              </a:ext>
            </a:extLst>
          </p:cNvPr>
          <p:cNvSpPr txBox="1"/>
          <p:nvPr/>
        </p:nvSpPr>
        <p:spPr>
          <a:xfrm>
            <a:off x="251415" y="2553686"/>
            <a:ext cx="3399085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Durch GOTT,</a:t>
            </a:r>
            <a:br>
              <a:rPr lang="de-DE" sz="2800" b="1" dirty="0"/>
            </a:br>
            <a:r>
              <a:rPr lang="de-DE" sz="2800" b="1" dirty="0"/>
              <a:t>den HEILIGEN GEIST wohnt GOTT </a:t>
            </a:r>
            <a:br>
              <a:rPr lang="de-DE" sz="2800" b="1" dirty="0"/>
            </a:br>
            <a:r>
              <a:rPr lang="de-DE" sz="2800" b="1" dirty="0"/>
              <a:t>gerade heute </a:t>
            </a:r>
            <a:br>
              <a:rPr lang="de-DE" sz="2800" b="1" dirty="0"/>
            </a:br>
            <a:r>
              <a:rPr lang="de-DE" sz="2800" b="1" dirty="0"/>
              <a:t>unter uns </a:t>
            </a:r>
          </a:p>
          <a:p>
            <a:pPr algn="ctr">
              <a:spcBef>
                <a:spcPts val="600"/>
              </a:spcBef>
            </a:pPr>
            <a:r>
              <a:rPr lang="de-DE" sz="2800" b="1" dirty="0"/>
              <a:t>(</a:t>
            </a:r>
            <a:r>
              <a:rPr lang="de-DE" sz="2800" b="1" dirty="0" err="1"/>
              <a:t>Mt</a:t>
            </a:r>
            <a:r>
              <a:rPr lang="de-DE" sz="2800" b="1" dirty="0"/>
              <a:t> 18,20; </a:t>
            </a:r>
            <a:br>
              <a:rPr lang="de-DE" sz="2800" b="1" dirty="0"/>
            </a:br>
            <a:r>
              <a:rPr lang="de-DE" sz="2800" b="1" dirty="0"/>
              <a:t>1. Korinther 3,16).</a:t>
            </a:r>
            <a:endParaRPr lang="en-US" sz="2800" b="1" noProof="0" dirty="0"/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B8C69EF3-E189-AA43-8401-C3EE5D4DC36B}"/>
              </a:ext>
            </a:extLst>
          </p:cNvPr>
          <p:cNvSpPr txBox="1"/>
          <p:nvPr/>
        </p:nvSpPr>
        <p:spPr>
          <a:xfrm>
            <a:off x="3368842" y="50240"/>
            <a:ext cx="8823157" cy="1446550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JESUS </a:t>
            </a:r>
            <a:b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UND DAS NEUE JERUSALEM</a:t>
            </a:r>
          </a:p>
        </p:txBody>
      </p:sp>
      <p:sp>
        <p:nvSpPr>
          <p:cNvPr id="6" name="CuadroTexto 4">
            <a:extLst>
              <a:ext uri="{FF2B5EF4-FFF2-40B4-BE49-F238E27FC236}">
                <a16:creationId xmlns:a16="http://schemas.microsoft.com/office/drawing/2014/main" id="{13A7EC56-A9CA-C356-29F7-9EF5B710A2C0}"/>
              </a:ext>
            </a:extLst>
          </p:cNvPr>
          <p:cNvSpPr txBox="1"/>
          <p:nvPr/>
        </p:nvSpPr>
        <p:spPr>
          <a:xfrm>
            <a:off x="-88733" y="850459"/>
            <a:ext cx="3762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Und das Wort ward Fleisch und wohnte unter uns</a:t>
            </a:r>
            <a:r>
              <a:rPr lang="en-US" b="1" noProof="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(Joh 1:14a)</a:t>
            </a:r>
          </a:p>
        </p:txBody>
      </p:sp>
      <p:pic>
        <p:nvPicPr>
          <p:cNvPr id="11" name="Grafik 10" descr="Ein Bild, das Bild, Kunst enthält.&#10;&#10;KI-generierte Inhalte können fehlerhaft sein.">
            <a:extLst>
              <a:ext uri="{FF2B5EF4-FFF2-40B4-BE49-F238E27FC236}">
                <a16:creationId xmlns:a16="http://schemas.microsoft.com/office/drawing/2014/main" id="{2C6EDCCF-B9E3-020E-2CC2-B19703B1E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3491" y="1496790"/>
            <a:ext cx="6065018" cy="505316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Scrollen: horizontal 11">
            <a:extLst>
              <a:ext uri="{FF2B5EF4-FFF2-40B4-BE49-F238E27FC236}">
                <a16:creationId xmlns:a16="http://schemas.microsoft.com/office/drawing/2014/main" id="{DFB6B417-D0A6-BEDC-5627-7E4E11C16DF4}"/>
              </a:ext>
            </a:extLst>
          </p:cNvPr>
          <p:cNvSpPr/>
          <p:nvPr/>
        </p:nvSpPr>
        <p:spPr>
          <a:xfrm>
            <a:off x="87442" y="101049"/>
            <a:ext cx="6008558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Do, 25. Sep ‘25 – JESUS wohnt bei den Menschen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26338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380CA2-D2B4-87C1-27C0-A12F34B64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C019E5D-F04E-7B40-AC8F-0B72CBEAE48F}"/>
              </a:ext>
            </a:extLst>
          </p:cNvPr>
          <p:cNvSpPr txBox="1"/>
          <p:nvPr/>
        </p:nvSpPr>
        <p:spPr>
          <a:xfrm>
            <a:off x="3236495" y="50240"/>
            <a:ext cx="8955504" cy="1446550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JESUS </a:t>
            </a:r>
            <a:b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UND DAS NEUE JERUSALEM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35C4E58-2394-10B6-FE2C-A6995AB9D94A}"/>
              </a:ext>
            </a:extLst>
          </p:cNvPr>
          <p:cNvSpPr txBox="1"/>
          <p:nvPr/>
        </p:nvSpPr>
        <p:spPr>
          <a:xfrm>
            <a:off x="3946357" y="1768346"/>
            <a:ext cx="42992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  <a:latin typeface="Candara" panose="020E0502030303020204" pitchFamily="34" charset="0"/>
              </a:rPr>
              <a:t>“</a:t>
            </a:r>
            <a: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  <a:t>Und ich hörte eine große Stimme </a:t>
            </a:r>
            <a:b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  <a:t>von dem Thron her, </a:t>
            </a:r>
            <a:b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  <a:t>die sprach: Siehe da, </a:t>
            </a:r>
            <a:b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  <a:t>die HÜTTE GOTTES bei den Menschen! </a:t>
            </a:r>
          </a:p>
          <a:p>
            <a:pPr algn="ctr"/>
            <a: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  <a:t>Und Er wird bei ihnen wohnen </a:t>
            </a:r>
            <a:b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  <a:t>und sie werden Sein Volk sein </a:t>
            </a:r>
            <a:b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  <a:t>und Er selbst, </a:t>
            </a:r>
            <a:b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  <a:t>Gott mit ihnen (IMMANUEL), </a:t>
            </a:r>
            <a:b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de-DE" sz="1600" b="1" dirty="0">
                <a:solidFill>
                  <a:srgbClr val="7030A0"/>
                </a:solidFill>
                <a:latin typeface="Candara" panose="020E0502030303020204" pitchFamily="34" charset="0"/>
              </a:rPr>
              <a:t>wird ihr GOTT sein;</a:t>
            </a:r>
            <a:r>
              <a:rPr lang="en-US" sz="1600" b="1" noProof="0" dirty="0">
                <a:solidFill>
                  <a:srgbClr val="7030A0"/>
                </a:solidFill>
                <a:latin typeface="Candara" panose="020E0502030303020204" pitchFamily="34" charset="0"/>
              </a:rPr>
              <a:t>” </a:t>
            </a:r>
            <a:r>
              <a:rPr lang="en-US" sz="1200" b="1" noProof="0" dirty="0">
                <a:solidFill>
                  <a:srgbClr val="7030A0"/>
                </a:solidFill>
                <a:latin typeface="Candara" panose="020E0502030303020204" pitchFamily="34" charset="0"/>
              </a:rPr>
              <a:t>(</a:t>
            </a:r>
            <a:r>
              <a:rPr lang="en-US" sz="1200" b="1" noProof="0" dirty="0" err="1">
                <a:solidFill>
                  <a:srgbClr val="7030A0"/>
                </a:solidFill>
                <a:latin typeface="Candara" panose="020E0502030303020204" pitchFamily="34" charset="0"/>
              </a:rPr>
              <a:t>Offbg</a:t>
            </a:r>
            <a:r>
              <a:rPr lang="en-US" sz="1200" b="1" noProof="0" dirty="0">
                <a:solidFill>
                  <a:srgbClr val="7030A0"/>
                </a:solidFill>
                <a:latin typeface="Candara" panose="020E0502030303020204" pitchFamily="34" charset="0"/>
              </a:rPr>
              <a:t> 21:3)</a:t>
            </a:r>
          </a:p>
        </p:txBody>
      </p:sp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84BDCFDF-E8CC-B4A4-8008-9D53FCEF90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" y="1717149"/>
            <a:ext cx="3746333" cy="49934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4AD72C58-7932-09FD-588D-E7FA272472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127" y="1570135"/>
            <a:ext cx="3854116" cy="51404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6F59C89-31E2-BE2B-4BFF-9CAB65141C4D}"/>
              </a:ext>
            </a:extLst>
          </p:cNvPr>
          <p:cNvSpPr txBox="1"/>
          <p:nvPr/>
        </p:nvSpPr>
        <p:spPr>
          <a:xfrm>
            <a:off x="3912266" y="5585335"/>
            <a:ext cx="41027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Dies wird geschehen, </a:t>
            </a:r>
            <a:br>
              <a:rPr lang="de-DE" sz="2000" b="1" dirty="0"/>
            </a:br>
            <a:r>
              <a:rPr lang="de-DE" sz="2000" b="1" dirty="0"/>
              <a:t>wenn der Erlösungsplan vollendet </a:t>
            </a:r>
            <a:br>
              <a:rPr lang="de-DE" sz="2000" b="1" dirty="0"/>
            </a:br>
            <a:r>
              <a:rPr lang="de-DE" sz="2000" b="1" dirty="0"/>
              <a:t>und das Böse </a:t>
            </a:r>
            <a:br>
              <a:rPr lang="de-DE" sz="2000" b="1" dirty="0"/>
            </a:br>
            <a:r>
              <a:rPr lang="de-DE" sz="2000" b="1" dirty="0"/>
              <a:t>vollständig ausgerottet ist.</a:t>
            </a:r>
            <a:endParaRPr lang="en-US" sz="2000" b="1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6079D16-E29A-21A8-8125-6C08ECC4627C}"/>
              </a:ext>
            </a:extLst>
          </p:cNvPr>
          <p:cNvSpPr txBox="1"/>
          <p:nvPr/>
        </p:nvSpPr>
        <p:spPr>
          <a:xfrm>
            <a:off x="355852" y="4076670"/>
            <a:ext cx="7181009" cy="1631216"/>
          </a:xfrm>
          <a:prstGeom prst="rect">
            <a:avLst/>
          </a:prstGeom>
          <a:solidFill>
            <a:srgbClr val="FFD06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Aber bald wird der Tag kommen, an dem wir unserem Gott von Angesicht zu Angesicht gegenüberstehen </a:t>
            </a:r>
            <a:br>
              <a:rPr lang="de-DE" sz="2000" b="1" dirty="0"/>
            </a:br>
            <a:r>
              <a:rPr lang="de-DE" sz="2000" b="1" dirty="0"/>
              <a:t>und mit Ihm in der KÖNIGLICHEN STIFTSHÜTTE </a:t>
            </a:r>
            <a:br>
              <a:rPr lang="de-DE" sz="2000" b="1" dirty="0"/>
            </a:br>
            <a:r>
              <a:rPr lang="de-DE" sz="2000" b="1" dirty="0"/>
              <a:t>wohnen werden, die Er selbst für uns vorbereitet hat: </a:t>
            </a:r>
            <a:br>
              <a:rPr lang="de-DE" sz="2000" b="1" dirty="0"/>
            </a:br>
            <a:r>
              <a:rPr lang="de-DE" sz="2000" b="1" dirty="0"/>
              <a:t>dem neuen Jerusalem (Offb 21,3).</a:t>
            </a:r>
            <a:endParaRPr lang="en-US" sz="2000" b="1" noProof="0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C354B8D6-CDED-F601-F0ED-710CEFFC8FFD}"/>
              </a:ext>
            </a:extLst>
          </p:cNvPr>
          <p:cNvSpPr/>
          <p:nvPr/>
        </p:nvSpPr>
        <p:spPr>
          <a:xfrm>
            <a:off x="87442" y="101049"/>
            <a:ext cx="6008558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Do, 25. Sep ‘25 – JESUS wohnt bei den Menschen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067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636452" y="846563"/>
            <a:ext cx="11115040" cy="567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>
                <a:latin typeface="Constantia" panose="02030602050306030303" pitchFamily="18" charset="0"/>
              </a:rPr>
              <a:t>„GOTT befahl Mose für Israel: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„Sie sollen Mir ein HEILIGTUM bauen,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damit Ich unter ihnen wohnen kann“ (2. Mose 25,8)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und Er wohnte im HEILIGTUM inmitten Seines Volkes. </a:t>
            </a:r>
          </a:p>
          <a:p>
            <a:pPr algn="ctr">
              <a:spcBef>
                <a:spcPts val="600"/>
              </a:spcBef>
            </a:pPr>
            <a:r>
              <a:rPr lang="de-DE" sz="2800" b="1" dirty="0">
                <a:latin typeface="Constantia" panose="02030602050306030303" pitchFamily="18" charset="0"/>
              </a:rPr>
              <a:t>Während ihrer ganzen mühevollen Wanderung durch die Wüste war das Symbol Seiner Gegenwart bei ihnen. </a:t>
            </a:r>
          </a:p>
          <a:p>
            <a:pPr algn="ctr">
              <a:spcBef>
                <a:spcPts val="600"/>
              </a:spcBef>
            </a:pPr>
            <a:endParaRPr lang="de-DE" sz="1200" b="1" dirty="0">
              <a:latin typeface="Constantia" panose="02030602050306030303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de-DE" sz="2800" b="1" dirty="0">
                <a:latin typeface="Constantia" panose="02030602050306030303" pitchFamily="18" charset="0"/>
              </a:rPr>
              <a:t>So errichtete CHRISTUS Seine STIFTSHÜTTE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inmitten unseres menschlichen Lagers.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Er schlug Sein ZELT neben den Zelten der Menschen auf,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damit Er unter uns wohnen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und uns mit Seinem GÖTTLICHEN WESEN und LEBEN </a:t>
            </a:r>
            <a:br>
              <a:rPr lang="de-DE" sz="2800" b="1" dirty="0">
                <a:latin typeface="Constantia" panose="02030602050306030303" pitchFamily="18" charset="0"/>
              </a:rPr>
            </a:br>
            <a:r>
              <a:rPr lang="de-DE" sz="2800" b="1" dirty="0">
                <a:latin typeface="Constantia" panose="02030602050306030303" pitchFamily="18" charset="0"/>
              </a:rPr>
              <a:t>vertraut machen konnte.“</a:t>
            </a:r>
            <a:endParaRPr lang="en-US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 rot="5400000">
            <a:off x="8783852" y="3284160"/>
            <a:ext cx="6273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chemeClr val="accent1">
                    <a:lumMod val="7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600" b="1" dirty="0">
                <a:solidFill>
                  <a:schemeClr val="accent1">
                    <a:lumMod val="7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G. </a:t>
            </a:r>
            <a:r>
              <a:rPr lang="en-US" sz="1600" b="1" noProof="0" dirty="0">
                <a:solidFill>
                  <a:schemeClr val="accent1">
                    <a:lumMod val="7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White, The Desire of Ages (Das Leben Jesu), </a:t>
            </a:r>
            <a:r>
              <a:rPr lang="en-US" sz="1600" b="1" dirty="0">
                <a:solidFill>
                  <a:schemeClr val="accent1">
                    <a:lumMod val="7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600" b="1" noProof="0" dirty="0">
                <a:solidFill>
                  <a:schemeClr val="accent1">
                    <a:lumMod val="7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23 (engl. Ausg.)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01124" y="222585"/>
            <a:ext cx="11789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Die letzten Kapitel des 2. Buches Mose widmen sich der detaillierten Beschreibung </a:t>
            </a:r>
            <a:br>
              <a:rPr lang="de-DE" sz="2800" b="1" dirty="0"/>
            </a:br>
            <a:r>
              <a:rPr lang="de-DE" sz="2800" b="1" dirty="0"/>
              <a:t>des Baus und der Einweihung der STIFTSHÜTTE.</a:t>
            </a:r>
            <a:endParaRPr lang="en-US" sz="28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30752"/>
            <a:ext cx="8203168" cy="492476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8003347" y="2084975"/>
            <a:ext cx="418865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Es waren besondere Momente, </a:t>
            </a:r>
            <a:br>
              <a:rPr lang="de-DE" sz="2800" b="1" dirty="0"/>
            </a:br>
            <a:r>
              <a:rPr lang="de-DE" sz="2800" b="1" dirty="0"/>
              <a:t>an denen das Volk </a:t>
            </a:r>
            <a:br>
              <a:rPr lang="de-DE" sz="2800" b="1" dirty="0"/>
            </a:br>
            <a:r>
              <a:rPr lang="de-DE" sz="2800" b="1" dirty="0"/>
              <a:t>freudig teilnahm </a:t>
            </a:r>
            <a:br>
              <a:rPr lang="de-DE" sz="2800" b="1" dirty="0"/>
            </a:br>
            <a:r>
              <a:rPr lang="de-DE" sz="2800" b="1" dirty="0"/>
              <a:t>und jeder </a:t>
            </a:r>
            <a:br>
              <a:rPr lang="de-DE" sz="2800" b="1" dirty="0"/>
            </a:br>
            <a:r>
              <a:rPr lang="de-DE" sz="2800" b="1" dirty="0"/>
              <a:t>nach seinen Möglichkeiten </a:t>
            </a:r>
            <a:br>
              <a:rPr lang="de-DE" sz="2800" b="1" dirty="0"/>
            </a:br>
            <a:r>
              <a:rPr lang="de-DE" sz="2800" b="1" dirty="0"/>
              <a:t>zu diesem großen Werk </a:t>
            </a:r>
            <a:br>
              <a:rPr lang="de-DE" sz="2800" b="1" dirty="0"/>
            </a:br>
            <a:r>
              <a:rPr lang="de-DE" sz="2800" b="1" dirty="0"/>
              <a:t>für GOTT </a:t>
            </a:r>
            <a:br>
              <a:rPr lang="de-DE" sz="2800" b="1" dirty="0"/>
            </a:br>
            <a:r>
              <a:rPr lang="de-DE" sz="2800" b="1" dirty="0"/>
              <a:t>beitrug.</a:t>
            </a:r>
            <a:endParaRPr lang="en-US" sz="2800" b="1" noProof="0" dirty="0"/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F6E55-91E7-0A90-837E-B0427EE6B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46D58ED-5657-4F4B-A6B0-0AD2A8D2E6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22714"/>
            <a:ext cx="3652948" cy="502649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CFD59E71-9CAF-0F17-8B71-3162902DB9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657" y="2537548"/>
            <a:ext cx="3311942" cy="45572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AF3EE675-1A11-9D90-B53F-14E856E669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308" y="1707678"/>
            <a:ext cx="3970566" cy="546350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9AD4239-6700-C1EC-3E7A-845D1F5CB500}"/>
              </a:ext>
            </a:extLst>
          </p:cNvPr>
          <p:cNvSpPr txBox="1"/>
          <p:nvPr/>
        </p:nvSpPr>
        <p:spPr>
          <a:xfrm>
            <a:off x="1987037" y="123828"/>
            <a:ext cx="8217926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Der Hauptgrund, </a:t>
            </a:r>
            <a:br>
              <a:rPr lang="de-DE" sz="2400" b="1" dirty="0"/>
            </a:br>
            <a:r>
              <a:rPr lang="de-DE" sz="2400" b="1" dirty="0"/>
              <a:t>den GOTT für den Bau dieses tragbaren TEMPELS angibt, </a:t>
            </a:r>
            <a:br>
              <a:rPr lang="de-DE" sz="2400" b="1" dirty="0"/>
            </a:br>
            <a:r>
              <a:rPr lang="de-DE" sz="2400" b="1" dirty="0"/>
              <a:t>ist sein Wunsch, unter seinem Volk zu wohnen </a:t>
            </a:r>
            <a:br>
              <a:rPr lang="de-DE" sz="2400" b="1" dirty="0"/>
            </a:br>
            <a:r>
              <a:rPr lang="de-DE" sz="2400" b="1" dirty="0"/>
              <a:t>(2. Mose 25,8).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Dieser Wunsch wurde in der Person von JESUS erfüllt </a:t>
            </a:r>
            <a:br>
              <a:rPr lang="de-DE" sz="2400" b="1" dirty="0"/>
            </a:br>
            <a:r>
              <a:rPr lang="de-DE" sz="2400" b="1" dirty="0"/>
              <a:t>und wird vollständig verwirklicht sein, </a:t>
            </a:r>
            <a:br>
              <a:rPr lang="de-DE" sz="2400" b="1" dirty="0"/>
            </a:br>
            <a:r>
              <a:rPr lang="de-DE" sz="2400" b="1" dirty="0"/>
              <a:t>wenn wir alle mit Ihm auf der NEUEN ERDE sind.</a:t>
            </a:r>
            <a:endParaRPr lang="en-US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25486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49AA3E-DF08-84AB-3395-C7E68B8D0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E885E416-D317-E571-2CE3-963A6489BC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326753" y="75227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EAF1D5-E331-E01E-22D9-641B6D2FB8FE}"/>
              </a:ext>
            </a:extLst>
          </p:cNvPr>
          <p:cNvSpPr txBox="1"/>
          <p:nvPr/>
        </p:nvSpPr>
        <p:spPr>
          <a:xfrm>
            <a:off x="760185" y="731520"/>
            <a:ext cx="63264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Die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Vorbereitung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D</a:t>
            </a:r>
            <a:r>
              <a:rPr lang="en-US" sz="2000" b="1" noProof="0" dirty="0"/>
              <a:t>er Sabbat (2. Mose 35:1-3)</a:t>
            </a:r>
          </a:p>
          <a:p>
            <a:pPr lvl="1">
              <a:spcBef>
                <a:spcPts val="600"/>
              </a:spcBef>
            </a:pPr>
            <a:endParaRPr lang="en-US" sz="2000" b="1" noProof="0" dirty="0"/>
          </a:p>
          <a:p>
            <a:pPr lvl="1">
              <a:spcBef>
                <a:spcPts val="600"/>
              </a:spcBef>
            </a:pPr>
            <a:r>
              <a:rPr lang="en-US" sz="2000" b="1" dirty="0"/>
              <a:t>Die </a:t>
            </a:r>
            <a:r>
              <a:rPr lang="en-US" sz="2000" b="1" dirty="0" err="1"/>
              <a:t>freiwillige</a:t>
            </a:r>
            <a:r>
              <a:rPr lang="en-US" sz="2000" b="1" dirty="0"/>
              <a:t> </a:t>
            </a:r>
            <a:r>
              <a:rPr lang="en-US" sz="2000" b="1" dirty="0" err="1"/>
              <a:t>Opfergabe</a:t>
            </a:r>
            <a:r>
              <a:rPr lang="en-US" sz="2000" b="1" dirty="0"/>
              <a:t> </a:t>
            </a:r>
            <a:r>
              <a:rPr lang="en-US" sz="2000" b="1" noProof="0" dirty="0"/>
              <a:t>(</a:t>
            </a:r>
            <a:r>
              <a:rPr lang="en-US" sz="2000" b="1" dirty="0"/>
              <a:t>2. Mose</a:t>
            </a:r>
            <a:r>
              <a:rPr lang="en-US" sz="2000" b="1" noProof="0" dirty="0"/>
              <a:t> 35:4-36:7)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	</a:t>
            </a:r>
            <a:endParaRPr lang="en-US" sz="2000" b="1" noProof="0" dirty="0"/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Die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Stiftshütte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  <a:endParaRPr lang="en-US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1D8359"/>
              </a:highlight>
            </a:endParaRP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Der Bau </a:t>
            </a:r>
            <a:r>
              <a:rPr lang="en-US" sz="2000" b="1" dirty="0"/>
              <a:t>(2. Mose 36:8-39:43</a:t>
            </a:r>
            <a:r>
              <a:rPr lang="en-US" sz="2000" b="1" noProof="0" dirty="0"/>
              <a:t>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	</a:t>
            </a:r>
            <a:endParaRPr lang="en-US" sz="2000" b="1" noProof="0" dirty="0"/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Die Weihe (</a:t>
            </a:r>
            <a:r>
              <a:rPr lang="en-US" sz="2000" b="1" dirty="0"/>
              <a:t>2. Mose</a:t>
            </a:r>
            <a:r>
              <a:rPr lang="en-US" sz="2000" b="1" noProof="0" dirty="0"/>
              <a:t> 40:1-38)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	</a:t>
            </a:r>
            <a:endParaRPr lang="en-US" sz="2000" b="1" noProof="0" dirty="0"/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Andere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Stiftshütten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Jesus und das Neue Jerusalem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	</a:t>
            </a:r>
            <a:endParaRPr lang="en-US" sz="2000" b="1" noProof="0" dirty="0"/>
          </a:p>
        </p:txBody>
      </p:sp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5121B31E-B9F1-A64E-FED3-9031ECE403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00" y="3973562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8DB50B88-C681-3050-A4FE-B4129E21C1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00" y="1162944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F5DDA6EB-52CF-D92A-7F60-460EBA618F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00" y="3207665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A2F30A5A-3A31-8649-1314-D8AE095145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00" y="1924684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5D296958-D17A-6205-2112-845E13DED52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00" y="5255273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4F9CDF42-F917-2985-8BCC-AB267CCD419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351587" y="2812514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75F9077E-D226-9204-C1B5-BA3D5A70AE5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351587" y="4833184"/>
            <a:ext cx="349865" cy="37467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AC14DDE-B48C-E326-C441-84F27BA665B6}"/>
              </a:ext>
            </a:extLst>
          </p:cNvPr>
          <p:cNvSpPr/>
          <p:nvPr/>
        </p:nvSpPr>
        <p:spPr>
          <a:xfrm>
            <a:off x="6514092" y="419355"/>
            <a:ext cx="61410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7200" b="1" i="1" spc="10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 B      E R</a:t>
            </a:r>
            <a:endParaRPr lang="de-DE" sz="7200" b="1" i="1" cap="none" spc="1000" dirty="0">
              <a:ln>
                <a:solidFill>
                  <a:schemeClr val="accent3">
                    <a:lumMod val="50000"/>
                  </a:schemeClr>
                </a:solidFill>
              </a:ln>
              <a:blipFill>
                <a:blip r:embed="rId1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A48CB7F-4677-71E5-E529-7E082FB13357}"/>
              </a:ext>
            </a:extLst>
          </p:cNvPr>
          <p:cNvSpPr/>
          <p:nvPr/>
        </p:nvSpPr>
        <p:spPr>
          <a:xfrm rot="5400000">
            <a:off x="7262820" y="2154298"/>
            <a:ext cx="491627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600" b="1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</a:t>
            </a:r>
            <a:r>
              <a:rPr lang="de-DE" sz="6600" b="1" cap="none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lick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EC77529-66DF-F918-ACDD-56B0014FCE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453" y="159500"/>
            <a:ext cx="2342326" cy="1560575"/>
          </a:xfrm>
          <a:prstGeom prst="rect">
            <a:avLst/>
          </a:prstGeom>
        </p:spPr>
      </p:pic>
      <p:sp>
        <p:nvSpPr>
          <p:cNvPr id="6" name="Scrollen: horizontal 5">
            <a:extLst>
              <a:ext uri="{FF2B5EF4-FFF2-40B4-BE49-F238E27FC236}">
                <a16:creationId xmlns:a16="http://schemas.microsoft.com/office/drawing/2014/main" id="{5E71A914-8E48-E8AC-D944-1C10EBC0E370}"/>
              </a:ext>
            </a:extLst>
          </p:cNvPr>
          <p:cNvSpPr/>
          <p:nvPr/>
        </p:nvSpPr>
        <p:spPr>
          <a:xfrm>
            <a:off x="1714606" y="1414065"/>
            <a:ext cx="4953480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So, 21. Sep ‘25 – Der Sabbat des HERRN</a:t>
            </a:r>
            <a:endParaRPr lang="de-DE" b="1" dirty="0"/>
          </a:p>
        </p:txBody>
      </p:sp>
      <p:sp>
        <p:nvSpPr>
          <p:cNvPr id="8" name="Scrollen: horizontal 7">
            <a:extLst>
              <a:ext uri="{FF2B5EF4-FFF2-40B4-BE49-F238E27FC236}">
                <a16:creationId xmlns:a16="http://schemas.microsoft.com/office/drawing/2014/main" id="{AD374C1D-93DE-95B3-0CCE-E80D9A99FDDB}"/>
              </a:ext>
            </a:extLst>
          </p:cNvPr>
          <p:cNvSpPr/>
          <p:nvPr/>
        </p:nvSpPr>
        <p:spPr>
          <a:xfrm>
            <a:off x="1714605" y="2196021"/>
            <a:ext cx="6497931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Mo, 22. Sep ‘25 – Opfergaben und der HEILIGE GEIST</a:t>
            </a:r>
            <a:endParaRPr lang="de-DE" b="1" dirty="0"/>
          </a:p>
        </p:txBody>
      </p:sp>
      <p:sp>
        <p:nvSpPr>
          <p:cNvPr id="9" name="Scrollen: horizontal 8">
            <a:extLst>
              <a:ext uri="{FF2B5EF4-FFF2-40B4-BE49-F238E27FC236}">
                <a16:creationId xmlns:a16="http://schemas.microsoft.com/office/drawing/2014/main" id="{2790D504-ECBB-C23E-8E02-6BD53879299F}"/>
              </a:ext>
            </a:extLst>
          </p:cNvPr>
          <p:cNvSpPr/>
          <p:nvPr/>
        </p:nvSpPr>
        <p:spPr>
          <a:xfrm>
            <a:off x="1714605" y="3485502"/>
            <a:ext cx="5371995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23. Sep ‘25 – Die Stiftshütte wird gebaut</a:t>
            </a:r>
            <a:endParaRPr lang="de-DE" b="1" dirty="0"/>
          </a:p>
        </p:txBody>
      </p:sp>
      <p:sp>
        <p:nvSpPr>
          <p:cNvPr id="11" name="Scrollen: horizontal 10">
            <a:extLst>
              <a:ext uri="{FF2B5EF4-FFF2-40B4-BE49-F238E27FC236}">
                <a16:creationId xmlns:a16="http://schemas.microsoft.com/office/drawing/2014/main" id="{273C3179-1D7E-F584-5156-2D16481685B5}"/>
              </a:ext>
            </a:extLst>
          </p:cNvPr>
          <p:cNvSpPr/>
          <p:nvPr/>
        </p:nvSpPr>
        <p:spPr>
          <a:xfrm>
            <a:off x="1714605" y="4239322"/>
            <a:ext cx="6497932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Mi, 24. Sep ‘25 – GOTTES Gegenwart in der Stiftshütte</a:t>
            </a:r>
            <a:endParaRPr lang="de-DE" b="1" dirty="0"/>
          </a:p>
        </p:txBody>
      </p:sp>
      <p:sp>
        <p:nvSpPr>
          <p:cNvPr id="12" name="Scrollen: horizontal 11">
            <a:extLst>
              <a:ext uri="{FF2B5EF4-FFF2-40B4-BE49-F238E27FC236}">
                <a16:creationId xmlns:a16="http://schemas.microsoft.com/office/drawing/2014/main" id="{08C55334-4155-246E-EF10-4BF7FF4C399F}"/>
              </a:ext>
            </a:extLst>
          </p:cNvPr>
          <p:cNvSpPr/>
          <p:nvPr/>
        </p:nvSpPr>
        <p:spPr>
          <a:xfrm>
            <a:off x="1714606" y="5530358"/>
            <a:ext cx="6008558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Do, 25. Sep ‘25 – JESUS wohnt bei den Menschen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74172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 uiExpand="1" build="p" animBg="1"/>
      <p:bldP spid="8" grpId="0" uiExpand="1" build="p" animBg="1"/>
      <p:bldP spid="9" grpId="0" uiExpand="1" build="p" animBg="1"/>
      <p:bldP spid="11" grpId="0" uiExpand="1" build="p" animBg="1"/>
      <p:bldP spid="12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13957" y="4513436"/>
            <a:ext cx="811462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6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DIE VORBEREITUNG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3189514" y="-117661"/>
            <a:ext cx="90024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DER SABBAT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5412854" y="434439"/>
            <a:ext cx="67676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Sechs Tage sollt ihr arbeiten. Am siebenten Tag aber sei für euch Sabbat, ein Ruhetag, heilig dem HERRN. Wer an diesem Tag arbeitet, soll sterben.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66229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Nachdem Moses einen Blick </a:t>
            </a:r>
            <a:br>
              <a:rPr lang="de-DE" sz="2000" b="1" dirty="0"/>
            </a:br>
            <a:r>
              <a:rPr lang="de-DE" sz="2000" b="1" dirty="0"/>
              <a:t>auf </a:t>
            </a:r>
            <a:r>
              <a:rPr lang="de-DE" sz="2000" b="1" dirty="0">
                <a:highlight>
                  <a:srgbClr val="FFFF00"/>
                </a:highlight>
              </a:rPr>
              <a:t>GOTTES HERRLICHKEIT </a:t>
            </a:r>
            <a:r>
              <a:rPr lang="de-DE" sz="2000" b="1" dirty="0"/>
              <a:t>geworfen hatte, übermittelte er dem Volk „was der HERR geboten hat“ (2. Mose 35,1.4). </a:t>
            </a:r>
            <a:br>
              <a:rPr lang="de-DE" sz="2000" b="1" dirty="0"/>
            </a:br>
            <a:r>
              <a:rPr lang="de-DE" sz="2000" b="1" dirty="0"/>
              <a:t>Diese Anweisungen betrafen ihre Beziehung zu GOTT </a:t>
            </a:r>
            <a:br>
              <a:rPr lang="de-DE" sz="2000" b="1" dirty="0"/>
            </a:br>
            <a:r>
              <a:rPr lang="de-DE" sz="2000" b="1" dirty="0"/>
              <a:t>in zeitlicher (der </a:t>
            </a:r>
            <a:r>
              <a:rPr lang="de-DE" sz="2000" b="1" dirty="0">
                <a:highlight>
                  <a:srgbClr val="FFFF00"/>
                </a:highlight>
              </a:rPr>
              <a:t>SABBAT</a:t>
            </a:r>
            <a:r>
              <a:rPr lang="de-DE" sz="2000" b="1" dirty="0"/>
              <a:t>) </a:t>
            </a:r>
            <a:br>
              <a:rPr lang="de-DE" sz="2000" b="1" dirty="0"/>
            </a:br>
            <a:r>
              <a:rPr lang="de-DE" sz="2000" b="1" dirty="0"/>
              <a:t>und räumlicher Hinsicht (die </a:t>
            </a:r>
            <a:r>
              <a:rPr lang="de-DE" sz="2000" b="1" dirty="0">
                <a:highlight>
                  <a:srgbClr val="FFFF00"/>
                </a:highlight>
              </a:rPr>
              <a:t>STIFTSHÜTTE</a:t>
            </a:r>
            <a:r>
              <a:rPr lang="de-DE" sz="2000" b="1" dirty="0"/>
              <a:t>).</a:t>
            </a:r>
            <a:endParaRPr lang="en-US" sz="2000" b="1" noProof="0" dirty="0"/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81" t="26787" b="18806"/>
          <a:stretch>
            <a:fillRect/>
          </a:stretch>
        </p:blipFill>
        <p:spPr>
          <a:xfrm>
            <a:off x="6726267" y="1678516"/>
            <a:ext cx="5362421" cy="48524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42061" y="4104745"/>
            <a:ext cx="62447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GOTT hat den </a:t>
            </a:r>
            <a:r>
              <a:rPr lang="de-DE" sz="2000" b="1" dirty="0">
                <a:highlight>
                  <a:srgbClr val="FFFF00"/>
                </a:highlight>
              </a:rPr>
              <a:t>SABBAT </a:t>
            </a:r>
            <a:r>
              <a:rPr lang="de-DE" sz="2000" b="1" dirty="0"/>
              <a:t>als eine </a:t>
            </a:r>
            <a:r>
              <a:rPr lang="de-DE" sz="2000" b="1" dirty="0">
                <a:highlight>
                  <a:srgbClr val="FFFF00"/>
                </a:highlight>
              </a:rPr>
              <a:t>BESONDERE ZEIT </a:t>
            </a:r>
            <a:r>
              <a:rPr lang="de-DE" sz="2000" b="1" dirty="0"/>
              <a:t>vorgesehen, in der wir uns an Seiner GEGENWART erfreuen können, wie schon bei der SCHÖPFUNG (1. Mose 2,1-3; 20,11) und erinnerte Israel kurz vor der Verkündigung der </a:t>
            </a:r>
            <a:r>
              <a:rPr lang="de-DE" sz="2000" b="1" dirty="0">
                <a:highlight>
                  <a:srgbClr val="FFFF00"/>
                </a:highlight>
              </a:rPr>
              <a:t>ZEHN GEBOTE </a:t>
            </a:r>
            <a:r>
              <a:rPr lang="de-DE" sz="2000" b="1" dirty="0"/>
              <a:t>daran </a:t>
            </a:r>
            <a:br>
              <a:rPr lang="de-DE" sz="2000" b="1" dirty="0"/>
            </a:br>
            <a:r>
              <a:rPr lang="de-DE" sz="2000" b="1" dirty="0"/>
              <a:t>(2. Mose 16,22-29).</a:t>
            </a:r>
            <a:endParaRPr lang="en-US" sz="2000" b="1" noProof="0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1015AD25-F6D4-8CE6-E3EF-DFF86A2AFA05}"/>
              </a:ext>
            </a:extLst>
          </p:cNvPr>
          <p:cNvSpPr/>
          <p:nvPr/>
        </p:nvSpPr>
        <p:spPr>
          <a:xfrm>
            <a:off x="156063" y="99262"/>
            <a:ext cx="3033451" cy="923330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So, 21.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Der Sabbat des HERRN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2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17539B-7619-A4D1-4B26-B8A7B2BC4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E651C0F-71EE-C29C-2FBA-EE1F4072E37A}"/>
              </a:ext>
            </a:extLst>
          </p:cNvPr>
          <p:cNvSpPr txBox="1"/>
          <p:nvPr/>
        </p:nvSpPr>
        <p:spPr>
          <a:xfrm>
            <a:off x="3189514" y="-117661"/>
            <a:ext cx="90024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DER SABBAT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DC58CC-62B8-FD83-3113-2BECE560BD16}"/>
              </a:ext>
            </a:extLst>
          </p:cNvPr>
          <p:cNvSpPr txBox="1"/>
          <p:nvPr/>
        </p:nvSpPr>
        <p:spPr>
          <a:xfrm>
            <a:off x="4956249" y="2115314"/>
            <a:ext cx="3274036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Der SABBAT </a:t>
            </a:r>
            <a:br>
              <a:rPr lang="de-DE" sz="2400" b="1" dirty="0"/>
            </a:br>
            <a:r>
              <a:rPr lang="de-DE" sz="2400" b="1" dirty="0"/>
              <a:t>erinnert uns daran, </a:t>
            </a:r>
            <a:br>
              <a:rPr lang="de-DE" sz="2400" b="1" dirty="0"/>
            </a:br>
            <a:r>
              <a:rPr lang="de-DE" sz="2400" b="1" dirty="0"/>
              <a:t>dass GOTT unser Schöpfer und Erlöser ist (5. Mose 5,15) </a:t>
            </a:r>
            <a:br>
              <a:rPr lang="de-DE" sz="2400" b="1" dirty="0"/>
            </a:br>
            <a:r>
              <a:rPr lang="de-DE" sz="2400" b="1" dirty="0"/>
              <a:t>und führt uns </a:t>
            </a:r>
            <a:br>
              <a:rPr lang="de-DE" sz="2400" b="1" dirty="0"/>
            </a:br>
            <a:r>
              <a:rPr lang="de-DE" sz="2400" b="1" dirty="0"/>
              <a:t>in die Zukunft, </a:t>
            </a:r>
            <a:br>
              <a:rPr lang="de-DE" sz="2400" b="1" dirty="0"/>
            </a:br>
            <a:r>
              <a:rPr lang="de-DE" sz="2400" b="1" dirty="0"/>
              <a:t>wo wir uns für immer </a:t>
            </a:r>
            <a:br>
              <a:rPr lang="de-DE" sz="2400" b="1" dirty="0"/>
            </a:br>
            <a:r>
              <a:rPr lang="de-DE" sz="2400" b="1" dirty="0"/>
              <a:t>an seiner Gegenwart erfreuen können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(Jesaja 66,22-23).</a:t>
            </a:r>
            <a:endParaRPr lang="en-US" sz="2400" b="1" noProof="0" dirty="0"/>
          </a:p>
        </p:txBody>
      </p:sp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D239F10C-DFF6-87EF-0B4B-5904A4FC4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4611" y="1587474"/>
            <a:ext cx="3418367" cy="52876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F354FAD7-5E2D-2526-6A04-670E35FAAA22}"/>
              </a:ext>
            </a:extLst>
          </p:cNvPr>
          <p:cNvSpPr/>
          <p:nvPr/>
        </p:nvSpPr>
        <p:spPr>
          <a:xfrm>
            <a:off x="156063" y="99262"/>
            <a:ext cx="3033451" cy="923330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So, 21.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Der Sabbat des HERRN</a:t>
            </a:r>
            <a:endParaRPr lang="de-DE" b="1" dirty="0"/>
          </a:p>
        </p:txBody>
      </p:sp>
      <p:pic>
        <p:nvPicPr>
          <p:cNvPr id="11" name="Grafik 10" descr="Ein Bild, das Bild, Kleidung, Wasserfall, Person enthält.&#10;&#10;KI-generierte Inhalte können fehlerhaft sein.">
            <a:extLst>
              <a:ext uri="{FF2B5EF4-FFF2-40B4-BE49-F238E27FC236}">
                <a16:creationId xmlns:a16="http://schemas.microsoft.com/office/drawing/2014/main" id="{82545A51-9396-D50D-379E-FA8DBE9EF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9" y="1596500"/>
            <a:ext cx="4861697" cy="542701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3" name="CuadroTexto 4">
            <a:extLst>
              <a:ext uri="{FF2B5EF4-FFF2-40B4-BE49-F238E27FC236}">
                <a16:creationId xmlns:a16="http://schemas.microsoft.com/office/drawing/2014/main" id="{F326FF3D-0B8A-FADD-0E99-A4D82A3DB83F}"/>
              </a:ext>
            </a:extLst>
          </p:cNvPr>
          <p:cNvSpPr txBox="1"/>
          <p:nvPr/>
        </p:nvSpPr>
        <p:spPr>
          <a:xfrm>
            <a:off x="4129485" y="560927"/>
            <a:ext cx="67676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Sechs Tage sollt ihr arbeiten. Am siebenten Tag aber sei für euch Sabbat, ein Ruhetag, heilig dem HERRN. Wer an diesem Tag arbeitet, soll sterben.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35:2)</a:t>
            </a:r>
          </a:p>
        </p:txBody>
      </p:sp>
    </p:spTree>
    <p:extLst>
      <p:ext uri="{BB962C8B-B14F-4D97-AF65-F5344CB8AC3E}">
        <p14:creationId xmlns:p14="http://schemas.microsoft.com/office/powerpoint/2010/main" val="38149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3461656" y="-78815"/>
            <a:ext cx="873034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noProof="0" dirty="0">
                <a:ln/>
                <a:solidFill>
                  <a:schemeClr val="accent4"/>
                </a:solidFill>
              </a:rPr>
              <a:t>DIE FREIWILLIGE OPFERGABE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2841172" y="525623"/>
            <a:ext cx="933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Erhebt von eurem Besitz eine Abgabe für den HERRN. Ein jeder, dessen Herz dazu bereit ist, bringe die Abgabe für den HERRN: Gold, Silber, Bronze,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[ …] </a:t>
            </a:r>
            <a:r>
              <a:rPr lang="de-DE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wer unter euch kundig ist, der komme und mache, was der HERR geboten hat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  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35:5,10)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-272715" y="4425222"/>
            <a:ext cx="412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Es gab zwei Möglichkeiten, </a:t>
            </a:r>
            <a:br>
              <a:rPr lang="de-DE" sz="2000" b="1" dirty="0"/>
            </a:br>
            <a:r>
              <a:rPr lang="de-DE" sz="2000" b="1" dirty="0"/>
              <a:t>sich am Bau der STIFTSHÜTTE </a:t>
            </a:r>
            <a:br>
              <a:rPr lang="de-DE" sz="2000" b="1" dirty="0"/>
            </a:br>
            <a:r>
              <a:rPr lang="de-DE" sz="2000" b="1" dirty="0"/>
              <a:t>zu beteiligen: </a:t>
            </a:r>
            <a:br>
              <a:rPr lang="de-DE" sz="2000" b="1" dirty="0"/>
            </a:br>
            <a:r>
              <a:rPr lang="de-DE" sz="2000" b="1" dirty="0"/>
              <a:t>durch Materialspenden </a:t>
            </a:r>
            <a:br>
              <a:rPr lang="de-DE" sz="2000" b="1" dirty="0"/>
            </a:br>
            <a:r>
              <a:rPr lang="de-DE" sz="2000" b="1" dirty="0"/>
              <a:t>und durch Arbeitsleistung.</a:t>
            </a:r>
            <a:endParaRPr lang="en-US" sz="2000" b="1" noProof="0" dirty="0"/>
          </a:p>
        </p:txBody>
      </p:sp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3" y="1557762"/>
            <a:ext cx="4123999" cy="2741522"/>
          </a:xfrm>
          <a:prstGeom prst="rect">
            <a:avLst/>
          </a:prstGeom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021" y="1557762"/>
            <a:ext cx="3774287" cy="423543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3851284" y="4500426"/>
            <a:ext cx="6646518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/>
              <a:t>Woher kam all das? </a:t>
            </a:r>
            <a:br>
              <a:rPr lang="de-DE" sz="2200" b="1" dirty="0"/>
            </a:br>
            <a:r>
              <a:rPr lang="de-DE" sz="2200" b="1" dirty="0"/>
              <a:t>Ein Großteil davon stammte </a:t>
            </a:r>
            <a:br>
              <a:rPr lang="de-DE" sz="2200" b="1" dirty="0"/>
            </a:br>
            <a:r>
              <a:rPr lang="de-DE" sz="2200" b="1" dirty="0"/>
              <a:t>aus dem, was Israel den Ägyptern </a:t>
            </a:r>
            <a:br>
              <a:rPr lang="de-DE" sz="2200" b="1" dirty="0"/>
            </a:br>
            <a:r>
              <a:rPr lang="de-DE" sz="2200" b="1" dirty="0"/>
              <a:t>bei seinem Auszug </a:t>
            </a:r>
            <a:br>
              <a:rPr lang="de-DE" sz="2200" b="1" dirty="0"/>
            </a:br>
            <a:r>
              <a:rPr lang="de-DE" sz="2200" b="1" dirty="0"/>
              <a:t>als Bezahlung für seine Arbeit eingefordert hatte </a:t>
            </a:r>
          </a:p>
          <a:p>
            <a:pPr>
              <a:spcBef>
                <a:spcPts val="600"/>
              </a:spcBef>
            </a:pPr>
            <a:r>
              <a:rPr lang="de-DE" sz="2200" b="1" dirty="0"/>
              <a:t>(2. Mose 11,2).</a:t>
            </a:r>
            <a:endParaRPr lang="en-US" sz="2200" b="1" noProof="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4417678" y="1557762"/>
            <a:ext cx="37742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Mehr als eine Tonne Gold, </a:t>
            </a:r>
            <a:br>
              <a:rPr lang="de-DE" sz="2000" b="1" dirty="0"/>
            </a:br>
            <a:r>
              <a:rPr lang="de-DE" sz="2000" b="1" dirty="0"/>
              <a:t>etwa 3,75 Tonnen Silber </a:t>
            </a:r>
            <a:br>
              <a:rPr lang="de-DE" sz="2000" b="1" dirty="0"/>
            </a:br>
            <a:r>
              <a:rPr lang="de-DE" sz="2000" b="1" dirty="0"/>
              <a:t>und etwa 2,5 Tonnen Bronze </a:t>
            </a:r>
            <a:br>
              <a:rPr lang="de-DE" sz="2000" b="1" dirty="0"/>
            </a:br>
            <a:r>
              <a:rPr lang="de-DE" sz="2000" b="1" dirty="0"/>
              <a:t>wurden verwendet, </a:t>
            </a:r>
            <a:br>
              <a:rPr lang="de-DE" sz="2000" b="1" dirty="0"/>
            </a:br>
            <a:r>
              <a:rPr lang="de-DE" sz="2000" b="1" dirty="0"/>
              <a:t>ebenso wie Holz </a:t>
            </a:r>
            <a:br>
              <a:rPr lang="de-DE" sz="2000" b="1" dirty="0"/>
            </a:br>
            <a:r>
              <a:rPr lang="de-DE" sz="2000" b="1" dirty="0"/>
              <a:t>und verschiedene Stoffe </a:t>
            </a:r>
            <a:br>
              <a:rPr lang="de-DE" sz="2000" b="1" dirty="0"/>
            </a:br>
            <a:r>
              <a:rPr lang="de-DE" sz="2000" b="1" dirty="0"/>
              <a:t>(2. Mose 38,21-31).</a:t>
            </a:r>
            <a:endParaRPr lang="en-US" sz="2000" b="1" noProof="0" dirty="0"/>
          </a:p>
        </p:txBody>
      </p:sp>
      <p:sp>
        <p:nvSpPr>
          <p:cNvPr id="9" name="Scrollen: horizontal 8">
            <a:extLst>
              <a:ext uri="{FF2B5EF4-FFF2-40B4-BE49-F238E27FC236}">
                <a16:creationId xmlns:a16="http://schemas.microsoft.com/office/drawing/2014/main" id="{67CFCD6D-EE15-616A-2EB1-39010808E2CF}"/>
              </a:ext>
            </a:extLst>
          </p:cNvPr>
          <p:cNvSpPr/>
          <p:nvPr/>
        </p:nvSpPr>
        <p:spPr>
          <a:xfrm>
            <a:off x="133203" y="68666"/>
            <a:ext cx="2707969" cy="1489096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Mo, 22. Sep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Opfergaben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und der HEILIGE GEIST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5" grpId="0"/>
      <p:bldP spid="9" grpId="0" uiExpand="1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2448</Words>
  <Application>Microsoft Office PowerPoint</Application>
  <PresentationFormat>Panorámica</PresentationFormat>
  <Paragraphs>155</Paragraphs>
  <Slides>28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Aptos</vt:lpstr>
      <vt:lpstr>Candara</vt:lpstr>
      <vt:lpstr>Constantia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164</cp:revision>
  <dcterms:created xsi:type="dcterms:W3CDTF">2025-08-16T14:54:22Z</dcterms:created>
  <dcterms:modified xsi:type="dcterms:W3CDTF">2025-09-26T19:15:54Z</dcterms:modified>
</cp:coreProperties>
</file>