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4" r:id="rId4"/>
    <p:sldId id="257" r:id="rId5"/>
    <p:sldId id="258" r:id="rId6"/>
    <p:sldId id="269" r:id="rId7"/>
    <p:sldId id="265" r:id="rId8"/>
    <p:sldId id="260" r:id="rId9"/>
    <p:sldId id="268" r:id="rId10"/>
    <p:sldId id="262" r:id="rId11"/>
    <p:sldId id="263" r:id="rId12"/>
    <p:sldId id="264" r:id="rId13"/>
    <p:sldId id="267"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DE4"/>
    <a:srgbClr val="FFD743"/>
    <a:srgbClr val="F9C300"/>
    <a:srgbClr val="E9DE12"/>
    <a:srgbClr val="F5E2B8"/>
    <a:srgbClr val="E5BDD7"/>
    <a:srgbClr val="979700"/>
    <a:srgbClr val="D10164"/>
    <a:srgbClr val="0462B8"/>
    <a:srgbClr val="9F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lstStyle/>
        <a:p>
          <a:r>
            <a:rPr lang="de-DE" sz="2000" b="1" dirty="0">
              <a:solidFill>
                <a:schemeClr val="bg1"/>
              </a:solidFill>
              <a:effectLst>
                <a:outerShdw blurRad="38100" dist="38100" dir="2700000" algn="tl">
                  <a:srgbClr val="000000">
                    <a:alpha val="43137"/>
                  </a:srgbClr>
                </a:outerShdw>
              </a:effectLst>
            </a:rPr>
            <a:t>GOTT erschien ihnen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(2. Mo 3,2-4; Jos 5,13-14</a:t>
          </a:r>
          <a:r>
            <a:rPr lang="es-ES" sz="2000" b="1" dirty="0">
              <a:solidFill>
                <a:schemeClr val="bg1"/>
              </a:solidFill>
              <a:effectLst>
                <a:outerShdw blurRad="38100" dist="38100" dir="2700000" algn="tl">
                  <a:srgbClr val="000000">
                    <a:alpha val="43137"/>
                  </a:srgbClr>
                </a:outerShdw>
              </a:effectLst>
            </a:rPr>
            <a:t>)</a:t>
          </a:r>
          <a:endParaRPr lang="es-ES" sz="2000" dirty="0">
            <a:solidFill>
              <a:schemeClr val="bg1"/>
            </a:solidFill>
            <a:effectLst>
              <a:outerShdw blurRad="38100" dist="38100" dir="2700000" algn="tl">
                <a:srgbClr val="000000">
                  <a:alpha val="43137"/>
                </a:srgbClr>
              </a:outerShdw>
            </a:effectLst>
          </a:endParaRP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lstStyle/>
        <a:p>
          <a:r>
            <a:rPr lang="de-DE" sz="1900" b="1" dirty="0">
              <a:solidFill>
                <a:schemeClr val="bg1"/>
              </a:solidFill>
              <a:effectLst>
                <a:outerShdw blurRad="38100" dist="38100" dir="2700000" algn="tl">
                  <a:srgbClr val="000000">
                    <a:alpha val="43137"/>
                  </a:srgbClr>
                </a:outerShdw>
              </a:effectLst>
            </a:rPr>
            <a:t>Sie wurden aufgefordert, ihre Schuhe uszuziehen (2. Mo 3,5 ; Jos 5,15</a:t>
          </a:r>
          <a:r>
            <a:rPr lang="es-ES" sz="1900" b="1" dirty="0">
              <a:solidFill>
                <a:schemeClr val="bg1"/>
              </a:solidFill>
              <a:effectLst>
                <a:outerShdw blurRad="38100" dist="38100" dir="2700000" algn="tl">
                  <a:srgbClr val="000000">
                    <a:alpha val="43137"/>
                  </a:srgbClr>
                </a:outerShdw>
              </a:effectLst>
            </a:rPr>
            <a:t>)</a:t>
          </a:r>
          <a:endParaRPr lang="es-ES" sz="1900" dirty="0">
            <a:solidFill>
              <a:schemeClr val="bg1"/>
            </a:solidFill>
            <a:effectLst>
              <a:outerShdw blurRad="38100" dist="38100" dir="2700000" algn="tl">
                <a:srgbClr val="000000">
                  <a:alpha val="43137"/>
                </a:srgbClr>
              </a:outerShdw>
            </a:effectLst>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lstStyle/>
        <a:p>
          <a:r>
            <a:rPr lang="de-DE" sz="2000" b="1" dirty="0">
              <a:solidFill>
                <a:schemeClr val="bg1"/>
              </a:solidFill>
              <a:effectLst>
                <a:outerShdw blurRad="38100" dist="38100" dir="2700000" algn="tl">
                  <a:srgbClr val="000000">
                    <a:alpha val="43137"/>
                  </a:srgbClr>
                </a:outerShdw>
              </a:effectLst>
            </a:rPr>
            <a:t>GOTT versprach ihnen, </a:t>
          </a:r>
          <a:br>
            <a:rPr lang="de-DE" sz="2000" b="1" dirty="0">
              <a:solidFill>
                <a:schemeClr val="bg1"/>
              </a:solidFill>
              <a:effectLst>
                <a:outerShdw blurRad="38100" dist="38100" dir="2700000" algn="tl">
                  <a:srgbClr val="000000">
                    <a:alpha val="43137"/>
                  </a:srgbClr>
                </a:outerShdw>
              </a:effectLst>
            </a:rPr>
          </a:br>
          <a:r>
            <a:rPr lang="de-DE" sz="2000" b="1" dirty="0">
              <a:solidFill>
                <a:schemeClr val="bg1"/>
              </a:solidFill>
              <a:effectLst>
                <a:outerShdw blurRad="38100" dist="38100" dir="2700000" algn="tl">
                  <a:srgbClr val="000000">
                    <a:alpha val="43137"/>
                  </a:srgbClr>
                </a:outerShdw>
              </a:effectLst>
            </a:rPr>
            <a:t>dass Er mit ihnen sein würde </a:t>
          </a:r>
          <a:r>
            <a:rPr lang="de-DE" sz="1800" b="1" dirty="0">
              <a:solidFill>
                <a:schemeClr val="bg1"/>
              </a:solidFill>
              <a:effectLst>
                <a:outerShdw blurRad="38100" dist="38100" dir="2700000" algn="tl">
                  <a:srgbClr val="000000">
                    <a:alpha val="43137"/>
                  </a:srgbClr>
                </a:outerShdw>
              </a:effectLst>
            </a:rPr>
            <a:t>(2. Mo 3,12; Jos 1,5</a:t>
          </a:r>
          <a:r>
            <a:rPr lang="es-ES" sz="1800" b="1" dirty="0">
              <a:solidFill>
                <a:schemeClr val="bg1"/>
              </a:solidFill>
              <a:effectLst>
                <a:outerShdw blurRad="38100" dist="38100" dir="2700000" algn="tl">
                  <a:srgbClr val="000000">
                    <a:alpha val="43137"/>
                  </a:srgbClr>
                </a:outerShdw>
              </a:effectLst>
            </a:rPr>
            <a:t>)</a:t>
          </a:r>
          <a:endParaRPr lang="es-ES" sz="1800" dirty="0">
            <a:solidFill>
              <a:schemeClr val="bg1"/>
            </a:solidFill>
            <a:effectLst>
              <a:outerShdw blurRad="38100" dist="38100" dir="2700000" algn="tl">
                <a:srgbClr val="000000">
                  <a:alpha val="43137"/>
                </a:srgbClr>
              </a:outerShdw>
            </a:effectLst>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r>
            <a:rPr lang="de-DE" sz="2000" b="1" dirty="0">
              <a:solidFill>
                <a:schemeClr val="bg1"/>
              </a:solidFill>
              <a:effectLst>
                <a:outerShdw blurRad="38100" dist="38100" dir="2700000" algn="tl">
                  <a:srgbClr val="000000">
                    <a:alpha val="43137"/>
                  </a:srgbClr>
                </a:outerShdw>
              </a:effectLst>
            </a:rPr>
            <a:t>Sie feierten das Passahfest (2. Mo 12,21-23; Jos 5,10</a:t>
          </a:r>
          <a:r>
            <a:rPr lang="es-ES" sz="2000" b="1" dirty="0">
              <a:solidFill>
                <a:schemeClr val="bg1"/>
              </a:solidFill>
              <a:effectLst>
                <a:outerShdw blurRad="38100" dist="38100" dir="2700000" algn="tl">
                  <a:srgbClr val="000000">
                    <a:alpha val="43137"/>
                  </a:srgbClr>
                </a:outerShdw>
              </a:effectLst>
            </a:rPr>
            <a:t>)</a:t>
          </a:r>
          <a:endParaRPr lang="es-ES" sz="2000" dirty="0">
            <a:solidFill>
              <a:schemeClr val="bg1"/>
            </a:solidFill>
            <a:effectLst>
              <a:outerShdw blurRad="38100" dist="38100" dir="2700000" algn="tl">
                <a:srgbClr val="000000">
                  <a:alpha val="43137"/>
                </a:srgbClr>
              </a:outerShdw>
            </a:effectLst>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r>
            <a:rPr lang="de-DE" sz="2000" b="1" dirty="0">
              <a:solidFill>
                <a:schemeClr val="bg1"/>
              </a:solidFill>
              <a:effectLst>
                <a:outerShdw blurRad="38100" dist="38100" dir="2700000" algn="tl">
                  <a:srgbClr val="000000">
                    <a:alpha val="43137"/>
                  </a:srgbClr>
                </a:outerShdw>
              </a:effectLst>
            </a:rPr>
            <a:t>Sie durchquerten das Wasser auf trockenem Boden </a:t>
          </a:r>
          <a:r>
            <a:rPr lang="de-DE" sz="1200" b="1" dirty="0">
              <a:solidFill>
                <a:schemeClr val="bg1"/>
              </a:solidFill>
              <a:effectLst>
                <a:outerShdw blurRad="38100" dist="38100" dir="2700000" algn="tl">
                  <a:srgbClr val="000000">
                    <a:alpha val="43137"/>
                  </a:srgbClr>
                </a:outerShdw>
              </a:effectLst>
            </a:rPr>
            <a:t>(2. Mo 14,21-22; Jos 3,14-17</a:t>
          </a:r>
          <a:r>
            <a:rPr lang="es-ES" sz="1200" b="1" dirty="0">
              <a:solidFill>
                <a:schemeClr val="bg1"/>
              </a:solidFill>
              <a:effectLst>
                <a:outerShdw blurRad="38100" dist="38100" dir="2700000" algn="tl">
                  <a:srgbClr val="000000">
                    <a:alpha val="43137"/>
                  </a:srgbClr>
                </a:outerShdw>
              </a:effectLst>
            </a:rPr>
            <a:t>)</a:t>
          </a:r>
          <a:endParaRPr lang="es-ES" sz="1200" dirty="0">
            <a:solidFill>
              <a:schemeClr val="bg1"/>
            </a:solidFill>
            <a:effectLst>
              <a:outerShdw blurRad="38100" dist="38100" dir="2700000" algn="tl">
                <a:srgbClr val="000000">
                  <a:alpha val="43137"/>
                </a:srgbClr>
              </a:outerShdw>
            </a:effectLst>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r>
            <a:rPr lang="de-DE" sz="1800" b="1" dirty="0">
              <a:solidFill>
                <a:schemeClr val="bg1"/>
              </a:solidFill>
              <a:effectLst>
                <a:outerShdw blurRad="38100" dist="38100" dir="2700000" algn="tl">
                  <a:srgbClr val="000000">
                    <a:alpha val="43137"/>
                  </a:srgbClr>
                </a:outerShdw>
              </a:effectLst>
            </a:rPr>
            <a:t>Mit dem einen kam das Manna, mit dem anderen hörte es auf </a:t>
          </a:r>
          <a:r>
            <a:rPr lang="de-DE" sz="1600" b="1" dirty="0">
              <a:solidFill>
                <a:schemeClr val="bg1"/>
              </a:solidFill>
              <a:effectLst>
                <a:outerShdw blurRad="38100" dist="38100" dir="2700000" algn="tl">
                  <a:srgbClr val="000000">
                    <a:alpha val="43137"/>
                  </a:srgbClr>
                </a:outerShdw>
              </a:effectLst>
            </a:rPr>
            <a:t>(2. Mo 16,4-5.31; Jos 5,11-12</a:t>
          </a:r>
          <a:r>
            <a:rPr lang="es-ES" sz="1600" b="1" dirty="0">
              <a:solidFill>
                <a:schemeClr val="bg1"/>
              </a:solidFill>
              <a:effectLst>
                <a:outerShdw blurRad="38100" dist="38100" dir="2700000" algn="tl">
                  <a:srgbClr val="000000">
                    <a:alpha val="43137"/>
                  </a:srgbClr>
                </a:outerShdw>
              </a:effectLst>
            </a:rPr>
            <a:t>)</a:t>
          </a:r>
          <a:endParaRPr lang="es-ES" sz="1800" dirty="0">
            <a:solidFill>
              <a:schemeClr val="bg1"/>
            </a:solidFill>
            <a:effectLst>
              <a:outerShdw blurRad="38100" dist="38100" dir="2700000" algn="tl">
                <a:srgbClr val="000000">
                  <a:alpha val="43137"/>
                </a:srgbClr>
              </a:outerShdw>
            </a:effectLst>
          </a:endParaRP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lstStyle/>
        <a:p>
          <a:r>
            <a:rPr lang="de-DE" sz="1800" b="1" dirty="0">
              <a:solidFill>
                <a:schemeClr val="bg1"/>
              </a:solidFill>
              <a:effectLst>
                <a:outerShdw blurRad="38100" dist="38100" dir="2700000" algn="tl">
                  <a:srgbClr val="000000">
                    <a:alpha val="43137"/>
                  </a:srgbClr>
                </a:outerShdw>
              </a:effectLst>
            </a:rPr>
            <a:t>Beide sandten Spione aus, um das Land auszukundschaften </a:t>
          </a:r>
          <a:br>
            <a:rPr lang="de-DE" sz="1800" b="1" dirty="0">
              <a:solidFill>
                <a:schemeClr val="bg1"/>
              </a:solidFill>
              <a:effectLst>
                <a:outerShdw blurRad="38100" dist="38100" dir="2700000" algn="tl">
                  <a:srgbClr val="000000">
                    <a:alpha val="43137"/>
                  </a:srgbClr>
                </a:outerShdw>
              </a:effectLst>
            </a:rPr>
          </a:br>
          <a:r>
            <a:rPr lang="de-DE" sz="1600" b="1" dirty="0">
              <a:solidFill>
                <a:schemeClr val="bg1"/>
              </a:solidFill>
              <a:effectLst>
                <a:outerShdw blurRad="38100" dist="38100" dir="2700000" algn="tl">
                  <a:srgbClr val="000000">
                    <a:alpha val="43137"/>
                  </a:srgbClr>
                </a:outerShdw>
              </a:effectLst>
            </a:rPr>
            <a:t>(4. Mose 13,1-3; Josua 2,1</a:t>
          </a:r>
          <a:r>
            <a:rPr lang="es-ES" sz="1600" b="1" dirty="0">
              <a:solidFill>
                <a:schemeClr val="bg1"/>
              </a:solidFill>
              <a:effectLst>
                <a:outerShdw blurRad="38100" dist="38100" dir="2700000" algn="tl">
                  <a:srgbClr val="000000">
                    <a:alpha val="43137"/>
                  </a:srgbClr>
                </a:outerShdw>
              </a:effectLst>
            </a:rPr>
            <a:t>)</a:t>
          </a:r>
          <a:endParaRPr lang="es-ES" sz="1800" dirty="0">
            <a:solidFill>
              <a:schemeClr val="bg1"/>
            </a:solidFill>
            <a:effectLst>
              <a:outerShdw blurRad="38100" dist="38100" dir="2700000" algn="tl">
                <a:srgbClr val="000000">
                  <a:alpha val="43137"/>
                </a:srgbClr>
              </a:outerShdw>
            </a:effectLst>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es-ES" sz="2000" b="1" dirty="0" err="1">
              <a:effectLst>
                <a:outerShdw blurRad="38100" dist="38100" dir="2700000" algn="tl">
                  <a:srgbClr val="000000">
                    <a:alpha val="43137"/>
                  </a:srgbClr>
                </a:outerShdw>
              </a:effectLst>
            </a:rPr>
            <a:t>HINÜBER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nach</a:t>
          </a:r>
          <a:r>
            <a:rPr lang="es-ES" sz="2000" b="1" dirty="0">
              <a:effectLst>
                <a:outerShdw blurRad="38100" dist="38100" dir="2700000" algn="tl">
                  <a:srgbClr val="000000">
                    <a:alpha val="43137"/>
                  </a:srgbClr>
                </a:outerShdw>
              </a:effectLst>
            </a:rPr>
            <a:t> Kanaan</a:t>
          </a: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es-ES" sz="2000" b="1" dirty="0" err="1"/>
            <a:t>Josua</a:t>
          </a:r>
          <a:r>
            <a:rPr lang="es-ES" sz="2000" b="1" dirty="0"/>
            <a:t> 1:1-9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es-ES" sz="2000" b="1" dirty="0" err="1"/>
            <a:t>Josua</a:t>
          </a:r>
          <a:r>
            <a:rPr lang="es-ES" sz="2000" b="1" dirty="0"/>
            <a:t> 1:1-5:12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lang="es-ES" sz="2000" b="1" dirty="0" err="1">
              <a:effectLst>
                <a:outerShdw blurRad="38100" dist="38100" dir="2700000" algn="tl">
                  <a:srgbClr val="000000">
                    <a:alpha val="43137"/>
                  </a:srgbClr>
                </a:outerShdw>
              </a:effectLst>
            </a:rPr>
            <a:t>NIMM</a:t>
          </a:r>
          <a:r>
            <a:rPr lang="es-ES" sz="2000" b="1" dirty="0">
              <a:effectLst>
                <a:outerShdw blurRad="38100" dist="38100" dir="2700000" algn="tl">
                  <a:srgbClr val="000000">
                    <a:alpha val="43137"/>
                  </a:srgbClr>
                </a:outerShdw>
              </a:effectLst>
            </a:rPr>
            <a:t> Kanaan </a:t>
          </a:r>
          <a:r>
            <a:rPr lang="es-ES" sz="2000" b="1" dirty="0" err="1">
              <a:effectLst>
                <a:outerShdw blurRad="38100" dist="38100" dir="2700000" algn="tl">
                  <a:srgbClr val="000000">
                    <a:alpha val="43137"/>
                  </a:srgbClr>
                </a:outerShdw>
              </a:effectLst>
            </a:rPr>
            <a:t>ein</a:t>
          </a:r>
          <a:endParaRPr lang="es-ES" sz="2000" b="1" dirty="0">
            <a:effectLst>
              <a:outerShdw blurRad="38100" dist="38100" dir="2700000" algn="tl">
                <a:srgbClr val="000000">
                  <a:alpha val="43137"/>
                </a:srgbClr>
              </a:outerShdw>
            </a:effectLst>
          </a:endParaRP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es-ES" sz="2000" b="1" dirty="0" err="1"/>
            <a:t>Josua</a:t>
          </a:r>
          <a:r>
            <a:rPr lang="es-ES" sz="2000" b="1" dirty="0"/>
            <a:t> 1:10-11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es-ES" sz="2000" b="1" dirty="0" err="1"/>
            <a:t>Josua</a:t>
          </a:r>
          <a:r>
            <a:rPr lang="es-ES" sz="2000" b="1" dirty="0"/>
            <a:t> 5:13-12:24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es-ES" sz="2000" b="1" dirty="0" err="1">
              <a:effectLst>
                <a:outerShdw blurRad="38100" dist="38100" dir="2700000" algn="tl">
                  <a:srgbClr val="000000">
                    <a:alpha val="43137"/>
                  </a:srgbClr>
                </a:outerShdw>
              </a:effectLst>
            </a:rPr>
            <a:t>VERTEILE</a:t>
          </a:r>
          <a:r>
            <a:rPr lang="es-ES" sz="2000" b="1" dirty="0">
              <a:effectLst>
                <a:outerShdw blurRad="38100" dist="38100" dir="2700000" algn="tl">
                  <a:srgbClr val="000000">
                    <a:alpha val="43137"/>
                  </a:srgbClr>
                </a:outerShdw>
              </a:effectLst>
            </a:rPr>
            <a:t> das </a:t>
          </a:r>
          <a:r>
            <a:rPr lang="es-ES" sz="2000" b="1" dirty="0" err="1">
              <a:effectLst>
                <a:outerShdw blurRad="38100" dist="38100" dir="2700000" algn="tl">
                  <a:srgbClr val="000000">
                    <a:alpha val="43137"/>
                  </a:srgbClr>
                </a:outerShdw>
              </a:effectLst>
            </a:rPr>
            <a:t>Land</a:t>
          </a:r>
          <a:endParaRPr lang="es-ES" sz="2000" b="1" dirty="0">
            <a:effectLst>
              <a:outerShdw blurRad="38100" dist="38100" dir="2700000" algn="tl">
                <a:srgbClr val="000000">
                  <a:alpha val="43137"/>
                </a:srgbClr>
              </a:outerShdw>
            </a:effectLst>
          </a:endParaRP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es-ES" sz="2000" b="1" dirty="0" err="1"/>
            <a:t>Josua</a:t>
          </a:r>
          <a:r>
            <a:rPr lang="es-ES" sz="2000" b="1" dirty="0"/>
            <a:t> 1:12-15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es-ES" sz="2000" b="1" dirty="0" err="1"/>
            <a:t>Josua</a:t>
          </a:r>
          <a:r>
            <a:rPr lang="es-ES" sz="2000" b="1" dirty="0"/>
            <a:t> 13:1-21:45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lang="de-DE" sz="2000" b="1" dirty="0">
              <a:effectLst>
                <a:outerShdw blurRad="38100" dist="38100" dir="2700000" algn="tl">
                  <a:srgbClr val="000000">
                    <a:alpha val="43137"/>
                  </a:srgbClr>
                </a:outerShdw>
              </a:effectLst>
            </a:rPr>
            <a:t>DIENE dem Gesetz durch Gehorsam </a:t>
          </a:r>
          <a:endParaRPr lang="es-ES" sz="2000" b="1" dirty="0">
            <a:effectLst>
              <a:outerShdw blurRad="38100" dist="38100" dir="2700000" algn="tl">
                <a:srgbClr val="000000">
                  <a:alpha val="43137"/>
                </a:srgbClr>
              </a:outerShdw>
            </a:effectLst>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es-ES" sz="2000" b="1" dirty="0" err="1"/>
            <a:t>Josua</a:t>
          </a:r>
          <a:r>
            <a:rPr lang="es-ES" sz="2000" b="1" dirty="0"/>
            <a:t> 1:16-18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es-ES" sz="2000" b="1" dirty="0" err="1"/>
            <a:t>Josua</a:t>
          </a:r>
          <a:r>
            <a:rPr lang="es-ES" sz="2000" b="1" dirty="0"/>
            <a:t> 22:1-24:33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s-ES"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1"/>
              </a:solidFill>
              <a:effectLst>
                <a:outerShdw blurRad="38100" dist="38100" dir="2700000" algn="tl">
                  <a:srgbClr val="000000">
                    <a:alpha val="43137"/>
                  </a:srgbClr>
                </a:outerShdw>
              </a:effectLst>
            </a:rPr>
            <a:t>GOTT erschien ihnen </a:t>
          </a:r>
          <a:br>
            <a:rPr lang="de-DE" sz="2000" b="1" kern="1200" dirty="0">
              <a:solidFill>
                <a:schemeClr val="bg1"/>
              </a:solidFill>
              <a:effectLst>
                <a:outerShdw blurRad="38100" dist="38100" dir="2700000" algn="tl">
                  <a:srgbClr val="000000">
                    <a:alpha val="43137"/>
                  </a:srgbClr>
                </a:outerShdw>
              </a:effectLst>
            </a:rPr>
          </a:br>
          <a:r>
            <a:rPr lang="de-DE" sz="2000" b="1" kern="1200" dirty="0">
              <a:solidFill>
                <a:schemeClr val="bg1"/>
              </a:solidFill>
              <a:effectLst>
                <a:outerShdw blurRad="38100" dist="38100" dir="2700000" algn="tl">
                  <a:srgbClr val="000000">
                    <a:alpha val="43137"/>
                  </a:srgbClr>
                </a:outerShdw>
              </a:effectLst>
            </a:rPr>
            <a:t>(2. Mo 3,2-4; Jos 5,13-14</a:t>
          </a:r>
          <a:r>
            <a:rPr lang="es-ES" sz="2000" b="1" kern="1200" dirty="0">
              <a:solidFill>
                <a:schemeClr val="bg1"/>
              </a:solidFill>
              <a:effectLst>
                <a:outerShdw blurRad="38100" dist="38100" dir="2700000" algn="tl">
                  <a:srgbClr val="000000">
                    <a:alpha val="43137"/>
                  </a:srgbClr>
                </a:outerShdw>
              </a:effectLst>
            </a:rPr>
            <a:t>)</a:t>
          </a:r>
          <a:endParaRPr lang="es-ES" sz="2000" kern="1200" dirty="0">
            <a:solidFill>
              <a:schemeClr val="bg1"/>
            </a:solidFill>
            <a:effectLst>
              <a:outerShdw blurRad="38100" dist="38100" dir="2700000" algn="tl">
                <a:srgbClr val="000000">
                  <a:alpha val="43137"/>
                </a:srgbClr>
              </a:outerShdw>
            </a:effectLst>
          </a:endParaRP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b="1" kern="1200" dirty="0">
              <a:solidFill>
                <a:schemeClr val="bg1"/>
              </a:solidFill>
              <a:effectLst>
                <a:outerShdw blurRad="38100" dist="38100" dir="2700000" algn="tl">
                  <a:srgbClr val="000000">
                    <a:alpha val="43137"/>
                  </a:srgbClr>
                </a:outerShdw>
              </a:effectLst>
            </a:rPr>
            <a:t>Sie wurden aufgefordert, ihre Schuhe uszuziehen (2. Mo 3,5 ; Jos 5,15</a:t>
          </a:r>
          <a:r>
            <a:rPr lang="es-ES" sz="1900" b="1" kern="1200" dirty="0">
              <a:solidFill>
                <a:schemeClr val="bg1"/>
              </a:solidFill>
              <a:effectLst>
                <a:outerShdw blurRad="38100" dist="38100" dir="2700000" algn="tl">
                  <a:srgbClr val="000000">
                    <a:alpha val="43137"/>
                  </a:srgbClr>
                </a:outerShdw>
              </a:effectLst>
            </a:rPr>
            <a:t>)</a:t>
          </a:r>
          <a:endParaRPr lang="es-ES" sz="1900" kern="1200" dirty="0">
            <a:solidFill>
              <a:schemeClr val="bg1"/>
            </a:solidFill>
            <a:effectLst>
              <a:outerShdw blurRad="38100" dist="38100" dir="2700000" algn="tl">
                <a:srgbClr val="000000">
                  <a:alpha val="43137"/>
                </a:srgbClr>
              </a:outerShdw>
            </a:effectLst>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1"/>
              </a:solidFill>
              <a:effectLst>
                <a:outerShdw blurRad="38100" dist="38100" dir="2700000" algn="tl">
                  <a:srgbClr val="000000">
                    <a:alpha val="43137"/>
                  </a:srgbClr>
                </a:outerShdw>
              </a:effectLst>
            </a:rPr>
            <a:t>GOTT versprach ihnen, </a:t>
          </a:r>
          <a:br>
            <a:rPr lang="de-DE" sz="2000" b="1" kern="1200" dirty="0">
              <a:solidFill>
                <a:schemeClr val="bg1"/>
              </a:solidFill>
              <a:effectLst>
                <a:outerShdw blurRad="38100" dist="38100" dir="2700000" algn="tl">
                  <a:srgbClr val="000000">
                    <a:alpha val="43137"/>
                  </a:srgbClr>
                </a:outerShdw>
              </a:effectLst>
            </a:rPr>
          </a:br>
          <a:r>
            <a:rPr lang="de-DE" sz="2000" b="1" kern="1200" dirty="0">
              <a:solidFill>
                <a:schemeClr val="bg1"/>
              </a:solidFill>
              <a:effectLst>
                <a:outerShdw blurRad="38100" dist="38100" dir="2700000" algn="tl">
                  <a:srgbClr val="000000">
                    <a:alpha val="43137"/>
                  </a:srgbClr>
                </a:outerShdw>
              </a:effectLst>
            </a:rPr>
            <a:t>dass Er mit ihnen sein würde </a:t>
          </a:r>
          <a:r>
            <a:rPr lang="de-DE" sz="1800" b="1" kern="1200" dirty="0">
              <a:solidFill>
                <a:schemeClr val="bg1"/>
              </a:solidFill>
              <a:effectLst>
                <a:outerShdw blurRad="38100" dist="38100" dir="2700000" algn="tl">
                  <a:srgbClr val="000000">
                    <a:alpha val="43137"/>
                  </a:srgbClr>
                </a:outerShdw>
              </a:effectLst>
            </a:rPr>
            <a:t>(2. Mo 3,12; Jos 1,5</a:t>
          </a:r>
          <a:r>
            <a:rPr lang="es-ES" sz="1800" b="1" kern="1200" dirty="0">
              <a:solidFill>
                <a:schemeClr val="bg1"/>
              </a:solidFill>
              <a:effectLst>
                <a:outerShdw blurRad="38100" dist="38100" dir="2700000" algn="tl">
                  <a:srgbClr val="000000">
                    <a:alpha val="43137"/>
                  </a:srgbClr>
                </a:outerShdw>
              </a:effectLst>
            </a:rPr>
            <a:t>)</a:t>
          </a:r>
          <a:endParaRPr lang="es-ES" sz="1800" kern="1200" dirty="0">
            <a:solidFill>
              <a:schemeClr val="bg1"/>
            </a:solidFill>
            <a:effectLst>
              <a:outerShdw blurRad="38100" dist="38100" dir="2700000" algn="tl">
                <a:srgbClr val="000000">
                  <a:alpha val="43137"/>
                </a:srgbClr>
              </a:outerShdw>
            </a:effectLst>
          </a:endParaRPr>
        </a:p>
      </dsp:txBody>
      <dsp:txXfrm>
        <a:off x="44851" y="1909590"/>
        <a:ext cx="2948773" cy="801675"/>
      </dsp:txXfrm>
    </dsp:sp>
    <dsp:sp modelId="{014199BF-6FDE-44AA-97A9-E90C9F001B98}">
      <dsp:nvSpPr>
        <dsp:cNvPr id="0" name=""/>
        <dsp:cNvSpPr/>
      </dsp:nvSpPr>
      <dsp:spPr>
        <a:xfrm>
          <a:off x="1482" y="279905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1"/>
              </a:solidFill>
              <a:effectLst>
                <a:outerShdw blurRad="38100" dist="38100" dir="2700000" algn="tl">
                  <a:srgbClr val="000000">
                    <a:alpha val="43137"/>
                  </a:srgbClr>
                </a:outerShdw>
              </a:effectLst>
            </a:rPr>
            <a:t>Sie feierten das Passahfest (2. Mo 12,21-23; Jos 5,10</a:t>
          </a:r>
          <a:r>
            <a:rPr lang="es-ES" sz="2000" b="1" kern="1200" dirty="0">
              <a:solidFill>
                <a:schemeClr val="bg1"/>
              </a:solidFill>
              <a:effectLst>
                <a:outerShdw blurRad="38100" dist="38100" dir="2700000" algn="tl">
                  <a:srgbClr val="000000">
                    <a:alpha val="43137"/>
                  </a:srgbClr>
                </a:outerShdw>
              </a:effectLst>
            </a:rPr>
            <a:t>)</a:t>
          </a:r>
          <a:endParaRPr lang="es-ES" sz="2000" kern="1200" dirty="0">
            <a:solidFill>
              <a:schemeClr val="bg1"/>
            </a:solidFill>
            <a:effectLst>
              <a:outerShdw blurRad="38100" dist="38100" dir="2700000" algn="tl">
                <a:srgbClr val="000000">
                  <a:alpha val="43137"/>
                </a:srgbClr>
              </a:outerShdw>
            </a:effectLst>
          </a:endParaRPr>
        </a:p>
      </dsp:txBody>
      <dsp:txXfrm>
        <a:off x="44851" y="284242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1"/>
              </a:solidFill>
              <a:effectLst>
                <a:outerShdw blurRad="38100" dist="38100" dir="2700000" algn="tl">
                  <a:srgbClr val="000000">
                    <a:alpha val="43137"/>
                  </a:srgbClr>
                </a:outerShdw>
              </a:effectLst>
            </a:rPr>
            <a:t>Sie durchquerten das Wasser auf trockenem Boden </a:t>
          </a:r>
          <a:r>
            <a:rPr lang="de-DE" sz="1200" b="1" kern="1200" dirty="0">
              <a:solidFill>
                <a:schemeClr val="bg1"/>
              </a:solidFill>
              <a:effectLst>
                <a:outerShdw blurRad="38100" dist="38100" dir="2700000" algn="tl">
                  <a:srgbClr val="000000">
                    <a:alpha val="43137"/>
                  </a:srgbClr>
                </a:outerShdw>
              </a:effectLst>
            </a:rPr>
            <a:t>(2. Mo 14,21-22; Jos 3,14-17</a:t>
          </a:r>
          <a:r>
            <a:rPr lang="es-ES" sz="1200" b="1" kern="1200" dirty="0">
              <a:solidFill>
                <a:schemeClr val="bg1"/>
              </a:solidFill>
              <a:effectLst>
                <a:outerShdw blurRad="38100" dist="38100" dir="2700000" algn="tl">
                  <a:srgbClr val="000000">
                    <a:alpha val="43137"/>
                  </a:srgbClr>
                </a:outerShdw>
              </a:effectLst>
            </a:rPr>
            <a:t>)</a:t>
          </a:r>
          <a:endParaRPr lang="es-ES" sz="1200" kern="1200" dirty="0">
            <a:solidFill>
              <a:schemeClr val="bg1"/>
            </a:solidFill>
            <a:effectLst>
              <a:outerShdw blurRad="38100" dist="38100" dir="2700000" algn="tl">
                <a:srgbClr val="000000">
                  <a:alpha val="43137"/>
                </a:srgbClr>
              </a:outerShdw>
            </a:effectLst>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bg1"/>
              </a:solidFill>
              <a:effectLst>
                <a:outerShdw blurRad="38100" dist="38100" dir="2700000" algn="tl">
                  <a:srgbClr val="000000">
                    <a:alpha val="43137"/>
                  </a:srgbClr>
                </a:outerShdw>
              </a:effectLst>
            </a:rPr>
            <a:t>Mit dem einen kam das Manna, mit dem anderen hörte es auf </a:t>
          </a:r>
          <a:r>
            <a:rPr lang="de-DE" sz="1600" b="1" kern="1200" dirty="0">
              <a:solidFill>
                <a:schemeClr val="bg1"/>
              </a:solidFill>
              <a:effectLst>
                <a:outerShdw blurRad="38100" dist="38100" dir="2700000" algn="tl">
                  <a:srgbClr val="000000">
                    <a:alpha val="43137"/>
                  </a:srgbClr>
                </a:outerShdw>
              </a:effectLst>
            </a:rPr>
            <a:t>(2. Mo 16,4-5.31; Jos 5,11-12</a:t>
          </a:r>
          <a:r>
            <a:rPr lang="es-ES" sz="1600" b="1" kern="1200" dirty="0">
              <a:solidFill>
                <a:schemeClr val="bg1"/>
              </a:solidFill>
              <a:effectLst>
                <a:outerShdw blurRad="38100" dist="38100" dir="2700000" algn="tl">
                  <a:srgbClr val="000000">
                    <a:alpha val="43137"/>
                  </a:srgbClr>
                </a:outerShdw>
              </a:effectLst>
            </a:rPr>
            <a:t>)</a:t>
          </a:r>
          <a:endParaRPr lang="es-ES" sz="1800" kern="1200" dirty="0">
            <a:solidFill>
              <a:schemeClr val="bg1"/>
            </a:solidFill>
            <a:effectLst>
              <a:outerShdw blurRad="38100" dist="38100" dir="2700000" algn="tl">
                <a:srgbClr val="000000">
                  <a:alpha val="43137"/>
                </a:srgbClr>
              </a:outerShdw>
            </a:effectLst>
          </a:endParaRP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bg1"/>
              </a:solidFill>
              <a:effectLst>
                <a:outerShdw blurRad="38100" dist="38100" dir="2700000" algn="tl">
                  <a:srgbClr val="000000">
                    <a:alpha val="43137"/>
                  </a:srgbClr>
                </a:outerShdw>
              </a:effectLst>
            </a:rPr>
            <a:t>Beide sandten Spione aus, um das Land auszukundschaften </a:t>
          </a:r>
          <a:br>
            <a:rPr lang="de-DE" sz="1800" b="1" kern="1200" dirty="0">
              <a:solidFill>
                <a:schemeClr val="bg1"/>
              </a:solidFill>
              <a:effectLst>
                <a:outerShdw blurRad="38100" dist="38100" dir="2700000" algn="tl">
                  <a:srgbClr val="000000">
                    <a:alpha val="43137"/>
                  </a:srgbClr>
                </a:outerShdw>
              </a:effectLst>
            </a:rPr>
          </a:br>
          <a:r>
            <a:rPr lang="de-DE" sz="1600" b="1" kern="1200" dirty="0">
              <a:solidFill>
                <a:schemeClr val="bg1"/>
              </a:solidFill>
              <a:effectLst>
                <a:outerShdw blurRad="38100" dist="38100" dir="2700000" algn="tl">
                  <a:srgbClr val="000000">
                    <a:alpha val="43137"/>
                  </a:srgbClr>
                </a:outerShdw>
              </a:effectLst>
            </a:rPr>
            <a:t>(4. Mose 13,1-3; Josua 2,1</a:t>
          </a:r>
          <a:r>
            <a:rPr lang="es-ES" sz="1600" b="1" kern="1200" dirty="0">
              <a:solidFill>
                <a:schemeClr val="bg1"/>
              </a:solidFill>
              <a:effectLst>
                <a:outerShdw blurRad="38100" dist="38100" dir="2700000" algn="tl">
                  <a:srgbClr val="000000">
                    <a:alpha val="43137"/>
                  </a:srgbClr>
                </a:outerShdw>
              </a:effectLst>
            </a:rPr>
            <a:t>)</a:t>
          </a:r>
          <a:endParaRPr lang="es-ES" sz="1800" kern="1200" dirty="0">
            <a:solidFill>
              <a:schemeClr val="bg1"/>
            </a:solidFill>
            <a:effectLst>
              <a:outerShdw blurRad="38100" dist="38100" dir="2700000" algn="tl">
                <a:srgbClr val="000000">
                  <a:alpha val="43137"/>
                </a:srgbClr>
              </a:outerShdw>
            </a:effectLst>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DIENE dem Gesetz durch Gehorsam </a:t>
          </a:r>
          <a:endParaRPr lang="es-ES" sz="2000" b="1" kern="1200" dirty="0">
            <a:effectLst>
              <a:outerShdw blurRad="38100" dist="38100" dir="2700000" algn="tl">
                <a:srgbClr val="000000">
                  <a:alpha val="43137"/>
                </a:srgbClr>
              </a:outerShdw>
            </a:effectLst>
          </a:endParaRP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1:16-18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22:1-24:33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VERTEILE</a:t>
          </a:r>
          <a:r>
            <a:rPr lang="es-ES" sz="2000" b="1" kern="1200" dirty="0">
              <a:effectLst>
                <a:outerShdw blurRad="38100" dist="38100" dir="2700000" algn="tl">
                  <a:srgbClr val="000000">
                    <a:alpha val="43137"/>
                  </a:srgbClr>
                </a:outerShdw>
              </a:effectLst>
            </a:rPr>
            <a:t> das </a:t>
          </a:r>
          <a:r>
            <a:rPr lang="es-ES" sz="2000" b="1" kern="1200" dirty="0" err="1">
              <a:effectLst>
                <a:outerShdw blurRad="38100" dist="38100" dir="2700000" algn="tl">
                  <a:srgbClr val="000000">
                    <a:alpha val="43137"/>
                  </a:srgbClr>
                </a:outerShdw>
              </a:effectLst>
            </a:rPr>
            <a:t>Land</a:t>
          </a:r>
          <a:endParaRPr lang="es-ES" sz="2000" b="1" kern="1200" dirty="0">
            <a:effectLst>
              <a:outerShdw blurRad="38100" dist="38100" dir="2700000" algn="tl">
                <a:srgbClr val="000000">
                  <a:alpha val="43137"/>
                </a:srgbClr>
              </a:outerShdw>
            </a:effectLst>
          </a:endParaRP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1:12-15</a:t>
          </a:r>
        </a:p>
      </dsp:txBody>
      <dsp:txXfrm>
        <a:off x="0" y="2353172"/>
        <a:ext cx="3324224" cy="301620"/>
      </dsp:txXfrm>
    </dsp:sp>
    <dsp:sp modelId="{F2BAAD51-47A8-4931-9083-B97BAFCB2B65}">
      <dsp:nvSpPr>
        <dsp:cNvPr id="0" name=""/>
        <dsp:cNvSpPr/>
      </dsp:nvSpPr>
      <dsp:spPr>
        <a:xfrm>
          <a:off x="3324225"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13:1-21:45</a:t>
          </a:r>
        </a:p>
      </dsp:txBody>
      <dsp:txXfrm>
        <a:off x="3324225"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NIMM</a:t>
          </a:r>
          <a:r>
            <a:rPr lang="es-ES" sz="2000" b="1" kern="1200" dirty="0">
              <a:effectLst>
                <a:outerShdw blurRad="38100" dist="38100" dir="2700000" algn="tl">
                  <a:srgbClr val="000000">
                    <a:alpha val="43137"/>
                  </a:srgbClr>
                </a:outerShdw>
              </a:effectLst>
            </a:rPr>
            <a:t> Kanaan </a:t>
          </a:r>
          <a:r>
            <a:rPr lang="es-ES" sz="2000" b="1" kern="1200" dirty="0" err="1">
              <a:effectLst>
                <a:outerShdw blurRad="38100" dist="38100" dir="2700000" algn="tl">
                  <a:srgbClr val="000000">
                    <a:alpha val="43137"/>
                  </a:srgbClr>
                </a:outerShdw>
              </a:effectLst>
            </a:rPr>
            <a:t>ein</a:t>
          </a:r>
          <a:endParaRPr lang="es-ES" sz="2000" b="1" kern="1200" dirty="0">
            <a:effectLst>
              <a:outerShdw blurRad="38100" dist="38100" dir="2700000" algn="tl">
                <a:srgbClr val="000000">
                  <a:alpha val="43137"/>
                </a:srgbClr>
              </a:outerShdw>
            </a:effectLst>
          </a:endParaRP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1:10-11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5:13-12:24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HINÜBER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nach</a:t>
          </a:r>
          <a:r>
            <a:rPr lang="es-ES" sz="2000" b="1" kern="1200" dirty="0">
              <a:effectLst>
                <a:outerShdw blurRad="38100" dist="38100" dir="2700000" algn="tl">
                  <a:srgbClr val="000000">
                    <a:alpha val="43137"/>
                  </a:srgbClr>
                </a:outerShdw>
              </a:effectLst>
            </a:rPr>
            <a:t> Kanaan</a:t>
          </a: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1:1-9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Josua</a:t>
          </a:r>
          <a:r>
            <a:rPr lang="es-ES" sz="2000" b="1" kern="1200" dirty="0"/>
            <a:t> 1:1-5:12</a:t>
          </a:r>
        </a:p>
      </dsp:txBody>
      <dsp:txXfrm>
        <a:off x="3324225"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diagramData" Target="../diagrams/data1.xml"/><Relationship Id="rId21" Type="http://schemas.openxmlformats.org/officeDocument/2006/relationships/image" Target="../media/image32.jpeg"/><Relationship Id="rId7" Type="http://schemas.microsoft.com/office/2007/relationships/diagramDrawing" Target="../diagrams/drawing1.xml"/><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image" Target="../media/image18.jpeg"/><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2.jpeg"/><Relationship Id="rId5" Type="http://schemas.openxmlformats.org/officeDocument/2006/relationships/diagramQuickStyle" Target="../diagrams/quickStyle1.xml"/><Relationship Id="rId15" Type="http://schemas.openxmlformats.org/officeDocument/2006/relationships/image" Target="../media/image26.jpeg"/><Relationship Id="rId23" Type="http://schemas.openxmlformats.org/officeDocument/2006/relationships/image" Target="../media/image34.jpe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0" y="1146509"/>
            <a:ext cx="6229350" cy="1015663"/>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es-ES" sz="6000" b="1" dirty="0" err="1">
                <a:blipFill dpi="0" rotWithShape="1">
                  <a:blip r:embed="rId3"/>
                  <a:srcRect/>
                  <a:stretch>
                    <a:fillRect/>
                  </a:stretch>
                </a:blipFill>
              </a:rPr>
              <a:t>ERFOLGSREZEPT</a:t>
            </a:r>
            <a:endParaRPr lang="es-ES" sz="6000" b="1" dirty="0">
              <a:blipFill dpi="0" rotWithShape="1">
                <a:blip r:embed="rId3"/>
                <a:srcRect/>
                <a:stretch>
                  <a:fillRect/>
                </a:stretch>
              </a:blipFill>
            </a:endParaRPr>
          </a:p>
        </p:txBody>
      </p:sp>
      <p:sp>
        <p:nvSpPr>
          <p:cNvPr id="5" name="CuadroTexto 4">
            <a:extLst>
              <a:ext uri="{FF2B5EF4-FFF2-40B4-BE49-F238E27FC236}">
                <a16:creationId xmlns:a16="http://schemas.microsoft.com/office/drawing/2014/main" id="{35594EB5-BE8E-1CC5-D2FB-9700B815D5DB}"/>
              </a:ext>
            </a:extLst>
          </p:cNvPr>
          <p:cNvSpPr txBox="1"/>
          <p:nvPr/>
        </p:nvSpPr>
        <p:spPr>
          <a:xfrm>
            <a:off x="0" y="6519446"/>
            <a:ext cx="3696268" cy="338554"/>
          </a:xfrm>
          <a:prstGeom prst="rect">
            <a:avLst/>
          </a:prstGeom>
          <a:noFill/>
        </p:spPr>
        <p:txBody>
          <a:bodyPr wrap="square" rtlCol="0">
            <a:spAutoFit/>
          </a:bodyPr>
          <a:lstStyle/>
          <a:p>
            <a:r>
              <a:rPr lang="es-ES" sz="1600" b="1" dirty="0" err="1">
                <a:solidFill>
                  <a:srgbClr val="F4CF80"/>
                </a:solidFill>
                <a:effectLst>
                  <a:outerShdw blurRad="38100" dist="38100" dir="2700000" algn="tl">
                    <a:srgbClr val="000000">
                      <a:alpha val="43137"/>
                    </a:srgbClr>
                  </a:outerShdw>
                </a:effectLst>
              </a:rPr>
              <a:t>Lektion</a:t>
            </a:r>
            <a:r>
              <a:rPr lang="es-ES" sz="1600" b="1" dirty="0">
                <a:solidFill>
                  <a:srgbClr val="F4CF80"/>
                </a:solidFill>
                <a:effectLst>
                  <a:outerShdw blurRad="38100" dist="38100" dir="2700000" algn="tl">
                    <a:srgbClr val="000000">
                      <a:alpha val="43137"/>
                    </a:srgbClr>
                  </a:outerShdw>
                </a:effectLst>
              </a:rPr>
              <a:t> 1, Sabbat, 4. Sept. 2025</a:t>
            </a:r>
          </a:p>
        </p:txBody>
      </p:sp>
      <p:pic>
        <p:nvPicPr>
          <p:cNvPr id="2" name="Grafik 1">
            <a:extLst>
              <a:ext uri="{FF2B5EF4-FFF2-40B4-BE49-F238E27FC236}">
                <a16:creationId xmlns:a16="http://schemas.microsoft.com/office/drawing/2014/main" id="{8989E8F1-FA84-2451-4628-007738100CE6}"/>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8734189" y="3791841"/>
            <a:ext cx="332608" cy="5608986"/>
          </a:xfrm>
          <a:prstGeom prst="rect">
            <a:avLst/>
          </a:prstGeom>
          <a:noFill/>
          <a:ln>
            <a:noFill/>
          </a:ln>
          <a:effectLst>
            <a:softEdge rad="31750"/>
          </a:effectLst>
        </p:spPr>
      </p:pic>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69441"/>
          </a:xfrm>
          <a:prstGeom prst="rect">
            <a:avLst/>
          </a:prstGeom>
          <a:noFill/>
        </p:spPr>
        <p:txBody>
          <a:bodyPr wrap="square">
            <a:spAutoFit/>
          </a:bodyPr>
          <a:lstStyle/>
          <a:p>
            <a:pPr algn="ctr"/>
            <a:r>
              <a:rPr lang="es-ES"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STÄRKE</a:t>
            </a: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a:t>
            </a: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MUT</a:t>
            </a:r>
          </a:p>
        </p:txBody>
      </p:sp>
      <p:sp>
        <p:nvSpPr>
          <p:cNvPr id="4" name="CuadroTexto 3">
            <a:extLst>
              <a:ext uri="{FF2B5EF4-FFF2-40B4-BE49-F238E27FC236}">
                <a16:creationId xmlns:a16="http://schemas.microsoft.com/office/drawing/2014/main" id="{FA454D24-A45E-9A4F-FFC8-4DA8A55D8E36}"/>
              </a:ext>
            </a:extLst>
          </p:cNvPr>
          <p:cNvSpPr txBox="1"/>
          <p:nvPr/>
        </p:nvSpPr>
        <p:spPr>
          <a:xfrm>
            <a:off x="4010532" y="615463"/>
            <a:ext cx="5390133" cy="1200329"/>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5">
                    <a:lumMod val="75000"/>
                  </a:schemeClr>
                </a:solidFill>
                <a:latin typeface="Comic Sans MS" panose="030F0702030302020204" pitchFamily="66" charset="0"/>
              </a:rPr>
              <a:t>„Habe ich dir nicht geboten: Sei getrost und unverzagt? Lass dir nicht grauen und entsetze dich nicht; denn der HERR, dein GOTT, ist mit dir in allem, was du tun wirst“</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es-ES" sz="1400" b="1" dirty="0" err="1">
                <a:solidFill>
                  <a:schemeClr val="accent5">
                    <a:lumMod val="75000"/>
                  </a:schemeClr>
                </a:solidFill>
                <a:latin typeface="Comic Sans MS" panose="030F0702030302020204" pitchFamily="66" charset="0"/>
              </a:rPr>
              <a:t>Josua</a:t>
            </a:r>
            <a:r>
              <a:rPr lang="es-ES" sz="1400" b="1" dirty="0">
                <a:solidFill>
                  <a:schemeClr val="accent5">
                    <a:lumMod val="75000"/>
                  </a:schemeClr>
                </a:solidFill>
                <a:latin typeface="Comic Sans MS" panose="030F0702030302020204" pitchFamily="66" charset="0"/>
              </a:rPr>
              <a:t> 1:9)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3829426" y="1876217"/>
            <a:ext cx="8324850" cy="707886"/>
          </a:xfrm>
          <a:prstGeom prst="rect">
            <a:avLst/>
          </a:prstGeom>
          <a:noFill/>
        </p:spPr>
        <p:txBody>
          <a:bodyPr wrap="square" rtlCol="0">
            <a:spAutoFit/>
          </a:bodyPr>
          <a:lstStyle/>
          <a:p>
            <a:pPr>
              <a:spcBef>
                <a:spcPts val="600"/>
              </a:spcBef>
            </a:pPr>
            <a:r>
              <a:rPr lang="de-DE" sz="2000" b="1" dirty="0"/>
              <a:t>Bevor GOTT den Josua zu Kraft und Mut im Kampf aufforderte (Josua 1,9), gab Er ihm Kraft und Mut, das Gesetz zu befolgen (Josua 1,7).</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24" y="31080"/>
            <a:ext cx="3753979" cy="3045495"/>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292" y="3581400"/>
            <a:ext cx="2483514"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76899" y="3581400"/>
            <a:ext cx="2484120"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190236" y="3238500"/>
            <a:ext cx="6515363" cy="2631490"/>
          </a:xfrm>
          <a:prstGeom prst="rect">
            <a:avLst/>
          </a:prstGeom>
          <a:noFill/>
        </p:spPr>
        <p:txBody>
          <a:bodyPr wrap="square">
            <a:spAutoFit/>
          </a:bodyPr>
          <a:lstStyle/>
          <a:p>
            <a:pPr>
              <a:spcBef>
                <a:spcPts val="600"/>
              </a:spcBef>
            </a:pPr>
            <a:r>
              <a:rPr lang="de-DE" sz="2000" b="1" dirty="0"/>
              <a:t>Er seinerseits verspricht, dass Er „mit dir sein wird, wohin du auch gehst“ (Josua 1,9) und uns in unserem Kampf beistehen wird. Nicht einen physischen Kampf, sondern „gegen die Herrscher, gegen die Gewalten, gegen die Mächte der Finsternis dieser Welt, gegen die bösen Geister in den himmlischen Regionen“ (Eph 6,12</a:t>
            </a:r>
            <a:r>
              <a:rPr lang="es-ES" sz="2000" b="1" dirty="0"/>
              <a:t>). </a:t>
            </a:r>
            <a:r>
              <a:rPr lang="de-DE" sz="2000" b="1" dirty="0"/>
              <a:t>Dazu hat Er uns mit den notwendigen Waffen ausgestattet (Eph 6,13-17</a:t>
            </a:r>
            <a:r>
              <a:rPr lang="es-ES" sz="2000" b="1" dirty="0"/>
              <a:t>).</a:t>
            </a:r>
          </a:p>
        </p:txBody>
      </p:sp>
      <p:sp>
        <p:nvSpPr>
          <p:cNvPr id="7" name="CuadroTexto 6">
            <a:extLst>
              <a:ext uri="{FF2B5EF4-FFF2-40B4-BE49-F238E27FC236}">
                <a16:creationId xmlns:a16="http://schemas.microsoft.com/office/drawing/2014/main" id="{F1072CBA-08C2-5FC8-F003-5EC44E9794BC}"/>
              </a:ext>
            </a:extLst>
          </p:cNvPr>
          <p:cNvSpPr txBox="1"/>
          <p:nvPr/>
        </p:nvSpPr>
        <p:spPr>
          <a:xfrm>
            <a:off x="3048000" y="2584103"/>
            <a:ext cx="9143999" cy="707886"/>
          </a:xfrm>
          <a:prstGeom prst="rect">
            <a:avLst/>
          </a:prstGeom>
          <a:noFill/>
        </p:spPr>
        <p:txBody>
          <a:bodyPr wrap="square">
            <a:spAutoFit/>
          </a:bodyPr>
          <a:lstStyle/>
          <a:p>
            <a:pPr>
              <a:spcBef>
                <a:spcPts val="600"/>
              </a:spcBef>
            </a:pPr>
            <a:r>
              <a:rPr lang="de-DE" sz="2000" b="1" dirty="0"/>
              <a:t>Das gilt auch heute noch. GOTT fordert uns auf, uns zu bemühen, Sein Gesetz zu halten (Offenbarung 14,12). Das erfordert großen Mut unsererseits.</a:t>
            </a:r>
          </a:p>
        </p:txBody>
      </p:sp>
      <p:sp>
        <p:nvSpPr>
          <p:cNvPr id="11" name="CuadroTexto 10">
            <a:extLst>
              <a:ext uri="{FF2B5EF4-FFF2-40B4-BE49-F238E27FC236}">
                <a16:creationId xmlns:a16="http://schemas.microsoft.com/office/drawing/2014/main" id="{24B05A00-6DA2-154D-C987-85C1F1A7C8A6}"/>
              </a:ext>
            </a:extLst>
          </p:cNvPr>
          <p:cNvSpPr txBox="1"/>
          <p:nvPr/>
        </p:nvSpPr>
        <p:spPr>
          <a:xfrm>
            <a:off x="190235" y="5791523"/>
            <a:ext cx="6515363" cy="1015663"/>
          </a:xfrm>
          <a:prstGeom prst="rect">
            <a:avLst/>
          </a:prstGeom>
          <a:noFill/>
        </p:spPr>
        <p:txBody>
          <a:bodyPr wrap="square">
            <a:spAutoFit/>
          </a:bodyPr>
          <a:lstStyle/>
          <a:p>
            <a:pPr>
              <a:spcBef>
                <a:spcPts val="600"/>
              </a:spcBef>
            </a:pPr>
            <a:r>
              <a:rPr lang="de-DE" sz="2000" b="1" dirty="0"/>
              <a:t>Der Schlüssel zum Erfolg ist, ganz auf GOTT zu vertrauen. Und dazu müssen wir jeden Tag mit ihm in Verbindung bleiben (Eph 6,18</a:t>
            </a:r>
            <a:r>
              <a:rPr lang="es-ES" sz="2000" b="1" dirty="0"/>
              <a:t>).</a:t>
            </a: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500"/>
                                        <p:tgtEl>
                                          <p:spTgt spid="8"/>
                                        </p:tgtEl>
                                      </p:cBhvr>
                                    </p:animEffect>
                                  </p:childTnLst>
                                </p:cTn>
                              </p:par>
                            </p:childTnLst>
                          </p:cTn>
                        </p:par>
                        <p:par>
                          <p:cTn id="36" fill="hold">
                            <p:stCondLst>
                              <p:cond delay="500"/>
                            </p:stCondLst>
                            <p:childTnLst>
                              <p:par>
                                <p:cTn id="37" presetID="21"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500"/>
                                        <p:tgtEl>
                                          <p:spTgt spid="1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a:r>
              <a:rPr lang="de-DE" sz="4400" b="1"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DER ERFOLG DER MISSION </a:t>
            </a:r>
            <a:r>
              <a:rPr lang="de-DE" sz="3600" b="1"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(DES AUFTRAGS)</a:t>
            </a:r>
            <a:endParaRPr lang="de-DE" sz="4400" b="1"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0" y="614273"/>
            <a:ext cx="12191999" cy="923330"/>
          </a:xfrm>
          <a:prstGeom prst="rect">
            <a:avLst/>
          </a:prstGeom>
          <a:noFill/>
        </p:spPr>
        <p:txBody>
          <a:bodyPr wrap="square">
            <a:spAutoFit/>
          </a:bodyPr>
          <a:lstStyle/>
          <a:p>
            <a:pPr algn="ctr"/>
            <a:r>
              <a:rPr lang="de-DE" b="1" dirty="0">
                <a:solidFill>
                  <a:srgbClr val="D6BDE4"/>
                </a:solidFill>
                <a:effectLst>
                  <a:outerShdw blurRad="38100" dist="38100" dir="2700000" algn="tl">
                    <a:srgbClr val="000000">
                      <a:alpha val="43137"/>
                    </a:srgbClr>
                  </a:outerShdw>
                </a:effectLst>
                <a:latin typeface="Comic Sans MS" panose="030F0702030302020204" pitchFamily="66" charset="0"/>
              </a:rPr>
              <a:t>„Und lass das Buch dieses Gesetzes nicht von deinem Munde kommen, sondern betrachte es Tag und Nacht, dass du hältst und tust in allen Dingen nach dem, was darin geschrieben steht. Dann wird es dir auf deinen Wegen gelingen, und du wirst es recht ausrichten“</a:t>
            </a: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D6BDE4"/>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 1:8)</a:t>
            </a:r>
          </a:p>
        </p:txBody>
      </p:sp>
      <p:sp>
        <p:nvSpPr>
          <p:cNvPr id="5" name="CuadroTexto 4">
            <a:extLst>
              <a:ext uri="{FF2B5EF4-FFF2-40B4-BE49-F238E27FC236}">
                <a16:creationId xmlns:a16="http://schemas.microsoft.com/office/drawing/2014/main" id="{5974FA6E-5D3D-E395-2350-D957F7B3E2C6}"/>
              </a:ext>
            </a:extLst>
          </p:cNvPr>
          <p:cNvSpPr txBox="1"/>
          <p:nvPr/>
        </p:nvSpPr>
        <p:spPr>
          <a:xfrm>
            <a:off x="114299" y="3809138"/>
            <a:ext cx="7267575" cy="1015663"/>
          </a:xfrm>
          <a:prstGeom prst="rect">
            <a:avLst/>
          </a:prstGeom>
          <a:noFill/>
        </p:spPr>
        <p:txBody>
          <a:bodyPr wrap="square" rtlCol="0">
            <a:spAutoFit/>
          </a:bodyPr>
          <a:lstStyle/>
          <a:p>
            <a:pPr>
              <a:spcBef>
                <a:spcPts val="600"/>
              </a:spcBef>
            </a:pPr>
            <a:r>
              <a:rPr lang="de-DE" sz="2000" b="1" dirty="0"/>
              <a:t>Wir werden erfolgreich sein, wenn wir den Prinzipien und Werten folgen, die in Gottes Gesetz zum Ausdruck kommen. Aber ist das nicht Erlösung durch Werke?</a:t>
            </a:r>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15503" y="2428874"/>
            <a:ext cx="4489468" cy="4257675"/>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162174" y="1559681"/>
            <a:ext cx="9915525" cy="707886"/>
          </a:xfrm>
          <a:prstGeom prst="rect">
            <a:avLst/>
          </a:prstGeom>
          <a:noFill/>
        </p:spPr>
        <p:txBody>
          <a:bodyPr wrap="square">
            <a:spAutoFit/>
          </a:bodyPr>
          <a:lstStyle/>
          <a:p>
            <a:pPr>
              <a:spcBef>
                <a:spcPts val="600"/>
              </a:spcBef>
            </a:pPr>
            <a:r>
              <a:rPr lang="de-DE" sz="2000" b="1" dirty="0"/>
              <a:t>Der Erfolg aus göttlicher Sicht stimmt nicht mit dem Erfolg aus menschlicher Sicht überein.</a:t>
            </a:r>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7029" y="1611871"/>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2162175" y="2338533"/>
            <a:ext cx="5219700" cy="1323439"/>
          </a:xfrm>
          <a:prstGeom prst="rect">
            <a:avLst/>
          </a:prstGeom>
          <a:noFill/>
        </p:spPr>
        <p:txBody>
          <a:bodyPr wrap="square">
            <a:spAutoFit/>
          </a:bodyPr>
          <a:lstStyle/>
          <a:p>
            <a:pPr>
              <a:spcBef>
                <a:spcPts val="600"/>
              </a:spcBef>
            </a:pPr>
            <a:r>
              <a:rPr lang="de-DE" sz="2000" b="1" dirty="0"/>
              <a:t>Flüchtiger Erfolg in dieser Welt kann durch das Brechen göttlicher und menschlicher Gesetze erreicht werden, wahrer und ewiger Erfolg jedoch nicht (Josua 1,8).</a:t>
            </a:r>
          </a:p>
        </p:txBody>
      </p:sp>
      <p:sp>
        <p:nvSpPr>
          <p:cNvPr id="11" name="CuadroTexto 10">
            <a:extLst>
              <a:ext uri="{FF2B5EF4-FFF2-40B4-BE49-F238E27FC236}">
                <a16:creationId xmlns:a16="http://schemas.microsoft.com/office/drawing/2014/main" id="{E850C9FC-1B12-0BFF-EEB6-A08E20D3752E}"/>
              </a:ext>
            </a:extLst>
          </p:cNvPr>
          <p:cNvSpPr txBox="1"/>
          <p:nvPr/>
        </p:nvSpPr>
        <p:spPr>
          <a:xfrm>
            <a:off x="114300" y="4819567"/>
            <a:ext cx="7267575" cy="1938992"/>
          </a:xfrm>
          <a:prstGeom prst="rect">
            <a:avLst/>
          </a:prstGeom>
          <a:noFill/>
        </p:spPr>
        <p:txBody>
          <a:bodyPr wrap="square">
            <a:spAutoFit/>
          </a:bodyPr>
          <a:lstStyle/>
          <a:p>
            <a:pPr>
              <a:spcBef>
                <a:spcPts val="600"/>
              </a:spcBef>
            </a:pPr>
            <a:r>
              <a:rPr lang="de-DE" sz="2000" b="1" dirty="0"/>
              <a:t>Ganz und gar nicht. Glaube und Gesetz schließen einander nicht aus, sondern sie ergänzen sich (Röm 3,31). Wenn wir vom Gesetz sprechen, meinen wir damit die Art und Weise, wie wir leben sollten, nicht die Art und Weise, wie wir errettet werden. Unsere Beziehung zu GOTT zeigt sich in unserem GEHORSAM gegenüber Seinem WILLEN.</a:t>
            </a:r>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187178" y="773728"/>
            <a:ext cx="7817644" cy="4893647"/>
          </a:xfrm>
          <a:prstGeom prst="rect">
            <a:avLst/>
          </a:prstGeom>
          <a:noFill/>
        </p:spPr>
        <p:txBody>
          <a:bodyPr wrap="square">
            <a:spAutoFit/>
          </a:bodyPr>
          <a:lstStyle/>
          <a:p>
            <a:pPr>
              <a:spcBef>
                <a:spcPts val="600"/>
              </a:spcBef>
            </a:pPr>
            <a:r>
              <a:rPr lang="de-DE" sz="2400" b="1" dirty="0">
                <a:latin typeface="Constantia" panose="02030602050306030303" pitchFamily="18" charset="0"/>
              </a:rPr>
              <a:t>„Der Christ hat in dem Herrn immer einen starken Helfer. Wir mögen nicht wissen, wie er uns helfen wird, aber eines wissen wir: Niemals wird er die im Stich lassen, die ihr Vertrauen auf ihn setzen. Könnten die Christen erkennen, wie oft der Herr ihren Weg so gelenkt hat, daß des Feindes Absichten mit  ihnen nicht ausgeführt werden konnten, dann wankten sie nicht so beklagenswert dahin. Ihr Glaube würde sich auf Gott stützen, und keine Anfechtung wäre so stark, sie zum Straucheln zu bringen. Sie würden den Herrn als ihre Weisheit und Stärke anerkennen, und er brächte durch sie zur Durchführung, was er sich vorgenommen hatte“</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C3AD8FDC-C75C-4C5C-ACBD-0A3B9B006561}"/>
              </a:ext>
            </a:extLst>
          </p:cNvPr>
          <p:cNvSpPr txBox="1"/>
          <p:nvPr/>
        </p:nvSpPr>
        <p:spPr>
          <a:xfrm>
            <a:off x="2688808" y="5943600"/>
            <a:ext cx="7135223" cy="338554"/>
          </a:xfrm>
          <a:prstGeom prst="rect">
            <a:avLst/>
          </a:prstGeom>
          <a:noFill/>
        </p:spPr>
        <p:txBody>
          <a:bodyPr wrap="none" rtlCol="0">
            <a:spAutoFit/>
          </a:bodyPr>
          <a:lstStyle/>
          <a:p>
            <a:pPr algn="r"/>
            <a:r>
              <a:rPr lang="de-DE" sz="1600" b="1" dirty="0"/>
              <a:t>E. G. White, Prophets and Kings (Propheten und Könige), S. 576 (engl. Ausg.)</a:t>
            </a: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389346" y="864672"/>
            <a:ext cx="5297236" cy="550920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2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„Sei nur getrost und ganz unverzagt, dass du hältst und tust in allen Dingen nach dem Gesetz, das dir Mose, Mein Knecht, geboten hat. Weiche nicht davon, weder zur Rechten noch zur Linken, auf dass du es recht ausrichten zannst, wohin du auch gehst“ </a:t>
            </a:r>
            <a:r>
              <a:rPr kumimoji="0" lang="es-ES" sz="2400" b="1" i="0" u="none" strike="noStrike" kern="1200" cap="none" spc="0" normalizeH="0" baseline="0" noProof="0" dirty="0" err="1">
                <a:ln w="12700" cmpd="sng">
                  <a:noFill/>
                  <a:prstDash val="solid"/>
                </a:ln>
                <a:solidFill>
                  <a:srgbClr val="693F17"/>
                </a:solidFill>
                <a:effectLst/>
                <a:uLnTx/>
                <a:uFillTx/>
                <a:latin typeface="Comic Sans MS" panose="030F0702030302020204" pitchFamily="66" charset="0"/>
                <a:ea typeface="+mn-ea"/>
                <a:cs typeface="+mn-cs"/>
              </a:rPr>
              <a:t>Josua</a:t>
            </a:r>
            <a:r>
              <a:rPr kumimoji="0" lang="es-ES"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1:7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4973398" y="3779027"/>
            <a:ext cx="48754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0462B8"/>
                </a:solidFill>
              </a:rPr>
              <a:t>Einleitung</a:t>
            </a:r>
            <a:r>
              <a:rPr lang="es-ES" sz="2000" b="1" dirty="0">
                <a:solidFill>
                  <a:srgbClr val="0462B8"/>
                </a:solidFill>
              </a:rPr>
              <a:t> (</a:t>
            </a:r>
            <a:r>
              <a:rPr lang="es-ES" sz="2000" b="1" dirty="0" err="1">
                <a:solidFill>
                  <a:srgbClr val="0462B8"/>
                </a:solidFill>
              </a:rPr>
              <a:t>Josua</a:t>
            </a:r>
            <a:r>
              <a:rPr lang="es-ES" sz="2000" b="1" dirty="0">
                <a:solidFill>
                  <a:srgbClr val="0462B8"/>
                </a:solidFill>
              </a:rPr>
              <a:t> 1:1-3):</a:t>
            </a:r>
          </a:p>
          <a:p>
            <a:pPr lvl="1">
              <a:spcBef>
                <a:spcPts val="600"/>
              </a:spcBef>
            </a:pPr>
            <a:r>
              <a:rPr lang="es-ES" sz="2000" b="1" dirty="0" err="1"/>
              <a:t>Mose</a:t>
            </a:r>
            <a:r>
              <a:rPr lang="es-ES" sz="2000" b="1" dirty="0"/>
              <a:t> </a:t>
            </a:r>
            <a:r>
              <a:rPr lang="es-ES" sz="2000" b="1" dirty="0" err="1"/>
              <a:t>und</a:t>
            </a:r>
            <a:r>
              <a:rPr lang="es-ES" sz="2000" b="1" dirty="0"/>
              <a:t> </a:t>
            </a:r>
            <a:r>
              <a:rPr lang="es-ES" sz="2000" b="1" dirty="0" err="1"/>
              <a:t>Josua</a:t>
            </a:r>
            <a:endParaRPr lang="es-ES" sz="2000" b="1" dirty="0"/>
          </a:p>
          <a:p>
            <a:pPr lvl="1">
              <a:spcBef>
                <a:spcPts val="600"/>
              </a:spcBef>
            </a:pPr>
            <a:r>
              <a:rPr lang="es-ES" sz="2000" b="1" dirty="0"/>
              <a:t>Aufbau des Buches</a:t>
            </a:r>
          </a:p>
          <a:p>
            <a:pPr>
              <a:spcBef>
                <a:spcPts val="1800"/>
              </a:spcBef>
            </a:pPr>
            <a:r>
              <a:rPr lang="de-DE" sz="2000" b="1" dirty="0">
                <a:solidFill>
                  <a:srgbClr val="D10164"/>
                </a:solidFill>
              </a:rPr>
              <a:t>Josuas Mission (Auftrag) (Josua 1:4-9</a:t>
            </a:r>
            <a:r>
              <a:rPr lang="es-ES" sz="2000" b="1" dirty="0">
                <a:solidFill>
                  <a:srgbClr val="D10164"/>
                </a:solidFill>
              </a:rPr>
              <a:t>):</a:t>
            </a:r>
          </a:p>
          <a:p>
            <a:pPr lvl="1">
              <a:spcBef>
                <a:spcPts val="600"/>
              </a:spcBef>
            </a:pPr>
            <a:r>
              <a:rPr lang="es-ES" sz="2000" b="1" dirty="0" err="1"/>
              <a:t>Ererbte</a:t>
            </a:r>
            <a:r>
              <a:rPr lang="es-ES" sz="2000" b="1" dirty="0"/>
              <a:t> </a:t>
            </a:r>
            <a:r>
              <a:rPr lang="es-ES" sz="2000" b="1" dirty="0" err="1"/>
              <a:t>Verheißungen</a:t>
            </a:r>
            <a:endParaRPr lang="es-ES" sz="2000" b="1" dirty="0"/>
          </a:p>
          <a:p>
            <a:pPr lvl="1">
              <a:spcBef>
                <a:spcPts val="600"/>
              </a:spcBef>
            </a:pPr>
            <a:r>
              <a:rPr lang="es-ES" sz="2000" b="1" dirty="0" err="1"/>
              <a:t>Stärke</a:t>
            </a:r>
            <a:r>
              <a:rPr lang="es-ES" sz="2000" b="1" dirty="0"/>
              <a:t> </a:t>
            </a:r>
            <a:r>
              <a:rPr lang="es-ES" sz="2000" b="1" dirty="0" err="1"/>
              <a:t>und</a:t>
            </a:r>
            <a:r>
              <a:rPr lang="es-ES" sz="2000" b="1" dirty="0"/>
              <a:t> Mut</a:t>
            </a:r>
          </a:p>
          <a:p>
            <a:pPr lvl="1">
              <a:spcBef>
                <a:spcPts val="600"/>
              </a:spcBef>
            </a:pPr>
            <a:r>
              <a:rPr lang="de-DE" sz="2000" b="1" dirty="0"/>
              <a:t>Der Erfolg der Mission (des Auftrags)</a:t>
            </a:r>
            <a:endParaRPr lang="es-ES" sz="2000" b="1" dirty="0"/>
          </a:p>
        </p:txBody>
      </p:sp>
      <p:sp>
        <p:nvSpPr>
          <p:cNvPr id="3" name="CuadroTexto 2">
            <a:extLst>
              <a:ext uri="{FF2B5EF4-FFF2-40B4-BE49-F238E27FC236}">
                <a16:creationId xmlns:a16="http://schemas.microsoft.com/office/drawing/2014/main" id="{59B81002-B88D-9D73-0FBF-8BF768060ADB}"/>
              </a:ext>
            </a:extLst>
          </p:cNvPr>
          <p:cNvSpPr txBox="1"/>
          <p:nvPr/>
        </p:nvSpPr>
        <p:spPr>
          <a:xfrm>
            <a:off x="4686299" y="133188"/>
            <a:ext cx="7505701" cy="1323439"/>
          </a:xfrm>
          <a:prstGeom prst="rect">
            <a:avLst/>
          </a:prstGeom>
          <a:noFill/>
        </p:spPr>
        <p:txBody>
          <a:bodyPr wrap="square" rtlCol="0">
            <a:spAutoFit/>
          </a:bodyPr>
          <a:lstStyle/>
          <a:p>
            <a:pPr>
              <a:spcBef>
                <a:spcPts val="600"/>
              </a:spcBef>
            </a:pPr>
            <a:r>
              <a:rPr lang="de-DE" sz="2000" b="1" dirty="0"/>
              <a:t>Nach 40 Jahren der Wanderschaft ist eine neue Generation herangewachsen und die Zeit ist gekommen, das GELOBTE LAND zu erobern. Moses ist gestorben und GOTT hat einen neuen Anführer für diese Aufgabe auserwählt: JOSUA.</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9"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72674" y="3779027"/>
            <a:ext cx="2118352" cy="2906234"/>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24045" y="460643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24045" y="5520182"/>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24045" y="6283982"/>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124045" y="4213319"/>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124045" y="5896799"/>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723412" flipH="1">
            <a:off x="4526578" y="3895397"/>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723412" flipH="1">
            <a:off x="4526578" y="5200563"/>
            <a:ext cx="421917" cy="45238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4686298" y="2463449"/>
            <a:ext cx="7505701" cy="1015663"/>
          </a:xfrm>
          <a:prstGeom prst="rect">
            <a:avLst/>
          </a:prstGeom>
          <a:noFill/>
        </p:spPr>
        <p:txBody>
          <a:bodyPr wrap="square">
            <a:spAutoFit/>
          </a:bodyPr>
          <a:lstStyle/>
          <a:p>
            <a:pPr>
              <a:spcBef>
                <a:spcPts val="600"/>
              </a:spcBef>
            </a:pPr>
            <a:r>
              <a:rPr lang="de-DE" sz="2000" b="1" dirty="0"/>
              <a:t>Während wir, die heutige Generation an der Grenze zum Himmlischen Kanaan steht, ertönt der GÖTTLICHE RUF noch immer kraftvoll: „Sei nur stark und sehr mutig“ (Josua 1,7).</a:t>
            </a:r>
          </a:p>
        </p:txBody>
      </p:sp>
      <p:sp>
        <p:nvSpPr>
          <p:cNvPr id="8" name="CuadroTexto 7">
            <a:extLst>
              <a:ext uri="{FF2B5EF4-FFF2-40B4-BE49-F238E27FC236}">
                <a16:creationId xmlns:a16="http://schemas.microsoft.com/office/drawing/2014/main" id="{477AD200-724B-8F5C-6260-8DD615C4C3D5}"/>
              </a:ext>
            </a:extLst>
          </p:cNvPr>
          <p:cNvSpPr txBox="1"/>
          <p:nvPr/>
        </p:nvSpPr>
        <p:spPr>
          <a:xfrm>
            <a:off x="4686298" y="1452206"/>
            <a:ext cx="7505702" cy="1015663"/>
          </a:xfrm>
          <a:prstGeom prst="rect">
            <a:avLst/>
          </a:prstGeom>
          <a:noFill/>
        </p:spPr>
        <p:txBody>
          <a:bodyPr wrap="square">
            <a:spAutoFit/>
          </a:bodyPr>
          <a:lstStyle/>
          <a:p>
            <a:pPr>
              <a:spcBef>
                <a:spcPts val="600"/>
              </a:spcBef>
            </a:pPr>
            <a:r>
              <a:rPr lang="de-DE" sz="2000" b="1" dirty="0"/>
              <a:t>Bevor sie sich auf die Eroberung begeben, sind sowohl der neue Anführer als auch die neue Generation aufgerufen, voll und ganz auf GOTT zu vertrauen.</a:t>
            </a:r>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0-#ppt_w/2"/>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30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s-ES" dirty="0" err="1"/>
              <a:t>EINLEITUNG</a:t>
            </a:r>
            <a:endParaRPr lang="es-ES" dirty="0"/>
          </a:p>
          <a:p>
            <a:r>
              <a:rPr lang="es-ES" sz="5400" dirty="0"/>
              <a:t>(</a:t>
            </a:r>
            <a:r>
              <a:rPr lang="es-ES" sz="5400" dirty="0" err="1"/>
              <a:t>JOSUA</a:t>
            </a:r>
            <a:r>
              <a:rPr lang="es-ES" sz="5400" dirty="0"/>
              <a:t> 1:1-3)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1" y="0"/>
            <a:ext cx="66675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MOSES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UND</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JOSUA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90F6A636-4390-29D1-E221-4224B1F8265B}"/>
              </a:ext>
            </a:extLst>
          </p:cNvPr>
          <p:cNvSpPr txBox="1"/>
          <p:nvPr/>
        </p:nvSpPr>
        <p:spPr>
          <a:xfrm>
            <a:off x="319088" y="640636"/>
            <a:ext cx="6029326" cy="923330"/>
          </a:xfrm>
          <a:prstGeom prst="rect">
            <a:avLst/>
          </a:prstGeom>
          <a:noFill/>
        </p:spPr>
        <p:txBody>
          <a:bodyPr wrap="square">
            <a:spAutoFit/>
          </a:bodyPr>
          <a:lstStyle/>
          <a:p>
            <a:pPr algn="ctr"/>
            <a:r>
              <a:rPr lang="de-DE"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„Nachdem Mose, der Knecht des HERRN, gestorben war, sprach der HERR zu Josua, dem Sohn Nuns, Moses Diener“</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1:1)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5" y="1608147"/>
            <a:ext cx="6329363" cy="707886"/>
          </a:xfrm>
          <a:prstGeom prst="rect">
            <a:avLst/>
          </a:prstGeom>
          <a:noFill/>
        </p:spPr>
        <p:txBody>
          <a:bodyPr wrap="square" rtlCol="0">
            <a:spAutoFit/>
          </a:bodyPr>
          <a:lstStyle/>
          <a:p>
            <a:pPr>
              <a:spcBef>
                <a:spcPts val="600"/>
              </a:spcBef>
            </a:pPr>
            <a:r>
              <a:rPr lang="de-DE" sz="2000" b="1" dirty="0"/>
              <a:t>In Josua, Kap. 1 wird Moses 11-mal erwähnt. Sein Name taucht im gesamten Buch immer wieder auf.</a:t>
            </a: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772877136"/>
              </p:ext>
            </p:extLst>
          </p:nvPr>
        </p:nvGraphicFramePr>
        <p:xfrm>
          <a:off x="7884318" y="1714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10989469" y="171451"/>
            <a:ext cx="992981" cy="866774"/>
          </a:xfrm>
          <a:prstGeom prst="roundRect">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6817518" y="171451"/>
            <a:ext cx="992981" cy="866774"/>
          </a:xfrm>
          <a:prstGeom prst="roundRect">
            <a:avLst/>
          </a:prstGeom>
          <a:blipFill>
            <a:blip r:embed="rId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989469" y="1105744"/>
            <a:ext cx="992981" cy="866774"/>
          </a:xfrm>
          <a:prstGeom prst="roundRect">
            <a:avLst/>
          </a:prstGeom>
          <a:blipFill>
            <a:blip r:embed="rId10"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817518" y="1105744"/>
            <a:ext cx="992981" cy="866774"/>
          </a:xfrm>
          <a:prstGeom prst="roundRect">
            <a:avLst/>
          </a:prstGeom>
          <a:blipFill>
            <a:blip r:embed="rId11" cstate="hqprint">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10989469" y="2040037"/>
            <a:ext cx="992981" cy="866774"/>
          </a:xfrm>
          <a:prstGeom prst="roundRect">
            <a:avLst/>
          </a:prstGeom>
          <a:blipFill>
            <a:blip r:embed="rId1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6817518" y="2040037"/>
            <a:ext cx="992981" cy="866774"/>
          </a:xfrm>
          <a:prstGeom prst="roundRect">
            <a:avLst/>
          </a:prstGeom>
          <a:blipFill>
            <a:blip r:embed="rId1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10989469" y="2974330"/>
            <a:ext cx="992981" cy="866774"/>
          </a:xfrm>
          <a:prstGeom prst="roundRect">
            <a:avLst/>
          </a:prstGeom>
          <a:blipFill>
            <a:blip r:embed="rId14"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6817518" y="2974330"/>
            <a:ext cx="992981" cy="866774"/>
          </a:xfrm>
          <a:prstGeom prst="roundRect">
            <a:avLst/>
          </a:prstGeom>
          <a:blipFill>
            <a:blip r:embed="rId1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10989469" y="3908623"/>
            <a:ext cx="992981" cy="866774"/>
          </a:xfrm>
          <a:prstGeom prst="roundRect">
            <a:avLst/>
          </a:prstGeom>
          <a:blipFill>
            <a:blip r:embed="rId16"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6817518" y="3908623"/>
            <a:ext cx="992981" cy="866774"/>
          </a:xfrm>
          <a:prstGeom prst="roundRect">
            <a:avLst/>
          </a:prstGeom>
          <a:blipFill>
            <a:blip r:embed="rId17"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10989469" y="4842916"/>
            <a:ext cx="992981" cy="866774"/>
          </a:xfrm>
          <a:prstGeom prst="roundRect">
            <a:avLst/>
          </a:prstGeom>
          <a:blipFill>
            <a:blip r:embed="rId1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6817518" y="4842916"/>
            <a:ext cx="992981" cy="866774"/>
          </a:xfrm>
          <a:prstGeom prst="roundRect">
            <a:avLst/>
          </a:prstGeom>
          <a:blipFill>
            <a:blip r:embed="rId1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10989469" y="5777210"/>
            <a:ext cx="992981" cy="866774"/>
          </a:xfrm>
          <a:prstGeom prst="roundRect">
            <a:avLst/>
          </a:prstGeom>
          <a:blipFill>
            <a:blip r:embed="rId20"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6817518" y="5777210"/>
            <a:ext cx="992981" cy="866774"/>
          </a:xfrm>
          <a:prstGeom prst="roundRect">
            <a:avLst/>
          </a:prstGeom>
          <a:blipFill>
            <a:blip r:embed="rId21"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5A059EB-DA15-A841-A4A5-15D7B8D7F910}"/>
              </a:ext>
            </a:extLst>
          </p:cNvPr>
          <p:cNvSpPr txBox="1"/>
          <p:nvPr/>
        </p:nvSpPr>
        <p:spPr>
          <a:xfrm>
            <a:off x="240504" y="4586305"/>
            <a:ext cx="6329363" cy="2246769"/>
          </a:xfrm>
          <a:prstGeom prst="rect">
            <a:avLst/>
          </a:prstGeom>
          <a:noFill/>
        </p:spPr>
        <p:txBody>
          <a:bodyPr wrap="square" rtlCol="0">
            <a:spAutoFit/>
          </a:bodyPr>
          <a:lstStyle/>
          <a:p>
            <a:pPr>
              <a:spcBef>
                <a:spcPts val="600"/>
              </a:spcBef>
            </a:pPr>
            <a:r>
              <a:rPr lang="de-DE" sz="2000" b="1" dirty="0"/>
              <a:t>Josua, Kapitel 1: Wechsel zwischen den beiden großen Führern Israels MOSE und JOSUA. Doch ist keiner von beiden der eigentliche Protagonist des Buches. Die wichtigste Figur: GOTT selbst! Seine Worte eröffnen das Buch und Seine Führung ist das dominierende Thema. Es besteht kein Zweifel daran, wer der WAHRE FÜHRER ISRAELS war.</a:t>
            </a: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345278" y="3018055"/>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a:fillRect/>
          </a:stretch>
        </p:blipFill>
        <p:spPr>
          <a:xfrm>
            <a:off x="3285351" y="3018055"/>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51D9FC58-6466-B475-B89F-079C42012497}"/>
              </a:ext>
            </a:extLst>
          </p:cNvPr>
          <p:cNvSpPr txBox="1"/>
          <p:nvPr/>
        </p:nvSpPr>
        <p:spPr>
          <a:xfrm>
            <a:off x="240503" y="2310169"/>
            <a:ext cx="6329363" cy="707886"/>
          </a:xfrm>
          <a:prstGeom prst="rect">
            <a:avLst/>
          </a:prstGeom>
          <a:noFill/>
        </p:spPr>
        <p:txBody>
          <a:bodyPr wrap="square">
            <a:spAutoFit/>
          </a:bodyPr>
          <a:lstStyle/>
          <a:p>
            <a:pPr>
              <a:spcBef>
                <a:spcPts val="600"/>
              </a:spcBef>
            </a:pPr>
            <a:r>
              <a:rPr lang="de-DE" sz="2000" b="1" dirty="0"/>
              <a:t>Es gibt viele Ähnlichkeiten zwischen den beiden Führern:</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31"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33"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34" dur="500"/>
                                        <p:tgtEl>
                                          <p:spTgt spid="2">
                                            <p:graphicEl>
                                              <a:dgm id="{E0EB69CA-1599-43D8-B227-0C034F08E12E}"/>
                                            </p:graphicEl>
                                          </p:spTgt>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51"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53"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54" dur="500"/>
                                        <p:tgtEl>
                                          <p:spTgt spid="2">
                                            <p:graphicEl>
                                              <a:dgm id="{0175714B-8963-43B7-B3E3-7E67CEFA3648}"/>
                                            </p:graphicEl>
                                          </p:spTgt>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71"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73"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74" dur="500"/>
                                        <p:tgtEl>
                                          <p:spTgt spid="2">
                                            <p:graphicEl>
                                              <a:dgm id="{144C8132-1BCB-47B1-9BA5-6C7196E0882D}"/>
                                            </p:graphicEl>
                                          </p:spTgt>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91"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94" dur="500"/>
                                        <p:tgtEl>
                                          <p:spTgt spid="2">
                                            <p:graphicEl>
                                              <a:dgm id="{014199BF-6FDE-44AA-97A9-E90C9F001B98}"/>
                                            </p:graphicEl>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360"/>
                                          </p:val>
                                        </p:tav>
                                        <p:tav tm="100000">
                                          <p:val>
                                            <p:fltVal val="0"/>
                                          </p:val>
                                        </p:tav>
                                      </p:tavLst>
                                    </p:anim>
                                    <p:animEffect transition="in" filter="fade">
                                      <p:cBhvr>
                                        <p:cTn id="100" dur="500"/>
                                        <p:tgtEl>
                                          <p:spTgt spid="15"/>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11"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14" dur="500"/>
                                        <p:tgtEl>
                                          <p:spTgt spid="2">
                                            <p:graphicEl>
                                              <a:dgm id="{C6AB6286-A3FE-4354-A6F9-4E877A87D1F4}"/>
                                            </p:graphicEl>
                                          </p:spTgt>
                                        </p:tgtEl>
                                      </p:cBhvr>
                                    </p:animEffect>
                                  </p:childTnLst>
                                </p:cTn>
                              </p:par>
                              <p:par>
                                <p:cTn id="115" presetID="49" presetClass="entr" presetSubtype="0" decel="10000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 calcmode="lin" valueType="num">
                                      <p:cBhvr>
                                        <p:cTn id="119" dur="500" fill="hold"/>
                                        <p:tgtEl>
                                          <p:spTgt spid="17"/>
                                        </p:tgtEl>
                                        <p:attrNameLst>
                                          <p:attrName>style.rotation</p:attrName>
                                        </p:attrNameLst>
                                      </p:cBhvr>
                                      <p:tavLst>
                                        <p:tav tm="0">
                                          <p:val>
                                            <p:fltVal val="360"/>
                                          </p:val>
                                        </p:tav>
                                        <p:tav tm="100000">
                                          <p:val>
                                            <p:fltVal val="0"/>
                                          </p:val>
                                        </p:tav>
                                      </p:tavLst>
                                    </p:anim>
                                    <p:animEffect transition="in" filter="fade">
                                      <p:cBhvr>
                                        <p:cTn id="120" dur="500"/>
                                        <p:tgtEl>
                                          <p:spTgt spid="17"/>
                                        </p:tgtEl>
                                      </p:cBhvr>
                                    </p:animEffect>
                                  </p:childTnLst>
                                </p:cTn>
                              </p:par>
                              <p:par>
                                <p:cTn id="121" presetID="49" presetClass="entr" presetSubtype="0" decel="10000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fill="hold"/>
                                        <p:tgtEl>
                                          <p:spTgt spid="16"/>
                                        </p:tgtEl>
                                        <p:attrNameLst>
                                          <p:attrName>ppt_w</p:attrName>
                                        </p:attrNameLst>
                                      </p:cBhvr>
                                      <p:tavLst>
                                        <p:tav tm="0">
                                          <p:val>
                                            <p:fltVal val="0"/>
                                          </p:val>
                                        </p:tav>
                                        <p:tav tm="100000">
                                          <p:val>
                                            <p:strVal val="#ppt_w"/>
                                          </p:val>
                                        </p:tav>
                                      </p:tavLst>
                                    </p:anim>
                                    <p:anim calcmode="lin" valueType="num">
                                      <p:cBhvr>
                                        <p:cTn id="124" dur="500" fill="hold"/>
                                        <p:tgtEl>
                                          <p:spTgt spid="16"/>
                                        </p:tgtEl>
                                        <p:attrNameLst>
                                          <p:attrName>ppt_h</p:attrName>
                                        </p:attrNameLst>
                                      </p:cBhvr>
                                      <p:tavLst>
                                        <p:tav tm="0">
                                          <p:val>
                                            <p:fltVal val="0"/>
                                          </p:val>
                                        </p:tav>
                                        <p:tav tm="100000">
                                          <p:val>
                                            <p:strVal val="#ppt_h"/>
                                          </p:val>
                                        </p:tav>
                                      </p:tavLst>
                                    </p:anim>
                                    <p:anim calcmode="lin" valueType="num">
                                      <p:cBhvr>
                                        <p:cTn id="125" dur="500" fill="hold"/>
                                        <p:tgtEl>
                                          <p:spTgt spid="16"/>
                                        </p:tgtEl>
                                        <p:attrNameLst>
                                          <p:attrName>style.rotation</p:attrName>
                                        </p:attrNameLst>
                                      </p:cBhvr>
                                      <p:tavLst>
                                        <p:tav tm="0">
                                          <p:val>
                                            <p:fltVal val="360"/>
                                          </p:val>
                                        </p:tav>
                                        <p:tav tm="100000">
                                          <p:val>
                                            <p:fltVal val="0"/>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31"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33"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34" dur="500"/>
                                        <p:tgtEl>
                                          <p:spTgt spid="2">
                                            <p:graphicEl>
                                              <a:dgm id="{C3FA82F2-280A-4289-9BB4-7240EEF6ADDA}"/>
                                            </p:graphicEl>
                                          </p:spTgt>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 calcmode="lin" valueType="num">
                                      <p:cBhvr>
                                        <p:cTn id="139" dur="500" fill="hold"/>
                                        <p:tgtEl>
                                          <p:spTgt spid="19"/>
                                        </p:tgtEl>
                                        <p:attrNameLst>
                                          <p:attrName>style.rotation</p:attrName>
                                        </p:attrNameLst>
                                      </p:cBhvr>
                                      <p:tavLst>
                                        <p:tav tm="0">
                                          <p:val>
                                            <p:fltVal val="360"/>
                                          </p:val>
                                        </p:tav>
                                        <p:tav tm="100000">
                                          <p:val>
                                            <p:fltVal val="0"/>
                                          </p:val>
                                        </p:tav>
                                      </p:tavLst>
                                    </p:anim>
                                    <p:animEffect transition="in" filter="fade">
                                      <p:cBhvr>
                                        <p:cTn id="140" dur="500"/>
                                        <p:tgtEl>
                                          <p:spTgt spid="19"/>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fltVal val="0"/>
                                          </p:val>
                                        </p:tav>
                                        <p:tav tm="100000">
                                          <p:val>
                                            <p:strVal val="#ppt_w"/>
                                          </p:val>
                                        </p:tav>
                                      </p:tavLst>
                                    </p:anim>
                                    <p:anim calcmode="lin" valueType="num">
                                      <p:cBhvr>
                                        <p:cTn id="144" dur="500" fill="hold"/>
                                        <p:tgtEl>
                                          <p:spTgt spid="18"/>
                                        </p:tgtEl>
                                        <p:attrNameLst>
                                          <p:attrName>ppt_h</p:attrName>
                                        </p:attrNameLst>
                                      </p:cBhvr>
                                      <p:tavLst>
                                        <p:tav tm="0">
                                          <p:val>
                                            <p:fltVal val="0"/>
                                          </p:val>
                                        </p:tav>
                                        <p:tav tm="100000">
                                          <p:val>
                                            <p:strVal val="#ppt_h"/>
                                          </p:val>
                                        </p:tav>
                                      </p:tavLst>
                                    </p:anim>
                                    <p:anim calcmode="lin" valueType="num">
                                      <p:cBhvr>
                                        <p:cTn id="145" dur="500" fill="hold"/>
                                        <p:tgtEl>
                                          <p:spTgt spid="18"/>
                                        </p:tgtEl>
                                        <p:attrNameLst>
                                          <p:attrName>style.rotation</p:attrName>
                                        </p:attrNameLst>
                                      </p:cBhvr>
                                      <p:tavLst>
                                        <p:tav tm="0">
                                          <p:val>
                                            <p:fltVal val="360"/>
                                          </p:val>
                                        </p:tav>
                                        <p:tav tm="100000">
                                          <p:val>
                                            <p:fltVal val="0"/>
                                          </p:val>
                                        </p:tav>
                                      </p:tavLst>
                                    </p:anim>
                                    <p:animEffect transition="in" filter="fade">
                                      <p:cBhvr>
                                        <p:cTn id="146" dur="5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0" nodeType="clickEffect">
                                  <p:stCondLst>
                                    <p:cond delay="0"/>
                                  </p:stCondLst>
                                  <p:childTnLst>
                                    <p:set>
                                      <p:cBhvr>
                                        <p:cTn id="150"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51"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52"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53"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54" dur="500"/>
                                        <p:tgtEl>
                                          <p:spTgt spid="2">
                                            <p:graphicEl>
                                              <a:dgm id="{31091E27-B199-44D9-8D0B-E63F34B8D794}"/>
                                            </p:graphicEl>
                                          </p:spTgt>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 calcmode="lin" valueType="num">
                                      <p:cBhvr>
                                        <p:cTn id="159" dur="500" fill="hold"/>
                                        <p:tgtEl>
                                          <p:spTgt spid="21"/>
                                        </p:tgtEl>
                                        <p:attrNameLst>
                                          <p:attrName>style.rotation</p:attrName>
                                        </p:attrNameLst>
                                      </p:cBhvr>
                                      <p:tavLst>
                                        <p:tav tm="0">
                                          <p:val>
                                            <p:fltVal val="360"/>
                                          </p:val>
                                        </p:tav>
                                        <p:tav tm="100000">
                                          <p:val>
                                            <p:fltVal val="0"/>
                                          </p:val>
                                        </p:tav>
                                      </p:tavLst>
                                    </p:anim>
                                    <p:animEffect transition="in" filter="fade">
                                      <p:cBhvr>
                                        <p:cTn id="160" dur="500"/>
                                        <p:tgtEl>
                                          <p:spTgt spid="21"/>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 calcmode="lin" valueType="num">
                                      <p:cBhvr>
                                        <p:cTn id="163" dur="500" fill="hold"/>
                                        <p:tgtEl>
                                          <p:spTgt spid="20"/>
                                        </p:tgtEl>
                                        <p:attrNameLst>
                                          <p:attrName>ppt_w</p:attrName>
                                        </p:attrNameLst>
                                      </p:cBhvr>
                                      <p:tavLst>
                                        <p:tav tm="0">
                                          <p:val>
                                            <p:fltVal val="0"/>
                                          </p:val>
                                        </p:tav>
                                        <p:tav tm="100000">
                                          <p:val>
                                            <p:strVal val="#ppt_w"/>
                                          </p:val>
                                        </p:tav>
                                      </p:tavLst>
                                    </p:anim>
                                    <p:anim calcmode="lin" valueType="num">
                                      <p:cBhvr>
                                        <p:cTn id="164" dur="500" fill="hold"/>
                                        <p:tgtEl>
                                          <p:spTgt spid="20"/>
                                        </p:tgtEl>
                                        <p:attrNameLst>
                                          <p:attrName>ppt_h</p:attrName>
                                        </p:attrNameLst>
                                      </p:cBhvr>
                                      <p:tavLst>
                                        <p:tav tm="0">
                                          <p:val>
                                            <p:fltVal val="0"/>
                                          </p:val>
                                        </p:tav>
                                        <p:tav tm="100000">
                                          <p:val>
                                            <p:strVal val="#ppt_h"/>
                                          </p:val>
                                        </p:tav>
                                      </p:tavLst>
                                    </p:anim>
                                    <p:anim calcmode="lin" valueType="num">
                                      <p:cBhvr>
                                        <p:cTn id="165" dur="500" fill="hold"/>
                                        <p:tgtEl>
                                          <p:spTgt spid="20"/>
                                        </p:tgtEl>
                                        <p:attrNameLst>
                                          <p:attrName>style.rotation</p:attrName>
                                        </p:attrNameLst>
                                      </p:cBhvr>
                                      <p:tavLst>
                                        <p:tav tm="0">
                                          <p:val>
                                            <p:fltVal val="360"/>
                                          </p:val>
                                        </p:tav>
                                        <p:tav tm="100000">
                                          <p:val>
                                            <p:fltVal val="0"/>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37" presetClass="entr" presetSubtype="0" fill="hold"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00"/>
                                        <p:tgtEl>
                                          <p:spTgt spid="30"/>
                                        </p:tgtEl>
                                      </p:cBhvr>
                                    </p:animEffect>
                                    <p:anim calcmode="lin" valueType="num">
                                      <p:cBhvr>
                                        <p:cTn id="172" dur="1000" fill="hold"/>
                                        <p:tgtEl>
                                          <p:spTgt spid="30"/>
                                        </p:tgtEl>
                                        <p:attrNameLst>
                                          <p:attrName>ppt_x</p:attrName>
                                        </p:attrNameLst>
                                      </p:cBhvr>
                                      <p:tavLst>
                                        <p:tav tm="0">
                                          <p:val>
                                            <p:strVal val="#ppt_x"/>
                                          </p:val>
                                        </p:tav>
                                        <p:tav tm="100000">
                                          <p:val>
                                            <p:strVal val="#ppt_x"/>
                                          </p:val>
                                        </p:tav>
                                      </p:tavLst>
                                    </p:anim>
                                    <p:anim calcmode="lin" valueType="num">
                                      <p:cBhvr>
                                        <p:cTn id="173" dur="900" decel="100000" fill="hold"/>
                                        <p:tgtEl>
                                          <p:spTgt spid="30"/>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5" presetID="37"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1000"/>
                                        <p:tgtEl>
                                          <p:spTgt spid="36"/>
                                        </p:tgtEl>
                                      </p:cBhvr>
                                    </p:animEffect>
                                    <p:anim calcmode="lin" valueType="num">
                                      <p:cBhvr>
                                        <p:cTn id="178" dur="1000" fill="hold"/>
                                        <p:tgtEl>
                                          <p:spTgt spid="36"/>
                                        </p:tgtEl>
                                        <p:attrNameLst>
                                          <p:attrName>ppt_x</p:attrName>
                                        </p:attrNameLst>
                                      </p:cBhvr>
                                      <p:tavLst>
                                        <p:tav tm="0">
                                          <p:val>
                                            <p:strVal val="#ppt_x"/>
                                          </p:val>
                                        </p:tav>
                                        <p:tav tm="100000">
                                          <p:val>
                                            <p:strVal val="#ppt_x"/>
                                          </p:val>
                                        </p:tav>
                                      </p:tavLst>
                                    </p:anim>
                                    <p:anim calcmode="lin" valueType="num">
                                      <p:cBhvr>
                                        <p:cTn id="179" dur="900" decel="100000" fill="hold"/>
                                        <p:tgtEl>
                                          <p:spTgt spid="36"/>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anim calcmode="lin" valueType="num">
                                      <p:cBhvr>
                                        <p:cTn id="184" dur="1000" fill="hold"/>
                                        <p:tgtEl>
                                          <p:spTgt spid="26"/>
                                        </p:tgtEl>
                                        <p:attrNameLst>
                                          <p:attrName>ppt_x</p:attrName>
                                        </p:attrNameLst>
                                      </p:cBhvr>
                                      <p:tavLst>
                                        <p:tav tm="0">
                                          <p:val>
                                            <p:strVal val="#ppt_x"/>
                                          </p:val>
                                        </p:tav>
                                        <p:tav tm="100000">
                                          <p:val>
                                            <p:strVal val="#ppt_x"/>
                                          </p:val>
                                        </p:tav>
                                      </p:tavLst>
                                    </p:anim>
                                    <p:anim calcmode="lin" valueType="num">
                                      <p:cBhvr>
                                        <p:cTn id="185" dur="900" decel="100000" fill="hold"/>
                                        <p:tgtEl>
                                          <p:spTgt spid="26"/>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2057399" y="1133475"/>
            <a:ext cx="10048875" cy="5262979"/>
          </a:xfrm>
          <a:prstGeom prst="rect">
            <a:avLst/>
          </a:prstGeom>
          <a:noFill/>
        </p:spPr>
        <p:txBody>
          <a:bodyPr wrap="square">
            <a:spAutoFit/>
          </a:bodyPr>
          <a:lstStyle/>
          <a:p>
            <a:pPr>
              <a:spcBef>
                <a:spcPts val="600"/>
              </a:spcBef>
            </a:pPr>
            <a:r>
              <a:rPr lang="de-DE" sz="2400" b="1" dirty="0">
                <a:latin typeface="Constantia" panose="02030602050306030303" pitchFamily="18" charset="0"/>
              </a:rPr>
              <a:t>„Nun war Josua der anerkannte Führer Israels. Hauptsächlich als Kriegsmann bekannt, waren seine Gaben und Vorzüge dem Volk gerade in dieser Zeit besonders wertvoll. Er galt als mutig und entschlossen, standhaft und verläßlich. Ohne Rücksicht auf eigenen Vorteil war er unbestechlich in der Sorge um die ihm Anvertrauten. Vor allem aber beseelte ihn lebendiger Glauben an Gott. Das waren die charakterlichen  Merkmale des Mannes, den Gott dazu ausersah, Israels Heere bei ihrem Einzug in das verheißene Land zu führen. Während der Wüstenwanderung hatte er Mose gewissermaßen als dessen Kanzler gedient. In seiner schlichten, anspruchslosen Treue blieb er fest, wenn andere wankten, und entschieden, wenn es galt, in Gefahr die Wahrheit hochzuhalten. Somit bewies er lange, bevor er durch Gottes Ruf in diese Stellung aufrückte, daß er der geeignete Mann als Moses Nachfolger war“</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65956EB0-61B3-D096-DBC3-9D07238CBDF5}"/>
              </a:ext>
            </a:extLst>
          </p:cNvPr>
          <p:cNvSpPr txBox="1"/>
          <p:nvPr/>
        </p:nvSpPr>
        <p:spPr>
          <a:xfrm>
            <a:off x="6076585" y="6396454"/>
            <a:ext cx="5842946" cy="338554"/>
          </a:xfrm>
          <a:prstGeom prst="rect">
            <a:avLst/>
          </a:prstGeom>
          <a:noFill/>
        </p:spPr>
        <p:txBody>
          <a:bodyPr wrap="none" rtlCol="0">
            <a:spAutoFit/>
          </a:bodyPr>
          <a:lstStyle/>
          <a:p>
            <a:pPr algn="r"/>
            <a:r>
              <a:rPr lang="en-US" sz="1600" b="1" dirty="0"/>
              <a:t>E. G. White, Patriarchs and Prophets (</a:t>
            </a:r>
            <a:r>
              <a:rPr lang="en-US" sz="1600" b="1" dirty="0" err="1"/>
              <a:t>Patriarchen</a:t>
            </a:r>
            <a:r>
              <a:rPr lang="en-US" sz="1600" b="1" dirty="0"/>
              <a:t> u. Ü, p. 481)</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AUFBAU DES BUCHES</a:t>
            </a:r>
          </a:p>
        </p:txBody>
      </p:sp>
      <p:sp>
        <p:nvSpPr>
          <p:cNvPr id="5" name="CuadroTexto 4">
            <a:extLst>
              <a:ext uri="{FF2B5EF4-FFF2-40B4-BE49-F238E27FC236}">
                <a16:creationId xmlns:a16="http://schemas.microsoft.com/office/drawing/2014/main" id="{93B80771-F5A0-0E99-025B-FD5893C1B1ED}"/>
              </a:ext>
            </a:extLst>
          </p:cNvPr>
          <p:cNvSpPr txBox="1"/>
          <p:nvPr/>
        </p:nvSpPr>
        <p:spPr>
          <a:xfrm>
            <a:off x="276225" y="1308631"/>
            <a:ext cx="6857999" cy="1631216"/>
          </a:xfrm>
          <a:prstGeom prst="rect">
            <a:avLst/>
          </a:prstGeom>
          <a:noFill/>
        </p:spPr>
        <p:txBody>
          <a:bodyPr wrap="square" rtlCol="0">
            <a:spAutoFit/>
          </a:bodyPr>
          <a:lstStyle/>
          <a:p>
            <a:pPr>
              <a:spcBef>
                <a:spcPts val="600"/>
              </a:spcBef>
            </a:pPr>
            <a:r>
              <a:rPr lang="de-DE" sz="2000" b="1" dirty="0"/>
              <a:t>Das Buch Josua schildert die Erfüllung der Verheißungen, die GOTT Israel gegeben hatte, als er es aus Ägypten herausführte, nämlich ihm das Land Kanaan zu geben. Sowohl die Einleitung (Kapitel 1) als auch das Buch selbst sind in 4 große Abschnitte unterteilt:</a:t>
            </a: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3681746047"/>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600075" y="599331"/>
            <a:ext cx="10991850" cy="646331"/>
          </a:xfrm>
          <a:prstGeom prst="rect">
            <a:avLst/>
          </a:prstGeom>
          <a:noFill/>
        </p:spPr>
        <p:txBody>
          <a:bodyPr wrap="square">
            <a:spAutoFit/>
          </a:bodyPr>
          <a:lstStyle/>
          <a:p>
            <a:pPr algn="ctr"/>
            <a:r>
              <a:rPr lang="de-DE"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„Mein Knecht Mose ist gestorben; so mach dich nun auf und zieh über den Jordan, </a:t>
            </a:r>
            <a:br>
              <a:rPr lang="de-DE"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br>
            <a:r>
              <a:rPr lang="de-DE"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du und dies ganze Volk, in das Land, das ich ihnen, den Israeliten, gebe“</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1:2)</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814139694"/>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9" fill="hold" grpId="0" nodeType="afterEffect">
                                  <p:stCondLst>
                                    <p:cond delay="0"/>
                                  </p:stCondLst>
                                  <p:childTnLst>
                                    <p:set>
                                      <p:cBhvr>
                                        <p:cTn id="30"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1" dur="500"/>
                                        <p:tgtEl>
                                          <p:spTgt spid="9">
                                            <p:graphicEl>
                                              <a:dgm id="{3CCCACC4-9EE9-42E6-998D-7BF7A4D400FD}"/>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49" dur="500"/>
                                        <p:tgtEl>
                                          <p:spTgt spid="9">
                                            <p:graphicEl>
                                              <a:dgm id="{8B77908E-CAE5-47C0-B2EB-191547ABAEC2}"/>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67" dur="500"/>
                                        <p:tgtEl>
                                          <p:spTgt spid="9">
                                            <p:graphicEl>
                                              <a:dgm id="{2954A49B-3644-4344-9305-204856CC0403}"/>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grpId="0" nodeType="clickEffect">
                                  <p:stCondLst>
                                    <p:cond delay="0"/>
                                  </p:stCondLst>
                                  <p:childTnLst>
                                    <p:set>
                                      <p:cBhvr>
                                        <p:cTn id="84"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85" dur="500"/>
                                        <p:tgtEl>
                                          <p:spTgt spid="9">
                                            <p:graphicEl>
                                              <a:dgm id="{6CE80ECB-C401-40A4-882D-6A959104BE3D}"/>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s-ES" dirty="0" err="1"/>
              <a:t>JOSUAS</a:t>
            </a:r>
            <a:r>
              <a:rPr lang="es-ES" dirty="0"/>
              <a:t> </a:t>
            </a:r>
            <a:r>
              <a:rPr lang="es-ES" dirty="0" err="1"/>
              <a:t>MISSION</a:t>
            </a:r>
            <a:endParaRPr lang="es-ES" dirty="0"/>
          </a:p>
          <a:p>
            <a:r>
              <a:rPr lang="es-ES" sz="5400" dirty="0"/>
              <a:t>(</a:t>
            </a:r>
            <a:r>
              <a:rPr lang="es-ES" sz="5400" dirty="0" err="1"/>
              <a:t>JOSUA</a:t>
            </a:r>
            <a:r>
              <a:rPr lang="es-ES" sz="5400" dirty="0"/>
              <a:t> 1:4-9)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2076005" y="0"/>
            <a:ext cx="10115994"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es-ES" sz="4400" b="1" spc="300" dirty="0" err="1">
                <a:ln w="6600">
                  <a:solidFill>
                    <a:schemeClr val="accent2"/>
                  </a:solidFill>
                  <a:prstDash val="solid"/>
                </a:ln>
                <a:solidFill>
                  <a:srgbClr val="FFFFFF"/>
                </a:solidFill>
                <a:effectLst>
                  <a:outerShdw dist="12700" dir="2700000" algn="tl" rotWithShape="0">
                    <a:schemeClr val="accent2"/>
                  </a:outerShdw>
                </a:effectLst>
              </a:rPr>
              <a:t>ERERBTE</a:t>
            </a:r>
            <a:r>
              <a:rPr lang="es-ES" sz="4400" b="1" spc="300" dirty="0">
                <a:ln w="6600">
                  <a:solidFill>
                    <a:schemeClr val="accent2"/>
                  </a:solidFill>
                  <a:prstDash val="solid"/>
                </a:ln>
                <a:solidFill>
                  <a:srgbClr val="FFFFFF"/>
                </a:solidFill>
                <a:effectLst>
                  <a:outerShdw dist="12700" dir="2700000" algn="tl" rotWithShape="0">
                    <a:schemeClr val="accent2"/>
                  </a:outerShdw>
                </a:effectLst>
              </a:rPr>
              <a:t> </a:t>
            </a:r>
            <a:r>
              <a:rPr lang="es-ES" sz="4400" b="1" spc="300" dirty="0" err="1">
                <a:ln w="6600">
                  <a:solidFill>
                    <a:schemeClr val="accent2"/>
                  </a:solidFill>
                  <a:prstDash val="solid"/>
                </a:ln>
                <a:solidFill>
                  <a:srgbClr val="FFFFFF"/>
                </a:solidFill>
                <a:effectLst>
                  <a:outerShdw dist="12700" dir="2700000" algn="tl" rotWithShape="0">
                    <a:schemeClr val="accent2"/>
                  </a:outerShdw>
                </a:effectLst>
              </a:rPr>
              <a:t>VERHEISSUNGEN</a:t>
            </a:r>
            <a:endParaRPr lang="es-ES" sz="4400" b="1" spc="300" dirty="0">
              <a:ln w="6600">
                <a:solidFill>
                  <a:schemeClr val="accent2"/>
                </a:solidFill>
                <a:prstDash val="solid"/>
              </a:ln>
              <a:solidFill>
                <a:srgbClr val="FFFFFF"/>
              </a:solidFill>
              <a:effectLst>
                <a:outerShdw dist="12700" dir="2700000" algn="tl" rotWithShape="0">
                  <a:schemeClr val="accent2"/>
                </a:outerShdw>
              </a:effectLst>
            </a:endParaRPr>
          </a:p>
        </p:txBody>
      </p:sp>
      <p:sp>
        <p:nvSpPr>
          <p:cNvPr id="4" name="CuadroTexto 3">
            <a:extLst>
              <a:ext uri="{FF2B5EF4-FFF2-40B4-BE49-F238E27FC236}">
                <a16:creationId xmlns:a16="http://schemas.microsoft.com/office/drawing/2014/main" id="{0D5223E5-7738-39F4-427F-4FCC26971739}"/>
              </a:ext>
            </a:extLst>
          </p:cNvPr>
          <p:cNvSpPr txBox="1"/>
          <p:nvPr/>
        </p:nvSpPr>
        <p:spPr>
          <a:xfrm>
            <a:off x="2970274" y="636710"/>
            <a:ext cx="8327457" cy="646331"/>
          </a:xfrm>
          <a:prstGeom prst="rect">
            <a:avLst/>
          </a:prstGeom>
          <a:noFill/>
        </p:spPr>
        <p:txBody>
          <a:bodyPr wrap="square">
            <a:spAutoFit/>
          </a:bodyPr>
          <a:lstStyle/>
          <a:p>
            <a:pPr algn="ctr"/>
            <a:r>
              <a:rPr lang="de-DE" b="1" dirty="0">
                <a:solidFill>
                  <a:srgbClr val="FFD743"/>
                </a:solidFill>
                <a:effectLst>
                  <a:outerShdw blurRad="38100" dist="38100" dir="2700000" algn="tl">
                    <a:srgbClr val="000000">
                      <a:alpha val="43137"/>
                    </a:srgbClr>
                  </a:outerShdw>
                </a:effectLst>
                <a:latin typeface="Comic Sans MS" panose="030F0702030302020204" pitchFamily="66" charset="0"/>
              </a:rPr>
              <a:t>„Jede Stätte, auf die eure Fußsohlen treten werden, habe Ich euch gegeben, wie Ich Mose zugesagt habe“</a:t>
            </a:r>
            <a:r>
              <a:rPr lang="es-ES" b="1" dirty="0">
                <a:solidFill>
                  <a:srgbClr val="FFD743"/>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FFD743"/>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 1:3)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118072" y="1392556"/>
            <a:ext cx="8327457" cy="923330"/>
          </a:xfrm>
          <a:prstGeom prst="rect">
            <a:avLst/>
          </a:prstGeom>
          <a:noFill/>
        </p:spPr>
        <p:txBody>
          <a:bodyPr wrap="square" rtlCol="0">
            <a:spAutoFit/>
          </a:bodyPr>
          <a:lstStyle/>
          <a:p>
            <a:pPr>
              <a:spcBef>
                <a:spcPts val="600"/>
              </a:spcBef>
            </a:pPr>
            <a:r>
              <a:rPr lang="de-DE" b="1" dirty="0"/>
              <a:t>In Josua 1,3 spricht GOTT in der prophetischen Gegenwartsform. Er spricht von Kanaan, als wäre es Israel bereits gegeben worden. Das bedeutet, dass GOTT ihnen die vollständige Gewissheit über den Erfolg der Eroberung gegeben hat.</a:t>
            </a: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34521"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err="1"/>
              <a:t>EUPHRAT</a:t>
            </a:r>
            <a:endParaRPr lang="es-ES" sz="1400" b="1" dirty="0"/>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err="1"/>
              <a:t>WÜSTE</a:t>
            </a:r>
            <a:endParaRPr lang="es-ES" sz="1400" b="1" dirty="0"/>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err="1"/>
              <a:t>MITTELMEER</a:t>
            </a:r>
            <a:endParaRPr lang="es-ES" sz="1400" b="1" dirty="0"/>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err="1"/>
              <a:t>JORDAN</a:t>
            </a:r>
            <a:endParaRPr lang="es-ES" sz="1400" b="1" dirty="0"/>
          </a:p>
        </p:txBody>
      </p:sp>
      <p:sp>
        <p:nvSpPr>
          <p:cNvPr id="12" name="CuadroTexto 11">
            <a:extLst>
              <a:ext uri="{FF2B5EF4-FFF2-40B4-BE49-F238E27FC236}">
                <a16:creationId xmlns:a16="http://schemas.microsoft.com/office/drawing/2014/main" id="{BC0A9472-E782-1160-D2E8-5150FABDC091}"/>
              </a:ext>
            </a:extLst>
          </p:cNvPr>
          <p:cNvSpPr txBox="1"/>
          <p:nvPr/>
        </p:nvSpPr>
        <p:spPr>
          <a:xfrm>
            <a:off x="4223687" y="3369887"/>
            <a:ext cx="3912785" cy="1200329"/>
          </a:xfrm>
          <a:prstGeom prst="rect">
            <a:avLst/>
          </a:prstGeom>
          <a:noFill/>
        </p:spPr>
        <p:txBody>
          <a:bodyPr wrap="square">
            <a:spAutoFit/>
          </a:bodyPr>
          <a:lstStyle/>
          <a:p>
            <a:pPr>
              <a:spcBef>
                <a:spcPts val="600"/>
              </a:spcBef>
            </a:pPr>
            <a:r>
              <a:rPr lang="de-DE" b="1" dirty="0"/>
              <a:t>Dann wendet er sich an Josua und versichert ihm, dass niemand ihm widerstehen kann, wenn er stark und mutig ist (Josua 1,5-6).</a:t>
            </a: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949" y="3449507"/>
            <a:ext cx="3583888" cy="2015937"/>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5897939" y="4793381"/>
            <a:ext cx="2425330"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202108" y="5465444"/>
            <a:ext cx="5683619" cy="1200329"/>
          </a:xfrm>
          <a:prstGeom prst="rect">
            <a:avLst/>
          </a:prstGeom>
          <a:noFill/>
        </p:spPr>
        <p:txBody>
          <a:bodyPr wrap="square">
            <a:spAutoFit/>
          </a:bodyPr>
          <a:lstStyle/>
          <a:p>
            <a:pPr>
              <a:spcBef>
                <a:spcPts val="600"/>
              </a:spcBef>
            </a:pPr>
            <a:r>
              <a:rPr lang="de-DE" b="1" dirty="0"/>
              <a:t>Der Sieg lag jedoch nicht in Josuas eigenen Anstrengungen, sondern in GOTTES Gegenwart. Er versicherte ihm, wie Er jedem von uns versichert: „Ich werde mit dir sein“ (Jos 1,5; Mt 28,20).</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118072" y="2352828"/>
            <a:ext cx="8327457" cy="923330"/>
          </a:xfrm>
          <a:prstGeom prst="rect">
            <a:avLst/>
          </a:prstGeom>
          <a:noFill/>
        </p:spPr>
        <p:txBody>
          <a:bodyPr wrap="square">
            <a:spAutoFit/>
          </a:bodyPr>
          <a:lstStyle/>
          <a:p>
            <a:pPr>
              <a:spcBef>
                <a:spcPts val="600"/>
              </a:spcBef>
            </a:pPr>
            <a:r>
              <a:rPr lang="de-DE" b="1" dirty="0"/>
              <a:t>Dann erinnert Er sie an die Grenzen, bis zu denen die Eroberung reichen wird (Josua 1,4): den Streifen zwischen dem Jordan (im Osten) und dem Mittelmeer (im Westen), von der Wüste (im Süden) bis zum Euphrat (im Norden).</a:t>
            </a: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485</TotalTime>
  <Words>1494</Words>
  <Application>Microsoft Office PowerPoint</Application>
  <PresentationFormat>Panorámica</PresentationFormat>
  <Paragraphs>75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102</cp:revision>
  <dcterms:created xsi:type="dcterms:W3CDTF">2025-09-05T17:18:48Z</dcterms:created>
  <dcterms:modified xsi:type="dcterms:W3CDTF">2025-10-03T19:51:41Z</dcterms:modified>
</cp:coreProperties>
</file>