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292" r:id="rId4"/>
    <p:sldId id="257" r:id="rId5"/>
    <p:sldId id="299" r:id="rId6"/>
    <p:sldId id="259" r:id="rId7"/>
    <p:sldId id="300" r:id="rId8"/>
    <p:sldId id="261" r:id="rId9"/>
    <p:sldId id="262" r:id="rId10"/>
    <p:sldId id="301" r:id="rId11"/>
    <p:sldId id="264" r:id="rId12"/>
    <p:sldId id="293" r:id="rId13"/>
    <p:sldId id="294"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000"/>
    <a:srgbClr val="920000"/>
    <a:srgbClr val="FFAC33"/>
    <a:srgbClr val="FFA219"/>
    <a:srgbClr val="D07C00"/>
    <a:srgbClr val="FF9900"/>
    <a:srgbClr val="5B7966"/>
    <a:srgbClr val="FFC46D"/>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r>
            <a:rPr lang="es-ES" sz="2000" b="1" dirty="0" err="1">
              <a:effectLst>
                <a:outerShdw blurRad="38100" dist="38100" dir="2700000" algn="tl">
                  <a:srgbClr val="000000">
                    <a:alpha val="43137"/>
                  </a:srgbClr>
                </a:outerShdw>
              </a:effectLst>
            </a:rPr>
            <a:t>Spione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werden</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entsendet</a:t>
          </a:r>
          <a:endParaRPr lang="es-ES" sz="2000" b="1" dirty="0">
            <a:effectLst>
              <a:outerShdw blurRad="38100" dist="38100" dir="2700000" algn="tl">
                <a:srgbClr val="000000">
                  <a:alpha val="43137"/>
                </a:srgbClr>
              </a:outerShdw>
            </a:effectLst>
          </a:endParaRPr>
        </a:p>
      </dgm:t>
    </dgm:pt>
    <dgm:pt modelId="{3997EDCA-FCB7-4242-B259-BE30A1F7F254}" type="parTrans" cxnId="{D064E804-130B-4513-904D-F6C579DCF5E1}">
      <dgm:prSet/>
      <dgm:spPr/>
      <dgm:t>
        <a:bodyPr/>
        <a:lstStyle/>
        <a:p>
          <a:endParaRPr lang="es-ES" sz="2000" b="1"/>
        </a:p>
      </dgm:t>
    </dgm:pt>
    <dgm:pt modelId="{7A6D1576-393C-4B6B-BCCD-3A8E9FB72236}" type="sibTrans" cxnId="{D064E804-130B-4513-904D-F6C579DCF5E1}">
      <dgm:prSet/>
      <dgm:spPr/>
      <dgm:t>
        <a:bodyPr/>
        <a:lstStyle/>
        <a:p>
          <a:endParaRPr lang="es-ES" sz="2000" b="1"/>
        </a:p>
      </dgm:t>
    </dgm:pt>
    <dgm:pt modelId="{27486556-6039-4EC6-B2B3-FEFF0789E737}">
      <dgm:prSet phldrT="[Texto]" custT="1"/>
      <dgm:spPr/>
      <dgm:t>
        <a:bodyPr/>
        <a:lstStyle/>
        <a:p>
          <a:r>
            <a:rPr lang="es-ES" sz="2000" b="1" dirty="0" err="1"/>
            <a:t>Offiziell</a:t>
          </a:r>
          <a:r>
            <a:rPr lang="es-ES" sz="2000" b="1" dirty="0"/>
            <a:t> (12 </a:t>
          </a:r>
          <a:r>
            <a:rPr lang="es-ES" sz="2000" b="1" dirty="0" err="1"/>
            <a:t>Spione</a:t>
          </a:r>
          <a:r>
            <a:rPr lang="es-ES" sz="2000" b="1" dirty="0"/>
            <a:t>)</a:t>
          </a:r>
        </a:p>
      </dgm:t>
    </dgm:pt>
    <dgm:pt modelId="{EEEFB90E-C079-491F-A682-5583C8D67A87}" type="parTrans" cxnId="{25A7D2CE-FD96-4FD8-9255-9B109801B3AB}">
      <dgm:prSet/>
      <dgm:spPr/>
      <dgm:t>
        <a:bodyPr/>
        <a:lstStyle/>
        <a:p>
          <a:endParaRPr lang="es-ES" sz="2000" b="1"/>
        </a:p>
      </dgm:t>
    </dgm:pt>
    <dgm:pt modelId="{2DE06CDD-965A-4D94-B253-FD0DBF0CD09B}" type="sibTrans" cxnId="{25A7D2CE-FD96-4FD8-9255-9B109801B3AB}">
      <dgm:prSet/>
      <dgm:spPr/>
      <dgm:t>
        <a:bodyPr/>
        <a:lstStyle/>
        <a:p>
          <a:endParaRPr lang="es-ES" sz="2000" b="1"/>
        </a:p>
      </dgm:t>
    </dgm:pt>
    <dgm:pt modelId="{5A514BF2-413B-4BAB-9DD9-D3559EA00E53}">
      <dgm:prSet phldrT="[Texto]" custT="1"/>
      <dgm:spPr/>
      <dgm:t>
        <a:bodyPr/>
        <a:lstStyle/>
        <a:p>
          <a:r>
            <a:rPr lang="es-ES" sz="2000" b="1" dirty="0" err="1"/>
            <a:t>Geheim</a:t>
          </a:r>
          <a:r>
            <a:rPr lang="es-ES" sz="2000" b="1" dirty="0"/>
            <a:t> (2 </a:t>
          </a:r>
          <a:r>
            <a:rPr lang="es-ES" sz="2000" b="1" dirty="0" err="1"/>
            <a:t>Spione</a:t>
          </a:r>
          <a:r>
            <a:rPr lang="es-ES" sz="2000" b="1" dirty="0"/>
            <a:t>)</a:t>
          </a:r>
        </a:p>
      </dgm:t>
    </dgm:pt>
    <dgm:pt modelId="{A8DEBE7F-7755-4FDB-96B8-4B97124B9590}" type="parTrans" cxnId="{5672E441-88DB-45F1-BA1F-13EAC39C2618}">
      <dgm:prSet/>
      <dgm:spPr/>
      <dgm:t>
        <a:bodyPr/>
        <a:lstStyle/>
        <a:p>
          <a:endParaRPr lang="es-ES" sz="2000" b="1"/>
        </a:p>
      </dgm:t>
    </dgm:pt>
    <dgm:pt modelId="{CED305EE-082F-47E6-86D0-37B63EFC6276}" type="sibTrans" cxnId="{5672E441-88DB-45F1-BA1F-13EAC39C2618}">
      <dgm:prSet/>
      <dgm:spPr/>
      <dgm:t>
        <a:bodyPr/>
        <a:lstStyle/>
        <a:p>
          <a:endParaRPr lang="es-ES" sz="2000" b="1"/>
        </a:p>
      </dgm:t>
    </dgm:pt>
    <dgm:pt modelId="{6A8C5BBB-C9F3-4EB1-804A-CED34AFB954F}">
      <dgm:prSet phldrT="[Texto]" custT="1"/>
      <dgm:spPr>
        <a:solidFill>
          <a:schemeClr val="accent4">
            <a:lumMod val="75000"/>
          </a:schemeClr>
        </a:solidFill>
      </dgm:spPr>
      <dgm:t>
        <a:bodyPr/>
        <a:lstStyle/>
        <a:p>
          <a:r>
            <a:rPr lang="es-ES" sz="2000" b="1" dirty="0" err="1">
              <a:effectLst>
                <a:outerShdw blurRad="38100" dist="38100" dir="2700000" algn="tl">
                  <a:srgbClr val="000000">
                    <a:alpha val="43137"/>
                  </a:srgbClr>
                </a:outerShdw>
              </a:effectLst>
            </a:rPr>
            <a:t>Durchführung</a:t>
          </a:r>
          <a:r>
            <a:rPr lang="es-ES" sz="2000" b="1" dirty="0">
              <a:effectLst>
                <a:outerShdw blurRad="38100" dist="38100" dir="2700000" algn="tl">
                  <a:srgbClr val="000000">
                    <a:alpha val="43137"/>
                  </a:srgbClr>
                </a:outerShdw>
              </a:effectLst>
            </a:rPr>
            <a:t> des </a:t>
          </a:r>
          <a:r>
            <a:rPr lang="es-ES" sz="2000" b="1" dirty="0" err="1">
              <a:effectLst>
                <a:outerShdw blurRad="38100" dist="38100" dir="2700000" algn="tl">
                  <a:srgbClr val="000000">
                    <a:alpha val="43137"/>
                  </a:srgbClr>
                </a:outerShdw>
              </a:effectLst>
            </a:rPr>
            <a:t>Auftrags</a:t>
          </a:r>
          <a:endParaRPr lang="es-ES" sz="2000" b="1" dirty="0">
            <a:effectLst>
              <a:outerShdw blurRad="38100" dist="38100" dir="2700000" algn="tl">
                <a:srgbClr val="000000">
                  <a:alpha val="43137"/>
                </a:srgbClr>
              </a:outerShdw>
            </a:effectLst>
          </a:endParaRPr>
        </a:p>
      </dgm:t>
    </dgm:pt>
    <dgm:pt modelId="{9D409647-3192-44F6-A961-EF83C48917C6}" type="parTrans" cxnId="{2A228E3B-9A8F-4803-90F2-E92CCF1C3DC5}">
      <dgm:prSet/>
      <dgm:spPr/>
      <dgm:t>
        <a:bodyPr/>
        <a:lstStyle/>
        <a:p>
          <a:endParaRPr lang="es-ES" sz="2000" b="1"/>
        </a:p>
      </dgm:t>
    </dgm:pt>
    <dgm:pt modelId="{03406C16-A6E2-4420-8529-4FF6DB3BCCB8}" type="sibTrans" cxnId="{2A228E3B-9A8F-4803-90F2-E92CCF1C3DC5}">
      <dgm:prSet/>
      <dgm:spPr/>
      <dgm:t>
        <a:bodyPr/>
        <a:lstStyle/>
        <a:p>
          <a:endParaRPr lang="es-ES" sz="2000" b="1"/>
        </a:p>
      </dgm:t>
    </dgm:pt>
    <dgm:pt modelId="{182D1CFF-3ECC-420A-B37D-CF673C526D2F}">
      <dgm:prSet phldrT="[Texto]" custT="1"/>
      <dgm:spPr/>
      <dgm:t>
        <a:bodyPr/>
        <a:lstStyle/>
        <a:p>
          <a:r>
            <a:rPr lang="es-ES" sz="2000" b="1" dirty="0"/>
            <a:t>40 </a:t>
          </a:r>
          <a:r>
            <a:rPr lang="es-ES" sz="2000" b="1" dirty="0" err="1"/>
            <a:t>Tage</a:t>
          </a:r>
          <a:r>
            <a:rPr lang="es-ES" sz="2000" b="1" dirty="0"/>
            <a:t> </a:t>
          </a:r>
          <a:r>
            <a:rPr lang="es-ES" sz="2000" b="1" dirty="0" err="1"/>
            <a:t>Erkundung</a:t>
          </a:r>
          <a:endParaRPr lang="es-ES" sz="2000" b="1" dirty="0"/>
        </a:p>
      </dgm:t>
    </dgm:pt>
    <dgm:pt modelId="{9D5918E8-2745-4DBF-85FD-31BE925C4A46}" type="parTrans" cxnId="{82417B18-33A8-461E-8726-1D99659D1477}">
      <dgm:prSet/>
      <dgm:spPr/>
      <dgm:t>
        <a:bodyPr/>
        <a:lstStyle/>
        <a:p>
          <a:endParaRPr lang="es-ES" sz="2000" b="1"/>
        </a:p>
      </dgm:t>
    </dgm:pt>
    <dgm:pt modelId="{95E97889-0DC3-4676-BF67-6A096CBEB56F}" type="sibTrans" cxnId="{82417B18-33A8-461E-8726-1D99659D1477}">
      <dgm:prSet/>
      <dgm:spPr/>
      <dgm:t>
        <a:bodyPr/>
        <a:lstStyle/>
        <a:p>
          <a:endParaRPr lang="es-ES" sz="2000" b="1"/>
        </a:p>
      </dgm:t>
    </dgm:pt>
    <dgm:pt modelId="{AE91EAED-4D0C-44B5-B39C-C1D7C8D29E78}">
      <dgm:prSet phldrT="[Texto]" custT="1"/>
      <dgm:spPr/>
      <dgm:t>
        <a:bodyPr/>
        <a:lstStyle/>
        <a:p>
          <a:r>
            <a:rPr lang="es-ES" sz="2000" b="1" dirty="0"/>
            <a:t>3 </a:t>
          </a:r>
          <a:r>
            <a:rPr lang="es-ES" sz="2000" b="1" dirty="0" err="1"/>
            <a:t>Tage</a:t>
          </a:r>
          <a:r>
            <a:rPr lang="es-ES" sz="2000" b="1" dirty="0"/>
            <a:t> </a:t>
          </a:r>
          <a:r>
            <a:rPr lang="es-ES" sz="2000" b="1" dirty="0" err="1"/>
            <a:t>im</a:t>
          </a:r>
          <a:r>
            <a:rPr lang="es-ES" sz="2000" b="1" dirty="0"/>
            <a:t> </a:t>
          </a:r>
          <a:r>
            <a:rPr lang="es-ES" sz="2000" b="1" dirty="0" err="1"/>
            <a:t>Versteck</a:t>
          </a:r>
          <a:endParaRPr lang="es-ES" sz="2000" b="1" dirty="0"/>
        </a:p>
      </dgm:t>
    </dgm:pt>
    <dgm:pt modelId="{5AA0B014-8A55-4136-9872-132630CF2FB2}" type="parTrans" cxnId="{D52B0CD8-7E7B-4A8F-938D-C9D08C385303}">
      <dgm:prSet/>
      <dgm:spPr/>
      <dgm:t>
        <a:bodyPr/>
        <a:lstStyle/>
        <a:p>
          <a:endParaRPr lang="es-ES" sz="2000" b="1"/>
        </a:p>
      </dgm:t>
    </dgm:pt>
    <dgm:pt modelId="{2AD7C133-521D-45D7-B803-BD7710D01126}" type="sibTrans" cxnId="{D52B0CD8-7E7B-4A8F-938D-C9D08C385303}">
      <dgm:prSet/>
      <dgm:spPr/>
      <dgm:t>
        <a:bodyPr/>
        <a:lstStyle/>
        <a:p>
          <a:endParaRPr lang="es-ES" sz="2000" b="1"/>
        </a:p>
      </dgm:t>
    </dgm:pt>
    <dgm:pt modelId="{542F9281-49B9-49A6-BEA7-743D18862990}">
      <dgm:prSet phldrT="[Texto]" custT="1"/>
      <dgm:spPr>
        <a:solidFill>
          <a:schemeClr val="accent5">
            <a:lumMod val="75000"/>
          </a:schemeClr>
        </a:solidFill>
      </dgm:spPr>
      <dgm:t>
        <a:bodyPr/>
        <a:lstStyle/>
        <a:p>
          <a:r>
            <a:rPr lang="es-ES" sz="2000" b="1" dirty="0" err="1">
              <a:effectLst>
                <a:outerShdw blurRad="38100" dist="38100" dir="2700000" algn="tl">
                  <a:srgbClr val="000000">
                    <a:alpha val="43137"/>
                  </a:srgbClr>
                </a:outerShdw>
              </a:effectLst>
            </a:rPr>
            <a:t>Bericht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Späher</a:t>
          </a:r>
          <a:endParaRPr lang="es-ES" sz="2000" b="1" dirty="0">
            <a:effectLst>
              <a:outerShdw blurRad="38100" dist="38100" dir="2700000" algn="tl">
                <a:srgbClr val="000000">
                  <a:alpha val="43137"/>
                </a:srgbClr>
              </a:outerShdw>
            </a:effectLst>
          </a:endParaRPr>
        </a:p>
      </dgm:t>
    </dgm:pt>
    <dgm:pt modelId="{6EC5588C-749E-42D1-8FBE-A7B352EB760B}" type="parTrans" cxnId="{41609095-90CE-4D2D-A199-2FBD99954D25}">
      <dgm:prSet/>
      <dgm:spPr/>
      <dgm:t>
        <a:bodyPr/>
        <a:lstStyle/>
        <a:p>
          <a:endParaRPr lang="es-ES" sz="2000" b="1"/>
        </a:p>
      </dgm:t>
    </dgm:pt>
    <dgm:pt modelId="{EBBECAD3-C209-455E-8B9F-572380AAC06C}" type="sibTrans" cxnId="{41609095-90CE-4D2D-A199-2FBD99954D25}">
      <dgm:prSet/>
      <dgm:spPr/>
      <dgm:t>
        <a:bodyPr/>
        <a:lstStyle/>
        <a:p>
          <a:endParaRPr lang="es-ES" sz="2000" b="1"/>
        </a:p>
      </dgm:t>
    </dgm:pt>
    <dgm:pt modelId="{6C7D69AB-B889-4073-8900-C89D52DC0D81}">
      <dgm:prSet phldrT="[Texto]" custT="1"/>
      <dgm:spPr/>
      <dgm:t>
        <a:bodyPr/>
        <a:lstStyle/>
        <a:p>
          <a:r>
            <a:rPr lang="es-ES" sz="2000" b="1" dirty="0" err="1"/>
            <a:t>Sie</a:t>
          </a:r>
          <a:r>
            <a:rPr lang="es-ES" sz="2000" b="1" dirty="0"/>
            <a:t> </a:t>
          </a:r>
          <a:r>
            <a:rPr lang="es-ES" sz="2000" b="1" dirty="0" err="1"/>
            <a:t>entmutigen</a:t>
          </a:r>
          <a:r>
            <a:rPr lang="es-ES" sz="2000" b="1" dirty="0"/>
            <a:t> das </a:t>
          </a:r>
          <a:r>
            <a:rPr lang="es-ES" sz="2000" b="1" dirty="0" err="1"/>
            <a:t>Volk</a:t>
          </a:r>
          <a:endParaRPr lang="es-ES" sz="2000" b="1" dirty="0"/>
        </a:p>
      </dgm:t>
    </dgm:pt>
    <dgm:pt modelId="{CCE02291-2136-4227-9AA8-A8A6CC8603AE}" type="parTrans" cxnId="{A2BEE940-14D6-4EAD-8622-33011C8ED5DD}">
      <dgm:prSet/>
      <dgm:spPr/>
      <dgm:t>
        <a:bodyPr/>
        <a:lstStyle/>
        <a:p>
          <a:endParaRPr lang="es-ES" sz="2000" b="1"/>
        </a:p>
      </dgm:t>
    </dgm:pt>
    <dgm:pt modelId="{606070C3-5228-481E-992A-B1E60C3696F4}" type="sibTrans" cxnId="{A2BEE940-14D6-4EAD-8622-33011C8ED5DD}">
      <dgm:prSet/>
      <dgm:spPr/>
      <dgm:t>
        <a:bodyPr/>
        <a:lstStyle/>
        <a:p>
          <a:endParaRPr lang="es-ES" sz="2000" b="1"/>
        </a:p>
      </dgm:t>
    </dgm:pt>
    <dgm:pt modelId="{C88C0E5A-9B46-4FF9-8EAF-EA262F0FA456}">
      <dgm:prSet phldrT="[Texto]" custT="1"/>
      <dgm:spPr/>
      <dgm:t>
        <a:bodyPr/>
        <a:lstStyle/>
        <a:p>
          <a:r>
            <a:rPr lang="es-ES" sz="2000" b="1" dirty="0" err="1"/>
            <a:t>Sie</a:t>
          </a:r>
          <a:r>
            <a:rPr lang="es-ES" sz="2000" b="1" dirty="0"/>
            <a:t> machen </a:t>
          </a:r>
          <a:r>
            <a:rPr lang="es-ES" sz="2000" b="1" dirty="0" err="1"/>
            <a:t>Josua</a:t>
          </a:r>
          <a:r>
            <a:rPr lang="es-ES" sz="2000" b="1" dirty="0"/>
            <a:t> Mut</a:t>
          </a:r>
        </a:p>
      </dgm:t>
    </dgm:pt>
    <dgm:pt modelId="{A80EE3AA-A08C-43A9-9866-09CF271AAFAF}" type="parTrans" cxnId="{2744EC14-9C3F-403D-B364-38EE8E7E1F2B}">
      <dgm:prSet/>
      <dgm:spPr/>
      <dgm:t>
        <a:bodyPr/>
        <a:lstStyle/>
        <a:p>
          <a:endParaRPr lang="es-ES" sz="2000" b="1"/>
        </a:p>
      </dgm:t>
    </dgm:pt>
    <dgm:pt modelId="{EAF9E7B4-E29A-4A8D-9598-47D88E72492F}" type="sibTrans" cxnId="{2744EC14-9C3F-403D-B364-38EE8E7E1F2B}">
      <dgm:prSet/>
      <dgm:spPr/>
      <dgm:t>
        <a:bodyPr/>
        <a:lstStyle/>
        <a:p>
          <a:endParaRPr lang="es-ES" sz="2000" b="1"/>
        </a:p>
      </dgm:t>
    </dgm:pt>
    <dgm:pt modelId="{10073912-CC69-4BF9-917E-638FE819FE87}" type="pres">
      <dgm:prSet presAssocID="{8458DD5F-1FBE-49B1-A7C0-73DFCE1BCB41}" presName="Name0" presStyleCnt="0">
        <dgm:presLayoutVars>
          <dgm:dir/>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Israel </a:t>
          </a:r>
          <a:r>
            <a:rPr lang="es-ES" sz="2000" b="1" dirty="0" err="1">
              <a:effectLst>
                <a:outerShdw blurRad="38100" dist="38100" dir="2700000" algn="tl">
                  <a:srgbClr val="000000">
                    <a:alpha val="43137"/>
                  </a:srgbClr>
                </a:outerShdw>
              </a:effectLst>
            </a:rPr>
            <a:t>beim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Passah</a:t>
          </a:r>
          <a:endParaRPr lang="es-ES" sz="2000" b="1" dirty="0">
            <a:effectLst>
              <a:outerShdw blurRad="38100" dist="38100" dir="2700000" algn="tl">
                <a:srgbClr val="000000">
                  <a:alpha val="43137"/>
                </a:srgbClr>
              </a:outerShdw>
            </a:effectLst>
          </a:endParaRPr>
        </a:p>
      </dgm:t>
    </dgm:pt>
    <dgm:pt modelId="{2D49CF37-9EA3-47A2-8083-5A7F848E5152}" type="parTrans" cxnId="{AB28DF12-3EBC-40C2-9CD9-027C2845390A}">
      <dgm:prSet/>
      <dgm:spPr/>
      <dgm:t>
        <a:bodyPr/>
        <a:lstStyle/>
        <a:p>
          <a:endParaRPr lang="es-ES" sz="1800" b="1"/>
        </a:p>
      </dgm:t>
    </dgm:pt>
    <dgm:pt modelId="{A37338BB-2F8D-42BD-A616-AE01928C9AE2}" type="sibTrans" cxnId="{AB28DF12-3EBC-40C2-9CD9-027C2845390A}">
      <dgm:prSet/>
      <dgm:spPr/>
      <dgm:t>
        <a:bodyPr/>
        <a:lstStyle/>
        <a:p>
          <a:endParaRPr lang="es-ES" sz="1800" b="1"/>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r>
            <a:rPr lang="de-DE" sz="1800" b="1" dirty="0"/>
            <a:t>Die Türpfosten wurden mit Blut bestrichen</a:t>
          </a:r>
          <a:br>
            <a:rPr lang="de-DE" sz="1800" b="1" dirty="0"/>
          </a:br>
          <a:r>
            <a:rPr lang="es-ES" sz="1800" b="1" dirty="0"/>
            <a:t>(2. Mo 12,7)</a:t>
          </a:r>
        </a:p>
      </dgm:t>
    </dgm:pt>
    <dgm:pt modelId="{1261F220-42E9-4C26-B01D-DCDB45CBF744}" type="parTrans" cxnId="{02A7975B-08AB-42E2-B117-7FD8B49940A7}">
      <dgm:prSet/>
      <dgm:spPr>
        <a:ln>
          <a:solidFill>
            <a:schemeClr val="accent2">
              <a:lumMod val="50000"/>
            </a:schemeClr>
          </a:solidFill>
        </a:ln>
      </dgm:spPr>
      <dgm:t>
        <a:bodyPr/>
        <a:lstStyle/>
        <a:p>
          <a:endParaRPr lang="es-ES" sz="1800" b="1"/>
        </a:p>
      </dgm:t>
    </dgm:pt>
    <dgm:pt modelId="{40EE81EE-8BF1-47FF-931B-732B51E26775}" type="sibTrans" cxnId="{02A7975B-08AB-42E2-B117-7FD8B49940A7}">
      <dgm:prSet/>
      <dgm:spPr/>
      <dgm:t>
        <a:bodyPr/>
        <a:lstStyle/>
        <a:p>
          <a:endParaRPr lang="es-ES" sz="1800" b="1"/>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r>
            <a:rPr lang="de-DE" sz="1800" b="1" dirty="0"/>
            <a:t>Wer sein Haus verließ, musste sterben </a:t>
          </a:r>
          <a:br>
            <a:rPr lang="de-DE" sz="1800" b="1" dirty="0"/>
          </a:br>
          <a:r>
            <a:rPr lang="es-ES" sz="1800" b="1" dirty="0"/>
            <a:t>(2. Mo 12,13)</a:t>
          </a:r>
        </a:p>
      </dgm:t>
    </dgm:pt>
    <dgm:pt modelId="{6405A52B-111D-4C61-AD73-29763182C796}" type="parTrans" cxnId="{DC07FB2C-AF3B-4A3B-BD6C-C6D96555D64C}">
      <dgm:prSet/>
      <dgm:spPr>
        <a:ln>
          <a:solidFill>
            <a:schemeClr val="accent2">
              <a:lumMod val="50000"/>
            </a:schemeClr>
          </a:solidFill>
        </a:ln>
      </dgm:spPr>
      <dgm:t>
        <a:bodyPr/>
        <a:lstStyle/>
        <a:p>
          <a:endParaRPr lang="es-ES" sz="1800" b="1"/>
        </a:p>
      </dgm:t>
    </dgm:pt>
    <dgm:pt modelId="{609170C6-DE97-4E2B-B76B-1ECC6E383788}" type="sibTrans" cxnId="{DC07FB2C-AF3B-4A3B-BD6C-C6D96555D64C}">
      <dgm:prSet/>
      <dgm:spPr/>
      <dgm:t>
        <a:bodyPr/>
        <a:lstStyle/>
        <a:p>
          <a:endParaRPr lang="es-ES" sz="1800" b="1"/>
        </a:p>
      </dgm:t>
    </dgm:pt>
    <dgm:pt modelId="{75CF40A8-6285-4D26-941F-6CB9198ED250}">
      <dgm:prSet phldrT="[Texto]" custT="1"/>
      <dgm:spPr>
        <a:solidFill>
          <a:srgbClr val="7030A0"/>
        </a:solidFill>
      </dgm:spPr>
      <dgm:t>
        <a:bodyPr/>
        <a:lstStyle/>
        <a:p>
          <a:r>
            <a:rPr lang="es-ES" sz="2000" b="1" dirty="0">
              <a:effectLst>
                <a:outerShdw blurRad="38100" dist="38100" dir="2700000" algn="tl">
                  <a:srgbClr val="000000">
                    <a:alpha val="43137"/>
                  </a:srgbClr>
                </a:outerShdw>
              </a:effectLst>
            </a:rPr>
            <a:t>Rahab in </a:t>
          </a:r>
          <a:r>
            <a:rPr lang="es-ES" sz="2000" b="1" dirty="0" err="1">
              <a:effectLst>
                <a:outerShdw blurRad="38100" dist="38100" dir="2700000" algn="tl">
                  <a:srgbClr val="000000">
                    <a:alpha val="43137"/>
                  </a:srgbClr>
                </a:outerShdw>
              </a:effectLst>
            </a:rPr>
            <a:t>Jericho</a:t>
          </a:r>
          <a:endParaRPr lang="es-ES" sz="2000" b="1" dirty="0">
            <a:effectLst>
              <a:outerShdw blurRad="38100" dist="38100" dir="2700000" algn="tl">
                <a:srgbClr val="000000">
                  <a:alpha val="43137"/>
                </a:srgbClr>
              </a:outerShdw>
            </a:effectLst>
          </a:endParaRPr>
        </a:p>
      </dgm:t>
    </dgm:pt>
    <dgm:pt modelId="{B0293200-DC54-46BB-800A-18BBE6993949}" type="parTrans" cxnId="{7AD4B19E-2EE5-4215-B6D1-765B1C932580}">
      <dgm:prSet/>
      <dgm:spPr/>
      <dgm:t>
        <a:bodyPr/>
        <a:lstStyle/>
        <a:p>
          <a:endParaRPr lang="es-ES" sz="1800" b="1"/>
        </a:p>
      </dgm:t>
    </dgm:pt>
    <dgm:pt modelId="{9AC7A46C-BDBB-424E-8011-700D71F38766}" type="sibTrans" cxnId="{7AD4B19E-2EE5-4215-B6D1-765B1C932580}">
      <dgm:prSet/>
      <dgm:spPr/>
      <dgm:t>
        <a:bodyPr/>
        <a:lstStyle/>
        <a:p>
          <a:endParaRPr lang="es-ES" sz="1800" b="1"/>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r>
            <a:rPr lang="de-DE" sz="1800" b="1" dirty="0"/>
            <a:t>Eine rote Schnur musste aus dem Fenster hängen</a:t>
          </a:r>
          <a:br>
            <a:rPr lang="de-DE" sz="1800" b="1" dirty="0"/>
          </a:br>
          <a:r>
            <a:rPr lang="es-ES" sz="1800" b="1" dirty="0"/>
            <a:t>(Jos 2,18)</a:t>
          </a:r>
        </a:p>
      </dgm:t>
    </dgm:pt>
    <dgm:pt modelId="{5D76C8FB-A817-4ED7-BEE0-B81833B5AB73}" type="parTrans" cxnId="{E5A4B7E6-2803-44B2-94C7-62B86781B12F}">
      <dgm:prSet/>
      <dgm:spPr>
        <a:ln>
          <a:solidFill>
            <a:srgbClr val="7030A0"/>
          </a:solidFill>
        </a:ln>
      </dgm:spPr>
      <dgm:t>
        <a:bodyPr/>
        <a:lstStyle/>
        <a:p>
          <a:endParaRPr lang="es-ES" sz="1800" b="1"/>
        </a:p>
      </dgm:t>
    </dgm:pt>
    <dgm:pt modelId="{8542B675-9066-4807-AD05-BA34BE1F82F5}" type="sibTrans" cxnId="{E5A4B7E6-2803-44B2-94C7-62B86781B12F}">
      <dgm:prSet/>
      <dgm:spPr/>
      <dgm:t>
        <a:bodyPr/>
        <a:lstStyle/>
        <a:p>
          <a:endParaRPr lang="es-ES" sz="1800" b="1"/>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r>
            <a:rPr lang="de-DE" sz="1800" b="1" dirty="0"/>
            <a:t>Wer das Haus verlässt, muss sterben</a:t>
          </a:r>
          <a:br>
            <a:rPr lang="de-DE" sz="1800" b="1" dirty="0"/>
          </a:br>
          <a:r>
            <a:rPr lang="de-DE" sz="1800" b="1" dirty="0"/>
            <a:t>(Jos. 2:19)</a:t>
          </a:r>
          <a:endParaRPr lang="es-ES" sz="1800" b="1" dirty="0"/>
        </a:p>
      </dgm:t>
    </dgm:pt>
    <dgm:pt modelId="{32FF7F5C-29BE-416D-BB6E-258416BE95E9}" type="parTrans" cxnId="{6F9E7681-A8A8-4BDF-AA54-82D9299348E7}">
      <dgm:prSet/>
      <dgm:spPr>
        <a:ln>
          <a:solidFill>
            <a:srgbClr val="7030A0"/>
          </a:solidFill>
        </a:ln>
      </dgm:spPr>
      <dgm:t>
        <a:bodyPr/>
        <a:lstStyle/>
        <a:p>
          <a:endParaRPr lang="es-ES" sz="1800" b="1"/>
        </a:p>
      </dgm:t>
    </dgm:pt>
    <dgm:pt modelId="{46C4BBBC-8A96-43CB-B5A9-8E3C2107177B}" type="sibTrans" cxnId="{6F9E7681-A8A8-4BDF-AA54-82D9299348E7}">
      <dgm:prSet/>
      <dgm:spPr/>
      <dgm:t>
        <a:bodyPr/>
        <a:lstStyle/>
        <a:p>
          <a:endParaRPr lang="es-ES" sz="1800" b="1"/>
        </a:p>
      </dgm:t>
    </dgm:pt>
    <dgm:pt modelId="{00D3D756-F677-49AF-B97E-4B7EA762A22B}" type="pres">
      <dgm:prSet presAssocID="{CB62CA17-2AF3-4FC6-BFFD-725592F5E1C7}" presName="diagram" presStyleCnt="0">
        <dgm:presLayoutVars>
          <dgm:chPref val="1"/>
          <dgm:dir/>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23717" custScaleY="191811" custLinFactNeighborY="-10087">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23717" custScaleY="156578" custLinFactNeighborY="-17668">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40630" custScaleY="188307" custLinFactNeighborY="-10863">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40630" custScaleY="124340" custLinFactNeighborY="-6553">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Bericht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Späher</a:t>
          </a:r>
          <a:endParaRPr lang="es-ES" sz="2000" b="1" kern="1200" dirty="0">
            <a:effectLst>
              <a:outerShdw blurRad="38100" dist="38100" dir="2700000" algn="tl">
                <a:srgbClr val="000000">
                  <a:alpha val="43137"/>
                </a:srgbClr>
              </a:outerShdw>
            </a:effectLst>
          </a:endParaRPr>
        </a:p>
      </dsp:txBody>
      <dsp:txXfrm>
        <a:off x="0" y="1873064"/>
        <a:ext cx="6768806" cy="331982"/>
      </dsp:txXfrm>
    </dsp:sp>
    <dsp:sp modelId="{4F5BB67F-9B10-4A84-896B-2D3CF8A6565C}">
      <dsp:nvSpPr>
        <dsp:cNvPr id="0" name=""/>
        <dsp:cNvSpPr/>
      </dsp:nvSpPr>
      <dsp:spPr>
        <a:xfrm>
          <a:off x="0"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Sie</a:t>
          </a:r>
          <a:r>
            <a:rPr lang="es-ES" sz="2000" b="1" kern="1200" dirty="0"/>
            <a:t> </a:t>
          </a:r>
          <a:r>
            <a:rPr lang="es-ES" sz="2000" b="1" kern="1200" dirty="0" err="1"/>
            <a:t>entmutigen</a:t>
          </a:r>
          <a:r>
            <a:rPr lang="es-ES" sz="2000" b="1" kern="1200" dirty="0"/>
            <a:t> das </a:t>
          </a:r>
          <a:r>
            <a:rPr lang="es-ES" sz="2000" b="1" kern="1200" dirty="0" err="1"/>
            <a:t>Volk</a:t>
          </a:r>
          <a:endParaRPr lang="es-ES" sz="2000" b="1" kern="1200" dirty="0"/>
        </a:p>
      </dsp:txBody>
      <dsp:txXfrm>
        <a:off x="0" y="2192751"/>
        <a:ext cx="3384402" cy="282799"/>
      </dsp:txXfrm>
    </dsp:sp>
    <dsp:sp modelId="{A28D5C6D-972F-4F35-8CD7-E0F7C8401561}">
      <dsp:nvSpPr>
        <dsp:cNvPr id="0" name=""/>
        <dsp:cNvSpPr/>
      </dsp:nvSpPr>
      <dsp:spPr>
        <a:xfrm>
          <a:off x="3384403"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Sie</a:t>
          </a:r>
          <a:r>
            <a:rPr lang="es-ES" sz="2000" b="1" kern="1200" dirty="0"/>
            <a:t> machen </a:t>
          </a:r>
          <a:r>
            <a:rPr lang="es-ES" sz="2000" b="1" kern="1200" dirty="0" err="1"/>
            <a:t>Josua</a:t>
          </a:r>
          <a:r>
            <a:rPr lang="es-ES" sz="2000" b="1" kern="1200" dirty="0"/>
            <a:t> Mut</a:t>
          </a:r>
        </a:p>
      </dsp:txBody>
      <dsp:txXfrm>
        <a:off x="3384403"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Durchführung</a:t>
          </a:r>
          <a:r>
            <a:rPr lang="es-ES" sz="2000" b="1" kern="1200" dirty="0">
              <a:effectLst>
                <a:outerShdw blurRad="38100" dist="38100" dir="2700000" algn="tl">
                  <a:srgbClr val="000000">
                    <a:alpha val="43137"/>
                  </a:srgbClr>
                </a:outerShdw>
              </a:effectLst>
            </a:rPr>
            <a:t> des </a:t>
          </a:r>
          <a:r>
            <a:rPr lang="es-ES" sz="2000" b="1" kern="1200" dirty="0" err="1">
              <a:effectLst>
                <a:outerShdw blurRad="38100" dist="38100" dir="2700000" algn="tl">
                  <a:srgbClr val="000000">
                    <a:alpha val="43137"/>
                  </a:srgbClr>
                </a:outerShdw>
              </a:effectLst>
            </a:rPr>
            <a:t>Auftrags</a:t>
          </a:r>
          <a:endParaRPr lang="es-ES" sz="2000" b="1" kern="1200" dirty="0">
            <a:effectLst>
              <a:outerShdw blurRad="38100" dist="38100" dir="2700000" algn="tl">
                <a:srgbClr val="000000">
                  <a:alpha val="43137"/>
                </a:srgbClr>
              </a:outerShdw>
            </a:effectLst>
          </a:endParaRPr>
        </a:p>
      </dsp:txBody>
      <dsp:txXfrm rot="-10800000">
        <a:off x="0" y="936752"/>
        <a:ext cx="6768806" cy="331882"/>
      </dsp:txXfrm>
    </dsp:sp>
    <dsp:sp modelId="{0BC1B3AF-405E-4E91-98FC-8EA1AC129EEC}">
      <dsp:nvSpPr>
        <dsp:cNvPr id="0" name=""/>
        <dsp:cNvSpPr/>
      </dsp:nvSpPr>
      <dsp:spPr>
        <a:xfrm>
          <a:off x="0"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40 </a:t>
          </a:r>
          <a:r>
            <a:rPr lang="es-ES" sz="2000" b="1" kern="1200" dirty="0" err="1"/>
            <a:t>Tage</a:t>
          </a:r>
          <a:r>
            <a:rPr lang="es-ES" sz="2000" b="1" kern="1200" dirty="0"/>
            <a:t> </a:t>
          </a:r>
          <a:r>
            <a:rPr lang="es-ES" sz="2000" b="1" kern="1200" dirty="0" err="1"/>
            <a:t>Erkundung</a:t>
          </a:r>
          <a:endParaRPr lang="es-ES" sz="2000" b="1" kern="1200" dirty="0"/>
        </a:p>
      </dsp:txBody>
      <dsp:txXfrm>
        <a:off x="0" y="1268634"/>
        <a:ext cx="3384402" cy="282714"/>
      </dsp:txXfrm>
    </dsp:sp>
    <dsp:sp modelId="{21770E6D-F66A-42CF-A7DE-928960BADAC6}">
      <dsp:nvSpPr>
        <dsp:cNvPr id="0" name=""/>
        <dsp:cNvSpPr/>
      </dsp:nvSpPr>
      <dsp:spPr>
        <a:xfrm>
          <a:off x="3384403"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3 </a:t>
          </a:r>
          <a:r>
            <a:rPr lang="es-ES" sz="2000" b="1" kern="1200" dirty="0" err="1"/>
            <a:t>Tage</a:t>
          </a:r>
          <a:r>
            <a:rPr lang="es-ES" sz="2000" b="1" kern="1200" dirty="0"/>
            <a:t> </a:t>
          </a:r>
          <a:r>
            <a:rPr lang="es-ES" sz="2000" b="1" kern="1200" dirty="0" err="1"/>
            <a:t>im</a:t>
          </a:r>
          <a:r>
            <a:rPr lang="es-ES" sz="2000" b="1" kern="1200" dirty="0"/>
            <a:t> </a:t>
          </a:r>
          <a:r>
            <a:rPr lang="es-ES" sz="2000" b="1" kern="1200" dirty="0" err="1"/>
            <a:t>Versteck</a:t>
          </a:r>
          <a:endParaRPr lang="es-ES" sz="2000" b="1" kern="1200" dirty="0"/>
        </a:p>
      </dsp:txBody>
      <dsp:txXfrm>
        <a:off x="3384403"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Spione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werden</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entsendet</a:t>
          </a:r>
          <a:endParaRPr lang="es-ES" sz="2000" b="1" kern="1200" dirty="0">
            <a:effectLst>
              <a:outerShdw blurRad="38100" dist="38100" dir="2700000" algn="tl">
                <a:srgbClr val="000000">
                  <a:alpha val="43137"/>
                </a:srgbClr>
              </a:outerShdw>
            </a:effectLst>
          </a:endParaRPr>
        </a:p>
      </dsp:txBody>
      <dsp:txXfrm rot="-10800000">
        <a:off x="0" y="439"/>
        <a:ext cx="6768806" cy="331882"/>
      </dsp:txXfrm>
    </dsp:sp>
    <dsp:sp modelId="{66E0A6B1-8D5A-4220-9D78-110535ADA5F6}">
      <dsp:nvSpPr>
        <dsp:cNvPr id="0" name=""/>
        <dsp:cNvSpPr/>
      </dsp:nvSpPr>
      <dsp:spPr>
        <a:xfrm>
          <a:off x="0"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Offiziell</a:t>
          </a:r>
          <a:r>
            <a:rPr lang="es-ES" sz="2000" b="1" kern="1200" dirty="0"/>
            <a:t> (12 </a:t>
          </a:r>
          <a:r>
            <a:rPr lang="es-ES" sz="2000" b="1" kern="1200" dirty="0" err="1"/>
            <a:t>Spione</a:t>
          </a:r>
          <a:r>
            <a:rPr lang="es-ES" sz="2000" b="1" kern="1200" dirty="0"/>
            <a:t>)</a:t>
          </a:r>
        </a:p>
      </dsp:txBody>
      <dsp:txXfrm>
        <a:off x="0" y="332322"/>
        <a:ext cx="3384402" cy="282714"/>
      </dsp:txXfrm>
    </dsp:sp>
    <dsp:sp modelId="{76A18CC4-4DD7-4B4D-8477-71797658946B}">
      <dsp:nvSpPr>
        <dsp:cNvPr id="0" name=""/>
        <dsp:cNvSpPr/>
      </dsp:nvSpPr>
      <dsp:spPr>
        <a:xfrm>
          <a:off x="3384403"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Geheim</a:t>
          </a:r>
          <a:r>
            <a:rPr lang="es-ES" sz="2000" b="1" kern="1200" dirty="0"/>
            <a:t> (2 </a:t>
          </a:r>
          <a:r>
            <a:rPr lang="es-ES" sz="2000" b="1" kern="1200" dirty="0" err="1"/>
            <a:t>Spione</a:t>
          </a:r>
          <a:r>
            <a:rPr lang="es-ES" sz="2000" b="1" kern="1200" dirty="0"/>
            <a:t>)</a:t>
          </a:r>
        </a:p>
      </dsp:txBody>
      <dsp:txXfrm>
        <a:off x="3384403"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109630" y="819"/>
          <a:ext cx="1553495" cy="776747"/>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Israel </a:t>
          </a:r>
          <a:r>
            <a:rPr lang="es-ES" sz="2000" b="1" kern="1200" dirty="0" err="1">
              <a:effectLst>
                <a:outerShdw blurRad="38100" dist="38100" dir="2700000" algn="tl">
                  <a:srgbClr val="000000">
                    <a:alpha val="43137"/>
                  </a:srgbClr>
                </a:outerShdw>
              </a:effectLst>
            </a:rPr>
            <a:t>beim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Passah</a:t>
          </a:r>
          <a:endParaRPr lang="es-ES" sz="2000" b="1" kern="1200" dirty="0">
            <a:effectLst>
              <a:outerShdw blurRad="38100" dist="38100" dir="2700000" algn="tl">
                <a:srgbClr val="000000">
                  <a:alpha val="43137"/>
                </a:srgbClr>
              </a:outerShdw>
            </a:effectLst>
          </a:endParaRPr>
        </a:p>
      </dsp:txBody>
      <dsp:txXfrm>
        <a:off x="132380" y="23569"/>
        <a:ext cx="1507995" cy="731247"/>
      </dsp:txXfrm>
    </dsp:sp>
    <dsp:sp modelId="{6FD29593-0F47-498E-A227-7857A06540C7}">
      <dsp:nvSpPr>
        <dsp:cNvPr id="0" name=""/>
        <dsp:cNvSpPr/>
      </dsp:nvSpPr>
      <dsp:spPr>
        <a:xfrm>
          <a:off x="264980" y="777567"/>
          <a:ext cx="155349" cy="860780"/>
        </a:xfrm>
        <a:custGeom>
          <a:avLst/>
          <a:gdLst/>
          <a:ahLst/>
          <a:cxnLst/>
          <a:rect l="0" t="0" r="0" b="0"/>
          <a:pathLst>
            <a:path>
              <a:moveTo>
                <a:pt x="0" y="0"/>
              </a:moveTo>
              <a:lnTo>
                <a:pt x="0" y="860780"/>
              </a:lnTo>
              <a:lnTo>
                <a:pt x="155349" y="860780"/>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420329" y="893403"/>
          <a:ext cx="1537550" cy="1489887"/>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Die Türpfosten wurden mit Blut bestrichen</a:t>
          </a:r>
          <a:br>
            <a:rPr lang="de-DE" sz="1800" b="1" kern="1200" dirty="0"/>
          </a:br>
          <a:r>
            <a:rPr lang="es-ES" sz="1800" b="1" kern="1200" dirty="0"/>
            <a:t>(2. Mo 12,7)</a:t>
          </a:r>
        </a:p>
      </dsp:txBody>
      <dsp:txXfrm>
        <a:off x="463966" y="937040"/>
        <a:ext cx="1450276" cy="1402613"/>
      </dsp:txXfrm>
    </dsp:sp>
    <dsp:sp modelId="{C6514BCD-E44B-42D1-B0D0-329310F0950A}">
      <dsp:nvSpPr>
        <dsp:cNvPr id="0" name=""/>
        <dsp:cNvSpPr/>
      </dsp:nvSpPr>
      <dsp:spPr>
        <a:xfrm>
          <a:off x="264980" y="777567"/>
          <a:ext cx="155349" cy="2349134"/>
        </a:xfrm>
        <a:custGeom>
          <a:avLst/>
          <a:gdLst/>
          <a:ahLst/>
          <a:cxnLst/>
          <a:rect l="0" t="0" r="0" b="0"/>
          <a:pathLst>
            <a:path>
              <a:moveTo>
                <a:pt x="0" y="0"/>
              </a:moveTo>
              <a:lnTo>
                <a:pt x="0" y="2349134"/>
              </a:lnTo>
              <a:lnTo>
                <a:pt x="155349" y="2349134"/>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420329" y="2518593"/>
          <a:ext cx="1537550" cy="1216216"/>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Wer sein Haus verließ, musste sterben </a:t>
          </a:r>
          <a:br>
            <a:rPr lang="de-DE" sz="1800" b="1" kern="1200" dirty="0"/>
          </a:br>
          <a:r>
            <a:rPr lang="es-ES" sz="1800" b="1" kern="1200" dirty="0"/>
            <a:t>(2. Mo 12,13)</a:t>
          </a:r>
        </a:p>
      </dsp:txBody>
      <dsp:txXfrm>
        <a:off x="455951" y="2554215"/>
        <a:ext cx="1466306" cy="1144972"/>
      </dsp:txXfrm>
    </dsp:sp>
    <dsp:sp modelId="{DB3278D5-FA06-43AA-B519-12815FAE331E}">
      <dsp:nvSpPr>
        <dsp:cNvPr id="0" name=""/>
        <dsp:cNvSpPr/>
      </dsp:nvSpPr>
      <dsp:spPr>
        <a:xfrm>
          <a:off x="2051500" y="819"/>
          <a:ext cx="1553495" cy="776747"/>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Rahab in </a:t>
          </a:r>
          <a:r>
            <a:rPr lang="es-ES" sz="2000" b="1" kern="1200" dirty="0" err="1">
              <a:effectLst>
                <a:outerShdw blurRad="38100" dist="38100" dir="2700000" algn="tl">
                  <a:srgbClr val="000000">
                    <a:alpha val="43137"/>
                  </a:srgbClr>
                </a:outerShdw>
              </a:effectLst>
            </a:rPr>
            <a:t>Jericho</a:t>
          </a:r>
          <a:endParaRPr lang="es-ES" sz="2000" b="1" kern="1200" dirty="0">
            <a:effectLst>
              <a:outerShdw blurRad="38100" dist="38100" dir="2700000" algn="tl">
                <a:srgbClr val="000000">
                  <a:alpha val="43137"/>
                </a:srgbClr>
              </a:outerShdw>
            </a:effectLst>
          </a:endParaRPr>
        </a:p>
      </dsp:txBody>
      <dsp:txXfrm>
        <a:off x="2074250" y="23569"/>
        <a:ext cx="1507995" cy="731247"/>
      </dsp:txXfrm>
    </dsp:sp>
    <dsp:sp modelId="{045898C0-555C-4C36-867E-8DAF3D795777}">
      <dsp:nvSpPr>
        <dsp:cNvPr id="0" name=""/>
        <dsp:cNvSpPr/>
      </dsp:nvSpPr>
      <dsp:spPr>
        <a:xfrm>
          <a:off x="2206849" y="777567"/>
          <a:ext cx="155349" cy="841144"/>
        </a:xfrm>
        <a:custGeom>
          <a:avLst/>
          <a:gdLst/>
          <a:ahLst/>
          <a:cxnLst/>
          <a:rect l="0" t="0" r="0" b="0"/>
          <a:pathLst>
            <a:path>
              <a:moveTo>
                <a:pt x="0" y="0"/>
              </a:moveTo>
              <a:lnTo>
                <a:pt x="0" y="841144"/>
              </a:lnTo>
              <a:lnTo>
                <a:pt x="155349" y="841144"/>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2362199" y="887376"/>
          <a:ext cx="1747744" cy="1462670"/>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Eine rote Schnur musste aus dem Fenster hängen</a:t>
          </a:r>
          <a:br>
            <a:rPr lang="de-DE" sz="1800" b="1" kern="1200" dirty="0"/>
          </a:br>
          <a:r>
            <a:rPr lang="es-ES" sz="1800" b="1" kern="1200" dirty="0"/>
            <a:t>(Jos 2,18)</a:t>
          </a:r>
        </a:p>
      </dsp:txBody>
      <dsp:txXfrm>
        <a:off x="2405039" y="930216"/>
        <a:ext cx="1662064" cy="1376990"/>
      </dsp:txXfrm>
    </dsp:sp>
    <dsp:sp modelId="{BD5A8F5A-C612-4609-8613-BEF1DD385892}">
      <dsp:nvSpPr>
        <dsp:cNvPr id="0" name=""/>
        <dsp:cNvSpPr/>
      </dsp:nvSpPr>
      <dsp:spPr>
        <a:xfrm>
          <a:off x="2206849" y="777567"/>
          <a:ext cx="155349" cy="2283048"/>
        </a:xfrm>
        <a:custGeom>
          <a:avLst/>
          <a:gdLst/>
          <a:ahLst/>
          <a:cxnLst/>
          <a:rect l="0" t="0" r="0" b="0"/>
          <a:pathLst>
            <a:path>
              <a:moveTo>
                <a:pt x="0" y="0"/>
              </a:moveTo>
              <a:lnTo>
                <a:pt x="0" y="2283048"/>
              </a:lnTo>
              <a:lnTo>
                <a:pt x="155349" y="2283048"/>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2362199" y="2577711"/>
          <a:ext cx="1747744" cy="965808"/>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Wer das Haus verlässt, muss sterben</a:t>
          </a:r>
          <a:br>
            <a:rPr lang="de-DE" sz="1800" b="1" kern="1200" dirty="0"/>
          </a:br>
          <a:r>
            <a:rPr lang="de-DE" sz="1800" b="1" kern="1200" dirty="0"/>
            <a:t>(Jos. 2:19)</a:t>
          </a:r>
          <a:endParaRPr lang="es-ES" sz="1800" b="1" kern="1200" dirty="0"/>
        </a:p>
      </dsp:txBody>
      <dsp:txXfrm>
        <a:off x="2390487" y="2605999"/>
        <a:ext cx="1691168" cy="9092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5.jpeg"/><Relationship Id="rId5" Type="http://schemas.openxmlformats.org/officeDocument/2006/relationships/diagramQuickStyle" Target="../diagrams/quickStyle2.xml"/><Relationship Id="rId10" Type="http://schemas.openxmlformats.org/officeDocument/2006/relationships/image" Target="../media/image34.jpeg"/><Relationship Id="rId4" Type="http://schemas.openxmlformats.org/officeDocument/2006/relationships/diagramLayout" Target="../diagrams/layout2.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8D89F23-F0AA-139F-5EA6-88019343A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135214" y="131328"/>
            <a:ext cx="4786741" cy="6595343"/>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118486" y="131339"/>
            <a:ext cx="6938300" cy="6595332"/>
          </a:xfrm>
          <a:prstGeom prst="roundRect">
            <a:avLst>
              <a:gd name="adj" fmla="val 4167"/>
            </a:avLst>
          </a:prstGeom>
          <a:solidFill>
            <a:srgbClr val="FFFFFF"/>
          </a:solidFill>
          <a:ln w="38100" cap="sq">
            <a:solidFill>
              <a:srgbClr val="FFFF00"/>
            </a:solidFill>
            <a:miter lim="800000"/>
          </a:ln>
          <a:effectLst/>
          <a:scene3d>
            <a:camera prst="orthographicFront"/>
            <a:lightRig rig="threePt" dir="t">
              <a:rot lat="0" lon="0" rev="2700000"/>
            </a:lightRig>
          </a:scene3d>
          <a:sp3d contourW="6350">
            <a:bevelT h="38100"/>
            <a:contourClr>
              <a:srgbClr val="C0C0C0"/>
            </a:contourClr>
          </a:sp3d>
        </p:spPr>
      </p:pic>
      <p:sp>
        <p:nvSpPr>
          <p:cNvPr id="12" name="Rectangle 11">
            <a:extLst>
              <a:ext uri="{FF2B5EF4-FFF2-40B4-BE49-F238E27FC236}">
                <a16:creationId xmlns:a16="http://schemas.microsoft.com/office/drawing/2014/main" id="{CE12015C-CE97-5057-5C86-EAA8CCF3FE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096000" y="4523705"/>
            <a:ext cx="5625863" cy="2089317"/>
          </a:xfrm>
          <a:prstGeom prst="rect">
            <a:avLst/>
          </a:prstGeom>
          <a:solidFill>
            <a:schemeClr val="bg1"/>
          </a:solidFill>
          <a:ln w="12700">
            <a:solidFill>
              <a:srgbClr val="EFEFEF"/>
            </a:solidFill>
          </a:ln>
          <a:effectLst>
            <a:innerShdw blurRad="114300">
              <a:srgbClr val="FF0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3063E1E-D16B-A336-30F8-8A1C46D7E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505574" y="4495130"/>
            <a:ext cx="4848225" cy="59944"/>
          </a:xfrm>
          <a:prstGeom prst="roundRec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uadroTexto 3">
            <a:extLst>
              <a:ext uri="{FF2B5EF4-FFF2-40B4-BE49-F238E27FC236}">
                <a16:creationId xmlns:a16="http://schemas.microsoft.com/office/drawing/2014/main" id="{1A749196-76F8-3064-A5AC-AF1319A20A3B}"/>
              </a:ext>
            </a:extLst>
          </p:cNvPr>
          <p:cNvSpPr txBox="1">
            <a:spLocks/>
          </p:cNvSpPr>
          <p:nvPr/>
        </p:nvSpPr>
        <p:spPr>
          <a:xfrm>
            <a:off x="6095999" y="4701588"/>
            <a:ext cx="5625863" cy="1754326"/>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400" b="1" dirty="0" err="1">
                <a:ln/>
                <a:solidFill>
                  <a:srgbClr val="FF0000"/>
                </a:solidFill>
              </a:rPr>
              <a:t>ÜBERRASCHT</a:t>
            </a:r>
            <a:r>
              <a:rPr lang="es-ES" sz="5400" b="1" dirty="0">
                <a:ln/>
                <a:solidFill>
                  <a:srgbClr val="FF0000"/>
                </a:solidFill>
              </a:rPr>
              <a:t> </a:t>
            </a:r>
            <a:r>
              <a:rPr lang="es-ES" sz="5400" b="1" dirty="0" err="1">
                <a:ln/>
                <a:solidFill>
                  <a:srgbClr val="FF0000"/>
                </a:solidFill>
              </a:rPr>
              <a:t>DURCH</a:t>
            </a:r>
            <a:r>
              <a:rPr lang="es-ES" sz="5400" b="1" dirty="0">
                <a:ln/>
                <a:solidFill>
                  <a:srgbClr val="FF0000"/>
                </a:solidFill>
              </a:rPr>
              <a:t> </a:t>
            </a:r>
            <a:r>
              <a:rPr lang="es-ES" sz="5400" b="1" dirty="0" err="1">
                <a:ln/>
                <a:solidFill>
                  <a:srgbClr val="FF0000"/>
                </a:solidFill>
              </a:rPr>
              <a:t>GNADE</a:t>
            </a:r>
            <a:endParaRPr lang="es-ES" sz="5400" b="1" dirty="0">
              <a:ln/>
              <a:solidFill>
                <a:srgbClr val="FF0000"/>
              </a:solidFill>
            </a:endParaRPr>
          </a:p>
        </p:txBody>
      </p:sp>
      <p:sp>
        <p:nvSpPr>
          <p:cNvPr id="6" name="CuadroTexto 5">
            <a:extLst>
              <a:ext uri="{FF2B5EF4-FFF2-40B4-BE49-F238E27FC236}">
                <a16:creationId xmlns:a16="http://schemas.microsoft.com/office/drawing/2014/main" id="{88BFBCCA-C687-D0ED-A5C6-1E0BEDC1433C}"/>
              </a:ext>
            </a:extLst>
          </p:cNvPr>
          <p:cNvSpPr txBox="1"/>
          <p:nvPr/>
        </p:nvSpPr>
        <p:spPr>
          <a:xfrm>
            <a:off x="196531" y="6343787"/>
            <a:ext cx="4786742" cy="338554"/>
          </a:xfrm>
          <a:prstGeom prst="rect">
            <a:avLst/>
          </a:prstGeom>
          <a:noFill/>
        </p:spPr>
        <p:txBody>
          <a:bodyPr wrap="square" rtlCol="0">
            <a:spAutoFit/>
          </a:bodyPr>
          <a:lstStyle/>
          <a:p>
            <a:pPr algn="ctr"/>
            <a:r>
              <a:rPr lang="es-ES" sz="1600" b="1" dirty="0" err="1">
                <a:solidFill>
                  <a:schemeClr val="bg1"/>
                </a:solidFill>
                <a:effectLst>
                  <a:outerShdw blurRad="38100" dist="38100" dir="2700000" algn="tl">
                    <a:srgbClr val="000000">
                      <a:alpha val="43137"/>
                    </a:srgbClr>
                  </a:outerShdw>
                </a:effectLst>
              </a:rPr>
              <a:t>Lektion</a:t>
            </a:r>
            <a:r>
              <a:rPr lang="es-ES" sz="1600" b="1" dirty="0">
                <a:solidFill>
                  <a:schemeClr val="bg1"/>
                </a:solidFill>
                <a:effectLst>
                  <a:outerShdw blurRad="38100" dist="38100" dir="2700000" algn="tl">
                    <a:srgbClr val="000000">
                      <a:alpha val="43137"/>
                    </a:srgbClr>
                  </a:outerShdw>
                </a:effectLst>
              </a:rPr>
              <a:t> 2, Sabbat, 11. </a:t>
            </a:r>
            <a:r>
              <a:rPr lang="es-ES" sz="1600" b="1" dirty="0" err="1">
                <a:solidFill>
                  <a:schemeClr val="bg1"/>
                </a:solidFill>
                <a:effectLst>
                  <a:outerShdw blurRad="38100" dist="38100" dir="2700000" algn="tl">
                    <a:srgbClr val="000000">
                      <a:alpha val="43137"/>
                    </a:srgbClr>
                  </a:outerShdw>
                </a:effectLst>
              </a:rPr>
              <a:t>Oktober</a:t>
            </a:r>
            <a:r>
              <a:rPr lang="es-ES" sz="1600" b="1" dirty="0">
                <a:solidFill>
                  <a:schemeClr val="bg1"/>
                </a:solidFill>
                <a:effectLst>
                  <a:outerShdw blurRad="38100" dist="38100" dir="2700000" algn="tl">
                    <a:srgbClr val="000000">
                      <a:alpha val="43137"/>
                    </a:srgbClr>
                  </a:outerShdw>
                </a:effectLst>
              </a:rPr>
              <a:t> 2025</a:t>
            </a:r>
          </a:p>
        </p:txBody>
      </p:sp>
      <p:pic>
        <p:nvPicPr>
          <p:cNvPr id="2" name="Grafik 1">
            <a:extLst>
              <a:ext uri="{FF2B5EF4-FFF2-40B4-BE49-F238E27FC236}">
                <a16:creationId xmlns:a16="http://schemas.microsoft.com/office/drawing/2014/main" id="{D58A9144-F902-71CD-7582-3F1A528650D0}"/>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4">
            <a:duotone>
              <a:schemeClr val="accent4">
                <a:shade val="45000"/>
                <a:satMod val="135000"/>
              </a:schemeClr>
              <a:prstClr val="white"/>
            </a:duotone>
            <a:alphaModFix/>
            <a:extLst>
              <a:ext uri="{BEBA8EAE-BF5A-486C-A8C5-ECC9F3942E4B}">
                <a14:imgProps xmlns:a14="http://schemas.microsoft.com/office/drawing/2010/main">
                  <a14:imgLayer r:embed="rId5">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7836753" y="-2402407"/>
            <a:ext cx="332608" cy="5608986"/>
          </a:xfrm>
          <a:prstGeom prst="rect">
            <a:avLst/>
          </a:prstGeom>
          <a:solidFill>
            <a:srgbClr val="C1FEC6"/>
          </a:solidFill>
          <a:ln>
            <a:noFill/>
          </a:ln>
          <a:effectLst>
            <a:softEdge rad="31750"/>
          </a:effectLst>
        </p:spPr>
      </p:pic>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5FB49E30-260F-EC08-269A-3305C133BB2F}"/>
              </a:ext>
            </a:extLst>
          </p:cNvPr>
          <p:cNvSpPr>
            <a:spLocks noGrp="1" noRot="1" noMove="1" noResize="1" noEditPoints="1" noAdjustHandles="1" noChangeArrowheads="1" noChangeShapeType="1"/>
          </p:cNvSpPr>
          <p:nvPr/>
        </p:nvSpPr>
        <p:spPr>
          <a:xfrm>
            <a:off x="0" y="0"/>
            <a:ext cx="12191998" cy="1322903"/>
          </a:xfrm>
          <a:prstGeom prst="rect">
            <a:avLst/>
          </a:prstGeom>
          <a:blipFill dpi="0" rotWithShape="1">
            <a:blip r:embed="rId3">
              <a:duotone>
                <a:schemeClr val="accent5">
                  <a:shade val="45000"/>
                  <a:satMod val="135000"/>
                </a:schemeClr>
                <a:prstClr val="white"/>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59908" y="5254207"/>
            <a:ext cx="4932091" cy="1713124"/>
          </a:xfrm>
          <a:prstGeom prst="rect">
            <a:avLst/>
          </a:prstGeom>
        </p:spPr>
      </p:pic>
      <p:sp>
        <p:nvSpPr>
          <p:cNvPr id="3" name="CuadroTexto 2">
            <a:extLst>
              <a:ext uri="{FF2B5EF4-FFF2-40B4-BE49-F238E27FC236}">
                <a16:creationId xmlns:a16="http://schemas.microsoft.com/office/drawing/2014/main" id="{81225028-4F26-8DF4-0D59-7805DBD8435D}"/>
              </a:ext>
            </a:extLst>
          </p:cNvPr>
          <p:cNvSpPr txBox="1"/>
          <p:nvPr/>
        </p:nvSpPr>
        <p:spPr>
          <a:xfrm>
            <a:off x="0" y="0"/>
            <a:ext cx="12191999" cy="769441"/>
          </a:xfrm>
          <a:prstGeom prst="rect">
            <a:avLst/>
          </a:prstGeom>
          <a:noFill/>
        </p:spPr>
        <p:txBody>
          <a:bodyPr wrap="square">
            <a:spAutoFit/>
          </a:bodyPr>
          <a:lstStyle/>
          <a:p>
            <a:pPr algn="ctr"/>
            <a:r>
              <a:rPr lang="es-ES" sz="4400" b="1" dirty="0" err="1">
                <a:ln w="13462">
                  <a:solidFill>
                    <a:schemeClr val="bg1"/>
                  </a:solidFill>
                  <a:prstDash val="solid"/>
                </a:ln>
                <a:solidFill>
                  <a:schemeClr val="accent2">
                    <a:lumMod val="50000"/>
                  </a:schemeClr>
                </a:solidFill>
                <a:effectLst>
                  <a:outerShdw dist="38100" dir="2700000" algn="bl" rotWithShape="0">
                    <a:schemeClr val="accent5"/>
                  </a:outerShdw>
                </a:effectLst>
              </a:rPr>
              <a:t>BETRÜGERISCHE</a:t>
            </a:r>
            <a:r>
              <a:rPr lang="es-ES" sz="4400" b="1" dirty="0">
                <a:ln w="13462">
                  <a:solidFill>
                    <a:schemeClr val="bg1"/>
                  </a:solidFill>
                  <a:prstDash val="solid"/>
                </a:ln>
                <a:solidFill>
                  <a:schemeClr val="accent2">
                    <a:lumMod val="50000"/>
                  </a:schemeClr>
                </a:solidFill>
                <a:effectLst>
                  <a:outerShdw dist="38100" dir="2700000" algn="bl" rotWithShape="0">
                    <a:schemeClr val="accent5"/>
                  </a:outerShdw>
                </a:effectLst>
              </a:rPr>
              <a:t> BOTEN</a:t>
            </a:r>
          </a:p>
        </p:txBody>
      </p:sp>
      <p:sp>
        <p:nvSpPr>
          <p:cNvPr id="4" name="CuadroTexto 3">
            <a:extLst>
              <a:ext uri="{FF2B5EF4-FFF2-40B4-BE49-F238E27FC236}">
                <a16:creationId xmlns:a16="http://schemas.microsoft.com/office/drawing/2014/main" id="{C7DA6F9B-83DC-F7B1-0CB1-8B990EE585EC}"/>
              </a:ext>
            </a:extLst>
          </p:cNvPr>
          <p:cNvSpPr txBox="1"/>
          <p:nvPr/>
        </p:nvSpPr>
        <p:spPr>
          <a:xfrm>
            <a:off x="1" y="638472"/>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rgbClr val="5B7966"/>
                </a:solidFill>
                <a:latin typeface="Comic Sans MS" panose="030F0702030302020204" pitchFamily="66" charset="0"/>
              </a:rPr>
              <a:t>„Und sie gingen zu Josua ins Lager nach Gilgal und sprachen zu ihm und zu den Männern Israels: Wir kommen aus fernen Landen; so schließt nun einen Bund mit uns“</a:t>
            </a:r>
            <a:r>
              <a:rPr lang="es-ES" b="1" dirty="0">
                <a:solidFill>
                  <a:srgbClr val="5B7966"/>
                </a:solidFill>
                <a:latin typeface="Comic Sans MS" panose="030F0702030302020204" pitchFamily="66" charset="0"/>
              </a:rPr>
              <a:t> </a:t>
            </a:r>
            <a:r>
              <a:rPr lang="es-ES" sz="1400" b="1" dirty="0">
                <a:solidFill>
                  <a:srgbClr val="5B7966"/>
                </a:solidFill>
                <a:latin typeface="Comic Sans MS" panose="030F0702030302020204" pitchFamily="66" charset="0"/>
              </a:rPr>
              <a:t>(</a:t>
            </a:r>
            <a:r>
              <a:rPr lang="es-ES" sz="1400" b="1" dirty="0" err="1">
                <a:solidFill>
                  <a:srgbClr val="5B7966"/>
                </a:solidFill>
                <a:latin typeface="Comic Sans MS" panose="030F0702030302020204" pitchFamily="66" charset="0"/>
              </a:rPr>
              <a:t>Josua</a:t>
            </a:r>
            <a:r>
              <a:rPr lang="es-ES" sz="1400" b="1" dirty="0">
                <a:solidFill>
                  <a:srgbClr val="5B7966"/>
                </a:solidFill>
                <a:latin typeface="Comic Sans MS" panose="030F0702030302020204" pitchFamily="66" charset="0"/>
              </a:rPr>
              <a:t> 9:6)</a:t>
            </a:r>
          </a:p>
        </p:txBody>
      </p:sp>
      <p:sp>
        <p:nvSpPr>
          <p:cNvPr id="5" name="CuadroTexto 4">
            <a:extLst>
              <a:ext uri="{FF2B5EF4-FFF2-40B4-BE49-F238E27FC236}">
                <a16:creationId xmlns:a16="http://schemas.microsoft.com/office/drawing/2014/main" id="{A741179A-B294-8528-FAA4-5097873C3CB9}"/>
              </a:ext>
            </a:extLst>
          </p:cNvPr>
          <p:cNvSpPr txBox="1"/>
          <p:nvPr/>
        </p:nvSpPr>
        <p:spPr>
          <a:xfrm>
            <a:off x="166686" y="1368628"/>
            <a:ext cx="11339514" cy="400110"/>
          </a:xfrm>
          <a:prstGeom prst="rect">
            <a:avLst/>
          </a:prstGeom>
          <a:noFill/>
        </p:spPr>
        <p:txBody>
          <a:bodyPr wrap="square" rtlCol="0">
            <a:spAutoFit/>
          </a:bodyPr>
          <a:lstStyle/>
          <a:p>
            <a:pPr>
              <a:spcBef>
                <a:spcPts val="600"/>
              </a:spcBef>
            </a:pPr>
            <a:r>
              <a:rPr lang="de-DE" sz="2000" b="1" dirty="0"/>
              <a:t>Beachte die Gemeinsamkeiten und Unterschiede zwischen Rahab und den Gibeonitern:</a:t>
            </a:r>
          </a:p>
        </p:txBody>
      </p:sp>
      <p:sp>
        <p:nvSpPr>
          <p:cNvPr id="7" name="CuadroTexto 6">
            <a:extLst>
              <a:ext uri="{FF2B5EF4-FFF2-40B4-BE49-F238E27FC236}">
                <a16:creationId xmlns:a16="http://schemas.microsoft.com/office/drawing/2014/main" id="{3B922641-56E9-AFFB-13F6-A7B74C891150}"/>
              </a:ext>
            </a:extLst>
          </p:cNvPr>
          <p:cNvSpPr txBox="1"/>
          <p:nvPr/>
        </p:nvSpPr>
        <p:spPr>
          <a:xfrm>
            <a:off x="4067174" y="4460498"/>
            <a:ext cx="8124825" cy="923330"/>
          </a:xfrm>
          <a:prstGeom prst="rect">
            <a:avLst/>
          </a:prstGeom>
          <a:noFill/>
        </p:spPr>
        <p:txBody>
          <a:bodyPr wrap="square" rtlCol="0">
            <a:spAutoFit/>
          </a:bodyPr>
          <a:lstStyle/>
          <a:p>
            <a:pPr>
              <a:spcBef>
                <a:spcPts val="600"/>
              </a:spcBef>
            </a:pPr>
            <a:r>
              <a:rPr lang="de-DE" b="1" dirty="0"/>
              <a:t>Rahab log spontan, um die Spione zu befreien. Die Gibeoniter hingegen logen bewusst, mit der Absicht zu täuschen und gingen dabei listig vor (siehe 1. Mo 3,1a). Versagen der Führer Israels: GOTT nicht befragt (Jos. 9,14).</a:t>
            </a:r>
          </a:p>
        </p:txBody>
      </p:sp>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413" y="1807496"/>
            <a:ext cx="3880899" cy="4620118"/>
          </a:xfrm>
          <a:prstGeom prst="roundRect">
            <a:avLst>
              <a:gd name="adj" fmla="val 4167"/>
            </a:avLst>
          </a:prstGeom>
          <a:solidFill>
            <a:srgbClr val="FFFFFF"/>
          </a:solidFill>
          <a:ln w="76200" cap="sq">
            <a:solidFill>
              <a:srgbClr val="5B7966"/>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7" name="CuadroTexto 16">
            <a:extLst>
              <a:ext uri="{FF2B5EF4-FFF2-40B4-BE49-F238E27FC236}">
                <a16:creationId xmlns:a16="http://schemas.microsoft.com/office/drawing/2014/main" id="{874A8770-11BB-BC57-2E3B-30987DCBD33B}"/>
              </a:ext>
            </a:extLst>
          </p:cNvPr>
          <p:cNvSpPr txBox="1"/>
          <p:nvPr/>
        </p:nvSpPr>
        <p:spPr>
          <a:xfrm>
            <a:off x="4067173" y="5450562"/>
            <a:ext cx="3357357" cy="1200329"/>
          </a:xfrm>
          <a:prstGeom prst="rect">
            <a:avLst/>
          </a:prstGeom>
          <a:noFill/>
        </p:spPr>
        <p:txBody>
          <a:bodyPr wrap="square">
            <a:spAutoFit/>
          </a:bodyPr>
          <a:lstStyle/>
          <a:p>
            <a:r>
              <a:rPr lang="de-DE" b="1" dirty="0"/>
              <a:t>Dies brachte sie in ein Dilemma: Sollten sie die Gibeoniter vernichten oder den Eid einhalten (Josua 9,18)?</a:t>
            </a:r>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1359272797"/>
              </p:ext>
            </p:extLst>
          </p:nvPr>
        </p:nvGraphicFramePr>
        <p:xfrm>
          <a:off x="4067175" y="1837313"/>
          <a:ext cx="7962900" cy="2468880"/>
        </p:xfrm>
        <a:graphic>
          <a:graphicData uri="http://schemas.openxmlformats.org/drawingml/2006/table">
            <a:tbl>
              <a:tblPr firstRow="1" firstCol="1" bandRow="1">
                <a:effectLst>
                  <a:outerShdw blurRad="50800" dist="38100" dir="2700000" algn="tl" rotWithShape="0">
                    <a:prstClr val="black">
                      <a:alpha val="40000"/>
                    </a:prstClr>
                  </a:outerShdw>
                </a:effectLst>
                <a:tableStyleId>{7DF18680-E054-41AD-8BC1-D1AEF772440D}</a:tableStyleId>
              </a:tblPr>
              <a:tblGrid>
                <a:gridCol w="2876550">
                  <a:extLst>
                    <a:ext uri="{9D8B030D-6E8A-4147-A177-3AD203B41FA5}">
                      <a16:colId xmlns:a16="http://schemas.microsoft.com/office/drawing/2014/main" val="2865947940"/>
                    </a:ext>
                  </a:extLst>
                </a:gridCol>
                <a:gridCol w="2819400">
                  <a:extLst>
                    <a:ext uri="{9D8B030D-6E8A-4147-A177-3AD203B41FA5}">
                      <a16:colId xmlns:a16="http://schemas.microsoft.com/office/drawing/2014/main" val="3391155745"/>
                    </a:ext>
                  </a:extLst>
                </a:gridCol>
                <a:gridCol w="2266950">
                  <a:extLst>
                    <a:ext uri="{9D8B030D-6E8A-4147-A177-3AD203B41FA5}">
                      <a16:colId xmlns:a16="http://schemas.microsoft.com/office/drawing/2014/main" val="2872670868"/>
                    </a:ext>
                  </a:extLst>
                </a:gridCol>
              </a:tblGrid>
              <a:tr h="192334">
                <a:tc>
                  <a:txBody>
                    <a:bodyPr/>
                    <a:lstStyle/>
                    <a:p>
                      <a:r>
                        <a:rPr lang="es-ES" b="1" dirty="0">
                          <a:solidFill>
                            <a:schemeClr val="accent3">
                              <a:lumMod val="75000"/>
                            </a:schemeClr>
                          </a:solidFill>
                          <a:effectLst>
                            <a:outerShdw blurRad="38100" dist="38100" dir="2700000" algn="tl">
                              <a:srgbClr val="000000">
                                <a:alpha val="43137"/>
                              </a:srgbClr>
                            </a:outerShdw>
                          </a:effectLst>
                        </a:rPr>
                        <a:t>Elemente des </a:t>
                      </a:r>
                      <a:r>
                        <a:rPr lang="es-ES" b="1" dirty="0" err="1">
                          <a:solidFill>
                            <a:schemeClr val="accent3">
                              <a:lumMod val="75000"/>
                            </a:schemeClr>
                          </a:solidFill>
                          <a:effectLst>
                            <a:outerShdw blurRad="38100" dist="38100" dir="2700000" algn="tl">
                              <a:srgbClr val="000000">
                                <a:alpha val="43137"/>
                              </a:srgbClr>
                            </a:outerShdw>
                          </a:effectLst>
                        </a:rPr>
                        <a:t>Glaubens</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tc>
                  <a:txBody>
                    <a:bodyPr/>
                    <a:lstStyle/>
                    <a:p>
                      <a:r>
                        <a:rPr lang="es-ES" b="1" dirty="0">
                          <a:solidFill>
                            <a:schemeClr val="accent3">
                              <a:lumMod val="75000"/>
                            </a:schemeClr>
                          </a:solidFill>
                          <a:effectLst>
                            <a:outerShdw blurRad="38100" dist="38100" dir="2700000" algn="tl">
                              <a:srgbClr val="000000">
                                <a:alpha val="43137"/>
                              </a:srgbClr>
                            </a:outerShdw>
                          </a:effectLst>
                        </a:rPr>
                        <a:t>Rahab</a:t>
                      </a:r>
                    </a:p>
                  </a:txBody>
                  <a:tcPr>
                    <a:solidFill>
                      <a:schemeClr val="accent5">
                        <a:lumMod val="75000"/>
                      </a:schemeClr>
                    </a:solidFill>
                  </a:tcPr>
                </a:tc>
                <a:tc>
                  <a:txBody>
                    <a:bodyPr/>
                    <a:lstStyle/>
                    <a:p>
                      <a:r>
                        <a:rPr lang="es-ES" b="1" dirty="0" err="1">
                          <a:solidFill>
                            <a:schemeClr val="accent3">
                              <a:lumMod val="75000"/>
                            </a:schemeClr>
                          </a:solidFill>
                          <a:effectLst>
                            <a:outerShdw blurRad="38100" dist="38100" dir="2700000" algn="tl">
                              <a:srgbClr val="000000">
                                <a:alpha val="43137"/>
                              </a:srgbClr>
                            </a:outerShdw>
                          </a:effectLst>
                        </a:rPr>
                        <a:t>Gibeoniter</a:t>
                      </a:r>
                      <a:endParaRPr lang="es-ES"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r>
                        <a:rPr lang="es-ES" b="1" dirty="0" err="1">
                          <a:solidFill>
                            <a:schemeClr val="tx1"/>
                          </a:solidFill>
                          <a:effectLst/>
                        </a:rPr>
                        <a:t>Ausgangspunkt</a:t>
                      </a:r>
                      <a:endParaRPr lang="es-ES" b="1" dirty="0">
                        <a:solidFill>
                          <a:schemeClr val="tx1"/>
                        </a:solidFill>
                        <a:effectLst/>
                      </a:endParaRPr>
                    </a:p>
                  </a:txBody>
                  <a:tcPr>
                    <a:solidFill>
                      <a:srgbClr val="FFAC33"/>
                    </a:solidFill>
                  </a:tcPr>
                </a:tc>
                <a:tc>
                  <a:txBody>
                    <a:bodyPr/>
                    <a:lstStyle/>
                    <a:p>
                      <a:r>
                        <a:rPr lang="es-ES" b="1" dirty="0" err="1"/>
                        <a:t>Anhören</a:t>
                      </a:r>
                      <a:r>
                        <a:rPr lang="es-ES" b="1" dirty="0"/>
                        <a:t> (2:10)</a:t>
                      </a:r>
                    </a:p>
                  </a:txBody>
                  <a:tcPr/>
                </a:tc>
                <a:tc>
                  <a:txBody>
                    <a:bodyPr/>
                    <a:lstStyle/>
                    <a:p>
                      <a:r>
                        <a:rPr lang="es-ES" b="1" dirty="0" err="1"/>
                        <a:t>Anhören</a:t>
                      </a:r>
                      <a:r>
                        <a:rPr lang="es-ES" b="1" dirty="0"/>
                        <a:t> (9:3)</a:t>
                      </a:r>
                    </a:p>
                  </a:txBody>
                  <a:tcPr/>
                </a:tc>
                <a:extLst>
                  <a:ext uri="{0D108BD9-81ED-4DB2-BD59-A6C34878D82A}">
                    <a16:rowId xmlns:a16="http://schemas.microsoft.com/office/drawing/2014/main" val="3747630110"/>
                  </a:ext>
                </a:extLst>
              </a:tr>
              <a:tr h="192334">
                <a:tc>
                  <a:txBody>
                    <a:bodyPr/>
                    <a:lstStyle/>
                    <a:p>
                      <a:r>
                        <a:rPr lang="es-ES" b="1" dirty="0" err="1">
                          <a:solidFill>
                            <a:schemeClr val="tx1"/>
                          </a:solidFill>
                          <a:effectLst/>
                        </a:rPr>
                        <a:t>Mittel</a:t>
                      </a:r>
                      <a:endParaRPr lang="es-ES" b="1" dirty="0">
                        <a:solidFill>
                          <a:schemeClr val="tx1"/>
                        </a:solidFill>
                        <a:effectLst/>
                      </a:endParaRPr>
                    </a:p>
                  </a:txBody>
                  <a:tcPr>
                    <a:solidFill>
                      <a:srgbClr val="FFC46D"/>
                    </a:solidFill>
                  </a:tcPr>
                </a:tc>
                <a:tc>
                  <a:txBody>
                    <a:bodyPr/>
                    <a:lstStyle/>
                    <a:p>
                      <a:r>
                        <a:rPr lang="es-ES" b="1" dirty="0" err="1"/>
                        <a:t>Lüge</a:t>
                      </a:r>
                      <a:r>
                        <a:rPr lang="es-ES" b="1" dirty="0"/>
                        <a:t> (2:4-5)</a:t>
                      </a:r>
                    </a:p>
                  </a:txBody>
                  <a:tcPr/>
                </a:tc>
                <a:tc>
                  <a:txBody>
                    <a:bodyPr/>
                    <a:lstStyle/>
                    <a:p>
                      <a:r>
                        <a:rPr lang="es-ES" b="1" dirty="0" err="1"/>
                        <a:t>Lüge</a:t>
                      </a:r>
                      <a:r>
                        <a:rPr lang="es-ES" b="1" dirty="0"/>
                        <a:t> (9:4)</a:t>
                      </a:r>
                    </a:p>
                  </a:txBody>
                  <a:tcPr/>
                </a:tc>
                <a:extLst>
                  <a:ext uri="{0D108BD9-81ED-4DB2-BD59-A6C34878D82A}">
                    <a16:rowId xmlns:a16="http://schemas.microsoft.com/office/drawing/2014/main" val="2812598517"/>
                  </a:ext>
                </a:extLst>
              </a:tr>
              <a:tr h="192334">
                <a:tc>
                  <a:txBody>
                    <a:bodyPr/>
                    <a:lstStyle/>
                    <a:p>
                      <a:r>
                        <a:rPr lang="es-ES" b="1" dirty="0" err="1">
                          <a:solidFill>
                            <a:schemeClr val="tx1"/>
                          </a:solidFill>
                          <a:effectLst/>
                        </a:rPr>
                        <a:t>Ziel</a:t>
                      </a:r>
                      <a:endParaRPr lang="es-ES" b="1" dirty="0">
                        <a:solidFill>
                          <a:schemeClr val="tx1"/>
                        </a:solidFill>
                        <a:effectLst/>
                      </a:endParaRPr>
                    </a:p>
                  </a:txBody>
                  <a:tcPr>
                    <a:solidFill>
                      <a:srgbClr val="FFAC33"/>
                    </a:solidFill>
                  </a:tcPr>
                </a:tc>
                <a:tc>
                  <a:txBody>
                    <a:bodyPr/>
                    <a:lstStyle/>
                    <a:p>
                      <a:r>
                        <a:rPr lang="es-ES" b="1" dirty="0" err="1"/>
                        <a:t>Schonung</a:t>
                      </a:r>
                      <a:r>
                        <a:rPr lang="es-ES" b="1" dirty="0"/>
                        <a:t> (2:13)</a:t>
                      </a:r>
                    </a:p>
                  </a:txBody>
                  <a:tcPr/>
                </a:tc>
                <a:tc>
                  <a:txBody>
                    <a:bodyPr/>
                    <a:lstStyle/>
                    <a:p>
                      <a:r>
                        <a:rPr lang="es-ES" b="1" dirty="0" err="1"/>
                        <a:t>Schonung</a:t>
                      </a:r>
                      <a:r>
                        <a:rPr lang="es-ES" b="1" dirty="0"/>
                        <a:t> (9:24)</a:t>
                      </a:r>
                    </a:p>
                  </a:txBody>
                  <a:tcPr/>
                </a:tc>
                <a:extLst>
                  <a:ext uri="{0D108BD9-81ED-4DB2-BD59-A6C34878D82A}">
                    <a16:rowId xmlns:a16="http://schemas.microsoft.com/office/drawing/2014/main" val="186212303"/>
                  </a:ext>
                </a:extLst>
              </a:tr>
              <a:tr h="192334">
                <a:tc>
                  <a:txBody>
                    <a:bodyPr/>
                    <a:lstStyle/>
                    <a:p>
                      <a:r>
                        <a:rPr lang="es-ES" b="1" dirty="0" err="1">
                          <a:solidFill>
                            <a:schemeClr val="tx1"/>
                          </a:solidFill>
                          <a:effectLst/>
                        </a:rPr>
                        <a:t>Unmittelbare</a:t>
                      </a:r>
                      <a:r>
                        <a:rPr lang="es-ES" b="1" dirty="0">
                          <a:solidFill>
                            <a:schemeClr val="tx1"/>
                          </a:solidFill>
                          <a:effectLst/>
                        </a:rPr>
                        <a:t> </a:t>
                      </a:r>
                      <a:r>
                        <a:rPr lang="es-ES" b="1" dirty="0" err="1">
                          <a:solidFill>
                            <a:schemeClr val="tx1"/>
                          </a:solidFill>
                          <a:effectLst/>
                        </a:rPr>
                        <a:t>Ergebnisse</a:t>
                      </a:r>
                      <a:endParaRPr lang="es-ES" b="1" dirty="0">
                        <a:solidFill>
                          <a:schemeClr val="tx1"/>
                        </a:solidFill>
                        <a:effectLst/>
                      </a:endParaRPr>
                    </a:p>
                  </a:txBody>
                  <a:tcPr>
                    <a:solidFill>
                      <a:srgbClr val="FFC46D"/>
                    </a:solidFill>
                  </a:tcPr>
                </a:tc>
                <a:tc>
                  <a:txBody>
                    <a:bodyPr/>
                    <a:lstStyle/>
                    <a:p>
                      <a:r>
                        <a:rPr lang="es-ES" b="1" dirty="0" err="1"/>
                        <a:t>Befreiung</a:t>
                      </a:r>
                      <a:r>
                        <a:rPr lang="es-ES" b="1" dirty="0"/>
                        <a:t> (6:23)</a:t>
                      </a:r>
                    </a:p>
                  </a:txBody>
                  <a:tcPr/>
                </a:tc>
                <a:tc>
                  <a:txBody>
                    <a:bodyPr/>
                    <a:lstStyle/>
                    <a:p>
                      <a:r>
                        <a:rPr lang="es-ES" b="1" dirty="0" err="1"/>
                        <a:t>Befreiung</a:t>
                      </a:r>
                      <a:r>
                        <a:rPr lang="es-ES" b="1" dirty="0"/>
                        <a:t> (9:26)</a:t>
                      </a:r>
                    </a:p>
                  </a:txBody>
                  <a:tcPr/>
                </a:tc>
                <a:extLst>
                  <a:ext uri="{0D108BD9-81ED-4DB2-BD59-A6C34878D82A}">
                    <a16:rowId xmlns:a16="http://schemas.microsoft.com/office/drawing/2014/main" val="2378325556"/>
                  </a:ext>
                </a:extLst>
              </a:tr>
              <a:tr h="192334">
                <a:tc>
                  <a:txBody>
                    <a:bodyPr/>
                    <a:lstStyle/>
                    <a:p>
                      <a:r>
                        <a:rPr lang="es-ES" b="1" dirty="0" err="1">
                          <a:solidFill>
                            <a:schemeClr val="tx1"/>
                          </a:solidFill>
                          <a:effectLst/>
                        </a:rPr>
                        <a:t>Langfristige</a:t>
                      </a:r>
                      <a:r>
                        <a:rPr lang="es-ES" b="1" dirty="0">
                          <a:solidFill>
                            <a:schemeClr val="tx1"/>
                          </a:solidFill>
                          <a:effectLst/>
                        </a:rPr>
                        <a:t> </a:t>
                      </a:r>
                      <a:r>
                        <a:rPr lang="es-ES" b="1" dirty="0" err="1">
                          <a:solidFill>
                            <a:schemeClr val="tx1"/>
                          </a:solidFill>
                          <a:effectLst/>
                        </a:rPr>
                        <a:t>Ergebnisse</a:t>
                      </a:r>
                      <a:endParaRPr lang="es-ES" b="1" dirty="0">
                        <a:solidFill>
                          <a:schemeClr val="tx1"/>
                        </a:solidFill>
                        <a:effectLst/>
                      </a:endParaRPr>
                    </a:p>
                  </a:txBody>
                  <a:tcPr>
                    <a:solidFill>
                      <a:srgbClr val="FFAC33"/>
                    </a:solidFill>
                  </a:tcPr>
                </a:tc>
                <a:tc>
                  <a:txBody>
                    <a:bodyPr/>
                    <a:lstStyle/>
                    <a:p>
                      <a:r>
                        <a:rPr lang="es-ES" b="1" dirty="0" err="1">
                          <a:solidFill>
                            <a:srgbClr val="C00000"/>
                          </a:solidFill>
                        </a:rPr>
                        <a:t>Vollständige</a:t>
                      </a:r>
                      <a:r>
                        <a:rPr lang="es-ES" b="1" dirty="0">
                          <a:solidFill>
                            <a:srgbClr val="C00000"/>
                          </a:solidFill>
                        </a:rPr>
                        <a:t> </a:t>
                      </a:r>
                      <a:r>
                        <a:rPr lang="es-ES" b="1" dirty="0" err="1">
                          <a:solidFill>
                            <a:srgbClr val="C00000"/>
                          </a:solidFill>
                        </a:rPr>
                        <a:t>Staatsbürgerschaft</a:t>
                      </a:r>
                      <a:r>
                        <a:rPr lang="es-ES" b="1" dirty="0">
                          <a:solidFill>
                            <a:srgbClr val="C00000"/>
                          </a:solidFill>
                        </a:rPr>
                        <a:t> (6:25)</a:t>
                      </a:r>
                    </a:p>
                  </a:txBody>
                  <a:tcPr/>
                </a:tc>
                <a:tc>
                  <a:txBody>
                    <a:bodyPr/>
                    <a:lstStyle/>
                    <a:p>
                      <a:r>
                        <a:rPr lang="es-ES" b="1" dirty="0" err="1">
                          <a:solidFill>
                            <a:srgbClr val="C00000"/>
                          </a:solidFill>
                        </a:rPr>
                        <a:t>Knechtschaft</a:t>
                      </a:r>
                      <a:r>
                        <a:rPr lang="es-ES" b="1" dirty="0">
                          <a:solidFill>
                            <a:srgbClr val="C00000"/>
                          </a:solidFill>
                        </a:rPr>
                        <a:t> (9:27)</a:t>
                      </a:r>
                    </a:p>
                  </a:txBody>
                  <a:tcPr/>
                </a:tc>
                <a:extLst>
                  <a:ext uri="{0D108BD9-81ED-4DB2-BD59-A6C34878D82A}">
                    <a16:rowId xmlns:a16="http://schemas.microsoft.com/office/drawing/2014/main" val="2190561636"/>
                  </a:ext>
                </a:extLst>
              </a:tr>
            </a:tbl>
          </a:graphicData>
        </a:graphic>
      </p:graphicFrame>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3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4*#ppt_w"/>
                                          </p:val>
                                        </p:tav>
                                        <p:tav tm="100000">
                                          <p:val>
                                            <p:strVal val="#ppt_w"/>
                                          </p:val>
                                        </p:tav>
                                      </p:tavLst>
                                    </p:anim>
                                    <p:anim calcmode="lin" valueType="num">
                                      <p:cBhvr>
                                        <p:cTn id="37"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EC0DF5E9-E6D0-027A-6DD4-41CE034EC833}"/>
              </a:ext>
            </a:extLst>
          </p:cNvPr>
          <p:cNvSpPr/>
          <p:nvPr/>
        </p:nvSpPr>
        <p:spPr>
          <a:xfrm>
            <a:off x="166467" y="1484241"/>
            <a:ext cx="5962650" cy="5170646"/>
          </a:xfrm>
          <a:prstGeom prst="rect">
            <a:avLst/>
          </a:prstGeom>
          <a:solidFill>
            <a:schemeClr val="bg1"/>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4FA050-EF2E-5824-B3AE-7A030C2BD297}"/>
              </a:ext>
            </a:extLst>
          </p:cNvPr>
          <p:cNvSpPr txBox="1"/>
          <p:nvPr/>
        </p:nvSpPr>
        <p:spPr>
          <a:xfrm>
            <a:off x="0" y="0"/>
            <a:ext cx="12192000"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es-ES" sz="4400" b="1" dirty="0" err="1">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SEGEN</a:t>
            </a:r>
            <a:r>
              <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a:t>
            </a:r>
            <a:r>
              <a:rPr lang="es-ES" sz="4400" b="1" dirty="0" err="1">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und</a:t>
            </a:r>
            <a:r>
              <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a:t>
            </a:r>
            <a:r>
              <a:rPr lang="es-ES" sz="4400" b="1" dirty="0" err="1">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FLUCH</a:t>
            </a:r>
            <a:endParaRPr lang="es-ES"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endParaRPr>
          </a:p>
        </p:txBody>
      </p:sp>
      <p:sp>
        <p:nvSpPr>
          <p:cNvPr id="4" name="CuadroTexto 3">
            <a:extLst>
              <a:ext uri="{FF2B5EF4-FFF2-40B4-BE49-F238E27FC236}">
                <a16:creationId xmlns:a16="http://schemas.microsoft.com/office/drawing/2014/main" id="{1795F120-8A2C-BDCC-711E-6AFF38F70DBC}"/>
              </a:ext>
            </a:extLst>
          </p:cNvPr>
          <p:cNvSpPr txBox="1"/>
          <p:nvPr/>
        </p:nvSpPr>
        <p:spPr>
          <a:xfrm>
            <a:off x="433387" y="638472"/>
            <a:ext cx="11325225" cy="646331"/>
          </a:xfrm>
          <a:prstGeom prst="rect">
            <a:avLst/>
          </a:prstGeom>
          <a:noFill/>
        </p:spPr>
        <p:txBody>
          <a:bodyPr wrap="square">
            <a:spAutoFit/>
          </a:bodyPr>
          <a:lstStyle/>
          <a:p>
            <a:pPr algn="ctr"/>
            <a:r>
              <a:rPr lang="de-DE" b="1" dirty="0">
                <a:solidFill>
                  <a:schemeClr val="accent3">
                    <a:lumMod val="75000"/>
                  </a:schemeClr>
                </a:solidFill>
                <a:effectLst>
                  <a:outerShdw blurRad="38100" dist="38100" dir="2700000" algn="tl">
                    <a:srgbClr val="000000"/>
                  </a:outerShdw>
                </a:effectLst>
                <a:latin typeface="Comic Sans MS" panose="030F0702030302020204" pitchFamily="66" charset="0"/>
              </a:rPr>
              <a:t>„Darum sollt ihr verflucht sein und sollt nicht aufhören, Knechte zu sein, die Holz hauen und Wasser schöpfen für das Haus meines Gottes“</a:t>
            </a: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a:t>
            </a:r>
            <a:r>
              <a:rPr lang="es-ES" sz="1400" b="1" dirty="0" err="1">
                <a:solidFill>
                  <a:schemeClr val="accent3">
                    <a:lumMod val="75000"/>
                  </a:schemeClr>
                </a:solidFill>
                <a:effectLst>
                  <a:outerShdw blurRad="38100" dist="38100" dir="2700000" algn="tl">
                    <a:srgbClr val="000000"/>
                  </a:outerShdw>
                </a:effectLst>
                <a:latin typeface="Comic Sans MS" panose="030F0702030302020204" pitchFamily="66" charset="0"/>
              </a:rPr>
              <a:t>Josua</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 9:23)</a:t>
            </a: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7" y="1484241"/>
            <a:ext cx="5962650" cy="1754326"/>
          </a:xfrm>
          <a:prstGeom prst="rect">
            <a:avLst/>
          </a:prstGeom>
          <a:noFill/>
          <a:effectLst/>
        </p:spPr>
        <p:txBody>
          <a:bodyPr wrap="square" rtlCol="0">
            <a:spAutoFit/>
          </a:bodyPr>
          <a:lstStyle/>
          <a:p>
            <a:pPr>
              <a:spcBef>
                <a:spcPts val="600"/>
              </a:spcBef>
            </a:pPr>
            <a:r>
              <a:rPr lang="de-DE" b="1" dirty="0"/>
              <a:t>Das Leben der Gibeoniter zu verschonen hätte einen direkten Befehl GOTTES missachtet </a:t>
            </a:r>
            <a:br>
              <a:rPr lang="de-DE" b="1" dirty="0"/>
            </a:br>
            <a:r>
              <a:rPr lang="de-DE" b="1" dirty="0"/>
              <a:t>(5. Mo 7,1-2</a:t>
            </a:r>
            <a:r>
              <a:rPr lang="es-ES" b="1" dirty="0">
                <a:effectLst/>
              </a:rPr>
              <a:t>). </a:t>
            </a:r>
            <a:r>
              <a:rPr lang="de-DE" b="1" dirty="0"/>
              <a:t>Einen Eid wie den, den sie ihnen geschworen hatten, zu brechen, galt ebenfalls als Sünde (Jos 9,19; Ps 15,4b</a:t>
            </a:r>
            <a:r>
              <a:rPr lang="es-ES" b="1" dirty="0">
                <a:effectLst/>
              </a:rPr>
              <a:t>) </a:t>
            </a:r>
            <a:r>
              <a:rPr lang="de-DE" b="1" dirty="0"/>
              <a:t>Wie wurde dieses Dilemma gelöst</a:t>
            </a:r>
            <a:r>
              <a:rPr lang="es-ES" b="1" dirty="0">
                <a:effectLst/>
              </a:rPr>
              <a:t>?</a:t>
            </a: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1143" y="3820467"/>
            <a:ext cx="5762404"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pic>
        <p:nvPicPr>
          <p:cNvPr id="11" name="Imagen 10" descr="Imagen que contiene hombre, nieve, vistiendo, parado&#10;&#10;El contenido generado por IA puede ser incorrecto.">
            <a:extLst>
              <a:ext uri="{FF2B5EF4-FFF2-40B4-BE49-F238E27FC236}">
                <a16:creationId xmlns:a16="http://schemas.microsoft.com/office/drawing/2014/main" id="{8504E705-7361-D3EB-09CD-194F49D831F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1076391"/>
            <a:ext cx="6265656" cy="3132829"/>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323EC74C-2514-F2F9-AFC2-FCD13C7BBADA}"/>
              </a:ext>
            </a:extLst>
          </p:cNvPr>
          <p:cNvSpPr txBox="1"/>
          <p:nvPr/>
        </p:nvSpPr>
        <p:spPr>
          <a:xfrm>
            <a:off x="166465" y="4857872"/>
            <a:ext cx="5929535" cy="1754326"/>
          </a:xfrm>
          <a:prstGeom prst="rect">
            <a:avLst/>
          </a:prstGeom>
          <a:noFill/>
        </p:spPr>
        <p:txBody>
          <a:bodyPr wrap="square">
            <a:spAutoFit/>
          </a:bodyPr>
          <a:lstStyle/>
          <a:p>
            <a:pPr>
              <a:spcBef>
                <a:spcPts val="600"/>
              </a:spcBef>
            </a:pPr>
            <a:r>
              <a:rPr lang="de-DE" b="1" dirty="0"/>
              <a:t>Darüber hinaus standen sie als Wasserträger und Holzfäller für Gottes Haus in ständigem Kontakt mit Gott. Durch Gottes Gnade wurde der Fluch zu einem Segen. „Ich habe kein Gefallen am Tod des Gottlosen, sondern daran, dass er sich von seinen Wegen abwendet und lebt“ (Hes. 33,11).</a:t>
            </a:r>
          </a:p>
        </p:txBody>
      </p:sp>
      <p:sp>
        <p:nvSpPr>
          <p:cNvPr id="10" name="CuadroTexto 9">
            <a:extLst>
              <a:ext uri="{FF2B5EF4-FFF2-40B4-BE49-F238E27FC236}">
                <a16:creationId xmlns:a16="http://schemas.microsoft.com/office/drawing/2014/main" id="{6C853886-C814-93E6-854E-2615B486A9C4}"/>
              </a:ext>
            </a:extLst>
          </p:cNvPr>
          <p:cNvSpPr txBox="1"/>
          <p:nvPr/>
        </p:nvSpPr>
        <p:spPr>
          <a:xfrm>
            <a:off x="166466" y="3171057"/>
            <a:ext cx="5962651" cy="1754326"/>
          </a:xfrm>
          <a:prstGeom prst="rect">
            <a:avLst/>
          </a:prstGeom>
          <a:noFill/>
        </p:spPr>
        <p:txBody>
          <a:bodyPr wrap="square">
            <a:spAutoFit/>
          </a:bodyPr>
          <a:lstStyle/>
          <a:p>
            <a:pPr>
              <a:spcBef>
                <a:spcPts val="600"/>
              </a:spcBef>
            </a:pPr>
            <a:r>
              <a:rPr lang="de-DE" b="1" dirty="0"/>
              <a:t>Ihr Leben wurde verschont, aber sie wurden mit einem Fluch belegt (Jos 9,20-23). Der Fluch bestand darin, dass sie von Generation zu Generation Diener sein mussten. Dadurch standen sie in enger Beziehung zum Volk Gottes, von dem sie nie getrennt wurden (Neh. 7,6.25).</a:t>
            </a: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5"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vertical)">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2536963" y="710024"/>
            <a:ext cx="9193695" cy="4154984"/>
          </a:xfrm>
          <a:prstGeom prst="rect">
            <a:avLst/>
          </a:prstGeom>
          <a:noFill/>
        </p:spPr>
        <p:txBody>
          <a:bodyPr wrap="square">
            <a:spAutoFit/>
          </a:bodyPr>
          <a:lstStyle/>
          <a:p>
            <a:pPr>
              <a:spcBef>
                <a:spcPts val="600"/>
              </a:spcBef>
            </a:pPr>
            <a:r>
              <a:rPr lang="de-DE" sz="2400" b="1" dirty="0">
                <a:latin typeface="Constantia" panose="02030602050306030303" pitchFamily="18" charset="0"/>
              </a:rPr>
              <a:t>„Die Kinder Israels sollten das gesamte Gebiet besetzen, das GOTT ihnen zugewiesen hatte. Die Völker, die die Anbetung und den Dienst des wahren GOTTES ablehnten, sollten vertrieben werden. Aber es war GOTTES Absicht, dass die Menschen durch die Offenbarung SEINES CHARAKTERS durch Israel zu IHM hingezogen werden sollten. Die Einladung des Evangeliums sollte der ganzen Welt gegeben werden. […] Alle, die wie Rahab, die Kanaaniterin und Ruth, die Moabiterin, </a:t>
            </a:r>
            <a:br>
              <a:rPr lang="de-DE" sz="2400" b="1" dirty="0">
                <a:latin typeface="Constantia" panose="02030602050306030303" pitchFamily="18" charset="0"/>
              </a:rPr>
            </a:br>
            <a:r>
              <a:rPr lang="de-DE" sz="2400" b="1" dirty="0">
                <a:latin typeface="Constantia" panose="02030602050306030303" pitchFamily="18" charset="0"/>
              </a:rPr>
              <a:t>sich vom Götzendienst abwandten und zum GOTTESDIENST des wahren GOTTES übergingen, sollten sich mit Seinem auserwählten Volk vereinen“</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12ACD515-16B6-E350-2372-43E63AA98A9B}"/>
              </a:ext>
            </a:extLst>
          </p:cNvPr>
          <p:cNvSpPr txBox="1"/>
          <p:nvPr/>
        </p:nvSpPr>
        <p:spPr>
          <a:xfrm>
            <a:off x="2999824" y="5017408"/>
            <a:ext cx="7284303" cy="338554"/>
          </a:xfrm>
          <a:prstGeom prst="rect">
            <a:avLst/>
          </a:prstGeom>
          <a:noFill/>
        </p:spPr>
        <p:txBody>
          <a:bodyPr wrap="none" rtlCol="0">
            <a:spAutoFit/>
          </a:bodyPr>
          <a:lstStyle/>
          <a:p>
            <a:pPr algn="ctr"/>
            <a:r>
              <a:rPr lang="fr-FR" sz="1600" b="1" dirty="0"/>
              <a:t>E. G. White, </a:t>
            </a:r>
            <a:r>
              <a:rPr lang="fr-FR" sz="1600" b="1" dirty="0" err="1"/>
              <a:t>Christ’s</a:t>
            </a:r>
            <a:r>
              <a:rPr lang="fr-FR" sz="1600" b="1" dirty="0"/>
              <a:t> Object </a:t>
            </a:r>
            <a:r>
              <a:rPr lang="fr-FR" sz="1600" b="1" dirty="0" err="1"/>
              <a:t>Lessons</a:t>
            </a:r>
            <a:r>
              <a:rPr lang="fr-FR" sz="1600" b="1" dirty="0"/>
              <a:t> (Christi </a:t>
            </a:r>
            <a:r>
              <a:rPr lang="fr-FR" sz="1600" b="1" dirty="0" err="1"/>
              <a:t>Gleichnisse</a:t>
            </a:r>
            <a:r>
              <a:rPr lang="fr-FR" sz="1600" b="1" dirty="0"/>
              <a:t>), S. 290 (</a:t>
            </a:r>
            <a:r>
              <a:rPr lang="fr-FR" sz="1600" b="1" dirty="0" err="1"/>
              <a:t>engl</a:t>
            </a:r>
            <a:r>
              <a:rPr lang="fr-FR" sz="1600" b="1" dirty="0"/>
              <a:t>. </a:t>
            </a:r>
            <a:r>
              <a:rPr lang="fr-FR" sz="1600" b="1" dirty="0" err="1"/>
              <a:t>Ausg</a:t>
            </a:r>
            <a:r>
              <a:rPr lang="fr-FR" sz="1600" b="1" dirty="0"/>
              <a:t>.)</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r="-2" b="-3"/>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455555"/>
            <a:ext cx="5463228" cy="5724644"/>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40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„Durch den Glauben kam die Hure Rahab nicht mit den Ungehorsamen um, weil sie die Kundschafter in Frieden aufgenommen hatte“</a:t>
            </a:r>
            <a:endParaRPr kumimoji="0" lang="es-ES" sz="40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3200" b="1" i="0" u="none" strike="noStrike" kern="1200" cap="none" spc="0" normalizeH="0" baseline="0" noProof="0" dirty="0" err="1">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Hebräer</a:t>
            </a: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 11:31, </a:t>
            </a:r>
            <a:r>
              <a:rPr kumimoji="0" lang="es-ES" sz="2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LU</a:t>
            </a: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omic Sans MS" panose="030F0702030302020204" pitchFamily="66" charset="0"/>
                <a:ea typeface="+mn-ea"/>
                <a:cs typeface="+mn-cs"/>
              </a:rPr>
              <a:t>)</a:t>
            </a:r>
          </a:p>
        </p:txBody>
      </p:sp>
    </p:spTree>
    <p:extLst>
      <p:ext uri="{BB962C8B-B14F-4D97-AF65-F5344CB8AC3E}">
        <p14:creationId xmlns:p14="http://schemas.microsoft.com/office/powerpoint/2010/main" val="3289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5952288" y="3380875"/>
            <a:ext cx="6057900" cy="3400931"/>
          </a:xfrm>
          <a:prstGeom prst="rect">
            <a:avLst/>
          </a:prstGeom>
          <a:noFill/>
        </p:spPr>
        <p:txBody>
          <a:bodyPr wrap="square" rtlCol="0">
            <a:spAutoFit/>
          </a:bodyPr>
          <a:lstStyle/>
          <a:p>
            <a:pPr>
              <a:spcBef>
                <a:spcPts val="600"/>
              </a:spcBef>
            </a:pPr>
            <a:r>
              <a:rPr lang="es-ES" sz="2000" b="1" dirty="0">
                <a:solidFill>
                  <a:schemeClr val="bg1"/>
                </a:solidFill>
                <a:highlight>
                  <a:srgbClr val="4C873A"/>
                </a:highlight>
              </a:rPr>
              <a:t> </a:t>
            </a:r>
            <a:r>
              <a:rPr lang="de-DE" sz="2000" b="1" dirty="0">
                <a:solidFill>
                  <a:schemeClr val="bg1"/>
                </a:solidFill>
                <a:highlight>
                  <a:srgbClr val="4C873A"/>
                </a:highlight>
              </a:rPr>
              <a:t>Gnade für das Volk Israel (Josua 2:1, 22-24</a:t>
            </a:r>
            <a:r>
              <a:rPr lang="es-ES" sz="2000" b="1" dirty="0">
                <a:solidFill>
                  <a:schemeClr val="bg1"/>
                </a:solidFill>
                <a:highlight>
                  <a:srgbClr val="4C873A"/>
                </a:highlight>
              </a:rPr>
              <a:t>):</a:t>
            </a:r>
          </a:p>
          <a:p>
            <a:pPr lvl="1">
              <a:spcBef>
                <a:spcPts val="600"/>
              </a:spcBef>
            </a:pPr>
            <a:r>
              <a:rPr lang="es-ES" sz="2000" b="1" dirty="0"/>
              <a:t>Die 2. Chance</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9A486F"/>
                </a:highlight>
              </a:rPr>
              <a:t> </a:t>
            </a:r>
            <a:r>
              <a:rPr lang="de-DE" sz="2000" b="1" dirty="0">
                <a:solidFill>
                  <a:schemeClr val="bg1"/>
                </a:solidFill>
                <a:effectLst>
                  <a:outerShdw blurRad="38100" dist="38100" dir="2700000" algn="tl">
                    <a:srgbClr val="000000">
                      <a:alpha val="43137"/>
                    </a:srgbClr>
                  </a:outerShdw>
                </a:effectLst>
                <a:highlight>
                  <a:srgbClr val="9A486F"/>
                </a:highlight>
              </a:rPr>
              <a:t>Gnade für Rahab (Josua 2:2-21</a:t>
            </a:r>
            <a:r>
              <a:rPr lang="es-ES" sz="2000" b="1" dirty="0">
                <a:solidFill>
                  <a:schemeClr val="bg1"/>
                </a:solidFill>
                <a:effectLst>
                  <a:outerShdw blurRad="38100" dist="38100" dir="2700000" algn="tl">
                    <a:srgbClr val="000000">
                      <a:alpha val="43137"/>
                    </a:srgbClr>
                  </a:outerShdw>
                </a:effectLst>
                <a:highlight>
                  <a:srgbClr val="9A486F"/>
                </a:highlight>
              </a:rPr>
              <a:t>):</a:t>
            </a:r>
          </a:p>
          <a:p>
            <a:pPr lvl="1">
              <a:spcBef>
                <a:spcPts val="600"/>
              </a:spcBef>
            </a:pPr>
            <a:r>
              <a:rPr lang="de-DE" sz="2000" b="1" dirty="0"/>
              <a:t>Der Glaube - so groß wie ein Senfkorn</a:t>
            </a:r>
            <a:endParaRPr lang="es-ES" sz="2000" b="1" dirty="0"/>
          </a:p>
          <a:p>
            <a:pPr lvl="1">
              <a:spcBef>
                <a:spcPts val="600"/>
              </a:spcBef>
            </a:pPr>
            <a:r>
              <a:rPr lang="de-DE" sz="2000" b="1" dirty="0"/>
              <a:t>Der Bund – auf Rahab erweitert</a:t>
            </a:r>
            <a:endParaRPr lang="es-ES" sz="2000" b="1" dirty="0"/>
          </a:p>
          <a:p>
            <a:pPr>
              <a:spcBef>
                <a:spcPts val="1800"/>
              </a:spcBef>
            </a:pPr>
            <a:r>
              <a:rPr lang="es-ES" sz="2000" b="1" dirty="0">
                <a:solidFill>
                  <a:schemeClr val="bg1"/>
                </a:solidFill>
                <a:effectLst>
                  <a:outerShdw blurRad="38100" dist="38100" dir="2700000" algn="tl">
                    <a:srgbClr val="000000">
                      <a:alpha val="43137"/>
                    </a:srgbClr>
                  </a:outerShdw>
                </a:effectLst>
                <a:highlight>
                  <a:srgbClr val="41608A"/>
                </a:highlight>
              </a:rPr>
              <a:t> </a:t>
            </a:r>
            <a:r>
              <a:rPr lang="de-DE" sz="2000" b="1" dirty="0">
                <a:solidFill>
                  <a:schemeClr val="bg1"/>
                </a:solidFill>
                <a:effectLst>
                  <a:outerShdw blurRad="38100" dist="38100" dir="2700000" algn="tl">
                    <a:srgbClr val="000000">
                      <a:alpha val="43137"/>
                    </a:srgbClr>
                  </a:outerShdw>
                </a:effectLst>
                <a:highlight>
                  <a:srgbClr val="41608A"/>
                </a:highlight>
              </a:rPr>
              <a:t>Gnade für die Gibeoniter (Josua 9</a:t>
            </a:r>
            <a:r>
              <a:rPr lang="es-ES" sz="2000" b="1" dirty="0">
                <a:solidFill>
                  <a:schemeClr val="bg1"/>
                </a:solidFill>
                <a:effectLst>
                  <a:outerShdw blurRad="38100" dist="38100" dir="2700000" algn="tl">
                    <a:srgbClr val="000000">
                      <a:alpha val="43137"/>
                    </a:srgbClr>
                  </a:outerShdw>
                </a:effectLst>
                <a:highlight>
                  <a:srgbClr val="41608A"/>
                </a:highlight>
              </a:rPr>
              <a:t>):</a:t>
            </a:r>
          </a:p>
          <a:p>
            <a:pPr lvl="1">
              <a:spcBef>
                <a:spcPts val="600"/>
              </a:spcBef>
            </a:pPr>
            <a:r>
              <a:rPr lang="es-ES" sz="2000" b="1" dirty="0" err="1"/>
              <a:t>Betrügerische</a:t>
            </a:r>
            <a:r>
              <a:rPr lang="es-ES" sz="2000" b="1" dirty="0"/>
              <a:t> Boten</a:t>
            </a:r>
          </a:p>
          <a:p>
            <a:pPr lvl="1">
              <a:spcBef>
                <a:spcPts val="600"/>
              </a:spcBef>
            </a:pPr>
            <a:r>
              <a:rPr lang="es-ES" sz="2000" b="1" dirty="0" err="1"/>
              <a:t>Segen</a:t>
            </a:r>
            <a:r>
              <a:rPr lang="es-ES" sz="2000" b="1" dirty="0"/>
              <a:t> </a:t>
            </a:r>
            <a:r>
              <a:rPr lang="es-ES" sz="2000" b="1" dirty="0" err="1"/>
              <a:t>und</a:t>
            </a:r>
            <a:r>
              <a:rPr lang="es-ES" sz="2000" b="1" dirty="0"/>
              <a:t> </a:t>
            </a:r>
            <a:r>
              <a:rPr lang="es-ES" sz="2000" b="1" dirty="0" err="1"/>
              <a:t>Fluch</a:t>
            </a:r>
            <a:endParaRPr lang="es-ES" sz="2000" b="1" dirty="0"/>
          </a:p>
        </p:txBody>
      </p:sp>
      <p:sp>
        <p:nvSpPr>
          <p:cNvPr id="3" name="CuadroTexto 2">
            <a:extLst>
              <a:ext uri="{FF2B5EF4-FFF2-40B4-BE49-F238E27FC236}">
                <a16:creationId xmlns:a16="http://schemas.microsoft.com/office/drawing/2014/main" id="{71C89227-AA53-4A26-D3E1-CF5D2BB6A26E}"/>
              </a:ext>
            </a:extLst>
          </p:cNvPr>
          <p:cNvSpPr txBox="1"/>
          <p:nvPr/>
        </p:nvSpPr>
        <p:spPr>
          <a:xfrm>
            <a:off x="181812" y="176859"/>
            <a:ext cx="5833977" cy="1323439"/>
          </a:xfrm>
          <a:prstGeom prst="rect">
            <a:avLst/>
          </a:prstGeom>
          <a:noFill/>
        </p:spPr>
        <p:txBody>
          <a:bodyPr wrap="square" rtlCol="0">
            <a:spAutoFit/>
          </a:bodyPr>
          <a:lstStyle/>
          <a:p>
            <a:pPr>
              <a:spcBef>
                <a:spcPts val="600"/>
              </a:spcBef>
            </a:pPr>
            <a:r>
              <a:rPr lang="de-DE" sz="2000" b="1" dirty="0">
                <a:solidFill>
                  <a:schemeClr val="bg1"/>
                </a:solidFill>
                <a:effectLst>
                  <a:glow rad="127000">
                    <a:srgbClr val="D02C20"/>
                  </a:glow>
                </a:effectLst>
              </a:rPr>
              <a:t>Die Kanaaniter hatten die Grenzen der Gnade überschritten. Aus diesem Grund lautete </a:t>
            </a:r>
            <a:br>
              <a:rPr lang="de-DE" sz="2000" b="1" dirty="0">
                <a:solidFill>
                  <a:schemeClr val="bg1"/>
                </a:solidFill>
                <a:effectLst>
                  <a:glow rad="127000">
                    <a:srgbClr val="D02C20"/>
                  </a:glow>
                </a:effectLst>
              </a:rPr>
            </a:br>
            <a:r>
              <a:rPr lang="de-DE" sz="2000" b="1" dirty="0">
                <a:solidFill>
                  <a:schemeClr val="bg1"/>
                </a:solidFill>
                <a:effectLst>
                  <a:glow rad="127000">
                    <a:srgbClr val="D02C20"/>
                  </a:glow>
                </a:effectLst>
              </a:rPr>
              <a:t>der Befehl an Israel: „Geht hinein, tötet sie alle und nehmt ihre Besitztümer an euch.“</a:t>
            </a:r>
          </a:p>
        </p:txBody>
      </p:sp>
      <p:pic>
        <p:nvPicPr>
          <p:cNvPr id="5" name="Imagen 4" descr="Imagen que contiene edificio&#10;&#10;El contenido generado por IA puede ser incorrecto.">
            <a:extLst>
              <a:ext uri="{FF2B5EF4-FFF2-40B4-BE49-F238E27FC236}">
                <a16:creationId xmlns:a16="http://schemas.microsoft.com/office/drawing/2014/main" id="{0FCC158E-9152-C996-E254-D99CB3D1B7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88758" y="3295650"/>
            <a:ext cx="4413463" cy="3400931"/>
          </a:xfrm>
          <a:prstGeom prst="roundRect">
            <a:avLst>
              <a:gd name="adj" fmla="val 10129"/>
            </a:avLst>
          </a:prstGeom>
          <a:ln w="28575">
            <a:solidFill>
              <a:srgbClr val="D02C2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hombre en frente de un pared de ladrillo&#10;&#10;El contenido generado por IA puede ser incorrecto.">
            <a:extLst>
              <a:ext uri="{FF2B5EF4-FFF2-40B4-BE49-F238E27FC236}">
                <a16:creationId xmlns:a16="http://schemas.microsoft.com/office/drawing/2014/main" id="{FC9B18EB-6240-732A-58D5-5E6DECB59AC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6314173" y="125553"/>
            <a:ext cx="5696015" cy="3040267"/>
          </a:xfrm>
          <a:prstGeom prst="roundRect">
            <a:avLst>
              <a:gd name="adj" fmla="val 10129"/>
            </a:avLst>
          </a:prstGeom>
          <a:ln w="28575">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flipH="1">
            <a:off x="6055980" y="6033409"/>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6055980" y="3819307"/>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6055980" y="6414329"/>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6055980" y="4727537"/>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6055980" y="5106621"/>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65182" y="3392283"/>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65182" y="5606647"/>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65182" y="4313167"/>
            <a:ext cx="375799" cy="374555"/>
          </a:xfrm>
          <a:prstGeom prst="rect">
            <a:avLst/>
          </a:prstGeom>
          <a:effectLst>
            <a:outerShdw blurRad="63500" sx="102000" sy="102000" algn="ctr" rotWithShape="0">
              <a:prstClr val="black">
                <a:alpha val="40000"/>
              </a:prstClr>
            </a:outerShdw>
          </a:effectLst>
        </p:spPr>
      </p:pic>
      <p:sp>
        <p:nvSpPr>
          <p:cNvPr id="6" name="CuadroTexto 5">
            <a:extLst>
              <a:ext uri="{FF2B5EF4-FFF2-40B4-BE49-F238E27FC236}">
                <a16:creationId xmlns:a16="http://schemas.microsoft.com/office/drawing/2014/main" id="{48905B86-B1D2-08B9-3A5E-265E82F991C1}"/>
              </a:ext>
            </a:extLst>
          </p:cNvPr>
          <p:cNvSpPr txBox="1"/>
          <p:nvPr/>
        </p:nvSpPr>
        <p:spPr>
          <a:xfrm>
            <a:off x="181812" y="1463078"/>
            <a:ext cx="5833977" cy="1631216"/>
          </a:xfrm>
          <a:prstGeom prst="rect">
            <a:avLst/>
          </a:prstGeom>
          <a:noFill/>
        </p:spPr>
        <p:txBody>
          <a:bodyPr wrap="square">
            <a:spAutoFit/>
          </a:bodyPr>
          <a:lstStyle/>
          <a:p>
            <a:pPr>
              <a:spcBef>
                <a:spcPts val="600"/>
              </a:spcBef>
            </a:pPr>
            <a:r>
              <a:rPr lang="de-DE" sz="2000" b="1" dirty="0">
                <a:solidFill>
                  <a:schemeClr val="bg1"/>
                </a:solidFill>
                <a:effectLst>
                  <a:glow rad="127000">
                    <a:srgbClr val="D02C20"/>
                  </a:glow>
                </a:effectLst>
              </a:rPr>
              <a:t>Es gab jedoch noch Menschen in Kanaan, </a:t>
            </a:r>
            <a:br>
              <a:rPr lang="de-DE" sz="2000" b="1" dirty="0">
                <a:solidFill>
                  <a:schemeClr val="bg1"/>
                </a:solidFill>
                <a:effectLst>
                  <a:glow rad="127000">
                    <a:srgbClr val="D02C20"/>
                  </a:glow>
                </a:effectLst>
              </a:rPr>
            </a:br>
            <a:r>
              <a:rPr lang="de-DE" sz="2000" b="1" dirty="0">
                <a:solidFill>
                  <a:schemeClr val="bg1"/>
                </a:solidFill>
                <a:effectLst>
                  <a:glow rad="127000">
                    <a:srgbClr val="D02C20"/>
                  </a:glow>
                </a:effectLst>
              </a:rPr>
              <a:t>die die Gnadengrenzen noch nicht erreicht hatten. Alle, die bereit waren, die Gnade anzunehmen, die Gott ihnen gewähren wollte, wurden vor der Vernichtung bewahrt.</a:t>
            </a:r>
          </a:p>
        </p:txBody>
      </p:sp>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750"/>
                                        <p:tgtEl>
                                          <p:spTgt spid="9"/>
                                        </p:tgtEl>
                                      </p:cBhvr>
                                    </p:animEffect>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p:cTn id="26" dur="500" fill="hold"/>
                                        <p:tgtEl>
                                          <p:spTgt spid="46"/>
                                        </p:tgtEl>
                                        <p:attrNameLst>
                                          <p:attrName>ppt_w</p:attrName>
                                        </p:attrNameLst>
                                      </p:cBhvr>
                                      <p:tavLst>
                                        <p:tav tm="0">
                                          <p:val>
                                            <p:fltVal val="0"/>
                                          </p:val>
                                        </p:tav>
                                        <p:tav tm="100000">
                                          <p:val>
                                            <p:strVal val="#ppt_w"/>
                                          </p:val>
                                        </p:tav>
                                      </p:tavLst>
                                    </p:anim>
                                    <p:anim calcmode="lin" valueType="num">
                                      <p:cBhvr>
                                        <p:cTn id="27" dur="500" fill="hold"/>
                                        <p:tgtEl>
                                          <p:spTgt spid="46"/>
                                        </p:tgtEl>
                                        <p:attrNameLst>
                                          <p:attrName>ppt_h</p:attrName>
                                        </p:attrNameLst>
                                      </p:cBhvr>
                                      <p:tavLst>
                                        <p:tav tm="0">
                                          <p:val>
                                            <p:fltVal val="0"/>
                                          </p:val>
                                        </p:tav>
                                        <p:tav tm="100000">
                                          <p:val>
                                            <p:strVal val="#ppt_h"/>
                                          </p:val>
                                        </p:tav>
                                      </p:tavLst>
                                    </p:anim>
                                    <p:anim calcmode="lin" valueType="num">
                                      <p:cBhvr>
                                        <p:cTn id="28" dur="500" fill="hold"/>
                                        <p:tgtEl>
                                          <p:spTgt spid="46"/>
                                        </p:tgtEl>
                                        <p:attrNameLst>
                                          <p:attrName>style.rotation</p:attrName>
                                        </p:attrNameLst>
                                      </p:cBhvr>
                                      <p:tavLst>
                                        <p:tav tm="0">
                                          <p:val>
                                            <p:fltVal val="360"/>
                                          </p:val>
                                        </p:tav>
                                        <p:tav tm="100000">
                                          <p:val>
                                            <p:fltVal val="0"/>
                                          </p:val>
                                        </p:tav>
                                      </p:tavLst>
                                    </p:anim>
                                    <p:animEffect transition="in" filter="fade">
                                      <p:cBhvr>
                                        <p:cTn id="29" dur="500"/>
                                        <p:tgtEl>
                                          <p:spTgt spid="4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17"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1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fill="hold"/>
                                        <p:tgtEl>
                                          <p:spTgt spid="55"/>
                                        </p:tgtEl>
                                        <p:attrNameLst>
                                          <p:attrName>ppt_w</p:attrName>
                                        </p:attrNameLst>
                                      </p:cBhvr>
                                      <p:tavLst>
                                        <p:tav tm="0">
                                          <p:val>
                                            <p:fltVal val="0"/>
                                          </p:val>
                                        </p:tav>
                                        <p:tav tm="100000">
                                          <p:val>
                                            <p:strVal val="#ppt_w"/>
                                          </p:val>
                                        </p:tav>
                                      </p:tavLst>
                                    </p:anim>
                                    <p:anim calcmode="lin" valueType="num">
                                      <p:cBhvr>
                                        <p:cTn id="50" dur="500" fill="hold"/>
                                        <p:tgtEl>
                                          <p:spTgt spid="55"/>
                                        </p:tgtEl>
                                        <p:attrNameLst>
                                          <p:attrName>ppt_h</p:attrName>
                                        </p:attrNameLst>
                                      </p:cBhvr>
                                      <p:tavLst>
                                        <p:tav tm="0">
                                          <p:val>
                                            <p:fltVal val="0"/>
                                          </p:val>
                                        </p:tav>
                                        <p:tav tm="100000">
                                          <p:val>
                                            <p:strVal val="#ppt_h"/>
                                          </p:val>
                                        </p:tav>
                                      </p:tavLst>
                                    </p:anim>
                                    <p:anim calcmode="lin" valueType="num">
                                      <p:cBhvr>
                                        <p:cTn id="51" dur="500" fill="hold"/>
                                        <p:tgtEl>
                                          <p:spTgt spid="55"/>
                                        </p:tgtEl>
                                        <p:attrNameLst>
                                          <p:attrName>style.rotation</p:attrName>
                                        </p:attrNameLst>
                                      </p:cBhvr>
                                      <p:tavLst>
                                        <p:tav tm="0">
                                          <p:val>
                                            <p:fltVal val="360"/>
                                          </p:val>
                                        </p:tav>
                                        <p:tav tm="100000">
                                          <p:val>
                                            <p:fltVal val="0"/>
                                          </p:val>
                                        </p:tav>
                                      </p:tavLst>
                                    </p:anim>
                                    <p:animEffect transition="in" filter="fade">
                                      <p:cBhvr>
                                        <p:cTn id="52" dur="500"/>
                                        <p:tgtEl>
                                          <p:spTgt spid="5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par>
                          <p:cTn id="57" fill="hold">
                            <p:stCondLst>
                              <p:cond delay="1000"/>
                            </p:stCondLst>
                            <p:childTnLst>
                              <p:par>
                                <p:cTn id="58" presetID="17" presetClass="entr" presetSubtype="8"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ppt_x-#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strVal val="#ppt_h"/>
                                          </p:val>
                                        </p:tav>
                                        <p:tav tm="100000">
                                          <p:val>
                                            <p:strVal val="#ppt_h"/>
                                          </p:val>
                                        </p:tav>
                                      </p:tavLst>
                                    </p:anim>
                                  </p:childTnLst>
                                </p:cTn>
                              </p:par>
                            </p:childTnLst>
                          </p:cTn>
                        </p:par>
                        <p:par>
                          <p:cTn id="64" fill="hold">
                            <p:stCondLst>
                              <p:cond delay="1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2000"/>
                            </p:stCondLst>
                            <p:childTnLst>
                              <p:par>
                                <p:cTn id="69" presetID="17" presetClass="entr" presetSubtype="8"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p:cTn id="71" dur="500" fill="hold"/>
                                        <p:tgtEl>
                                          <p:spTgt spid="24"/>
                                        </p:tgtEl>
                                        <p:attrNameLst>
                                          <p:attrName>ppt_x</p:attrName>
                                        </p:attrNameLst>
                                      </p:cBhvr>
                                      <p:tavLst>
                                        <p:tav tm="0">
                                          <p:val>
                                            <p:strVal val="#ppt_x-#ppt_w/2"/>
                                          </p:val>
                                        </p:tav>
                                        <p:tav tm="100000">
                                          <p:val>
                                            <p:strVal val="#ppt_x"/>
                                          </p:val>
                                        </p:tav>
                                      </p:tavLst>
                                    </p:anim>
                                    <p:anim calcmode="lin" valueType="num">
                                      <p:cBhvr>
                                        <p:cTn id="72" dur="500" fill="hold"/>
                                        <p:tgtEl>
                                          <p:spTgt spid="24"/>
                                        </p:tgtEl>
                                        <p:attrNameLst>
                                          <p:attrName>ppt_y</p:attrName>
                                        </p:attrNameLst>
                                      </p:cBhvr>
                                      <p:tavLst>
                                        <p:tav tm="0">
                                          <p:val>
                                            <p:strVal val="#ppt_y"/>
                                          </p:val>
                                        </p:tav>
                                        <p:tav tm="100000">
                                          <p:val>
                                            <p:strVal val="#ppt_y"/>
                                          </p:val>
                                        </p:tav>
                                      </p:tavLst>
                                    </p:anim>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strVal val="#ppt_h"/>
                                          </p:val>
                                        </p:tav>
                                        <p:tav tm="100000">
                                          <p:val>
                                            <p:strVal val="#ppt_h"/>
                                          </p:val>
                                        </p:tav>
                                      </p:tavLst>
                                    </p:anim>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 calcmode="lin" valueType="num">
                                      <p:cBhvr>
                                        <p:cTn id="83" dur="500" fill="hold"/>
                                        <p:tgtEl>
                                          <p:spTgt spid="51"/>
                                        </p:tgtEl>
                                        <p:attrNameLst>
                                          <p:attrName>ppt_w</p:attrName>
                                        </p:attrNameLst>
                                      </p:cBhvr>
                                      <p:tavLst>
                                        <p:tav tm="0">
                                          <p:val>
                                            <p:fltVal val="0"/>
                                          </p:val>
                                        </p:tav>
                                        <p:tav tm="100000">
                                          <p:val>
                                            <p:strVal val="#ppt_w"/>
                                          </p:val>
                                        </p:tav>
                                      </p:tavLst>
                                    </p:anim>
                                    <p:anim calcmode="lin" valueType="num">
                                      <p:cBhvr>
                                        <p:cTn id="84" dur="500" fill="hold"/>
                                        <p:tgtEl>
                                          <p:spTgt spid="51"/>
                                        </p:tgtEl>
                                        <p:attrNameLst>
                                          <p:attrName>ppt_h</p:attrName>
                                        </p:attrNameLst>
                                      </p:cBhvr>
                                      <p:tavLst>
                                        <p:tav tm="0">
                                          <p:val>
                                            <p:fltVal val="0"/>
                                          </p:val>
                                        </p:tav>
                                        <p:tav tm="100000">
                                          <p:val>
                                            <p:strVal val="#ppt_h"/>
                                          </p:val>
                                        </p:tav>
                                      </p:tavLst>
                                    </p:anim>
                                    <p:anim calcmode="lin" valueType="num">
                                      <p:cBhvr>
                                        <p:cTn id="85" dur="500" fill="hold"/>
                                        <p:tgtEl>
                                          <p:spTgt spid="51"/>
                                        </p:tgtEl>
                                        <p:attrNameLst>
                                          <p:attrName>style.rotation</p:attrName>
                                        </p:attrNameLst>
                                      </p:cBhvr>
                                      <p:tavLst>
                                        <p:tav tm="0">
                                          <p:val>
                                            <p:fltVal val="360"/>
                                          </p:val>
                                        </p:tav>
                                        <p:tav tm="100000">
                                          <p:val>
                                            <p:fltVal val="0"/>
                                          </p:val>
                                        </p:tav>
                                      </p:tavLst>
                                    </p:anim>
                                    <p:animEffect transition="in" filter="fade">
                                      <p:cBhvr>
                                        <p:cTn id="86" dur="500"/>
                                        <p:tgtEl>
                                          <p:spTgt spid="51"/>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5" end="5"/>
                                            </p:txEl>
                                          </p:spTgt>
                                        </p:tgtEl>
                                        <p:attrNameLst>
                                          <p:attrName>style.visibility</p:attrName>
                                        </p:attrNameLst>
                                      </p:cBhvr>
                                      <p:to>
                                        <p:strVal val="visible"/>
                                      </p:to>
                                    </p:set>
                                    <p:animEffect transition="in" filter="wipe(left)">
                                      <p:cBhvr>
                                        <p:cTn id="90" dur="500"/>
                                        <p:tgtEl>
                                          <p:spTgt spid="2">
                                            <p:txEl>
                                              <p:pRg st="5" end="5"/>
                                            </p:txEl>
                                          </p:spTgt>
                                        </p:tgtEl>
                                      </p:cBhvr>
                                    </p:animEffect>
                                  </p:childTnLst>
                                </p:cTn>
                              </p:par>
                            </p:childTnLst>
                          </p:cTn>
                        </p:par>
                        <p:par>
                          <p:cTn id="91" fill="hold">
                            <p:stCondLst>
                              <p:cond delay="1000"/>
                            </p:stCondLst>
                            <p:childTnLst>
                              <p:par>
                                <p:cTn id="92" presetID="17" presetClass="entr" presetSubtype="8" fill="hold" nodeType="afterEffect">
                                  <p:stCondLst>
                                    <p:cond delay="0"/>
                                  </p:stCondLst>
                                  <p:childTnLst>
                                    <p:set>
                                      <p:cBhvr>
                                        <p:cTn id="93" dur="1" fill="hold">
                                          <p:stCondLst>
                                            <p:cond delay="0"/>
                                          </p:stCondLst>
                                        </p:cTn>
                                        <p:tgtEl>
                                          <p:spTgt spid="11"/>
                                        </p:tgtEl>
                                        <p:attrNameLst>
                                          <p:attrName>style.visibility</p:attrName>
                                        </p:attrNameLst>
                                      </p:cBhvr>
                                      <p:to>
                                        <p:strVal val="visible"/>
                                      </p:to>
                                    </p:set>
                                    <p:anim calcmode="lin" valueType="num">
                                      <p:cBhvr>
                                        <p:cTn id="94" dur="500" fill="hold"/>
                                        <p:tgtEl>
                                          <p:spTgt spid="11"/>
                                        </p:tgtEl>
                                        <p:attrNameLst>
                                          <p:attrName>ppt_x</p:attrName>
                                        </p:attrNameLst>
                                      </p:cBhvr>
                                      <p:tavLst>
                                        <p:tav tm="0">
                                          <p:val>
                                            <p:strVal val="#ppt_x-#ppt_w/2"/>
                                          </p:val>
                                        </p:tav>
                                        <p:tav tm="100000">
                                          <p:val>
                                            <p:strVal val="#ppt_x"/>
                                          </p:val>
                                        </p:tav>
                                      </p:tavLst>
                                    </p:anim>
                                    <p:anim calcmode="lin" valueType="num">
                                      <p:cBhvr>
                                        <p:cTn id="95" dur="500" fill="hold"/>
                                        <p:tgtEl>
                                          <p:spTgt spid="11"/>
                                        </p:tgtEl>
                                        <p:attrNameLst>
                                          <p:attrName>ppt_y</p:attrName>
                                        </p:attrNameLst>
                                      </p:cBhvr>
                                      <p:tavLst>
                                        <p:tav tm="0">
                                          <p:val>
                                            <p:strVal val="#ppt_y"/>
                                          </p:val>
                                        </p:tav>
                                        <p:tav tm="100000">
                                          <p:val>
                                            <p:strVal val="#ppt_y"/>
                                          </p:val>
                                        </p:tav>
                                      </p:tavLst>
                                    </p:anim>
                                    <p:anim calcmode="lin" valueType="num">
                                      <p:cBhvr>
                                        <p:cTn id="96" dur="500" fill="hold"/>
                                        <p:tgtEl>
                                          <p:spTgt spid="11"/>
                                        </p:tgtEl>
                                        <p:attrNameLst>
                                          <p:attrName>ppt_w</p:attrName>
                                        </p:attrNameLst>
                                      </p:cBhvr>
                                      <p:tavLst>
                                        <p:tav tm="0">
                                          <p:val>
                                            <p:fltVal val="0"/>
                                          </p:val>
                                        </p:tav>
                                        <p:tav tm="100000">
                                          <p:val>
                                            <p:strVal val="#ppt_w"/>
                                          </p:val>
                                        </p:tav>
                                      </p:tavLst>
                                    </p:anim>
                                    <p:anim calcmode="lin" valueType="num">
                                      <p:cBhvr>
                                        <p:cTn id="97" dur="500" fill="hold"/>
                                        <p:tgtEl>
                                          <p:spTgt spid="11"/>
                                        </p:tgtEl>
                                        <p:attrNameLst>
                                          <p:attrName>ppt_h</p:attrName>
                                        </p:attrNameLst>
                                      </p:cBhvr>
                                      <p:tavLst>
                                        <p:tav tm="0">
                                          <p:val>
                                            <p:strVal val="#ppt_h"/>
                                          </p:val>
                                        </p:tav>
                                        <p:tav tm="100000">
                                          <p:val>
                                            <p:strVal val="#ppt_h"/>
                                          </p:val>
                                        </p:tav>
                                      </p:tavLst>
                                    </p:anim>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2">
                                            <p:txEl>
                                              <p:pRg st="6" end="6"/>
                                            </p:txEl>
                                          </p:spTgt>
                                        </p:tgtEl>
                                        <p:attrNameLst>
                                          <p:attrName>style.visibility</p:attrName>
                                        </p:attrNameLst>
                                      </p:cBhvr>
                                      <p:to>
                                        <p:strVal val="visible"/>
                                      </p:to>
                                    </p:set>
                                    <p:animEffect transition="in" filter="wipe(left)">
                                      <p:cBhvr>
                                        <p:cTn id="101" dur="500"/>
                                        <p:tgtEl>
                                          <p:spTgt spid="2">
                                            <p:txEl>
                                              <p:pRg st="6" end="6"/>
                                            </p:txEl>
                                          </p:spTgt>
                                        </p:tgtEl>
                                      </p:cBhvr>
                                    </p:animEffect>
                                  </p:childTnLst>
                                </p:cTn>
                              </p:par>
                            </p:childTnLst>
                          </p:cTn>
                        </p:par>
                        <p:par>
                          <p:cTn id="102" fill="hold">
                            <p:stCondLst>
                              <p:cond delay="2000"/>
                            </p:stCondLst>
                            <p:childTnLst>
                              <p:par>
                                <p:cTn id="103" presetID="17" presetClass="entr" presetSubtype="8" fill="hold"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2500"/>
                            </p:stCondLst>
                            <p:childTnLst>
                              <p:par>
                                <p:cTn id="110" presetID="22" presetClass="entr" presetSubtype="8" fill="hold" grpId="0" nodeType="afterEffect">
                                  <p:stCondLst>
                                    <p:cond delay="0"/>
                                  </p:stCondLst>
                                  <p:childTnLst>
                                    <p:set>
                                      <p:cBhvr>
                                        <p:cTn id="111" dur="1" fill="hold">
                                          <p:stCondLst>
                                            <p:cond delay="0"/>
                                          </p:stCondLst>
                                        </p:cTn>
                                        <p:tgtEl>
                                          <p:spTgt spid="2">
                                            <p:txEl>
                                              <p:pRg st="7" end="7"/>
                                            </p:txEl>
                                          </p:spTgt>
                                        </p:tgtEl>
                                        <p:attrNameLst>
                                          <p:attrName>style.visibility</p:attrName>
                                        </p:attrNameLst>
                                      </p:cBhvr>
                                      <p:to>
                                        <p:strVal val="visible"/>
                                      </p:to>
                                    </p:set>
                                    <p:animEffect transition="in" filter="wipe(left)">
                                      <p:cBhvr>
                                        <p:cTn id="11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809906" y="170822"/>
            <a:ext cx="5213085" cy="6516356"/>
          </a:xfrm>
          <a:prstGeom prst="rect">
            <a:avLst/>
          </a:prstGeom>
          <a:solidFill>
            <a:srgbClr val="FFFFFF">
              <a:shade val="85000"/>
            </a:srgbClr>
          </a:solidFill>
          <a:ln w="88900" cap="sq">
            <a:gradFill flip="none" rotWithShape="1">
              <a:gsLst>
                <a:gs pos="0">
                  <a:schemeClr val="bg1"/>
                </a:gs>
                <a:gs pos="40000">
                  <a:schemeClr val="bg1"/>
                </a:gs>
                <a:gs pos="42000">
                  <a:srgbClr val="135222"/>
                </a:gs>
                <a:gs pos="100000">
                  <a:srgbClr val="135222"/>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36BFBC73-9921-1A3C-DAF3-387F239EBF40}"/>
              </a:ext>
            </a:extLst>
          </p:cNvPr>
          <p:cNvSpPr txBox="1"/>
          <p:nvPr/>
        </p:nvSpPr>
        <p:spPr>
          <a:xfrm>
            <a:off x="509648" y="672277"/>
            <a:ext cx="5790610" cy="2677656"/>
          </a:xfrm>
          <a:prstGeom prst="rect">
            <a:avLst/>
          </a:prstGeom>
          <a:noFill/>
        </p:spPr>
        <p:txBody>
          <a:bodyPr wrap="square">
            <a:spAutoFit/>
          </a:bodyPr>
          <a:lstStyle/>
          <a:p>
            <a:pPr algn="ctr"/>
            <a:r>
              <a:rPr lang="de-DE" sz="6000" b="1" dirty="0">
                <a:ln w="13462">
                  <a:solidFill>
                    <a:schemeClr val="bg1"/>
                  </a:solidFill>
                  <a:prstDash val="solid"/>
                </a:ln>
                <a:solidFill>
                  <a:srgbClr val="135222"/>
                </a:solidFill>
                <a:effectLst>
                  <a:outerShdw dist="38100" dir="2700000" algn="bl" rotWithShape="0">
                    <a:schemeClr val="accent2">
                      <a:lumMod val="75000"/>
                    </a:schemeClr>
                  </a:outerShdw>
                </a:effectLst>
              </a:rPr>
              <a:t>GNADE für das </a:t>
            </a:r>
            <a:br>
              <a:rPr lang="de-DE" sz="6000" b="1" dirty="0">
                <a:ln w="13462">
                  <a:solidFill>
                    <a:schemeClr val="bg1"/>
                  </a:solidFill>
                  <a:prstDash val="solid"/>
                </a:ln>
                <a:solidFill>
                  <a:srgbClr val="135222"/>
                </a:solidFill>
                <a:effectLst>
                  <a:outerShdw dist="38100" dir="2700000" algn="bl" rotWithShape="0">
                    <a:schemeClr val="accent2">
                      <a:lumMod val="75000"/>
                    </a:schemeClr>
                  </a:outerShdw>
                </a:effectLst>
              </a:rPr>
            </a:br>
            <a:r>
              <a:rPr lang="de-DE" sz="6000" b="1" dirty="0">
                <a:ln w="13462">
                  <a:solidFill>
                    <a:schemeClr val="bg1"/>
                  </a:solidFill>
                  <a:prstDash val="solid"/>
                </a:ln>
                <a:solidFill>
                  <a:srgbClr val="135222"/>
                </a:solidFill>
                <a:effectLst>
                  <a:outerShdw dist="38100" dir="2700000" algn="bl" rotWithShape="0">
                    <a:schemeClr val="accent2">
                      <a:lumMod val="75000"/>
                    </a:schemeClr>
                  </a:outerShdw>
                </a:effectLst>
              </a:rPr>
              <a:t>VOLK ISRAEL</a:t>
            </a:r>
            <a:endParaRPr lang="es-ES" sz="6000" b="1" dirty="0">
              <a:ln w="13462">
                <a:solidFill>
                  <a:schemeClr val="bg1"/>
                </a:solidFill>
                <a:prstDash val="solid"/>
              </a:ln>
              <a:solidFill>
                <a:srgbClr val="135222"/>
              </a:solidFill>
              <a:effectLst>
                <a:outerShdw dist="38100" dir="2700000" algn="bl" rotWithShape="0">
                  <a:schemeClr val="accent2">
                    <a:lumMod val="75000"/>
                  </a:schemeClr>
                </a:outerShdw>
              </a:effectLst>
            </a:endParaRPr>
          </a:p>
          <a:p>
            <a:pPr algn="ctr"/>
            <a:r>
              <a:rPr lang="es-ES" sz="4800" b="1" dirty="0">
                <a:ln w="13462">
                  <a:solidFill>
                    <a:schemeClr val="bg1"/>
                  </a:solidFill>
                  <a:prstDash val="solid"/>
                </a:ln>
                <a:solidFill>
                  <a:srgbClr val="135222"/>
                </a:solidFill>
                <a:effectLst>
                  <a:outerShdw dist="38100" dir="2700000" algn="bl" rotWithShape="0">
                    <a:schemeClr val="accent2">
                      <a:lumMod val="75000"/>
                    </a:schemeClr>
                  </a:outerShdw>
                </a:effectLst>
              </a:rPr>
              <a:t>(JOSHUA 2:1, 22-24)</a:t>
            </a:r>
          </a:p>
        </p:txBody>
      </p:sp>
    </p:spTree>
    <p:extLst>
      <p:ext uri="{BB962C8B-B14F-4D97-AF65-F5344CB8AC3E}">
        <p14:creationId xmlns:p14="http://schemas.microsoft.com/office/powerpoint/2010/main" val="1056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AC3ADB5D-DE8F-5630-C4F9-F861ACE00187}"/>
              </a:ext>
            </a:extLst>
          </p:cNvPr>
          <p:cNvSpPr>
            <a:spLocks noGrp="1" noRot="1" noMove="1" noResize="1" noEditPoints="1" noAdjustHandles="1" noChangeArrowheads="1" noChangeShapeType="1"/>
          </p:cNvSpPr>
          <p:nvPr/>
        </p:nvSpPr>
        <p:spPr>
          <a:xfrm>
            <a:off x="0" y="0"/>
            <a:ext cx="12192000" cy="127048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1646D9D-E6B1-BA36-EADA-3AA742AE5EEE}"/>
              </a:ext>
            </a:extLst>
          </p:cNvPr>
          <p:cNvSpPr txBox="1"/>
          <p:nvPr/>
        </p:nvSpPr>
        <p:spPr>
          <a:xfrm>
            <a:off x="0" y="-38100"/>
            <a:ext cx="12192000" cy="769441"/>
          </a:xfrm>
          <a:prstGeom prst="rect">
            <a:avLst/>
          </a:prstGeom>
          <a:noFill/>
        </p:spPr>
        <p:txBody>
          <a:bodyPr wrap="square">
            <a:spAutoFit/>
          </a:bodyPr>
          <a:lstStyle/>
          <a:p>
            <a:pPr algn="ct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EINE</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a:t>
            </a:r>
            <a:r>
              <a:rPr lang="es-ES" sz="4400" b="1" spc="600"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ZWEITE</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 CHANCE</a:t>
            </a:r>
          </a:p>
        </p:txBody>
      </p:sp>
      <p:sp>
        <p:nvSpPr>
          <p:cNvPr id="5" name="CuadroTexto 4">
            <a:extLst>
              <a:ext uri="{FF2B5EF4-FFF2-40B4-BE49-F238E27FC236}">
                <a16:creationId xmlns:a16="http://schemas.microsoft.com/office/drawing/2014/main" id="{B0D03008-D843-9360-9953-4BE3E13E1A40}"/>
              </a:ext>
            </a:extLst>
          </p:cNvPr>
          <p:cNvSpPr txBox="1"/>
          <p:nvPr/>
        </p:nvSpPr>
        <p:spPr>
          <a:xfrm>
            <a:off x="97735" y="569829"/>
            <a:ext cx="11996530" cy="646331"/>
          </a:xfrm>
          <a:prstGeom prst="rect">
            <a:avLst/>
          </a:prstGeom>
          <a:noFill/>
        </p:spPr>
        <p:txBody>
          <a:bodyPr wrap="square">
            <a:spAutoFit/>
          </a:bodyPr>
          <a:lstStyle/>
          <a:p>
            <a:pPr algn="ctr"/>
            <a:r>
              <a:rPr lang="de-DE"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„Josua aber, der Sohn Nuns, sandte von Schittim 2 Männer heimlich als Kundschafter aus und sagte ihnen: ,Geht hin, seht das Land an, auch Jericho‘ “</a:t>
            </a:r>
            <a:r>
              <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a:t>
            </a:r>
            <a:r>
              <a:rPr lang="es-ES" sz="1400" b="1" dirty="0" err="1">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Josua</a:t>
            </a:r>
            <a:r>
              <a:rPr lang="es-ES" sz="1400"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rPr>
              <a:t> 2:1a)</a:t>
            </a:r>
            <a:endParaRPr lang="es-ES" b="1" dirty="0">
              <a:solidFill>
                <a:srgbClr val="00FFFF"/>
              </a:solidFill>
              <a:effectLst>
                <a:glow rad="88900">
                  <a:srgbClr val="7030A0"/>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C7829B4-34C6-135E-3ADF-CCBA865986DC}"/>
              </a:ext>
            </a:extLst>
          </p:cNvPr>
          <p:cNvSpPr txBox="1"/>
          <p:nvPr/>
        </p:nvSpPr>
        <p:spPr>
          <a:xfrm>
            <a:off x="2281238" y="1270486"/>
            <a:ext cx="7629525" cy="1015663"/>
          </a:xfrm>
          <a:prstGeom prst="rect">
            <a:avLst/>
          </a:prstGeom>
          <a:noFill/>
        </p:spPr>
        <p:txBody>
          <a:bodyPr wrap="square" rtlCol="0">
            <a:spAutoFit/>
          </a:bodyPr>
          <a:lstStyle/>
          <a:p>
            <a:pPr>
              <a:spcBef>
                <a:spcPts val="600"/>
              </a:spcBef>
            </a:pPr>
            <a:r>
              <a:rPr lang="de-DE" sz="2000" b="1" dirty="0"/>
              <a:t>Als Moses Spione aussandte, um Kanaan zu erkunden, weigerte sich das Volk, das Land zu betreten. Vierzig Jahre später wurden neue Spione ausgesandt, mit einem unterschiedlichen Ergebnis.</a:t>
            </a:r>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3821087703"/>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281238" y="4826765"/>
            <a:ext cx="7629525" cy="1015663"/>
          </a:xfrm>
          <a:prstGeom prst="rect">
            <a:avLst/>
          </a:prstGeom>
          <a:noFill/>
        </p:spPr>
        <p:txBody>
          <a:bodyPr wrap="square" rtlCol="0">
            <a:spAutoFit/>
          </a:bodyPr>
          <a:lstStyle/>
          <a:p>
            <a:pPr>
              <a:spcBef>
                <a:spcPts val="600"/>
              </a:spcBef>
            </a:pPr>
            <a:r>
              <a:rPr lang="de-DE" sz="2000" b="1" dirty="0"/>
              <a:t>Obwohl die neue Generation angesichts der Versuchung durch Bileam kläglich versagt hatte, gab Gott ihnen eine 2. Chance (4. Mose 25,1-3; 31,16; Josua 2,1).</a:t>
            </a:r>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918002" y="1704975"/>
            <a:ext cx="2163839" cy="4679260"/>
          </a:xfrm>
          <a:prstGeom prst="snip2DiagRect">
            <a:avLst/>
          </a:prstGeom>
          <a:solidFill>
            <a:srgbClr val="FFFFFF">
              <a:shade val="85000"/>
            </a:srgbClr>
          </a:solidFill>
          <a:ln w="5715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17398" y="1704975"/>
            <a:ext cx="2163839" cy="4679260"/>
          </a:xfrm>
          <a:prstGeom prst="snip2DiagRect">
            <a:avLst>
              <a:gd name="adj1" fmla="val 18340"/>
              <a:gd name="adj2" fmla="val 0"/>
            </a:avLst>
          </a:prstGeom>
          <a:solidFill>
            <a:srgbClr val="FFFFFF">
              <a:shade val="85000"/>
            </a:srgbClr>
          </a:solidFill>
          <a:ln w="5715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5AB51D06-0445-853B-6020-E502F36AD792}"/>
              </a:ext>
            </a:extLst>
          </p:cNvPr>
          <p:cNvSpPr txBox="1"/>
          <p:nvPr/>
        </p:nvSpPr>
        <p:spPr>
          <a:xfrm>
            <a:off x="2281238" y="5842428"/>
            <a:ext cx="7629524" cy="1015663"/>
          </a:xfrm>
          <a:prstGeom prst="rect">
            <a:avLst/>
          </a:prstGeom>
          <a:noFill/>
        </p:spPr>
        <p:txBody>
          <a:bodyPr wrap="square">
            <a:spAutoFit/>
          </a:bodyPr>
          <a:lstStyle/>
          <a:p>
            <a:pPr>
              <a:spcBef>
                <a:spcPts val="600"/>
              </a:spcBef>
            </a:pPr>
            <a:r>
              <a:rPr lang="de-DE" sz="2000" b="1" dirty="0"/>
              <a:t>Diesmal gab es keine Weintrauben, keine Früchte des Landes. Nur eine Geschichte des Glaubens (die von Rahab), die Israel ermutigte, das verheißene Land in Besitz zu nehmen.</a:t>
            </a:r>
          </a:p>
        </p:txBody>
      </p:sp>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900" decel="100000" fill="hold"/>
                                        <p:tgtEl>
                                          <p:spTgt spid="10"/>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900" decel="100000" fill="hold"/>
                                        <p:tgtEl>
                                          <p:spTgt spid="4"/>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ntr" presetSubtype="1" fill="hold" grpId="0" nodeType="clickEffect">
                                  <p:stCondLst>
                                    <p:cond delay="0"/>
                                  </p:stCondLst>
                                  <p:childTnLst>
                                    <p:set>
                                      <p:cBhvr>
                                        <p:cTn id="40"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1"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2"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43"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44"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49"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66E0A6B1-8D5A-4220-9D78-110535ADA5F6}"/>
                                            </p:graphicEl>
                                          </p:spTgt>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55"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6A18CC4-4DD7-4B4D-8477-71797658946B}"/>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1" fill="hold" grpId="0" nodeType="clickEffect">
                                  <p:stCondLst>
                                    <p:cond delay="0"/>
                                  </p:stCondLst>
                                  <p:childTnLst>
                                    <p:set>
                                      <p:cBhvr>
                                        <p:cTn id="61"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2"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63"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64"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65"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0"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1"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2" dur="500"/>
                                        <p:tgtEl>
                                          <p:spTgt spid="7">
                                            <p:graphicEl>
                                              <a:dgm id="{0BC1B3AF-405E-4E91-98FC-8EA1AC129EEC}"/>
                                            </p:graphicEl>
                                          </p:spTgt>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76"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21770E6D-F66A-42CF-A7DE-928960BADAC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1" fill="hold" grpId="0" nodeType="clickEffect">
                                  <p:stCondLst>
                                    <p:cond delay="0"/>
                                  </p:stCondLst>
                                  <p:childTnLst>
                                    <p:set>
                                      <p:cBhvr>
                                        <p:cTn id="82"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83"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84"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85"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86"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1"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2"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93" dur="500"/>
                                        <p:tgtEl>
                                          <p:spTgt spid="7">
                                            <p:graphicEl>
                                              <a:dgm id="{4F5BB67F-9B10-4A84-896B-2D3CF8A6565C}"/>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97"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98"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99" dur="500"/>
                                        <p:tgtEl>
                                          <p:spTgt spid="7">
                                            <p:graphicEl>
                                              <a:dgm id="{A28D5C6D-972F-4F35-8CD7-E0F7C8401561}"/>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left)">
                                      <p:cBhvr>
                                        <p:cTn id="104" dur="500"/>
                                        <p:tgtEl>
                                          <p:spTgt spid="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ipe(left)">
                                      <p:cBhvr>
                                        <p:cTn id="10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DFF0AF-4D81-B046-8BA9-53DD34E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081F98-E9B6-0EC4-01D9-91B72F737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E36F62-FF5C-DD3F-7751-3E0BE5B4D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7EDD0838-9F0C-7912-CDCB-5370FD9BA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837D265C-3C18-CE0C-DA29-C4490A53D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p:blipFill>
        <p:spPr>
          <a:xfrm>
            <a:off x="6809906" y="170822"/>
            <a:ext cx="5213084" cy="6516356"/>
          </a:xfrm>
          <a:prstGeom prst="rect">
            <a:avLst/>
          </a:prstGeom>
          <a:solidFill>
            <a:srgbClr val="FFFFFF">
              <a:shade val="85000"/>
            </a:srgbClr>
          </a:solidFill>
          <a:ln w="88900" cap="sq">
            <a:gradFill flip="none" rotWithShape="1">
              <a:gsLst>
                <a:gs pos="0">
                  <a:schemeClr val="bg1"/>
                </a:gs>
                <a:gs pos="40000">
                  <a:schemeClr val="bg1"/>
                </a:gs>
                <a:gs pos="42000">
                  <a:srgbClr val="7E0C7E"/>
                </a:gs>
                <a:gs pos="100000">
                  <a:srgbClr val="7E0C7E"/>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509648" y="672277"/>
            <a:ext cx="5790610" cy="2677656"/>
          </a:xfrm>
          <a:prstGeom prst="rect">
            <a:avLst/>
          </a:prstGeom>
          <a:noFill/>
        </p:spPr>
        <p:txBody>
          <a:bodyPr wrap="square">
            <a:spAutoFit/>
          </a:bodyPr>
          <a:lstStyle/>
          <a:p>
            <a:pPr algn="ctr"/>
            <a:r>
              <a:rPr lang="es-ES" sz="6000" b="1" dirty="0" err="1">
                <a:ln w="13462">
                  <a:solidFill>
                    <a:schemeClr val="bg1"/>
                  </a:solidFill>
                  <a:prstDash val="solid"/>
                </a:ln>
                <a:solidFill>
                  <a:srgbClr val="7E0C7E"/>
                </a:solidFill>
                <a:effectLst>
                  <a:outerShdw dist="38100" dir="2700000" algn="bl" rotWithShape="0">
                    <a:schemeClr val="accent4"/>
                  </a:outerShdw>
                </a:effectLst>
              </a:rPr>
              <a:t>GNADE</a:t>
            </a:r>
            <a:r>
              <a:rPr lang="es-ES" sz="6000" b="1" dirty="0">
                <a:ln w="13462">
                  <a:solidFill>
                    <a:schemeClr val="bg1"/>
                  </a:solidFill>
                  <a:prstDash val="solid"/>
                </a:ln>
                <a:solidFill>
                  <a:srgbClr val="7E0C7E"/>
                </a:solidFill>
                <a:effectLst>
                  <a:outerShdw dist="38100" dir="2700000" algn="bl" rotWithShape="0">
                    <a:schemeClr val="accent4"/>
                  </a:outerShdw>
                </a:effectLst>
              </a:rPr>
              <a:t> </a:t>
            </a:r>
            <a:r>
              <a:rPr lang="es-ES" sz="6000" b="1" dirty="0" err="1">
                <a:ln w="13462">
                  <a:solidFill>
                    <a:schemeClr val="bg1"/>
                  </a:solidFill>
                  <a:prstDash val="solid"/>
                </a:ln>
                <a:solidFill>
                  <a:srgbClr val="7E0C7E"/>
                </a:solidFill>
                <a:effectLst>
                  <a:outerShdw dist="38100" dir="2700000" algn="bl" rotWithShape="0">
                    <a:schemeClr val="accent4"/>
                  </a:outerShdw>
                </a:effectLst>
              </a:rPr>
              <a:t>FÜR</a:t>
            </a:r>
            <a:r>
              <a:rPr lang="es-ES" sz="6000" b="1" dirty="0">
                <a:ln w="13462">
                  <a:solidFill>
                    <a:schemeClr val="bg1"/>
                  </a:solidFill>
                  <a:prstDash val="solid"/>
                </a:ln>
                <a:solidFill>
                  <a:srgbClr val="7E0C7E"/>
                </a:solidFill>
                <a:effectLst>
                  <a:outerShdw dist="38100" dir="2700000" algn="bl" rotWithShape="0">
                    <a:schemeClr val="accent4"/>
                  </a:outerShdw>
                </a:effectLst>
              </a:rPr>
              <a:t> RAHAB</a:t>
            </a:r>
          </a:p>
          <a:p>
            <a:pPr algn="ctr"/>
            <a:r>
              <a:rPr lang="es-ES" sz="4800" b="1" dirty="0">
                <a:ln w="13462">
                  <a:solidFill>
                    <a:schemeClr val="bg1"/>
                  </a:solidFill>
                  <a:prstDash val="solid"/>
                </a:ln>
                <a:solidFill>
                  <a:srgbClr val="7E0C7E"/>
                </a:solidFill>
                <a:effectLst>
                  <a:outerShdw dist="38100" dir="2700000" algn="bl" rotWithShape="0">
                    <a:schemeClr val="accent4"/>
                  </a:outerShdw>
                </a:effectLst>
              </a:rPr>
              <a:t>(</a:t>
            </a:r>
            <a:r>
              <a:rPr lang="es-ES" sz="4800" b="1" dirty="0" err="1">
                <a:ln w="13462">
                  <a:solidFill>
                    <a:schemeClr val="bg1"/>
                  </a:solidFill>
                  <a:prstDash val="solid"/>
                </a:ln>
                <a:solidFill>
                  <a:srgbClr val="7E0C7E"/>
                </a:solidFill>
                <a:effectLst>
                  <a:outerShdw dist="38100" dir="2700000" algn="bl" rotWithShape="0">
                    <a:schemeClr val="accent4"/>
                  </a:outerShdw>
                </a:effectLst>
              </a:rPr>
              <a:t>JOSUA</a:t>
            </a:r>
            <a:r>
              <a:rPr lang="es-ES" sz="4800" b="1" dirty="0">
                <a:ln w="13462">
                  <a:solidFill>
                    <a:schemeClr val="bg1"/>
                  </a:solidFill>
                  <a:prstDash val="solid"/>
                </a:ln>
                <a:solidFill>
                  <a:srgbClr val="7E0C7E"/>
                </a:solidFill>
                <a:effectLst>
                  <a:outerShdw dist="38100" dir="2700000" algn="bl" rotWithShape="0">
                    <a:schemeClr val="accent4"/>
                  </a:outerShdw>
                </a:effectLst>
              </a:rPr>
              <a:t> 2:2-21)</a:t>
            </a:r>
          </a:p>
        </p:txBody>
      </p:sp>
    </p:spTree>
    <p:extLst>
      <p:ext uri="{BB962C8B-B14F-4D97-AF65-F5344CB8AC3E}">
        <p14:creationId xmlns:p14="http://schemas.microsoft.com/office/powerpoint/2010/main" val="2543763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B0252F3-A242-0ABD-63D5-324B25D906C4}"/>
              </a:ext>
            </a:extLst>
          </p:cNvPr>
          <p:cNvSpPr txBox="1"/>
          <p:nvPr/>
        </p:nvSpPr>
        <p:spPr>
          <a:xfrm>
            <a:off x="0" y="-104775"/>
            <a:ext cx="12192000" cy="769441"/>
          </a:xfrm>
          <a:prstGeom prst="rect">
            <a:avLst/>
          </a:prstGeom>
          <a:noFill/>
        </p:spPr>
        <p:txBody>
          <a:bodyPr wrap="square">
            <a:spAutoFit/>
          </a:bodyPr>
          <a:lstStyle/>
          <a:p>
            <a:pPr algn="ctr"/>
            <a:r>
              <a:rPr lang="de-DE" sz="4400" b="1" dirty="0">
                <a:ln w="13462">
                  <a:solidFill>
                    <a:schemeClr val="bg1"/>
                  </a:solidFill>
                  <a:prstDash val="solid"/>
                </a:ln>
                <a:solidFill>
                  <a:srgbClr val="993300"/>
                </a:solidFill>
                <a:effectLst>
                  <a:outerShdw dist="50800" dir="2700000" algn="bl" rotWithShape="0">
                    <a:srgbClr val="AEA505"/>
                  </a:outerShdw>
                </a:effectLst>
              </a:rPr>
              <a:t>GLAUBE, so groß wie ein SENFKORN</a:t>
            </a:r>
          </a:p>
        </p:txBody>
      </p:sp>
      <p:sp>
        <p:nvSpPr>
          <p:cNvPr id="5" name="CuadroTexto 4">
            <a:extLst>
              <a:ext uri="{FF2B5EF4-FFF2-40B4-BE49-F238E27FC236}">
                <a16:creationId xmlns:a16="http://schemas.microsoft.com/office/drawing/2014/main" id="{D0698F0F-0F78-207E-1CC6-B47DACB08184}"/>
              </a:ext>
            </a:extLst>
          </p:cNvPr>
          <p:cNvSpPr txBox="1"/>
          <p:nvPr/>
        </p:nvSpPr>
        <p:spPr>
          <a:xfrm>
            <a:off x="1728787" y="514647"/>
            <a:ext cx="8734425" cy="646331"/>
          </a:xfrm>
          <a:prstGeom prst="rect">
            <a:avLst/>
          </a:prstGeom>
          <a:noFill/>
        </p:spPr>
        <p:txBody>
          <a:bodyPr wrap="square">
            <a:spAutoFit/>
          </a:bodyPr>
          <a:lstStyle/>
          <a:p>
            <a:pPr algn="ctr"/>
            <a:r>
              <a:rPr lang="de-DE" b="1" dirty="0">
                <a:solidFill>
                  <a:schemeClr val="accent6">
                    <a:lumMod val="50000"/>
                  </a:schemeClr>
                </a:solidFill>
                <a:latin typeface="Comic Sans MS" panose="030F0702030302020204" pitchFamily="66" charset="0"/>
              </a:rPr>
              <a:t>„Durch den Glauben kam die Hure Rahab nicht mit den Ungehorsamen um, </a:t>
            </a:r>
            <a:br>
              <a:rPr lang="de-DE" b="1" dirty="0">
                <a:solidFill>
                  <a:schemeClr val="accent6">
                    <a:lumMod val="50000"/>
                  </a:schemeClr>
                </a:solidFill>
                <a:latin typeface="Comic Sans MS" panose="030F0702030302020204" pitchFamily="66" charset="0"/>
              </a:rPr>
            </a:br>
            <a:r>
              <a:rPr lang="de-DE" b="1" dirty="0">
                <a:solidFill>
                  <a:schemeClr val="accent6">
                    <a:lumMod val="50000"/>
                  </a:schemeClr>
                </a:solidFill>
                <a:latin typeface="Comic Sans MS" panose="030F0702030302020204" pitchFamily="66" charset="0"/>
              </a:rPr>
              <a:t>weil sie die Kundschafter in Frieden aufgenommen hatte“</a:t>
            </a:r>
            <a:r>
              <a:rPr lang="es-ES" b="1" dirty="0">
                <a:solidFill>
                  <a:schemeClr val="accent6">
                    <a:lumMod val="50000"/>
                  </a:schemeClr>
                </a:solidFill>
                <a:latin typeface="Comic Sans MS" panose="030F0702030302020204" pitchFamily="66" charset="0"/>
              </a:rPr>
              <a:t> </a:t>
            </a:r>
            <a:r>
              <a:rPr lang="es-ES" sz="1400" b="1" dirty="0">
                <a:solidFill>
                  <a:schemeClr val="accent6">
                    <a:lumMod val="50000"/>
                  </a:schemeClr>
                </a:solidFill>
                <a:latin typeface="Comic Sans MS" panose="030F0702030302020204" pitchFamily="66" charset="0"/>
              </a:rPr>
              <a:t>(</a:t>
            </a:r>
            <a:r>
              <a:rPr lang="es-ES" sz="1400" b="1" dirty="0" err="1">
                <a:solidFill>
                  <a:schemeClr val="accent6">
                    <a:lumMod val="50000"/>
                  </a:schemeClr>
                </a:solidFill>
                <a:latin typeface="Comic Sans MS" panose="030F0702030302020204" pitchFamily="66" charset="0"/>
              </a:rPr>
              <a:t>Hebr</a:t>
            </a:r>
            <a:r>
              <a:rPr lang="es-ES" sz="1400" b="1" dirty="0">
                <a:solidFill>
                  <a:schemeClr val="accent6">
                    <a:lumMod val="50000"/>
                  </a:schemeClr>
                </a:solidFill>
                <a:latin typeface="Comic Sans MS" panose="030F0702030302020204" pitchFamily="66" charset="0"/>
              </a:rPr>
              <a:t> 11:31)</a:t>
            </a:r>
          </a:p>
        </p:txBody>
      </p:sp>
      <p:sp>
        <p:nvSpPr>
          <p:cNvPr id="6" name="CuadroTexto 5">
            <a:extLst>
              <a:ext uri="{FF2B5EF4-FFF2-40B4-BE49-F238E27FC236}">
                <a16:creationId xmlns:a16="http://schemas.microsoft.com/office/drawing/2014/main" id="{535EC6DE-AD99-9FC0-9307-3F1BA306DD25}"/>
              </a:ext>
            </a:extLst>
          </p:cNvPr>
          <p:cNvSpPr txBox="1"/>
          <p:nvPr/>
        </p:nvSpPr>
        <p:spPr>
          <a:xfrm>
            <a:off x="4885237" y="1148969"/>
            <a:ext cx="7191375" cy="400110"/>
          </a:xfrm>
          <a:prstGeom prst="rect">
            <a:avLst/>
          </a:prstGeom>
          <a:noFill/>
        </p:spPr>
        <p:txBody>
          <a:bodyPr wrap="square" rtlCol="0">
            <a:spAutoFit/>
          </a:bodyPr>
          <a:lstStyle/>
          <a:p>
            <a:pPr>
              <a:spcBef>
                <a:spcPts val="600"/>
              </a:spcBef>
            </a:pPr>
            <a:r>
              <a:rPr lang="de-DE" sz="2000" b="1" dirty="0"/>
              <a:t>Worauf gründete sich Rahabs Glaube (Josua 2,9-11)?</a:t>
            </a:r>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896"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9097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4900"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49097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899"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49097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96D5D7E-664D-DE7A-7653-CF3A996C6DFD}"/>
              </a:ext>
            </a:extLst>
          </p:cNvPr>
          <p:cNvSpPr txBox="1"/>
          <p:nvPr/>
        </p:nvSpPr>
        <p:spPr>
          <a:xfrm>
            <a:off x="4885236" y="6165727"/>
            <a:ext cx="7306763" cy="707886"/>
          </a:xfrm>
          <a:prstGeom prst="rect">
            <a:avLst/>
          </a:prstGeom>
          <a:noFill/>
        </p:spPr>
        <p:txBody>
          <a:bodyPr wrap="square">
            <a:spAutoFit/>
          </a:bodyPr>
          <a:lstStyle/>
          <a:p>
            <a:pPr>
              <a:spcBef>
                <a:spcPts val="600"/>
              </a:spcBef>
            </a:pPr>
            <a:r>
              <a:rPr lang="de-DE" sz="2000" b="1" dirty="0"/>
              <a:t>Rahab ist ein Beispiel dafür, was mit jedem Einwohner Jerichos geschehen wäre, der sich Gott ergeben hätte.</a:t>
            </a:r>
          </a:p>
        </p:txBody>
      </p:sp>
      <p:sp>
        <p:nvSpPr>
          <p:cNvPr id="8" name="CuadroTexto 7">
            <a:extLst>
              <a:ext uri="{FF2B5EF4-FFF2-40B4-BE49-F238E27FC236}">
                <a16:creationId xmlns:a16="http://schemas.microsoft.com/office/drawing/2014/main" id="{01916AC3-E58E-58AB-6A8E-6AAAD96B7713}"/>
              </a:ext>
            </a:extLst>
          </p:cNvPr>
          <p:cNvSpPr txBox="1"/>
          <p:nvPr/>
        </p:nvSpPr>
        <p:spPr>
          <a:xfrm>
            <a:off x="4885236" y="5162376"/>
            <a:ext cx="7306762" cy="1015663"/>
          </a:xfrm>
          <a:prstGeom prst="rect">
            <a:avLst/>
          </a:prstGeom>
          <a:noFill/>
        </p:spPr>
        <p:txBody>
          <a:bodyPr wrap="square">
            <a:spAutoFit/>
          </a:bodyPr>
          <a:lstStyle/>
          <a:p>
            <a:pPr>
              <a:spcBef>
                <a:spcPts val="600"/>
              </a:spcBef>
            </a:pPr>
            <a:r>
              <a:rPr lang="de-DE" sz="2000" b="1" dirty="0"/>
              <a:t>Die Bibel lobt sie für ihre Entscheidung, für ihr Verständnis von Gottes Handeln und dafür, dass sie ihre Worte mit konkreten Taten untermauerte (Jakobus 2,25).</a:t>
            </a:r>
          </a:p>
        </p:txBody>
      </p:sp>
      <p:sp>
        <p:nvSpPr>
          <p:cNvPr id="10" name="CuadroTexto 9">
            <a:extLst>
              <a:ext uri="{FF2B5EF4-FFF2-40B4-BE49-F238E27FC236}">
                <a16:creationId xmlns:a16="http://schemas.microsoft.com/office/drawing/2014/main" id="{805B0C1C-10EA-3258-5161-2B011EED2ADA}"/>
              </a:ext>
            </a:extLst>
          </p:cNvPr>
          <p:cNvSpPr txBox="1"/>
          <p:nvPr/>
        </p:nvSpPr>
        <p:spPr>
          <a:xfrm>
            <a:off x="4885235" y="3851248"/>
            <a:ext cx="7306761" cy="1323439"/>
          </a:xfrm>
          <a:prstGeom prst="rect">
            <a:avLst/>
          </a:prstGeom>
          <a:noFill/>
        </p:spPr>
        <p:txBody>
          <a:bodyPr wrap="square">
            <a:spAutoFit/>
          </a:bodyPr>
          <a:lstStyle/>
          <a:p>
            <a:pPr>
              <a:spcBef>
                <a:spcPts val="600"/>
              </a:spcBef>
            </a:pPr>
            <a:r>
              <a:rPr lang="de-DE" sz="2000" b="1" dirty="0"/>
              <a:t>Ihr noch junger Glaube bedeutete nicht, dass sie Gottes Willen vollständig verstand. Sie tat ihr Bestes, um den Spionen zu helfen und ihr Leben und das ihrer Familie zu retten. Das Wissen würde später kommen.</a:t>
            </a:r>
          </a:p>
        </p:txBody>
      </p:sp>
      <p:sp>
        <p:nvSpPr>
          <p:cNvPr id="12" name="CuadroTexto 11">
            <a:extLst>
              <a:ext uri="{FF2B5EF4-FFF2-40B4-BE49-F238E27FC236}">
                <a16:creationId xmlns:a16="http://schemas.microsoft.com/office/drawing/2014/main" id="{C7D712EB-F4BC-8297-304A-A4A9F0C119F2}"/>
              </a:ext>
            </a:extLst>
          </p:cNvPr>
          <p:cNvSpPr txBox="1"/>
          <p:nvPr/>
        </p:nvSpPr>
        <p:spPr>
          <a:xfrm>
            <a:off x="4884145" y="3155673"/>
            <a:ext cx="7306761" cy="707886"/>
          </a:xfrm>
          <a:prstGeom prst="rect">
            <a:avLst/>
          </a:prstGeom>
          <a:noFill/>
        </p:spPr>
        <p:txBody>
          <a:bodyPr wrap="square">
            <a:spAutoFit/>
          </a:bodyPr>
          <a:lstStyle/>
          <a:p>
            <a:pPr>
              <a:spcBef>
                <a:spcPts val="600"/>
              </a:spcBef>
            </a:pPr>
            <a:r>
              <a:rPr lang="de-DE" sz="2000" b="1" dirty="0"/>
              <a:t>Warum hat sie, wenn sie an Gott glaubte, eine Lüge benutzt, um den Spionen zu helfen?</a:t>
            </a:r>
          </a:p>
        </p:txBody>
      </p:sp>
      <p:sp>
        <p:nvSpPr>
          <p:cNvPr id="14" name="CuadroTexto 13">
            <a:extLst>
              <a:ext uri="{FF2B5EF4-FFF2-40B4-BE49-F238E27FC236}">
                <a16:creationId xmlns:a16="http://schemas.microsoft.com/office/drawing/2014/main" id="{F4CA9D70-CD5C-8D80-1C5F-410999FDA4FA}"/>
              </a:ext>
            </a:extLst>
          </p:cNvPr>
          <p:cNvSpPr txBox="1"/>
          <p:nvPr/>
        </p:nvSpPr>
        <p:spPr>
          <a:xfrm>
            <a:off x="4883055" y="1536768"/>
            <a:ext cx="7306760" cy="1631216"/>
          </a:xfrm>
          <a:prstGeom prst="rect">
            <a:avLst/>
          </a:prstGeom>
          <a:noFill/>
        </p:spPr>
        <p:txBody>
          <a:bodyPr wrap="square">
            <a:spAutoFit/>
          </a:bodyPr>
          <a:lstStyle/>
          <a:p>
            <a:pPr>
              <a:spcBef>
                <a:spcPts val="600"/>
              </a:spcBef>
            </a:pPr>
            <a:r>
              <a:rPr lang="de-DE" sz="2000" b="1" dirty="0"/>
              <a:t>Beachte, dass Rahab von Ereignissen spricht, die jeder kannte, wie beispielsweise die Durchquerung des Roten Meeres. Aber während die anderen den Gott der Hebräer fürchteten, entschied sie sich, unter seinen Flügeln Zuflucht zu suchen (Josua 2,12-13).</a:t>
            </a: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 calcmode="lin" valueType="num">
                                      <p:cBhvr>
                                        <p:cTn id="29" dur="500" fill="hold"/>
                                        <p:tgtEl>
                                          <p:spTgt spid="20"/>
                                        </p:tgtEl>
                                        <p:attrNameLst>
                                          <p:attrName>style.rotation</p:attrName>
                                        </p:attrNameLst>
                                      </p:cBhvr>
                                      <p:tavLst>
                                        <p:tav tm="0">
                                          <p:val>
                                            <p:fltVal val="360"/>
                                          </p:val>
                                        </p:tav>
                                        <p:tav tm="100000">
                                          <p:val>
                                            <p:fltVal val="0"/>
                                          </p:val>
                                        </p:tav>
                                      </p:tavLst>
                                    </p:anim>
                                    <p:animEffect transition="in" filter="fade">
                                      <p:cBhvr>
                                        <p:cTn id="30" dur="500"/>
                                        <p:tgtEl>
                                          <p:spTgt spid="2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 calcmode="lin" valueType="num">
                                      <p:cBhvr>
                                        <p:cTn id="36" dur="500" fill="hold"/>
                                        <p:tgtEl>
                                          <p:spTgt spid="22"/>
                                        </p:tgtEl>
                                        <p:attrNameLst>
                                          <p:attrName>style.rotation</p:attrName>
                                        </p:attrNameLst>
                                      </p:cBhvr>
                                      <p:tavLst>
                                        <p:tav tm="0">
                                          <p:val>
                                            <p:fltVal val="360"/>
                                          </p:val>
                                        </p:tav>
                                        <p:tav tm="100000">
                                          <p:val>
                                            <p:fltVal val="0"/>
                                          </p:val>
                                        </p:tav>
                                      </p:tavLst>
                                    </p:anim>
                                    <p:animEffect transition="in" filter="fade">
                                      <p:cBhvr>
                                        <p:cTn id="37" dur="500"/>
                                        <p:tgtEl>
                                          <p:spTgt spid="22"/>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360"/>
                                          </p:val>
                                        </p:tav>
                                        <p:tav tm="100000">
                                          <p:val>
                                            <p:fltVal val="0"/>
                                          </p:val>
                                        </p:tav>
                                      </p:tavLst>
                                    </p:anim>
                                    <p:animEffect transition="in" filter="fade">
                                      <p:cBhvr>
                                        <p:cTn id="44" dur="500"/>
                                        <p:tgtEl>
                                          <p:spTgt spid="24"/>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p:cTn id="48" dur="500" fill="hold"/>
                                        <p:tgtEl>
                                          <p:spTgt spid="26"/>
                                        </p:tgtEl>
                                        <p:attrNameLst>
                                          <p:attrName>ppt_w</p:attrName>
                                        </p:attrNameLst>
                                      </p:cBhvr>
                                      <p:tavLst>
                                        <p:tav tm="0">
                                          <p:val>
                                            <p:fltVal val="0"/>
                                          </p:val>
                                        </p:tav>
                                        <p:tav tm="100000">
                                          <p:val>
                                            <p:strVal val="#ppt_w"/>
                                          </p:val>
                                        </p:tav>
                                      </p:tavLst>
                                    </p:anim>
                                    <p:anim calcmode="lin" valueType="num">
                                      <p:cBhvr>
                                        <p:cTn id="49" dur="500" fill="hold"/>
                                        <p:tgtEl>
                                          <p:spTgt spid="26"/>
                                        </p:tgtEl>
                                        <p:attrNameLst>
                                          <p:attrName>ppt_h</p:attrName>
                                        </p:attrNameLst>
                                      </p:cBhvr>
                                      <p:tavLst>
                                        <p:tav tm="0">
                                          <p:val>
                                            <p:fltVal val="0"/>
                                          </p:val>
                                        </p:tav>
                                        <p:tav tm="100000">
                                          <p:val>
                                            <p:strVal val="#ppt_h"/>
                                          </p:val>
                                        </p:tav>
                                      </p:tavLst>
                                    </p:anim>
                                    <p:anim calcmode="lin" valueType="num">
                                      <p:cBhvr>
                                        <p:cTn id="50" dur="500" fill="hold"/>
                                        <p:tgtEl>
                                          <p:spTgt spid="26"/>
                                        </p:tgtEl>
                                        <p:attrNameLst>
                                          <p:attrName>style.rotation</p:attrName>
                                        </p:attrNameLst>
                                      </p:cBhvr>
                                      <p:tavLst>
                                        <p:tav tm="0">
                                          <p:val>
                                            <p:fltVal val="360"/>
                                          </p:val>
                                        </p:tav>
                                        <p:tav tm="100000">
                                          <p:val>
                                            <p:fltVal val="0"/>
                                          </p:val>
                                        </p:tav>
                                      </p:tavLst>
                                    </p:anim>
                                    <p:animEffect transition="in" filter="fade">
                                      <p:cBhvr>
                                        <p:cTn id="51" dur="500"/>
                                        <p:tgtEl>
                                          <p:spTgt spid="26"/>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 calcmode="lin" valueType="num">
                                      <p:cBhvr>
                                        <p:cTn id="57" dur="500" fill="hold"/>
                                        <p:tgtEl>
                                          <p:spTgt spid="28"/>
                                        </p:tgtEl>
                                        <p:attrNameLst>
                                          <p:attrName>style.rotation</p:attrName>
                                        </p:attrNameLst>
                                      </p:cBhvr>
                                      <p:tavLst>
                                        <p:tav tm="0">
                                          <p:val>
                                            <p:fltVal val="360"/>
                                          </p:val>
                                        </p:tav>
                                        <p:tav tm="100000">
                                          <p:val>
                                            <p:fltVal val="0"/>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5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left)">
                                      <p:cBhvr>
                                        <p:cTn id="73" dur="500"/>
                                        <p:tgtEl>
                                          <p:spTgt spid="1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left)">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wipe(left)">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0" y="-114300"/>
            <a:ext cx="12192000"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de-DE" sz="4400" b="1" spc="300" dirty="0">
                <a:ln/>
                <a:solidFill>
                  <a:schemeClr val="accent4"/>
                </a:solidFill>
                <a:effectLst>
                  <a:outerShdw blurRad="38100" dist="25400" dir="2700000" algn="tl">
                    <a:srgbClr val="000000">
                      <a:alpha val="79000"/>
                    </a:srgbClr>
                  </a:outerShdw>
                </a:effectLst>
              </a:rPr>
              <a:t>Der BUND auf RAHAB erweitert</a:t>
            </a:r>
          </a:p>
        </p:txBody>
      </p:sp>
      <p:sp>
        <p:nvSpPr>
          <p:cNvPr id="4" name="CuadroTexto 3">
            <a:extLst>
              <a:ext uri="{FF2B5EF4-FFF2-40B4-BE49-F238E27FC236}">
                <a16:creationId xmlns:a16="http://schemas.microsoft.com/office/drawing/2014/main" id="{C6454C4F-5EFE-1446-F8D3-A8D3A9DDB56A}"/>
              </a:ext>
            </a:extLst>
          </p:cNvPr>
          <p:cNvSpPr txBox="1"/>
          <p:nvPr/>
        </p:nvSpPr>
        <p:spPr>
          <a:xfrm>
            <a:off x="152400" y="532558"/>
            <a:ext cx="7333623" cy="1477328"/>
          </a:xfrm>
          <a:prstGeom prst="rect">
            <a:avLst/>
          </a:prstGeom>
          <a:noFill/>
        </p:spPr>
        <p:txBody>
          <a:bodyPr wrap="square">
            <a:spAutoFit/>
            <a:scene3d>
              <a:camera prst="orthographicFront"/>
              <a:lightRig rig="threePt" dir="t"/>
            </a:scene3d>
            <a:sp3d extrusionH="57150">
              <a:bevelT w="38100" h="38100"/>
            </a:sp3d>
          </a:bodyPr>
          <a:lstStyle/>
          <a:p>
            <a:pPr algn="ctr"/>
            <a:r>
              <a:rPr lang="de-DE" b="1" dirty="0">
                <a:solidFill>
                  <a:schemeClr val="accent5">
                    <a:lumMod val="50000"/>
                  </a:schemeClr>
                </a:solidFill>
                <a:latin typeface="Comic Sans MS" panose="030F0702030302020204" pitchFamily="66" charset="0"/>
              </a:rPr>
              <a:t>„Jeder, der dann aus der Tür deines Hauses auf die Straße hinausgeht, ist selbst für sein Leben verantwortlich, </a:t>
            </a:r>
            <a:br>
              <a:rPr lang="de-DE" b="1" dirty="0">
                <a:solidFill>
                  <a:schemeClr val="accent5">
                    <a:lumMod val="50000"/>
                  </a:schemeClr>
                </a:solidFill>
                <a:latin typeface="Comic Sans MS" panose="030F0702030302020204" pitchFamily="66" charset="0"/>
              </a:rPr>
            </a:br>
            <a:r>
              <a:rPr lang="de-DE" b="1" dirty="0">
                <a:solidFill>
                  <a:schemeClr val="accent5">
                    <a:lumMod val="50000"/>
                  </a:schemeClr>
                </a:solidFill>
                <a:latin typeface="Comic Sans MS" panose="030F0702030302020204" pitchFamily="66" charset="0"/>
              </a:rPr>
              <a:t>während wir frei von Schuld sind; wer aber bei dir im Hause sein wird, für dessen Leben tragen wir die Verantwortung, wenn Hand an ihn gelegt wird“</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es-ES" sz="1400" b="1" dirty="0" err="1">
                <a:solidFill>
                  <a:schemeClr val="accent5">
                    <a:lumMod val="50000"/>
                  </a:schemeClr>
                </a:solidFill>
                <a:latin typeface="Comic Sans MS" panose="030F0702030302020204" pitchFamily="66" charset="0"/>
              </a:rPr>
              <a:t>Josua</a:t>
            </a:r>
            <a:r>
              <a:rPr lang="es-ES" sz="1400" b="1" dirty="0">
                <a:solidFill>
                  <a:schemeClr val="accent5">
                    <a:lumMod val="50000"/>
                  </a:schemeClr>
                </a:solidFill>
                <a:latin typeface="Comic Sans MS" panose="030F0702030302020204" pitchFamily="66" charset="0"/>
              </a:rPr>
              <a:t> 2:19)</a:t>
            </a:r>
          </a:p>
        </p:txBody>
      </p:sp>
      <p:sp>
        <p:nvSpPr>
          <p:cNvPr id="5" name="CuadroTexto 4">
            <a:extLst>
              <a:ext uri="{FF2B5EF4-FFF2-40B4-BE49-F238E27FC236}">
                <a16:creationId xmlns:a16="http://schemas.microsoft.com/office/drawing/2014/main" id="{FF6458DF-5BB9-802D-9557-064B8BDE9E99}"/>
              </a:ext>
            </a:extLst>
          </p:cNvPr>
          <p:cNvSpPr txBox="1"/>
          <p:nvPr/>
        </p:nvSpPr>
        <p:spPr>
          <a:xfrm>
            <a:off x="67040" y="1921681"/>
            <a:ext cx="7876810" cy="1015663"/>
          </a:xfrm>
          <a:prstGeom prst="rect">
            <a:avLst/>
          </a:prstGeom>
          <a:noFill/>
        </p:spPr>
        <p:txBody>
          <a:bodyPr wrap="square" rtlCol="0">
            <a:spAutoFit/>
          </a:bodyPr>
          <a:lstStyle/>
          <a:p>
            <a:pPr>
              <a:spcBef>
                <a:spcPts val="600"/>
              </a:spcBef>
            </a:pPr>
            <a:r>
              <a:rPr lang="de-DE" sz="2000" b="1" dirty="0"/>
              <a:t>Rahabs Logik war unbestreitbar: ,Ich habe euch freundlich behandelt [</a:t>
            </a:r>
            <a:r>
              <a:rPr lang="de-DE" sz="2000" b="1" i="1" dirty="0"/>
              <a:t>hesed</a:t>
            </a:r>
            <a:r>
              <a:rPr lang="de-DE" sz="2000" b="1" dirty="0"/>
              <a:t>] und euch gerettet; nun behandelt auch ihr mich freundlich und rettet mich und meine Verwandten‘ (Jos 2,12-13).</a:t>
            </a:r>
          </a:p>
        </p:txBody>
      </p:sp>
      <p:graphicFrame>
        <p:nvGraphicFramePr>
          <p:cNvPr id="6" name="Diagrama 5">
            <a:extLst>
              <a:ext uri="{FF2B5EF4-FFF2-40B4-BE49-F238E27FC236}">
                <a16:creationId xmlns:a16="http://schemas.microsoft.com/office/drawing/2014/main" id="{8F6684DE-0507-75DF-CB41-2E4C04956853}"/>
              </a:ext>
            </a:extLst>
          </p:cNvPr>
          <p:cNvGraphicFramePr/>
          <p:nvPr>
            <p:extLst>
              <p:ext uri="{D42A27DB-BD31-4B8C-83A1-F6EECF244321}">
                <p14:modId xmlns:p14="http://schemas.microsoft.com/office/powerpoint/2010/main" val="3742088338"/>
              </p:ext>
            </p:extLst>
          </p:nvPr>
        </p:nvGraphicFramePr>
        <p:xfrm>
          <a:off x="7820024" y="690204"/>
          <a:ext cx="4219575" cy="3872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394F2EA0-BA5F-B047-3CBB-2EC4C9BE8C5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7648574" y="4563069"/>
            <a:ext cx="4391025" cy="2195513"/>
          </a:xfrm>
          <a:prstGeom prst="round2DiagRect">
            <a:avLst>
              <a:gd name="adj1" fmla="val 0"/>
              <a:gd name="adj2" fmla="val 16750"/>
            </a:avLst>
          </a:prstGeom>
          <a:ln w="38100" cap="sq">
            <a:solidFill>
              <a:schemeClr val="accent2">
                <a:lumMod val="50000"/>
              </a:schemeClr>
            </a:solidFill>
            <a:miter lim="800000"/>
          </a:ln>
          <a:effectLst>
            <a:outerShdw blurRad="254000" algn="tl" rotWithShape="0">
              <a:srgbClr val="000000">
                <a:alpha val="43000"/>
              </a:srgbClr>
            </a:outerShdw>
          </a:effectLst>
        </p:spPr>
      </p:pic>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209915" y="2931853"/>
            <a:ext cx="3184491" cy="1759417"/>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3400205" y="2808028"/>
            <a:ext cx="4643971" cy="1938992"/>
          </a:xfrm>
          <a:prstGeom prst="rect">
            <a:avLst/>
          </a:prstGeom>
          <a:noFill/>
        </p:spPr>
        <p:txBody>
          <a:bodyPr wrap="square">
            <a:spAutoFit/>
          </a:bodyPr>
          <a:lstStyle/>
          <a:p>
            <a:pPr>
              <a:spcBef>
                <a:spcPts val="600"/>
              </a:spcBef>
            </a:pPr>
            <a:r>
              <a:rPr lang="de-DE" sz="2000" b="1" dirty="0"/>
              <a:t>Obwohl sie sich dessen nicht bewusst war, bat Rahab die Israeliten, ihr gegenüber so zu handeln, wie GOTT selbst gegenüber Israel gehandelt hatte, nämlich mit Güte [</a:t>
            </a:r>
            <a:r>
              <a:rPr lang="de-DE" sz="2000" b="1" i="1" dirty="0"/>
              <a:t>hesed</a:t>
            </a:r>
            <a:r>
              <a:rPr lang="de-DE" sz="2000" b="1" dirty="0"/>
              <a:t>]  </a:t>
            </a:r>
            <a:br>
              <a:rPr lang="de-DE" sz="2000" b="1" dirty="0"/>
            </a:br>
            <a:r>
              <a:rPr lang="de-DE" sz="2000" b="1" dirty="0"/>
              <a:t>(5. Mo 7,12</a:t>
            </a:r>
            <a:r>
              <a:rPr lang="es-ES" sz="2000" b="1" dirty="0"/>
              <a:t>).</a:t>
            </a:r>
          </a:p>
        </p:txBody>
      </p:sp>
      <p:sp>
        <p:nvSpPr>
          <p:cNvPr id="15" name="CuadroTexto 14">
            <a:extLst>
              <a:ext uri="{FF2B5EF4-FFF2-40B4-BE49-F238E27FC236}">
                <a16:creationId xmlns:a16="http://schemas.microsoft.com/office/drawing/2014/main" id="{77DD7748-B541-3FEB-19C3-C1DE385AF337}"/>
              </a:ext>
            </a:extLst>
          </p:cNvPr>
          <p:cNvSpPr txBox="1"/>
          <p:nvPr/>
        </p:nvSpPr>
        <p:spPr>
          <a:xfrm>
            <a:off x="3400205" y="4633778"/>
            <a:ext cx="4063485" cy="2246769"/>
          </a:xfrm>
          <a:prstGeom prst="rect">
            <a:avLst/>
          </a:prstGeom>
          <a:noFill/>
        </p:spPr>
        <p:txBody>
          <a:bodyPr wrap="square">
            <a:spAutoFit/>
          </a:bodyPr>
          <a:lstStyle/>
          <a:p>
            <a:pPr>
              <a:spcBef>
                <a:spcPts val="600"/>
              </a:spcBef>
            </a:pPr>
            <a:r>
              <a:rPr lang="de-DE" sz="2000" b="1" dirty="0"/>
              <a:t>Die Spione forderten Rahab auf, dieselben Bedingungen zu erfüllen, die sie selbst erfüllt hatten, um dem Tod in Ägypten zu entgehen. Auf diese Weise wurde sie in GOTTES BUND mit ISRAEL </a:t>
            </a:r>
            <a:br>
              <a:rPr lang="de-DE" sz="2000" b="1" dirty="0"/>
            </a:br>
            <a:r>
              <a:rPr lang="de-DE" sz="2000" b="1" dirty="0"/>
              <a:t>aufgenommen.</a:t>
            </a:r>
          </a:p>
        </p:txBody>
      </p:sp>
      <p:pic>
        <p:nvPicPr>
          <p:cNvPr id="17" name="Imagen 16" descr="Dibujo de una persona&#10;&#10;El contenido generado por IA puede ser incorrecto.">
            <a:extLst>
              <a:ext uri="{FF2B5EF4-FFF2-40B4-BE49-F238E27FC236}">
                <a16:creationId xmlns:a16="http://schemas.microsoft.com/office/drawing/2014/main" id="{0EAADA40-C5E2-FC05-2F39-407C91EBECE6}"/>
              </a:ext>
            </a:extLst>
          </p:cNvPr>
          <p:cNvPicPr>
            <a:picLocks noChangeAspect="1"/>
          </p:cNvPicPr>
          <p:nvPr/>
        </p:nvPicPr>
        <p:blipFill>
          <a:blip r:embed="rId11" cstate="hqprint">
            <a:extLst>
              <a:ext uri="{28A0092B-C50C-407E-A947-70E740481C1C}">
                <a14:useLocalDpi xmlns:a14="http://schemas.microsoft.com/office/drawing/2010/main"/>
              </a:ext>
            </a:extLst>
          </a:blip>
          <a:srcRect/>
          <a:stretch>
            <a:fillRect/>
          </a:stretch>
        </p:blipFill>
        <p:spPr>
          <a:xfrm>
            <a:off x="241502" y="4840357"/>
            <a:ext cx="3058377" cy="1918224"/>
          </a:xfrm>
          <a:prstGeom prst="round2DiagRect">
            <a:avLst>
              <a:gd name="adj1" fmla="val 16667"/>
              <a:gd name="adj2" fmla="val 0"/>
            </a:avLst>
          </a:prstGeom>
          <a:ln w="38100" cap="sq">
            <a:solidFill>
              <a:srgbClr val="7030A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68"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69"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70" dur="500"/>
                                        <p:tgtEl>
                                          <p:spTgt spid="6">
                                            <p:graphicEl>
                                              <a:dgm id="{7A6FB36C-C47A-4E5B-A75D-7F3173A4CF5C}"/>
                                            </p:graphicEl>
                                          </p:spTgt>
                                        </p:tgtEl>
                                      </p:cBhvr>
                                    </p:animEffect>
                                  </p:childTnLst>
                                </p:cTn>
                              </p:par>
                              <p:par>
                                <p:cTn id="71" presetID="53" presetClass="entr" presetSubtype="16" fill="hold" grpId="1" nodeType="withEffect">
                                  <p:stCondLst>
                                    <p:cond delay="0"/>
                                  </p:stCondLst>
                                  <p:childTnLst>
                                    <p:set>
                                      <p:cBhvr>
                                        <p:cTn id="72"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73"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74"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75" dur="500"/>
                                        <p:tgtEl>
                                          <p:spTgt spid="6">
                                            <p:graphicEl>
                                              <a:dgm id="{DB3278D5-FA06-43AA-B519-12815FAE331E}"/>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80" dur="1000"/>
                                        <p:tgtEl>
                                          <p:spTgt spid="6">
                                            <p:graphicEl>
                                              <a:dgm id="{6FD29593-0F47-498E-A227-7857A06540C7}"/>
                                            </p:graphicEl>
                                          </p:spTgt>
                                        </p:tgtEl>
                                      </p:cBhvr>
                                    </p:animEffect>
                                    <p:anim calcmode="lin" valueType="num">
                                      <p:cBhvr>
                                        <p:cTn id="81"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82"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85" dur="1000"/>
                                        <p:tgtEl>
                                          <p:spTgt spid="6">
                                            <p:graphicEl>
                                              <a:dgm id="{B11AC3C5-6E50-4A51-8189-291B12B49027}"/>
                                            </p:graphicEl>
                                          </p:spTgt>
                                        </p:tgtEl>
                                      </p:cBhvr>
                                    </p:animEffect>
                                    <p:anim calcmode="lin" valueType="num">
                                      <p:cBhvr>
                                        <p:cTn id="86"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ntr" presetSubtype="0" fill="hold" grpId="1" nodeType="clickEffect">
                                  <p:stCondLst>
                                    <p:cond delay="0"/>
                                  </p:stCondLst>
                                  <p:childTnLst>
                                    <p:set>
                                      <p:cBhvr>
                                        <p:cTn id="91"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92" dur="1000"/>
                                        <p:tgtEl>
                                          <p:spTgt spid="6">
                                            <p:graphicEl>
                                              <a:dgm id="{045898C0-555C-4C36-867E-8DAF3D795777}"/>
                                            </p:graphicEl>
                                          </p:spTgt>
                                        </p:tgtEl>
                                      </p:cBhvr>
                                    </p:animEffect>
                                    <p:anim calcmode="lin" valueType="num">
                                      <p:cBhvr>
                                        <p:cTn id="93"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94"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1" nodeType="withEffect">
                                  <p:stCondLst>
                                    <p:cond delay="0"/>
                                  </p:stCondLst>
                                  <p:childTnLst>
                                    <p:set>
                                      <p:cBhvr>
                                        <p:cTn id="96"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97" dur="1000"/>
                                        <p:tgtEl>
                                          <p:spTgt spid="6">
                                            <p:graphicEl>
                                              <a:dgm id="{9F4FCA65-AA28-4B2D-A27B-D3678611D661}"/>
                                            </p:graphicEl>
                                          </p:spTgt>
                                        </p:tgtEl>
                                      </p:cBhvr>
                                    </p:animEffect>
                                    <p:anim calcmode="lin" valueType="num">
                                      <p:cBhvr>
                                        <p:cTn id="98"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99"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104" dur="1000"/>
                                        <p:tgtEl>
                                          <p:spTgt spid="6">
                                            <p:graphicEl>
                                              <a:dgm id="{C6514BCD-E44B-42D1-B0D0-329310F0950A}"/>
                                            </p:graphicEl>
                                          </p:spTgt>
                                        </p:tgtEl>
                                      </p:cBhvr>
                                    </p:animEffect>
                                    <p:anim calcmode="lin" valueType="num">
                                      <p:cBhvr>
                                        <p:cTn id="105"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106"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109" dur="1000"/>
                                        <p:tgtEl>
                                          <p:spTgt spid="6">
                                            <p:graphicEl>
                                              <a:dgm id="{9F5EBBF5-A2DE-43AF-AA24-79352D9E556A}"/>
                                            </p:graphicEl>
                                          </p:spTgt>
                                        </p:tgtEl>
                                      </p:cBhvr>
                                    </p:animEffect>
                                    <p:anim calcmode="lin" valueType="num">
                                      <p:cBhvr>
                                        <p:cTn id="110"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111"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1" nodeType="clickEffect">
                                  <p:stCondLst>
                                    <p:cond delay="0"/>
                                  </p:stCondLst>
                                  <p:childTnLst>
                                    <p:set>
                                      <p:cBhvr>
                                        <p:cTn id="115"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116" dur="1000"/>
                                        <p:tgtEl>
                                          <p:spTgt spid="6">
                                            <p:graphicEl>
                                              <a:dgm id="{BD5A8F5A-C612-4609-8613-BEF1DD385892}"/>
                                            </p:graphicEl>
                                          </p:spTgt>
                                        </p:tgtEl>
                                      </p:cBhvr>
                                    </p:animEffect>
                                    <p:anim calcmode="lin" valueType="num">
                                      <p:cBhvr>
                                        <p:cTn id="117"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118"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1" nodeType="withEffect">
                                  <p:stCondLst>
                                    <p:cond delay="0"/>
                                  </p:stCondLst>
                                  <p:childTnLst>
                                    <p:set>
                                      <p:cBhvr>
                                        <p:cTn id="120"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121" dur="1000"/>
                                        <p:tgtEl>
                                          <p:spTgt spid="6">
                                            <p:graphicEl>
                                              <a:dgm id="{0E2237D8-BE99-43AE-869C-1BAF9B408756}"/>
                                            </p:graphicEl>
                                          </p:spTgt>
                                        </p:tgtEl>
                                      </p:cBhvr>
                                    </p:animEffect>
                                    <p:anim calcmode="lin" valueType="num">
                                      <p:cBhvr>
                                        <p:cTn id="122"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123"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Graphic spid="6" grpId="1" uiExpand="1">
        <p:bldSub>
          <a:bldDgm bld="one"/>
        </p:bldSub>
      </p:bldGraphic>
      <p:bldP spid="13"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4B2F50-F468-C994-6C88-D4ADC61D2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804454-E51D-F6EE-E019-B8B683CB4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F0388F9-CDF7-F5FA-DD02-9434829FD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3C1A15D-14A3-0A32-E8F2-86D7607AB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6">
            <a:extLst>
              <a:ext uri="{FF2B5EF4-FFF2-40B4-BE49-F238E27FC236}">
                <a16:creationId xmlns:a16="http://schemas.microsoft.com/office/drawing/2014/main" id="{4D4B15EF-270F-04DC-2693-42B4F493B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6809906" y="170822"/>
            <a:ext cx="5213084" cy="6516355"/>
          </a:xfrm>
          <a:prstGeom prst="rect">
            <a:avLst/>
          </a:prstGeom>
          <a:solidFill>
            <a:srgbClr val="FFFFFF">
              <a:shade val="85000"/>
            </a:srgbClr>
          </a:solidFill>
          <a:ln w="88900" cap="sq">
            <a:gradFill flip="none" rotWithShape="1">
              <a:gsLst>
                <a:gs pos="0">
                  <a:schemeClr val="bg1"/>
                </a:gs>
                <a:gs pos="40000">
                  <a:schemeClr val="bg1"/>
                </a:gs>
                <a:gs pos="42000">
                  <a:srgbClr val="2D4C84"/>
                </a:gs>
                <a:gs pos="100000">
                  <a:srgbClr val="2D4C8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509648" y="672277"/>
            <a:ext cx="5790610" cy="2677656"/>
          </a:xfrm>
          <a:prstGeom prst="rect">
            <a:avLst/>
          </a:prstGeom>
          <a:noFill/>
        </p:spPr>
        <p:txBody>
          <a:bodyPr wrap="square">
            <a:spAutoFit/>
          </a:bodyPr>
          <a:lstStyle/>
          <a:p>
            <a:pPr algn="ctr"/>
            <a:r>
              <a:rPr lang="es-ES" sz="6000" b="1" dirty="0" err="1">
                <a:ln w="13462">
                  <a:solidFill>
                    <a:schemeClr val="bg1"/>
                  </a:solidFill>
                  <a:prstDash val="solid"/>
                </a:ln>
                <a:solidFill>
                  <a:srgbClr val="2D4C84"/>
                </a:solidFill>
                <a:effectLst>
                  <a:outerShdw dist="38100" dir="2700000" algn="bl" rotWithShape="0">
                    <a:srgbClr val="C00000"/>
                  </a:outerShdw>
                </a:effectLst>
              </a:rPr>
              <a:t>GNADE</a:t>
            </a:r>
            <a:r>
              <a:rPr lang="es-ES" sz="6000" b="1" dirty="0">
                <a:ln w="13462">
                  <a:solidFill>
                    <a:schemeClr val="bg1"/>
                  </a:solidFill>
                  <a:prstDash val="solid"/>
                </a:ln>
                <a:solidFill>
                  <a:srgbClr val="2D4C84"/>
                </a:solidFill>
                <a:effectLst>
                  <a:outerShdw dist="38100" dir="2700000" algn="bl" rotWithShape="0">
                    <a:srgbClr val="C00000"/>
                  </a:outerShdw>
                </a:effectLst>
              </a:rPr>
              <a:t> </a:t>
            </a:r>
            <a:r>
              <a:rPr lang="es-ES" sz="6000" b="1" dirty="0" err="1">
                <a:ln w="13462">
                  <a:solidFill>
                    <a:schemeClr val="bg1"/>
                  </a:solidFill>
                  <a:prstDash val="solid"/>
                </a:ln>
                <a:solidFill>
                  <a:srgbClr val="2D4C84"/>
                </a:solidFill>
                <a:effectLst>
                  <a:outerShdw dist="38100" dir="2700000" algn="bl" rotWithShape="0">
                    <a:srgbClr val="C00000"/>
                  </a:outerShdw>
                </a:effectLst>
              </a:rPr>
              <a:t>FÜR</a:t>
            </a:r>
            <a:r>
              <a:rPr lang="es-ES" sz="6000" b="1" dirty="0">
                <a:ln w="13462">
                  <a:solidFill>
                    <a:schemeClr val="bg1"/>
                  </a:solidFill>
                  <a:prstDash val="solid"/>
                </a:ln>
                <a:solidFill>
                  <a:srgbClr val="2D4C84"/>
                </a:solidFill>
                <a:effectLst>
                  <a:outerShdw dist="38100" dir="2700000" algn="bl" rotWithShape="0">
                    <a:srgbClr val="C00000"/>
                  </a:outerShdw>
                </a:effectLst>
              </a:rPr>
              <a:t> DIE </a:t>
            </a:r>
            <a:r>
              <a:rPr lang="es-ES" sz="6000" b="1" dirty="0" err="1">
                <a:ln w="13462">
                  <a:solidFill>
                    <a:schemeClr val="bg1"/>
                  </a:solidFill>
                  <a:prstDash val="solid"/>
                </a:ln>
                <a:solidFill>
                  <a:srgbClr val="2D4C84"/>
                </a:solidFill>
                <a:effectLst>
                  <a:outerShdw dist="38100" dir="2700000" algn="bl" rotWithShape="0">
                    <a:srgbClr val="C00000"/>
                  </a:outerShdw>
                </a:effectLst>
              </a:rPr>
              <a:t>GIBEONITER</a:t>
            </a:r>
            <a:endParaRPr lang="es-ES" sz="6000" b="1" dirty="0">
              <a:ln w="13462">
                <a:solidFill>
                  <a:schemeClr val="bg1"/>
                </a:solidFill>
                <a:prstDash val="solid"/>
              </a:ln>
              <a:solidFill>
                <a:srgbClr val="2D4C84"/>
              </a:solidFill>
              <a:effectLst>
                <a:outerShdw dist="38100" dir="2700000" algn="bl" rotWithShape="0">
                  <a:srgbClr val="C00000"/>
                </a:outerShdw>
              </a:effectLst>
            </a:endParaRPr>
          </a:p>
          <a:p>
            <a:pPr algn="ctr"/>
            <a:r>
              <a:rPr lang="es-ES" sz="4800" b="1" dirty="0">
                <a:ln w="13462">
                  <a:solidFill>
                    <a:schemeClr val="bg1"/>
                  </a:solidFill>
                  <a:prstDash val="solid"/>
                </a:ln>
                <a:solidFill>
                  <a:srgbClr val="2D4C84"/>
                </a:solidFill>
                <a:effectLst>
                  <a:outerShdw dist="38100" dir="2700000" algn="bl" rotWithShape="0">
                    <a:srgbClr val="C00000"/>
                  </a:outerShdw>
                </a:effectLst>
              </a:rPr>
              <a:t>(</a:t>
            </a:r>
            <a:r>
              <a:rPr lang="es-ES" sz="4800" b="1" dirty="0" err="1">
                <a:ln w="13462">
                  <a:solidFill>
                    <a:schemeClr val="bg1"/>
                  </a:solidFill>
                  <a:prstDash val="solid"/>
                </a:ln>
                <a:solidFill>
                  <a:srgbClr val="2D4C84"/>
                </a:solidFill>
                <a:effectLst>
                  <a:outerShdw dist="38100" dir="2700000" algn="bl" rotWithShape="0">
                    <a:srgbClr val="C00000"/>
                  </a:outerShdw>
                </a:effectLst>
              </a:rPr>
              <a:t>JOSUA</a:t>
            </a:r>
            <a:r>
              <a:rPr lang="es-ES" sz="4800" b="1" dirty="0">
                <a:ln w="13462">
                  <a:solidFill>
                    <a:schemeClr val="bg1"/>
                  </a:solidFill>
                  <a:prstDash val="solid"/>
                </a:ln>
                <a:solidFill>
                  <a:srgbClr val="2D4C84"/>
                </a:solidFill>
                <a:effectLst>
                  <a:outerShdw dist="38100" dir="2700000" algn="bl" rotWithShape="0">
                    <a:srgbClr val="C00000"/>
                  </a:outerShdw>
                </a:effectLst>
              </a:rPr>
              <a:t> 9)</a:t>
            </a:r>
          </a:p>
        </p:txBody>
      </p:sp>
    </p:spTree>
    <p:extLst>
      <p:ext uri="{BB962C8B-B14F-4D97-AF65-F5344CB8AC3E}">
        <p14:creationId xmlns:p14="http://schemas.microsoft.com/office/powerpoint/2010/main" val="33222369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423</TotalTime>
  <Words>1281</Words>
  <Application>Microsoft Office PowerPoint</Application>
  <PresentationFormat>Panorámica</PresentationFormat>
  <Paragraphs>83</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Calibri</vt: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76</cp:revision>
  <dcterms:created xsi:type="dcterms:W3CDTF">2025-09-18T09:24:05Z</dcterms:created>
  <dcterms:modified xsi:type="dcterms:W3CDTF">2025-10-09T06:16:01Z</dcterms:modified>
</cp:coreProperties>
</file>