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0" r:id="rId3"/>
    <p:sldId id="293" r:id="rId4"/>
    <p:sldId id="257" r:id="rId5"/>
    <p:sldId id="258" r:id="rId6"/>
    <p:sldId id="259" r:id="rId7"/>
    <p:sldId id="260" r:id="rId8"/>
    <p:sldId id="302" r:id="rId9"/>
    <p:sldId id="304" r:id="rId10"/>
    <p:sldId id="305" r:id="rId11"/>
    <p:sldId id="303" r:id="rId12"/>
    <p:sldId id="29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ata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r>
            <a:rPr lang="de-DE" sz="2400" b="1" dirty="0">
              <a:effectLst>
                <a:outerShdw blurRad="38100" dist="38100" dir="2700000" algn="tl">
                  <a:srgbClr val="000000">
                    <a:alpha val="43137"/>
                  </a:srgbClr>
                </a:outerShdw>
              </a:effectLst>
            </a:rPr>
            <a:t>Der Bundeslade zu folgen bedeutete</a:t>
          </a:r>
          <a:endParaRPr lang="es-ES" sz="2400" b="1" dirty="0">
            <a:effectLst>
              <a:outerShdw blurRad="38100" dist="38100" dir="2700000" algn="tl">
                <a:srgbClr val="000000">
                  <a:alpha val="43137"/>
                </a:srgbClr>
              </a:outerShdw>
            </a:effectLst>
          </a:endParaRP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r>
            <a:rPr lang="es-ES" sz="2000" b="1" dirty="0" err="1">
              <a:effectLst>
                <a:outerShdw blurRad="38100" dist="38100" dir="2700000" algn="tl">
                  <a:srgbClr val="000000">
                    <a:alpha val="43137"/>
                  </a:srgbClr>
                </a:outerShdw>
              </a:effectLst>
            </a:rPr>
            <a:t>Gehorche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GOTT</a:t>
          </a:r>
          <a:r>
            <a:rPr lang="es-ES" sz="2000" b="1" dirty="0">
              <a:effectLst>
                <a:outerShdw blurRad="38100" dist="38100" dir="2700000" algn="tl">
                  <a:srgbClr val="000000">
                    <a:alpha val="43137"/>
                  </a:srgbClr>
                </a:outerShdw>
              </a:effectLst>
            </a:rPr>
            <a:t>!</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(Die 10 </a:t>
          </a:r>
          <a:r>
            <a:rPr lang="es-ES" sz="2000" b="1" dirty="0" err="1">
              <a:effectLst>
                <a:outerShdw blurRad="38100" dist="38100" dir="2700000" algn="tl">
                  <a:srgbClr val="000000">
                    <a:alpha val="43137"/>
                  </a:srgbClr>
                </a:outerShdw>
              </a:effectLst>
            </a:rPr>
            <a:t>Gebote</a:t>
          </a:r>
          <a:r>
            <a:rPr lang="es-ES" sz="2000" b="1" dirty="0">
              <a:effectLst>
                <a:outerShdw blurRad="38100" dist="38100" dir="2700000" algn="tl">
                  <a:srgbClr val="000000">
                    <a:alpha val="43137"/>
                  </a:srgbClr>
                </a:outerShdw>
              </a:effectLst>
            </a:rPr>
            <a:t>)</a:t>
          </a: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r>
            <a:rPr lang="es-ES" sz="2000" b="1" dirty="0" err="1">
              <a:effectLst>
                <a:outerShdw blurRad="38100" dist="38100" dir="2700000" algn="tl">
                  <a:srgbClr val="000000">
                    <a:alpha val="43137"/>
                  </a:srgbClr>
                </a:outerShdw>
              </a:effectLst>
            </a:rPr>
            <a:t>Vertraue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GOTTES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Fürsorge</a:t>
          </a:r>
          <a:r>
            <a:rPr lang="es-ES" sz="2000" b="1" dirty="0">
              <a:effectLst>
                <a:outerShdw blurRad="38100" dist="38100" dir="2700000" algn="tl">
                  <a:srgbClr val="000000">
                    <a:alpha val="43137"/>
                  </a:srgbClr>
                </a:outerShdw>
              </a:effectLst>
            </a:rPr>
            <a:t>! </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(Das </a:t>
          </a:r>
          <a:r>
            <a:rPr lang="es-ES" sz="2000" b="1" dirty="0" err="1">
              <a:effectLst>
                <a:outerShdw blurRad="38100" dist="38100" dir="2700000" algn="tl">
                  <a:srgbClr val="000000">
                    <a:alpha val="43137"/>
                  </a:srgbClr>
                </a:outerShdw>
              </a:effectLst>
            </a:rPr>
            <a:t>Gefäß</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Manna</a:t>
          </a:r>
          <a:r>
            <a:rPr lang="es-ES" sz="2000" b="1" dirty="0">
              <a:effectLst>
                <a:outerShdw blurRad="38100" dist="38100" dir="2700000" algn="tl">
                  <a:srgbClr val="000000">
                    <a:alpha val="43137"/>
                  </a:srgbClr>
                </a:outerShdw>
              </a:effectLst>
            </a:rPr>
            <a:t>)</a:t>
          </a: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r>
            <a:rPr lang="de-DE" sz="2000" b="1" dirty="0">
              <a:effectLst>
                <a:outerShdw blurRad="38100" dist="38100" dir="2700000" algn="tl">
                  <a:srgbClr val="000000">
                    <a:alpha val="43137"/>
                  </a:srgbClr>
                </a:outerShdw>
              </a:effectLst>
            </a:rPr>
            <a:t>Respektiere die von GOTT eingesetzten Führer!</a:t>
          </a:r>
          <a:br>
            <a:rPr lang="de-DE"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Aarons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Stab</a:t>
          </a:r>
          <a:r>
            <a:rPr lang="es-ES" sz="2000" b="1" dirty="0">
              <a:effectLst>
                <a:outerShdw blurRad="38100" dist="38100" dir="2700000" algn="tl">
                  <a:srgbClr val="000000">
                    <a:alpha val="43137"/>
                  </a:srgbClr>
                </a:outerShdw>
              </a:effectLst>
            </a:rPr>
            <a:t>)</a:t>
          </a: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r>
            <a:rPr lang="de-DE" sz="2000" b="1" dirty="0">
              <a:effectLst>
                <a:outerShdw blurRad="38100" dist="38100" dir="2700000" algn="tl">
                  <a:srgbClr val="000000">
                    <a:alpha val="43137"/>
                  </a:srgbClr>
                </a:outerShdw>
              </a:effectLst>
            </a:rPr>
            <a:t>GOTT hat das Rote Meer vor </a:t>
          </a:r>
          <a:r>
            <a:rPr lang="de-DE" sz="2000" b="0" i="1" u="sng" dirty="0">
              <a:effectLst>
                <a:outerShdw blurRad="38100" dist="38100" dir="2700000" algn="tl">
                  <a:srgbClr val="000000">
                    <a:alpha val="43137"/>
                  </a:srgbClr>
                </a:outerShdw>
              </a:effectLst>
            </a:rPr>
            <a:t>uns</a:t>
          </a:r>
          <a:r>
            <a:rPr lang="de-DE" sz="2000" b="1" dirty="0">
              <a:effectLst>
                <a:outerShdw blurRad="38100" dist="38100" dir="2700000" algn="tl">
                  <a:srgbClr val="000000">
                    <a:alpha val="43137"/>
                  </a:srgbClr>
                </a:outerShdw>
              </a:effectLst>
            </a:rPr>
            <a:t> ausgetrocknet (Josua, Kaleb und die wenigen, die noch am Leben waren aus der Generation, die aus Ägypten gekommen war)</a:t>
          </a:r>
          <a:endParaRPr lang="es-ES" sz="2000" b="1" dirty="0">
            <a:effectLst>
              <a:outerShdw blurRad="38100" dist="38100" dir="2700000" algn="tl">
                <a:srgbClr val="000000">
                  <a:alpha val="43137"/>
                </a:srgbClr>
              </a:outerShdw>
            </a:effectLst>
          </a:endParaRPr>
        </a:p>
      </dgm:t>
    </dgm:pt>
    <dgm:pt modelId="{B6F44EB8-D669-4330-AF55-262495F488F9}" type="parTrans" cxnId="{1628C3B3-C0A8-4EB9-8EEC-82913E744D41}">
      <dgm:prSet/>
      <dgm:spPr/>
      <dgm:t>
        <a:bodyPr/>
        <a:lstStyle/>
        <a:p>
          <a:endParaRPr lang="es-ES" sz="2000">
            <a:effectLst>
              <a:outerShdw blurRad="38100" dist="38100" dir="2700000" algn="tl">
                <a:srgbClr val="000000">
                  <a:alpha val="43137"/>
                </a:srgbClr>
              </a:outerShdw>
            </a:effectLst>
          </a:endParaRPr>
        </a:p>
      </dgm:t>
    </dgm:pt>
    <dgm:pt modelId="{126DBA58-4954-4E30-B044-CA2921D6B19D}" type="sibTrans" cxnId="{1628C3B3-C0A8-4EB9-8EEC-82913E744D41}">
      <dgm:prSet/>
      <dgm:spPr/>
      <dgm:t>
        <a:bodyPr/>
        <a:lstStyle/>
        <a:p>
          <a:endParaRPr lang="es-ES" sz="2000">
            <a:effectLst>
              <a:outerShdw blurRad="38100" dist="38100" dir="2700000" algn="tl">
                <a:srgbClr val="000000">
                  <a:alpha val="43137"/>
                </a:srgbClr>
              </a:outerShdw>
            </a:effectLst>
          </a:endParaRPr>
        </a:p>
      </dgm:t>
    </dgm:pt>
    <dgm:pt modelId="{A42455E6-483C-4078-BC0B-F8B8F22839CA}">
      <dgm:prSet custT="1"/>
      <dgm:spPr>
        <a:solidFill>
          <a:srgbClr val="69795B"/>
        </a:solidFill>
        <a:scene3d>
          <a:camera prst="orthographicFront"/>
          <a:lightRig rig="threePt" dir="t"/>
        </a:scene3d>
        <a:sp3d>
          <a:bevelT prst="relaxedInset"/>
        </a:sp3d>
      </dgm:spPr>
      <dgm:t>
        <a:bodyPr/>
        <a:lstStyle/>
        <a:p>
          <a:r>
            <a:rPr lang="de-DE" sz="2000" b="1" dirty="0">
              <a:effectLst>
                <a:outerShdw blurRad="38100" dist="38100" dir="2700000" algn="tl">
                  <a:srgbClr val="000000">
                    <a:alpha val="43137"/>
                  </a:srgbClr>
                </a:outerShdw>
              </a:effectLst>
            </a:rPr>
            <a:t>GOTT hat den Jordan vor </a:t>
          </a:r>
          <a:r>
            <a:rPr lang="de-DE" sz="2000" b="0" i="1" u="sng" dirty="0">
              <a:effectLst>
                <a:outerShdw blurRad="38100" dist="38100" dir="2700000" algn="tl">
                  <a:srgbClr val="000000">
                    <a:alpha val="43137"/>
                  </a:srgbClr>
                </a:outerShdw>
              </a:effectLst>
            </a:rPr>
            <a:t>euch</a:t>
          </a:r>
          <a:r>
            <a:rPr lang="de-DE" sz="2000" b="1" dirty="0">
              <a:effectLst>
                <a:outerShdw blurRad="38100" dist="38100" dir="2700000" algn="tl">
                  <a:srgbClr val="000000">
                    <a:alpha val="43137"/>
                  </a:srgbClr>
                </a:outerShdw>
              </a:effectLst>
            </a:rPr>
            <a:t> ausgetrocknet </a:t>
          </a:r>
          <a:r>
            <a:rPr lang="es-ES" sz="2000" b="1" dirty="0">
              <a:effectLst>
                <a:outerShdw blurRad="38100" dist="38100" dir="2700000" algn="tl">
                  <a:srgbClr val="000000">
                    <a:alpha val="43137"/>
                  </a:srgbClr>
                </a:outerShdw>
              </a:effectLst>
            </a:rPr>
            <a:t>(die </a:t>
          </a:r>
          <a:r>
            <a:rPr lang="es-ES" sz="2000" b="1" dirty="0" err="1">
              <a:effectLst>
                <a:outerShdw blurRad="38100" dist="38100" dir="2700000" algn="tl">
                  <a:srgbClr val="000000">
                    <a:alpha val="43137"/>
                  </a:srgbClr>
                </a:outerShdw>
              </a:effectLst>
            </a:rPr>
            <a:t>neue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Generation</a:t>
          </a:r>
          <a:r>
            <a:rPr lang="es-ES" sz="2000" b="1" dirty="0">
              <a:effectLst>
                <a:outerShdw blurRad="38100" dist="38100" dir="2700000" algn="tl">
                  <a:srgbClr val="000000">
                    <a:alpha val="43137"/>
                  </a:srgbClr>
                </a:outerShdw>
              </a:effectLst>
            </a:rPr>
            <a:t>, </a:t>
          </a:r>
          <a:r>
            <a:rPr lang="de-DE" sz="2000" b="1" dirty="0">
              <a:effectLst>
                <a:outerShdw blurRad="38100" dist="38100" dir="2700000" algn="tl">
                  <a:srgbClr val="000000">
                    <a:alpha val="43137"/>
                  </a:srgbClr>
                </a:outerShdw>
              </a:effectLst>
            </a:rPr>
            <a:t>die in der Wüste geboren wurde und dazu bestimmt war, Kanaan zu erobern)</a:t>
          </a:r>
          <a:endParaRPr lang="es-ES" sz="2000" b="1" dirty="0">
            <a:effectLst>
              <a:outerShdw blurRad="38100" dist="38100" dir="2700000" algn="tl">
                <a:srgbClr val="000000">
                  <a:alpha val="43137"/>
                </a:srgbClr>
              </a:outerShdw>
            </a:effectLst>
          </a:endParaRPr>
        </a:p>
      </dgm:t>
    </dgm:pt>
    <dgm:pt modelId="{79E1ED44-3317-4CC1-8A4C-69E977CFC486}" type="parTrans" cxnId="{864EEA15-1DC4-4840-AC14-BC1E9DA3B374}">
      <dgm:prSet/>
      <dgm:spPr/>
      <dgm:t>
        <a:bodyPr/>
        <a:lstStyle/>
        <a:p>
          <a:endParaRPr lang="es-ES" sz="2000">
            <a:effectLst>
              <a:outerShdw blurRad="38100" dist="38100" dir="2700000" algn="tl">
                <a:srgbClr val="000000">
                  <a:alpha val="43137"/>
                </a:srgbClr>
              </a:outerShdw>
            </a:effectLst>
          </a:endParaRPr>
        </a:p>
      </dgm:t>
    </dgm:pt>
    <dgm:pt modelId="{D674D218-94C9-4862-98AC-BDC18D6E2CA3}" type="sibTrans" cxnId="{864EEA15-1DC4-4840-AC14-BC1E9DA3B374}">
      <dgm:prSet/>
      <dgm:spPr/>
      <dgm:t>
        <a:bodyPr/>
        <a:lstStyle/>
        <a:p>
          <a:endParaRPr lang="es-ES" sz="2000">
            <a:effectLst>
              <a:outerShdw blurRad="38100" dist="38100" dir="2700000" algn="tl">
                <a:srgbClr val="000000">
                  <a:alpha val="43137"/>
                </a:srgbClr>
              </a:outerShdw>
            </a:effectLst>
          </a:endParaRPr>
        </a:p>
      </dgm:t>
    </dgm:pt>
    <dgm:pt modelId="{ED6BBF2B-A21E-46FA-A87E-9EA933D7C0A9}" type="pres">
      <dgm:prSet presAssocID="{A942AB69-1267-4C16-9589-64CAC3E1A38A}" presName="Name0" presStyleCnt="0">
        <dgm:presLayoutVars>
          <dgm:dir/>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499474"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outerShdw blurRad="38100" dist="38100" dir="2700000" algn="tl">
                  <a:srgbClr val="000000">
                    <a:alpha val="43137"/>
                  </a:srgbClr>
                </a:outerShdw>
              </a:effectLst>
            </a:rPr>
            <a:t>Der Bundeslade zu folgen bedeutete</a:t>
          </a:r>
          <a:endParaRPr lang="es-ES" sz="2400" b="1" kern="1200" dirty="0">
            <a:effectLst>
              <a:outerShdw blurRad="38100" dist="38100" dir="2700000" algn="tl">
                <a:srgbClr val="000000">
                  <a:alpha val="43137"/>
                </a:srgbClr>
              </a:outerShdw>
            </a:effectLst>
          </a:endParaRPr>
        </a:p>
      </dsp:txBody>
      <dsp:txXfrm>
        <a:off x="21543" y="32896"/>
        <a:ext cx="4547963" cy="692443"/>
      </dsp:txXfrm>
    </dsp:sp>
    <dsp:sp modelId="{3A3C2CE7-D117-4FDD-AA4D-036C9293A5CD}">
      <dsp:nvSpPr>
        <dsp:cNvPr id="0" name=""/>
        <dsp:cNvSpPr/>
      </dsp:nvSpPr>
      <dsp:spPr>
        <a:xfrm>
          <a:off x="0" y="982198"/>
          <a:ext cx="1307306" cy="1307306"/>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1385744"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Gehorche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GOTT</a:t>
          </a:r>
          <a:r>
            <a:rPr lang="es-ES" sz="2000" b="1" kern="1200" dirty="0">
              <a:effectLst>
                <a:outerShdw blurRad="38100" dist="38100" dir="2700000" algn="tl">
                  <a:srgbClr val="000000">
                    <a:alpha val="43137"/>
                  </a:srgbClr>
                </a:outerShdw>
              </a:effectLst>
            </a:rPr>
            <a:t>!</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(Die 10 </a:t>
          </a:r>
          <a:r>
            <a:rPr lang="es-ES" sz="2000" b="1" kern="1200" dirty="0" err="1">
              <a:effectLst>
                <a:outerShdw blurRad="38100" dist="38100" dir="2700000" algn="tl">
                  <a:srgbClr val="000000">
                    <a:alpha val="43137"/>
                  </a:srgbClr>
                </a:outerShdw>
              </a:effectLst>
            </a:rPr>
            <a:t>Gebote</a:t>
          </a:r>
          <a:r>
            <a:rPr lang="es-ES" sz="2000" b="1" kern="1200" dirty="0">
              <a:effectLst>
                <a:outerShdw blurRad="38100" dist="38100" dir="2700000" algn="tl">
                  <a:srgbClr val="000000">
                    <a:alpha val="43137"/>
                  </a:srgbClr>
                </a:outerShdw>
              </a:effectLst>
            </a:rPr>
            <a:t>)</a:t>
          </a:r>
        </a:p>
      </dsp:txBody>
      <dsp:txXfrm>
        <a:off x="1449573" y="1046027"/>
        <a:ext cx="3077647" cy="1179648"/>
      </dsp:txXfrm>
    </dsp:sp>
    <dsp:sp modelId="{125E4A80-B916-4674-86F6-0CBEA861CFCA}">
      <dsp:nvSpPr>
        <dsp:cNvPr id="0" name=""/>
        <dsp:cNvSpPr/>
      </dsp:nvSpPr>
      <dsp:spPr>
        <a:xfrm>
          <a:off x="0" y="2446381"/>
          <a:ext cx="1307306" cy="1307306"/>
        </a:xfrm>
        <a:prstGeom prst="roundRect">
          <a:avLst>
            <a:gd name="adj" fmla="val 16670"/>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1385744"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Vertraue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GOTTES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Fürsorge</a:t>
          </a:r>
          <a:r>
            <a:rPr lang="es-ES" sz="2000" b="1" kern="1200" dirty="0">
              <a:effectLst>
                <a:outerShdw blurRad="38100" dist="38100" dir="2700000" algn="tl">
                  <a:srgbClr val="000000">
                    <a:alpha val="43137"/>
                  </a:srgbClr>
                </a:outerShdw>
              </a:effectLst>
            </a:rPr>
            <a:t>! </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(Das </a:t>
          </a:r>
          <a:r>
            <a:rPr lang="es-ES" sz="2000" b="1" kern="1200" dirty="0" err="1">
              <a:effectLst>
                <a:outerShdw blurRad="38100" dist="38100" dir="2700000" algn="tl">
                  <a:srgbClr val="000000">
                    <a:alpha val="43137"/>
                  </a:srgbClr>
                </a:outerShdw>
              </a:effectLst>
            </a:rPr>
            <a:t>Gefäß</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Manna</a:t>
          </a:r>
          <a:r>
            <a:rPr lang="es-ES" sz="2000" b="1" kern="1200" dirty="0">
              <a:effectLst>
                <a:outerShdw blurRad="38100" dist="38100" dir="2700000" algn="tl">
                  <a:srgbClr val="000000">
                    <a:alpha val="43137"/>
                  </a:srgbClr>
                </a:outerShdw>
              </a:effectLst>
            </a:rPr>
            <a:t>)</a:t>
          </a:r>
        </a:p>
      </dsp:txBody>
      <dsp:txXfrm>
        <a:off x="1449573" y="2510210"/>
        <a:ext cx="3077647" cy="1179648"/>
      </dsp:txXfrm>
    </dsp:sp>
    <dsp:sp modelId="{0759605B-5584-4948-935D-6D3B7E321BF5}">
      <dsp:nvSpPr>
        <dsp:cNvPr id="0" name=""/>
        <dsp:cNvSpPr/>
      </dsp:nvSpPr>
      <dsp:spPr>
        <a:xfrm>
          <a:off x="0" y="3910564"/>
          <a:ext cx="1307306" cy="1307306"/>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1385744"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Respektiere die von GOTT eingesetzten Führer!</a:t>
          </a:r>
          <a:br>
            <a:rPr lang="de-DE"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Aarons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Stab</a:t>
          </a:r>
          <a:r>
            <a:rPr lang="es-ES" sz="2000" b="1" kern="1200" dirty="0">
              <a:effectLst>
                <a:outerShdw blurRad="38100" dist="38100" dir="2700000" algn="tl">
                  <a:srgbClr val="000000">
                    <a:alpha val="43137"/>
                  </a:srgbClr>
                </a:outerShdw>
              </a:effectLst>
            </a:rPr>
            <a:t>)</a:t>
          </a:r>
        </a:p>
      </dsp:txBody>
      <dsp:txXfrm>
        <a:off x="1449573"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146659" y="0"/>
          <a:ext cx="5492478" cy="179994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706" y="1265121"/>
          <a:ext cx="5832158" cy="1154228"/>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GOTT hat das Rote Meer vor </a:t>
          </a:r>
          <a:r>
            <a:rPr lang="de-DE" sz="2000" b="0" i="1" u="sng" kern="1200" dirty="0">
              <a:effectLst>
                <a:outerShdw blurRad="38100" dist="38100" dir="2700000" algn="tl">
                  <a:srgbClr val="000000">
                    <a:alpha val="43137"/>
                  </a:srgbClr>
                </a:outerShdw>
              </a:effectLst>
            </a:rPr>
            <a:t>uns</a:t>
          </a:r>
          <a:r>
            <a:rPr lang="de-DE" sz="2000" b="1" kern="1200" dirty="0">
              <a:effectLst>
                <a:outerShdw blurRad="38100" dist="38100" dir="2700000" algn="tl">
                  <a:srgbClr val="000000">
                    <a:alpha val="43137"/>
                  </a:srgbClr>
                </a:outerShdw>
              </a:effectLst>
            </a:rPr>
            <a:t> ausgetrocknet (Josua, Kaleb und die wenigen, die noch am Leben waren aus der Generation, die aus Ägypten gekommen war)</a:t>
          </a:r>
          <a:endParaRPr lang="es-ES" sz="2000" b="1" kern="1200" dirty="0">
            <a:effectLst>
              <a:outerShdw blurRad="38100" dist="38100" dir="2700000" algn="tl">
                <a:srgbClr val="000000">
                  <a:alpha val="43137"/>
                </a:srgbClr>
              </a:outerShdw>
            </a:effectLst>
          </a:endParaRPr>
        </a:p>
      </dsp:txBody>
      <dsp:txXfrm>
        <a:off x="5706" y="1265121"/>
        <a:ext cx="5832158" cy="1154228"/>
      </dsp:txXfrm>
    </dsp:sp>
    <dsp:sp modelId="{E24F0F28-3AFA-4E7A-8FCD-D0AD630BB311}">
      <dsp:nvSpPr>
        <dsp:cNvPr id="0" name=""/>
        <dsp:cNvSpPr/>
      </dsp:nvSpPr>
      <dsp:spPr>
        <a:xfrm>
          <a:off x="6061349" y="0"/>
          <a:ext cx="5492478" cy="179994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920395"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GOTT hat den Jordan vor </a:t>
          </a:r>
          <a:r>
            <a:rPr lang="de-DE" sz="2000" b="0" i="1" u="sng" kern="1200" dirty="0">
              <a:effectLst>
                <a:outerShdw blurRad="38100" dist="38100" dir="2700000" algn="tl">
                  <a:srgbClr val="000000">
                    <a:alpha val="43137"/>
                  </a:srgbClr>
                </a:outerShdw>
              </a:effectLst>
            </a:rPr>
            <a:t>euch</a:t>
          </a:r>
          <a:r>
            <a:rPr lang="de-DE" sz="2000" b="1" kern="1200" dirty="0">
              <a:effectLst>
                <a:outerShdw blurRad="38100" dist="38100" dir="2700000" algn="tl">
                  <a:srgbClr val="000000">
                    <a:alpha val="43137"/>
                  </a:srgbClr>
                </a:outerShdw>
              </a:effectLst>
            </a:rPr>
            <a:t> ausgetrocknet </a:t>
          </a:r>
          <a:r>
            <a:rPr lang="es-ES" sz="2000" b="1" kern="1200" dirty="0">
              <a:effectLst>
                <a:outerShdw blurRad="38100" dist="38100" dir="2700000" algn="tl">
                  <a:srgbClr val="000000">
                    <a:alpha val="43137"/>
                  </a:srgbClr>
                </a:outerShdw>
              </a:effectLst>
            </a:rPr>
            <a:t>(die </a:t>
          </a:r>
          <a:r>
            <a:rPr lang="es-ES" sz="2000" b="1" kern="1200" dirty="0" err="1">
              <a:effectLst>
                <a:outerShdw blurRad="38100" dist="38100" dir="2700000" algn="tl">
                  <a:srgbClr val="000000">
                    <a:alpha val="43137"/>
                  </a:srgbClr>
                </a:outerShdw>
              </a:effectLst>
            </a:rPr>
            <a:t>neue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Generation</a:t>
          </a:r>
          <a:r>
            <a:rPr lang="es-ES" sz="2000" b="1" kern="1200" dirty="0">
              <a:effectLst>
                <a:outerShdw blurRad="38100" dist="38100" dir="2700000" algn="tl">
                  <a:srgbClr val="000000">
                    <a:alpha val="43137"/>
                  </a:srgbClr>
                </a:outerShdw>
              </a:effectLst>
            </a:rPr>
            <a:t>, </a:t>
          </a:r>
          <a:r>
            <a:rPr lang="de-DE" sz="2000" b="1" kern="1200" dirty="0">
              <a:effectLst>
                <a:outerShdw blurRad="38100" dist="38100" dir="2700000" algn="tl">
                  <a:srgbClr val="000000">
                    <a:alpha val="43137"/>
                  </a:srgbClr>
                </a:outerShdw>
              </a:effectLst>
            </a:rPr>
            <a:t>die in der Wüste geboren wurde und dazu bestimmt war, Kanaan zu erobern)</a:t>
          </a:r>
          <a:endParaRPr lang="es-ES" sz="2000" b="1" kern="1200" dirty="0">
            <a:effectLst>
              <a:outerShdw blurRad="38100" dist="38100" dir="2700000" algn="tl">
                <a:srgbClr val="000000">
                  <a:alpha val="43137"/>
                </a:srgbClr>
              </a:outerShdw>
            </a:effectLst>
          </a:endParaRPr>
        </a:p>
      </dsp:txBody>
      <dsp:txXfrm>
        <a:off x="5920395"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17/10/2025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4</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7</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10</a:t>
            </a:fld>
            <a:endParaRPr lang="es-ES"/>
          </a:p>
        </p:txBody>
      </p:sp>
    </p:spTree>
    <p:extLst>
      <p:ext uri="{BB962C8B-B14F-4D97-AF65-F5344CB8AC3E}">
        <p14:creationId xmlns:p14="http://schemas.microsoft.com/office/powerpoint/2010/main" val="287633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17/10/2025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17/10/2025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17/10/2025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17/10/2025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9.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4.jpeg"/><Relationship Id="rId5" Type="http://schemas.microsoft.com/office/2007/relationships/hdphoto" Target="../media/hdphoto4.wdp"/><Relationship Id="rId10" Type="http://schemas.openxmlformats.org/officeDocument/2006/relationships/image" Target="../media/image37.jpeg"/><Relationship Id="rId4" Type="http://schemas.openxmlformats.org/officeDocument/2006/relationships/image" Target="../media/image33.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eg"/><Relationship Id="rId7" Type="http://schemas.openxmlformats.org/officeDocument/2006/relationships/diagramColors" Target="../diagrams/colors2.xml"/><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43.png"/><Relationship Id="rId5" Type="http://schemas.openxmlformats.org/officeDocument/2006/relationships/diagramLayout" Target="../diagrams/layout2.xml"/><Relationship Id="rId10" Type="http://schemas.openxmlformats.org/officeDocument/2006/relationships/image" Target="../media/image42.jpeg"/><Relationship Id="rId4" Type="http://schemas.openxmlformats.org/officeDocument/2006/relationships/diagramData" Target="../diagrams/data2.xml"/><Relationship Id="rId9"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07CD7B-1F90-1A80-A722-70468215B488}"/>
            </a:ext>
          </a:extLst>
        </p:cNvPr>
        <p:cNvGrpSpPr/>
        <p:nvPr/>
      </p:nvGrpSpPr>
      <p:grpSpPr>
        <a:xfrm>
          <a:off x="0" y="0"/>
          <a:ext cx="0" cy="0"/>
          <a:chOff x="0" y="0"/>
          <a:chExt cx="0" cy="0"/>
        </a:xfrm>
      </p:grpSpPr>
      <p:pic>
        <p:nvPicPr>
          <p:cNvPr id="3" name="Imagen 2" descr="Grupo de personas en una playa&#10;&#10;El contenido generado por IA puede ser incorrecto.">
            <a:extLst>
              <a:ext uri="{FF2B5EF4-FFF2-40B4-BE49-F238E27FC236}">
                <a16:creationId xmlns:a16="http://schemas.microsoft.com/office/drawing/2014/main" id="{3D8541A5-46C4-465D-6E99-B907C570E8E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72"/>
          <a:stretch>
            <a:fillRect/>
          </a:stretch>
        </p:blipFill>
        <p:spPr>
          <a:xfrm>
            <a:off x="6191780" y="350322"/>
            <a:ext cx="5825560" cy="4911473"/>
          </a:xfrm>
          <a:prstGeom prst="rect">
            <a:avLst/>
          </a:prstGeom>
          <a:scene3d>
            <a:camera prst="orthographicFront"/>
            <a:lightRig rig="threePt" dir="t"/>
          </a:scene3d>
          <a:sp3d>
            <a:bevelT prst="relaxedInset"/>
          </a:sp3d>
        </p:spPr>
      </p:pic>
      <p:pic>
        <p:nvPicPr>
          <p:cNvPr id="5" name="Imagen 4" descr="Dibujo de un grupo de personas en una playa&#10;&#10;El contenido generado por IA puede ser incorrecto.">
            <a:extLst>
              <a:ext uri="{FF2B5EF4-FFF2-40B4-BE49-F238E27FC236}">
                <a16:creationId xmlns:a16="http://schemas.microsoft.com/office/drawing/2014/main" id="{F0F051E8-4461-A954-184C-F06B0367DA3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b="-72"/>
          <a:stretch>
            <a:fillRect/>
          </a:stretch>
        </p:blipFill>
        <p:spPr>
          <a:xfrm>
            <a:off x="174659" y="336608"/>
            <a:ext cx="5797589" cy="4928738"/>
          </a:xfrm>
          <a:prstGeom prst="rect">
            <a:avLst/>
          </a:prstGeom>
          <a:scene3d>
            <a:camera prst="orthographicFront"/>
            <a:lightRig rig="threePt" dir="t"/>
          </a:scene3d>
          <a:sp3d>
            <a:bevelT prst="relaxedInset"/>
          </a:sp3d>
        </p:spPr>
      </p:pic>
      <p:sp>
        <p:nvSpPr>
          <p:cNvPr id="2" name="CuadroTexto 1">
            <a:extLst>
              <a:ext uri="{FF2B5EF4-FFF2-40B4-BE49-F238E27FC236}">
                <a16:creationId xmlns:a16="http://schemas.microsoft.com/office/drawing/2014/main" id="{280ABF5E-7797-9523-BEE2-7AA71385C31F}"/>
              </a:ext>
            </a:extLst>
          </p:cNvPr>
          <p:cNvSpPr txBox="1"/>
          <p:nvPr/>
        </p:nvSpPr>
        <p:spPr>
          <a:xfrm>
            <a:off x="0" y="5529173"/>
            <a:ext cx="12191999" cy="1200329"/>
          </a:xfrm>
          <a:prstGeom prst="rect">
            <a:avLst/>
          </a:prstGeom>
          <a:noFill/>
        </p:spPr>
        <p:txBody>
          <a:bodyPr wrap="square" rtlCol="0">
            <a:spAutoFit/>
            <a:scene3d>
              <a:camera prst="orthographicFront"/>
              <a:lightRig rig="chilly" dir="t"/>
            </a:scene3d>
            <a:sp3d extrusionH="57150" contourW="38100">
              <a:bevelT h="25400" prst="softRound"/>
              <a:contourClr>
                <a:srgbClr val="6A534F"/>
              </a:contourClr>
            </a:sp3d>
          </a:bodyPr>
          <a:lstStyle/>
          <a:p>
            <a:pPr algn="ctr"/>
            <a:r>
              <a:rPr lang="es-ES" sz="7200" b="1" dirty="0" err="1">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DENKMÄLER</a:t>
            </a:r>
            <a:r>
              <a:rPr lang="es-ES" sz="72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 DER </a:t>
            </a:r>
            <a:r>
              <a:rPr lang="es-ES" sz="7200" b="1" dirty="0" err="1">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GNADE</a:t>
            </a:r>
            <a:endParaRPr lang="es-ES" sz="72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endParaRPr>
          </a:p>
        </p:txBody>
      </p:sp>
      <p:sp>
        <p:nvSpPr>
          <p:cNvPr id="4" name="CuadroTexto 3">
            <a:extLst>
              <a:ext uri="{FF2B5EF4-FFF2-40B4-BE49-F238E27FC236}">
                <a16:creationId xmlns:a16="http://schemas.microsoft.com/office/drawing/2014/main" id="{1BEE2F60-0A3B-D6D2-DE2B-55D47D2616BB}"/>
              </a:ext>
            </a:extLst>
          </p:cNvPr>
          <p:cNvSpPr txBox="1"/>
          <p:nvPr/>
        </p:nvSpPr>
        <p:spPr>
          <a:xfrm>
            <a:off x="0" y="-921"/>
            <a:ext cx="5972248" cy="338554"/>
          </a:xfrm>
          <a:prstGeom prst="rect">
            <a:avLst/>
          </a:prstGeom>
          <a:noFill/>
        </p:spPr>
        <p:txBody>
          <a:bodyPr wrap="square" rtlCol="0">
            <a:spAutoFit/>
          </a:bodyPr>
          <a:lstStyle/>
          <a:p>
            <a:pPr algn="ctr"/>
            <a:r>
              <a:rPr lang="es-ES" sz="1600" b="1" dirty="0" err="1">
                <a:solidFill>
                  <a:srgbClr val="AAF4DA"/>
                </a:solidFill>
                <a:effectLst>
                  <a:outerShdw blurRad="38100" dist="38100" dir="2700000" algn="tl">
                    <a:srgbClr val="000000">
                      <a:alpha val="43137"/>
                    </a:srgbClr>
                  </a:outerShdw>
                </a:effectLst>
              </a:rPr>
              <a:t>Lektion</a:t>
            </a:r>
            <a:r>
              <a:rPr lang="es-ES" sz="1600" b="1" dirty="0">
                <a:solidFill>
                  <a:srgbClr val="AAF4DA"/>
                </a:solidFill>
                <a:effectLst>
                  <a:outerShdw blurRad="38100" dist="38100" dir="2700000" algn="tl">
                    <a:srgbClr val="000000">
                      <a:alpha val="43137"/>
                    </a:srgbClr>
                  </a:outerShdw>
                </a:effectLst>
              </a:rPr>
              <a:t> 3, Sabbat, 18. </a:t>
            </a:r>
            <a:r>
              <a:rPr lang="es-ES" sz="1600" b="1" dirty="0" err="1">
                <a:solidFill>
                  <a:srgbClr val="AAF4DA"/>
                </a:solidFill>
                <a:effectLst>
                  <a:outerShdw blurRad="38100" dist="38100" dir="2700000" algn="tl">
                    <a:srgbClr val="000000">
                      <a:alpha val="43137"/>
                    </a:srgbClr>
                  </a:outerShdw>
                </a:effectLst>
              </a:rPr>
              <a:t>Oktober</a:t>
            </a:r>
            <a:r>
              <a:rPr lang="es-ES" sz="1600" b="1" dirty="0">
                <a:solidFill>
                  <a:srgbClr val="AAF4DA"/>
                </a:solidFill>
                <a:effectLst>
                  <a:outerShdw blurRad="38100" dist="38100" dir="2700000" algn="tl">
                    <a:srgbClr val="000000">
                      <a:alpha val="43137"/>
                    </a:srgbClr>
                  </a:outerShdw>
                </a:effectLst>
              </a:rPr>
              <a:t> 2025</a:t>
            </a:r>
          </a:p>
        </p:txBody>
      </p:sp>
      <p:pic>
        <p:nvPicPr>
          <p:cNvPr id="6" name="Grafik 5">
            <a:extLst>
              <a:ext uri="{FF2B5EF4-FFF2-40B4-BE49-F238E27FC236}">
                <a16:creationId xmlns:a16="http://schemas.microsoft.com/office/drawing/2014/main" id="{DE061D40-E73C-21A7-05AB-D6CDF9FEA9EE}"/>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6">
            <a:duotone>
              <a:schemeClr val="accent4">
                <a:shade val="45000"/>
                <a:satMod val="135000"/>
              </a:schemeClr>
              <a:prstClr val="white"/>
            </a:duotone>
            <a:alphaModFix/>
            <a:extLst>
              <a:ext uri="{BEBA8EAE-BF5A-486C-A8C5-ECC9F3942E4B}">
                <a14:imgProps xmlns:a14="http://schemas.microsoft.com/office/drawing/2010/main">
                  <a14:imgLayer r:embed="rId7">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8954037" y="-2735619"/>
            <a:ext cx="318894" cy="5825560"/>
          </a:xfrm>
          <a:prstGeom prst="rect">
            <a:avLst/>
          </a:prstGeom>
          <a:solidFill>
            <a:srgbClr val="C1FEC6"/>
          </a:solidFill>
          <a:ln>
            <a:noFill/>
          </a:ln>
          <a:effectLst>
            <a:softEdge rad="31750"/>
          </a:effectLst>
        </p:spPr>
      </p:pic>
    </p:spTree>
    <p:extLst>
      <p:ext uri="{BB962C8B-B14F-4D97-AF65-F5344CB8AC3E}">
        <p14:creationId xmlns:p14="http://schemas.microsoft.com/office/powerpoint/2010/main" val="38580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531489" y="2306703"/>
            <a:ext cx="4217049" cy="1754326"/>
          </a:xfrm>
          <a:prstGeom prst="rect">
            <a:avLst/>
          </a:prstGeom>
          <a:noFill/>
        </p:spPr>
        <p:txBody>
          <a:bodyPr wrap="square">
            <a:spAutoFit/>
            <a:scene3d>
              <a:camera prst="orthographicFront"/>
              <a:lightRig rig="threePt" dir="t"/>
            </a:scene3d>
            <a:sp3d extrusionH="57150">
              <a:bevelT w="38100" h="38100"/>
            </a:sp3d>
          </a:bodyPr>
          <a:lstStyle/>
          <a:p>
            <a:pPr algn="ctr"/>
            <a:r>
              <a:rPr lang="es-ES" sz="3600" b="1" dirty="0" err="1">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MEILENSTEINE</a:t>
            </a:r>
            <a:r>
              <a:rPr lang="es-ES" sz="36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 </a:t>
            </a:r>
            <a:br>
              <a:rPr lang="es-ES" sz="36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br>
            <a:r>
              <a:rPr lang="es-ES" sz="36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DES </a:t>
            </a:r>
            <a:r>
              <a:rPr lang="es-ES" sz="3600" b="1" dirty="0" err="1">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JORDANFLUSSES</a:t>
            </a:r>
            <a:endParaRPr lang="es-ES" sz="36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l="-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533399" y="255193"/>
            <a:ext cx="5419725" cy="923330"/>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de-DE" b="1" dirty="0">
                <a:solidFill>
                  <a:schemeClr val="tx1"/>
                </a:solidFill>
                <a:latin typeface="Comic Sans MS" panose="030F0702030302020204" pitchFamily="66" charset="0"/>
              </a:rPr>
              <a:t>„Er verwandelte das Meer in trockenes Land, durch den Strom gingen sie zu Fuß; dort freuten wir uns in ihm.!“</a:t>
            </a:r>
            <a:r>
              <a:rPr lang="es-ES" b="1" dirty="0">
                <a:solidFill>
                  <a:schemeClr val="tx1"/>
                </a:solidFill>
                <a:latin typeface="Comic Sans MS" panose="030F0702030302020204" pitchFamily="66" charset="0"/>
              </a:rPr>
              <a:t> </a:t>
            </a:r>
            <a:r>
              <a:rPr lang="es-ES" sz="1400" b="1" dirty="0">
                <a:solidFill>
                  <a:schemeClr val="tx1"/>
                </a:solidFill>
                <a:latin typeface="Comic Sans MS" panose="030F0702030302020204" pitchFamily="66" charset="0"/>
              </a:rPr>
              <a:t>(</a:t>
            </a:r>
            <a:r>
              <a:rPr lang="es-ES" sz="1400" b="1" dirty="0" err="1">
                <a:solidFill>
                  <a:schemeClr val="tx1"/>
                </a:solidFill>
                <a:latin typeface="Comic Sans MS" panose="030F0702030302020204" pitchFamily="66" charset="0"/>
              </a:rPr>
              <a:t>Psalm</a:t>
            </a:r>
            <a:r>
              <a:rPr lang="es-ES" sz="1400" b="1" dirty="0">
                <a:solidFill>
                  <a:schemeClr val="tx1"/>
                </a:solidFill>
                <a:latin typeface="Comic Sans MS" panose="030F0702030302020204" pitchFamily="66" charset="0"/>
              </a:rPr>
              <a:t> 66,6)</a:t>
            </a:r>
            <a:endParaRPr lang="es-ES" b="1" dirty="0">
              <a:solidFill>
                <a:schemeClr val="tx1"/>
              </a:solidFill>
              <a:latin typeface="Comic Sans MS" panose="030F0702030302020204" pitchFamily="66" charset="0"/>
            </a:endParaRPr>
          </a:p>
        </p:txBody>
      </p:sp>
      <p:sp>
        <p:nvSpPr>
          <p:cNvPr id="4" name="CuadroTexto 3">
            <a:extLst>
              <a:ext uri="{FF2B5EF4-FFF2-40B4-BE49-F238E27FC236}">
                <a16:creationId xmlns:a16="http://schemas.microsoft.com/office/drawing/2014/main" id="{314D661B-91FE-5129-1CC7-AEB12FEDD51C}"/>
              </a:ext>
            </a:extLst>
          </p:cNvPr>
          <p:cNvSpPr txBox="1"/>
          <p:nvPr/>
        </p:nvSpPr>
        <p:spPr>
          <a:xfrm>
            <a:off x="6617231" y="255193"/>
            <a:ext cx="5095273" cy="646331"/>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de-DE" b="1" dirty="0">
                <a:solidFill>
                  <a:schemeClr val="tx1"/>
                </a:solidFill>
                <a:latin typeface="Comic Sans MS" panose="030F0702030302020204" pitchFamily="66" charset="0"/>
              </a:rPr>
              <a:t>„Das Meer sah es und floh, der Jordan wandte sich zurück“</a:t>
            </a:r>
            <a:r>
              <a:rPr lang="es-ES" b="1" dirty="0">
                <a:solidFill>
                  <a:schemeClr val="tx1"/>
                </a:solidFill>
                <a:latin typeface="Comic Sans MS" panose="030F0702030302020204" pitchFamily="66" charset="0"/>
              </a:rPr>
              <a:t> </a:t>
            </a:r>
            <a:r>
              <a:rPr lang="es-ES" sz="1400" b="1" dirty="0">
                <a:solidFill>
                  <a:schemeClr val="tx1"/>
                </a:solidFill>
                <a:latin typeface="Comic Sans MS" panose="030F0702030302020204" pitchFamily="66" charset="0"/>
              </a:rPr>
              <a:t>(</a:t>
            </a:r>
            <a:r>
              <a:rPr lang="es-ES" sz="1400" b="1" dirty="0" err="1">
                <a:solidFill>
                  <a:schemeClr val="tx1"/>
                </a:solidFill>
                <a:latin typeface="Comic Sans MS" panose="030F0702030302020204" pitchFamily="66" charset="0"/>
              </a:rPr>
              <a:t>Psalm</a:t>
            </a:r>
            <a:r>
              <a:rPr lang="es-ES" sz="1400" b="1" dirty="0">
                <a:solidFill>
                  <a:schemeClr val="tx1"/>
                </a:solidFill>
                <a:latin typeface="Comic Sans MS" panose="030F0702030302020204" pitchFamily="66" charset="0"/>
              </a:rPr>
              <a:t> 114,3)</a:t>
            </a:r>
          </a:p>
        </p:txBody>
      </p:sp>
      <p:sp>
        <p:nvSpPr>
          <p:cNvPr id="5" name="CuadroTexto 4">
            <a:extLst>
              <a:ext uri="{FF2B5EF4-FFF2-40B4-BE49-F238E27FC236}">
                <a16:creationId xmlns:a16="http://schemas.microsoft.com/office/drawing/2014/main" id="{5753915E-8DAB-8459-A56D-8F737B54F88F}"/>
              </a:ext>
            </a:extLst>
          </p:cNvPr>
          <p:cNvSpPr txBox="1"/>
          <p:nvPr/>
        </p:nvSpPr>
        <p:spPr>
          <a:xfrm>
            <a:off x="208520" y="1179826"/>
            <a:ext cx="6057527" cy="1846659"/>
          </a:xfrm>
          <a:prstGeom prst="rect">
            <a:avLst/>
          </a:prstGeom>
          <a:noFill/>
        </p:spPr>
        <p:txBody>
          <a:bodyPr wrap="square" rtlCol="0">
            <a:spAutoFit/>
          </a:bodyPr>
          <a:lstStyle/>
          <a:p>
            <a:pPr>
              <a:spcBef>
                <a:spcPts val="600"/>
              </a:spcBef>
            </a:pPr>
            <a:r>
              <a:rPr lang="de-DE" sz="1900" b="1" dirty="0"/>
              <a:t>Die Durchquerung des ROTEN MEERES und des JORDAN sind 2 historische Ereignisse, die als MEILENSTEINE in der Geschichte der ERLÖSUNG miteinander verflochten sind (Ps. 66,6; Ps. 114): Zusammen markieren sie unsere Befreiung von der Sünde und unseren Zugang zum ewigen Leben.</a:t>
            </a: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6257" y="1140023"/>
            <a:ext cx="2613560"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29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346257" y="4715438"/>
            <a:ext cx="5637223"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211446" y="5183064"/>
            <a:ext cx="6054601" cy="1554272"/>
          </a:xfrm>
          <a:prstGeom prst="rect">
            <a:avLst/>
          </a:prstGeom>
          <a:noFill/>
        </p:spPr>
        <p:txBody>
          <a:bodyPr wrap="square">
            <a:spAutoFit/>
          </a:bodyPr>
          <a:lstStyle/>
          <a:p>
            <a:pPr>
              <a:spcBef>
                <a:spcPts val="600"/>
              </a:spcBef>
            </a:pPr>
            <a:r>
              <a:rPr lang="de-DE" sz="1900" b="1" dirty="0"/>
              <a:t>Das Eintauchen in die Wasser des Jordans hatte dieselbe Wirkung auf JESUS, der durch den HEILIGEN GEIST befähigt wurde, Seine MISSION zu erfüllen: uns von der Sünde zu befreien und uns ewiges Leben zu schenken (Markus 1:9-11; Joh 1:29; 3:16</a:t>
            </a:r>
            <a:r>
              <a:rPr lang="es-ES" sz="1900" b="1" dirty="0"/>
              <a:t>).</a:t>
            </a:r>
          </a:p>
        </p:txBody>
      </p:sp>
      <p:sp>
        <p:nvSpPr>
          <p:cNvPr id="11" name="CuadroTexto 10">
            <a:extLst>
              <a:ext uri="{FF2B5EF4-FFF2-40B4-BE49-F238E27FC236}">
                <a16:creationId xmlns:a16="http://schemas.microsoft.com/office/drawing/2014/main" id="{341044B0-4486-FF22-6333-F80EBF0096C2}"/>
              </a:ext>
            </a:extLst>
          </p:cNvPr>
          <p:cNvSpPr txBox="1"/>
          <p:nvPr/>
        </p:nvSpPr>
        <p:spPr>
          <a:xfrm>
            <a:off x="208520" y="3946113"/>
            <a:ext cx="6057527" cy="1261884"/>
          </a:xfrm>
          <a:prstGeom prst="rect">
            <a:avLst/>
          </a:prstGeom>
          <a:noFill/>
        </p:spPr>
        <p:txBody>
          <a:bodyPr wrap="square">
            <a:spAutoFit/>
          </a:bodyPr>
          <a:lstStyle/>
          <a:p>
            <a:pPr>
              <a:spcBef>
                <a:spcPts val="600"/>
              </a:spcBef>
            </a:pPr>
            <a:r>
              <a:rPr lang="de-DE" sz="1900" b="1" dirty="0"/>
              <a:t>Für Elisa hingegen war dasselbe Ereignis ein ZEICHEN für das EMPFANGEN des HEILIGEN GEISTES, der ihn befähigte, seine MISSION zu erfüllen </a:t>
            </a:r>
            <a:br>
              <a:rPr lang="de-DE" sz="1900" b="1" dirty="0"/>
            </a:br>
            <a:r>
              <a:rPr lang="de-DE" sz="1900" b="1" dirty="0"/>
              <a:t>(2. Könige 2,14-15).</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208520" y="3001551"/>
            <a:ext cx="6057527" cy="969496"/>
          </a:xfrm>
          <a:prstGeom prst="rect">
            <a:avLst/>
          </a:prstGeom>
          <a:noFill/>
        </p:spPr>
        <p:txBody>
          <a:bodyPr wrap="square">
            <a:spAutoFit/>
          </a:bodyPr>
          <a:lstStyle/>
          <a:p>
            <a:pPr>
              <a:spcBef>
                <a:spcPts val="600"/>
              </a:spcBef>
            </a:pPr>
            <a:r>
              <a:rPr lang="de-DE" sz="1900" b="1" dirty="0"/>
              <a:t>Die wundersame Überquerung des Jordanflusses und die Aufnahme in die Gegenwart Gottes waren für Elia Realität geworden (2. Könige 2,1.7.8.11).</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66173" y="1173876"/>
            <a:ext cx="10662833" cy="4401205"/>
          </a:xfrm>
          <a:prstGeom prst="rect">
            <a:avLst/>
          </a:prstGeom>
          <a:noFill/>
        </p:spPr>
        <p:txBody>
          <a:bodyPr wrap="square">
            <a:spAutoFit/>
          </a:bodyPr>
          <a:lstStyle/>
          <a:p>
            <a:pPr>
              <a:spcBef>
                <a:spcPts val="600"/>
              </a:spcBef>
            </a:pPr>
            <a:r>
              <a:rPr lang="de-DE" sz="2800" b="1" dirty="0">
                <a:latin typeface="Constantia" panose="02030602050306030303" pitchFamily="18" charset="0"/>
              </a:rPr>
              <a:t>„Lasst uns also an die GÜTE des HERRN und die Fülle Seiner BARMHERZIGKEIT denken. Lasst uns wie das Volk Israel unsere GEDENKSTEINE aufrichten und darauf die kostbare Geschichte dessen schreiben, was GOTT für uns getan hat</a:t>
            </a:r>
            <a:r>
              <a:rPr lang="es-ES" sz="2800" b="1" dirty="0">
                <a:latin typeface="Constantia" panose="02030602050306030303" pitchFamily="18" charset="0"/>
              </a:rPr>
              <a:t>. </a:t>
            </a:r>
            <a:r>
              <a:rPr lang="de-DE" sz="2800" b="1" dirty="0">
                <a:latin typeface="Constantia" panose="02030602050306030303" pitchFamily="18" charset="0"/>
              </a:rPr>
              <a:t>Und wenn wir auf Seine Taten während unserer Pilgerreise zurückblicken, lasst uns aus tiefstem Herzen voller Dankbarkeit verkünden: "Wie soll ich dem HERRN vergelten all Seine WOHLTAT, die Er an mir tut? Ich will den KELCH DES HEILS erheben und des HERRN NAMEN anrufen. Ich will meine Gelübde dem HERRN erfüllen vor all Seinem Volk“</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70DFBCBD-99AD-E0ED-5471-C12DE9C3B910}"/>
              </a:ext>
            </a:extLst>
          </p:cNvPr>
          <p:cNvSpPr txBox="1"/>
          <p:nvPr/>
        </p:nvSpPr>
        <p:spPr>
          <a:xfrm>
            <a:off x="2375976" y="5561049"/>
            <a:ext cx="8796895" cy="338554"/>
          </a:xfrm>
          <a:prstGeom prst="rect">
            <a:avLst/>
          </a:prstGeom>
          <a:noFill/>
        </p:spPr>
        <p:txBody>
          <a:bodyPr wrap="none" rtlCol="0">
            <a:spAutoFit/>
          </a:bodyPr>
          <a:lstStyle/>
          <a:p>
            <a:pPr algn="r"/>
            <a:r>
              <a:rPr lang="de-DE" sz="1600" b="1" dirty="0"/>
              <a:t>E. G. White, The Desire of Ages (Das Sehnen der Zeitalter/Das Leben JESU), S. 348 (engl. Orig.)</a:t>
            </a:r>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63" y="203550"/>
            <a:ext cx="3943354" cy="600164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rPr>
              <a:t>„als der HERR, euer GOTT, den Jordan vor euch austrocknete, bis ihr hinübergegangen wart, wie der HERR, euer GOTT, am Schilfmeer getan hatte, das Er vor uns austrocknete, bis wir hindurchgegangen waren; auf dass alle Völker auf Erden die Hand des HERRN erkennen, wie mächtig sie ist und ihr den HERRN, euren GOTT, fürchtet allezeit“</a:t>
            </a:r>
            <a:endParaRPr kumimoji="0" lang="es-ES" sz="24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endParaRP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Josua</a:t>
            </a:r>
            <a:r>
              <a:rPr kumimoji="0" lang="es-ES" sz="24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 4,23.24</a:t>
            </a:r>
          </a:p>
        </p:txBody>
      </p:sp>
    </p:spTree>
    <p:extLst>
      <p:ext uri="{BB962C8B-B14F-4D97-AF65-F5344CB8AC3E}">
        <p14:creationId xmlns:p14="http://schemas.microsoft.com/office/powerpoint/2010/main" val="1127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7335296" y="3743380"/>
            <a:ext cx="4856703" cy="3016210"/>
          </a:xfrm>
          <a:prstGeom prst="rect">
            <a:avLst/>
          </a:prstGeom>
          <a:noFill/>
        </p:spPr>
        <p:txBody>
          <a:bodyPr wrap="square" rtlCol="0">
            <a:spAutoFit/>
          </a:bodyPr>
          <a:lstStyle/>
          <a:p>
            <a:pPr>
              <a:spcBef>
                <a:spcPts val="600"/>
              </a:spcBef>
            </a:pPr>
            <a:r>
              <a:rPr lang="de-DE" sz="2000" b="1" dirty="0">
                <a:solidFill>
                  <a:srgbClr val="9AF4FF"/>
                </a:solidFill>
                <a:effectLst>
                  <a:outerShdw blurRad="38100" dist="38100" dir="2700000" algn="tl">
                    <a:srgbClr val="000000">
                      <a:alpha val="43137"/>
                    </a:srgbClr>
                  </a:outerShdw>
                </a:effectLst>
              </a:rPr>
              <a:t>Die Überquerung des Jordan (Josua </a:t>
            </a:r>
            <a:r>
              <a:rPr lang="es-ES" sz="2000" b="1" dirty="0">
                <a:solidFill>
                  <a:srgbClr val="9AF4FF"/>
                </a:solidFill>
                <a:effectLst>
                  <a:outerShdw blurRad="38100" dist="38100" dir="2700000" algn="tl">
                    <a:srgbClr val="000000">
                      <a:alpha val="43137"/>
                    </a:srgbClr>
                  </a:outerShdw>
                </a:effectLst>
              </a:rPr>
              <a:t>3):</a:t>
            </a:r>
          </a:p>
          <a:p>
            <a:pPr lvl="1">
              <a:spcBef>
                <a:spcPts val="600"/>
              </a:spcBef>
            </a:pPr>
            <a:r>
              <a:rPr lang="es-ES" sz="2000" b="1" dirty="0" err="1">
                <a:solidFill>
                  <a:schemeClr val="bg1"/>
                </a:solidFill>
                <a:effectLst>
                  <a:outerShdw blurRad="38100" dist="38100" dir="2700000" algn="tl">
                    <a:srgbClr val="000000">
                      <a:alpha val="43137"/>
                    </a:srgbClr>
                  </a:outerShdw>
                </a:effectLst>
              </a:rPr>
              <a:t>Notwendigkeit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der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Heiligung</a:t>
            </a:r>
            <a:endParaRPr lang="es-ES" sz="2000" b="1" dirty="0">
              <a:solidFill>
                <a:schemeClr val="bg1"/>
              </a:solidFill>
              <a:effectLst>
                <a:outerShdw blurRad="38100" dist="38100" dir="2700000" algn="tl">
                  <a:srgbClr val="000000">
                    <a:alpha val="43137"/>
                  </a:srgbClr>
                </a:outerShdw>
              </a:effectLst>
            </a:endParaRPr>
          </a:p>
          <a:p>
            <a:pPr lvl="1">
              <a:spcBef>
                <a:spcPts val="600"/>
              </a:spcBef>
            </a:pPr>
            <a:r>
              <a:rPr lang="es-ES" sz="2000" b="1" dirty="0">
                <a:solidFill>
                  <a:schemeClr val="bg1"/>
                </a:solidFill>
                <a:effectLst>
                  <a:outerShdw blurRad="38100" dist="38100" dir="2700000" algn="tl">
                    <a:srgbClr val="000000">
                      <a:alpha val="43137"/>
                    </a:srgbClr>
                  </a:outerShdw>
                </a:effectLst>
              </a:rPr>
              <a:t>Die </a:t>
            </a:r>
            <a:r>
              <a:rPr lang="es-ES" sz="2000" b="1" dirty="0" err="1">
                <a:solidFill>
                  <a:schemeClr val="bg1"/>
                </a:solidFill>
                <a:effectLst>
                  <a:outerShdw blurRad="38100" dist="38100" dir="2700000" algn="tl">
                    <a:srgbClr val="000000">
                      <a:alpha val="43137"/>
                    </a:srgbClr>
                  </a:outerShdw>
                </a:effectLst>
              </a:rPr>
              <a:t>Wunder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GOTTES</a:t>
            </a:r>
            <a:endParaRPr lang="es-ES" sz="2000" b="1" dirty="0">
              <a:solidFill>
                <a:schemeClr val="bg1"/>
              </a:solidFill>
              <a:effectLst>
                <a:outerShdw blurRad="38100" dist="38100" dir="2700000" algn="tl">
                  <a:srgbClr val="000000">
                    <a:alpha val="43137"/>
                  </a:srgbClr>
                </a:outerShdw>
              </a:effectLst>
            </a:endParaRPr>
          </a:p>
          <a:p>
            <a:pPr>
              <a:spcBef>
                <a:spcPts val="1800"/>
              </a:spcBef>
            </a:pPr>
            <a:r>
              <a:rPr lang="es-ES" sz="2000" b="1" dirty="0" err="1">
                <a:solidFill>
                  <a:srgbClr val="8DFF8D"/>
                </a:solidFill>
                <a:effectLst>
                  <a:outerShdw blurRad="38100" dist="38100" dir="2700000" algn="tl">
                    <a:srgbClr val="000000">
                      <a:alpha val="43137"/>
                    </a:srgbClr>
                  </a:outerShdw>
                </a:effectLst>
              </a:rPr>
              <a:t>Erinnern</a:t>
            </a:r>
            <a:r>
              <a:rPr lang="es-ES" sz="2000" b="1" dirty="0">
                <a:solidFill>
                  <a:srgbClr val="8DFF8D"/>
                </a:solidFill>
                <a:effectLst>
                  <a:outerShdw blurRad="38100" dist="38100" dir="2700000" algn="tl">
                    <a:srgbClr val="000000">
                      <a:alpha val="43137"/>
                    </a:srgbClr>
                  </a:outerShdw>
                </a:effectLst>
              </a:rPr>
              <a:t> </a:t>
            </a:r>
            <a:r>
              <a:rPr lang="es-ES" sz="2000" b="1" dirty="0" err="1">
                <a:solidFill>
                  <a:srgbClr val="8DFF8D"/>
                </a:solidFill>
                <a:effectLst>
                  <a:outerShdw blurRad="38100" dist="38100" dir="2700000" algn="tl">
                    <a:srgbClr val="000000">
                      <a:alpha val="43137"/>
                    </a:srgbClr>
                  </a:outerShdw>
                </a:effectLst>
              </a:rPr>
              <a:t>und</a:t>
            </a:r>
            <a:r>
              <a:rPr lang="es-ES" sz="2000" b="1" dirty="0">
                <a:solidFill>
                  <a:srgbClr val="8DFF8D"/>
                </a:solidFill>
                <a:effectLst>
                  <a:outerShdw blurRad="38100" dist="38100" dir="2700000" algn="tl">
                    <a:srgbClr val="000000">
                      <a:alpha val="43137"/>
                    </a:srgbClr>
                  </a:outerShdw>
                </a:effectLst>
              </a:rPr>
              <a:t> </a:t>
            </a:r>
            <a:r>
              <a:rPr lang="es-ES" sz="2000" b="1" dirty="0" err="1">
                <a:solidFill>
                  <a:srgbClr val="8DFF8D"/>
                </a:solidFill>
                <a:effectLst>
                  <a:outerShdw blurRad="38100" dist="38100" dir="2700000" algn="tl">
                    <a:srgbClr val="000000">
                      <a:alpha val="43137"/>
                    </a:srgbClr>
                  </a:outerShdw>
                </a:effectLst>
              </a:rPr>
              <a:t>vergessen</a:t>
            </a:r>
            <a:r>
              <a:rPr lang="es-ES" sz="2000" b="1" dirty="0">
                <a:solidFill>
                  <a:srgbClr val="8DFF8D"/>
                </a:solidFill>
                <a:effectLst>
                  <a:outerShdw blurRad="38100" dist="38100" dir="2700000" algn="tl">
                    <a:srgbClr val="000000">
                      <a:alpha val="43137"/>
                    </a:srgbClr>
                  </a:outerShdw>
                </a:effectLst>
              </a:rPr>
              <a:t> (</a:t>
            </a:r>
            <a:r>
              <a:rPr lang="es-ES" sz="2000" b="1" dirty="0" err="1">
                <a:solidFill>
                  <a:srgbClr val="8DFF8D"/>
                </a:solidFill>
                <a:effectLst>
                  <a:outerShdw blurRad="38100" dist="38100" dir="2700000" algn="tl">
                    <a:srgbClr val="000000">
                      <a:alpha val="43137"/>
                    </a:srgbClr>
                  </a:outerShdw>
                </a:effectLst>
              </a:rPr>
              <a:t>Josua</a:t>
            </a:r>
            <a:r>
              <a:rPr lang="es-ES" sz="2000" b="1" dirty="0">
                <a:solidFill>
                  <a:srgbClr val="8DFF8D"/>
                </a:solidFill>
                <a:effectLst>
                  <a:outerShdw blurRad="38100" dist="38100" dir="2700000" algn="tl">
                    <a:srgbClr val="000000">
                      <a:alpha val="43137"/>
                    </a:srgbClr>
                  </a:outerShdw>
                </a:effectLst>
              </a:rPr>
              <a:t> 4):</a:t>
            </a:r>
          </a:p>
          <a:p>
            <a:pPr lvl="1">
              <a:spcBef>
                <a:spcPts val="600"/>
              </a:spcBef>
            </a:pPr>
            <a:r>
              <a:rPr lang="es-ES" sz="2000" b="1" dirty="0" err="1">
                <a:solidFill>
                  <a:schemeClr val="bg1"/>
                </a:solidFill>
                <a:effectLst>
                  <a:outerShdw blurRad="38100" dist="38100" dir="2700000" algn="tl">
                    <a:srgbClr val="000000">
                      <a:alpha val="43137"/>
                    </a:srgbClr>
                  </a:outerShdw>
                </a:effectLst>
              </a:rPr>
              <a:t>Gedenksteine</a:t>
            </a:r>
            <a:endParaRPr lang="es-ES" sz="2000" b="1" dirty="0">
              <a:solidFill>
                <a:schemeClr val="bg1"/>
              </a:solidFill>
              <a:effectLst>
                <a:outerShdw blurRad="38100" dist="38100" dir="2700000" algn="tl">
                  <a:srgbClr val="000000">
                    <a:alpha val="43137"/>
                  </a:srgbClr>
                </a:outerShdw>
              </a:effectLst>
            </a:endParaRPr>
          </a:p>
          <a:p>
            <a:pPr lvl="1">
              <a:spcBef>
                <a:spcPts val="600"/>
              </a:spcBef>
            </a:pPr>
            <a:r>
              <a:rPr lang="es-ES" sz="2000" b="1" dirty="0">
                <a:solidFill>
                  <a:schemeClr val="bg1"/>
                </a:solidFill>
                <a:effectLst>
                  <a:outerShdw blurRad="38100" dist="38100" dir="2700000" algn="tl">
                    <a:srgbClr val="000000">
                      <a:alpha val="43137"/>
                    </a:srgbClr>
                  </a:outerShdw>
                </a:effectLst>
              </a:rPr>
              <a:t>Die </a:t>
            </a:r>
            <a:r>
              <a:rPr lang="es-ES" sz="2000" b="1" dirty="0" err="1">
                <a:solidFill>
                  <a:schemeClr val="bg1"/>
                </a:solidFill>
                <a:effectLst>
                  <a:outerShdw blurRad="38100" dist="38100" dir="2700000" algn="tl">
                    <a:srgbClr val="000000">
                      <a:alpha val="43137"/>
                    </a:srgbClr>
                  </a:outerShdw>
                </a:effectLst>
              </a:rPr>
              <a:t>Gefahren</a:t>
            </a:r>
            <a:r>
              <a:rPr lang="es-ES" sz="2000" b="1" dirty="0">
                <a:solidFill>
                  <a:schemeClr val="bg1"/>
                </a:solidFill>
                <a:effectLst>
                  <a:outerShdw blurRad="38100" dist="38100" dir="2700000" algn="tl">
                    <a:srgbClr val="000000">
                      <a:alpha val="43137"/>
                    </a:srgbClr>
                  </a:outerShdw>
                </a:effectLst>
              </a:rPr>
              <a:t> des </a:t>
            </a:r>
            <a:r>
              <a:rPr lang="es-ES" sz="2000" b="1" dirty="0" err="1">
                <a:solidFill>
                  <a:schemeClr val="bg1"/>
                </a:solidFill>
                <a:effectLst>
                  <a:outerShdw blurRad="38100" dist="38100" dir="2700000" algn="tl">
                    <a:srgbClr val="000000">
                      <a:alpha val="43137"/>
                    </a:srgbClr>
                  </a:outerShdw>
                </a:effectLst>
              </a:rPr>
              <a:t>Vergessens</a:t>
            </a:r>
            <a:endParaRPr lang="es-ES" sz="2000" b="1" dirty="0">
              <a:solidFill>
                <a:schemeClr val="bg1"/>
              </a:solidFill>
              <a:effectLst>
                <a:outerShdw blurRad="38100" dist="38100" dir="2700000" algn="tl">
                  <a:srgbClr val="000000">
                    <a:alpha val="43137"/>
                  </a:srgbClr>
                </a:outerShdw>
              </a:effectLst>
            </a:endParaRPr>
          </a:p>
          <a:p>
            <a:pPr>
              <a:spcBef>
                <a:spcPts val="1800"/>
              </a:spcBef>
            </a:pPr>
            <a:r>
              <a:rPr lang="es-ES" sz="2000" b="1" dirty="0" err="1">
                <a:solidFill>
                  <a:srgbClr val="FFFF3C"/>
                </a:solidFill>
                <a:effectLst>
                  <a:outerShdw blurRad="38100" dist="38100" dir="2700000" algn="tl">
                    <a:srgbClr val="000000">
                      <a:alpha val="43137"/>
                    </a:srgbClr>
                  </a:outerShdw>
                </a:effectLst>
              </a:rPr>
              <a:t>Meilensteine</a:t>
            </a:r>
            <a:r>
              <a:rPr lang="es-ES" sz="2000" b="1" dirty="0">
                <a:solidFill>
                  <a:srgbClr val="FFFF3C"/>
                </a:solidFill>
                <a:effectLst>
                  <a:outerShdw blurRad="38100" dist="38100" dir="2700000" algn="tl">
                    <a:srgbClr val="000000">
                      <a:alpha val="43137"/>
                    </a:srgbClr>
                  </a:outerShdw>
                </a:effectLst>
              </a:rPr>
              <a:t> des </a:t>
            </a:r>
            <a:r>
              <a:rPr lang="es-ES" sz="2000" b="1" dirty="0" err="1">
                <a:solidFill>
                  <a:srgbClr val="FFFF3C"/>
                </a:solidFill>
                <a:effectLst>
                  <a:outerShdw blurRad="38100" dist="38100" dir="2700000" algn="tl">
                    <a:srgbClr val="000000">
                      <a:alpha val="43137"/>
                    </a:srgbClr>
                  </a:outerShdw>
                </a:effectLst>
              </a:rPr>
              <a:t>Jordanflusses</a:t>
            </a:r>
            <a:endParaRPr lang="es-ES" sz="2000" b="1" dirty="0">
              <a:solidFill>
                <a:srgbClr val="FFFF3C"/>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55719E01-7E48-3CD0-F0D5-08F1BBB6069D}"/>
              </a:ext>
            </a:extLst>
          </p:cNvPr>
          <p:cNvSpPr txBox="1"/>
          <p:nvPr/>
        </p:nvSpPr>
        <p:spPr>
          <a:xfrm>
            <a:off x="161925" y="0"/>
            <a:ext cx="6353175" cy="1938992"/>
          </a:xfrm>
          <a:prstGeom prst="rect">
            <a:avLst/>
          </a:prstGeom>
          <a:noFill/>
        </p:spPr>
        <p:txBody>
          <a:bodyPr wrap="square" rtlCol="0">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Der Frühling, die Regenfälle und die Schneeschmelze ließen den Jordan fast über die Ufer treten. Sein Wasser strömte schnell in Richtung des Toten Meeres. Selbst an den flachsten Stellen – den Furten des Jordan – war das Überqueren des Flusses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ein gefährliches Unterfangen.</a:t>
            </a: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99" y="3419278"/>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descr="Forma&#10;&#10;El contenido generado por IA puede ser incorrecto.">
            <a:extLst>
              <a:ext uri="{FF2B5EF4-FFF2-40B4-BE49-F238E27FC236}">
                <a16:creationId xmlns:a16="http://schemas.microsoft.com/office/drawing/2014/main" id="{3F6C57C9-17EA-0EF3-697A-D40682BB3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6464" y="4212334"/>
            <a:ext cx="248304" cy="240890"/>
          </a:xfrm>
          <a:prstGeom prst="rect">
            <a:avLst/>
          </a:prstGeom>
          <a:effectLst>
            <a:outerShdw blurRad="50800" dist="38100" dir="8100000" algn="tr" rotWithShape="0">
              <a:prstClr val="black">
                <a:alpha val="40000"/>
              </a:prstClr>
            </a:outerShdw>
          </a:effectLst>
        </p:spPr>
      </p:pic>
      <p:pic>
        <p:nvPicPr>
          <p:cNvPr id="50" name="Imagen 49" descr="Forma&#10;&#10;El contenido generado por IA puede ser incorrecto.">
            <a:extLst>
              <a:ext uri="{FF2B5EF4-FFF2-40B4-BE49-F238E27FC236}">
                <a16:creationId xmlns:a16="http://schemas.microsoft.com/office/drawing/2014/main" id="{81AEAFFF-4F15-63F7-62BA-8BCD8861E4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6464" y="4560762"/>
            <a:ext cx="248304" cy="240890"/>
          </a:xfrm>
          <a:prstGeom prst="rect">
            <a:avLst/>
          </a:prstGeom>
          <a:effectLst>
            <a:outerShdw blurRad="50800" dist="38100" dir="8100000" algn="tr" rotWithShape="0">
              <a:prstClr val="black">
                <a:alpha val="40000"/>
              </a:prstClr>
            </a:outerShdw>
          </a:effectLst>
        </p:spPr>
      </p:pic>
      <p:pic>
        <p:nvPicPr>
          <p:cNvPr id="56" name="Imagen 55" descr="Forma, Círculo&#10;&#10;El contenido generado por IA puede ser incorrecto.">
            <a:extLst>
              <a:ext uri="{FF2B5EF4-FFF2-40B4-BE49-F238E27FC236}">
                <a16:creationId xmlns:a16="http://schemas.microsoft.com/office/drawing/2014/main" id="{9638933F-DB01-D099-BC2B-22484D6AC5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6464" y="5862240"/>
            <a:ext cx="248304" cy="240890"/>
          </a:xfrm>
          <a:prstGeom prst="rect">
            <a:avLst/>
          </a:prstGeom>
          <a:effectLst>
            <a:outerShdw blurRad="50800" dist="38100" dir="8100000" algn="tr" rotWithShape="0">
              <a:prstClr val="black">
                <a:alpha val="40000"/>
              </a:prstClr>
            </a:outerShdw>
          </a:effectLst>
        </p:spPr>
      </p:pic>
      <p:pic>
        <p:nvPicPr>
          <p:cNvPr id="61" name="Imagen 60" descr="Forma, Círculo&#10;&#10;El contenido generado por IA puede ser incorrecto.">
            <a:extLst>
              <a:ext uri="{FF2B5EF4-FFF2-40B4-BE49-F238E27FC236}">
                <a16:creationId xmlns:a16="http://schemas.microsoft.com/office/drawing/2014/main" id="{606F5363-661C-959E-6A7C-61020ED557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16464" y="5487022"/>
            <a:ext cx="248304" cy="240890"/>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713377" y="6344949"/>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13377" y="5053838"/>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13377" y="3757104"/>
            <a:ext cx="570681" cy="375250"/>
          </a:xfrm>
          <a:prstGeom prst="rect">
            <a:avLst/>
          </a:prstGeom>
        </p:spPr>
      </p:pic>
      <p:sp>
        <p:nvSpPr>
          <p:cNvPr id="5" name="CuadroTexto 4">
            <a:extLst>
              <a:ext uri="{FF2B5EF4-FFF2-40B4-BE49-F238E27FC236}">
                <a16:creationId xmlns:a16="http://schemas.microsoft.com/office/drawing/2014/main" id="{80005F48-1AD9-BA37-6821-77FF72B81841}"/>
              </a:ext>
            </a:extLst>
          </p:cNvPr>
          <p:cNvSpPr txBox="1"/>
          <p:nvPr/>
        </p:nvSpPr>
        <p:spPr>
          <a:xfrm>
            <a:off x="161926" y="2639905"/>
            <a:ext cx="6353174" cy="707886"/>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Für Menschen unmöglich. Für Gott ein Leichtes: „Heiligt euch und überquert den Jordan.“</a:t>
            </a:r>
          </a:p>
        </p:txBody>
      </p:sp>
      <p:sp>
        <p:nvSpPr>
          <p:cNvPr id="8" name="CuadroTexto 7">
            <a:extLst>
              <a:ext uri="{FF2B5EF4-FFF2-40B4-BE49-F238E27FC236}">
                <a16:creationId xmlns:a16="http://schemas.microsoft.com/office/drawing/2014/main" id="{AFE93F18-61F8-8AE1-E412-ED22C8FF508C}"/>
              </a:ext>
            </a:extLst>
          </p:cNvPr>
          <p:cNvSpPr txBox="1"/>
          <p:nvPr/>
        </p:nvSpPr>
        <p:spPr>
          <a:xfrm>
            <a:off x="161926" y="1935506"/>
            <a:ext cx="6430266" cy="707886"/>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Wie kann ein ganzes Dorf ihn überqueren, mit alten Menschen, Schwangeren, Kindern und Vieh?</a:t>
            </a:r>
          </a:p>
        </p:txBody>
      </p:sp>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7" y="2336392"/>
            <a:ext cx="7045973" cy="2185214"/>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DIE </a:t>
            </a:r>
            <a:r>
              <a:rPr lang="es-ES" sz="4800" b="1" dirty="0" err="1">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ÜBERQUERUNG</a:t>
            </a:r>
            <a: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 </a:t>
            </a:r>
            <a:b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br>
            <a: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DES </a:t>
            </a:r>
            <a:r>
              <a:rPr lang="es-ES" sz="4800" b="1" dirty="0" err="1">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JORDAN</a:t>
            </a:r>
            <a:endPar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endParaRPr>
          </a:p>
          <a:p>
            <a:pPr algn="ctr"/>
            <a:r>
              <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a:t>
            </a:r>
            <a:r>
              <a:rPr lang="es-ES" sz="4000" b="1" dirty="0" err="1">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JOSUA</a:t>
            </a:r>
            <a:r>
              <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 3)</a:t>
            </a: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0" y="0"/>
            <a:ext cx="12191999" cy="769441"/>
          </a:xfrm>
          <a:prstGeom prst="rect">
            <a:avLst/>
          </a:prstGeom>
          <a:noFill/>
        </p:spPr>
        <p:txBody>
          <a:bodyPr wrap="square">
            <a:spAutoFit/>
          </a:bodyPr>
          <a:lstStyle/>
          <a:p>
            <a:pPr algn="ct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NOTWENDIGKEIT</a:t>
            </a: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DER </a:t>
            </a: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HEILIGUNG</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662672"/>
            <a:ext cx="12191999" cy="369332"/>
          </a:xfrm>
          <a:prstGeom prst="rect">
            <a:avLst/>
          </a:prstGeom>
          <a:noFill/>
        </p:spPr>
        <p:txBody>
          <a:bodyPr wrap="square">
            <a:spAutoFit/>
          </a:bodyPr>
          <a:lstStyle/>
          <a:p>
            <a:pPr algn="ctr"/>
            <a:r>
              <a:rPr lang="de-DE" b="1" dirty="0">
                <a:solidFill>
                  <a:srgbClr val="E8D190"/>
                </a:solidFill>
                <a:effectLst>
                  <a:outerShdw blurRad="38100" dist="38100" dir="2700000" algn="tl">
                    <a:srgbClr val="000000">
                      <a:alpha val="43137"/>
                    </a:srgbClr>
                  </a:outerShdw>
                </a:effectLst>
                <a:latin typeface="Comic Sans MS" panose="030F0702030302020204" pitchFamily="66" charset="0"/>
              </a:rPr>
              <a:t>„Und Josua sprach zum Volk: ‚Heiligt euch, denn morgen wird der HERR Wunder unter euch tun‘“</a:t>
            </a:r>
            <a:r>
              <a:rPr lang="es-ES" b="1" dirty="0">
                <a:solidFill>
                  <a:srgbClr val="E8D19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E8D190"/>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 3,5)</a:t>
            </a:r>
          </a:p>
        </p:txBody>
      </p:sp>
      <p:sp>
        <p:nvSpPr>
          <p:cNvPr id="6" name="CuadroTexto 5">
            <a:extLst>
              <a:ext uri="{FF2B5EF4-FFF2-40B4-BE49-F238E27FC236}">
                <a16:creationId xmlns:a16="http://schemas.microsoft.com/office/drawing/2014/main" id="{3C72C639-E722-B310-3CFF-8D92AD4C28E5}"/>
              </a:ext>
            </a:extLst>
          </p:cNvPr>
          <p:cNvSpPr txBox="1"/>
          <p:nvPr/>
        </p:nvSpPr>
        <p:spPr>
          <a:xfrm>
            <a:off x="390525" y="1219200"/>
            <a:ext cx="7296150" cy="1015663"/>
          </a:xfrm>
          <a:prstGeom prst="rect">
            <a:avLst/>
          </a:prstGeom>
          <a:noFill/>
        </p:spPr>
        <p:txBody>
          <a:bodyPr wrap="square" rtlCol="0">
            <a:spAutoFit/>
          </a:bodyPr>
          <a:lstStyle/>
          <a:p>
            <a:pPr>
              <a:spcBef>
                <a:spcPts val="600"/>
              </a:spcBef>
            </a:pPr>
            <a:r>
              <a:rPr lang="de-DE" sz="2000" b="1" dirty="0"/>
              <a:t>40 Jahre lang hatte die Wolke das Signal zum Aufbruch gegeben und die Bundeslade führte Israel zu seinem neuen Ziel (4. Mose 9,17; 10,33).</a:t>
            </a: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1550288572"/>
              </p:ext>
            </p:extLst>
          </p:nvPr>
        </p:nvGraphicFramePr>
        <p:xfrm>
          <a:off x="7486650"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3162300" y="2119074"/>
            <a:ext cx="4324350" cy="2246769"/>
          </a:xfrm>
          <a:prstGeom prst="rect">
            <a:avLst/>
          </a:prstGeom>
          <a:noFill/>
        </p:spPr>
        <p:txBody>
          <a:bodyPr wrap="square">
            <a:spAutoFit/>
          </a:bodyPr>
          <a:lstStyle/>
          <a:p>
            <a:pPr>
              <a:spcBef>
                <a:spcPts val="600"/>
              </a:spcBef>
            </a:pPr>
            <a:r>
              <a:rPr lang="de-DE" sz="2000" b="1" dirty="0"/>
              <a:t>Nun war die Zeit gekommen, sich auf den Weg zu machen. Sie brachen ihr Lager in Schittim ab und lagerten 3 Tage lang jenseits des Jordan. Dann erhielten sie den Befehl, der Bundeslade ins Gelobte Land zu folgen (Josua 3,1-3). </a:t>
            </a: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28600"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28600"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3162298" y="4250055"/>
            <a:ext cx="4324351" cy="2554545"/>
          </a:xfrm>
          <a:prstGeom prst="rect">
            <a:avLst/>
          </a:prstGeom>
          <a:noFill/>
        </p:spPr>
        <p:txBody>
          <a:bodyPr wrap="square">
            <a:spAutoFit/>
          </a:bodyPr>
          <a:lstStyle/>
          <a:p>
            <a:pPr>
              <a:spcBef>
                <a:spcPts val="600"/>
              </a:spcBef>
            </a:pPr>
            <a:r>
              <a:rPr lang="de-DE" sz="2000" b="1" dirty="0"/>
              <a:t>Aber es gab eine Voraussetzung: Sie mussten sich heiligen (Josua 3,5). Diese Weihe umfasste eine zeremonielle REINIGUNG (Waschen von Kleidung und Körper), die Abkehr von der Sünde und die Bereitschaft, GOTTES GEBOTEN zu gehorchen.</a:t>
            </a:r>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209549" y="-104775"/>
            <a:ext cx="11772901" cy="769441"/>
          </a:xfrm>
          <a:prstGeom prst="rect">
            <a:avLst/>
          </a:prstGeom>
          <a:noFill/>
        </p:spPr>
        <p:txBody>
          <a:bodyPr wrap="square">
            <a:spAutoFit/>
          </a:bodyPr>
          <a:lstStyle/>
          <a:p>
            <a:pPr algn="ctr"/>
            <a:r>
              <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rPr>
              <a:t>DIE </a:t>
            </a:r>
            <a:r>
              <a:rPr lang="es-ES" sz="4400" b="1" spc="300" dirty="0" err="1">
                <a:ln w="9525" cmpd="sng">
                  <a:solidFill>
                    <a:schemeClr val="accent1"/>
                  </a:solidFill>
                  <a:prstDash val="solid"/>
                </a:ln>
                <a:solidFill>
                  <a:srgbClr val="70AD47">
                    <a:tint val="1000"/>
                  </a:srgbClr>
                </a:solidFill>
                <a:effectLst>
                  <a:glow rad="38100">
                    <a:schemeClr val="accent1">
                      <a:alpha val="40000"/>
                    </a:schemeClr>
                  </a:glow>
                </a:effectLst>
              </a:rPr>
              <a:t>WUNDER</a:t>
            </a:r>
            <a:r>
              <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4400" b="1" spc="300" dirty="0" err="1">
                <a:ln w="9525" cmpd="sng">
                  <a:solidFill>
                    <a:schemeClr val="accent1"/>
                  </a:solidFill>
                  <a:prstDash val="solid"/>
                </a:ln>
                <a:solidFill>
                  <a:srgbClr val="70AD47">
                    <a:tint val="1000"/>
                  </a:srgbClr>
                </a:solidFill>
                <a:effectLst>
                  <a:glow rad="38100">
                    <a:schemeClr val="accent1">
                      <a:alpha val="40000"/>
                    </a:schemeClr>
                  </a:glow>
                </a:effectLst>
              </a:rPr>
              <a:t>GOTTES</a:t>
            </a:r>
            <a:endPar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36B1BDF9-F71B-88C0-8CC3-C2DD7588CA4E}"/>
              </a:ext>
            </a:extLst>
          </p:cNvPr>
          <p:cNvSpPr txBox="1"/>
          <p:nvPr/>
        </p:nvSpPr>
        <p:spPr>
          <a:xfrm>
            <a:off x="209548" y="447098"/>
            <a:ext cx="11772901" cy="1200329"/>
          </a:xfrm>
          <a:prstGeom prst="rect">
            <a:avLst/>
          </a:prstGeom>
          <a:noFill/>
        </p:spPr>
        <p:txBody>
          <a:bodyPr wrap="square">
            <a:spAutoFit/>
          </a:bodyPr>
          <a:lstStyle/>
          <a:p>
            <a:pPr algn="ctr"/>
            <a:r>
              <a:rPr lang="de-DE"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„da stand das Wasser, das von oben herniederkam, aufgerichtet wie ein einziger Wall, sehr fern, bei der Stadt Adam, die zur Seite von Zaretan liegt; aber das Wasser, das zum Meer der Araba hinunterlief, zum Salzmeer, das nahm ab und floss ganz weg. So ging das Volk hindurch gegenüber von Jericho“</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3,16)</a:t>
            </a:r>
          </a:p>
        </p:txBody>
      </p:sp>
      <p:sp>
        <p:nvSpPr>
          <p:cNvPr id="6" name="CuadroTexto 5">
            <a:extLst>
              <a:ext uri="{FF2B5EF4-FFF2-40B4-BE49-F238E27FC236}">
                <a16:creationId xmlns:a16="http://schemas.microsoft.com/office/drawing/2014/main" id="{0B32CA84-A8A9-0F80-16A3-84944AD60BB2}"/>
              </a:ext>
            </a:extLst>
          </p:cNvPr>
          <p:cNvSpPr txBox="1"/>
          <p:nvPr/>
        </p:nvSpPr>
        <p:spPr>
          <a:xfrm>
            <a:off x="6438900" y="1576387"/>
            <a:ext cx="5753100" cy="1631216"/>
          </a:xfrm>
          <a:prstGeom prst="rect">
            <a:avLst/>
          </a:prstGeom>
          <a:noFill/>
        </p:spPr>
        <p:txBody>
          <a:bodyPr wrap="square" rtlCol="0">
            <a:spAutoFit/>
          </a:bodyPr>
          <a:lstStyle/>
          <a:p>
            <a:pPr>
              <a:spcBef>
                <a:spcPts val="600"/>
              </a:spcBef>
            </a:pPr>
            <a:r>
              <a:rPr lang="de-DE" sz="2000" b="1" dirty="0"/>
              <a:t>GOTT ist „der einzige, der Wunder vollbringt“ (Psalm 72,18). Deshalb erkennen wir ihn als Den EINEn GOTT an (Psalm 86,10), erinnern uns an Seine Wunder (Psalm 77,11) und erzählen von Seinen ERSTAUNLICHEN TATEN (Psalm 96,3).</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 y="1702607"/>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23439"/>
          </a:xfrm>
          <a:prstGeom prst="rect">
            <a:avLst/>
          </a:prstGeom>
          <a:noFill/>
        </p:spPr>
        <p:txBody>
          <a:bodyPr wrap="square">
            <a:spAutoFit/>
          </a:bodyPr>
          <a:lstStyle/>
          <a:p>
            <a:pPr>
              <a:spcBef>
                <a:spcPts val="600"/>
              </a:spcBef>
            </a:pPr>
            <a:r>
              <a:rPr lang="de-DE" sz="2000" b="1" dirty="0"/>
              <a:t>Die Überquerung des Jordans ist eines von Gottes Wundern, das prophetisch auf ein weiteres großes Wunder hinweist, das Gott uns versprochen hat: den Eintritt in das himmlische Kanaan (Sach 8,6-8).</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B297A29-913F-E0CE-D7A1-D102B22DD393}"/>
              </a:ext>
            </a:extLst>
          </p:cNvPr>
          <p:cNvSpPr txBox="1"/>
          <p:nvPr/>
        </p:nvSpPr>
        <p:spPr>
          <a:xfrm>
            <a:off x="6438900" y="3207603"/>
            <a:ext cx="5753100" cy="1631216"/>
          </a:xfrm>
          <a:prstGeom prst="rect">
            <a:avLst/>
          </a:prstGeom>
          <a:noFill/>
        </p:spPr>
        <p:txBody>
          <a:bodyPr wrap="square">
            <a:spAutoFit/>
          </a:bodyPr>
          <a:lstStyle/>
          <a:p>
            <a:pPr>
              <a:spcBef>
                <a:spcPts val="600"/>
              </a:spcBef>
            </a:pPr>
            <a:r>
              <a:rPr lang="de-DE" sz="2000" b="1" dirty="0"/>
              <a:t>Nichts ist zu schwer oder zu wunderbar für ihn, der alle Dinge geschaffen hat (Jer. 32,17; Lukas 1,37). Deshalb können wir darauf vertrauen, dass er auch in unserem Leben Wunder wirken kann (Ps. 107,8).</a:t>
            </a:r>
          </a:p>
        </p:txBody>
      </p:sp>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146026" y="2338655"/>
            <a:ext cx="7045973" cy="2185214"/>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err="1">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ERINNERN</a:t>
            </a: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 </a:t>
            </a:r>
            <a:r>
              <a:rPr lang="es-ES" sz="4800" b="1" dirty="0" err="1">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UND</a:t>
            </a: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 </a:t>
            </a:r>
            <a:r>
              <a:rPr lang="es-ES" sz="4800" b="1" dirty="0" err="1">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VERGESSEN</a:t>
            </a:r>
            <a:endPar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endParaRPr>
          </a:p>
          <a:p>
            <a:pPr algn="ctr"/>
            <a:r>
              <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a:t>
            </a:r>
            <a:r>
              <a:rPr lang="es-ES" sz="4000" b="1" dirty="0" err="1">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JOSUA</a:t>
            </a:r>
            <a:r>
              <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 4)</a:t>
            </a: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0" y="0"/>
            <a:ext cx="12191999" cy="769441"/>
          </a:xfrm>
          <a:prstGeom prst="rect">
            <a:avLst/>
          </a:prstGeom>
          <a:noFill/>
        </p:spPr>
        <p:txBody>
          <a:bodyPr wrap="square">
            <a:spAutoFit/>
          </a:bodyPr>
          <a:lstStyle/>
          <a:p>
            <a:pPr algn="ct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GEDENKSTEINE</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45A30FC-2FE4-190D-F756-1049BC89C6E2}"/>
              </a:ext>
            </a:extLst>
          </p:cNvPr>
          <p:cNvSpPr txBox="1"/>
          <p:nvPr/>
        </p:nvSpPr>
        <p:spPr>
          <a:xfrm>
            <a:off x="976311" y="628947"/>
            <a:ext cx="10239375" cy="646331"/>
          </a:xfrm>
          <a:prstGeom prst="rect">
            <a:avLst/>
          </a:prstGeom>
          <a:noFill/>
        </p:spPr>
        <p:txBody>
          <a:bodyPr wrap="square">
            <a:spAutoFit/>
          </a:bodyPr>
          <a:lstStyle/>
          <a:p>
            <a:pPr algn="ctr"/>
            <a:r>
              <a:rPr lang="de-DE"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„damit sie ein Zeichen seien unter euch. Wenn eure Kinder später einmal fragen: </a:t>
            </a:r>
            <a:br>
              <a:rPr lang="de-DE"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br>
            <a:r>
              <a:rPr lang="de-DE"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,Was bedeuten euch diese Steine?‘, so sollt ihr ihnen sagen: …“</a:t>
            </a: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4,6-7a)</a:t>
            </a:r>
          </a:p>
        </p:txBody>
      </p:sp>
      <p:sp>
        <p:nvSpPr>
          <p:cNvPr id="5" name="CuadroTexto 4">
            <a:extLst>
              <a:ext uri="{FF2B5EF4-FFF2-40B4-BE49-F238E27FC236}">
                <a16:creationId xmlns:a16="http://schemas.microsoft.com/office/drawing/2014/main" id="{05704F5E-C7F1-E1E5-FC3C-68853C69F0C6}"/>
              </a:ext>
            </a:extLst>
          </p:cNvPr>
          <p:cNvSpPr txBox="1"/>
          <p:nvPr/>
        </p:nvSpPr>
        <p:spPr>
          <a:xfrm>
            <a:off x="152400" y="1341501"/>
            <a:ext cx="9646114" cy="400110"/>
          </a:xfrm>
          <a:prstGeom prst="rect">
            <a:avLst/>
          </a:prstGeom>
          <a:noFill/>
        </p:spPr>
        <p:txBody>
          <a:bodyPr wrap="square" rtlCol="0">
            <a:spAutoFit/>
          </a:bodyPr>
          <a:lstStyle/>
          <a:p>
            <a:pPr>
              <a:spcBef>
                <a:spcPts val="600"/>
              </a:spcBef>
            </a:pPr>
            <a:r>
              <a:rPr lang="de-DE" sz="2000" b="1" dirty="0"/>
              <a:t>In der Bibel kann ein Zeichen mehrere Bedeutungen haben:</a:t>
            </a:r>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84212" y="1861033"/>
            <a:ext cx="2368133" cy="1374889"/>
            <a:chOff x="84212" y="1861033"/>
            <a:chExt cx="2368133"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698045"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marL="0" lvl="0" indent="0" algn="l" defTabSz="889000">
                <a:lnSpc>
                  <a:spcPct val="90000"/>
                </a:lnSpc>
                <a:spcBef>
                  <a:spcPct val="0"/>
                </a:spcBef>
                <a:spcAft>
                  <a:spcPct val="35000"/>
                </a:spcAft>
                <a:buNone/>
              </a:pPr>
              <a:r>
                <a:rPr lang="de-DE" b="1" kern="1200" dirty="0"/>
                <a:t>Eine Wundertat </a:t>
              </a:r>
              <a:br>
                <a:rPr lang="de-DE" b="1" kern="1200" dirty="0"/>
              </a:br>
              <a:r>
                <a:rPr lang="de-DE" b="1" kern="1200" dirty="0"/>
                <a:t>(1. Könige 13,3)</a:t>
              </a:r>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3" cstate="hqprint">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2517614" y="1861641"/>
            <a:ext cx="2366028" cy="1369584"/>
            <a:chOff x="2517614" y="1861641"/>
            <a:chExt cx="2366028"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694589"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marL="0" lvl="0" indent="0" algn="l" defTabSz="889000">
                <a:lnSpc>
                  <a:spcPct val="90000"/>
                </a:lnSpc>
                <a:spcBef>
                  <a:spcPct val="0"/>
                </a:spcBef>
                <a:spcAft>
                  <a:spcPct val="35000"/>
                </a:spcAft>
                <a:buNone/>
              </a:pPr>
              <a:r>
                <a:rPr lang="de-DE" b="1" kern="1200" dirty="0"/>
                <a:t>Ein Symbol </a:t>
              </a:r>
              <a:br>
                <a:rPr lang="de-DE" b="1" kern="1200" dirty="0"/>
              </a:br>
              <a:r>
                <a:rPr lang="de-DE" b="1" kern="1200" dirty="0"/>
                <a:t>für etwas </a:t>
              </a:r>
              <a:br>
                <a:rPr lang="de-DE" b="1" kern="1200" dirty="0"/>
              </a:br>
              <a:r>
                <a:rPr lang="de-DE" b="1" kern="1200" dirty="0"/>
                <a:t>(1. Mo 9,13)</a:t>
              </a:r>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dirty="0"/>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949727" y="1865266"/>
            <a:ext cx="2351134" cy="1352800"/>
            <a:chOff x="4949727" y="1865266"/>
            <a:chExt cx="2351134" cy="1352800"/>
          </a:xfrm>
        </p:grpSpPr>
        <p:sp>
          <p:nvSpPr>
            <p:cNvPr id="15" name="Forma libre: forma 14">
              <a:extLst>
                <a:ext uri="{FF2B5EF4-FFF2-40B4-BE49-F238E27FC236}">
                  <a16:creationId xmlns:a16="http://schemas.microsoft.com/office/drawing/2014/main" id="{CB60D68B-6838-1997-9807-6F2437053877}"/>
                </a:ext>
              </a:extLst>
            </p:cNvPr>
            <p:cNvSpPr/>
            <p:nvPr/>
          </p:nvSpPr>
          <p:spPr>
            <a:xfrm>
              <a:off x="5620350" y="1866859"/>
              <a:ext cx="1680511"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de-DE" sz="1700" b="1" kern="1200" dirty="0"/>
                <a:t>Ein Zeichen </a:t>
              </a:r>
              <a:br>
                <a:rPr lang="de-DE" sz="1700" b="1" kern="1200" dirty="0"/>
              </a:br>
              <a:r>
                <a:rPr lang="de-DE" sz="1700" b="1" kern="1200" dirty="0"/>
                <a:t>der Warnung </a:t>
              </a:r>
              <a:br>
                <a:rPr lang="de-DE" sz="1700" b="1" kern="1200" dirty="0"/>
              </a:br>
              <a:r>
                <a:rPr lang="de-DE" sz="1700" b="1" kern="1200" dirty="0"/>
                <a:t>(1. Mo 12,13)</a:t>
              </a:r>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6" cstate="hqprint">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737412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es-ES" sz="1700" b="1" kern="1200" dirty="0" err="1"/>
                <a:t>Ein</a:t>
              </a:r>
              <a:r>
                <a:rPr lang="es-ES" sz="1700" b="1" kern="1200" dirty="0"/>
                <a:t> </a:t>
              </a:r>
              <a:r>
                <a:rPr lang="es-ES" sz="1700" b="1" kern="1200" dirty="0" err="1"/>
                <a:t>Erkennungszeichen</a:t>
              </a:r>
              <a:r>
                <a:rPr lang="es-ES" sz="1700" b="1" kern="1200" dirty="0"/>
                <a:t> (</a:t>
              </a:r>
              <a:r>
                <a:rPr lang="es-ES" sz="1700" b="1" kern="1200" dirty="0" err="1"/>
                <a:t>Hes</a:t>
              </a:r>
              <a:r>
                <a:rPr lang="es-ES" sz="1700" b="1" kern="1200" dirty="0"/>
                <a:t>. 20,20)</a:t>
              </a:r>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7" cstate="hqprint">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798514"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de-DE" b="1" kern="1200" dirty="0"/>
                <a:t>Ein Denkmal </a:t>
              </a:r>
              <a:br>
                <a:rPr lang="de-DE" b="1" kern="1200" dirty="0"/>
              </a:br>
              <a:r>
                <a:rPr lang="de-DE" b="1" kern="1200" dirty="0"/>
                <a:t>(1. Mose 28,18)</a:t>
              </a:r>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133349" y="3412391"/>
            <a:ext cx="7362825" cy="707886"/>
          </a:xfrm>
          <a:prstGeom prst="rect">
            <a:avLst/>
          </a:prstGeom>
          <a:noFill/>
        </p:spPr>
        <p:txBody>
          <a:bodyPr wrap="square" rtlCol="0">
            <a:spAutoFit/>
          </a:bodyPr>
          <a:lstStyle/>
          <a:p>
            <a:pPr>
              <a:spcBef>
                <a:spcPts val="600"/>
              </a:spcBef>
            </a:pPr>
            <a:r>
              <a:rPr lang="de-DE" sz="2000" b="1" dirty="0"/>
              <a:t>Die 12 Steine, die Josua aus dem Jordan holte und als Zeichen aufstellte, gehören zur 2. Kategorie: Sie sind ein DENKMAL.</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426362" y="3481545"/>
            <a:ext cx="4613238" cy="2940765"/>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185CEAC1-AD89-F10C-1F28-A1FFCE497BF2}"/>
              </a:ext>
            </a:extLst>
          </p:cNvPr>
          <p:cNvSpPr txBox="1"/>
          <p:nvPr/>
        </p:nvSpPr>
        <p:spPr>
          <a:xfrm>
            <a:off x="152400" y="5120551"/>
            <a:ext cx="7343774" cy="1631216"/>
          </a:xfrm>
          <a:prstGeom prst="rect">
            <a:avLst/>
          </a:prstGeom>
          <a:noFill/>
        </p:spPr>
        <p:txBody>
          <a:bodyPr wrap="square">
            <a:spAutoFit/>
          </a:bodyPr>
          <a:lstStyle/>
          <a:p>
            <a:pPr>
              <a:spcBef>
                <a:spcPts val="600"/>
              </a:spcBef>
            </a:pPr>
            <a:r>
              <a:rPr lang="de-DE" sz="2000" b="1" dirty="0"/>
              <a:t>Die neuen Generationen mussten wissen, was GOTT getan hatte. Ihr Glaube musste auf den Wundern GOTTES beruhen. Es war die Verantwortung der Eltern, dieses Wissen an ihre Kinder weiterzugeben (5. Mose 4,9). Mit diesem Wissen muss jeder von uns nach seinem eigenen Glauben leben.</a:t>
            </a:r>
          </a:p>
        </p:txBody>
      </p:sp>
      <p:sp>
        <p:nvSpPr>
          <p:cNvPr id="10" name="CuadroTexto 9">
            <a:extLst>
              <a:ext uri="{FF2B5EF4-FFF2-40B4-BE49-F238E27FC236}">
                <a16:creationId xmlns:a16="http://schemas.microsoft.com/office/drawing/2014/main" id="{40F53E23-62AC-9185-B623-A662D735B334}"/>
              </a:ext>
            </a:extLst>
          </p:cNvPr>
          <p:cNvSpPr txBox="1"/>
          <p:nvPr/>
        </p:nvSpPr>
        <p:spPr>
          <a:xfrm>
            <a:off x="152399" y="4120277"/>
            <a:ext cx="7221721" cy="1015663"/>
          </a:xfrm>
          <a:prstGeom prst="rect">
            <a:avLst/>
          </a:prstGeom>
          <a:noFill/>
        </p:spPr>
        <p:txBody>
          <a:bodyPr wrap="square">
            <a:spAutoFit/>
          </a:bodyPr>
          <a:lstStyle/>
          <a:p>
            <a:pPr>
              <a:spcBef>
                <a:spcPts val="600"/>
              </a:spcBef>
            </a:pPr>
            <a:r>
              <a:rPr lang="de-DE" sz="2000" b="1" dirty="0"/>
              <a:t>Was war über die Erinnerung hinaus das Ziel, das GOTT verfolgte, als Er die Errichtung dieser Steine anordnete (Josua 4,6-7)?</a:t>
            </a:r>
          </a:p>
        </p:txBody>
      </p:sp>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000A15-7C5F-B7D0-5E47-0A0F98F62E82}"/>
              </a:ext>
            </a:extLst>
          </p:cNvPr>
          <p:cNvSpPr txBox="1"/>
          <p:nvPr/>
        </p:nvSpPr>
        <p:spPr>
          <a:xfrm>
            <a:off x="0" y="-47625"/>
            <a:ext cx="12191999" cy="769441"/>
          </a:xfrm>
          <a:prstGeom prst="rect">
            <a:avLst/>
          </a:prstGeom>
          <a:noFill/>
        </p:spPr>
        <p:txBody>
          <a:bodyPr wrap="square">
            <a:spAutoFit/>
          </a:bodyPr>
          <a:lstStyle/>
          <a:p>
            <a:pPr algn="ctr"/>
            <a:r>
              <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DIE </a:t>
            </a:r>
            <a:r>
              <a:rPr lang="es-ES" sz="4400" b="1" spc="600" dirty="0" err="1">
                <a:ln w="6600">
                  <a:solidFill>
                    <a:schemeClr val="accent2"/>
                  </a:solidFill>
                  <a:prstDash val="solid"/>
                </a:ln>
                <a:solidFill>
                  <a:schemeClr val="accent3">
                    <a:lumMod val="75000"/>
                  </a:schemeClr>
                </a:solidFill>
                <a:effectLst>
                  <a:outerShdw dist="38100" dir="2700000" algn="tl" rotWithShape="0">
                    <a:schemeClr val="accent4"/>
                  </a:outerShdw>
                </a:effectLst>
              </a:rPr>
              <a:t>GEFAHREN</a:t>
            </a:r>
            <a:r>
              <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 DES </a:t>
            </a:r>
            <a:r>
              <a:rPr lang="es-ES" sz="4400" b="1" spc="600" dirty="0" err="1">
                <a:ln w="6600">
                  <a:solidFill>
                    <a:schemeClr val="accent2"/>
                  </a:solidFill>
                  <a:prstDash val="solid"/>
                </a:ln>
                <a:solidFill>
                  <a:schemeClr val="accent3">
                    <a:lumMod val="75000"/>
                  </a:schemeClr>
                </a:solidFill>
                <a:effectLst>
                  <a:outerShdw dist="38100" dir="2700000" algn="tl" rotWithShape="0">
                    <a:schemeClr val="accent4"/>
                  </a:outerShdw>
                </a:effectLst>
              </a:rPr>
              <a:t>VERGESSENS</a:t>
            </a:r>
            <a:endPar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endParaRPr>
          </a:p>
        </p:txBody>
      </p:sp>
      <p:sp>
        <p:nvSpPr>
          <p:cNvPr id="4" name="CuadroTexto 3">
            <a:extLst>
              <a:ext uri="{FF2B5EF4-FFF2-40B4-BE49-F238E27FC236}">
                <a16:creationId xmlns:a16="http://schemas.microsoft.com/office/drawing/2014/main" id="{F57D169C-540D-8A13-509E-F433C4CF0EAA}"/>
              </a:ext>
            </a:extLst>
          </p:cNvPr>
          <p:cNvSpPr txBox="1"/>
          <p:nvPr/>
        </p:nvSpPr>
        <p:spPr>
          <a:xfrm>
            <a:off x="485774" y="562272"/>
            <a:ext cx="11220449" cy="646331"/>
          </a:xfrm>
          <a:prstGeom prst="rect">
            <a:avLst/>
          </a:prstGeom>
          <a:noFill/>
        </p:spPr>
        <p:txBody>
          <a:bodyPr wrap="square">
            <a:spAutoFit/>
          </a:bodyPr>
          <a:lstStyle/>
          <a:p>
            <a:pPr algn="ctr"/>
            <a:r>
              <a:rPr lang="de-DE" b="1" dirty="0">
                <a:solidFill>
                  <a:srgbClr val="FFCED0"/>
                </a:solidFill>
                <a:effectLst>
                  <a:outerShdw blurRad="38100" dist="38100" dir="2700000" algn="tl">
                    <a:srgbClr val="000000">
                      <a:alpha val="43137"/>
                    </a:srgbClr>
                  </a:outerShdw>
                </a:effectLst>
                <a:latin typeface="Comic Sans MS" panose="030F0702030302020204" pitchFamily="66" charset="0"/>
              </a:rPr>
              <a:t>„Und die Israeliten taten, was dem HERRN missfiel und vergaßen den HERRN, ihren Gott und dienten den Baalen und den Ascheren“</a:t>
            </a: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(Richter 3,7)</a:t>
            </a: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00110"/>
          </a:xfrm>
          <a:prstGeom prst="rect">
            <a:avLst/>
          </a:prstGeom>
          <a:noFill/>
        </p:spPr>
        <p:txBody>
          <a:bodyPr wrap="square" rtlCol="0">
            <a:spAutoFit/>
          </a:bodyPr>
          <a:lstStyle/>
          <a:p>
            <a:pPr>
              <a:spcBef>
                <a:spcPts val="600"/>
              </a:spcBef>
            </a:pPr>
            <a:r>
              <a:rPr lang="de-DE" sz="2000" b="1" dirty="0"/>
              <a:t>Bei der Aufstellung der zwölf Gedenksteine in Gilgal betonte Josua zwei Punkte (Josua 4,22.23</a:t>
            </a:r>
            <a:r>
              <a:rPr lang="es-ES" sz="2000" b="1" dirty="0"/>
              <a:t>):</a:t>
            </a:r>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3739552424"/>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339044"/>
            <a:ext cx="6119811" cy="1323439"/>
          </a:xfrm>
          <a:prstGeom prst="rect">
            <a:avLst/>
          </a:prstGeom>
          <a:noFill/>
        </p:spPr>
        <p:txBody>
          <a:bodyPr wrap="square" rtlCol="0">
            <a:spAutoFit/>
          </a:bodyPr>
          <a:lstStyle/>
          <a:p>
            <a:pPr>
              <a:spcBef>
                <a:spcPts val="600"/>
              </a:spcBef>
            </a:pPr>
            <a:r>
              <a:rPr lang="de-DE" sz="2000" b="1" dirty="0"/>
              <a:t>Die neue Generation lief Gefahr, denselben Fehler wie ihre Eltern zu begehen: GOTTES mächtige Taten zu vergessen. Leider vergaßen sie diese auch und mussten dafür bezahlen (Richter 3,7-8).</a:t>
            </a: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pic>
        <p:nvPicPr>
          <p:cNvPr id="10" name="Imagen 9" descr="Un par de personas de pie en la calle&#10;&#10;El contenido generado por IA puede ser incorrecto.">
            <a:extLst>
              <a:ext uri="{FF2B5EF4-FFF2-40B4-BE49-F238E27FC236}">
                <a16:creationId xmlns:a16="http://schemas.microsoft.com/office/drawing/2014/main" id="{5244E412-A237-0F7A-B904-8F5A6E170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576513" y="5703614"/>
            <a:ext cx="7591424" cy="1015663"/>
          </a:xfrm>
          <a:prstGeom prst="rect">
            <a:avLst/>
          </a:prstGeom>
          <a:noFill/>
        </p:spPr>
        <p:txBody>
          <a:bodyPr wrap="square">
            <a:spAutoFit/>
          </a:bodyPr>
          <a:lstStyle/>
          <a:p>
            <a:pPr>
              <a:spcBef>
                <a:spcPts val="600"/>
              </a:spcBef>
            </a:pPr>
            <a:r>
              <a:rPr lang="de-DE" sz="2000" b="1" dirty="0"/>
              <a:t>Wie wichtig ist es daher, dass wir uns immer wieder daran erinnern, wie GOTT für unsere Vorfahren gesorgt hat und wie wir mit eigenen Augen die mächtige Hand GOTTES gesehen haben!</a:t>
            </a: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67761" y="4305300"/>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701</TotalTime>
  <Words>1288</Words>
  <Application>Microsoft Office PowerPoint</Application>
  <PresentationFormat>Panorámica</PresentationFormat>
  <Paragraphs>63</Paragraphs>
  <Slides>12</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88</cp:revision>
  <dcterms:created xsi:type="dcterms:W3CDTF">2025-09-23T16:48:06Z</dcterms:created>
  <dcterms:modified xsi:type="dcterms:W3CDTF">2025-10-17T14:30:28Z</dcterms:modified>
</cp:coreProperties>
</file>