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3"/>
  </p:notesMasterIdLst>
  <p:sldIdLst>
    <p:sldId id="300" r:id="rId3"/>
    <p:sldId id="306" r:id="rId4"/>
    <p:sldId id="257" r:id="rId5"/>
    <p:sldId id="307" r:id="rId6"/>
    <p:sldId id="258" r:id="rId7"/>
    <p:sldId id="259" r:id="rId8"/>
    <p:sldId id="308" r:id="rId9"/>
    <p:sldId id="309" r:id="rId10"/>
    <p:sldId id="260" r:id="rId11"/>
    <p:sldId id="310" r:id="rId12"/>
    <p:sldId id="302" r:id="rId13"/>
    <p:sldId id="304" r:id="rId14"/>
    <p:sldId id="311" r:id="rId15"/>
    <p:sldId id="305" r:id="rId16"/>
    <p:sldId id="312" r:id="rId17"/>
    <p:sldId id="303" r:id="rId18"/>
    <p:sldId id="294" r:id="rId19"/>
    <p:sldId id="313" r:id="rId20"/>
    <p:sldId id="295" r:id="rId21"/>
    <p:sldId id="314" r:id="rId22"/>
  </p:sldIdLst>
  <p:sldSz cx="12192000" cy="6858000"/>
  <p:notesSz cx="6858000" cy="9144000"/>
  <p:embeddedFontLst>
    <p:embeddedFont>
      <p:font typeface="Bradley Hand ITC" panose="03070402050302030203" pitchFamily="66" charset="0"/>
      <p:regular r:id="rId24"/>
    </p:embeddedFont>
    <p:embeddedFont>
      <p:font typeface="Candara" panose="020E0502030303020204" pitchFamily="34" charset="0"/>
      <p:regular r:id="rId25"/>
      <p:bold r:id="rId26"/>
      <p:italic r:id="rId27"/>
      <p:boldItalic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A1"/>
    <a:srgbClr val="345E80"/>
    <a:srgbClr val="FFCED0"/>
    <a:srgbClr val="69795B"/>
    <a:srgbClr val="926D36"/>
    <a:srgbClr val="C89800"/>
    <a:srgbClr val="FFF0C1"/>
    <a:srgbClr val="FFE593"/>
    <a:srgbClr val="FFE7B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 Bundeslade zu folgen bedeutete</a:t>
          </a: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Gehorche GOTT!</a:t>
          </a:r>
          <a:b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(Die 10 Gebote)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Vertraue GOTTES Fürsorge! </a:t>
          </a:r>
          <a:b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(Das Gefäß mit Manna)</a:t>
          </a: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Respektiere die von GOTT eingesetzten Führer!</a:t>
          </a:r>
          <a:br>
            <a: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(Aarons Stab)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 custLinFactNeighborX="-4205" custLinFactNeighborY="-1511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de-DE" sz="2000" b="1" dirty="0"/>
            <a:t>GOTT hat das </a:t>
          </a:r>
          <a:r>
            <a:rPr lang="de-DE" sz="2000" b="1" dirty="0">
              <a:highlight>
                <a:srgbClr val="0000FF"/>
              </a:highlight>
            </a:rPr>
            <a:t>Rote Meer </a:t>
          </a:r>
          <a:r>
            <a:rPr lang="de-DE" sz="2000" b="1" dirty="0"/>
            <a:t>vor uns ausgetrocknet (Josua, Kaleb und die wenigen, </a:t>
          </a:r>
          <a:br>
            <a:rPr lang="de-DE" sz="2000" b="1" dirty="0"/>
          </a:br>
          <a:r>
            <a:rPr lang="de-DE" sz="2000" b="1" dirty="0"/>
            <a:t>die </a:t>
          </a:r>
          <a:r>
            <a:rPr lang="de-DE" sz="2000" b="1" dirty="0">
              <a:solidFill>
                <a:srgbClr val="FFC000"/>
              </a:solidFill>
            </a:rPr>
            <a:t>noch am Leben </a:t>
          </a:r>
          <a:r>
            <a:rPr lang="de-DE" sz="2000" b="1" dirty="0"/>
            <a:t>waren aus der </a:t>
          </a:r>
          <a:r>
            <a:rPr lang="de-DE" sz="2000" b="1" dirty="0">
              <a:solidFill>
                <a:srgbClr val="FFC000"/>
              </a:solidFill>
            </a:rPr>
            <a:t>Generation</a:t>
          </a:r>
          <a:r>
            <a:rPr lang="de-DE" sz="2000" b="1" dirty="0"/>
            <a:t>, </a:t>
          </a:r>
          <a:br>
            <a:rPr lang="de-DE" sz="2000" b="1" dirty="0"/>
          </a:br>
          <a:r>
            <a:rPr lang="de-DE" sz="2000" b="1" dirty="0"/>
            <a:t>die </a:t>
          </a:r>
          <a:r>
            <a:rPr lang="de-DE" sz="2000" b="1" dirty="0">
              <a:solidFill>
                <a:srgbClr val="FFC000"/>
              </a:solidFill>
            </a:rPr>
            <a:t>aus Ägypten gekommen </a:t>
          </a:r>
          <a:r>
            <a:rPr lang="de-DE" sz="2000" b="1" dirty="0"/>
            <a:t>war).</a:t>
          </a:r>
          <a:endParaRPr lang="es-ES" sz="20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de-DE" sz="2000" b="1" dirty="0"/>
            <a:t>GOTT hat den </a:t>
          </a:r>
          <a:r>
            <a:rPr lang="de-DE" sz="2000" b="1" dirty="0">
              <a:highlight>
                <a:srgbClr val="0000FF"/>
              </a:highlight>
            </a:rPr>
            <a:t>Jordan</a:t>
          </a:r>
          <a:r>
            <a:rPr lang="de-DE" sz="2000" b="1" dirty="0"/>
            <a:t> vor euch ausgetrocknet </a:t>
          </a:r>
          <a:br>
            <a:rPr lang="de-DE" sz="2000" b="1" dirty="0"/>
          </a:br>
          <a:r>
            <a:rPr lang="de-DE" sz="2000" b="1" dirty="0"/>
            <a:t>(die </a:t>
          </a:r>
          <a:r>
            <a:rPr lang="de-DE" sz="2000" b="1" dirty="0">
              <a:solidFill>
                <a:srgbClr val="FFC000"/>
              </a:solidFill>
            </a:rPr>
            <a:t>neue Generation</a:t>
          </a:r>
          <a:r>
            <a:rPr lang="de-DE" sz="2000" b="1" dirty="0"/>
            <a:t>, </a:t>
          </a:r>
          <a:br>
            <a:rPr lang="de-DE" sz="2000" b="1" dirty="0"/>
          </a:br>
          <a:r>
            <a:rPr lang="de-DE" sz="2000" b="1" dirty="0"/>
            <a:t>die </a:t>
          </a:r>
          <a:r>
            <a:rPr lang="de-DE" sz="2000" b="1" dirty="0">
              <a:solidFill>
                <a:srgbClr val="FFC000"/>
              </a:solidFill>
            </a:rPr>
            <a:t>in der Wüste geboren </a:t>
          </a:r>
          <a:r>
            <a:rPr lang="de-DE" sz="2000" b="1" dirty="0"/>
            <a:t>wurde </a:t>
          </a:r>
          <a:br>
            <a:rPr lang="de-DE" sz="2000" b="1" dirty="0"/>
          </a:br>
          <a:r>
            <a:rPr lang="de-DE" sz="2000" b="1" dirty="0"/>
            <a:t>und dazu bestimmt war, </a:t>
          </a:r>
          <a:r>
            <a:rPr lang="de-DE" sz="2000" b="1" dirty="0">
              <a:solidFill>
                <a:srgbClr val="FFC000"/>
              </a:solidFill>
            </a:rPr>
            <a:t>Kanaan zu erobern</a:t>
          </a:r>
          <a:r>
            <a:rPr lang="de-DE" sz="2000" b="1" dirty="0"/>
            <a:t>).</a:t>
          </a:r>
          <a:endParaRPr lang="es-ES" sz="20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340559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546382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340882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527540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0"/>
          <a:ext cx="9121254" cy="758425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 Bundeslade zu folgen bedeutete</a:t>
          </a:r>
        </a:p>
      </dsp:txBody>
      <dsp:txXfrm>
        <a:off x="22214" y="22214"/>
        <a:ext cx="9076826" cy="713997"/>
      </dsp:txXfrm>
    </dsp:sp>
    <dsp:sp modelId="{3A3C2CE7-D117-4FDD-AA4D-036C9293A5CD}">
      <dsp:nvSpPr>
        <dsp:cNvPr id="0" name=""/>
        <dsp:cNvSpPr/>
      </dsp:nvSpPr>
      <dsp:spPr>
        <a:xfrm>
          <a:off x="0" y="1012773"/>
          <a:ext cx="1348000" cy="134800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428881" y="1012773"/>
          <a:ext cx="7692372" cy="1348000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Gehorche GOTT!</a:t>
          </a:r>
          <a:b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(Die 10 Gebote)</a:t>
          </a:r>
        </a:p>
      </dsp:txBody>
      <dsp:txXfrm>
        <a:off x="1494697" y="1078589"/>
        <a:ext cx="7560740" cy="1216368"/>
      </dsp:txXfrm>
    </dsp:sp>
    <dsp:sp modelId="{125E4A80-B916-4674-86F6-0CBEA861CFCA}">
      <dsp:nvSpPr>
        <dsp:cNvPr id="0" name=""/>
        <dsp:cNvSpPr/>
      </dsp:nvSpPr>
      <dsp:spPr>
        <a:xfrm>
          <a:off x="0" y="2522534"/>
          <a:ext cx="1348000" cy="134800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428881" y="2522534"/>
          <a:ext cx="7692372" cy="1348000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Vertraue GOTTES Fürsorge! </a:t>
          </a:r>
          <a:b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(Das Gefäß mit Manna)</a:t>
          </a:r>
        </a:p>
      </dsp:txBody>
      <dsp:txXfrm>
        <a:off x="1494697" y="2588350"/>
        <a:ext cx="7560740" cy="1216368"/>
      </dsp:txXfrm>
    </dsp:sp>
    <dsp:sp modelId="{0759605B-5584-4948-935D-6D3B7E321BF5}">
      <dsp:nvSpPr>
        <dsp:cNvPr id="0" name=""/>
        <dsp:cNvSpPr/>
      </dsp:nvSpPr>
      <dsp:spPr>
        <a:xfrm>
          <a:off x="0" y="4032295"/>
          <a:ext cx="1348000" cy="134800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428881" y="4032295"/>
          <a:ext cx="7692372" cy="1348000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Respektiere die von GOTT eingesetzten Führer!</a:t>
          </a:r>
          <a:br>
            <a:rPr lang="de-DE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(Aarons Stab)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4697" y="4098111"/>
        <a:ext cx="7560740" cy="1216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379250"/>
          <a:ext cx="5492478" cy="2248553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2185327"/>
          <a:ext cx="5832158" cy="1262627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GOTT hat das </a:t>
          </a:r>
          <a:r>
            <a:rPr lang="de-DE" sz="2000" b="1" kern="1200" dirty="0">
              <a:highlight>
                <a:srgbClr val="0000FF"/>
              </a:highlight>
            </a:rPr>
            <a:t>Rote Meer </a:t>
          </a:r>
          <a:r>
            <a:rPr lang="de-DE" sz="2000" b="1" kern="1200" dirty="0"/>
            <a:t>vor uns ausgetrocknet (Josua, Kaleb und die wenigen, </a:t>
          </a:r>
          <a:br>
            <a:rPr lang="de-DE" sz="2000" b="1" kern="1200" dirty="0"/>
          </a:br>
          <a:r>
            <a:rPr lang="de-DE" sz="2000" b="1" kern="1200" dirty="0"/>
            <a:t>die </a:t>
          </a:r>
          <a:r>
            <a:rPr lang="de-DE" sz="2000" b="1" kern="1200" dirty="0">
              <a:solidFill>
                <a:srgbClr val="FFC000"/>
              </a:solidFill>
            </a:rPr>
            <a:t>noch am Leben </a:t>
          </a:r>
          <a:r>
            <a:rPr lang="de-DE" sz="2000" b="1" kern="1200" dirty="0"/>
            <a:t>waren aus der </a:t>
          </a:r>
          <a:r>
            <a:rPr lang="de-DE" sz="2000" b="1" kern="1200" dirty="0">
              <a:solidFill>
                <a:srgbClr val="FFC000"/>
              </a:solidFill>
            </a:rPr>
            <a:t>Generation</a:t>
          </a:r>
          <a:r>
            <a:rPr lang="de-DE" sz="2000" b="1" kern="1200" dirty="0"/>
            <a:t>, </a:t>
          </a:r>
          <a:br>
            <a:rPr lang="de-DE" sz="2000" b="1" kern="1200" dirty="0"/>
          </a:br>
          <a:r>
            <a:rPr lang="de-DE" sz="2000" b="1" kern="1200" dirty="0"/>
            <a:t>die </a:t>
          </a:r>
          <a:r>
            <a:rPr lang="de-DE" sz="2000" b="1" kern="1200" dirty="0">
              <a:solidFill>
                <a:srgbClr val="FFC000"/>
              </a:solidFill>
            </a:rPr>
            <a:t>aus Ägypten gekommen </a:t>
          </a:r>
          <a:r>
            <a:rPr lang="de-DE" sz="2000" b="1" kern="1200" dirty="0"/>
            <a:t>war).</a:t>
          </a:r>
          <a:endParaRPr lang="es-ES" sz="2000" kern="1200" dirty="0"/>
        </a:p>
      </dsp:txBody>
      <dsp:txXfrm>
        <a:off x="5706" y="2185327"/>
        <a:ext cx="5832158" cy="1262627"/>
      </dsp:txXfrm>
    </dsp:sp>
    <dsp:sp modelId="{E24F0F28-3AFA-4E7A-8FCD-D0AD630BB311}">
      <dsp:nvSpPr>
        <dsp:cNvPr id="0" name=""/>
        <dsp:cNvSpPr/>
      </dsp:nvSpPr>
      <dsp:spPr>
        <a:xfrm>
          <a:off x="6061349" y="378183"/>
          <a:ext cx="5492478" cy="2250686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2207098"/>
          <a:ext cx="5832158" cy="1219086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GOTT hat den </a:t>
          </a:r>
          <a:r>
            <a:rPr lang="de-DE" sz="2000" b="1" kern="1200" dirty="0">
              <a:highlight>
                <a:srgbClr val="0000FF"/>
              </a:highlight>
            </a:rPr>
            <a:t>Jordan</a:t>
          </a:r>
          <a:r>
            <a:rPr lang="de-DE" sz="2000" b="1" kern="1200" dirty="0"/>
            <a:t> vor euch ausgetrocknet </a:t>
          </a:r>
          <a:br>
            <a:rPr lang="de-DE" sz="2000" b="1" kern="1200" dirty="0"/>
          </a:br>
          <a:r>
            <a:rPr lang="de-DE" sz="2000" b="1" kern="1200" dirty="0"/>
            <a:t>(die </a:t>
          </a:r>
          <a:r>
            <a:rPr lang="de-DE" sz="2000" b="1" kern="1200" dirty="0">
              <a:solidFill>
                <a:srgbClr val="FFC000"/>
              </a:solidFill>
            </a:rPr>
            <a:t>neue Generation</a:t>
          </a:r>
          <a:r>
            <a:rPr lang="de-DE" sz="2000" b="1" kern="1200" dirty="0"/>
            <a:t>, </a:t>
          </a:r>
          <a:br>
            <a:rPr lang="de-DE" sz="2000" b="1" kern="1200" dirty="0"/>
          </a:br>
          <a:r>
            <a:rPr lang="de-DE" sz="2000" b="1" kern="1200" dirty="0"/>
            <a:t>die </a:t>
          </a:r>
          <a:r>
            <a:rPr lang="de-DE" sz="2000" b="1" kern="1200" dirty="0">
              <a:solidFill>
                <a:srgbClr val="FFC000"/>
              </a:solidFill>
            </a:rPr>
            <a:t>in der Wüste geboren </a:t>
          </a:r>
          <a:r>
            <a:rPr lang="de-DE" sz="2000" b="1" kern="1200" dirty="0"/>
            <a:t>wurde </a:t>
          </a:r>
          <a:br>
            <a:rPr lang="de-DE" sz="2000" b="1" kern="1200" dirty="0"/>
          </a:br>
          <a:r>
            <a:rPr lang="de-DE" sz="2000" b="1" kern="1200" dirty="0"/>
            <a:t>und dazu bestimmt war, </a:t>
          </a:r>
          <a:r>
            <a:rPr lang="de-DE" sz="2000" b="1" kern="1200" dirty="0">
              <a:solidFill>
                <a:srgbClr val="FFC000"/>
              </a:solidFill>
            </a:rPr>
            <a:t>Kanaan zu erobern</a:t>
          </a:r>
          <a:r>
            <a:rPr lang="de-DE" sz="2000" b="1" kern="1200" dirty="0"/>
            <a:t>).</a:t>
          </a:r>
          <a:endParaRPr lang="es-ES" sz="2000" kern="1200" dirty="0"/>
        </a:p>
      </dsp:txBody>
      <dsp:txXfrm>
        <a:off x="5920395" y="2207098"/>
        <a:ext cx="5832158" cy="121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B02C3-F251-5424-6C9B-97932AA95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0025C85-5182-E398-AEC0-ABBBE18FB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9953F83-EEE8-F8B4-E2C7-3D61C5FB2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10B76C-EF6C-89DA-61D8-A52A11F67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3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microsoft.com/office/2007/relationships/hdphoto" Target="../media/hdphoto4.wdp"/><Relationship Id="rId4" Type="http://schemas.openxmlformats.org/officeDocument/2006/relationships/image" Target="../media/image36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12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en" sz="72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DENKMÄLER DER GNADE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482654" y="-19050"/>
            <a:ext cx="518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3, Sabbat, 18. Oktober 2025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55585E-5ED3-433D-8ADB-40E1C654D9ED}"/>
              </a:ext>
            </a:extLst>
          </p:cNvPr>
          <p:cNvPic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I9INZxMAAAAlAAAAEQAAAA0AAAAAkAAAAEgAAACQAAAASAAAAAAAAAAAAAAAAAAAAAEAAABQAAAAAAAAAAAA4D8AAAAAAADgPwAAAAAAAOA/AAAAAAAA4D8AAAAAAADgPwAAAAAAAOA/AAAAAAAA4D8AAAAAAADgPwAAAAAAAOA/AAAAAAAA4D8CAAAAjAAAAAAAAAAAAAAAFWCC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o6OgKAAAAACgAAAAoAAAAZAAAAGQAAAAAAAAAzMzMAAAAAABQAAAAUAAAAGQAAABkAAAAAAAAAAcAAAA4AAAAAAAAAAAAAAAAAAAA////AAAAAAAAAAAAAAAAAAAAAAAAAAAAAAAAAAAAAABkAAAAZAAAAAAAAAAjAAAABAAAAGQAAAAXAAAAFAAAAAAAAAAAAAAA/38AAP9/AAAAAAAACQAAAAQAAAAAAA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BVgggX///8BAAAAAAAAAAAAAAAAAAAAAAAAAAAAAAAAAAAAAAAAAAAAAAACf39/AOjo6APMzMwAwMD/AH9/fwAAAAAAAAAAAAAAAAD///8AAAAAACEAAAAYAAAAFAAAAJEGAAA7JgAA+iEAAO0nAAAQAAAAJgAAAAgAAAD//////////zAAAAAUAAAAAAAAAAAA//8AAAEAAAD//wAAAQA="/>
              </a:ext>
            </a:extLst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7000"/>
                    </a14:imgEffect>
                    <a14:imgEffect>
                      <a14:colorTemperature colorTemp="5936"/>
                    </a14:imgEffect>
                    <a14:imgEffect>
                      <a14:saturation sat="304000"/>
                    </a14:imgEffect>
                    <a14:imgEffect>
                      <a14:brightnessContrast bright="-41000" contrast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954037" y="-2735619"/>
            <a:ext cx="318894" cy="5825560"/>
          </a:xfrm>
          <a:prstGeom prst="rect">
            <a:avLst/>
          </a:prstGeom>
          <a:solidFill>
            <a:srgbClr val="C1FEC6"/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C04BBD-BE72-5F1B-F4BF-3EBC944F6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D67718E-8840-C87C-E861-9CD1EF539A3C}"/>
              </a:ext>
            </a:extLst>
          </p:cNvPr>
          <p:cNvSpPr txBox="1"/>
          <p:nvPr/>
        </p:nvSpPr>
        <p:spPr>
          <a:xfrm>
            <a:off x="4396111" y="-72640"/>
            <a:ext cx="67045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DIE WUNDER GOTTES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A2F88-D4E9-EBD6-737B-0AC19012647B}"/>
              </a:ext>
            </a:extLst>
          </p:cNvPr>
          <p:cNvSpPr txBox="1"/>
          <p:nvPr/>
        </p:nvSpPr>
        <p:spPr>
          <a:xfrm>
            <a:off x="3545304" y="498802"/>
            <a:ext cx="8646695" cy="1384995"/>
          </a:xfrm>
          <a:prstGeom prst="rect">
            <a:avLst/>
          </a:prstGeom>
          <a:solidFill>
            <a:schemeClr val="accent4">
              <a:lumMod val="75000"/>
              <a:alpha val="77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 stand das Wasser, das von oben herniederkam, aufgerichtet wie ein einziger Wall, sehr fern, bei der Stadt Adam, die zur Seite von </a:t>
            </a:r>
            <a:r>
              <a:rPr lang="de-DE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Zaretan</a:t>
            </a:r>
            <a: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liegt; </a:t>
            </a:r>
            <a:b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aber das Wasser, das zum Meer der Araba[1] hinunterlief, zum </a:t>
            </a:r>
            <a:r>
              <a:rPr lang="de-DE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Salzmeer</a:t>
            </a:r>
            <a: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b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das nahm ab und floss ganz weg. </a:t>
            </a:r>
            <a:b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 ging das Volk hindurch gegenüber von Jericho.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(Josua 3:16)</a:t>
            </a:r>
            <a:endParaRPr lang="en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D70866-58A0-7FAA-B6AE-3F83312039B5}"/>
              </a:ext>
            </a:extLst>
          </p:cNvPr>
          <p:cNvSpPr txBox="1"/>
          <p:nvPr/>
        </p:nvSpPr>
        <p:spPr>
          <a:xfrm>
            <a:off x="128587" y="1884164"/>
            <a:ext cx="67198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Die Überquerung des Jordans ist eines von Gottes Wundern, das prophetisch auf ein weiteres großes Wunder hinweist, das Gott uns versprochen hat: den Eintritt in das himmlische Kanaan (</a:t>
            </a:r>
            <a:r>
              <a:rPr lang="de-DE" sz="2000" b="1" dirty="0" err="1"/>
              <a:t>Sach</a:t>
            </a:r>
            <a:r>
              <a:rPr lang="de-DE" sz="2000" b="1" dirty="0"/>
              <a:t> 8,6-8).</a:t>
            </a:r>
            <a:endParaRPr lang="en" sz="2000" b="1" dirty="0"/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1EAA2357-518D-D33B-5B77-5AA27E8F48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7279" y="3515013"/>
            <a:ext cx="9127328" cy="331321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657E67D-B202-AB6E-C0FD-D47E41BF440D}"/>
              </a:ext>
            </a:extLst>
          </p:cNvPr>
          <p:cNvSpPr txBox="1"/>
          <p:nvPr/>
        </p:nvSpPr>
        <p:spPr>
          <a:xfrm>
            <a:off x="6438900" y="1883797"/>
            <a:ext cx="5753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Nichts ist zu schwer oder zu wunderbar für ihn, der alle Dinge geschaffen hat (Jer. 32,17; Lukas 1,37). Deshalb können wir darauf vertrauen, dass er auch in unserem Leben Wunder wirken kann (Ps. 107,8).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9A241B2F-F017-1C16-7D2F-C64A49D952D4}"/>
              </a:ext>
            </a:extLst>
          </p:cNvPr>
          <p:cNvSpPr/>
          <p:nvPr/>
        </p:nvSpPr>
        <p:spPr>
          <a:xfrm>
            <a:off x="128587" y="29776"/>
            <a:ext cx="3017384" cy="1358213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Mo, 13. Okt ‘25 –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Der lebendige GOTT der Wunder</a:t>
            </a:r>
          </a:p>
        </p:txBody>
      </p:sp>
    </p:spTree>
    <p:extLst>
      <p:ext uri="{BB962C8B-B14F-4D97-AF65-F5344CB8AC3E}">
        <p14:creationId xmlns:p14="http://schemas.microsoft.com/office/powerpoint/2010/main" val="14515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38774" y="2336393"/>
            <a:ext cx="6765275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ERINNERN UND VERGESSEN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(JOSUA 4)</a:t>
            </a: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3898232" y="0"/>
            <a:ext cx="8293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GEDENKSTEINE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3189053" y="628947"/>
            <a:ext cx="8942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damit sie ein Zeichen seien unter euch. Wenn eure Kinder später einmal fragen: </a:t>
            </a:r>
            <a:b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,Was bedeuten euch diese Steine?‘, so sollt ihr ihnen sagen: 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…”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(Josua 4:6-7a)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2210004" y="1398388"/>
            <a:ext cx="850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In der Bibel kann ein Zeichen mehrere Bedeutungen haben:</a:t>
            </a:r>
            <a:endParaRPr lang="en" sz="2000" b="1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450987" y="2248119"/>
            <a:ext cx="3032442" cy="1374889"/>
            <a:chOff x="84212" y="1861033"/>
            <a:chExt cx="3032442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2362354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b="1" dirty="0"/>
                <a:t>Eine Wundertat </a:t>
              </a:r>
              <a:br>
                <a:rPr lang="de-DE" b="1" dirty="0"/>
              </a:br>
              <a:r>
                <a:rPr lang="de-DE" b="1" dirty="0"/>
                <a:t>(1. Könige 13:3)</a:t>
              </a:r>
              <a:endParaRPr lang="es-ES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4344546" y="2279212"/>
            <a:ext cx="2818254" cy="1369584"/>
            <a:chOff x="2517614" y="1861641"/>
            <a:chExt cx="2818254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2146815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b="1" dirty="0"/>
                <a:t>Ein Symbol </a:t>
              </a:r>
              <a:br>
                <a:rPr lang="de-DE" b="1" dirty="0"/>
              </a:br>
              <a:r>
                <a:rPr lang="de-DE" b="1" dirty="0"/>
                <a:t>für etwas </a:t>
              </a:r>
              <a:br>
                <a:rPr lang="de-DE" b="1" dirty="0"/>
              </a:br>
              <a:r>
                <a:rPr lang="de-DE" b="1" dirty="0"/>
                <a:t>(1. Mo 9:13)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8045114" y="2282984"/>
            <a:ext cx="3471972" cy="1365812"/>
            <a:chOff x="4949727" y="1865266"/>
            <a:chExt cx="2788234" cy="1365812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751479" y="1879871"/>
              <a:ext cx="1986482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b="1" dirty="0"/>
                <a:t>Ein Zeichen </a:t>
              </a:r>
              <a:br>
                <a:rPr lang="de-DE" b="1" dirty="0"/>
              </a:br>
              <a:r>
                <a:rPr lang="de-DE" b="1" dirty="0"/>
                <a:t>der Warnung </a:t>
              </a:r>
              <a:br>
                <a:rPr lang="de-DE" b="1" dirty="0"/>
              </a:br>
              <a:r>
                <a:rPr lang="de-DE" b="1" dirty="0"/>
                <a:t>(1. Mo 12:13)</a:t>
              </a:r>
              <a:endParaRPr lang="es-ES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2536371" y="4676260"/>
            <a:ext cx="3391370" cy="1350057"/>
            <a:chOff x="7270029" y="1865266"/>
            <a:chExt cx="3391370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2623830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b="1" dirty="0"/>
                <a:t>Ein Erkennungszeichen (</a:t>
              </a:r>
              <a:r>
                <a:rPr lang="de-DE" b="1" dirty="0" err="1"/>
                <a:t>Hes</a:t>
              </a:r>
              <a:r>
                <a:rPr lang="de-DE" b="1" dirty="0"/>
                <a:t>. 20:20)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270029" y="1865266"/>
              <a:ext cx="1117159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6786770" y="4677853"/>
            <a:ext cx="3731953" cy="1380121"/>
            <a:chOff x="9798514" y="1865266"/>
            <a:chExt cx="2781786" cy="1380121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736478" y="1881021"/>
              <a:ext cx="1843822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b="1" dirty="0"/>
                <a:t>Ein Denkmal </a:t>
              </a:r>
              <a:br>
                <a:rPr lang="de-DE" b="1" dirty="0"/>
              </a:br>
              <a:r>
                <a:rPr lang="de-DE" b="1" dirty="0"/>
                <a:t>(1. Mose 28:18)</a:t>
              </a:r>
              <a:endParaRPr lang="es-ES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8180B0F1-C9BC-FE62-673A-DB36347E3682}"/>
              </a:ext>
            </a:extLst>
          </p:cNvPr>
          <p:cNvSpPr/>
          <p:nvPr/>
        </p:nvSpPr>
        <p:spPr>
          <a:xfrm>
            <a:off x="152401" y="134444"/>
            <a:ext cx="2503714" cy="1025891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Di, 14. Okt ‘25 – Gedenkt</a:t>
            </a:r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DD1085-B9E1-4FFA-C528-024D7F1A2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CFBFDB-5860-E65A-68FE-BB4075F66743}"/>
              </a:ext>
            </a:extLst>
          </p:cNvPr>
          <p:cNvSpPr txBox="1"/>
          <p:nvPr/>
        </p:nvSpPr>
        <p:spPr>
          <a:xfrm>
            <a:off x="3898232" y="0"/>
            <a:ext cx="8293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GEDENKSTEINE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313D26-E908-9BB9-BA05-C0DA0E7061B1}"/>
              </a:ext>
            </a:extLst>
          </p:cNvPr>
          <p:cNvSpPr txBox="1"/>
          <p:nvPr/>
        </p:nvSpPr>
        <p:spPr>
          <a:xfrm>
            <a:off x="3189053" y="628947"/>
            <a:ext cx="8942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damit sie ein Zeichen seien unter euch. Wenn eure Kinder später einmal fragen: </a:t>
            </a:r>
            <a:b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,Was bedeuten euch diese Steine?‘, so sollt ihr ihnen sagen: 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…”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(Josua 4:6-7a)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FC5F96-D8A8-119C-47C3-19ECD7C461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546" y="2845436"/>
            <a:ext cx="5667055" cy="36125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F2FD45-E614-C4CE-FBAA-1F0B121D2C15}"/>
              </a:ext>
            </a:extLst>
          </p:cNvPr>
          <p:cNvSpPr txBox="1"/>
          <p:nvPr/>
        </p:nvSpPr>
        <p:spPr>
          <a:xfrm>
            <a:off x="152399" y="2845436"/>
            <a:ext cx="6672943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/>
              <a:t>Die neuen Generationen mussten wissen, </a:t>
            </a:r>
            <a:br>
              <a:rPr lang="de-DE" sz="2400" b="1" dirty="0"/>
            </a:br>
            <a:r>
              <a:rPr lang="de-DE" sz="2400" b="1" dirty="0"/>
              <a:t>was GOTT getan hatte. </a:t>
            </a:r>
            <a:br>
              <a:rPr lang="de-DE" sz="2400" b="1" dirty="0"/>
            </a:br>
            <a:r>
              <a:rPr lang="de-DE" sz="2400" b="1" dirty="0"/>
              <a:t>Ihr Glaube musste </a:t>
            </a:r>
            <a:br>
              <a:rPr lang="de-DE" sz="2400" b="1" dirty="0"/>
            </a:br>
            <a:r>
              <a:rPr lang="de-DE" sz="2400" b="1" dirty="0"/>
              <a:t>auf den Wundern GOTTES beruhen. </a:t>
            </a:r>
            <a:br>
              <a:rPr lang="de-DE" sz="2400" b="1" dirty="0"/>
            </a:br>
            <a:r>
              <a:rPr lang="de-DE" sz="2400" b="1" dirty="0"/>
              <a:t>Es war die Verantwortung der Eltern, </a:t>
            </a:r>
            <a:br>
              <a:rPr lang="de-DE" sz="2400" b="1" dirty="0"/>
            </a:br>
            <a:r>
              <a:rPr lang="de-DE" sz="2400" b="1" dirty="0"/>
              <a:t>dieses Wissen an ihre Kinder weiterzugeben </a:t>
            </a:r>
            <a:br>
              <a:rPr lang="de-DE" sz="2400" b="1" dirty="0"/>
            </a:br>
            <a:r>
              <a:rPr lang="de-DE" sz="2400" b="1" dirty="0"/>
              <a:t>(5. Mose 4,9). </a:t>
            </a:r>
          </a:p>
          <a:p>
            <a:pPr>
              <a:spcBef>
                <a:spcPts val="600"/>
              </a:spcBef>
            </a:pPr>
            <a:r>
              <a:rPr lang="de-DE" sz="2400" b="1" dirty="0"/>
              <a:t>Mit diesem Wissen muss jeder von uns </a:t>
            </a:r>
            <a:br>
              <a:rPr lang="de-DE" sz="2400" b="1" dirty="0"/>
            </a:br>
            <a:r>
              <a:rPr lang="de-DE" sz="2400" b="1" dirty="0"/>
              <a:t>nach seinem eigenen Glauben leben.</a:t>
            </a:r>
            <a:endParaRPr lang="en" sz="2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AE459C-B373-4BDB-14AB-401555554878}"/>
              </a:ext>
            </a:extLst>
          </p:cNvPr>
          <p:cNvSpPr txBox="1"/>
          <p:nvPr/>
        </p:nvSpPr>
        <p:spPr>
          <a:xfrm>
            <a:off x="2237014" y="2029574"/>
            <a:ext cx="7717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Was war über die Erinnerung hinaus das Ziel, das GOTT verfolgte, als Er die Errichtung dieser Steine anordnete (Josua 4,6-7)?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27933847-177A-6F2B-0F39-5F34E6CE08AC}"/>
              </a:ext>
            </a:extLst>
          </p:cNvPr>
          <p:cNvSpPr/>
          <p:nvPr/>
        </p:nvSpPr>
        <p:spPr>
          <a:xfrm>
            <a:off x="152401" y="134444"/>
            <a:ext cx="2503714" cy="1025891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Di, 14. Okt ‘25 – Gedenkt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0" y="133903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Die 12 Steine, die Josua aus dem Jordan holte und als Zeichen aufstellte, gehören zur 2. Kategorie: </a:t>
            </a:r>
            <a:br>
              <a:rPr lang="de-DE" sz="2000" b="1" dirty="0"/>
            </a:br>
            <a:r>
              <a:rPr lang="de-DE" sz="2000" b="1" dirty="0"/>
              <a:t>Sie sind ein DENKMAL.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3729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DIE GEFAHREN DES VERGESSENS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572001" y="474319"/>
            <a:ext cx="7155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die Israeliten taten, was dem HERRN missfiel </a:t>
            </a:r>
            <a:br>
              <a:rPr lang="de-DE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vergaßen den HERRN, ihren Gott</a:t>
            </a:r>
            <a:br>
              <a:rPr lang="de-DE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dienten den </a:t>
            </a:r>
            <a:r>
              <a:rPr lang="de-DE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Baalen</a:t>
            </a:r>
            <a:r>
              <a:rPr lang="de-DE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und den </a:t>
            </a:r>
            <a:r>
              <a:rPr lang="de-DE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Ascheren</a:t>
            </a:r>
            <a:r>
              <a:rPr lang="de-DE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(Richter 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0" y="1564212"/>
            <a:ext cx="12191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Bei der Aufstellung der zwölf Gedenksteine in </a:t>
            </a:r>
            <a:r>
              <a:rPr lang="de-DE" sz="2000" b="1" dirty="0" err="1"/>
              <a:t>Gilgal</a:t>
            </a:r>
            <a:r>
              <a:rPr lang="de-DE" sz="2000" b="1" dirty="0"/>
              <a:t> betonte Josua zwei Punkte (Josua 4,22.23):</a:t>
            </a:r>
            <a:br>
              <a:rPr lang="de-DE" sz="2000" b="1" dirty="0"/>
            </a:br>
            <a:r>
              <a:rPr lang="de-DE" sz="2000" b="1" dirty="0"/>
              <a:t>„so sollt ihr ihnen kundtun und sagen: Israel ging auf trockenem Boden durch den Jordan, </a:t>
            </a:r>
            <a:br>
              <a:rPr lang="de-DE" sz="2000" b="1" dirty="0"/>
            </a:br>
            <a:r>
              <a:rPr lang="de-DE" sz="2000" b="1" dirty="0"/>
              <a:t>als der HERR, euer GOTT, den Jordan vor euch austrocknete, bis ihr hinübergegangen wart, </a:t>
            </a:r>
            <a:br>
              <a:rPr lang="de-DE" sz="2000" b="1" dirty="0"/>
            </a:br>
            <a:r>
              <a:rPr lang="de-DE" sz="2000" b="1" dirty="0"/>
              <a:t>wie der HERR, euer GOTT, am Schilfmeer getan hatte, das er vor uns austrocknete, </a:t>
            </a:r>
            <a:br>
              <a:rPr lang="de-DE" sz="2000" b="1" dirty="0"/>
            </a:br>
            <a:r>
              <a:rPr lang="de-DE" sz="2000" b="1" dirty="0"/>
              <a:t>bis wir hindurchgegangen waren;“ 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313645"/>
              </p:ext>
            </p:extLst>
          </p:nvPr>
        </p:nvGraphicFramePr>
        <p:xfrm>
          <a:off x="257175" y="3061701"/>
          <a:ext cx="11758260" cy="3883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Scrollen: horizontal 8">
            <a:extLst>
              <a:ext uri="{FF2B5EF4-FFF2-40B4-BE49-F238E27FC236}">
                <a16:creationId xmlns:a16="http://schemas.microsoft.com/office/drawing/2014/main" id="{7615B82D-AC2C-D457-6629-6C678D83CB2C}"/>
              </a:ext>
            </a:extLst>
          </p:cNvPr>
          <p:cNvSpPr/>
          <p:nvPr/>
        </p:nvSpPr>
        <p:spPr>
          <a:xfrm>
            <a:off x="88449" y="638523"/>
            <a:ext cx="4184955" cy="511629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Mi, 15. Okt ‘25 – Vergesslichkeit</a:t>
            </a:r>
          </a:p>
        </p:txBody>
      </p:sp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9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C0E945-7E8C-BD3F-B9A0-EC9135D31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CBAA3DC1-7C8E-F01C-A0F8-2345843412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534" y="2799095"/>
            <a:ext cx="2980292" cy="387286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529DD1F-CE05-86EE-5E7E-EBCCF9F838FE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DIE GEFAHREN DES VERGESSENS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31AD90-947D-4BCF-8291-0AE0334156CD}"/>
              </a:ext>
            </a:extLst>
          </p:cNvPr>
          <p:cNvSpPr txBox="1"/>
          <p:nvPr/>
        </p:nvSpPr>
        <p:spPr>
          <a:xfrm>
            <a:off x="3915455" y="1574510"/>
            <a:ext cx="7688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/>
              <a:t>Die neue Generation lief Gefahr, </a:t>
            </a:r>
            <a:br>
              <a:rPr lang="de-DE" sz="2400" b="1" dirty="0"/>
            </a:br>
            <a:r>
              <a:rPr lang="de-DE" sz="2400" b="1" dirty="0"/>
              <a:t>denselben Fehler wie ihre Eltern zu begehen: </a:t>
            </a:r>
            <a:br>
              <a:rPr lang="de-DE" sz="2400" b="1" dirty="0"/>
            </a:br>
            <a:r>
              <a:rPr lang="de-DE" sz="2400" b="1" dirty="0"/>
              <a:t>GOTTES mächtige Taten zu vergessen. </a:t>
            </a:r>
            <a:br>
              <a:rPr lang="de-DE" sz="2400" b="1" dirty="0"/>
            </a:br>
            <a:r>
              <a:rPr lang="de-DE" sz="2400" b="1" dirty="0"/>
              <a:t>Leider vergaßen sie diese auch </a:t>
            </a:r>
            <a:br>
              <a:rPr lang="de-DE" sz="2400" b="1" dirty="0"/>
            </a:br>
            <a:r>
              <a:rPr lang="de-DE" sz="2400" b="1" dirty="0"/>
              <a:t>und mussten dafür bezahlen </a:t>
            </a:r>
            <a:br>
              <a:rPr lang="de-DE" sz="2400" b="1" dirty="0"/>
            </a:br>
            <a:r>
              <a:rPr lang="de-DE" sz="2400" b="1" dirty="0"/>
              <a:t>(Richter 3,7-8).</a:t>
            </a:r>
            <a:endParaRPr lang="en" sz="2400" b="1" dirty="0"/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9F3B16B1-D897-A411-F3AF-8A2BFC0DE7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2" y="1482599"/>
            <a:ext cx="3208891" cy="2830700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B51EF47-FC9B-C926-9DCA-920EDC9EB042}"/>
              </a:ext>
            </a:extLst>
          </p:cNvPr>
          <p:cNvSpPr txBox="1"/>
          <p:nvPr/>
        </p:nvSpPr>
        <p:spPr>
          <a:xfrm>
            <a:off x="2238210" y="4546892"/>
            <a:ext cx="62776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b="1" dirty="0"/>
              <a:t>Wie wichtig ist es daher, </a:t>
            </a:r>
            <a:br>
              <a:rPr lang="de-DE" sz="2400" b="1" dirty="0"/>
            </a:br>
            <a:r>
              <a:rPr lang="de-DE" sz="2400" b="1" dirty="0"/>
              <a:t>dass wir uns immer wieder daran erinnern, </a:t>
            </a:r>
            <a:br>
              <a:rPr lang="de-DE" sz="2400" b="1" dirty="0"/>
            </a:br>
            <a:r>
              <a:rPr lang="de-DE" sz="2400" b="1" dirty="0"/>
              <a:t>wie GOTT für unsere Vorfahren gesorgt hat </a:t>
            </a:r>
            <a:br>
              <a:rPr lang="de-DE" sz="2400" b="1" dirty="0"/>
            </a:br>
            <a:r>
              <a:rPr lang="de-DE" sz="2400" b="1" dirty="0"/>
              <a:t>und wie wir mit eigenen Augen </a:t>
            </a:r>
            <a:br>
              <a:rPr lang="de-DE" sz="2400" b="1" dirty="0"/>
            </a:br>
            <a:r>
              <a:rPr lang="de-DE" sz="2400" b="1" dirty="0"/>
              <a:t>die mächtige Hand GOTTES gesehen haben!</a:t>
            </a:r>
            <a:endParaRPr lang="en" sz="2400" b="1" dirty="0"/>
          </a:p>
        </p:txBody>
      </p:sp>
      <p:sp>
        <p:nvSpPr>
          <p:cNvPr id="9" name="Scrollen: horizontal 8">
            <a:extLst>
              <a:ext uri="{FF2B5EF4-FFF2-40B4-BE49-F238E27FC236}">
                <a16:creationId xmlns:a16="http://schemas.microsoft.com/office/drawing/2014/main" id="{06B2CFEB-400E-D7F6-08AC-E9D62D0D4B9D}"/>
              </a:ext>
            </a:extLst>
          </p:cNvPr>
          <p:cNvSpPr/>
          <p:nvPr/>
        </p:nvSpPr>
        <p:spPr>
          <a:xfrm>
            <a:off x="88449" y="638523"/>
            <a:ext cx="4184955" cy="511629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Mi, 15. Okt ‘25 – Vergesslichkeit</a:t>
            </a: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36D4BC4B-C12A-CB3F-BB85-A81693CCAB82}"/>
              </a:ext>
            </a:extLst>
          </p:cNvPr>
          <p:cNvSpPr txBox="1"/>
          <p:nvPr/>
        </p:nvSpPr>
        <p:spPr>
          <a:xfrm>
            <a:off x="4572001" y="474319"/>
            <a:ext cx="7155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die Israeliten taten, was dem HERRN missfiel </a:t>
            </a:r>
            <a:br>
              <a:rPr lang="de-DE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vergaßen den HERRN, ihren Gott</a:t>
            </a:r>
            <a:br>
              <a:rPr lang="de-DE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dienten den </a:t>
            </a:r>
            <a:r>
              <a:rPr lang="de-DE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Baalen</a:t>
            </a:r>
            <a:r>
              <a:rPr lang="de-DE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und den </a:t>
            </a:r>
            <a:r>
              <a:rPr lang="de-DE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Ascheren</a:t>
            </a:r>
            <a:r>
              <a:rPr lang="de-DE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(Richter 3:7)</a:t>
            </a:r>
          </a:p>
        </p:txBody>
      </p:sp>
    </p:spTree>
    <p:extLst>
      <p:ext uri="{BB962C8B-B14F-4D97-AF65-F5344CB8AC3E}">
        <p14:creationId xmlns:p14="http://schemas.microsoft.com/office/powerpoint/2010/main" val="29929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4572459" y="2176640"/>
            <a:ext cx="561627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MEILENSTEINE </a:t>
            </a:r>
            <a:br>
              <a:rPr lang="es-ES" sz="4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4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 JORDANFLUSSES</a:t>
            </a:r>
            <a:endParaRPr lang="en" sz="44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457" y="1292427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292427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6455004" y="5028351"/>
            <a:ext cx="5419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tx1"/>
                </a:solidFill>
                <a:latin typeface="Candara" panose="020E0502030303020204" pitchFamily="34" charset="0"/>
              </a:rPr>
              <a:t>Er verwandelte das Meer in trockenes Land, durch den Strom gingen sie zu Fuß; dort freuten wir uns in ihm.</a:t>
            </a:r>
            <a:r>
              <a:rPr lang="en" b="1" dirty="0">
                <a:solidFill>
                  <a:schemeClr val="tx1"/>
                </a:solidFill>
                <a:latin typeface="Candara" panose="020E0502030303020204" pitchFamily="34" charset="0"/>
              </a:rPr>
              <a:t>!” </a:t>
            </a:r>
            <a:r>
              <a:rPr lang="en" sz="1400" b="1" dirty="0">
                <a:solidFill>
                  <a:schemeClr val="tx1"/>
                </a:solidFill>
                <a:latin typeface="Candara" panose="020E0502030303020204" pitchFamily="34" charset="0"/>
              </a:rPr>
              <a:t>(Psalm 66:6)</a:t>
            </a:r>
            <a:endParaRPr lang="es-ES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tx1"/>
                </a:solidFill>
                <a:latin typeface="Candara" panose="020E0502030303020204" pitchFamily="34" charset="0"/>
              </a:rPr>
              <a:t>Das Meer sah es und floh, der Jordan wandte sich zurück.</a:t>
            </a:r>
            <a:r>
              <a:rPr lang="en" b="1" dirty="0">
                <a:solidFill>
                  <a:schemeClr val="tx1"/>
                </a:solidFill>
                <a:latin typeface="Candara" panose="020E0502030303020204" pitchFamily="34" charset="0"/>
              </a:rPr>
              <a:t>” </a:t>
            </a:r>
            <a:r>
              <a:rPr lang="en" sz="1400" b="1" dirty="0">
                <a:solidFill>
                  <a:schemeClr val="tx1"/>
                </a:solidFill>
                <a:latin typeface="Candara" panose="020E0502030303020204" pitchFamily="34" charset="0"/>
              </a:rPr>
              <a:t>(Psalm 114:3)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15242" y="802464"/>
            <a:ext cx="587822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Die Durchquerung des ROTEN MEERES </a:t>
            </a:r>
            <a:br>
              <a:rPr lang="de-DE" sz="2000" b="1" dirty="0"/>
            </a:br>
            <a:r>
              <a:rPr lang="de-DE" sz="2000" b="1" dirty="0"/>
              <a:t>und des JORDAN sind </a:t>
            </a:r>
            <a:r>
              <a:rPr lang="de-DE" sz="2000" b="1" dirty="0">
                <a:highlight>
                  <a:srgbClr val="FFFF00"/>
                </a:highlight>
              </a:rPr>
              <a:t>2 historische Ereignisse, </a:t>
            </a:r>
            <a:r>
              <a:rPr lang="de-DE" sz="2000" b="1" dirty="0"/>
              <a:t>die als MEILENSTEINE in der Geschichte </a:t>
            </a:r>
            <a:br>
              <a:rPr lang="de-DE" sz="2000" b="1" dirty="0"/>
            </a:br>
            <a:r>
              <a:rPr lang="de-DE" sz="2000" b="1" dirty="0"/>
              <a:t>der ERLÖSUNG miteinander verflochten sind </a:t>
            </a:r>
            <a:br>
              <a:rPr lang="de-DE" sz="2000" b="1" dirty="0"/>
            </a:br>
            <a:r>
              <a:rPr lang="de-DE" sz="2000" b="1" dirty="0"/>
              <a:t>(Ps. 66,6; Ps. 114):</a:t>
            </a:r>
          </a:p>
          <a:p>
            <a:pPr algn="ctr">
              <a:spcBef>
                <a:spcPts val="600"/>
              </a:spcBef>
            </a:pPr>
            <a:br>
              <a:rPr lang="de-DE" sz="800" b="1" dirty="0"/>
            </a:br>
            <a:r>
              <a:rPr lang="de-DE" sz="2000" b="1" dirty="0"/>
              <a:t>Zusammen markieren sie </a:t>
            </a:r>
            <a:br>
              <a:rPr lang="de-DE" sz="2000" b="1" dirty="0"/>
            </a:br>
            <a:r>
              <a:rPr lang="de-DE" sz="2000" b="1" dirty="0"/>
              <a:t>unsere </a:t>
            </a:r>
            <a:r>
              <a:rPr lang="de-DE" sz="2000" b="1" dirty="0">
                <a:highlight>
                  <a:srgbClr val="FFFF00"/>
                </a:highlight>
              </a:rPr>
              <a:t>Befreiung von der Sünde </a:t>
            </a:r>
            <a:br>
              <a:rPr lang="de-DE" sz="2000" b="1" dirty="0"/>
            </a:br>
            <a:r>
              <a:rPr lang="de-DE" sz="2000" b="1" dirty="0"/>
              <a:t>und unseren </a:t>
            </a:r>
            <a:r>
              <a:rPr lang="de-DE" sz="2000" b="1" dirty="0">
                <a:highlight>
                  <a:srgbClr val="FFFF00"/>
                </a:highlight>
              </a:rPr>
              <a:t>Zugang zum ewigen Leben.</a:t>
            </a:r>
            <a:endParaRPr lang="en" sz="2000" b="1" dirty="0">
              <a:highlight>
                <a:srgbClr val="FFFF00"/>
              </a:highligh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317271" y="4963271"/>
            <a:ext cx="65469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Für Elisa hingegen war dasselbe Ereignis </a:t>
            </a:r>
            <a:br>
              <a:rPr lang="de-DE" sz="2000" b="1" dirty="0"/>
            </a:br>
            <a:r>
              <a:rPr lang="de-DE" sz="2000" b="1" dirty="0"/>
              <a:t>ein ZEICHEN </a:t>
            </a:r>
            <a:br>
              <a:rPr lang="de-DE" sz="2000" b="1" dirty="0"/>
            </a:br>
            <a:r>
              <a:rPr lang="de-DE" sz="2000" b="1" dirty="0"/>
              <a:t>für das </a:t>
            </a:r>
            <a:r>
              <a:rPr lang="de-DE" sz="2000" b="1" dirty="0">
                <a:highlight>
                  <a:srgbClr val="FFFF00"/>
                </a:highlight>
              </a:rPr>
              <a:t>EMPFANGEN des HEILIGEN GEISTES, </a:t>
            </a:r>
            <a:br>
              <a:rPr lang="de-DE" sz="2000" b="1" dirty="0"/>
            </a:br>
            <a:r>
              <a:rPr lang="de-DE" sz="2000" b="1" dirty="0"/>
              <a:t>der ihn befähigte, </a:t>
            </a:r>
            <a:br>
              <a:rPr lang="de-DE" sz="2000" b="1" dirty="0"/>
            </a:br>
            <a:r>
              <a:rPr lang="de-DE" sz="2000" b="1" dirty="0"/>
              <a:t>seine </a:t>
            </a:r>
            <a:r>
              <a:rPr lang="de-DE" sz="2000" b="1" dirty="0">
                <a:highlight>
                  <a:srgbClr val="FFFF00"/>
                </a:highlight>
              </a:rPr>
              <a:t>MISSION</a:t>
            </a:r>
            <a:r>
              <a:rPr lang="de-DE" sz="2000" b="1" dirty="0"/>
              <a:t> zu erfüllen (2. Könige 2,14-15).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508134" y="3694568"/>
            <a:ext cx="59143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Die wundersame Überquerung des Jordanflusses und die Aufnahme in die Gegenwart Gottes </a:t>
            </a:r>
            <a:br>
              <a:rPr lang="de-DE" sz="2000" b="1" dirty="0"/>
            </a:br>
            <a:r>
              <a:rPr lang="de-DE" sz="2000" b="1" dirty="0"/>
              <a:t>waren für Elia Realität geworden </a:t>
            </a:r>
            <a:br>
              <a:rPr lang="de-DE" sz="2000" b="1" dirty="0"/>
            </a:br>
            <a:r>
              <a:rPr lang="de-DE" sz="2000" b="1" dirty="0"/>
              <a:t>(2. Könige 2,1.7.8.11).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D9F4B802-7795-F7BC-35E0-2CF7A8F1D090}"/>
              </a:ext>
            </a:extLst>
          </p:cNvPr>
          <p:cNvSpPr/>
          <p:nvPr/>
        </p:nvSpPr>
        <p:spPr>
          <a:xfrm>
            <a:off x="609599" y="175326"/>
            <a:ext cx="4690280" cy="511629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Do, 16. Okt ‘25 – Jenseits des Jordan</a:t>
            </a:r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1" grpId="0"/>
      <p:bldP spid="13" grpId="0"/>
      <p:bldP spid="2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8E3C43-1D3C-83D0-B4E2-F8813116B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7807954-F7E9-F0B8-4447-EBF00DA42B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4271" y="686955"/>
            <a:ext cx="8957982" cy="29991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616CE0-67B2-0393-A1F7-63D489BA6EED}"/>
              </a:ext>
            </a:extLst>
          </p:cNvPr>
          <p:cNvSpPr txBox="1"/>
          <p:nvPr/>
        </p:nvSpPr>
        <p:spPr>
          <a:xfrm>
            <a:off x="413657" y="3686130"/>
            <a:ext cx="11778343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Das Eintauchen in die Wasser des Jordans </a:t>
            </a:r>
            <a:br>
              <a:rPr lang="de-DE" sz="2400" b="1" dirty="0"/>
            </a:br>
            <a:r>
              <a:rPr lang="de-DE" sz="2400" b="1" dirty="0"/>
              <a:t>hatte dieselbe Wirkung auf JESUS, </a:t>
            </a:r>
            <a:br>
              <a:rPr lang="de-DE" sz="2400" b="1" dirty="0"/>
            </a:br>
            <a:r>
              <a:rPr lang="de-DE" sz="2400" b="1" dirty="0"/>
              <a:t>der </a:t>
            </a:r>
            <a:r>
              <a:rPr lang="de-DE" sz="2400" b="1" dirty="0">
                <a:highlight>
                  <a:srgbClr val="FFFF00"/>
                </a:highlight>
              </a:rPr>
              <a:t>durch den HEILIGEN GEIST befähigt </a:t>
            </a:r>
            <a:r>
              <a:rPr lang="de-DE" sz="2400" b="1" dirty="0"/>
              <a:t>wurde, </a:t>
            </a:r>
            <a:br>
              <a:rPr lang="de-DE" sz="2400" b="1" dirty="0"/>
            </a:br>
            <a:r>
              <a:rPr lang="de-DE" sz="2400" b="1" dirty="0"/>
              <a:t>Seine </a:t>
            </a:r>
            <a:r>
              <a:rPr lang="de-DE" sz="2400" b="1" dirty="0">
                <a:highlight>
                  <a:srgbClr val="FFFF00"/>
                </a:highlight>
              </a:rPr>
              <a:t>MISSION</a:t>
            </a:r>
            <a:r>
              <a:rPr lang="de-DE" sz="2400" b="1" dirty="0"/>
              <a:t> zu </a:t>
            </a:r>
            <a:r>
              <a:rPr lang="de-DE" sz="2400" b="1" dirty="0">
                <a:highlight>
                  <a:srgbClr val="FFFF00"/>
                </a:highlight>
              </a:rPr>
              <a:t>erfüllen: </a:t>
            </a:r>
          </a:p>
          <a:p>
            <a:pPr algn="ctr">
              <a:spcBef>
                <a:spcPts val="600"/>
              </a:spcBef>
            </a:pPr>
            <a:r>
              <a:rPr lang="de-DE" sz="2400" b="1" dirty="0"/>
              <a:t>uns </a:t>
            </a:r>
            <a:r>
              <a:rPr lang="de-DE" sz="2400" b="1" u="sng" dirty="0"/>
              <a:t>von der Sünde zu befreien </a:t>
            </a:r>
            <a:br>
              <a:rPr lang="de-DE" sz="2400" b="1" dirty="0"/>
            </a:br>
            <a:r>
              <a:rPr lang="de-DE" sz="2400" b="1" dirty="0"/>
              <a:t>und </a:t>
            </a:r>
            <a:r>
              <a:rPr lang="de-DE" sz="2400" b="1" u="sng" dirty="0"/>
              <a:t>uns ewiges Leben zu schenken </a:t>
            </a:r>
            <a:br>
              <a:rPr lang="de-DE" sz="2400" b="1" dirty="0"/>
            </a:br>
            <a:r>
              <a:rPr lang="en" sz="2400" b="1" dirty="0"/>
              <a:t>(Markus 1:9-11; Joh 1:29; 3:16)</a:t>
            </a: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477E2E26-C262-447D-DEF3-923B7CD58AB8}"/>
              </a:ext>
            </a:extLst>
          </p:cNvPr>
          <p:cNvSpPr/>
          <p:nvPr/>
        </p:nvSpPr>
        <p:spPr>
          <a:xfrm>
            <a:off x="609599" y="175326"/>
            <a:ext cx="4690280" cy="511629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Do, 16. Okt ‘25 – Jenseits des Jordan</a:t>
            </a:r>
          </a:p>
        </p:txBody>
      </p:sp>
    </p:spTree>
    <p:extLst>
      <p:ext uri="{BB962C8B-B14F-4D97-AF65-F5344CB8AC3E}">
        <p14:creationId xmlns:p14="http://schemas.microsoft.com/office/powerpoint/2010/main" val="33492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7000">
              <a:srgbClr val="FFFF00"/>
            </a:gs>
            <a:gs pos="83000">
              <a:schemeClr val="accent4"/>
            </a:gs>
            <a:gs pos="100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615802" y="616456"/>
            <a:ext cx="10662833" cy="5786199"/>
          </a:xfrm>
          <a:prstGeom prst="rect">
            <a:avLst/>
          </a:prstGeom>
          <a:noFill/>
          <a:effectLst>
            <a:glow rad="647700">
              <a:schemeClr val="bg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4000" b="1" dirty="0">
                <a:latin typeface="Constantia" panose="02030602050306030303" pitchFamily="18" charset="0"/>
              </a:rPr>
              <a:t>“</a:t>
            </a:r>
            <a:r>
              <a:rPr lang="de-DE" sz="4000" b="1" dirty="0">
                <a:latin typeface="Constantia" panose="02030602050306030303" pitchFamily="18" charset="0"/>
              </a:rPr>
              <a:t>Lasst uns also an die </a:t>
            </a:r>
            <a:r>
              <a:rPr lang="de-DE" sz="4000" b="1" dirty="0">
                <a:highlight>
                  <a:srgbClr val="00FFFF"/>
                </a:highlight>
                <a:latin typeface="Constantia" panose="02030602050306030303" pitchFamily="18" charset="0"/>
              </a:rPr>
              <a:t>GÜTE des HERRN </a:t>
            </a:r>
            <a:br>
              <a:rPr lang="de-DE" sz="4000" b="1" dirty="0">
                <a:latin typeface="Constantia" panose="02030602050306030303" pitchFamily="18" charset="0"/>
              </a:rPr>
            </a:br>
            <a:r>
              <a:rPr lang="de-DE" sz="4000" b="1" dirty="0">
                <a:latin typeface="Constantia" panose="02030602050306030303" pitchFamily="18" charset="0"/>
              </a:rPr>
              <a:t>und die </a:t>
            </a:r>
            <a:r>
              <a:rPr lang="de-DE" sz="4000" b="1" dirty="0">
                <a:highlight>
                  <a:srgbClr val="00FFFF"/>
                </a:highlight>
                <a:latin typeface="Constantia" panose="02030602050306030303" pitchFamily="18" charset="0"/>
              </a:rPr>
              <a:t>Fülle Seiner BARMHERZIGKEIT </a:t>
            </a:r>
            <a:r>
              <a:rPr lang="de-DE" sz="4000" b="1" dirty="0">
                <a:latin typeface="Constantia" panose="02030602050306030303" pitchFamily="18" charset="0"/>
              </a:rPr>
              <a:t>denken. </a:t>
            </a:r>
          </a:p>
          <a:p>
            <a:pPr algn="ctr">
              <a:spcBef>
                <a:spcPts val="600"/>
              </a:spcBef>
            </a:pPr>
            <a:r>
              <a:rPr lang="de-DE" sz="4000" b="1" dirty="0">
                <a:latin typeface="Constantia" panose="02030602050306030303" pitchFamily="18" charset="0"/>
              </a:rPr>
              <a:t>Lasst uns wie das Volk Israel </a:t>
            </a:r>
            <a:br>
              <a:rPr lang="de-DE" sz="4000" b="1" dirty="0">
                <a:latin typeface="Constantia" panose="02030602050306030303" pitchFamily="18" charset="0"/>
              </a:rPr>
            </a:br>
            <a:r>
              <a:rPr lang="de-DE" sz="4000" b="1" dirty="0">
                <a:latin typeface="Constantia" panose="02030602050306030303" pitchFamily="18" charset="0"/>
              </a:rPr>
              <a:t>unsere </a:t>
            </a:r>
            <a:r>
              <a:rPr lang="de-DE" sz="4000" b="1" dirty="0">
                <a:effectLst>
                  <a:glow rad="406400">
                    <a:schemeClr val="bg1"/>
                  </a:glow>
                </a:effectLst>
                <a:latin typeface="Constantia" panose="02030602050306030303" pitchFamily="18" charset="0"/>
              </a:rPr>
              <a:t>GEDENKSTEINE</a:t>
            </a:r>
            <a:r>
              <a:rPr lang="de-DE" sz="4000" b="1" dirty="0">
                <a:latin typeface="Constantia" panose="02030602050306030303" pitchFamily="18" charset="0"/>
              </a:rPr>
              <a:t> aufrichten </a:t>
            </a:r>
            <a:br>
              <a:rPr lang="de-DE" sz="4000" b="1" dirty="0">
                <a:latin typeface="Constantia" panose="02030602050306030303" pitchFamily="18" charset="0"/>
              </a:rPr>
            </a:br>
            <a:r>
              <a:rPr lang="de-DE" sz="4000" b="1" dirty="0">
                <a:latin typeface="Constantia" panose="02030602050306030303" pitchFamily="18" charset="0"/>
              </a:rPr>
              <a:t>und darauf die kostbare Geschichte </a:t>
            </a:r>
            <a:br>
              <a:rPr lang="de-DE" sz="4000" b="1" dirty="0">
                <a:latin typeface="Constantia" panose="02030602050306030303" pitchFamily="18" charset="0"/>
              </a:rPr>
            </a:br>
            <a:r>
              <a:rPr lang="de-DE" sz="4000" b="1" dirty="0">
                <a:latin typeface="Constantia" panose="02030602050306030303" pitchFamily="18" charset="0"/>
              </a:rPr>
              <a:t>dessen schreiben, </a:t>
            </a:r>
            <a:br>
              <a:rPr lang="de-DE" sz="4000" b="1" dirty="0">
                <a:latin typeface="Constantia" panose="02030602050306030303" pitchFamily="18" charset="0"/>
              </a:rPr>
            </a:br>
            <a:r>
              <a:rPr lang="de-DE" sz="4000" b="1" dirty="0">
                <a:effectLst>
                  <a:glow rad="254000">
                    <a:schemeClr val="bg1"/>
                  </a:glow>
                </a:effectLst>
                <a:latin typeface="Constantia" panose="02030602050306030303" pitchFamily="18" charset="0"/>
              </a:rPr>
              <a:t>was GOTT für uns getan hat…</a:t>
            </a:r>
          </a:p>
          <a:p>
            <a:pPr algn="ctr">
              <a:spcBef>
                <a:spcPts val="600"/>
              </a:spcBef>
            </a:pPr>
            <a:endParaRPr lang="en" sz="4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Joshua 4:23,24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85" r="7044"/>
          <a:stretch>
            <a:fillRect/>
          </a:stretch>
        </p:blipFill>
        <p:spPr>
          <a:xfrm>
            <a:off x="609600" y="8191"/>
            <a:ext cx="6641432" cy="64024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7464129" y="572882"/>
            <a:ext cx="4262630" cy="52629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  <a:t>als der HERR, euer GOTT, </a:t>
            </a:r>
            <a:b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</a:br>
            <a: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  <a:t>den Jordan vor euch austrocknete, </a:t>
            </a:r>
            <a:b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</a:br>
            <a: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  <a:t>bis ihr hinübergegangen wart, </a:t>
            </a:r>
            <a:b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</a:br>
            <a: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  <a:t>wie der HERR, euer GOTT, </a:t>
            </a:r>
            <a:b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</a:br>
            <a: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  <a:t>am Schilfmeer getan hatte, </a:t>
            </a:r>
            <a:b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</a:br>
            <a: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  <a:t>das Er vor uns austrocknete, bis wir hindurchgegangen waren; auf dass </a:t>
            </a:r>
            <a:b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</a:br>
            <a: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  <a:t>alle Völker auf Erden </a:t>
            </a:r>
            <a:b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</a:br>
            <a: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  <a:t>die Hand des HERRN erkennen, wie mächtig sie ist und </a:t>
            </a:r>
            <a:b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</a:br>
            <a:r>
              <a:rPr lang="de-DE" sz="24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andara" panose="020E0502030303020204" pitchFamily="34" charset="0"/>
              </a:rPr>
              <a:t>ihr den HERRN, euren GOTT, fürchtet allezeit.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andara" panose="020E0502030303020204" pitchFamily="34" charset="0"/>
              </a:rPr>
              <a:t>”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73C654A-44B7-C8C6-DD89-99623DBFFCA4}"/>
              </a:ext>
            </a:extLst>
          </p:cNvPr>
          <p:cNvSpPr/>
          <p:nvPr/>
        </p:nvSpPr>
        <p:spPr>
          <a:xfrm rot="1120332">
            <a:off x="5266295" y="531508"/>
            <a:ext cx="2731207" cy="11848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ln w="0"/>
                <a:solidFill>
                  <a:schemeClr val="bg2">
                    <a:lumMod val="10000"/>
                    <a:alpha val="5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42000" endPos="62000" dist="25400" dir="5400000" sy="-90000" algn="bl" rotWithShape="0"/>
                </a:effectLst>
                <a:highlight>
                  <a:srgbClr val="F8E8D0"/>
                </a:highlight>
                <a:latin typeface="Bradley Hand ITC" panose="03070402050302030203" pitchFamily="66" charset="0"/>
                <a:ea typeface="+mj-ea"/>
                <a:cs typeface="+mj-cs"/>
              </a:rPr>
              <a:t>MERKTEXT</a:t>
            </a:r>
            <a:endParaRPr lang="en-US" sz="3200" b="1" kern="1200" cap="none" spc="0" dirty="0">
              <a:ln w="0"/>
              <a:solidFill>
                <a:schemeClr val="bg2">
                  <a:lumMod val="10000"/>
                  <a:alpha val="56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42000" endPos="62000" dist="25400" dir="5400000" sy="-90000" algn="bl" rotWithShape="0"/>
              </a:effectLst>
              <a:highlight>
                <a:srgbClr val="F8E8D0"/>
              </a:highlight>
              <a:latin typeface="Bradley Hand ITC" panose="03070402050302030203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7000">
              <a:srgbClr val="FFFF00"/>
            </a:gs>
            <a:gs pos="83000">
              <a:schemeClr val="accent4"/>
            </a:gs>
            <a:gs pos="100000">
              <a:schemeClr val="accent4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A3C0CA-9B05-C52A-0C73-A6535E8B1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4660AD-81C9-0B04-7F1B-558886FC36D9}"/>
              </a:ext>
            </a:extLst>
          </p:cNvPr>
          <p:cNvSpPr txBox="1"/>
          <p:nvPr/>
        </p:nvSpPr>
        <p:spPr>
          <a:xfrm>
            <a:off x="866173" y="72170"/>
            <a:ext cx="10662833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3600" b="1" dirty="0">
                <a:latin typeface="Constantia" panose="02030602050306030303" pitchFamily="18" charset="0"/>
              </a:rPr>
              <a:t>“… </a:t>
            </a:r>
            <a:r>
              <a:rPr lang="de-DE" sz="3600" b="1" dirty="0">
                <a:latin typeface="Constantia" panose="02030602050306030303" pitchFamily="18" charset="0"/>
              </a:rPr>
              <a:t>Und wenn wir auf Seine Taten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während unserer Pilgerreise zurückblicken,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lasst uns aus tiefstem Herzen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voller Dankbarkeit verkünden: </a:t>
            </a:r>
          </a:p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glow rad="419100">
                    <a:schemeClr val="accent4">
                      <a:lumMod val="75000"/>
                      <a:alpha val="79000"/>
                    </a:schemeClr>
                  </a:glow>
                </a:effectLst>
                <a:latin typeface="Constantia" panose="02030602050306030303" pitchFamily="18" charset="0"/>
              </a:rPr>
              <a:t>"</a:t>
            </a:r>
            <a:r>
              <a:rPr lang="de-DE" sz="3600" b="1" dirty="0">
                <a:solidFill>
                  <a:schemeClr val="bg1"/>
                </a:solidFill>
                <a:effectLst>
                  <a:glow rad="419100">
                    <a:schemeClr val="accent4">
                      <a:lumMod val="75000"/>
                      <a:alpha val="79000"/>
                    </a:schemeClr>
                  </a:glow>
                </a:effectLst>
                <a:latin typeface="Constantia" panose="02030602050306030303" pitchFamily="18" charset="0"/>
              </a:rPr>
              <a:t>Wie soll ich dem HERRN vergelten </a:t>
            </a:r>
            <a:br>
              <a:rPr lang="de-DE" sz="3600" b="1" dirty="0">
                <a:solidFill>
                  <a:schemeClr val="bg1"/>
                </a:solidFill>
                <a:effectLst>
                  <a:glow rad="419100">
                    <a:schemeClr val="accent4">
                      <a:lumMod val="75000"/>
                      <a:alpha val="79000"/>
                    </a:schemeClr>
                  </a:glow>
                </a:effectLst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bg1"/>
                </a:solidFill>
                <a:effectLst>
                  <a:glow rad="419100">
                    <a:schemeClr val="accent4">
                      <a:lumMod val="75000"/>
                      <a:alpha val="79000"/>
                    </a:schemeClr>
                  </a:glow>
                </a:effectLst>
                <a:latin typeface="Constantia" panose="02030602050306030303" pitchFamily="18" charset="0"/>
              </a:rPr>
              <a:t>all Seine WOHLTAT, die Er an mir tut?</a:t>
            </a:r>
          </a:p>
          <a:p>
            <a:pPr algn="ctr">
              <a:spcBef>
                <a:spcPts val="600"/>
              </a:spcBef>
            </a:pPr>
            <a:r>
              <a:rPr lang="de-DE" sz="1400" b="1" dirty="0">
                <a:latin typeface="Constantia" panose="02030602050306030303" pitchFamily="18" charset="0"/>
              </a:rPr>
              <a:t> 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Ich will den </a:t>
            </a:r>
            <a:r>
              <a:rPr lang="de-DE" sz="3600" b="1" dirty="0">
                <a:highlight>
                  <a:srgbClr val="FFFF00"/>
                </a:highlight>
                <a:latin typeface="Constantia" panose="02030602050306030303" pitchFamily="18" charset="0"/>
              </a:rPr>
              <a:t>KELCH DES HEILS erheben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und des </a:t>
            </a:r>
            <a:r>
              <a:rPr lang="de-DE" sz="3600" b="1" dirty="0">
                <a:highlight>
                  <a:srgbClr val="FFFF00"/>
                </a:highlight>
                <a:latin typeface="Constantia" panose="02030602050306030303" pitchFamily="18" charset="0"/>
              </a:rPr>
              <a:t>HERRN NAMEN anrufen. 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latin typeface="Constantia" panose="02030602050306030303" pitchFamily="18" charset="0"/>
              </a:rPr>
              <a:t>Ich will </a:t>
            </a:r>
            <a:r>
              <a:rPr lang="de-DE" sz="3600" b="1" dirty="0">
                <a:highlight>
                  <a:srgbClr val="FFFF00"/>
                </a:highlight>
                <a:latin typeface="Constantia" panose="02030602050306030303" pitchFamily="18" charset="0"/>
              </a:rPr>
              <a:t>meine Gelübde dem HERRN erfüllen </a:t>
            </a:r>
            <a:br>
              <a:rPr lang="de-DE" sz="3600" b="1" dirty="0">
                <a:latin typeface="Constantia" panose="02030602050306030303" pitchFamily="18" charset="0"/>
              </a:rPr>
            </a:br>
            <a:r>
              <a:rPr lang="de-DE" sz="3600" b="1" dirty="0">
                <a:highlight>
                  <a:srgbClr val="FFFF00"/>
                </a:highlight>
                <a:latin typeface="Constantia" panose="02030602050306030303" pitchFamily="18" charset="0"/>
              </a:rPr>
              <a:t>vor all Seinem Volk.</a:t>
            </a:r>
            <a:r>
              <a:rPr lang="en-US" sz="3600" b="1" dirty="0">
                <a:highlight>
                  <a:srgbClr val="FFFF00"/>
                </a:highlight>
                <a:latin typeface="Constantia" panose="02030602050306030303" pitchFamily="18" charset="0"/>
              </a:rPr>
              <a:t>“ </a:t>
            </a:r>
          </a:p>
          <a:p>
            <a:pPr algn="ctr">
              <a:spcBef>
                <a:spcPts val="600"/>
              </a:spcBef>
            </a:pPr>
            <a:r>
              <a:rPr lang="en-US" sz="3200" b="1" dirty="0">
                <a:latin typeface="Constantia" panose="02030602050306030303" pitchFamily="18" charset="0"/>
              </a:rPr>
              <a:t>Psalm 116:12-14</a:t>
            </a:r>
            <a:endParaRPr lang="en" sz="3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C2DEDB-F46B-A49C-7EA8-CC102C2A785D}"/>
              </a:ext>
            </a:extLst>
          </p:cNvPr>
          <p:cNvSpPr txBox="1"/>
          <p:nvPr/>
        </p:nvSpPr>
        <p:spPr>
          <a:xfrm rot="5400000">
            <a:off x="9153668" y="3096075"/>
            <a:ext cx="5491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 G. White, The Desire of Ages (Das Sehnen der Zeitalter/</a:t>
            </a:r>
          </a:p>
          <a:p>
            <a:pPr algn="ctr"/>
            <a:r>
              <a:rPr lang="en" sz="1600" b="1" dirty="0"/>
              <a:t>Das Leben JESU), S. 348 (engl. Orig.)</a:t>
            </a:r>
          </a:p>
        </p:txBody>
      </p:sp>
    </p:spTree>
    <p:extLst>
      <p:ext uri="{BB962C8B-B14F-4D97-AF65-F5344CB8AC3E}">
        <p14:creationId xmlns:p14="http://schemas.microsoft.com/office/powerpoint/2010/main" val="43999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40" y="136616"/>
            <a:ext cx="10509194" cy="65194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82678" y="201892"/>
            <a:ext cx="11604522" cy="144655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>
            <a:defPPr>
              <a:defRPr lang="en"/>
            </a:defPPr>
            <a:lvl1pPr>
              <a:spcBef>
                <a:spcPts val="600"/>
              </a:spcBef>
              <a:defRPr sz="2000" b="1">
                <a:solidFill>
                  <a:srgbClr val="345E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sz="2200" dirty="0"/>
              <a:t>Der Frühling, die Regenfälle und die Schneeschmelze ließen den Jordan fast über die Ufer treten. Sein Wasser strömte schnell in Richtung des Toten Meeres. Selbst an den flachsten Stellen – den Furten des Jordan – war das Überqueren des Flusses </a:t>
            </a:r>
            <a:br>
              <a:rPr lang="de-DE" sz="2200" dirty="0"/>
            </a:br>
            <a:r>
              <a:rPr lang="de-DE" sz="2200" dirty="0"/>
              <a:t>ein gefährliches Unterfangen.</a:t>
            </a:r>
            <a:endParaRPr lang="en" sz="2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260847" y="3182779"/>
            <a:ext cx="6765595" cy="769441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200" b="1" dirty="0">
                <a:solidFill>
                  <a:srgbClr val="345E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Menschen unmöglich. Für Gott ein Leichtes: „Heiligt euch und überquert den Jordan.“</a:t>
            </a:r>
            <a:endParaRPr lang="en" sz="2200" b="1" dirty="0">
              <a:solidFill>
                <a:srgbClr val="345E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60846" y="2154000"/>
            <a:ext cx="7375195" cy="769441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>
            <a:defPPr>
              <a:defRPr lang="en"/>
            </a:defPPr>
            <a:lvl1pPr>
              <a:spcBef>
                <a:spcPts val="600"/>
              </a:spcBef>
              <a:defRPr sz="2000" b="1">
                <a:solidFill>
                  <a:srgbClr val="345E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sz="2200" dirty="0"/>
              <a:t>Wie kann ein ganzes Dorf ihn überqueren, </a:t>
            </a:r>
            <a:br>
              <a:rPr lang="de-DE" sz="2200" dirty="0"/>
            </a:br>
            <a:r>
              <a:rPr lang="de-DE" sz="2200" dirty="0"/>
              <a:t>mit alten Menschen, Schwangeren, Kindern und Vieh?</a:t>
            </a:r>
            <a:endParaRPr lang="en" sz="2200" dirty="0"/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732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56C17-DCF8-98EE-2C72-D79AEE27F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2889B0C-CA40-C80D-4F43-039338F21782}"/>
              </a:ext>
            </a:extLst>
          </p:cNvPr>
          <p:cNvSpPr txBox="1"/>
          <p:nvPr/>
        </p:nvSpPr>
        <p:spPr>
          <a:xfrm>
            <a:off x="1060057" y="855801"/>
            <a:ext cx="5309592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Überquerung des Jordan (Josua 3):</a:t>
            </a:r>
          </a:p>
          <a:p>
            <a:pPr lvl="1">
              <a:spcBef>
                <a:spcPts val="600"/>
              </a:spcBef>
            </a:pPr>
            <a:r>
              <a:rPr lang="de-DE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Notwendigkeit der Heiligung</a:t>
            </a:r>
          </a:p>
          <a:p>
            <a:pPr lvl="1">
              <a:spcBef>
                <a:spcPts val="600"/>
              </a:spcBef>
            </a:pPr>
            <a:endParaRPr lang="en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Wunder GOTTES</a:t>
            </a:r>
          </a:p>
          <a:p>
            <a:pPr lvl="1">
              <a:spcBef>
                <a:spcPts val="600"/>
              </a:spcBef>
            </a:pPr>
            <a:endParaRPr lang="en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en" sz="22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Erinnern und vergessen (Josua 4):</a:t>
            </a:r>
          </a:p>
          <a:p>
            <a:pPr lvl="1">
              <a:spcBef>
                <a:spcPts val="600"/>
              </a:spcBef>
            </a:pP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Gedenksteine</a:t>
            </a:r>
          </a:p>
          <a:p>
            <a:pPr lvl="1">
              <a:spcBef>
                <a:spcPts val="600"/>
              </a:spcBef>
            </a:pPr>
            <a:endParaRPr lang="en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Gefahren des Vergessens</a:t>
            </a:r>
          </a:p>
          <a:p>
            <a:pPr lvl="1">
              <a:spcBef>
                <a:spcPts val="600"/>
              </a:spcBef>
            </a:pPr>
            <a:endParaRPr lang="en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de-DE" sz="22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Meilensteine des Jordanflusses</a:t>
            </a:r>
          </a:p>
          <a:p>
            <a:pPr>
              <a:spcBef>
                <a:spcPts val="1800"/>
              </a:spcBef>
            </a:pPr>
            <a:endParaRPr lang="en" sz="2200" b="1" dirty="0">
              <a:solidFill>
                <a:srgbClr val="FFF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4B688202-33C2-6D12-0FAF-8624327D5D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4252" y="1334780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ACC172DC-BFC0-0013-4472-ED2539F21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252" y="212887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D281CDC-9587-8761-717F-BEA216E3A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631" y="4358358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7D6A4442-13EE-FE55-83C7-4DC6071E0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252" y="351734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DAB58359-5E9E-FB55-260A-6169C4CCC64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37" y="5270116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5D0B544B-1658-1A89-3933-C60E23A78C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37" y="3080653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86F5D9C4-8783-052E-0C72-27402794E8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37" y="869525"/>
            <a:ext cx="570681" cy="37525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C4D2C75-FA85-4F5F-75AF-6A6C2CDCD53C}"/>
              </a:ext>
            </a:extLst>
          </p:cNvPr>
          <p:cNvSpPr/>
          <p:nvPr/>
        </p:nvSpPr>
        <p:spPr>
          <a:xfrm>
            <a:off x="6464970" y="431507"/>
            <a:ext cx="60224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7200" b="1" i="1" spc="10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1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Ü B      E R</a:t>
            </a:r>
            <a:endParaRPr lang="de-DE" sz="7200" b="1" i="1" cap="none" spc="1000" dirty="0">
              <a:ln>
                <a:solidFill>
                  <a:schemeClr val="accent3">
                    <a:lumMod val="50000"/>
                  </a:schemeClr>
                </a:solidFill>
              </a:ln>
              <a:blipFill>
                <a:blip r:embed="rId1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5B83346-4E49-C936-6E63-18F452A7D7C0}"/>
              </a:ext>
            </a:extLst>
          </p:cNvPr>
          <p:cNvSpPr/>
          <p:nvPr/>
        </p:nvSpPr>
        <p:spPr>
          <a:xfrm rot="5400000">
            <a:off x="7310146" y="2048088"/>
            <a:ext cx="43756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6600" b="1" spc="7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</a:t>
            </a:r>
            <a:r>
              <a:rPr lang="de-DE" sz="6600" b="1" cap="none" spc="7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1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lick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C65823F-11A7-D5D3-F450-0551A4E793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43" y="96252"/>
            <a:ext cx="2257391" cy="1503987"/>
          </a:xfrm>
          <a:prstGeom prst="rect">
            <a:avLst/>
          </a:prstGeom>
        </p:spPr>
      </p:pic>
      <p:sp>
        <p:nvSpPr>
          <p:cNvPr id="9" name="Scrollen: horizontal 8">
            <a:extLst>
              <a:ext uri="{FF2B5EF4-FFF2-40B4-BE49-F238E27FC236}">
                <a16:creationId xmlns:a16="http://schemas.microsoft.com/office/drawing/2014/main" id="{33C87C17-47FC-1C50-C6DE-6A8CC7B0B9D7}"/>
              </a:ext>
            </a:extLst>
          </p:cNvPr>
          <p:cNvSpPr/>
          <p:nvPr/>
        </p:nvSpPr>
        <p:spPr>
          <a:xfrm>
            <a:off x="1552875" y="1632693"/>
            <a:ext cx="5533120" cy="511629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So, 12. Okt ‘25 – Die Überquerung des Jordan</a:t>
            </a:r>
          </a:p>
        </p:txBody>
      </p:sp>
      <p:sp>
        <p:nvSpPr>
          <p:cNvPr id="10" name="Scrollen: horizontal 9">
            <a:extLst>
              <a:ext uri="{FF2B5EF4-FFF2-40B4-BE49-F238E27FC236}">
                <a16:creationId xmlns:a16="http://schemas.microsoft.com/office/drawing/2014/main" id="{19A701D1-FF6E-5EBF-AAF4-69780D7BA990}"/>
              </a:ext>
            </a:extLst>
          </p:cNvPr>
          <p:cNvSpPr/>
          <p:nvPr/>
        </p:nvSpPr>
        <p:spPr>
          <a:xfrm>
            <a:off x="1542077" y="2470012"/>
            <a:ext cx="6022436" cy="511629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Mo, 13. Okt ‘25 – Der lebendige GOTT der Wunder</a:t>
            </a:r>
          </a:p>
        </p:txBody>
      </p:sp>
      <p:sp>
        <p:nvSpPr>
          <p:cNvPr id="11" name="Scrollen: horizontal 10">
            <a:extLst>
              <a:ext uri="{FF2B5EF4-FFF2-40B4-BE49-F238E27FC236}">
                <a16:creationId xmlns:a16="http://schemas.microsoft.com/office/drawing/2014/main" id="{540677E5-6043-0FF0-8017-531875E6E4C2}"/>
              </a:ext>
            </a:extLst>
          </p:cNvPr>
          <p:cNvSpPr/>
          <p:nvPr/>
        </p:nvSpPr>
        <p:spPr>
          <a:xfrm>
            <a:off x="1552875" y="3855642"/>
            <a:ext cx="3356009" cy="511629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Di, 14. Okt ‘25 – Gedenkt</a:t>
            </a:r>
          </a:p>
        </p:txBody>
      </p:sp>
      <p:sp>
        <p:nvSpPr>
          <p:cNvPr id="12" name="Scrollen: horizontal 11">
            <a:extLst>
              <a:ext uri="{FF2B5EF4-FFF2-40B4-BE49-F238E27FC236}">
                <a16:creationId xmlns:a16="http://schemas.microsoft.com/office/drawing/2014/main" id="{23CC661C-CC4E-961C-4B6F-356F0A4066A6}"/>
              </a:ext>
            </a:extLst>
          </p:cNvPr>
          <p:cNvSpPr/>
          <p:nvPr/>
        </p:nvSpPr>
        <p:spPr>
          <a:xfrm>
            <a:off x="1542077" y="4706868"/>
            <a:ext cx="4184955" cy="511629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Mi, 15. Okt ‘25 – Vergesslichkeit</a:t>
            </a:r>
          </a:p>
        </p:txBody>
      </p:sp>
      <p:sp>
        <p:nvSpPr>
          <p:cNvPr id="13" name="Scrollen: horizontal 12">
            <a:extLst>
              <a:ext uri="{FF2B5EF4-FFF2-40B4-BE49-F238E27FC236}">
                <a16:creationId xmlns:a16="http://schemas.microsoft.com/office/drawing/2014/main" id="{5CEC6641-C055-5642-9162-4F5AABDDCF58}"/>
              </a:ext>
            </a:extLst>
          </p:cNvPr>
          <p:cNvSpPr/>
          <p:nvPr/>
        </p:nvSpPr>
        <p:spPr>
          <a:xfrm>
            <a:off x="1550099" y="5661370"/>
            <a:ext cx="4690280" cy="511629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Do, 16. Okt ‘25 – Jenseits des Jordan</a:t>
            </a:r>
          </a:p>
        </p:txBody>
      </p:sp>
    </p:spTree>
    <p:extLst>
      <p:ext uri="{BB962C8B-B14F-4D97-AF65-F5344CB8AC3E}">
        <p14:creationId xmlns:p14="http://schemas.microsoft.com/office/powerpoint/2010/main" val="20405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"/>
                            </p:stCondLst>
                            <p:childTnLst>
                              <p:par>
                                <p:cTn id="7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6" y="2329130"/>
            <a:ext cx="7045974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DIE ÜBERQUERUNG </a:t>
            </a:r>
            <a:b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 JORDAN</a:t>
            </a:r>
          </a:p>
          <a:p>
            <a:pPr algn="ctr"/>
            <a:r>
              <a:rPr lang="en" sz="36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(JOSUA 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2329543" y="0"/>
            <a:ext cx="100710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rgbClr val="FBF5A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NOTWENDIGKEIT DER HEILIGUNG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4996543" y="703402"/>
            <a:ext cx="7195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Josua sprach zum Volk: ;Heiligt euch, </a:t>
            </a:r>
            <a:br>
              <a:rPr lang="de-DE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denn morgen wird der HERR Wunder unter euch tun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.’ ”</a:t>
            </a:r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(Josua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258951" y="1340037"/>
            <a:ext cx="1180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de-DE" sz="2400" b="1" dirty="0"/>
              <a:t>40 Jahre lang hatte die Wolke das Signal zum Aufbruch gegeben </a:t>
            </a:r>
            <a:br>
              <a:rPr lang="de-DE" sz="2400" b="1" dirty="0"/>
            </a:br>
            <a:r>
              <a:rPr lang="de-DE" sz="2400" b="1" dirty="0"/>
              <a:t>und die Bundeslade führte Israel </a:t>
            </a:r>
            <a:br>
              <a:rPr lang="de-DE" sz="2400" b="1" dirty="0"/>
            </a:br>
            <a:r>
              <a:rPr lang="de-DE" sz="2400" b="1" dirty="0"/>
              <a:t>zu seinem neuen Ziel (4. Mose 9,17; 10,33).</a:t>
            </a:r>
            <a:endParaRPr lang="en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5730029" y="2591254"/>
            <a:ext cx="6203019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800" b="1" dirty="0"/>
              <a:t>Nun war die Zeit gekommen, </a:t>
            </a:r>
            <a:br>
              <a:rPr lang="de-DE" sz="2800" b="1" dirty="0"/>
            </a:br>
            <a:r>
              <a:rPr lang="de-DE" sz="2800" b="1" dirty="0"/>
              <a:t>sich auf den Weg zu machen. </a:t>
            </a:r>
            <a:br>
              <a:rPr lang="de-DE" sz="2800" b="1" dirty="0"/>
            </a:br>
            <a:r>
              <a:rPr lang="de-DE" sz="2800" b="1" dirty="0"/>
              <a:t>Sie brachen ihr Lager in </a:t>
            </a:r>
            <a:r>
              <a:rPr lang="de-DE" sz="2800" b="1" dirty="0" err="1"/>
              <a:t>Schittim</a:t>
            </a:r>
            <a:r>
              <a:rPr lang="de-DE" sz="2800" b="1" dirty="0"/>
              <a:t> ab und lagerten 3 Tage lang </a:t>
            </a:r>
            <a:br>
              <a:rPr lang="de-DE" sz="2800" b="1" dirty="0"/>
            </a:br>
            <a:r>
              <a:rPr lang="de-DE" sz="2800" b="1" dirty="0"/>
              <a:t>jenseits des Jordan. </a:t>
            </a:r>
          </a:p>
          <a:p>
            <a:pPr algn="ctr">
              <a:spcBef>
                <a:spcPts val="600"/>
              </a:spcBef>
            </a:pPr>
            <a:r>
              <a:rPr lang="de-DE" sz="2800" b="1" dirty="0"/>
              <a:t>Dann erhielten sie den Befehl, </a:t>
            </a:r>
            <a:br>
              <a:rPr lang="de-DE" sz="2800" b="1" dirty="0"/>
            </a:br>
            <a:r>
              <a:rPr lang="de-DE" sz="2800" b="1" dirty="0"/>
              <a:t>der Bundeslade ins Gelobte Land </a:t>
            </a:r>
            <a:br>
              <a:rPr lang="de-DE" sz="2800" b="1" dirty="0"/>
            </a:br>
            <a:r>
              <a:rPr lang="de-DE" sz="2800" b="1" dirty="0"/>
              <a:t>zu folgen </a:t>
            </a:r>
          </a:p>
          <a:p>
            <a:pPr algn="ctr">
              <a:spcBef>
                <a:spcPts val="600"/>
              </a:spcBef>
            </a:pPr>
            <a:r>
              <a:rPr lang="de-DE" sz="2800" b="1" dirty="0"/>
              <a:t>(Josua 3,1-3). </a:t>
            </a:r>
            <a:endParaRPr lang="en" sz="2800" b="1" dirty="0"/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688018"/>
            <a:ext cx="5366982" cy="5108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84176C2F-C4A3-39EA-4701-1B7FC32F549B}"/>
              </a:ext>
            </a:extLst>
          </p:cNvPr>
          <p:cNvSpPr/>
          <p:nvPr/>
        </p:nvSpPr>
        <p:spPr>
          <a:xfrm>
            <a:off x="61532" y="-16436"/>
            <a:ext cx="2387754" cy="1140387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So, 12. Okt ‘25 –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Die Überquerung des Jordan</a:t>
            </a:r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A3FB4A-659E-CC67-20D1-E378B8A6B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FF1D01-9993-57B4-6212-539E070469B0}"/>
              </a:ext>
            </a:extLst>
          </p:cNvPr>
          <p:cNvSpPr txBox="1"/>
          <p:nvPr/>
        </p:nvSpPr>
        <p:spPr>
          <a:xfrm>
            <a:off x="2329543" y="0"/>
            <a:ext cx="100710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rgbClr val="FBF5A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NOTWENDIGKEIT DER HEILIGUNG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A0511E-5496-420A-CDED-E1B1658DBDB6}"/>
              </a:ext>
            </a:extLst>
          </p:cNvPr>
          <p:cNvSpPr txBox="1"/>
          <p:nvPr/>
        </p:nvSpPr>
        <p:spPr>
          <a:xfrm>
            <a:off x="4996543" y="703402"/>
            <a:ext cx="7195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Josua sprach zum Volk: ;Heiligt euch, </a:t>
            </a:r>
            <a:br>
              <a:rPr lang="de-DE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denn morgen wird der HERR Wunder unter euch tun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.’ ”</a:t>
            </a:r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(Josua 3:5)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8E49B08-F8AC-0108-CB49-8CBED0275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406482"/>
              </p:ext>
            </p:extLst>
          </p:nvPr>
        </p:nvGraphicFramePr>
        <p:xfrm>
          <a:off x="1433015" y="1288177"/>
          <a:ext cx="9121254" cy="5392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987FD3D7-36EF-B5AC-926E-21636425CE17}"/>
              </a:ext>
            </a:extLst>
          </p:cNvPr>
          <p:cNvSpPr/>
          <p:nvPr/>
        </p:nvSpPr>
        <p:spPr>
          <a:xfrm>
            <a:off x="61532" y="-16436"/>
            <a:ext cx="2387754" cy="1140387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So, 12. Okt ‘25 –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Die Überquerung des Jordan</a:t>
            </a:r>
          </a:p>
        </p:txBody>
      </p:sp>
    </p:spTree>
    <p:extLst>
      <p:ext uri="{BB962C8B-B14F-4D97-AF65-F5344CB8AC3E}">
        <p14:creationId xmlns:p14="http://schemas.microsoft.com/office/powerpoint/2010/main" val="40256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F6027A-46AD-5EB0-FE28-4D7D84842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ntwurf, Zeichnung, Landschaft, Kunst enthält.&#10;&#10;KI-generierte Inhalte können fehlerhaft sein.">
            <a:extLst>
              <a:ext uri="{FF2B5EF4-FFF2-40B4-BE49-F238E27FC236}">
                <a16:creationId xmlns:a16="http://schemas.microsoft.com/office/drawing/2014/main" id="{285E59A2-9958-E4FE-5226-9CCA588F6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6"/>
          <a:stretch>
            <a:fillRect/>
          </a:stretch>
        </p:blipFill>
        <p:spPr>
          <a:xfrm>
            <a:off x="952500" y="785877"/>
            <a:ext cx="10287000" cy="57273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14679F5-76B6-1E5E-7BA3-164711194873}"/>
              </a:ext>
            </a:extLst>
          </p:cNvPr>
          <p:cNvSpPr txBox="1"/>
          <p:nvPr/>
        </p:nvSpPr>
        <p:spPr>
          <a:xfrm>
            <a:off x="2329543" y="0"/>
            <a:ext cx="100710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rgbClr val="FBF5A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NOTWENDIGKEIT DER HEILIGUNG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9BD795-2973-F6C6-BCBE-4E4130E95C43}"/>
              </a:ext>
            </a:extLst>
          </p:cNvPr>
          <p:cNvSpPr txBox="1"/>
          <p:nvPr/>
        </p:nvSpPr>
        <p:spPr>
          <a:xfrm>
            <a:off x="4996543" y="703402"/>
            <a:ext cx="7195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Josua sprach zum Volk: ;Heiligt euch, </a:t>
            </a:r>
            <a:br>
              <a:rPr lang="de-DE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denn morgen wird der HERR Wunder unter euch tun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.’ ”</a:t>
            </a:r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(Josua 3:5)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601224-3A3F-47AB-8827-CD38B14517AF}"/>
              </a:ext>
            </a:extLst>
          </p:cNvPr>
          <p:cNvSpPr txBox="1"/>
          <p:nvPr/>
        </p:nvSpPr>
        <p:spPr>
          <a:xfrm>
            <a:off x="1763486" y="4180344"/>
            <a:ext cx="10428514" cy="2677656"/>
          </a:xfrm>
          <a:prstGeom prst="rect">
            <a:avLst/>
          </a:prstGeom>
          <a:solidFill>
            <a:schemeClr val="bg1">
              <a:alpha val="46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800" b="1" dirty="0"/>
              <a:t>Aber es gab eine Voraussetzung: </a:t>
            </a:r>
            <a:br>
              <a:rPr lang="de-DE" sz="2800" b="1" dirty="0"/>
            </a:br>
            <a:r>
              <a:rPr lang="de-DE" sz="2800" b="1" dirty="0"/>
              <a:t>Sie mussten sich heiligen (Josua 3,5). </a:t>
            </a:r>
            <a:br>
              <a:rPr lang="de-DE" sz="2800" b="1" dirty="0"/>
            </a:br>
            <a:r>
              <a:rPr lang="de-DE" sz="2800" b="1" dirty="0"/>
              <a:t>Diese Weihe umfasste eine zeremonielle </a:t>
            </a:r>
            <a:r>
              <a:rPr lang="de-DE" sz="2800" b="1" dirty="0">
                <a:highlight>
                  <a:srgbClr val="FFFF00"/>
                </a:highlight>
              </a:rPr>
              <a:t>REINIGUNG </a:t>
            </a:r>
            <a:br>
              <a:rPr lang="de-DE" sz="2800" b="1" dirty="0">
                <a:highlight>
                  <a:srgbClr val="FFFF00"/>
                </a:highlight>
              </a:rPr>
            </a:br>
            <a:r>
              <a:rPr lang="de-DE" sz="2800" b="1" dirty="0"/>
              <a:t>(Waschen von Kleidung und Körper), </a:t>
            </a:r>
            <a:br>
              <a:rPr lang="de-DE" sz="2800" b="1" dirty="0"/>
            </a:br>
            <a:r>
              <a:rPr lang="de-DE" sz="2800" b="1" dirty="0"/>
              <a:t>die </a:t>
            </a:r>
            <a:r>
              <a:rPr lang="de-DE" sz="2800" b="1" dirty="0">
                <a:highlight>
                  <a:srgbClr val="FFFF00"/>
                </a:highlight>
              </a:rPr>
              <a:t>Abkehr von der Sünde </a:t>
            </a:r>
            <a:r>
              <a:rPr lang="de-DE" sz="2800" b="1" dirty="0"/>
              <a:t>und </a:t>
            </a:r>
            <a:br>
              <a:rPr lang="de-DE" sz="2800" b="1" dirty="0"/>
            </a:br>
            <a:r>
              <a:rPr lang="de-DE" sz="2800" b="1" dirty="0"/>
              <a:t>die Bereitschaft, </a:t>
            </a:r>
            <a:r>
              <a:rPr lang="de-DE" sz="2800" b="1" dirty="0">
                <a:highlight>
                  <a:srgbClr val="FFFF00"/>
                </a:highlight>
              </a:rPr>
              <a:t>GOTTES GEBOTEN </a:t>
            </a:r>
            <a:r>
              <a:rPr lang="de-DE" sz="2800" b="1" dirty="0"/>
              <a:t>zu </a:t>
            </a:r>
            <a:r>
              <a:rPr lang="de-DE" sz="2800" b="1" dirty="0">
                <a:highlight>
                  <a:srgbClr val="FFFF00"/>
                </a:highlight>
              </a:rPr>
              <a:t>gehorchen.</a:t>
            </a:r>
            <a:endParaRPr lang="en" sz="2800" b="1" dirty="0">
              <a:highlight>
                <a:srgbClr val="FFFF00"/>
              </a:highlight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812C6E29-21A2-66F9-EE24-1CD01E064BB0}"/>
              </a:ext>
            </a:extLst>
          </p:cNvPr>
          <p:cNvSpPr/>
          <p:nvPr/>
        </p:nvSpPr>
        <p:spPr>
          <a:xfrm>
            <a:off x="61532" y="-16436"/>
            <a:ext cx="2387754" cy="1140387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So, 12. Okt ‘25 –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Die Überquerung des Jordan</a:t>
            </a:r>
          </a:p>
        </p:txBody>
      </p:sp>
    </p:spTree>
    <p:extLst>
      <p:ext uri="{BB962C8B-B14F-4D97-AF65-F5344CB8AC3E}">
        <p14:creationId xmlns:p14="http://schemas.microsoft.com/office/powerpoint/2010/main" val="22543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4516352" y="-87598"/>
            <a:ext cx="67045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DIE WUNDER GOTTES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281057" y="2145054"/>
            <a:ext cx="57531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b="1" dirty="0"/>
              <a:t>GOTT ist „der einzige, </a:t>
            </a:r>
            <a:br>
              <a:rPr lang="de-DE" sz="2400" b="1" dirty="0"/>
            </a:br>
            <a:r>
              <a:rPr lang="de-DE" sz="2400" b="1" dirty="0"/>
              <a:t>der Wunder vollbringt“ </a:t>
            </a:r>
            <a:br>
              <a:rPr lang="de-DE" sz="2400" b="1" dirty="0"/>
            </a:br>
            <a:r>
              <a:rPr lang="de-DE" sz="2400" b="1" dirty="0"/>
              <a:t>(Psalm 72,18). </a:t>
            </a:r>
          </a:p>
          <a:p>
            <a:pPr algn="ctr">
              <a:spcBef>
                <a:spcPts val="600"/>
              </a:spcBef>
            </a:pPr>
            <a:r>
              <a:rPr lang="de-DE" sz="2400" b="1" dirty="0"/>
              <a:t>Deshalb erkennen wir ihn als </a:t>
            </a:r>
            <a:br>
              <a:rPr lang="de-DE" sz="2400" b="1" dirty="0"/>
            </a:br>
            <a:r>
              <a:rPr lang="de-DE" sz="2400" b="1" dirty="0"/>
              <a:t>Den </a:t>
            </a:r>
            <a:r>
              <a:rPr lang="de-DE" sz="2400" b="1" dirty="0" err="1"/>
              <a:t>EINEn</a:t>
            </a:r>
            <a:r>
              <a:rPr lang="de-DE" sz="2400" b="1" dirty="0"/>
              <a:t> GOTT an </a:t>
            </a:r>
            <a:br>
              <a:rPr lang="de-DE" sz="2400" b="1" dirty="0"/>
            </a:br>
            <a:r>
              <a:rPr lang="de-DE" sz="2400" b="1" dirty="0"/>
              <a:t>(Psalm 86,10), </a:t>
            </a:r>
          </a:p>
          <a:p>
            <a:pPr algn="ctr">
              <a:spcBef>
                <a:spcPts val="600"/>
              </a:spcBef>
            </a:pPr>
            <a:r>
              <a:rPr lang="de-DE" sz="2400" b="1" dirty="0"/>
              <a:t>erinnern uns an Seine Wunder </a:t>
            </a:r>
            <a:br>
              <a:rPr lang="de-DE" sz="2400" b="1" dirty="0"/>
            </a:br>
            <a:r>
              <a:rPr lang="de-DE" sz="2400" b="1" dirty="0"/>
              <a:t>(Psalm 77,11) </a:t>
            </a:r>
          </a:p>
          <a:p>
            <a:pPr algn="ctr">
              <a:spcBef>
                <a:spcPts val="600"/>
              </a:spcBef>
            </a:pPr>
            <a:r>
              <a:rPr lang="de-DE" sz="2400" b="1" dirty="0"/>
              <a:t>und erzählen von Seinen ERSTAUNLICHEN TATEN </a:t>
            </a:r>
            <a:br>
              <a:rPr lang="de-DE" sz="2400" b="1" dirty="0"/>
            </a:br>
            <a:r>
              <a:rPr lang="de-DE" sz="2400" b="1" dirty="0"/>
              <a:t>(Psalm 96,3).</a:t>
            </a:r>
            <a:endParaRPr lang="en" sz="2400" b="1" dirty="0"/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34" b="7433"/>
          <a:stretch>
            <a:fillRect/>
          </a:stretch>
        </p:blipFill>
        <p:spPr>
          <a:xfrm>
            <a:off x="306024" y="2145054"/>
            <a:ext cx="5975033" cy="37314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92A82722-4AC1-B600-97A6-4FA2974634A5}"/>
              </a:ext>
            </a:extLst>
          </p:cNvPr>
          <p:cNvSpPr/>
          <p:nvPr/>
        </p:nvSpPr>
        <p:spPr>
          <a:xfrm>
            <a:off x="128587" y="29776"/>
            <a:ext cx="3017384" cy="1358213"/>
          </a:xfrm>
          <a:prstGeom prst="horizontalScroll">
            <a:avLst/>
          </a:prstGeom>
          <a:solidFill>
            <a:schemeClr val="bg2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Mo, 13. Okt ‘25 –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Der lebendige GOTT der Wunder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D45A6495-C0C0-BE3D-7BCE-65EB3A3232A3}"/>
              </a:ext>
            </a:extLst>
          </p:cNvPr>
          <p:cNvSpPr txBox="1"/>
          <p:nvPr/>
        </p:nvSpPr>
        <p:spPr>
          <a:xfrm>
            <a:off x="3545304" y="498802"/>
            <a:ext cx="8646695" cy="1384995"/>
          </a:xfrm>
          <a:prstGeom prst="rect">
            <a:avLst/>
          </a:prstGeom>
          <a:solidFill>
            <a:schemeClr val="accent4">
              <a:lumMod val="75000"/>
              <a:alpha val="77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 stand das Wasser, das von oben herniederkam, aufgerichtet wie ein einziger Wall, sehr fern, bei der Stadt Adam, die zur Seite von </a:t>
            </a:r>
            <a:r>
              <a:rPr lang="de-DE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Zaretan</a:t>
            </a:r>
            <a: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liegt; </a:t>
            </a:r>
            <a:b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aber das Wasser, das zum Meer der Araba[1] hinunterlief, zum </a:t>
            </a:r>
            <a:r>
              <a:rPr lang="de-DE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Salzmeer</a:t>
            </a:r>
            <a: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b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das nahm ab und floss ganz weg. </a:t>
            </a:r>
            <a:b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 ging das Volk hindurch gegenüber von Jericho.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(Josua 3:16)</a:t>
            </a:r>
            <a:endParaRPr lang="en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uiExpand="1" build="p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1877</Words>
  <Application>Microsoft Office PowerPoint</Application>
  <PresentationFormat>Panorámica</PresentationFormat>
  <Paragraphs>112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Aptos</vt:lpstr>
      <vt:lpstr>Bradley Hand ITC</vt:lpstr>
      <vt:lpstr>Candara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124</cp:revision>
  <dcterms:created xsi:type="dcterms:W3CDTF">2025-09-23T16:48:06Z</dcterms:created>
  <dcterms:modified xsi:type="dcterms:W3CDTF">2025-10-17T13:57:56Z</dcterms:modified>
</cp:coreProperties>
</file>