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01" r:id="rId4"/>
    <p:sldId id="299" r:id="rId5"/>
    <p:sldId id="302" r:id="rId6"/>
    <p:sldId id="258" r:id="rId7"/>
    <p:sldId id="304" r:id="rId8"/>
    <p:sldId id="259" r:id="rId9"/>
    <p:sldId id="305" r:id="rId10"/>
    <p:sldId id="300" r:id="rId11"/>
    <p:sldId id="261" r:id="rId12"/>
    <p:sldId id="306" r:id="rId13"/>
    <p:sldId id="307" r:id="rId14"/>
    <p:sldId id="262" r:id="rId15"/>
    <p:sldId id="308" r:id="rId16"/>
    <p:sldId id="309" r:id="rId17"/>
    <p:sldId id="264" r:id="rId18"/>
    <p:sldId id="303" r:id="rId19"/>
  </p:sldIdLst>
  <p:sldSz cx="12192000" cy="6858000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A"/>
    <a:srgbClr val="C0324A"/>
    <a:srgbClr val="14A1B4"/>
    <a:srgbClr val="C83451"/>
    <a:srgbClr val="EBB983"/>
    <a:srgbClr val="D8A366"/>
    <a:srgbClr val="F4D5DA"/>
    <a:srgbClr val="118B9D"/>
    <a:srgbClr val="FBCD09"/>
    <a:srgbClr val="000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11" autoAdjust="0"/>
  </p:normalViewPr>
  <p:slideViewPr>
    <p:cSldViewPr snapToGrid="0">
      <p:cViewPr varScale="1">
        <p:scale>
          <a:sx n="101" d="100"/>
          <a:sy n="101" d="100"/>
        </p:scale>
        <p:origin x="3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pPr algn="l"/>
          <a:r>
            <a:rPr lang="en" sz="2400" b="1" dirty="0">
              <a:solidFill>
                <a:srgbClr val="A1730B"/>
              </a:solidFill>
            </a:rPr>
            <a:t>Eine Frage der Ungerechtigkeit</a:t>
          </a:r>
          <a:br>
            <a:rPr lang="en" sz="2400" b="1" dirty="0">
              <a:solidFill>
                <a:srgbClr val="A1730B"/>
              </a:solidFill>
            </a:rPr>
          </a:b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pPr algn="l"/>
          <a:r>
            <a:rPr lang="en" sz="2400" b="1" dirty="0">
              <a:solidFill>
                <a:srgbClr val="207D0D"/>
              </a:solidFill>
            </a:rPr>
            <a:t>Eine Frage der Gerechtigkeit</a:t>
          </a:r>
          <a:br>
            <a:rPr lang="en" sz="2400" b="1" dirty="0">
              <a:solidFill>
                <a:srgbClr val="207D0D"/>
              </a:solidFill>
            </a:rPr>
          </a:b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pPr algn="l"/>
          <a:r>
            <a:rPr lang="en" sz="2400" b="1" dirty="0">
              <a:solidFill>
                <a:srgbClr val="0F6F68"/>
              </a:solidFill>
            </a:rPr>
            <a:t>Das biblische Konzept des Krieges</a:t>
          </a:r>
        </a:p>
        <a:p>
          <a:pPr algn="l"/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pPr algn="l"/>
          <a:r>
            <a:rPr lang="en" sz="2400" b="1" dirty="0">
              <a:solidFill>
                <a:srgbClr val="232098"/>
              </a:solidFill>
            </a:rPr>
            <a:t>Durch die eigene Entscheidung zerstört</a:t>
          </a:r>
        </a:p>
        <a:p>
          <a:pPr algn="l"/>
          <a:endParaRPr lang="en" sz="2400" b="1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pPr algn="l"/>
          <a:r>
            <a:rPr lang="en" sz="2400" b="1" dirty="0">
              <a:solidFill>
                <a:srgbClr val="842076"/>
              </a:solidFill>
            </a:rPr>
            <a:t>Frieden suchen</a:t>
          </a:r>
          <a:br>
            <a:rPr lang="en" sz="2400" b="1" dirty="0">
              <a:solidFill>
                <a:srgbClr val="842076"/>
              </a:solidFill>
            </a:rPr>
          </a:b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 custLinFactNeighborX="187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Eine Berufsarmee war nicht erlaubt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Soldaten wurden nicht bezahlt und durften z. T. nicht einmal Beute machen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Kriegsführung war nur zur Eroberung oder Verteidigung </a:t>
          </a:r>
          <a:b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 GELOBTEN LANDES zu diesem bestimmten historischen Zeitpunkt erlaubt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wurden von Propheten angeführt, die von GOTT inspiriert waren </a:t>
          </a:r>
          <a:b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(Mose, Josua…)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Schlacht ging jeweils eine geistliche Vorbereitung voraus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indent="0"/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Israeliten, die die Kriegsregeln brachen, wurden wie Feinde behandelt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Bei vielen Gelegenheiten griff GOTT direkt in das Kampfgeschehen ein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 custLinFactNeighborY="-13250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 custLinFactNeighborY="-10600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34406" custLinFactNeighborY="-10600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 custLinFactNeighborY="-8480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 custScaleY="132457" custLinFactNeighborY="10600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 custLinFactNeighborY="8480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 custLinFactNeighborY="13250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 custLinFactNeighborY="10600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 custScaleX="101386" custLinFactNeighborY="5300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 custLinFactNeighborY="4240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Diejenigen,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zur Vernichtung bestimmt waren,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aber </a:t>
          </a:r>
          <a:r>
            <a:rPr lang="de-DE" sz="2000" b="1" kern="1200" dirty="0">
              <a:solidFill>
                <a:srgbClr val="FFC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GOTT gehorchten, 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konnten </a:t>
          </a:r>
          <a:r>
            <a:rPr lang="de-DE" sz="2000" b="1" kern="1200" dirty="0">
              <a:solidFill>
                <a:srgbClr val="FFC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leben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(z. B. </a:t>
          </a:r>
          <a:r>
            <a:rPr lang="de-DE" sz="2000" b="1" kern="1200" dirty="0">
              <a:solidFill>
                <a:srgbClr val="FFC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RAHAB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de-DE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Israeliten,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</a:t>
          </a:r>
          <a:r>
            <a:rPr lang="de-DE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GOTT ungehorsam 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waren,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mussten </a:t>
          </a:r>
          <a:r>
            <a:rPr lang="de-DE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getötet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werden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(z. B. </a:t>
          </a:r>
          <a:r>
            <a:rPr lang="de-DE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
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 custScaleX="123464" custScaleY="134169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 custScaleX="123464" custLinFactNeighborX="0" custLinFactNeighborY="-5757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5049943" cy="50499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2524971" y="0"/>
          <a:ext cx="6307858" cy="5049943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A1730B"/>
              </a:solidFill>
            </a:rPr>
            <a:t>Eine Frage der Ungerechtigkeit</a:t>
          </a:r>
          <a:br>
            <a:rPr lang="en" sz="2400" b="1" kern="1200" dirty="0">
              <a:solidFill>
                <a:srgbClr val="A1730B"/>
              </a:solidFill>
            </a:rPr>
          </a:br>
          <a:endParaRPr lang="es-ES" sz="2400" kern="1200" dirty="0">
            <a:solidFill>
              <a:srgbClr val="A1730B"/>
            </a:solidFill>
          </a:endParaRPr>
        </a:p>
      </dsp:txBody>
      <dsp:txXfrm>
        <a:off x="2524971" y="0"/>
        <a:ext cx="6307858" cy="807990"/>
      </dsp:txXfrm>
    </dsp:sp>
    <dsp:sp modelId="{70FA5046-234F-49C1-A7DB-A934C6D5A7FB}">
      <dsp:nvSpPr>
        <dsp:cNvPr id="0" name=""/>
        <dsp:cNvSpPr/>
      </dsp:nvSpPr>
      <dsp:spPr>
        <a:xfrm>
          <a:off x="530244" y="807990"/>
          <a:ext cx="3989454" cy="39894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2524971" y="807990"/>
          <a:ext cx="6307858" cy="3989454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07D0D"/>
              </a:solidFill>
            </a:rPr>
            <a:t>Eine Frage der Gerechtigkeit</a:t>
          </a:r>
          <a:br>
            <a:rPr lang="en" sz="2400" b="1" kern="1200" dirty="0">
              <a:solidFill>
                <a:srgbClr val="207D0D"/>
              </a:solidFill>
            </a:rPr>
          </a:br>
          <a:endParaRPr lang="es-ES" sz="2400" kern="1200" dirty="0">
            <a:solidFill>
              <a:srgbClr val="207D0D"/>
            </a:solidFill>
          </a:endParaRPr>
        </a:p>
      </dsp:txBody>
      <dsp:txXfrm>
        <a:off x="2524971" y="807990"/>
        <a:ext cx="6307858" cy="807990"/>
      </dsp:txXfrm>
    </dsp:sp>
    <dsp:sp modelId="{2C343801-7DFB-4419-A2C6-0702909ED7A9}">
      <dsp:nvSpPr>
        <dsp:cNvPr id="0" name=""/>
        <dsp:cNvSpPr/>
      </dsp:nvSpPr>
      <dsp:spPr>
        <a:xfrm>
          <a:off x="1060488" y="1615981"/>
          <a:ext cx="2928966" cy="29289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2524971" y="1615981"/>
          <a:ext cx="6307858" cy="2928966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0F6F68"/>
              </a:solidFill>
            </a:rPr>
            <a:t>Das biblische Konzept des Krieges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>
            <a:solidFill>
              <a:srgbClr val="0F6F68"/>
            </a:solidFill>
          </a:endParaRPr>
        </a:p>
      </dsp:txBody>
      <dsp:txXfrm>
        <a:off x="2524971" y="1615981"/>
        <a:ext cx="6307858" cy="807990"/>
      </dsp:txXfrm>
    </dsp:sp>
    <dsp:sp modelId="{D3EA1FA7-2952-42BA-832A-482A7A02E1B9}">
      <dsp:nvSpPr>
        <dsp:cNvPr id="0" name=""/>
        <dsp:cNvSpPr/>
      </dsp:nvSpPr>
      <dsp:spPr>
        <a:xfrm>
          <a:off x="1590732" y="2423972"/>
          <a:ext cx="1868478" cy="18684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2524971" y="2423972"/>
          <a:ext cx="6307858" cy="1868478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32098"/>
              </a:solidFill>
            </a:rPr>
            <a:t>Durch die eigene Entscheidung zerstört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400" b="1" kern="1200" dirty="0">
            <a:solidFill>
              <a:srgbClr val="232098"/>
            </a:solidFill>
          </a:endParaRPr>
        </a:p>
      </dsp:txBody>
      <dsp:txXfrm>
        <a:off x="2524971" y="2423972"/>
        <a:ext cx="6307858" cy="807990"/>
      </dsp:txXfrm>
    </dsp:sp>
    <dsp:sp modelId="{71446DB9-0538-4BBB-8AD0-73B4BDD479C5}">
      <dsp:nvSpPr>
        <dsp:cNvPr id="0" name=""/>
        <dsp:cNvSpPr/>
      </dsp:nvSpPr>
      <dsp:spPr>
        <a:xfrm>
          <a:off x="2120976" y="3231963"/>
          <a:ext cx="807990" cy="8079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2524971" y="3231963"/>
          <a:ext cx="6307858" cy="807990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842076"/>
              </a:solidFill>
            </a:rPr>
            <a:t>Frieden suchen</a:t>
          </a:r>
          <a:br>
            <a:rPr lang="en" sz="2400" b="1" kern="1200" dirty="0">
              <a:solidFill>
                <a:srgbClr val="842076"/>
              </a:solidFill>
            </a:rPr>
          </a:br>
          <a:endParaRPr lang="es-ES" sz="2400" kern="1200" dirty="0">
            <a:solidFill>
              <a:srgbClr val="842076"/>
            </a:solidFill>
          </a:endParaRPr>
        </a:p>
      </dsp:txBody>
      <dsp:txXfrm>
        <a:off x="2524971" y="3231963"/>
        <a:ext cx="6307858" cy="807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38980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286937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Eine Berufsarmee war nicht erlaubt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937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30170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58977" y="767669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Soldaten wurden nicht bezahlt und durften z. T. nicht einmal Beute machen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8977" y="767669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02210" y="716316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62853" y="1324031"/>
          <a:ext cx="8505570" cy="552174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Kriegsführung war nur zur Eroberung oder Verteidigung </a:t>
          </a:r>
          <a:b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 GELOBTEN LANDES zu diesem bestimmten historischen Zeitpunkt erlaubt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2853" y="1324031"/>
        <a:ext cx="8505570" cy="552174"/>
      </dsp:txXfrm>
    </dsp:sp>
    <dsp:sp modelId="{281349C6-0B2D-4342-BA0D-1069848ADF44}">
      <dsp:nvSpPr>
        <dsp:cNvPr id="0" name=""/>
        <dsp:cNvSpPr/>
      </dsp:nvSpPr>
      <dsp:spPr>
        <a:xfrm>
          <a:off x="606086" y="1343352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27948" y="2031730"/>
          <a:ext cx="8440474" cy="54416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 wurden von Propheten angeführt, die von GOTT inspiriert waren </a:t>
          </a:r>
          <a:b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(Mose, Josua…)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7948" y="2031730"/>
        <a:ext cx="8440474" cy="544167"/>
      </dsp:txXfrm>
    </dsp:sp>
    <dsp:sp modelId="{65A11B11-D3EA-424D-9450-54F6BB2D110C}">
      <dsp:nvSpPr>
        <dsp:cNvPr id="0" name=""/>
        <dsp:cNvSpPr/>
      </dsp:nvSpPr>
      <dsp:spPr>
        <a:xfrm>
          <a:off x="671182" y="2047048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62853" y="2725889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Schlacht ging jeweils eine geistliche Vorbereitung voraus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2853" y="2725889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06086" y="2674535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598620" y="3309377"/>
          <a:ext cx="8830159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Israeliten, die die Kriegsregeln brachen, wurden wie Feinde behandelt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620" y="3309377"/>
        <a:ext cx="8830159" cy="410826"/>
      </dsp:txXfrm>
    </dsp:sp>
    <dsp:sp modelId="{25949BFB-8531-4404-AC7B-DE8EACFB641D}">
      <dsp:nvSpPr>
        <dsp:cNvPr id="0" name=""/>
        <dsp:cNvSpPr/>
      </dsp:nvSpPr>
      <dsp:spPr>
        <a:xfrm>
          <a:off x="402210" y="3258024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286937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Bei vielen Gelegenheiten griff GOTT direkt in das Kampfgeschehen ein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937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30170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241471" y="1185"/>
          <a:ext cx="3112924" cy="202969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Diejenigen,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zur Vernichtung bestimmt waren,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aber </a:t>
          </a:r>
          <a:r>
            <a:rPr lang="de-DE" sz="2000" b="1" kern="1200" dirty="0">
              <a:solidFill>
                <a:srgbClr val="FFC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GOTT gehorchten, 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konnten </a:t>
          </a:r>
          <a:r>
            <a:rPr lang="de-DE" sz="2000" b="1" kern="1200" dirty="0">
              <a:solidFill>
                <a:srgbClr val="FFC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leben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(z. B. </a:t>
          </a:r>
          <a:r>
            <a:rPr lang="de-DE" sz="2000" b="1" kern="1200" dirty="0">
              <a:solidFill>
                <a:srgbClr val="FFC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RAHAB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471" y="1185"/>
        <a:ext cx="3112924" cy="2029699"/>
      </dsp:txXfrm>
    </dsp:sp>
    <dsp:sp modelId="{3128F560-8630-45CC-81ED-844341F038CC}">
      <dsp:nvSpPr>
        <dsp:cNvPr id="0" name=""/>
        <dsp:cNvSpPr/>
      </dsp:nvSpPr>
      <dsp:spPr>
        <a:xfrm>
          <a:off x="241471" y="2195925"/>
          <a:ext cx="3112924" cy="1512792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Israeliten,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</a:t>
          </a:r>
          <a:r>
            <a:rPr lang="de-DE" sz="20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GOTT ungehorsam 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waren,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mussten </a:t>
          </a:r>
          <a:r>
            <a:rPr lang="de-DE" sz="20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getötet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werden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(z. B. </a:t>
          </a:r>
          <a:r>
            <a:rPr lang="de-DE" sz="20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
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471" y="2195925"/>
        <a:ext cx="3112924" cy="151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26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B8179-9BD6-E38D-2FA9-D92E5679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2125B2-B769-B4B0-6CDE-F980F3B37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DFB961-459F-D30D-275C-139D384B0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D6273D-8BCE-108F-CBDC-F5ED3C096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7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7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24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C7CC7-31E3-54B6-96E4-02CDB2879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CAA9787-E82C-AADC-2A35-8BE42EBDA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36AEC6-6AF5-0DCD-A8D4-B94389655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365338-EDD0-BDE7-32E5-5ABB04DA0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5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6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3735776" y="-239491"/>
            <a:ext cx="644434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7200" b="1" spc="30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C0A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GOTT</a:t>
            </a:r>
            <a:r>
              <a:rPr lang="en" sz="6600" b="1" spc="30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C0A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 KÄMPFT FÜR DICH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52693" y="5849617"/>
            <a:ext cx="235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>
                <a:solidFill>
                  <a:schemeClr val="accent5">
                    <a:lumMod val="50000"/>
                  </a:schemeClr>
                </a:solidFill>
              </a:rPr>
              <a:t>Lektion 5, Sabbat, 1. November 2025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AAC216-A026-7558-1997-05102EABFBAD}"/>
              </a:ext>
            </a:extLst>
          </p:cNvPr>
          <p:cNvPic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I9INZxMAAAAlAAAAEQAAAA0AAAAAkAAAAEgAAACQAAAASAAAAAAAAAAAAAAAAAAAAAEAAABQAAAAAAAAAAAA4D8AAAAAAADgPwAAAAAAAOA/AAAAAAAA4D8AAAAAAADgPwAAAAAAAOA/AAAAAAAA4D8AAAAAAADgPwAAAAAAAOA/AAAAAAAA4D8CAAAAjAAAAAAAAAAAAAAAFWCC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o6OgKAAAAACgAAAAoAAAAZAAAAGQAAAAAAAAAzMzMAAAAAABQAAAAUAAAAGQAAABkAAAAAAAAAAcAAAA4AAAAAAAAAAAAAAAAAAAA////AAAAAAAAAAAAAAAAAAAAAAAAAAAAAAAAAAAAAABkAAAAZAAAAAAAAAAjAAAABAAAAGQAAAAXAAAAFAAAAAAAAAAAAAAA/38AAP9/AAAAAAAACQAAAAQAAAAAAA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BVgggX///8BAAAAAAAAAAAAAAAAAAAAAAAAAAAAAAAAAAAAAAAAAAAAAAACf39/AOjo6APMzMwAwMD/AH9/fwAAAAAAAAAAAAAAAAD///8AAAAAACEAAAAYAAAAFAAAAJEGAAA7JgAA+iEAAO0nAAAQAAAAJgAAAAgAAAD//////////zAAAAAUAAAAAAAAAAAA//8AAAEAAAD//wAAAQA="/>
              </a:ext>
            </a:extLst>
          </p:cNvPicPr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5936"/>
                    </a14:imgEffect>
                    <a14:imgEffect>
                      <a14:saturation sat="304000"/>
                    </a14:imgEffect>
                    <a14:imgEffect>
                      <a14:brightnessContrast bright="-41000" contras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9144374" y="3874171"/>
            <a:ext cx="318894" cy="5083629"/>
          </a:xfrm>
          <a:prstGeom prst="rect">
            <a:avLst/>
          </a:prstGeom>
          <a:solidFill>
            <a:srgbClr val="8E459D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407992" y="0"/>
            <a:ext cx="98316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DURCH EIGENE ENTSCHEIDUNG ZERSTÖRT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93024" y="683644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So schlug Josua das ganze Land – das Gebirge, den Süden, das Hügelland und die Abhänge – </a:t>
            </a:r>
            <a:b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und alle seine Könige und ließ niemand übrig und vollstreckte den Bann an allem, was Odem hatte, </a:t>
            </a:r>
            <a:b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wie der HERR, der GOTT ISRAELS, geboten hatte.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”  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(Josua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2626432" y="1586718"/>
            <a:ext cx="9617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Das gesamte Gebiet Kanaans wurde für verflucht erklärt, das heißt, </a:t>
            </a:r>
            <a:br>
              <a:rPr lang="de-DE" sz="2000" b="1" dirty="0"/>
            </a:br>
            <a:r>
              <a:rPr lang="de-DE" sz="2000" b="1" dirty="0"/>
              <a:t>es sollte zerstört werden. Alle Lebewesen sollten sterben! </a:t>
            </a:r>
            <a:br>
              <a:rPr lang="de-DE" sz="2000" b="1" dirty="0"/>
            </a:br>
            <a:r>
              <a:rPr lang="de-DE" sz="2000" b="1" dirty="0"/>
              <a:t>(5. Mose 20,16-18; Josua 10,40).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473531"/>
              </p:ext>
            </p:extLst>
          </p:nvPr>
        </p:nvGraphicFramePr>
        <p:xfrm>
          <a:off x="4767351" y="3004116"/>
          <a:ext cx="3595868" cy="379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145" y="2063186"/>
            <a:ext cx="3595868" cy="46868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5" y="3923989"/>
            <a:ext cx="4534439" cy="26312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3" y="1916605"/>
            <a:ext cx="2515829" cy="1800492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3376995" y="2602923"/>
            <a:ext cx="4270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Es gab jedoch Ausnahmen: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FD40A3FF-83EA-B21D-3006-FD37FD7F6FD8}"/>
              </a:ext>
            </a:extLst>
          </p:cNvPr>
          <p:cNvSpPr/>
          <p:nvPr/>
        </p:nvSpPr>
        <p:spPr>
          <a:xfrm>
            <a:off x="110603" y="6536"/>
            <a:ext cx="2384947" cy="1465505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Mi, 29.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Entscheidungs-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 err="1">
                <a:solidFill>
                  <a:schemeClr val="tx1"/>
                </a:solidFill>
                <a:highlight>
                  <a:srgbClr val="C0C0C0"/>
                </a:highlight>
              </a:rPr>
              <a:t>freiheit</a:t>
            </a:r>
            <a:endParaRPr lang="de-DE" sz="2000" b="1" i="1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7" grpId="0"/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18487-E027-3908-11F2-BB8ACD00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C28D5C9-D3A0-DBEC-AC7B-910DEAD05128}"/>
              </a:ext>
            </a:extLst>
          </p:cNvPr>
          <p:cNvSpPr txBox="1"/>
          <p:nvPr/>
        </p:nvSpPr>
        <p:spPr>
          <a:xfrm>
            <a:off x="1" y="258974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/>
              <a:t>Vor GOTT wurden die </a:t>
            </a:r>
            <a:r>
              <a:rPr lang="de-DE" sz="2800" b="1" dirty="0">
                <a:solidFill>
                  <a:schemeClr val="bg1">
                    <a:lumMod val="75000"/>
                  </a:schemeClr>
                </a:solidFill>
                <a:highlight>
                  <a:srgbClr val="800000"/>
                </a:highlight>
              </a:rPr>
              <a:t>Kanaaniter</a:t>
            </a:r>
            <a:r>
              <a:rPr lang="de-DE" sz="2800" b="1" dirty="0"/>
              <a:t> und die </a:t>
            </a: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highlight>
                  <a:srgbClr val="14A1B4"/>
                </a:highlight>
              </a:rPr>
              <a:t>Israeliten</a:t>
            </a:r>
            <a:r>
              <a:rPr lang="de-DE" sz="2800" b="1" dirty="0"/>
              <a:t> </a:t>
            </a:r>
            <a:br>
              <a:rPr lang="de-DE" sz="2800" b="1" dirty="0"/>
            </a:br>
            <a:r>
              <a:rPr lang="de-DE" sz="2800" b="1" dirty="0"/>
              <a:t>GLEICH behandelt: UNPARTEIISCH! 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08FE60FC-7554-CD9C-3CBC-176590082F86}"/>
              </a:ext>
            </a:extLst>
          </p:cNvPr>
          <p:cNvSpPr/>
          <p:nvPr/>
        </p:nvSpPr>
        <p:spPr>
          <a:xfrm>
            <a:off x="110603" y="6536"/>
            <a:ext cx="2384947" cy="1465505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Mi, 29.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Entscheidungs-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 err="1">
                <a:solidFill>
                  <a:schemeClr val="tx1"/>
                </a:solidFill>
                <a:highlight>
                  <a:srgbClr val="C0C0C0"/>
                </a:highlight>
              </a:rPr>
              <a:t>freiheit</a:t>
            </a:r>
            <a:endParaRPr lang="de-DE" sz="2000" b="1" i="1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0196BCA1-1946-E3B7-E192-E4220C247F71}"/>
              </a:ext>
            </a:extLst>
          </p:cNvPr>
          <p:cNvSpPr txBox="1"/>
          <p:nvPr/>
        </p:nvSpPr>
        <p:spPr>
          <a:xfrm>
            <a:off x="2407992" y="0"/>
            <a:ext cx="98316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DURCH </a:t>
            </a:r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EIGENE ENTSCHEIDUNG </a:t>
            </a:r>
            <a:br>
              <a:rPr lang="en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ZERSTÖRT</a:t>
            </a:r>
            <a:endParaRPr lang="en" sz="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819D4D95-7086-DC51-FBD9-16818388A7E4}"/>
              </a:ext>
            </a:extLst>
          </p:cNvPr>
          <p:cNvSpPr txBox="1"/>
          <p:nvPr/>
        </p:nvSpPr>
        <p:spPr>
          <a:xfrm>
            <a:off x="2327797" y="1483019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So schlug Josua das ganze Land – das Gebirge, den Süden, das Hügelland und die Abhänge – </a:t>
            </a:r>
            <a:b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und alle seine Könige und ließ niemand übrig und vollstreckte den Bann an allem, was Odem hatte, </a:t>
            </a:r>
            <a:b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wie der HERR, der GOTT ISRAELS, geboten hatte.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”  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(Josua 10:40)</a:t>
            </a: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A49BC6F7-A823-E1F2-A123-DEDD424C0FDF}"/>
              </a:ext>
            </a:extLst>
          </p:cNvPr>
          <p:cNvSpPr txBox="1"/>
          <p:nvPr/>
        </p:nvSpPr>
        <p:spPr>
          <a:xfrm>
            <a:off x="1828800" y="3801385"/>
            <a:ext cx="85343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200" b="1" dirty="0"/>
              <a:t>Der Unterschied bestand darin, </a:t>
            </a:r>
            <a:br>
              <a:rPr lang="de-DE" sz="3200" b="1" dirty="0"/>
            </a:br>
            <a:r>
              <a:rPr lang="de-DE" sz="3200" b="1" dirty="0"/>
              <a:t>dass einige sich dafür entschieden, </a:t>
            </a:r>
            <a:br>
              <a:rPr lang="de-DE" sz="3200" b="1" dirty="0"/>
            </a:br>
            <a:r>
              <a:rPr lang="de-DE" sz="3200" b="1" dirty="0"/>
              <a:t>in ihrer </a:t>
            </a:r>
            <a:r>
              <a:rPr lang="de-DE" sz="3200" b="1" dirty="0">
                <a:highlight>
                  <a:srgbClr val="C83451"/>
                </a:highlight>
              </a:rPr>
              <a:t>Rebellion</a:t>
            </a:r>
            <a:r>
              <a:rPr lang="de-DE" sz="3200" b="1" dirty="0"/>
              <a:t> </a:t>
            </a:r>
            <a:r>
              <a:rPr lang="de-DE" sz="3200" b="1" dirty="0">
                <a:highlight>
                  <a:srgbClr val="C0324A"/>
                </a:highlight>
              </a:rPr>
              <a:t>gegen GOTT </a:t>
            </a:r>
            <a:r>
              <a:rPr lang="de-DE" sz="3200" b="1" dirty="0"/>
              <a:t>zu </a:t>
            </a:r>
            <a:r>
              <a:rPr lang="de-DE" sz="3200" b="1" dirty="0">
                <a:highlight>
                  <a:srgbClr val="C83451"/>
                </a:highlight>
              </a:rPr>
              <a:t>verharren, </a:t>
            </a:r>
            <a:br>
              <a:rPr lang="de-DE" sz="3200" b="1" dirty="0"/>
            </a:br>
            <a:r>
              <a:rPr lang="de-DE" sz="3200" b="1" dirty="0"/>
              <a:t>während andere sich dafür entschieden, </a:t>
            </a:r>
            <a:br>
              <a:rPr lang="de-DE" sz="3200" b="1" dirty="0"/>
            </a:br>
            <a:r>
              <a:rPr lang="de-DE" sz="3600" b="1" dirty="0">
                <a:highlight>
                  <a:srgbClr val="FFCC0A"/>
                </a:highlight>
              </a:rPr>
              <a:t>GOTT</a:t>
            </a:r>
            <a:r>
              <a:rPr lang="de-DE" sz="3600" b="1" dirty="0"/>
              <a:t> zu </a:t>
            </a:r>
            <a:r>
              <a:rPr lang="de-DE" sz="3600" b="1" dirty="0">
                <a:highlight>
                  <a:srgbClr val="FFCC0A"/>
                </a:highlight>
              </a:rPr>
              <a:t>gehorchen.</a:t>
            </a:r>
            <a:endParaRPr lang="en" sz="3200" b="1" dirty="0">
              <a:highlight>
                <a:srgbClr val="FFCC0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87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1B668-4410-AF2D-F69A-0C216E133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negro de una oveja&#10;&#10;El contenido generado por IA puede ser incorrecto.">
            <a:extLst>
              <a:ext uri="{FF2B5EF4-FFF2-40B4-BE49-F238E27FC236}">
                <a16:creationId xmlns:a16="http://schemas.microsoft.com/office/drawing/2014/main" id="{056D6568-D5F9-7175-D808-B1E431DE47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193" y="4201754"/>
            <a:ext cx="3469293" cy="24227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Imagen 15" descr="Imagen en blanco y negro de una oveja&#10;&#10;El contenido generado por IA puede ser incorrecto.">
            <a:extLst>
              <a:ext uri="{FF2B5EF4-FFF2-40B4-BE49-F238E27FC236}">
                <a16:creationId xmlns:a16="http://schemas.microsoft.com/office/drawing/2014/main" id="{2A55FB5C-2D7C-2DEE-AE43-D6E99FDD9A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0354" y="2071072"/>
            <a:ext cx="4791646" cy="33420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46A7A0F-2BDF-B88A-9F27-74D534285104}"/>
              </a:ext>
            </a:extLst>
          </p:cNvPr>
          <p:cNvSpPr txBox="1"/>
          <p:nvPr/>
        </p:nvSpPr>
        <p:spPr>
          <a:xfrm>
            <a:off x="0" y="144486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>
                <a:highlight>
                  <a:srgbClr val="FFFF00"/>
                </a:highlight>
              </a:rPr>
              <a:t>Auch heute liegt die Entscheidung noch bei uns. </a:t>
            </a:r>
            <a:endParaRPr lang="en" sz="28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0EE6CB4-F7C6-F786-58C2-0CDA20685D16}"/>
              </a:ext>
            </a:extLst>
          </p:cNvPr>
          <p:cNvSpPr/>
          <p:nvPr/>
        </p:nvSpPr>
        <p:spPr>
          <a:xfrm>
            <a:off x="110603" y="6536"/>
            <a:ext cx="2384947" cy="1465505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Mi, 29.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Entscheidungs-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 err="1">
                <a:solidFill>
                  <a:schemeClr val="tx1"/>
                </a:solidFill>
                <a:highlight>
                  <a:srgbClr val="C0C0C0"/>
                </a:highlight>
              </a:rPr>
              <a:t>freiheit</a:t>
            </a:r>
            <a:endParaRPr lang="de-DE" sz="2000" b="1" i="1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E885FFF8-0C66-8085-5F0C-9D7C192B86BF}"/>
              </a:ext>
            </a:extLst>
          </p:cNvPr>
          <p:cNvSpPr txBox="1"/>
          <p:nvPr/>
        </p:nvSpPr>
        <p:spPr>
          <a:xfrm>
            <a:off x="2407992" y="0"/>
            <a:ext cx="983163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DURCH EIGENE ENTSCHEIDUNG </a:t>
            </a:r>
            <a:br>
              <a:rPr lang="en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" sz="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ZERSTÖRT</a:t>
            </a: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0F4B7A39-4E48-76B0-7A89-B9809EB74609}"/>
              </a:ext>
            </a:extLst>
          </p:cNvPr>
          <p:cNvSpPr txBox="1"/>
          <p:nvPr/>
        </p:nvSpPr>
        <p:spPr>
          <a:xfrm>
            <a:off x="1580986" y="2220353"/>
            <a:ext cx="59777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/>
              <a:t>Wenn JESUS wiederkommt, </a:t>
            </a:r>
            <a:br>
              <a:rPr lang="de-DE" sz="2800" b="1" dirty="0"/>
            </a:br>
            <a:r>
              <a:rPr lang="de-DE" sz="2800" b="1" dirty="0"/>
              <a:t>werden wir </a:t>
            </a:r>
            <a:br>
              <a:rPr lang="de-DE" sz="2800" b="1" dirty="0"/>
            </a:br>
            <a:r>
              <a:rPr lang="de-DE" sz="2800" b="1" u="sng" dirty="0"/>
              <a:t>aufgrund </a:t>
            </a:r>
            <a:br>
              <a:rPr lang="de-DE" sz="2800" b="1" u="sng" dirty="0"/>
            </a:br>
            <a:r>
              <a:rPr lang="de-DE" sz="2800" b="1" u="sng" dirty="0"/>
              <a:t>unserer eigenen Entscheidung </a:t>
            </a:r>
            <a:endParaRPr lang="en" sz="2800" b="1" u="sng" dirty="0"/>
          </a:p>
        </p:txBody>
      </p:sp>
      <p:sp>
        <p:nvSpPr>
          <p:cNvPr id="3" name="CuadroTexto 10">
            <a:extLst>
              <a:ext uri="{FF2B5EF4-FFF2-40B4-BE49-F238E27FC236}">
                <a16:creationId xmlns:a16="http://schemas.microsoft.com/office/drawing/2014/main" id="{5E0F1F65-E4DC-D0CE-D054-089CD0AD1C48}"/>
              </a:ext>
            </a:extLst>
          </p:cNvPr>
          <p:cNvSpPr txBox="1"/>
          <p:nvPr/>
        </p:nvSpPr>
        <p:spPr>
          <a:xfrm>
            <a:off x="4190124" y="5870073"/>
            <a:ext cx="30348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600" b="1" dirty="0">
                <a:highlight>
                  <a:srgbClr val="C0324A"/>
                </a:highlight>
              </a:rPr>
              <a:t>vernichtet</a:t>
            </a:r>
            <a:r>
              <a:rPr lang="de-DE" sz="3600" b="1" dirty="0"/>
              <a:t> </a:t>
            </a:r>
            <a:r>
              <a:rPr lang="de-DE" sz="2800" b="1" dirty="0"/>
              <a:t>werden.</a:t>
            </a:r>
            <a:endParaRPr lang="en" sz="2800" b="1" dirty="0"/>
          </a:p>
        </p:txBody>
      </p:sp>
      <p:sp>
        <p:nvSpPr>
          <p:cNvPr id="5" name="CuadroTexto 10">
            <a:extLst>
              <a:ext uri="{FF2B5EF4-FFF2-40B4-BE49-F238E27FC236}">
                <a16:creationId xmlns:a16="http://schemas.microsoft.com/office/drawing/2014/main" id="{26DF132B-DD65-AF9E-0578-5A9E8BB69EE7}"/>
              </a:ext>
            </a:extLst>
          </p:cNvPr>
          <p:cNvSpPr txBox="1"/>
          <p:nvPr/>
        </p:nvSpPr>
        <p:spPr>
          <a:xfrm>
            <a:off x="7761515" y="5516130"/>
            <a:ext cx="4267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4000" b="1" dirty="0">
                <a:highlight>
                  <a:srgbClr val="FFCC0A"/>
                </a:highlight>
              </a:rPr>
              <a:t>gerettet</a:t>
            </a:r>
            <a:endParaRPr lang="en" sz="4000" b="1" dirty="0"/>
          </a:p>
        </p:txBody>
      </p:sp>
    </p:spTree>
    <p:extLst>
      <p:ext uri="{BB962C8B-B14F-4D97-AF65-F5344CB8AC3E}">
        <p14:creationId xmlns:p14="http://schemas.microsoft.com/office/powerpoint/2010/main" val="3720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2732050" y="0"/>
            <a:ext cx="9459950" cy="1015663"/>
          </a:xfrm>
          <a:prstGeom prst="rect">
            <a:avLst/>
          </a:prstGeom>
          <a:noFill/>
          <a:effectLst>
            <a:glow rad="5842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" sz="6000" b="1" spc="500" dirty="0">
                <a:ln w="10160">
                  <a:solidFill>
                    <a:srgbClr val="FFCC0A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76200" dir="7200000" algn="tl" rotWithShape="0">
                    <a:schemeClr val="accent5">
                      <a:lumMod val="50000"/>
                    </a:schemeClr>
                  </a:outerShdw>
                </a:effectLst>
              </a:rPr>
              <a:t>FRIEDEN</a:t>
            </a:r>
            <a:r>
              <a:rPr lang="en" sz="5400" b="1" spc="300" dirty="0">
                <a:ln w="10160">
                  <a:solidFill>
                    <a:srgbClr val="FFCC0A"/>
                  </a:solidFill>
                  <a:prstDash val="solid"/>
                </a:ln>
                <a:solidFill>
                  <a:srgbClr val="FFFF00">
                    <a:alpha val="72000"/>
                  </a:srgb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 </a:t>
            </a:r>
            <a:r>
              <a:rPr lang="en" sz="4800" b="1" spc="300" dirty="0">
                <a:ln w="10160">
                  <a:solidFill>
                    <a:srgbClr val="FFCC0A"/>
                  </a:solidFill>
                  <a:prstDash val="solid"/>
                </a:ln>
                <a:solidFill>
                  <a:srgbClr val="FFFF00">
                    <a:alpha val="72000"/>
                  </a:srgb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38100" dir="54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SUCHEN</a:t>
            </a:r>
            <a:endParaRPr lang="en" sz="5400" b="1" spc="300" dirty="0">
              <a:ln w="10160">
                <a:solidFill>
                  <a:srgbClr val="FFCC0A"/>
                </a:solidFill>
                <a:prstDash val="solid"/>
              </a:ln>
              <a:solidFill>
                <a:srgbClr val="FFFF00">
                  <a:alpha val="72000"/>
                </a:srgbClr>
              </a:solidFill>
              <a:effectLst>
                <a:glow>
                  <a:schemeClr val="accent2">
                    <a:lumMod val="75000"/>
                  </a:schemeClr>
                </a:glow>
                <a:outerShdw blurRad="38100" dist="38100" dir="5400000" algn="t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2094838" y="1015663"/>
            <a:ext cx="897593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Als deine Wache[Behörde] setze ICH FRIEDEN ein </a:t>
            </a:r>
            <a:b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als deine Obrigkeit [Machthaber] GERECHTIGKEIT.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(Jesaja 60:17b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ELB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265393" y="2412326"/>
            <a:ext cx="6317411" cy="359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de-DE" sz="2200" b="1" dirty="0">
                <a:highlight>
                  <a:srgbClr val="FFFF00"/>
                </a:highlight>
              </a:rPr>
              <a:t>JESUS</a:t>
            </a:r>
            <a:r>
              <a:rPr lang="de-DE" sz="2200" b="1" dirty="0"/>
              <a:t> wird der </a:t>
            </a:r>
            <a:r>
              <a:rPr lang="de-DE" sz="2200" b="1" dirty="0">
                <a:highlight>
                  <a:srgbClr val="FFFF00"/>
                </a:highlight>
              </a:rPr>
              <a:t>„FRIEDENSFÜRST” </a:t>
            </a:r>
            <a:r>
              <a:rPr lang="de-DE" sz="2200" b="1" dirty="0"/>
              <a:t>genannt </a:t>
            </a:r>
            <a:br>
              <a:rPr lang="de-DE" sz="2200" b="1" dirty="0"/>
            </a:br>
            <a:r>
              <a:rPr lang="de-DE" sz="2200" b="1" dirty="0"/>
              <a:t>(Jesaja 9,6):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de-DE" sz="2200" b="1" dirty="0"/>
              <a:t>„Denn uns ist ein Kind geboren, </a:t>
            </a:r>
            <a:br>
              <a:rPr lang="de-DE" sz="2200" b="1" dirty="0"/>
            </a:br>
            <a:r>
              <a:rPr lang="de-DE" sz="2200" b="1" dirty="0"/>
              <a:t>ein SOHN ist uns gegeben </a:t>
            </a:r>
            <a:br>
              <a:rPr lang="de-DE" sz="2200" b="1" dirty="0"/>
            </a:br>
            <a:r>
              <a:rPr lang="de-DE" sz="2200" b="1" dirty="0"/>
              <a:t>und die HERRSCHAFT ist auf Seiner Schulter; </a:t>
            </a:r>
            <a:br>
              <a:rPr lang="de-DE" sz="2200" b="1" dirty="0"/>
            </a:br>
            <a:r>
              <a:rPr lang="de-DE" sz="2200" b="1" dirty="0"/>
              <a:t>und ER heißt</a:t>
            </a:r>
            <a:br>
              <a:rPr lang="de-DE" sz="2200" b="1" dirty="0"/>
            </a:br>
            <a:r>
              <a:rPr lang="de-DE" sz="2000" b="1" dirty="0"/>
              <a:t> </a:t>
            </a:r>
            <a:r>
              <a:rPr lang="de-DE" sz="2000" b="1" dirty="0">
                <a:highlight>
                  <a:srgbClr val="FFCC0A"/>
                </a:highlight>
              </a:rPr>
              <a:t>WUNDER-RAT, GOTT-HELD, EWIG-VATER, </a:t>
            </a:r>
            <a:br>
              <a:rPr lang="de-DE" sz="2000" b="1" dirty="0">
                <a:highlight>
                  <a:srgbClr val="FFCC0A"/>
                </a:highlight>
              </a:rPr>
            </a:br>
            <a:r>
              <a:rPr lang="de-DE" sz="2800" b="1" dirty="0">
                <a:highlight>
                  <a:srgbClr val="FFFF00"/>
                </a:highlight>
              </a:rPr>
              <a:t>FRIEDE-FÜRST</a:t>
            </a:r>
            <a:r>
              <a:rPr lang="de-DE" sz="2400" b="1" dirty="0"/>
              <a:t>“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9428F06-D24B-4517-0017-6DB97E3995E4}"/>
              </a:ext>
            </a:extLst>
          </p:cNvPr>
          <p:cNvSpPr/>
          <p:nvPr/>
        </p:nvSpPr>
        <p:spPr>
          <a:xfrm>
            <a:off x="127120" y="49423"/>
            <a:ext cx="2604930" cy="1015663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Do, 30.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Der Friedensfürst</a:t>
            </a: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517FA053-0218-28C7-5D13-F40014B91F57}"/>
              </a:ext>
            </a:extLst>
          </p:cNvPr>
          <p:cNvSpPr txBox="1"/>
          <p:nvPr/>
        </p:nvSpPr>
        <p:spPr>
          <a:xfrm>
            <a:off x="6786634" y="2306836"/>
            <a:ext cx="4855637" cy="414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de-DE" sz="2200" b="1" dirty="0"/>
              <a:t>Er kam, um </a:t>
            </a:r>
            <a:r>
              <a:rPr lang="de-DE" sz="2200" b="1" u="sng" dirty="0"/>
              <a:t>FRIEDEN zu bringen </a:t>
            </a:r>
            <a:br>
              <a:rPr lang="de-DE" sz="2200" b="1" u="sng" dirty="0"/>
            </a:br>
            <a:r>
              <a:rPr lang="de-DE" sz="2200" b="1" dirty="0"/>
              <a:t>und Er wird </a:t>
            </a:r>
            <a:r>
              <a:rPr lang="de-DE" sz="2200" b="1" u="sng" dirty="0"/>
              <a:t>in FRIEDEN regieren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de-DE" sz="200" b="1" u="sng" dirty="0"/>
              <a:t> </a:t>
            </a:r>
            <a:br>
              <a:rPr lang="de-DE" sz="2400" b="1" dirty="0"/>
            </a:br>
            <a:r>
              <a:rPr lang="de-DE" sz="2400" b="1" dirty="0"/>
              <a:t>(Johannes 14,27) (SLT) : </a:t>
            </a:r>
            <a:br>
              <a:rPr lang="de-DE" sz="2400" b="1" dirty="0"/>
            </a:br>
            <a:r>
              <a:rPr lang="de-DE" sz="2400" b="1" dirty="0">
                <a:highlight>
                  <a:srgbClr val="FFFF00"/>
                </a:highlight>
              </a:rPr>
              <a:t>„FRIEDEN hinterlasse ich euch; MEINEN FRIEDEN gebe ich euch. </a:t>
            </a:r>
            <a:br>
              <a:rPr lang="de-DE" sz="2400" b="1" dirty="0">
                <a:highlight>
                  <a:srgbClr val="FFFF00"/>
                </a:highlight>
              </a:rPr>
            </a:br>
            <a:endParaRPr lang="de-DE" sz="100" b="1" dirty="0">
              <a:highlight>
                <a:srgbClr val="FFFF00"/>
              </a:highlight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de-DE" sz="2400" b="1" dirty="0"/>
              <a:t>Nicht wie die Welt gibt, </a:t>
            </a:r>
            <a:br>
              <a:rPr lang="de-DE" sz="2400" b="1" dirty="0"/>
            </a:br>
            <a:r>
              <a:rPr lang="de-DE" sz="2400" b="1" dirty="0"/>
              <a:t>gebe ich euch;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de-DE" sz="2400" b="1" dirty="0"/>
              <a:t>euer Herz erschrecke nicht </a:t>
            </a:r>
            <a:br>
              <a:rPr lang="de-DE" sz="2400" b="1" dirty="0"/>
            </a:br>
            <a:r>
              <a:rPr lang="de-DE" sz="2400" b="1" dirty="0"/>
              <a:t>und verzage nicht!“ 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 uiExpand="1" build="p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13F1BB-2EF9-80E7-D1B6-07A3A06F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149D2E2D-38B9-64CE-4332-0F9B832219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48" y="2649188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0D0C8C65-9F9E-033C-8921-EF89413A8E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103" y="2649189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8653770B-8A9E-C433-47C1-0772A49F8D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48" y="4541987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6E4F727C-B477-691B-E8ED-55EE1328F7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962" y="4541988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50FA2A46-9639-928D-1380-76B1B0C1A0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6830" y="2608030"/>
            <a:ext cx="3562807" cy="21951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8E48573C-5DCF-407B-E292-CD75635BCB39}"/>
              </a:ext>
            </a:extLst>
          </p:cNvPr>
          <p:cNvSpPr/>
          <p:nvPr/>
        </p:nvSpPr>
        <p:spPr>
          <a:xfrm>
            <a:off x="8709872" y="4137485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D66830-01DD-DF4F-6FC1-B7F24DFD5104}"/>
              </a:ext>
            </a:extLst>
          </p:cNvPr>
          <p:cNvSpPr txBox="1"/>
          <p:nvPr/>
        </p:nvSpPr>
        <p:spPr>
          <a:xfrm>
            <a:off x="9318" y="1904337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Aber bis sein </a:t>
            </a:r>
            <a:r>
              <a:rPr lang="de-DE" sz="2000" b="1" dirty="0">
                <a:highlight>
                  <a:srgbClr val="FFFF00"/>
                </a:highlight>
              </a:rPr>
              <a:t>REICH DES FRIEDENS </a:t>
            </a:r>
            <a:r>
              <a:rPr lang="de-DE" sz="2000" b="1" dirty="0"/>
              <a:t>Wirklichkeit wird, bleiben wir in einem Kriegsgebiet, </a:t>
            </a:r>
            <a:br>
              <a:rPr lang="de-DE" sz="2000" b="1" dirty="0"/>
            </a:br>
            <a:r>
              <a:rPr lang="de-DE" sz="2000" b="1" dirty="0"/>
              <a:t>eingetaucht in den kosmischen Konflikt zwischen Gut und Böse.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C9068E1E-DC9E-CAD2-69D1-0104025D6F0B}"/>
              </a:ext>
            </a:extLst>
          </p:cNvPr>
          <p:cNvSpPr/>
          <p:nvPr/>
        </p:nvSpPr>
        <p:spPr>
          <a:xfrm>
            <a:off x="127119" y="49423"/>
            <a:ext cx="2452795" cy="1138773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Do, 30.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Der Friedensfürst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42BA9FE-2261-E535-F6F6-4191B6900F74}"/>
              </a:ext>
            </a:extLst>
          </p:cNvPr>
          <p:cNvSpPr txBox="1"/>
          <p:nvPr/>
        </p:nvSpPr>
        <p:spPr>
          <a:xfrm>
            <a:off x="127119" y="4753547"/>
            <a:ext cx="6546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Als die syrische Armee </a:t>
            </a:r>
            <a:r>
              <a:rPr lang="de-DE" sz="2000" b="1" dirty="0" err="1"/>
              <a:t>Dothan</a:t>
            </a:r>
            <a:r>
              <a:rPr lang="de-DE" sz="2000" b="1" dirty="0"/>
              <a:t> belagerte, </a:t>
            </a:r>
            <a:br>
              <a:rPr lang="de-DE" sz="2000" b="1" dirty="0"/>
            </a:br>
            <a:r>
              <a:rPr lang="de-DE" sz="2000" b="1" dirty="0"/>
              <a:t>um den Propheten Elisa gefangen zu nehmen, </a:t>
            </a:r>
            <a:br>
              <a:rPr lang="de-DE" sz="2000" b="1" dirty="0"/>
            </a:br>
            <a:r>
              <a:rPr lang="de-DE" sz="2000" b="1" dirty="0"/>
              <a:t>bat er GOTT nicht darum, die Syrer durch die ihn umgebende himmlische Armee vernichten zu lassen. </a:t>
            </a:r>
            <a:endParaRPr lang="en" sz="2000" b="1" dirty="0"/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A023B3EE-B96F-DED4-78D9-FA698B26C17C}"/>
              </a:ext>
            </a:extLst>
          </p:cNvPr>
          <p:cNvSpPr txBox="1"/>
          <p:nvPr/>
        </p:nvSpPr>
        <p:spPr>
          <a:xfrm>
            <a:off x="2579914" y="-85790"/>
            <a:ext cx="9621403" cy="1015663"/>
          </a:xfrm>
          <a:prstGeom prst="rect">
            <a:avLst/>
          </a:prstGeom>
          <a:noFill/>
          <a:effectLst>
            <a:glow rad="5842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" sz="6000" b="1" spc="500" dirty="0">
                <a:ln w="10160">
                  <a:solidFill>
                    <a:srgbClr val="FFCC0A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76200" dir="7200000" algn="tl" rotWithShape="0">
                    <a:schemeClr val="accent5">
                      <a:lumMod val="50000"/>
                    </a:schemeClr>
                  </a:outerShdw>
                </a:effectLst>
              </a:rPr>
              <a:t>FRIEDEN</a:t>
            </a:r>
            <a:r>
              <a:rPr lang="en" sz="5400" b="1" spc="300" dirty="0">
                <a:ln w="10160">
                  <a:solidFill>
                    <a:srgbClr val="FFCC0A"/>
                  </a:solidFill>
                  <a:prstDash val="solid"/>
                </a:ln>
                <a:solidFill>
                  <a:srgbClr val="FFFF00">
                    <a:alpha val="72000"/>
                  </a:srgb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 </a:t>
            </a:r>
            <a:r>
              <a:rPr lang="en" sz="4800" b="1" spc="300" dirty="0">
                <a:ln w="10160">
                  <a:solidFill>
                    <a:srgbClr val="FFCC0A"/>
                  </a:solidFill>
                  <a:prstDash val="solid"/>
                </a:ln>
                <a:solidFill>
                  <a:srgbClr val="FFFF00">
                    <a:alpha val="72000"/>
                  </a:srgb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38100" dir="54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SUCHEN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788DC787-0133-E722-E0D5-BE714C2ABB07}"/>
              </a:ext>
            </a:extLst>
          </p:cNvPr>
          <p:cNvSpPr txBox="1"/>
          <p:nvPr/>
        </p:nvSpPr>
        <p:spPr>
          <a:xfrm>
            <a:off x="2083953" y="916316"/>
            <a:ext cx="9977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Als deine Wache[Behörde] setze ICH FRIEDEN ein </a:t>
            </a:r>
            <a:b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als deine Obrigkeit [Machthaber] GERECHTIGKEIT.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(Jesaja 60:17b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ELB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52D4AE4B-6263-9E12-B05C-0FF12D190729}"/>
              </a:ext>
            </a:extLst>
          </p:cNvPr>
          <p:cNvSpPr txBox="1"/>
          <p:nvPr/>
        </p:nvSpPr>
        <p:spPr>
          <a:xfrm>
            <a:off x="9318" y="6150114"/>
            <a:ext cx="12182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Stattdessen bat er darum, die geblendete syrische Armee nach Samaria zu führen, </a:t>
            </a:r>
            <a:br>
              <a:rPr lang="de-DE" sz="2000" b="1" dirty="0"/>
            </a:br>
            <a:r>
              <a:rPr lang="de-DE" sz="2000" b="1" dirty="0"/>
              <a:t>damit er dort </a:t>
            </a:r>
            <a:r>
              <a:rPr lang="de-DE" sz="2000" b="1" dirty="0">
                <a:highlight>
                  <a:srgbClr val="FFFF00"/>
                </a:highlight>
              </a:rPr>
              <a:t>FRIEDEN</a:t>
            </a:r>
            <a:r>
              <a:rPr lang="de-DE" sz="2000" b="1" dirty="0"/>
              <a:t> zwischen den </a:t>
            </a:r>
            <a:r>
              <a:rPr lang="de-DE" sz="2000" b="1" dirty="0">
                <a:highlight>
                  <a:srgbClr val="FFFF00"/>
                </a:highlight>
              </a:rPr>
              <a:t>beiden verfeindeten Nationen </a:t>
            </a:r>
            <a:r>
              <a:rPr lang="de-DE" sz="2000" b="1" dirty="0"/>
              <a:t>stiften konnte (2. Könige 6,12-23).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3721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1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658685-0B13-894F-62F3-428EDD284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0B7E5BF7-6CDC-C223-4863-D7A14C01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484"/>
          <a:stretch>
            <a:fillRect/>
          </a:stretch>
        </p:blipFill>
        <p:spPr>
          <a:xfrm>
            <a:off x="0" y="3285897"/>
            <a:ext cx="12185773" cy="37176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6AFEDD7-BBB1-4189-2593-22509095E377}"/>
              </a:ext>
            </a:extLst>
          </p:cNvPr>
          <p:cNvSpPr txBox="1"/>
          <p:nvPr/>
        </p:nvSpPr>
        <p:spPr>
          <a:xfrm>
            <a:off x="291966" y="1713294"/>
            <a:ext cx="58040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Das ist das Beispiel, </a:t>
            </a:r>
            <a:br>
              <a:rPr lang="de-DE" sz="2400" b="1" dirty="0"/>
            </a:br>
            <a:r>
              <a:rPr lang="de-DE" sz="2400" b="1" dirty="0"/>
              <a:t>das JESUS uns gegeben hat: </a:t>
            </a:r>
            <a:br>
              <a:rPr lang="de-DE" sz="2400" b="1" dirty="0"/>
            </a:br>
            <a:r>
              <a:rPr lang="de-DE" sz="2400" b="1" dirty="0"/>
              <a:t>in Konflikten immer </a:t>
            </a:r>
            <a:br>
              <a:rPr lang="de-DE" sz="2400" b="1" dirty="0"/>
            </a:br>
            <a:r>
              <a:rPr lang="de-DE" sz="2400" b="1" dirty="0"/>
              <a:t>den FRIEDEN zu suchen. </a:t>
            </a:r>
            <a:br>
              <a:rPr lang="de-DE" sz="2400" b="1" dirty="0"/>
            </a:br>
            <a:r>
              <a:rPr lang="de-DE" sz="2400" b="1" dirty="0"/>
              <a:t>Das Böse mit GUTEM zu überwinden </a:t>
            </a:r>
            <a:r>
              <a:rPr lang="de-DE" sz="2000" b="1" dirty="0"/>
              <a:t>(Röm 12,20-21):</a:t>
            </a:r>
            <a:endParaRPr lang="de-DE" sz="24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DE82D652-779B-14E7-5EB2-3E1A45D2BEF2}"/>
              </a:ext>
            </a:extLst>
          </p:cNvPr>
          <p:cNvSpPr/>
          <p:nvPr/>
        </p:nvSpPr>
        <p:spPr>
          <a:xfrm>
            <a:off x="127119" y="49423"/>
            <a:ext cx="2539881" cy="1015663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Do, 30. Okt ‘25 –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Der Friedensfürst </a:t>
            </a: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E1BC132E-EB6F-C5E8-A9D7-3EE2C454B970}"/>
              </a:ext>
            </a:extLst>
          </p:cNvPr>
          <p:cNvSpPr txBox="1"/>
          <p:nvPr/>
        </p:nvSpPr>
        <p:spPr>
          <a:xfrm>
            <a:off x="2667000" y="0"/>
            <a:ext cx="9525000" cy="1015663"/>
          </a:xfrm>
          <a:prstGeom prst="rect">
            <a:avLst/>
          </a:prstGeom>
          <a:noFill/>
          <a:effectLst>
            <a:glow rad="584200">
              <a:schemeClr val="bg1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" sz="6000" b="1" spc="500" dirty="0">
                <a:ln w="10160">
                  <a:solidFill>
                    <a:srgbClr val="FFCC0A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76200" dir="7200000" algn="tl" rotWithShape="0">
                    <a:schemeClr val="accent5">
                      <a:lumMod val="50000"/>
                    </a:schemeClr>
                  </a:outerShdw>
                </a:effectLst>
              </a:rPr>
              <a:t>FRIEDEN</a:t>
            </a:r>
            <a:r>
              <a:rPr lang="en" sz="5400" b="1" spc="300" dirty="0">
                <a:ln w="10160">
                  <a:solidFill>
                    <a:srgbClr val="FFCC0A"/>
                  </a:solidFill>
                  <a:prstDash val="solid"/>
                </a:ln>
                <a:solidFill>
                  <a:srgbClr val="FFFF00">
                    <a:alpha val="72000"/>
                  </a:srgb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 </a:t>
            </a:r>
            <a:r>
              <a:rPr lang="en" sz="4800" b="1" spc="300" dirty="0">
                <a:ln w="10160">
                  <a:solidFill>
                    <a:srgbClr val="FFCC0A"/>
                  </a:solidFill>
                  <a:prstDash val="solid"/>
                </a:ln>
                <a:solidFill>
                  <a:srgbClr val="FFFF00">
                    <a:alpha val="72000"/>
                  </a:srgbClr>
                </a:solidFill>
                <a:effectLst>
                  <a:glow>
                    <a:schemeClr val="accent2">
                      <a:lumMod val="75000"/>
                    </a:schemeClr>
                  </a:glow>
                  <a:outerShdw blurRad="38100" dist="38100" dir="54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SUCHEN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391A3C89-5F41-8FD2-98DB-08DF68A2327B}"/>
              </a:ext>
            </a:extLst>
          </p:cNvPr>
          <p:cNvSpPr txBox="1"/>
          <p:nvPr/>
        </p:nvSpPr>
        <p:spPr>
          <a:xfrm>
            <a:off x="2105724" y="889053"/>
            <a:ext cx="897593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Als deine Wache[Behörde] setze ICH FRIEDEN ein </a:t>
            </a:r>
            <a:b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als deine Obrigkeit [Machthaber] GERECHTIGKEIT.</a:t>
            </a:r>
            <a:r>
              <a:rPr lang="en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(Jesaja 60:17b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ELB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06D2B144-EE30-9064-6936-3523969E2244}"/>
              </a:ext>
            </a:extLst>
          </p:cNvPr>
          <p:cNvSpPr txBox="1"/>
          <p:nvPr/>
        </p:nvSpPr>
        <p:spPr>
          <a:xfrm>
            <a:off x="5654973" y="1904716"/>
            <a:ext cx="64008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„ »Wenn nun dein Feind Hunger hat, </a:t>
            </a:r>
            <a:br>
              <a:rPr lang="de-DE" sz="2200" b="1" dirty="0"/>
            </a:br>
            <a:r>
              <a:rPr lang="de-DE" sz="2200" b="1" dirty="0"/>
              <a:t>so gib ihm zu essen; </a:t>
            </a:r>
            <a:br>
              <a:rPr lang="de-DE" sz="2200" b="1" dirty="0"/>
            </a:br>
            <a:r>
              <a:rPr lang="de-DE" sz="2200" b="1" dirty="0"/>
              <a:t>wenn er Durst hat, dann gib ihm zu trinken! </a:t>
            </a:r>
            <a:br>
              <a:rPr lang="de-DE" sz="2200" b="1" dirty="0"/>
            </a:br>
            <a:r>
              <a:rPr lang="de-DE" sz="2200" b="1" dirty="0"/>
              <a:t>Wenn du das tust, wirst du feurige Kohlen </a:t>
            </a:r>
            <a:br>
              <a:rPr lang="de-DE" sz="2200" b="1" dirty="0"/>
            </a:br>
            <a:r>
              <a:rPr lang="de-DE" sz="2200" b="1" dirty="0"/>
              <a:t>auf sein Haupt sammeln.« </a:t>
            </a:r>
            <a:br>
              <a:rPr lang="de-DE" sz="2200" b="1" dirty="0"/>
            </a:br>
            <a:r>
              <a:rPr lang="de-DE" sz="2200" b="1" dirty="0"/>
              <a:t>Lass dich nicht vom Bösen überwinden, sondern </a:t>
            </a:r>
            <a:r>
              <a:rPr lang="de-DE" sz="2200" b="1" u="sng" dirty="0"/>
              <a:t>ÜBERWINDE DAS BÖSE DURCH DAS GUTE!“ </a:t>
            </a:r>
            <a:endParaRPr lang="en" sz="2200" b="1" u="sng" dirty="0"/>
          </a:p>
        </p:txBody>
      </p:sp>
    </p:spTree>
    <p:extLst>
      <p:ext uri="{BB962C8B-B14F-4D97-AF65-F5344CB8AC3E}">
        <p14:creationId xmlns:p14="http://schemas.microsoft.com/office/powerpoint/2010/main" val="29538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314752" y="748635"/>
            <a:ext cx="10423458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Die vollständige Vernichtung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des Volkes von Jericho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war nichts anderes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als die Erfüllung der Gebote,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die zuvor durch Moses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bezüglich der Bewohner Kanaans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gegeben worden waren [...] </a:t>
            </a:r>
          </a:p>
          <a:p>
            <a:pPr>
              <a:spcBef>
                <a:spcPts val="600"/>
              </a:spcBef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Vielen scheinen diese Gebote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im Widerspruch zum Geist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der Liebe und Barmherzigkeit zu stehen,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der in anderen Teilen der Bibel geboten wird,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aber in Wahrheit waren sie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das Gebot unendlicher Weisheit und Güte. …</a:t>
            </a:r>
            <a:endParaRPr lang="en" sz="2800" b="1" dirty="0">
              <a:solidFill>
                <a:schemeClr val="bg1">
                  <a:lumMod val="8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6409009" y="6519446"/>
            <a:ext cx="5630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E. G. White, Patriarchen and Propheten, S. 492 (engl. Ausg.)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00350-E156-D8B2-746E-C2724DCDB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E9B608-2056-2F8E-11EE-6EC026CF6539}"/>
              </a:ext>
            </a:extLst>
          </p:cNvPr>
          <p:cNvSpPr txBox="1"/>
          <p:nvPr/>
        </p:nvSpPr>
        <p:spPr>
          <a:xfrm>
            <a:off x="260160" y="0"/>
            <a:ext cx="11779685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… GOTT war im Begriff, Israel in Kanaan anzusiedeln,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um unter ihnen eine Nation und eine Regierung aufzubauen,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die eine Manifestation Seines Königreichs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auf Erden sein sollten.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endParaRPr lang="de-DE" sz="500" b="1" dirty="0">
              <a:solidFill>
                <a:schemeClr val="bg1">
                  <a:lumMod val="85000"/>
                </a:schemeClr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Sie sollten nicht nur Erben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der wahren Religion sein,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sondern deren Grundsätze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in der ganzen Welt verbreiten. </a:t>
            </a:r>
          </a:p>
          <a:p>
            <a:pPr>
              <a:spcBef>
                <a:spcPts val="600"/>
              </a:spcBef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Die Kanaaniter hatten sich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dem abscheulichsten und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 err="1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entwürdigendsten</a:t>
            </a: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 Heidentum hingegeben,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und es war notwendig,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das Land von allem zu säubern,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was die Erfüllung der gnädigen Absichten GOTTES </a:t>
            </a:r>
            <a:b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so sicher verhindern würde</a:t>
            </a:r>
            <a:r>
              <a:rPr lang="en" sz="2800" b="1" dirty="0">
                <a:solidFill>
                  <a:schemeClr val="bg1">
                    <a:lumMod val="85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8B597D-E22E-FB68-67A3-7198FB93F943}"/>
              </a:ext>
            </a:extLst>
          </p:cNvPr>
          <p:cNvSpPr txBox="1"/>
          <p:nvPr/>
        </p:nvSpPr>
        <p:spPr>
          <a:xfrm rot="5400000">
            <a:off x="9116421" y="3259723"/>
            <a:ext cx="5630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bg1">
                    <a:lumMod val="85000"/>
                  </a:schemeClr>
                </a:solidFill>
              </a:rPr>
              <a:t>E. G. White, Patriarchen and Propheten, S. 492 (engl. Ausg.)</a:t>
            </a:r>
          </a:p>
        </p:txBody>
      </p:sp>
    </p:spTree>
    <p:extLst>
      <p:ext uri="{BB962C8B-B14F-4D97-AF65-F5344CB8AC3E}">
        <p14:creationId xmlns:p14="http://schemas.microsoft.com/office/powerpoint/2010/main" val="23595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11772035" cy="24622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andara" panose="020E0502030303020204" pitchFamily="34" charset="0"/>
              </a:rPr>
              <a:t>und (Josua) unterwarf alle diese Könige mit ihrem Lande auf einmal. </a:t>
            </a:r>
          </a:p>
          <a:p>
            <a:pPr lvl="0">
              <a:spcBef>
                <a:spcPts val="1200"/>
              </a:spcBef>
              <a:defRPr/>
            </a:pPr>
            <a:r>
              <a:rPr lang="de-DE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andara" panose="020E0502030303020204" pitchFamily="34" charset="0"/>
              </a:rPr>
              <a:t>Denn der HERR, der GOTT Israels, </a:t>
            </a:r>
            <a:br>
              <a:rPr lang="de-DE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andara" panose="020E0502030303020204" pitchFamily="34" charset="0"/>
              </a:rPr>
            </a:br>
            <a:r>
              <a:rPr lang="de-DE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andara" panose="020E0502030303020204" pitchFamily="34" charset="0"/>
              </a:rPr>
              <a:t>hatte für Israel gestritten.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andara" panose="020E0502030303020204" pitchFamily="34" charset="0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andara" panose="020E0502030303020204" pitchFamily="34" charset="0"/>
              </a:rPr>
              <a:t>Josua 10:42,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4D3CAA-DF48-E7D3-FE84-0D9888F54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36492">
            <a:off x="-297628" y="3548376"/>
            <a:ext cx="5535454" cy="36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Es ist nicht einfach, den Krieg zu verstehen, </a:t>
            </a:r>
            <a:br>
              <a:rPr lang="de-DE" sz="2400" b="1" dirty="0"/>
            </a:br>
            <a:r>
              <a:rPr lang="de-DE" sz="2400" b="1" dirty="0"/>
              <a:t>der dazu führte, dass Israel das Land Kanaan </a:t>
            </a:r>
            <a:br>
              <a:rPr lang="de-DE" sz="2400" b="1" dirty="0"/>
            </a:br>
            <a:r>
              <a:rPr lang="de-DE" sz="2400" b="1" dirty="0"/>
              <a:t>in Besitz nahm.</a:t>
            </a:r>
            <a:endParaRPr lang="en" sz="2400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250" y="0"/>
            <a:ext cx="4978400" cy="3733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406631"/>
            <a:ext cx="3843187" cy="27932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02958" y="4260845"/>
            <a:ext cx="8177363" cy="1938992"/>
          </a:xfrm>
          <a:prstGeom prst="rect">
            <a:avLst/>
          </a:prstGeom>
          <a:solidFill>
            <a:schemeClr val="accent5">
              <a:alpha val="3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Um dieses Problem zu verstehen, </a:t>
            </a:r>
            <a:br>
              <a:rPr lang="de-DE" sz="2400" b="1" dirty="0"/>
            </a:br>
            <a:r>
              <a:rPr lang="de-DE" sz="2400" b="1" dirty="0"/>
              <a:t>müssen wir uns mit dem </a:t>
            </a:r>
            <a:r>
              <a:rPr lang="de-DE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BIBLISCHEN KONZEPT </a:t>
            </a:r>
            <a:br>
              <a:rPr lang="de-DE" sz="2400" b="1" dirty="0"/>
            </a:br>
            <a:r>
              <a:rPr lang="de-DE" sz="2400" b="1" dirty="0"/>
              <a:t>des </a:t>
            </a:r>
            <a:r>
              <a:rPr lang="de-DE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KRIEGES</a:t>
            </a:r>
            <a:r>
              <a:rPr lang="de-DE" sz="2400" b="1" dirty="0"/>
              <a:t> und den </a:t>
            </a:r>
            <a:r>
              <a:rPr lang="de-DE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MORALISCHEN WERTEN </a:t>
            </a:r>
            <a:r>
              <a:rPr lang="de-DE" sz="2400" b="1" dirty="0"/>
              <a:t>befassen, um die es in diesem kritischen Moment </a:t>
            </a:r>
            <a:br>
              <a:rPr lang="de-DE" sz="2400" b="1" dirty="0"/>
            </a:br>
            <a:r>
              <a:rPr lang="de-DE" sz="2400" b="1" dirty="0"/>
              <a:t>der Geschichte ging.</a:t>
            </a:r>
            <a:endParaRPr lang="en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610100" y="3386066"/>
            <a:ext cx="7448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Warum starben dann so viele Menschen? </a:t>
            </a:r>
            <a:br>
              <a:rPr lang="de-DE" sz="2400" b="1" dirty="0"/>
            </a:br>
            <a:r>
              <a:rPr lang="de-DE" sz="2400" b="1" dirty="0"/>
              <a:t>Kann dieser Krieg als „heilig” betrachtet werden?</a:t>
            </a:r>
            <a:endParaRPr lang="en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628650" y="1597193"/>
            <a:ext cx="6029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So wie GOTT niemals beabsichtigte, </a:t>
            </a:r>
            <a:br>
              <a:rPr lang="de-DE" sz="2400" b="1" dirty="0"/>
            </a:br>
            <a:r>
              <a:rPr lang="de-DE" sz="2400" b="1" dirty="0"/>
              <a:t>dass es Sünde geben sollte, </a:t>
            </a:r>
            <a:br>
              <a:rPr lang="de-DE" sz="2400" b="1" dirty="0"/>
            </a:br>
            <a:r>
              <a:rPr lang="de-DE" sz="2400" b="1" dirty="0"/>
              <a:t>so beabsichtigte Er auch nicht, </a:t>
            </a:r>
            <a:br>
              <a:rPr lang="de-DE" sz="2400" b="1" dirty="0"/>
            </a:br>
            <a:r>
              <a:rPr lang="de-DE" sz="2400" b="1" dirty="0"/>
              <a:t>dass es Krieg geben sollte.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4913D-2C4A-4A5A-0448-2CE602733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759CD79-C7A8-A43A-DB86-919D28A5E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166769"/>
              </p:ext>
            </p:extLst>
          </p:nvPr>
        </p:nvGraphicFramePr>
        <p:xfrm>
          <a:off x="111158" y="1600239"/>
          <a:ext cx="8832830" cy="504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CBB32AB-DB52-2BF4-BE90-1A566F8D3B60}"/>
              </a:ext>
            </a:extLst>
          </p:cNvPr>
          <p:cNvSpPr/>
          <p:nvPr/>
        </p:nvSpPr>
        <p:spPr>
          <a:xfrm>
            <a:off x="6703095" y="383882"/>
            <a:ext cx="60224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600" b="1" i="1" spc="10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Ü B      E R</a:t>
            </a:r>
            <a:endParaRPr lang="de-DE" sz="6600" b="1" i="1" cap="none" spc="1000" dirty="0">
              <a:ln>
                <a:solidFill>
                  <a:schemeClr val="accent3">
                    <a:lumMod val="50000"/>
                  </a:schemeClr>
                </a:solidFill>
              </a:ln>
              <a:blipFill>
                <a:blip r:embed="rId8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9B703B-AE10-6012-3373-76AF7BCB6C7A}"/>
              </a:ext>
            </a:extLst>
          </p:cNvPr>
          <p:cNvSpPr/>
          <p:nvPr/>
        </p:nvSpPr>
        <p:spPr>
          <a:xfrm rot="5400000">
            <a:off x="7548271" y="2046629"/>
            <a:ext cx="43756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000" b="1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</a:t>
            </a:r>
            <a:r>
              <a:rPr lang="de-DE" sz="6000" b="1" cap="none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9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lick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9EFC84-E05B-7507-8A44-854FCA250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68" y="48627"/>
            <a:ext cx="2257391" cy="1503987"/>
          </a:xfrm>
          <a:prstGeom prst="rect">
            <a:avLst/>
          </a:prstGeom>
        </p:spPr>
      </p:pic>
      <p:sp>
        <p:nvSpPr>
          <p:cNvPr id="12" name="Scrollen: horizontal 11">
            <a:extLst>
              <a:ext uri="{FF2B5EF4-FFF2-40B4-BE49-F238E27FC236}">
                <a16:creationId xmlns:a16="http://schemas.microsoft.com/office/drawing/2014/main" id="{EAB3020B-EDA1-BB5B-2068-1787CEDA3349}"/>
              </a:ext>
            </a:extLst>
          </p:cNvPr>
          <p:cNvSpPr/>
          <p:nvPr/>
        </p:nvSpPr>
        <p:spPr>
          <a:xfrm>
            <a:off x="3098928" y="1932507"/>
            <a:ext cx="5274759" cy="511629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So, 26. Okt ‘25 – Die Schuld der Kanaaniter</a:t>
            </a:r>
          </a:p>
        </p:txBody>
      </p:sp>
      <p:sp>
        <p:nvSpPr>
          <p:cNvPr id="13" name="Scrollen: horizontal 12">
            <a:extLst>
              <a:ext uri="{FF2B5EF4-FFF2-40B4-BE49-F238E27FC236}">
                <a16:creationId xmlns:a16="http://schemas.microsoft.com/office/drawing/2014/main" id="{68D2983E-7472-982A-E764-5421BDB3C0B5}"/>
              </a:ext>
            </a:extLst>
          </p:cNvPr>
          <p:cNvSpPr/>
          <p:nvPr/>
        </p:nvSpPr>
        <p:spPr>
          <a:xfrm>
            <a:off x="3098928" y="2749930"/>
            <a:ext cx="4677448" cy="511629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Mo, 27. Okt ‘25 – Der höchste Richter</a:t>
            </a:r>
          </a:p>
        </p:txBody>
      </p:sp>
      <p:sp>
        <p:nvSpPr>
          <p:cNvPr id="3" name="Scrollen: horizontal 2">
            <a:extLst>
              <a:ext uri="{FF2B5EF4-FFF2-40B4-BE49-F238E27FC236}">
                <a16:creationId xmlns:a16="http://schemas.microsoft.com/office/drawing/2014/main" id="{CF0A2916-80C6-D6AF-27F4-2FF8902DB9B8}"/>
              </a:ext>
            </a:extLst>
          </p:cNvPr>
          <p:cNvSpPr/>
          <p:nvPr/>
        </p:nvSpPr>
        <p:spPr>
          <a:xfrm>
            <a:off x="3098924" y="3484216"/>
            <a:ext cx="5711122" cy="511629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Di, 28. Okt ‘25 – Enteignung oder Vernichtung?</a:t>
            </a:r>
          </a:p>
        </p:txBody>
      </p:sp>
      <p:sp>
        <p:nvSpPr>
          <p:cNvPr id="5" name="Scrollen: horizontal 4">
            <a:extLst>
              <a:ext uri="{FF2B5EF4-FFF2-40B4-BE49-F238E27FC236}">
                <a16:creationId xmlns:a16="http://schemas.microsoft.com/office/drawing/2014/main" id="{89FBED89-CB1A-F8CD-6DCB-C0C58549046C}"/>
              </a:ext>
            </a:extLst>
          </p:cNvPr>
          <p:cNvSpPr/>
          <p:nvPr/>
        </p:nvSpPr>
        <p:spPr>
          <a:xfrm>
            <a:off x="3098927" y="4301639"/>
            <a:ext cx="4868284" cy="511629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Mi, 29. Okt ‘25 – Entscheidungsfreiheit</a:t>
            </a:r>
          </a:p>
        </p:txBody>
      </p:sp>
      <p:sp>
        <p:nvSpPr>
          <p:cNvPr id="7" name="Scrollen: horizontal 6">
            <a:extLst>
              <a:ext uri="{FF2B5EF4-FFF2-40B4-BE49-F238E27FC236}">
                <a16:creationId xmlns:a16="http://schemas.microsoft.com/office/drawing/2014/main" id="{8C06B3E5-5393-ED60-4B9B-EFCC2C0A8E0A}"/>
              </a:ext>
            </a:extLst>
          </p:cNvPr>
          <p:cNvSpPr/>
          <p:nvPr/>
        </p:nvSpPr>
        <p:spPr>
          <a:xfrm>
            <a:off x="3098919" y="5174477"/>
            <a:ext cx="4367357" cy="511629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Do, 30. Okt ‘25 – Der Friedensfürst</a:t>
            </a:r>
          </a:p>
        </p:txBody>
      </p:sp>
    </p:spTree>
    <p:extLst>
      <p:ext uri="{BB962C8B-B14F-4D97-AF65-F5344CB8AC3E}">
        <p14:creationId xmlns:p14="http://schemas.microsoft.com/office/powerpoint/2010/main" val="42537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2" grpId="0" uiExpand="1" build="p" animBg="1"/>
      <p:bldP spid="13" grpId="0" uiExpand="1" build="p" animBg="1"/>
      <p:bldP spid="3" grpId="0" uiExpand="1" build="p" animBg="1"/>
      <p:bldP spid="5" grpId="0" uiExpand="1" build="p" animBg="1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2428876" y="0"/>
            <a:ext cx="97631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EINE FRAGE DER UNGERECHTIGKEIT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2752725" y="607516"/>
            <a:ext cx="9079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accent5">
                      <a:lumMod val="60000"/>
                      <a:lumOff val="40000"/>
                      <a:alpha val="52000"/>
                    </a:schemeClr>
                  </a:glo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accent5">
                      <a:lumMod val="60000"/>
                      <a:lumOff val="40000"/>
                      <a:alpha val="52000"/>
                    </a:schemeClr>
                  </a:glow>
                </a:effectLst>
                <a:latin typeface="Candara" panose="020E0502030303020204" pitchFamily="34" charset="0"/>
              </a:rPr>
              <a:t>Erst in der 4. Generation werden sie hierher zurückkehren, </a:t>
            </a:r>
            <a:br>
              <a:rPr lang="de-DE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accent5">
                      <a:lumMod val="60000"/>
                      <a:lumOff val="40000"/>
                      <a:alpha val="52000"/>
                    </a:schemeClr>
                  </a:glo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accent5">
                      <a:lumMod val="60000"/>
                      <a:lumOff val="40000"/>
                      <a:alpha val="52000"/>
                    </a:schemeClr>
                  </a:glow>
                </a:effectLst>
                <a:latin typeface="Candara" panose="020E0502030303020204" pitchFamily="34" charset="0"/>
              </a:rPr>
              <a:t>denn noch ist das Maß der Schuld der Amoriter nicht voll.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accent5">
                      <a:lumMod val="60000"/>
                      <a:lumOff val="40000"/>
                      <a:alpha val="52000"/>
                    </a:schemeClr>
                  </a:glo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chemeClr val="accent5">
                      <a:lumMod val="60000"/>
                      <a:lumOff val="40000"/>
                      <a:alpha val="52000"/>
                    </a:schemeClr>
                  </a:glow>
                </a:effectLst>
                <a:latin typeface="Candara" panose="020E0502030303020204" pitchFamily="34" charset="0"/>
              </a:rPr>
              <a:t>(1. Mose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3630823" y="1915407"/>
            <a:ext cx="93154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200" b="1" dirty="0"/>
              <a:t>Archäologische Funde haben gezeigt, </a:t>
            </a:r>
            <a:br>
              <a:rPr lang="de-DE" sz="2200" b="1" dirty="0"/>
            </a:br>
            <a:r>
              <a:rPr lang="de-DE" sz="2200" b="1" dirty="0"/>
              <a:t>dass die Religion Kanaans genau dem entsprach, </a:t>
            </a:r>
            <a:br>
              <a:rPr lang="de-DE" sz="2200" b="1" dirty="0"/>
            </a:br>
            <a:r>
              <a:rPr lang="de-DE" sz="2200" b="1" dirty="0"/>
              <a:t>was in der Bibel steht: </a:t>
            </a:r>
          </a:p>
          <a:p>
            <a:pPr algn="ctr">
              <a:spcBef>
                <a:spcPts val="600"/>
              </a:spcBef>
            </a:pPr>
            <a:r>
              <a:rPr lang="de-DE" sz="2200" b="1" dirty="0"/>
              <a:t>Zauberei, Wahrsagerei, Totengespräche, Spiritismus </a:t>
            </a:r>
            <a:br>
              <a:rPr lang="de-DE" sz="2200" b="1" dirty="0"/>
            </a:br>
            <a:r>
              <a:rPr lang="de-DE" sz="2200" b="1" dirty="0"/>
              <a:t>... und Kinderopfer! (5. Mose 18,9-12).</a:t>
            </a:r>
            <a:endParaRPr lang="en" sz="2200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24" y="1202401"/>
            <a:ext cx="4757536" cy="55991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3754646" y="3969659"/>
            <a:ext cx="93154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Hinzu kam der Ritus der „heiligen Prostitution” – </a:t>
            </a:r>
            <a:br>
              <a:rPr lang="de-DE" sz="2400" b="1" dirty="0"/>
            </a:br>
            <a:r>
              <a:rPr lang="de-DE" sz="2400" b="1" dirty="0"/>
              <a:t>der mit Heiligkeit nur wenig zu tun hatte –, </a:t>
            </a:r>
            <a:br>
              <a:rPr lang="de-DE" sz="2400" b="1" dirty="0"/>
            </a:br>
            <a:r>
              <a:rPr lang="de-DE" sz="2400" b="1" dirty="0"/>
              <a:t>der sowohl </a:t>
            </a:r>
            <a:br>
              <a:rPr lang="de-DE" sz="2400" b="1" dirty="0"/>
            </a:br>
            <a:r>
              <a:rPr lang="de-DE" sz="2400" b="1" dirty="0"/>
              <a:t>von PRIESTERN als auch von PRIESTERINNEN </a:t>
            </a:r>
            <a:br>
              <a:rPr lang="de-DE" sz="2400" b="1" dirty="0"/>
            </a:br>
            <a:r>
              <a:rPr lang="de-DE" sz="2400" b="1" dirty="0"/>
              <a:t>praktiziert wurde.</a:t>
            </a:r>
            <a:endParaRPr lang="en" sz="24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B3E2FFC3-BD19-3C85-FB0E-A102724F4E3F}"/>
              </a:ext>
            </a:extLst>
          </p:cNvPr>
          <p:cNvSpPr/>
          <p:nvPr/>
        </p:nvSpPr>
        <p:spPr>
          <a:xfrm>
            <a:off x="162967" y="56435"/>
            <a:ext cx="2351633" cy="1170716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So, 26. Okt ‘25 – Die Schuld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der Kanaaniter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0E7D0-8DEE-D4F7-7653-E25032FD5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822D2C-E195-9E1D-423F-95472CDE883E}"/>
              </a:ext>
            </a:extLst>
          </p:cNvPr>
          <p:cNvSpPr txBox="1"/>
          <p:nvPr/>
        </p:nvSpPr>
        <p:spPr>
          <a:xfrm>
            <a:off x="2428876" y="0"/>
            <a:ext cx="97631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EINE FRAGE DER UNGERECHTIGKEIT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DE8991-3539-9D32-579D-E19F3F601ACA}"/>
              </a:ext>
            </a:extLst>
          </p:cNvPr>
          <p:cNvSpPr txBox="1"/>
          <p:nvPr/>
        </p:nvSpPr>
        <p:spPr>
          <a:xfrm>
            <a:off x="2752725" y="607516"/>
            <a:ext cx="9079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rgbClr val="EBB983"/>
                  </a:glo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rgbClr val="EBB983"/>
                  </a:glow>
                </a:effectLst>
                <a:latin typeface="Candara" panose="020E0502030303020204" pitchFamily="34" charset="0"/>
              </a:rPr>
              <a:t>Erst in der 4. Generation werden sie hierher zurückkehren, </a:t>
            </a:r>
            <a:br>
              <a:rPr lang="de-DE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rgbClr val="EBB983"/>
                  </a:glo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rgbClr val="EBB983"/>
                  </a:glow>
                </a:effectLst>
                <a:latin typeface="Candara" panose="020E0502030303020204" pitchFamily="34" charset="0"/>
              </a:rPr>
              <a:t>denn noch ist das Maß der Schuld der Amoriter nicht voll.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rgbClr val="EBB983"/>
                  </a:glo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241300">
                    <a:srgbClr val="EBB983"/>
                  </a:glow>
                </a:effectLst>
                <a:latin typeface="Candara" panose="020E0502030303020204" pitchFamily="34" charset="0"/>
              </a:rPr>
              <a:t>(1. Mose 15:16)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A06C5C-C6AA-0E43-D36D-5A098FA9CE28}"/>
              </a:ext>
            </a:extLst>
          </p:cNvPr>
          <p:cNvSpPr txBox="1"/>
          <p:nvPr/>
        </p:nvSpPr>
        <p:spPr>
          <a:xfrm>
            <a:off x="7570184" y="2101801"/>
            <a:ext cx="4615405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Schließlich mussten </a:t>
            </a:r>
            <a:br>
              <a:rPr lang="de-DE" sz="2400" b="1" dirty="0"/>
            </a:br>
            <a:r>
              <a:rPr lang="de-DE" sz="2400" b="1" dirty="0"/>
              <a:t>diese abartigen Riten, </a:t>
            </a:r>
            <a:br>
              <a:rPr lang="de-DE" sz="2400" b="1" dirty="0"/>
            </a:br>
            <a:r>
              <a:rPr lang="de-DE" sz="2400" b="1" dirty="0"/>
              <a:t>die die Moral der Menschen untergruben </a:t>
            </a:r>
            <a:br>
              <a:rPr lang="de-DE" sz="2400" b="1" dirty="0"/>
            </a:br>
            <a:r>
              <a:rPr lang="de-DE" sz="2400" b="1" dirty="0"/>
              <a:t>und alle möglichen Laster förderten, </a:t>
            </a:r>
            <a:br>
              <a:rPr lang="de-DE" sz="2400" b="1" dirty="0"/>
            </a:br>
            <a:r>
              <a:rPr lang="de-DE" sz="2400" b="1" dirty="0"/>
              <a:t>beendet werden.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Die Ausrottung </a:t>
            </a:r>
            <a:br>
              <a:rPr lang="de-DE" sz="2400" b="1" dirty="0"/>
            </a:br>
            <a:r>
              <a:rPr lang="de-DE" sz="2400" b="1" dirty="0"/>
              <a:t>der Kanaaniter würde – zumindest für eine gewisse Zeit – den moralischen Verfall </a:t>
            </a:r>
            <a:br>
              <a:rPr lang="de-DE" sz="2400" b="1" dirty="0"/>
            </a:br>
            <a:r>
              <a:rPr lang="de-DE" sz="2400" b="1" dirty="0"/>
              <a:t>der Menschheit verhindern.</a:t>
            </a:r>
            <a:endParaRPr lang="en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D98B9F-9B08-BBFB-F505-BE407BB4E99F}"/>
              </a:ext>
            </a:extLst>
          </p:cNvPr>
          <p:cNvSpPr txBox="1"/>
          <p:nvPr/>
        </p:nvSpPr>
        <p:spPr>
          <a:xfrm>
            <a:off x="2314113" y="1393915"/>
            <a:ext cx="7983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Obwohl diese Praktiken bereits zu Abrahams Zeiten üblich waren, </a:t>
            </a:r>
            <a:br>
              <a:rPr lang="de-DE" sz="2000" b="1" dirty="0"/>
            </a:br>
            <a:r>
              <a:rPr lang="de-DE" sz="2000" b="1" dirty="0"/>
              <a:t>gab GOTT ihnen mehr als 400 Jahre Zeit, ihr Verhalten zu ändern.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0B4A1116-1B48-F5D3-0335-BB9B1428F507}"/>
              </a:ext>
            </a:extLst>
          </p:cNvPr>
          <p:cNvSpPr/>
          <p:nvPr/>
        </p:nvSpPr>
        <p:spPr>
          <a:xfrm>
            <a:off x="162967" y="56435"/>
            <a:ext cx="2351633" cy="1170716"/>
          </a:xfrm>
          <a:prstGeom prst="horizontalScroll">
            <a:avLst/>
          </a:prstGeom>
          <a:solidFill>
            <a:schemeClr val="bg1">
              <a:alpha val="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So, 26. Okt ‘25 – Die Schuld </a:t>
            </a:r>
            <a:b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der Kanaaniter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49CD4D4-DE00-293D-5A32-68E38D9C6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9" y="2241869"/>
            <a:ext cx="7603453" cy="42722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196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2838450" y="1"/>
            <a:ext cx="9353549" cy="7620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FRAGE DER GERECHTIGKEIT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1696278" y="683716"/>
            <a:ext cx="104957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GOTT ist ein gerechter Richter, ein GOTT, der täglich die Schuldigen bestraft.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Wenn sie nicht umkehren, schärft Er sein Schwert, spannt seinen Bogen und legt auf sie an.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(Psalm 7:12.13 )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80" y="1419314"/>
            <a:ext cx="4460367" cy="54048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238541" y="4227751"/>
            <a:ext cx="7050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Der Krieg zur Eroberung Kanaans wurde nicht </a:t>
            </a:r>
            <a:br>
              <a:rPr lang="de-DE" sz="2400" b="1" dirty="0"/>
            </a:br>
            <a:r>
              <a:rPr lang="de-DE" sz="2400" b="1" dirty="0"/>
              <a:t>aus eroberungstechnischen Gründen geführt, </a:t>
            </a:r>
            <a:br>
              <a:rPr lang="de-DE" sz="2400" b="1" dirty="0"/>
            </a:br>
            <a:r>
              <a:rPr lang="de-DE" sz="2400" b="1" dirty="0"/>
              <a:t>sondern auf göttlichen Befehl hin, </a:t>
            </a:r>
            <a:br>
              <a:rPr lang="de-DE" sz="2400" b="1" dirty="0"/>
            </a:br>
            <a:r>
              <a:rPr lang="de-DE" sz="2400" b="1" dirty="0"/>
              <a:t>um die Strafe zu vollstrecken, </a:t>
            </a:r>
            <a:br>
              <a:rPr lang="de-DE" sz="2400" b="1" dirty="0"/>
            </a:br>
            <a:r>
              <a:rPr lang="de-DE" sz="2400" b="1" dirty="0"/>
              <a:t>die seine lasterhaften Bewohner </a:t>
            </a:r>
            <a:br>
              <a:rPr lang="de-DE" sz="2400" b="1" dirty="0"/>
            </a:br>
            <a:r>
              <a:rPr lang="de-DE" sz="2400" b="1" dirty="0"/>
              <a:t>verdient hatten.</a:t>
            </a:r>
            <a:endParaRPr lang="en" sz="24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85D2A83-ADF1-4D82-B6AE-511E9AE7FCAD}"/>
              </a:ext>
            </a:extLst>
          </p:cNvPr>
          <p:cNvSpPr/>
          <p:nvPr/>
        </p:nvSpPr>
        <p:spPr>
          <a:xfrm>
            <a:off x="90149" y="21205"/>
            <a:ext cx="2748301" cy="959870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Mo, 27. Okt ‘25 – Der höchste Richter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238540" y="1721663"/>
            <a:ext cx="7050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Liebe und Gerechtigkeit sind die Grundlage </a:t>
            </a:r>
            <a:br>
              <a:rPr lang="de-DE" sz="2400" b="1" dirty="0"/>
            </a:br>
            <a:r>
              <a:rPr lang="de-DE" sz="2400" b="1" dirty="0"/>
              <a:t>von GOTTES Charakter. Das macht Ihn </a:t>
            </a:r>
            <a:br>
              <a:rPr lang="de-DE" sz="2400" b="1" dirty="0"/>
            </a:br>
            <a:r>
              <a:rPr lang="de-DE" sz="2400" b="1" dirty="0"/>
              <a:t>zu einem gerechten und unparteiischen Richter, </a:t>
            </a:r>
            <a:br>
              <a:rPr lang="de-DE" sz="2400" b="1" dirty="0"/>
            </a:br>
            <a:r>
              <a:rPr lang="de-DE" sz="2400" b="1" dirty="0"/>
              <a:t>der die Strafe aufschiebt, </a:t>
            </a:r>
            <a:br>
              <a:rPr lang="de-DE" sz="2400" b="1" dirty="0"/>
            </a:br>
            <a:r>
              <a:rPr lang="de-DE" sz="2400" b="1" dirty="0"/>
              <a:t>damit der Sünder sich bekehren kann, </a:t>
            </a:r>
            <a:br>
              <a:rPr lang="de-DE" sz="2400" b="1" dirty="0"/>
            </a:br>
            <a:r>
              <a:rPr lang="de-DE" sz="2400" b="1" dirty="0"/>
              <a:t>aber der das Böse nicht für immer duldet.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" grpId="0" uiExpand="1" build="p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7EF2A-41F5-1B7B-8D55-AF6108B5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3C4E2C0-3951-23A7-16DC-C8ED62BA7F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EC36C9-7FFD-54EB-6682-094347DC5873}"/>
              </a:ext>
            </a:extLst>
          </p:cNvPr>
          <p:cNvSpPr txBox="1"/>
          <p:nvPr/>
        </p:nvSpPr>
        <p:spPr>
          <a:xfrm>
            <a:off x="2838450" y="1"/>
            <a:ext cx="9353549" cy="7620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FRAGE DER GERECHTIGKEIT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D984ED-0927-1D57-6386-351188469C9C}"/>
              </a:ext>
            </a:extLst>
          </p:cNvPr>
          <p:cNvSpPr txBox="1"/>
          <p:nvPr/>
        </p:nvSpPr>
        <p:spPr>
          <a:xfrm>
            <a:off x="1864768" y="683716"/>
            <a:ext cx="1049051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GOTT ist ein gerechter Richter, ein GOTT, der täglich die Schuldigen bestraft.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Wenn sie nicht umkehren, schärft Er sein Schwert, spannt seinen Bogen und legt auf sie an.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(Psalm 7:12.13)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1F2E0373-6167-6C4B-3177-99E0EEEC0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1494609"/>
            <a:ext cx="3933777" cy="50585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5AB8D1B-EBB0-A03C-D9AF-37B4F644721A}"/>
              </a:ext>
            </a:extLst>
          </p:cNvPr>
          <p:cNvSpPr txBox="1"/>
          <p:nvPr/>
        </p:nvSpPr>
        <p:spPr>
          <a:xfrm>
            <a:off x="4200940" y="1545490"/>
            <a:ext cx="79910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Es war GOTTES Wunsch, </a:t>
            </a:r>
            <a:br>
              <a:rPr lang="de-DE" sz="2400" b="1" dirty="0"/>
            </a:br>
            <a:r>
              <a:rPr lang="de-DE" sz="2400" b="1" dirty="0"/>
              <a:t>in diesem Gebiet </a:t>
            </a:r>
            <a:br>
              <a:rPr lang="de-DE" sz="2400" b="1" dirty="0"/>
            </a:br>
            <a:r>
              <a:rPr lang="de-DE" sz="2400" b="1" dirty="0"/>
              <a:t>eine gerechte Regierung zu errichten, </a:t>
            </a:r>
            <a:br>
              <a:rPr lang="de-DE" sz="2400" b="1" dirty="0"/>
            </a:br>
            <a:r>
              <a:rPr lang="de-DE" sz="2400" b="1" dirty="0"/>
              <a:t>die allen Nationen als Vorbild dienen </a:t>
            </a:r>
            <a:br>
              <a:rPr lang="de-DE" sz="2400" b="1" dirty="0"/>
            </a:br>
            <a:r>
              <a:rPr lang="de-DE" sz="2400" b="1" dirty="0"/>
              <a:t>und sie dazu motivieren sollte, </a:t>
            </a:r>
            <a:br>
              <a:rPr lang="de-DE" sz="2400" b="1" dirty="0"/>
            </a:br>
            <a:r>
              <a:rPr lang="de-DE" sz="2400" b="1" dirty="0"/>
              <a:t>ihre moralischen Vorstellungen zu heben </a:t>
            </a:r>
            <a:br>
              <a:rPr lang="de-DE" sz="2400" b="1" dirty="0"/>
            </a:br>
            <a:r>
              <a:rPr lang="de-DE" sz="2400" b="1" dirty="0"/>
              <a:t>und so weltweit einen Zustand des Friedens </a:t>
            </a:r>
            <a:br>
              <a:rPr lang="de-DE" sz="2400" b="1" dirty="0"/>
            </a:br>
            <a:r>
              <a:rPr lang="de-DE" sz="2400" b="1" dirty="0"/>
              <a:t>und der Gerechtigkeit zu erreichen </a:t>
            </a:r>
            <a:br>
              <a:rPr lang="de-DE" sz="2400" b="1" dirty="0"/>
            </a:br>
            <a:r>
              <a:rPr lang="de-DE" sz="2400" b="1" dirty="0"/>
              <a:t>(5. Mose 4,5-6).</a:t>
            </a:r>
            <a:endParaRPr lang="en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671772-D82D-BBDE-9B16-BC1530736455}"/>
              </a:ext>
            </a:extLst>
          </p:cNvPr>
          <p:cNvSpPr txBox="1"/>
          <p:nvPr/>
        </p:nvSpPr>
        <p:spPr>
          <a:xfrm>
            <a:off x="4200941" y="4994405"/>
            <a:ext cx="7991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Als </a:t>
            </a:r>
            <a:r>
              <a:rPr lang="de-DE" sz="2400" b="1" dirty="0">
                <a:highlight>
                  <a:srgbClr val="FFFF00"/>
                </a:highlight>
              </a:rPr>
              <a:t>KRIEGER und RICHTER </a:t>
            </a:r>
            <a:r>
              <a:rPr lang="de-DE" sz="2400" b="1" dirty="0"/>
              <a:t>ist GOTT entschlossen, </a:t>
            </a:r>
            <a:br>
              <a:rPr lang="de-DE" sz="2400" b="1" dirty="0"/>
            </a:br>
            <a:r>
              <a:rPr lang="de-DE" sz="2400" b="1" dirty="0"/>
              <a:t>die </a:t>
            </a:r>
            <a:r>
              <a:rPr lang="de-DE" sz="2400" b="1" dirty="0">
                <a:highlight>
                  <a:srgbClr val="FFFF00"/>
                </a:highlight>
              </a:rPr>
              <a:t>RECHTSSTAATLICHKEIT</a:t>
            </a:r>
            <a:r>
              <a:rPr lang="de-DE" sz="2400" b="1" dirty="0"/>
              <a:t>, </a:t>
            </a:r>
            <a:br>
              <a:rPr lang="de-DE" sz="2400" b="1" dirty="0"/>
            </a:br>
            <a:r>
              <a:rPr lang="de-DE" sz="2400" b="1" dirty="0"/>
              <a:t>die </a:t>
            </a:r>
            <a:r>
              <a:rPr lang="de-DE" sz="2400" b="1" dirty="0">
                <a:highlight>
                  <a:srgbClr val="FFFF00"/>
                </a:highlight>
              </a:rPr>
              <a:t>Seinen Charakter</a:t>
            </a:r>
            <a:r>
              <a:rPr lang="de-DE" sz="2400" b="1" dirty="0"/>
              <a:t> widerspiegelt, </a:t>
            </a:r>
            <a:r>
              <a:rPr lang="de-DE" sz="2400" b="1" u="sng" dirty="0"/>
              <a:t>durchzusetzen, </a:t>
            </a:r>
            <a:br>
              <a:rPr lang="de-DE" sz="2400" b="1" u="sng" dirty="0"/>
            </a:br>
            <a:r>
              <a:rPr lang="de-DE" sz="2400" b="1" u="sng" dirty="0"/>
              <a:t>zu stabilisieren und aufrechtzuerhalten.</a:t>
            </a:r>
            <a:endParaRPr lang="en" sz="2400" b="1" u="sng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EB5F62D4-2833-6DDB-1521-B5644ECB1C41}"/>
              </a:ext>
            </a:extLst>
          </p:cNvPr>
          <p:cNvSpPr/>
          <p:nvPr/>
        </p:nvSpPr>
        <p:spPr>
          <a:xfrm>
            <a:off x="90149" y="21205"/>
            <a:ext cx="2748301" cy="959870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Mo, 27. Okt ‘25 – Der höchste Richter</a:t>
            </a:r>
          </a:p>
        </p:txBody>
      </p:sp>
    </p:spTree>
    <p:extLst>
      <p:ext uri="{BB962C8B-B14F-4D97-AF65-F5344CB8AC3E}">
        <p14:creationId xmlns:p14="http://schemas.microsoft.com/office/powerpoint/2010/main" val="11076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rect">
            <a:avLst/>
          </a:prstGeom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2921407" y="645616"/>
            <a:ext cx="9270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 sollst du nun heute wissen, dass der HERR, dein GOTT, vor dir hergeht, </a:t>
            </a:r>
            <a:b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ein verzehrendes Feuer. Er wird sie vertilgen und wird sie demütigen vor dir </a:t>
            </a:r>
            <a:b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du wirst sie vertreiben und bald vernichten, wie dir der HERR zugesagt hat.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(5. Mose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5" y="1568946"/>
            <a:ext cx="1205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Aus biblischer Sicht sollten Kriege auf bestimmte Situationen beschränkt sein und wurden von GOTT selbst definiert. Dies sind die Regeln, nach denen von GOTT genehmigte Kriege geführt wurden: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699301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39647F97-2CA7-6CA9-1200-C5F5B2A20311}"/>
              </a:ext>
            </a:extLst>
          </p:cNvPr>
          <p:cNvSpPr/>
          <p:nvPr/>
        </p:nvSpPr>
        <p:spPr>
          <a:xfrm>
            <a:off x="65847" y="-71979"/>
            <a:ext cx="2448754" cy="1566642"/>
          </a:xfrm>
          <a:prstGeom prst="horizontalScroll">
            <a:avLst/>
          </a:prstGeom>
          <a:solidFill>
            <a:srgbClr val="DAE718">
              <a:alpha val="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</a:t>
            </a:r>
            <a:r>
              <a:rPr lang="de-DE" sz="2000" b="1" i="1" dirty="0">
                <a:solidFill>
                  <a:schemeClr val="tx1"/>
                </a:solidFill>
                <a:highlight>
                  <a:srgbClr val="C0C0C0"/>
                </a:highlight>
              </a:rPr>
              <a:t>Di, 28. Okt ‘25 – Enteignung oder Vernichtung?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2514601" y="0"/>
            <a:ext cx="96479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DAS</a:t>
            </a:r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" sz="40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BIBLISCHE KONZEPT </a:t>
            </a:r>
            <a:r>
              <a:rPr lang="en" sz="3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DES</a:t>
            </a:r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" sz="40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KRIEGES</a:t>
            </a:r>
          </a:p>
        </p:txBody>
      </p:sp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2" grpId="0" uiExpand="1" build="p" animBg="1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1926</Words>
  <Application>Microsoft Office PowerPoint</Application>
  <PresentationFormat>Panorámica</PresentationFormat>
  <Paragraphs>107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Candara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2025-10-06T14:35:36Z</dcterms:created>
  <dcterms:modified xsi:type="dcterms:W3CDTF">2025-10-31T14:37:09Z</dcterms:modified>
</cp:coreProperties>
</file>