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302" r:id="rId3"/>
    <p:sldId id="305" r:id="rId4"/>
    <p:sldId id="257" r:id="rId5"/>
    <p:sldId id="306" r:id="rId6"/>
    <p:sldId id="307" r:id="rId7"/>
    <p:sldId id="258" r:id="rId8"/>
    <p:sldId id="309" r:id="rId9"/>
    <p:sldId id="308" r:id="rId10"/>
    <p:sldId id="310" r:id="rId11"/>
    <p:sldId id="303" r:id="rId12"/>
    <p:sldId id="261" r:id="rId13"/>
    <p:sldId id="311" r:id="rId14"/>
    <p:sldId id="312" r:id="rId15"/>
    <p:sldId id="304" r:id="rId16"/>
    <p:sldId id="313" r:id="rId17"/>
    <p:sldId id="264" r:id="rId18"/>
    <p:sldId id="314" r:id="rId19"/>
  </p:sldIdLst>
  <p:sldSz cx="12192000" cy="6858000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BA7"/>
    <a:srgbClr val="FFD03B"/>
    <a:srgbClr val="FFC000"/>
    <a:srgbClr val="DAD5B5"/>
    <a:srgbClr val="909674"/>
    <a:srgbClr val="2F494E"/>
    <a:srgbClr val="FFEEB7"/>
    <a:srgbClr val="DE7F3B"/>
    <a:srgbClr val="EDFFC1"/>
    <a:srgbClr val="B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Untersuchungsprozess wurde angekündigt und auf den nächsten Tag verschoben (Josua 7,14-15).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Stamm JUDA wurde durch Los ermittelt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>
        <a:solidFill>
          <a:srgbClr val="FFD03B"/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Familie von ZERAH wurde ausgelost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Anführer ZABDI wurde getroffen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 wurde festgestellt (Jos.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2400" b="1" dirty="0" err="1"/>
            <a:t>Achan</a:t>
          </a:r>
          <a:r>
            <a:rPr lang="de-DE" sz="2400" b="1" dirty="0"/>
            <a:t> schwieg.</a:t>
          </a:r>
          <a:endParaRPr lang="es-ES" sz="2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2400" b="1" dirty="0" err="1"/>
            <a:t>Achan</a:t>
          </a:r>
          <a:r>
            <a:rPr lang="de-DE" sz="2400" b="1" dirty="0"/>
            <a:t> schwieg.</a:t>
          </a:r>
          <a:endParaRPr lang="es-ES" sz="2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ScaleY="240093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104467" custScaleY="281721" custLinFactNeighborX="42658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750587" custScaleY="281721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ScaleY="240093" custLinFactX="461792" custLinFactNeighborX="500000" custLinFactNeighborY="1243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95182" custScaleY="25367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766280" custScaleY="253675" custLinFactX="600051" custLinFactNeighborX="7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ScaleY="240093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108297" custScaleY="251247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753956" custScaleY="251247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ScaleY="240093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101221" custScaleY="257081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753598" custScaleY="257081" custLinFactX="577061" custLinFactNeighborX="600000" custLinFactNeighborY="-6924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ScaleY="240093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112459" custScaleY="284954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750406" custScaleY="284954" custLinFactX="616911" custLinFactNeighborX="7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DE" sz="1800" b="1" dirty="0"/>
            <a:t>Sie versteckte die Spione auf dem Dach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de-DE" sz="1800" b="1" dirty="0"/>
            <a:t>Sie handelte Israel gegenüber freundlich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Achan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de-DE" sz="2000" b="1" dirty="0"/>
            <a:t>Er versteckte die Beute im Boden</a:t>
          </a:r>
          <a:endParaRPr lang="en" sz="20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de-DE" sz="2000" b="1" dirty="0"/>
            <a:t>Das brachte Unheil über Israel</a:t>
          </a:r>
          <a:endParaRPr lang="en" sz="20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de-DE" sz="1600" b="1" dirty="0"/>
            <a:t>Sie begünstigte den Sieg aufgrund ihres Glaubens</a:t>
          </a:r>
          <a:endParaRPr lang="en" sz="20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de-DE" sz="1800" b="1" dirty="0"/>
            <a:t>Durch seine Taten verursachte er eine Niederlage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de-DE" sz="2000" b="1" dirty="0"/>
            <a:t>Sie schloss einen Bund mit Israel</a:t>
          </a:r>
          <a:endParaRPr lang="en" sz="20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de-DE" sz="2000" b="1" dirty="0"/>
            <a:t>Er brach den Bund Israels</a:t>
          </a:r>
          <a:endParaRPr lang="en" sz="20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de-DE" sz="1800" b="1" dirty="0"/>
            <a:t>Sie rettete ihr Leben und das ihrer Familie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de-DE" sz="2000" b="1" dirty="0"/>
            <a:t>Er starb zusammen mit seiner Familie</a:t>
          </a:r>
          <a:endParaRPr lang="en" sz="20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1690"/>
          <a:ext cx="7850616" cy="5620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Untersuchungsprozess wurde angekündigt und auf den nächsten Tag verschoben (Josua 7,14-15).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030" y="1690"/>
        <a:ext cx="7288557" cy="562059"/>
      </dsp:txXfrm>
    </dsp:sp>
    <dsp:sp modelId="{19F734BA-5F3B-459D-8DBE-57F6531A6D24}">
      <dsp:nvSpPr>
        <dsp:cNvPr id="0" name=""/>
        <dsp:cNvSpPr/>
      </dsp:nvSpPr>
      <dsp:spPr>
        <a:xfrm>
          <a:off x="7821892" y="9023"/>
          <a:ext cx="507457" cy="54739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821892" y="9023"/>
        <a:ext cx="507457" cy="547393"/>
      </dsp:txXfrm>
    </dsp:sp>
    <dsp:sp modelId="{38FC698C-3944-4519-B767-FB982AE32008}">
      <dsp:nvSpPr>
        <dsp:cNvPr id="0" name=""/>
        <dsp:cNvSpPr/>
      </dsp:nvSpPr>
      <dsp:spPr>
        <a:xfrm>
          <a:off x="8250683" y="9023"/>
          <a:ext cx="3646041" cy="54739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/>
            <a:t>Achan</a:t>
          </a:r>
          <a:r>
            <a:rPr lang="de-DE" sz="2400" b="1" kern="1200" dirty="0"/>
            <a:t> schwieg.</a:t>
          </a:r>
          <a:endParaRPr lang="es-ES" sz="2400" kern="1200" dirty="0"/>
        </a:p>
      </dsp:txBody>
      <dsp:txXfrm>
        <a:off x="8524380" y="9023"/>
        <a:ext cx="3098648" cy="547393"/>
      </dsp:txXfrm>
    </dsp:sp>
    <dsp:sp modelId="{2DC59288-CCE7-479C-AEF5-2C7D90B217E1}">
      <dsp:nvSpPr>
        <dsp:cNvPr id="0" name=""/>
        <dsp:cNvSpPr/>
      </dsp:nvSpPr>
      <dsp:spPr>
        <a:xfrm>
          <a:off x="3101407" y="599434"/>
          <a:ext cx="4602265" cy="56205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Stamm JUDA wurde durch Los ermittelt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2437" y="599434"/>
        <a:ext cx="4040206" cy="562059"/>
      </dsp:txXfrm>
    </dsp:sp>
    <dsp:sp modelId="{4125DFF6-83D5-4277-A491-D308568C91A2}">
      <dsp:nvSpPr>
        <dsp:cNvPr id="0" name=""/>
        <dsp:cNvSpPr/>
      </dsp:nvSpPr>
      <dsp:spPr>
        <a:xfrm>
          <a:off x="7761537" y="631104"/>
          <a:ext cx="462354" cy="49289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761537" y="631104"/>
        <a:ext cx="462354" cy="492899"/>
      </dsp:txXfrm>
    </dsp:sp>
    <dsp:sp modelId="{A539587E-FC17-4E5E-A50B-408C41076433}">
      <dsp:nvSpPr>
        <dsp:cNvPr id="0" name=""/>
        <dsp:cNvSpPr/>
      </dsp:nvSpPr>
      <dsp:spPr>
        <a:xfrm>
          <a:off x="8174452" y="631104"/>
          <a:ext cx="3722272" cy="49289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/>
            <a:t>Achan</a:t>
          </a:r>
          <a:r>
            <a:rPr lang="de-DE" sz="2400" b="1" kern="1200" dirty="0"/>
            <a:t> schwieg.</a:t>
          </a:r>
          <a:endParaRPr lang="es-ES" sz="2400" kern="1200" dirty="0"/>
        </a:p>
      </dsp:txBody>
      <dsp:txXfrm>
        <a:off x="8420902" y="631104"/>
        <a:ext cx="3229373" cy="492899"/>
      </dsp:txXfrm>
    </dsp:sp>
    <dsp:sp modelId="{4A66EC69-65EE-4ECD-AA81-1FAEECF1D4F5}">
      <dsp:nvSpPr>
        <dsp:cNvPr id="0" name=""/>
        <dsp:cNvSpPr/>
      </dsp:nvSpPr>
      <dsp:spPr>
        <a:xfrm>
          <a:off x="3141297" y="1191357"/>
          <a:ext cx="4602265" cy="562059"/>
        </a:xfrm>
        <a:prstGeom prst="chevron">
          <a:avLst/>
        </a:prstGeom>
        <a:solidFill>
          <a:srgbClr val="FFD03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Familie von ZERAH wurde ausgelost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2327" y="1191357"/>
        <a:ext cx="4040206" cy="562059"/>
      </dsp:txXfrm>
    </dsp:sp>
    <dsp:sp modelId="{8B0524A4-A0AE-462B-BF0C-4EC968739FD0}">
      <dsp:nvSpPr>
        <dsp:cNvPr id="0" name=""/>
        <dsp:cNvSpPr/>
      </dsp:nvSpPr>
      <dsp:spPr>
        <a:xfrm>
          <a:off x="7753682" y="1214405"/>
          <a:ext cx="526062" cy="488181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997773" y="1214405"/>
        <a:ext cx="37881" cy="488181"/>
      </dsp:txXfrm>
    </dsp:sp>
    <dsp:sp modelId="{851D1B37-6643-4D62-9601-E0058D220A5F}">
      <dsp:nvSpPr>
        <dsp:cNvPr id="0" name=""/>
        <dsp:cNvSpPr/>
      </dsp:nvSpPr>
      <dsp:spPr>
        <a:xfrm>
          <a:off x="8234317" y="1228296"/>
          <a:ext cx="3662407" cy="488181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8478408" y="1228296"/>
        <a:ext cx="3174226" cy="488181"/>
      </dsp:txXfrm>
    </dsp:sp>
    <dsp:sp modelId="{46961188-8AC9-41D6-BF58-E21BEC8B3A81}">
      <dsp:nvSpPr>
        <dsp:cNvPr id="0" name=""/>
        <dsp:cNvSpPr/>
      </dsp:nvSpPr>
      <dsp:spPr>
        <a:xfrm>
          <a:off x="3141297" y="1786190"/>
          <a:ext cx="4602265" cy="56205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Anführer ZABDI wurde getroffen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2327" y="1786190"/>
        <a:ext cx="4040206" cy="562059"/>
      </dsp:txXfrm>
    </dsp:sp>
    <dsp:sp modelId="{66871472-CE64-47CE-A810-30A567E2798E}">
      <dsp:nvSpPr>
        <dsp:cNvPr id="0" name=""/>
        <dsp:cNvSpPr/>
      </dsp:nvSpPr>
      <dsp:spPr>
        <a:xfrm>
          <a:off x="7761537" y="1817461"/>
          <a:ext cx="491689" cy="499517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761537" y="1817461"/>
        <a:ext cx="491689" cy="499517"/>
      </dsp:txXfrm>
    </dsp:sp>
    <dsp:sp modelId="{C9568CFF-9A3C-4C28-9546-D376128FA9E6}">
      <dsp:nvSpPr>
        <dsp:cNvPr id="0" name=""/>
        <dsp:cNvSpPr/>
      </dsp:nvSpPr>
      <dsp:spPr>
        <a:xfrm>
          <a:off x="8179377" y="1804007"/>
          <a:ext cx="3660668" cy="499517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8429136" y="1804007"/>
        <a:ext cx="3161151" cy="499517"/>
      </dsp:txXfrm>
    </dsp:sp>
    <dsp:sp modelId="{123C8EFC-2789-4603-91BF-EEF6B7C2ED82}">
      <dsp:nvSpPr>
        <dsp:cNvPr id="0" name=""/>
        <dsp:cNvSpPr/>
      </dsp:nvSpPr>
      <dsp:spPr>
        <a:xfrm>
          <a:off x="3141297" y="2381023"/>
          <a:ext cx="4602265" cy="56205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 wurde festgestellt (Jos.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2327" y="2381023"/>
        <a:ext cx="4040206" cy="562059"/>
      </dsp:txXfrm>
    </dsp:sp>
    <dsp:sp modelId="{8D6A8B27-3F09-4C5F-9F28-4492D09B8235}">
      <dsp:nvSpPr>
        <dsp:cNvPr id="0" name=""/>
        <dsp:cNvSpPr/>
      </dsp:nvSpPr>
      <dsp:spPr>
        <a:xfrm>
          <a:off x="7761537" y="2385215"/>
          <a:ext cx="546279" cy="55367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761537" y="2385215"/>
        <a:ext cx="546279" cy="553675"/>
      </dsp:txXfrm>
    </dsp:sp>
    <dsp:sp modelId="{81494637-307B-48EF-8F7B-31E6C2D3C389}">
      <dsp:nvSpPr>
        <dsp:cNvPr id="0" name=""/>
        <dsp:cNvSpPr/>
      </dsp:nvSpPr>
      <dsp:spPr>
        <a:xfrm>
          <a:off x="8251562" y="2385215"/>
          <a:ext cx="3645162" cy="55367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Achan</a:t>
          </a:r>
          <a:r>
            <a:rPr lang="de-DE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schwieg.</a:t>
          </a:r>
          <a:endParaRPr lang="es-E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8528400" y="2385215"/>
        <a:ext cx="3091487" cy="553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106600" y="1834"/>
          <a:ext cx="1336467" cy="66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sp:txBody>
      <dsp:txXfrm>
        <a:off x="126172" y="21406"/>
        <a:ext cx="1297323" cy="629089"/>
      </dsp:txXfrm>
    </dsp:sp>
    <dsp:sp modelId="{5ED71C70-9444-4F7A-9D93-BC9CD35AAB8A}">
      <dsp:nvSpPr>
        <dsp:cNvPr id="0" name=""/>
        <dsp:cNvSpPr/>
      </dsp:nvSpPr>
      <dsp:spPr>
        <a:xfrm>
          <a:off x="240247" y="670068"/>
          <a:ext cx="133646" cy="501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75"/>
              </a:lnTo>
              <a:lnTo>
                <a:pt x="133646" y="50117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373893" y="837126"/>
          <a:ext cx="2482963" cy="66823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Sie versteckte die Spione auf dem Dach</a:t>
          </a:r>
          <a:endParaRPr lang="en" sz="1800" b="1" kern="1200" dirty="0"/>
        </a:p>
      </dsp:txBody>
      <dsp:txXfrm>
        <a:off x="393465" y="856698"/>
        <a:ext cx="2443819" cy="629089"/>
      </dsp:txXfrm>
    </dsp:sp>
    <dsp:sp modelId="{C59103E5-E72E-4BCB-B60E-3965B196A920}">
      <dsp:nvSpPr>
        <dsp:cNvPr id="0" name=""/>
        <dsp:cNvSpPr/>
      </dsp:nvSpPr>
      <dsp:spPr>
        <a:xfrm>
          <a:off x="240247" y="670068"/>
          <a:ext cx="133646" cy="1336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467"/>
              </a:lnTo>
              <a:lnTo>
                <a:pt x="133646" y="1336467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373893" y="1672418"/>
          <a:ext cx="2482963" cy="668233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Sie handelte Israel gegenüber freundlich</a:t>
          </a:r>
          <a:endParaRPr lang="en" sz="1800" b="1" kern="1200" dirty="0"/>
        </a:p>
      </dsp:txBody>
      <dsp:txXfrm>
        <a:off x="393465" y="1691990"/>
        <a:ext cx="2443819" cy="629089"/>
      </dsp:txXfrm>
    </dsp:sp>
    <dsp:sp modelId="{B240B43A-6446-4345-8693-D7A4B4BE01B6}">
      <dsp:nvSpPr>
        <dsp:cNvPr id="0" name=""/>
        <dsp:cNvSpPr/>
      </dsp:nvSpPr>
      <dsp:spPr>
        <a:xfrm>
          <a:off x="240247" y="670068"/>
          <a:ext cx="133646" cy="217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759"/>
              </a:lnTo>
              <a:lnTo>
                <a:pt x="133646" y="217175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373893" y="2507710"/>
          <a:ext cx="2482963" cy="668233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Sie begünstigte den Sieg aufgrund ihres Glaubens</a:t>
          </a:r>
          <a:endParaRPr lang="en" sz="2000" b="1" kern="1200" dirty="0"/>
        </a:p>
      </dsp:txBody>
      <dsp:txXfrm>
        <a:off x="393465" y="2527282"/>
        <a:ext cx="2443819" cy="629089"/>
      </dsp:txXfrm>
    </dsp:sp>
    <dsp:sp modelId="{0034CAD1-EADD-442A-9426-DB425099B22C}">
      <dsp:nvSpPr>
        <dsp:cNvPr id="0" name=""/>
        <dsp:cNvSpPr/>
      </dsp:nvSpPr>
      <dsp:spPr>
        <a:xfrm>
          <a:off x="240247" y="670068"/>
          <a:ext cx="133646" cy="300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051"/>
              </a:lnTo>
              <a:lnTo>
                <a:pt x="133646" y="300705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373893" y="3343002"/>
          <a:ext cx="2482963" cy="668233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Sie schloss einen Bund mit Israel</a:t>
          </a:r>
          <a:endParaRPr lang="en" sz="2000" b="1" kern="1200" dirty="0"/>
        </a:p>
      </dsp:txBody>
      <dsp:txXfrm>
        <a:off x="393465" y="3362574"/>
        <a:ext cx="2443819" cy="629089"/>
      </dsp:txXfrm>
    </dsp:sp>
    <dsp:sp modelId="{047C62CB-97DD-4DF5-92DC-026C1E5B4AA4}">
      <dsp:nvSpPr>
        <dsp:cNvPr id="0" name=""/>
        <dsp:cNvSpPr/>
      </dsp:nvSpPr>
      <dsp:spPr>
        <a:xfrm>
          <a:off x="240247" y="670068"/>
          <a:ext cx="133646" cy="384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343"/>
              </a:lnTo>
              <a:lnTo>
                <a:pt x="133646" y="384234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373893" y="4178294"/>
          <a:ext cx="2482963" cy="668233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Sie rettete ihr Leben und das ihrer Familie</a:t>
          </a:r>
          <a:endParaRPr lang="es-ES" sz="1800" b="1" kern="1200" dirty="0"/>
        </a:p>
      </dsp:txBody>
      <dsp:txXfrm>
        <a:off x="393465" y="4197866"/>
        <a:ext cx="2443819" cy="629089"/>
      </dsp:txXfrm>
    </dsp:sp>
    <dsp:sp modelId="{B24EC25B-8508-41A4-8261-EEF250282397}">
      <dsp:nvSpPr>
        <dsp:cNvPr id="0" name=""/>
        <dsp:cNvSpPr/>
      </dsp:nvSpPr>
      <dsp:spPr>
        <a:xfrm>
          <a:off x="2923681" y="1834"/>
          <a:ext cx="1336467" cy="66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Achan</a:t>
          </a:r>
        </a:p>
      </dsp:txBody>
      <dsp:txXfrm>
        <a:off x="2943253" y="21406"/>
        <a:ext cx="1297323" cy="629089"/>
      </dsp:txXfrm>
    </dsp:sp>
    <dsp:sp modelId="{E7C7B1D9-907F-435B-A212-8F4FD25F36D7}">
      <dsp:nvSpPr>
        <dsp:cNvPr id="0" name=""/>
        <dsp:cNvSpPr/>
      </dsp:nvSpPr>
      <dsp:spPr>
        <a:xfrm>
          <a:off x="3057327" y="670068"/>
          <a:ext cx="133646" cy="501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75"/>
              </a:lnTo>
              <a:lnTo>
                <a:pt x="133646" y="50117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3190974" y="837126"/>
          <a:ext cx="2482963" cy="668233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Er versteckte die Beute im Boden</a:t>
          </a:r>
          <a:endParaRPr lang="en" sz="2000" b="1" kern="1200" dirty="0"/>
        </a:p>
      </dsp:txBody>
      <dsp:txXfrm>
        <a:off x="3210546" y="856698"/>
        <a:ext cx="2443819" cy="629089"/>
      </dsp:txXfrm>
    </dsp:sp>
    <dsp:sp modelId="{5704AC36-7228-4647-BA2F-E5EA2A0ECE5E}">
      <dsp:nvSpPr>
        <dsp:cNvPr id="0" name=""/>
        <dsp:cNvSpPr/>
      </dsp:nvSpPr>
      <dsp:spPr>
        <a:xfrm>
          <a:off x="3057327" y="670068"/>
          <a:ext cx="133646" cy="1336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467"/>
              </a:lnTo>
              <a:lnTo>
                <a:pt x="133646" y="133646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3190974" y="1672418"/>
          <a:ext cx="2482963" cy="668233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Das brachte Unheil über Israel</a:t>
          </a:r>
          <a:endParaRPr lang="en" sz="2000" b="1" kern="1200" dirty="0"/>
        </a:p>
      </dsp:txBody>
      <dsp:txXfrm>
        <a:off x="3210546" y="1691990"/>
        <a:ext cx="2443819" cy="629089"/>
      </dsp:txXfrm>
    </dsp:sp>
    <dsp:sp modelId="{AFB70125-0A05-4C1C-AF46-F60B93D12F4B}">
      <dsp:nvSpPr>
        <dsp:cNvPr id="0" name=""/>
        <dsp:cNvSpPr/>
      </dsp:nvSpPr>
      <dsp:spPr>
        <a:xfrm>
          <a:off x="3057327" y="670068"/>
          <a:ext cx="133646" cy="217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759"/>
              </a:lnTo>
              <a:lnTo>
                <a:pt x="133646" y="217175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3190974" y="2507710"/>
          <a:ext cx="2482963" cy="668233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Durch seine Taten verursachte er eine Niederlage</a:t>
          </a:r>
          <a:endParaRPr lang="en" sz="1800" b="1" kern="1200" dirty="0"/>
        </a:p>
      </dsp:txBody>
      <dsp:txXfrm>
        <a:off x="3210546" y="2527282"/>
        <a:ext cx="2443819" cy="629089"/>
      </dsp:txXfrm>
    </dsp:sp>
    <dsp:sp modelId="{CEAA5FDD-32FD-454A-8A2D-E96BAF282211}">
      <dsp:nvSpPr>
        <dsp:cNvPr id="0" name=""/>
        <dsp:cNvSpPr/>
      </dsp:nvSpPr>
      <dsp:spPr>
        <a:xfrm>
          <a:off x="3057327" y="670068"/>
          <a:ext cx="133646" cy="300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051"/>
              </a:lnTo>
              <a:lnTo>
                <a:pt x="133646" y="300705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3190974" y="3343002"/>
          <a:ext cx="2482963" cy="668233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Er brach den Bund Israels</a:t>
          </a:r>
          <a:endParaRPr lang="en" sz="2000" b="1" kern="1200" dirty="0"/>
        </a:p>
      </dsp:txBody>
      <dsp:txXfrm>
        <a:off x="3210546" y="3362574"/>
        <a:ext cx="2443819" cy="629089"/>
      </dsp:txXfrm>
    </dsp:sp>
    <dsp:sp modelId="{A259866E-3786-4381-A66D-9618105CD9C3}">
      <dsp:nvSpPr>
        <dsp:cNvPr id="0" name=""/>
        <dsp:cNvSpPr/>
      </dsp:nvSpPr>
      <dsp:spPr>
        <a:xfrm>
          <a:off x="3057327" y="670068"/>
          <a:ext cx="133646" cy="384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343"/>
              </a:lnTo>
              <a:lnTo>
                <a:pt x="133646" y="384234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3190974" y="4178294"/>
          <a:ext cx="2482963" cy="668233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Er starb zusammen mit seiner Familie</a:t>
          </a:r>
          <a:endParaRPr lang="en" sz="2000" b="1" kern="1200" dirty="0"/>
        </a:p>
      </dsp:txBody>
      <dsp:txXfrm>
        <a:off x="3210546" y="4197866"/>
        <a:ext cx="2443819" cy="62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B5A29-7EA6-9B30-132E-E9EC5518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72A957-032A-CD21-B81B-294A7B684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ACDA15-2ECE-79A0-54A3-ADAEAD7BB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FB1F10-D569-290D-FC64-221B16777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B1F1D-5C10-0739-E332-D6927035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EF553A-B794-21D7-5E97-493BA7AEF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31737A1-2089-25D9-2A32-5ED5CE951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A6A110-AEC2-F661-D0B2-C0060FA3C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9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57968"/>
            <a:ext cx="3826711" cy="341632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DER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 FEIND 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IM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 INNEREN</a:t>
            </a:r>
            <a:endParaRPr lang="en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23222" y="170451"/>
            <a:ext cx="396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6, Sabbat, 8. November 2025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5BDC52-FD2F-5FD8-B699-790FDB8DF6EB}"/>
              </a:ext>
            </a:extLst>
          </p:cNvPr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7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  <a14:imgEffect>
                      <a14:colorTemperature colorTemp="5936"/>
                    </a14:imgEffect>
                    <a14:imgEffect>
                      <a14:saturation sat="304000"/>
                    </a14:imgEffect>
                    <a14:imgEffect>
                      <a14:brightnessContrast bright="-41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144374" y="3874171"/>
            <a:ext cx="318894" cy="5083629"/>
          </a:xfrm>
          <a:prstGeom prst="rect">
            <a:avLst/>
          </a:prstGeom>
          <a:solidFill>
            <a:srgbClr val="8E459D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3942735" y="0"/>
            <a:ext cx="82492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DER ÜBERTRETER WIRD AUSGEFORSCHT</a:t>
            </a:r>
          </a:p>
        </p:txBody>
      </p:sp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78" y="1050588"/>
            <a:ext cx="4557553" cy="3418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5640377" y="2188779"/>
            <a:ext cx="62032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 err="1"/>
              <a:t>Achans</a:t>
            </a:r>
            <a:r>
              <a:rPr lang="de-DE" sz="2800" b="1" dirty="0"/>
              <a:t> Fall war verloren. </a:t>
            </a:r>
            <a:br>
              <a:rPr lang="de-DE" sz="2800" b="1" dirty="0"/>
            </a:br>
            <a:r>
              <a:rPr lang="de-DE" sz="2800" b="1" dirty="0"/>
              <a:t>Er bekannte sich schuldig, </a:t>
            </a:r>
            <a:br>
              <a:rPr lang="de-DE" sz="2800" b="1" dirty="0"/>
            </a:br>
            <a:r>
              <a:rPr lang="de-DE" sz="2800" b="1" dirty="0"/>
              <a:t>bat aber nicht um Vergebung </a:t>
            </a:r>
            <a:br>
              <a:rPr lang="de-DE" sz="2800" b="1" dirty="0"/>
            </a:br>
            <a:r>
              <a:rPr lang="de-DE" sz="2800" b="1" dirty="0"/>
              <a:t>(Josua 7,20).</a:t>
            </a:r>
            <a:endParaRPr lang="en" sz="28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87D1257-4E33-1E6E-9FBD-72D1B4D515EA}"/>
              </a:ext>
            </a:extLst>
          </p:cNvPr>
          <p:cNvSpPr/>
          <p:nvPr/>
        </p:nvSpPr>
        <p:spPr>
          <a:xfrm>
            <a:off x="103352" y="43794"/>
            <a:ext cx="3145688" cy="1006794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Di, 04.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Fatale Entscheidungen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-122830" y="4500668"/>
            <a:ext cx="5763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Gütig und liebevoll forderte Josua </a:t>
            </a:r>
            <a:r>
              <a:rPr lang="de-DE" sz="2000" b="1" dirty="0" err="1"/>
              <a:t>Achan</a:t>
            </a:r>
            <a:r>
              <a:rPr lang="de-DE" sz="2000" b="1" dirty="0"/>
              <a:t> auf, seine Sünde zu bekennen (Josua 7,19):</a:t>
            </a:r>
            <a:br>
              <a:rPr lang="de-DE" sz="2000" b="1" dirty="0"/>
            </a:br>
            <a:r>
              <a:rPr lang="de-DE" sz="2000" b="1" dirty="0"/>
              <a:t>“Mein Sohn, gib dem HERRN, dem Gott Israels, die Ehre und lobe ihn.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Sage mir, was du getan hast </a:t>
            </a:r>
            <a:br>
              <a:rPr lang="de-DE" sz="2000" b="1" dirty="0"/>
            </a:br>
            <a:r>
              <a:rPr lang="de-DE" sz="2000" b="1" dirty="0"/>
              <a:t>und verhehle mir nichts.“</a:t>
            </a:r>
            <a:endParaRPr lang="en" sz="2000" b="1" dirty="0"/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ED30923F-E299-67A3-5C6B-B6EBA6625831}"/>
              </a:ext>
            </a:extLst>
          </p:cNvPr>
          <p:cNvSpPr txBox="1"/>
          <p:nvPr/>
        </p:nvSpPr>
        <p:spPr>
          <a:xfrm>
            <a:off x="5988794" y="4246924"/>
            <a:ext cx="62032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Doch Gott trauerte </a:t>
            </a:r>
            <a:br>
              <a:rPr lang="de-DE" sz="2400" b="1" dirty="0"/>
            </a:br>
            <a:r>
              <a:rPr lang="de-DE" sz="2400" b="1" dirty="0"/>
              <a:t>über </a:t>
            </a:r>
            <a:r>
              <a:rPr lang="de-DE" sz="2400" b="1" dirty="0" err="1"/>
              <a:t>Achans</a:t>
            </a:r>
            <a:r>
              <a:rPr lang="de-DE" sz="2400" b="1" dirty="0"/>
              <a:t> Verstocktheit, </a:t>
            </a:r>
            <a:br>
              <a:rPr lang="de-DE" sz="2400" b="1" dirty="0"/>
            </a:br>
            <a:r>
              <a:rPr lang="de-DE" sz="2400" b="1" dirty="0"/>
              <a:t>mit der er </a:t>
            </a:r>
            <a:br>
              <a:rPr lang="de-DE" sz="2400" b="1" dirty="0"/>
            </a:br>
            <a:r>
              <a:rPr lang="de-DE" sz="2400" b="1" dirty="0"/>
              <a:t>bei jeder Aufforderung zur Umkehr reagierte.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841522" y="817997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Ich sah unter der Beute einen kostbaren Mantel aus </a:t>
            </a:r>
            <a:r>
              <a:rPr lang="de-DE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Schinar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zweihundert Schekel Silber und eine Stange von Gold, fünfzig Schekel schwer; danach gelüstete mich und ich nahm es. Und siehe, es ist verscharrt in der Erde in meinem Zelt und das Silber darunter.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5936777" y="1849668"/>
            <a:ext cx="609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Josuas Aufforderung,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Gott die Ehre zu geben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und  offen Schuld zu bekennen (Jos 7,19) war </a:t>
            </a:r>
            <a:r>
              <a:rPr lang="de-DE" sz="2400" b="1" dirty="0" err="1">
                <a:solidFill>
                  <a:schemeClr val="bg2"/>
                </a:solidFill>
              </a:rPr>
              <a:t>Achans</a:t>
            </a:r>
            <a:r>
              <a:rPr lang="de-DE" sz="2400" b="1" dirty="0">
                <a:solidFill>
                  <a:schemeClr val="bg2"/>
                </a:solidFill>
              </a:rPr>
              <a:t> letzte Chance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zur Vergebung. </a:t>
            </a:r>
            <a:endParaRPr lang="en" sz="2400" b="1" dirty="0">
              <a:solidFill>
                <a:schemeClr val="bg2"/>
              </a:solidFill>
            </a:endParaRPr>
          </a:p>
        </p:txBody>
      </p:sp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28" y="2337537"/>
            <a:ext cx="5553697" cy="3702466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4C6616D-D806-1D93-8C6D-531B4A1E1328}"/>
              </a:ext>
            </a:extLst>
          </p:cNvPr>
          <p:cNvGrpSpPr/>
          <p:nvPr/>
        </p:nvGrpSpPr>
        <p:grpSpPr>
          <a:xfrm>
            <a:off x="3579778" y="-43158"/>
            <a:ext cx="8612220" cy="923330"/>
            <a:chOff x="3579778" y="-43158"/>
            <a:chExt cx="8612220" cy="92333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BAECECD-3284-43FE-2062-070FF01E3F33}"/>
                </a:ext>
              </a:extLst>
            </p:cNvPr>
            <p:cNvSpPr txBox="1"/>
            <p:nvPr/>
          </p:nvSpPr>
          <p:spPr>
            <a:xfrm rot="10800000">
              <a:off x="3579778" y="17609"/>
              <a:ext cx="8612220" cy="76944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>
              <a:spAutoFit/>
              <a:scene3d>
                <a:camera prst="orthographicFront"/>
                <a:lightRig rig="glow" dir="t"/>
              </a:scene3d>
              <a:sp3d extrusionH="57150" contourW="25400" prstMaterial="softEdge">
                <a:bevelT w="25400" h="38100"/>
                <a:contourClr>
                  <a:schemeClr val="accent4">
                    <a:lumMod val="60000"/>
                    <a:lumOff val="40000"/>
                  </a:schemeClr>
                </a:contourClr>
              </a:sp3d>
            </a:bodyPr>
            <a:lstStyle/>
            <a:p>
              <a:pPr algn="ctr"/>
              <a:endParaRPr lang="en" sz="4400" b="1" spc="600" noProof="0" dirty="0">
                <a:ln/>
                <a:solidFill>
                  <a:srgbClr val="FFD03B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D995A8D-F139-05FE-7063-66924E574C38}"/>
                </a:ext>
              </a:extLst>
            </p:cNvPr>
            <p:cNvSpPr txBox="1"/>
            <p:nvPr/>
          </p:nvSpPr>
          <p:spPr>
            <a:xfrm>
              <a:off x="4104158" y="-43158"/>
              <a:ext cx="75634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5400" b="1" spc="600" noProof="0" dirty="0">
                  <a:ln/>
                  <a:solidFill>
                    <a:srgbClr val="FFD03B"/>
                  </a:solidFill>
                </a:rPr>
                <a:t>ACHANS SÜNDE</a:t>
              </a:r>
            </a:p>
          </p:txBody>
        </p:sp>
      </p:grp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DC62E479-8FE2-F0A1-1E76-76D95328C26E}"/>
              </a:ext>
            </a:extLst>
          </p:cNvPr>
          <p:cNvSpPr/>
          <p:nvPr/>
        </p:nvSpPr>
        <p:spPr>
          <a:xfrm>
            <a:off x="102689" y="82975"/>
            <a:ext cx="2836106" cy="923330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Mi, 05.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Die Tür der Hoffnung</a:t>
            </a: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22810BE7-9F2A-D4F6-75A9-D099937209DF}"/>
              </a:ext>
            </a:extLst>
          </p:cNvPr>
          <p:cNvSpPr txBox="1"/>
          <p:nvPr/>
        </p:nvSpPr>
        <p:spPr>
          <a:xfrm>
            <a:off x="5950425" y="3788660"/>
            <a:ext cx="609599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Hätte er nach seinem Bekenntnis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um Vergebung gebeten,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hätte er vielleicht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noch eine Chance gehabt. </a:t>
            </a:r>
          </a:p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Doch er tat es nicht,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und so blieb ihm die Vergebung verwehrt (4. Mose 15,30-31).</a:t>
            </a:r>
            <a:endParaRPr lang="en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uiExpand="1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30D13-B2D7-5670-99CF-1BE06814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CBC5DAD-72BD-D6E7-8E3C-55080A463783}"/>
              </a:ext>
            </a:extLst>
          </p:cNvPr>
          <p:cNvSpPr txBox="1"/>
          <p:nvPr/>
        </p:nvSpPr>
        <p:spPr>
          <a:xfrm>
            <a:off x="2841522" y="817997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Ich sah unter der Beute einen kostbaren Mantel aus </a:t>
            </a:r>
            <a:r>
              <a:rPr lang="de-DE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Schinar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zweihundert Schekel Silber und eine Stange von Gold, fünfzig Schekel schwer; danach gelüstete mich und ich nahm es. Und siehe, es ist verscharrt in der Erde in meinem Zelt und das Silber darunter.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7:21)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D0BF2943-A593-00B4-8004-072CF6B09D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606" y="1579652"/>
            <a:ext cx="2836106" cy="36986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A71E6239-A2F3-18BB-FF69-7888945138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164" y="1731505"/>
            <a:ext cx="3563232" cy="44228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426A1A-3FCF-933F-0C15-E522A1B30A4A}"/>
              </a:ext>
            </a:extLst>
          </p:cNvPr>
          <p:cNvSpPr txBox="1"/>
          <p:nvPr/>
        </p:nvSpPr>
        <p:spPr>
          <a:xfrm>
            <a:off x="2043619" y="1846286"/>
            <a:ext cx="4984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Wie EVA „sah” ACHAN,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„begehrte”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und „nahm”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und seine Sünde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hatte Auswirkungen auf viele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(1. Mo 3,6). </a:t>
            </a:r>
            <a:endParaRPr lang="en" sz="2400" b="1" dirty="0">
              <a:solidFill>
                <a:schemeClr val="bg2"/>
              </a:solidFill>
            </a:endParaRP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C5593431-EFCB-765D-41A0-3D294B1E3616}"/>
              </a:ext>
            </a:extLst>
          </p:cNvPr>
          <p:cNvSpPr/>
          <p:nvPr/>
        </p:nvSpPr>
        <p:spPr>
          <a:xfrm>
            <a:off x="102689" y="82975"/>
            <a:ext cx="2836106" cy="923330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Mi, 05.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Die Tür der Hoffnung</a:t>
            </a: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A76AA349-A67C-396E-E29F-40605EBE5F4F}"/>
              </a:ext>
            </a:extLst>
          </p:cNvPr>
          <p:cNvSpPr txBox="1"/>
          <p:nvPr/>
        </p:nvSpPr>
        <p:spPr>
          <a:xfrm>
            <a:off x="4104158" y="5116674"/>
            <a:ext cx="6350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Wie Ananias und Saphira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nahm </a:t>
            </a:r>
            <a:r>
              <a:rPr lang="de-DE" sz="2400" b="1" dirty="0" err="1">
                <a:solidFill>
                  <a:schemeClr val="bg2"/>
                </a:solidFill>
              </a:rPr>
              <a:t>Achan</a:t>
            </a:r>
            <a:r>
              <a:rPr lang="de-DE" sz="2400" b="1" dirty="0">
                <a:solidFill>
                  <a:schemeClr val="bg2"/>
                </a:solidFill>
              </a:rPr>
              <a:t> einige der verfluchten Dinge, die GOTT geweiht waren und bezahlte dafür mit dem Leben (Apg 5,1-2).</a:t>
            </a:r>
            <a:endParaRPr lang="en" sz="2400" b="1" dirty="0">
              <a:solidFill>
                <a:schemeClr val="bg2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008527F-42B5-30FA-D672-635D37085416}"/>
              </a:ext>
            </a:extLst>
          </p:cNvPr>
          <p:cNvGrpSpPr/>
          <p:nvPr/>
        </p:nvGrpSpPr>
        <p:grpSpPr>
          <a:xfrm>
            <a:off x="3579778" y="-43158"/>
            <a:ext cx="8612220" cy="923330"/>
            <a:chOff x="3579778" y="-43158"/>
            <a:chExt cx="8612220" cy="923330"/>
          </a:xfrm>
        </p:grpSpPr>
        <p:sp>
          <p:nvSpPr>
            <p:cNvPr id="6" name="CuadroTexto 2">
              <a:extLst>
                <a:ext uri="{FF2B5EF4-FFF2-40B4-BE49-F238E27FC236}">
                  <a16:creationId xmlns:a16="http://schemas.microsoft.com/office/drawing/2014/main" id="{F3301B7B-5B5A-D70B-5478-03CF86F8DCFF}"/>
                </a:ext>
              </a:extLst>
            </p:cNvPr>
            <p:cNvSpPr txBox="1"/>
            <p:nvPr/>
          </p:nvSpPr>
          <p:spPr>
            <a:xfrm rot="10800000">
              <a:off x="3579778" y="17609"/>
              <a:ext cx="8612220" cy="76944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>
              <a:spAutoFit/>
              <a:scene3d>
                <a:camera prst="orthographicFront"/>
                <a:lightRig rig="glow" dir="t"/>
              </a:scene3d>
              <a:sp3d extrusionH="57150" contourW="25400" prstMaterial="softEdge">
                <a:bevelT w="25400" h="38100"/>
                <a:contourClr>
                  <a:schemeClr val="accent4">
                    <a:lumMod val="60000"/>
                    <a:lumOff val="40000"/>
                  </a:schemeClr>
                </a:contourClr>
              </a:sp3d>
            </a:bodyPr>
            <a:lstStyle/>
            <a:p>
              <a:pPr algn="ctr"/>
              <a:endParaRPr lang="en" sz="4400" b="1" spc="600" noProof="0" dirty="0">
                <a:ln/>
                <a:solidFill>
                  <a:srgbClr val="FFD03B"/>
                </a:solidFill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81DBB8F-3E31-7186-749D-14CA4E5B6EC4}"/>
                </a:ext>
              </a:extLst>
            </p:cNvPr>
            <p:cNvSpPr txBox="1"/>
            <p:nvPr/>
          </p:nvSpPr>
          <p:spPr>
            <a:xfrm>
              <a:off x="4104158" y="-43158"/>
              <a:ext cx="75634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5400" b="1" spc="600" noProof="0" dirty="0">
                  <a:ln/>
                  <a:solidFill>
                    <a:srgbClr val="FFD03B"/>
                  </a:solidFill>
                </a:rPr>
                <a:t>ACHANS SÜNDE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1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D7BE8-5553-89D3-DCA1-D506A079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E75E3F-0CA9-3940-C061-E3FF96CFF353}"/>
              </a:ext>
            </a:extLst>
          </p:cNvPr>
          <p:cNvSpPr txBox="1"/>
          <p:nvPr/>
        </p:nvSpPr>
        <p:spPr>
          <a:xfrm>
            <a:off x="2841522" y="817997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Ich sah unter der Beute einen kostbaren Mantel aus </a:t>
            </a:r>
            <a:r>
              <a:rPr lang="de-DE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Schinar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zweihundert Schekel Silber und eine Stange von Gold, fünfzig Schekel schwer; danach gelüstete mich und ich nahm es. Und siehe, es ist verscharrt in der Erde in meinem Zelt und das Silber darunter.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7:21)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8F35347-2264-8DAF-C75B-3FE665102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248741"/>
              </p:ext>
            </p:extLst>
          </p:nvPr>
        </p:nvGraphicFramePr>
        <p:xfrm>
          <a:off x="6096000" y="1789883"/>
          <a:ext cx="5780539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EDFD4EA-E998-7D62-2404-257B64E94417}"/>
              </a:ext>
            </a:extLst>
          </p:cNvPr>
          <p:cNvSpPr txBox="1"/>
          <p:nvPr/>
        </p:nvSpPr>
        <p:spPr>
          <a:xfrm>
            <a:off x="3820897" y="2622419"/>
            <a:ext cx="28080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>
                <a:solidFill>
                  <a:schemeClr val="bg2"/>
                </a:solidFill>
              </a:rPr>
              <a:t>Die Entscheidungen, die ACHAN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in Jericho traf,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standen in diametralem Gegensatz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zu denen </a:t>
            </a:r>
            <a:br>
              <a:rPr lang="de-DE" sz="2400" b="1" dirty="0">
                <a:solidFill>
                  <a:schemeClr val="bg2"/>
                </a:solidFill>
              </a:rPr>
            </a:br>
            <a:r>
              <a:rPr lang="de-DE" sz="2400" b="1" dirty="0">
                <a:solidFill>
                  <a:schemeClr val="bg2"/>
                </a:solidFill>
              </a:rPr>
              <a:t>von </a:t>
            </a:r>
            <a:r>
              <a:rPr lang="de-DE" sz="2400" b="1" dirty="0" err="1">
                <a:solidFill>
                  <a:schemeClr val="bg2"/>
                </a:solidFill>
              </a:rPr>
              <a:t>Rahab</a:t>
            </a:r>
            <a:r>
              <a:rPr lang="de-DE" sz="2400" b="1" dirty="0">
                <a:solidFill>
                  <a:schemeClr val="bg2"/>
                </a:solidFill>
              </a:rPr>
              <a:t>:</a:t>
            </a:r>
            <a:endParaRPr lang="en" sz="2400" b="1" dirty="0">
              <a:solidFill>
                <a:schemeClr val="bg2"/>
              </a:solidFill>
            </a:endParaRPr>
          </a:p>
        </p:txBody>
      </p:sp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61DFAD8-EB13-A174-4230-5BE1E89A4D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61" y="1906398"/>
            <a:ext cx="3505436" cy="43348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33A80D68-4689-E0EF-7B92-09E462D5F4F2}"/>
              </a:ext>
            </a:extLst>
          </p:cNvPr>
          <p:cNvSpPr/>
          <p:nvPr/>
        </p:nvSpPr>
        <p:spPr>
          <a:xfrm>
            <a:off x="102689" y="82975"/>
            <a:ext cx="2836106" cy="923330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Mi, 05.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Die Tür der Hoffnung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8071FCA-31E0-12A5-2069-BEBA89B373A5}"/>
              </a:ext>
            </a:extLst>
          </p:cNvPr>
          <p:cNvGrpSpPr/>
          <p:nvPr/>
        </p:nvGrpSpPr>
        <p:grpSpPr>
          <a:xfrm>
            <a:off x="3579778" y="-43158"/>
            <a:ext cx="8612220" cy="923330"/>
            <a:chOff x="3579778" y="-43158"/>
            <a:chExt cx="8612220" cy="923330"/>
          </a:xfrm>
        </p:grpSpPr>
        <p:sp>
          <p:nvSpPr>
            <p:cNvPr id="4" name="CuadroTexto 2">
              <a:extLst>
                <a:ext uri="{FF2B5EF4-FFF2-40B4-BE49-F238E27FC236}">
                  <a16:creationId xmlns:a16="http://schemas.microsoft.com/office/drawing/2014/main" id="{A186A64D-B974-41E7-AEEC-50942FF78638}"/>
                </a:ext>
              </a:extLst>
            </p:cNvPr>
            <p:cNvSpPr txBox="1"/>
            <p:nvPr/>
          </p:nvSpPr>
          <p:spPr>
            <a:xfrm rot="10800000">
              <a:off x="3579778" y="17609"/>
              <a:ext cx="8612220" cy="769441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 wrap="square">
              <a:spAutoFit/>
              <a:scene3d>
                <a:camera prst="orthographicFront"/>
                <a:lightRig rig="glow" dir="t"/>
              </a:scene3d>
              <a:sp3d extrusionH="57150" contourW="25400" prstMaterial="softEdge">
                <a:bevelT w="25400" h="38100"/>
                <a:contourClr>
                  <a:schemeClr val="accent4">
                    <a:lumMod val="60000"/>
                    <a:lumOff val="40000"/>
                  </a:schemeClr>
                </a:contourClr>
              </a:sp3d>
            </a:bodyPr>
            <a:lstStyle/>
            <a:p>
              <a:pPr algn="ctr"/>
              <a:endParaRPr lang="en" sz="4400" b="1" spc="600" noProof="0" dirty="0">
                <a:ln/>
                <a:solidFill>
                  <a:srgbClr val="FFD03B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2330891-91C5-814B-9F26-318ABC66C534}"/>
                </a:ext>
              </a:extLst>
            </p:cNvPr>
            <p:cNvSpPr txBox="1"/>
            <p:nvPr/>
          </p:nvSpPr>
          <p:spPr>
            <a:xfrm>
              <a:off x="4104158" y="-43158"/>
              <a:ext cx="756345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5400" b="1" spc="600" noProof="0" dirty="0">
                  <a:ln/>
                  <a:solidFill>
                    <a:srgbClr val="FFD03B"/>
                  </a:solidFill>
                </a:rPr>
                <a:t>ACHANS SÜNDE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1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4474723" y="0"/>
            <a:ext cx="7717276" cy="769441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effectLst>
            <a:softEdge rad="76200"/>
          </a:effectLst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ERNEUT SIEGREICH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3711681" y="701162"/>
            <a:ext cx="840736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Und der HERR sprach zu Josua: Fürchte dich nicht und verzage nicht! </a:t>
            </a:r>
            <a:b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Nimm mit dir das ganze Kriegsvolk und mache dich auf und zieh hinauf nach Ai! Sieh, ich habe den König von Ai samt seinem Volk, seiner Stadt und seinem Land </a:t>
            </a:r>
            <a:b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in deine Hand gegeben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.’ 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”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(Josua 8:1)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6260595" y="2259711"/>
            <a:ext cx="555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Wie schon in Jericho </a:t>
            </a:r>
            <a:br>
              <a:rPr lang="de-DE" sz="2400" b="1" dirty="0"/>
            </a:br>
            <a:r>
              <a:rPr lang="de-DE" sz="2400" b="1" dirty="0"/>
              <a:t>zeigte GOTT Josua die Strategie, </a:t>
            </a:r>
            <a:br>
              <a:rPr lang="de-DE" sz="2400" b="1" dirty="0"/>
            </a:br>
            <a:r>
              <a:rPr lang="de-DE" sz="2400" b="1" dirty="0"/>
              <a:t>wie er den Sieg über Ai erringen konnte (Josua 8,1-2).</a:t>
            </a:r>
            <a:endParaRPr lang="en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6568625" y="3956236"/>
            <a:ext cx="4943807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In der Nacht wurde hinter der Stadt ein Hinterhalt vorbereitet.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Bei Tagesanbruch näherte sich </a:t>
            </a:r>
            <a:br>
              <a:rPr lang="de-DE" sz="2200" b="1" dirty="0"/>
            </a:br>
            <a:r>
              <a:rPr lang="de-DE" sz="2200" b="1" dirty="0"/>
              <a:t>die Armee Ai und tat so, </a:t>
            </a:r>
            <a:br>
              <a:rPr lang="de-DE" sz="2200" b="1" dirty="0"/>
            </a:br>
            <a:r>
              <a:rPr lang="de-DE" sz="2200" b="1" dirty="0"/>
              <a:t>als würde sie erneut </a:t>
            </a:r>
            <a:br>
              <a:rPr lang="de-DE" sz="2200" b="1" dirty="0"/>
            </a:br>
            <a:r>
              <a:rPr lang="de-DE" sz="2200" b="1" dirty="0"/>
              <a:t>vor ihnen fliehen.</a:t>
            </a:r>
            <a:endParaRPr lang="en" sz="22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4C759AB-94C2-74FA-4FB6-C01A17350973}"/>
              </a:ext>
            </a:extLst>
          </p:cNvPr>
          <p:cNvSpPr/>
          <p:nvPr/>
        </p:nvSpPr>
        <p:spPr>
          <a:xfrm>
            <a:off x="72956" y="40095"/>
            <a:ext cx="3779200" cy="1153510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Do, 06.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Ein Zeugnis für Gottes Macht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77D284-5551-B619-C1A6-C3346C25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7" y="1782657"/>
            <a:ext cx="5724463" cy="42933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8" grpId="0"/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ADE44-FFC5-F408-C833-5904422C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DD73AB-A48D-AEBD-009A-1F5B2905FAC7}"/>
              </a:ext>
            </a:extLst>
          </p:cNvPr>
          <p:cNvSpPr txBox="1"/>
          <p:nvPr/>
        </p:nvSpPr>
        <p:spPr>
          <a:xfrm>
            <a:off x="4474723" y="0"/>
            <a:ext cx="7717276" cy="769441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effectLst>
            <a:softEdge rad="76200"/>
          </a:effectLst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ERNEUT SIEGREICH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26C2D8D8-B595-2B82-7A6F-40909D120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2056033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03E983F6-B9E6-A941-E0B0-59F4C98F6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1A75A836-C86F-1F75-B0C4-31901DDC4F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FB607-9D6F-0C67-08E3-2BB642BDDDCC}"/>
              </a:ext>
            </a:extLst>
          </p:cNvPr>
          <p:cNvSpPr txBox="1"/>
          <p:nvPr/>
        </p:nvSpPr>
        <p:spPr>
          <a:xfrm>
            <a:off x="208546" y="1782657"/>
            <a:ext cx="81395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Wie Mose seinen Stab bis zum Sieg über die </a:t>
            </a:r>
            <a:r>
              <a:rPr lang="de-DE" sz="2000" b="1" dirty="0" err="1"/>
              <a:t>Amalekiter</a:t>
            </a:r>
            <a:r>
              <a:rPr lang="de-DE" sz="2000" b="1" dirty="0"/>
              <a:t> hochhielt, </a:t>
            </a:r>
            <a:br>
              <a:rPr lang="de-DE" sz="2000" b="1" dirty="0"/>
            </a:br>
            <a:r>
              <a:rPr lang="de-DE" sz="2000" b="1" dirty="0"/>
              <a:t>so hob Josua auf GOTTES Befehl hin seine „Waffe“ (vermutlich </a:t>
            </a:r>
            <a:br>
              <a:rPr lang="de-DE" sz="2000" b="1" dirty="0"/>
            </a:br>
            <a:r>
              <a:rPr lang="de-DE" sz="2000" b="1" dirty="0"/>
              <a:t>ein von den Ägyptern verwendetes Sichelmesser) und hielt sie hoch, bis der Sieg vollständig errungen war (Josua 8,18-22.26).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0F3A04-0DD3-84C4-72BF-0BA0C4EB6C89}"/>
              </a:ext>
            </a:extLst>
          </p:cNvPr>
          <p:cNvSpPr txBox="1"/>
          <p:nvPr/>
        </p:nvSpPr>
        <p:spPr>
          <a:xfrm>
            <a:off x="-142330" y="5318396"/>
            <a:ext cx="79889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Wenn wir nach Reue und Bekenntnis </a:t>
            </a:r>
            <a:br>
              <a:rPr lang="de-DE" sz="2000" b="1" dirty="0"/>
            </a:br>
            <a:r>
              <a:rPr lang="de-DE" sz="2000" b="1" dirty="0"/>
              <a:t>durch den Glauben die </a:t>
            </a:r>
            <a:r>
              <a:rPr lang="de-DE" sz="2000" b="1" dirty="0">
                <a:highlight>
                  <a:srgbClr val="ECFBA7"/>
                </a:highlight>
              </a:rPr>
              <a:t>GÖTTLICHE VERGEBUNG ANNEHMEN</a:t>
            </a:r>
            <a:r>
              <a:rPr lang="de-DE" sz="2000" b="1" dirty="0"/>
              <a:t>, </a:t>
            </a:r>
            <a:br>
              <a:rPr lang="de-DE" sz="2000" b="1" dirty="0"/>
            </a:br>
            <a:r>
              <a:rPr lang="de-DE" sz="2000" b="1" dirty="0"/>
              <a:t>begräbt GOTT unsere Sünden in </a:t>
            </a:r>
            <a:r>
              <a:rPr lang="de-DE" sz="2000" b="1" dirty="0" err="1"/>
              <a:t>Achor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und öffnet die </a:t>
            </a:r>
            <a:r>
              <a:rPr lang="de-DE" sz="2000" b="1" dirty="0">
                <a:highlight>
                  <a:srgbClr val="ECFBA7"/>
                </a:highlight>
              </a:rPr>
              <a:t>Tür zur HOFFNUNG.</a:t>
            </a:r>
            <a:endParaRPr lang="en" sz="2000" b="1" dirty="0">
              <a:highlight>
                <a:srgbClr val="ECFBA7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B3F4B4-B7EC-A405-1282-993698EDAAB8}"/>
              </a:ext>
            </a:extLst>
          </p:cNvPr>
          <p:cNvSpPr txBox="1"/>
          <p:nvPr/>
        </p:nvSpPr>
        <p:spPr>
          <a:xfrm>
            <a:off x="1" y="3199018"/>
            <a:ext cx="77751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GOTT schenkte seinem Volk erneut den Sieg. </a:t>
            </a:r>
            <a:br>
              <a:rPr lang="de-DE" sz="2000" b="1" dirty="0"/>
            </a:br>
            <a:r>
              <a:rPr lang="de-DE" sz="2000" b="1" dirty="0"/>
              <a:t>Das Tal ACHOR, wo </a:t>
            </a:r>
            <a:r>
              <a:rPr lang="de-DE" sz="2000" b="1" dirty="0" err="1"/>
              <a:t>Achan</a:t>
            </a:r>
            <a:r>
              <a:rPr lang="de-DE" sz="2000" b="1" dirty="0"/>
              <a:t> und seine Familie hingerichtet wurden, öffnete die Tür zum Sieg, eine „TÜR DER HOFFNUNG” </a:t>
            </a:r>
            <a:br>
              <a:rPr lang="de-DE" sz="2000" b="1" dirty="0"/>
            </a:br>
            <a:r>
              <a:rPr lang="de-DE" sz="2000" b="1" dirty="0"/>
              <a:t>(</a:t>
            </a:r>
            <a:r>
              <a:rPr lang="de-DE" sz="2000" b="1" dirty="0" err="1"/>
              <a:t>Hosea</a:t>
            </a:r>
            <a:r>
              <a:rPr lang="de-DE" sz="2000" b="1" dirty="0"/>
              <a:t> 2,15):</a:t>
            </a:r>
            <a:br>
              <a:rPr lang="de-DE" sz="2000" b="1" dirty="0"/>
            </a:br>
            <a:r>
              <a:rPr lang="de-DE" sz="2000" b="1" dirty="0"/>
              <a:t>„Dann will ich ihr dort ihre Weinberge geben </a:t>
            </a:r>
            <a:br>
              <a:rPr lang="de-DE" sz="2000" b="1" dirty="0"/>
            </a:br>
            <a:r>
              <a:rPr lang="de-DE" sz="2000" b="1" dirty="0"/>
              <a:t>und das Tal ACHOR zum </a:t>
            </a:r>
            <a:r>
              <a:rPr lang="de-DE" sz="2000" b="1" dirty="0">
                <a:highlight>
                  <a:srgbClr val="FFFF00"/>
                </a:highlight>
              </a:rPr>
              <a:t>TOR DER HOFFNUNG </a:t>
            </a:r>
            <a:r>
              <a:rPr lang="de-DE" sz="2000" b="1" dirty="0"/>
              <a:t>machen…“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F1FC726-B007-E727-D631-9197A5A691AC}"/>
              </a:ext>
            </a:extLst>
          </p:cNvPr>
          <p:cNvSpPr/>
          <p:nvPr/>
        </p:nvSpPr>
        <p:spPr>
          <a:xfrm>
            <a:off x="72956" y="40095"/>
            <a:ext cx="3779200" cy="1153510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Do, 06.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Ein Zeugnis für Gottes Macht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5700ACA8-00F5-F1FF-1610-B8D4A89CE46D}"/>
              </a:ext>
            </a:extLst>
          </p:cNvPr>
          <p:cNvSpPr txBox="1"/>
          <p:nvPr/>
        </p:nvSpPr>
        <p:spPr>
          <a:xfrm>
            <a:off x="3711681" y="701162"/>
            <a:ext cx="840736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Und der HERR sprach zu Josua: Fürchte dich nicht und verzage nicht! </a:t>
            </a:r>
            <a:b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Nimm mit dir das ganze Kriegsvolk und mache dich auf und zieh hinauf nach Ai! Sieh, ich habe den König von Ai samt seinem Volk, seiner Stadt und seinem Land </a:t>
            </a:r>
            <a:b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					in deine Hand gegeben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.’ 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”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(Josua 8:1)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1" y="301333"/>
            <a:ext cx="121920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“</a:t>
            </a:r>
            <a:r>
              <a:rPr lang="de-DE" sz="3600" b="1" dirty="0">
                <a:latin typeface="Constantia" panose="02030602050306030303" pitchFamily="18" charset="0"/>
              </a:rPr>
              <a:t>Der Einfluss,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den die Gemeinde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am meisten zu fürchten hat,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ist nicht der von offenen Gegnern,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Ungläubigen und Gotteslästerern,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sondern der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von </a:t>
            </a:r>
            <a:r>
              <a:rPr lang="de-DE" sz="3600" b="1" dirty="0">
                <a:highlight>
                  <a:srgbClr val="C0C0C0"/>
                </a:highlight>
                <a:latin typeface="Constantia" panose="02030602050306030303" pitchFamily="18" charset="0"/>
              </a:rPr>
              <a:t>inkonsequenten Bekennern </a:t>
            </a:r>
            <a:r>
              <a:rPr lang="de-DE" sz="3600" b="1" dirty="0">
                <a:latin typeface="Constantia" panose="02030602050306030303" pitchFamily="18" charset="0"/>
              </a:rPr>
              <a:t>Christi. </a:t>
            </a:r>
          </a:p>
          <a:p>
            <a:pPr algn="ctr">
              <a:spcBef>
                <a:spcPts val="600"/>
              </a:spcBef>
            </a:pPr>
            <a:r>
              <a:rPr lang="de-DE" sz="3600" b="1" dirty="0">
                <a:latin typeface="Constantia" panose="02030602050306030303" pitchFamily="18" charset="0"/>
              </a:rPr>
              <a:t>Diese sind es, die den Segen des Gottes Israels zurückhalten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Schwäche über die Gemeinde bringen,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eine Schande, die nicht leicht zu beseitigen ist...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03E90-6637-B1E8-C5EC-EF9A33B4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02458F-EA08-14B4-26A2-8E15DFAAE3C5}"/>
              </a:ext>
            </a:extLst>
          </p:cNvPr>
          <p:cNvSpPr txBox="1"/>
          <p:nvPr/>
        </p:nvSpPr>
        <p:spPr>
          <a:xfrm>
            <a:off x="0" y="192473"/>
            <a:ext cx="121919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… </a:t>
            </a:r>
            <a:r>
              <a:rPr lang="de-DE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Das Christentum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soll nicht nur am Sabbat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lediglich vorgeführt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im Heiligtum zur Schau gestellt werden; </a:t>
            </a:r>
            <a:br>
              <a:rPr lang="de-DE" sz="3600" b="1" dirty="0">
                <a:latin typeface="Constantia" panose="02030602050306030303" pitchFamily="18" charset="0"/>
              </a:rPr>
            </a:br>
            <a:endParaRPr lang="de-DE" sz="1000" b="1" dirty="0">
              <a:latin typeface="Constantia" panose="02030602050306030303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de-DE" sz="3600" b="1" dirty="0">
                <a:latin typeface="Constantia" panose="02030602050306030303" pitchFamily="18" charset="0"/>
              </a:rPr>
              <a:t>es gilt für </a:t>
            </a:r>
            <a:r>
              <a:rPr lang="de-DE" sz="3600" b="1" u="sng" dirty="0">
                <a:latin typeface="Constantia" panose="02030602050306030303" pitchFamily="18" charset="0"/>
              </a:rPr>
              <a:t>jeden Tag der Woche </a:t>
            </a:r>
            <a:r>
              <a:rPr lang="de-DE" sz="3600" b="1" dirty="0">
                <a:latin typeface="Constantia" panose="02030602050306030303" pitchFamily="18" charset="0"/>
              </a:rPr>
              <a:t>und für </a:t>
            </a:r>
            <a:r>
              <a:rPr lang="de-DE" sz="3600" b="1" u="sng" dirty="0">
                <a:latin typeface="Constantia" panose="02030602050306030303" pitchFamily="18" charset="0"/>
              </a:rPr>
              <a:t>jeden Ort. </a:t>
            </a:r>
          </a:p>
          <a:p>
            <a:pPr algn="ctr">
              <a:spcBef>
                <a:spcPts val="600"/>
              </a:spcBef>
            </a:pPr>
            <a:br>
              <a:rPr lang="de-DE" sz="1000" b="1" dirty="0"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Seine Ansprüche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müssen in der </a:t>
            </a:r>
            <a:r>
              <a:rPr lang="de-DE" sz="3600" b="1" u="sng" dirty="0">
                <a:latin typeface="Constantia" panose="02030602050306030303" pitchFamily="18" charset="0"/>
              </a:rPr>
              <a:t>Werkstatt,</a:t>
            </a:r>
            <a:r>
              <a:rPr lang="de-DE" sz="3600" b="1" dirty="0">
                <a:latin typeface="Constantia" panose="02030602050306030303" pitchFamily="18" charset="0"/>
              </a:rPr>
              <a:t> </a:t>
            </a:r>
            <a:r>
              <a:rPr lang="de-DE" sz="3600" b="1" u="sng" dirty="0">
                <a:latin typeface="Constantia" panose="02030602050306030303" pitchFamily="18" charset="0"/>
              </a:rPr>
              <a:t>zu Hause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in den </a:t>
            </a:r>
            <a:r>
              <a:rPr lang="de-DE" sz="3600" b="1" u="sng" dirty="0">
                <a:latin typeface="Constantia" panose="02030602050306030303" pitchFamily="18" charset="0"/>
              </a:rPr>
              <a:t>Geschäftsbeziehungen</a:t>
            </a:r>
            <a:r>
              <a:rPr lang="de-DE" sz="3600" b="1" dirty="0">
                <a:latin typeface="Constantia" panose="02030602050306030303" pitchFamily="18" charset="0"/>
              </a:rPr>
              <a:t> mit </a:t>
            </a:r>
            <a:r>
              <a:rPr lang="de-DE" sz="3600" b="1" u="sng" dirty="0">
                <a:latin typeface="Constantia" panose="02030602050306030303" pitchFamily="18" charset="0"/>
              </a:rPr>
              <a:t>Brüdern</a:t>
            </a:r>
            <a:r>
              <a:rPr lang="de-DE" sz="3600" b="1" dirty="0">
                <a:latin typeface="Constantia" panose="02030602050306030303" pitchFamily="18" charset="0"/>
              </a:rPr>
              <a:t>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</a:t>
            </a:r>
            <a:r>
              <a:rPr lang="de-DE" sz="3600" b="1" u="sng" dirty="0">
                <a:latin typeface="Constantia" panose="02030602050306030303" pitchFamily="18" charset="0"/>
              </a:rPr>
              <a:t>mit der Welt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anerkannt und befolgt </a:t>
            </a:r>
            <a:r>
              <a:rPr lang="de-DE" sz="3600" b="1" dirty="0">
                <a:latin typeface="Constantia" panose="02030602050306030303" pitchFamily="18" charset="0"/>
              </a:rPr>
              <a:t>werden.“</a:t>
            </a:r>
            <a:endParaRPr lang="en" sz="36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CCD21A-EDCC-2B23-6C8D-FF2B9803A264}"/>
              </a:ext>
            </a:extLst>
          </p:cNvPr>
          <p:cNvSpPr txBox="1"/>
          <p:nvPr/>
        </p:nvSpPr>
        <p:spPr>
          <a:xfrm>
            <a:off x="0" y="649625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E. G. White, Conflict and Courage (Kampf und Mut), 23. April</a:t>
            </a:r>
          </a:p>
        </p:txBody>
      </p:sp>
    </p:spTree>
    <p:extLst>
      <p:ext uri="{BB962C8B-B14F-4D97-AF65-F5344CB8AC3E}">
        <p14:creationId xmlns:p14="http://schemas.microsoft.com/office/powerpoint/2010/main" val="13002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6901544" y="0"/>
            <a:ext cx="5290457" cy="652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>
              <a:spcBef>
                <a:spcPts val="1200"/>
              </a:spcBef>
              <a:defRPr/>
            </a:pPr>
            <a:r>
              <a:rPr kumimoji="0" lang="es-ES" sz="38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Ich, der HERR,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erforsche das Herz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und prüfe die Nieren,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um jedem Einzelnen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zu vergelten entsprechend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seinen Wegen, entsprechend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der Frucht </a:t>
            </a:r>
            <a:b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</a:br>
            <a:r>
              <a:rPr lang="de-DE" sz="3800" b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andara" panose="020E0502030303020204" pitchFamily="34" charset="0"/>
              </a:rPr>
              <a:t>seiner Taten.</a:t>
            </a:r>
            <a:r>
              <a:rPr kumimoji="0" lang="es-ES" sz="38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Jeremia 17:10 SLT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0E7FB6-8C06-53BB-E69F-712817CE7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6492">
            <a:off x="5017791" y="4495188"/>
            <a:ext cx="3767506" cy="24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Nach einer unlogischen militärischen Taktik fielen die Mauern von Jericho. Israel drang </a:t>
            </a:r>
            <a:br>
              <a:rPr lang="de-DE" sz="2400" b="1" dirty="0"/>
            </a:br>
            <a:r>
              <a:rPr lang="de-DE" sz="2400" b="1" dirty="0"/>
              <a:t>in die Stadt ein und zerstörte sie vollständig. Sieg! Wessen Sieg? Gottes, da Israel </a:t>
            </a:r>
            <a:br>
              <a:rPr lang="de-DE" sz="2400" b="1" dirty="0"/>
            </a:br>
            <a:r>
              <a:rPr lang="de-DE" sz="2400" b="1" dirty="0"/>
              <a:t>wenig damit zu tun hatte.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161925"/>
            <a:ext cx="5058722" cy="35546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332226" y="3012668"/>
            <a:ext cx="3687246" cy="41025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4801200" y="3825522"/>
            <a:ext cx="705139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Als es schließlich Gott befragte, </a:t>
            </a:r>
            <a:br>
              <a:rPr lang="de-DE" sz="2800" b="1" dirty="0"/>
            </a:br>
            <a:r>
              <a:rPr lang="de-DE" sz="2800" b="1" dirty="0"/>
              <a:t>war die Antwort eindeutig: </a:t>
            </a:r>
            <a:br>
              <a:rPr lang="de-DE" sz="2800" b="1" dirty="0"/>
            </a:br>
            <a:r>
              <a:rPr lang="de-DE" sz="2800" b="1" dirty="0"/>
              <a:t>Israel hat sich versündigt und kann </a:t>
            </a:r>
            <a:br>
              <a:rPr lang="de-DE" sz="2800" b="1" dirty="0"/>
            </a:br>
            <a:r>
              <a:rPr lang="de-DE" sz="2800" b="1" dirty="0"/>
              <a:t>seine Feinde nicht mehr besiegen. </a:t>
            </a:r>
          </a:p>
          <a:p>
            <a:pPr algn="ctr">
              <a:spcBef>
                <a:spcPts val="600"/>
              </a:spcBef>
            </a:pPr>
            <a:r>
              <a:rPr lang="de-DE" sz="2800" b="1" dirty="0"/>
              <a:t>Wie kann es die Gunst Gottes zurückgewinnen?</a:t>
            </a:r>
            <a:endParaRPr lang="en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5" y="2108103"/>
            <a:ext cx="7051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Nach einer gut durchdachten militärischen Taktik gewinnt Ai. Niederlage! Durch wen? Durch das Volk Israel, da es nicht auf Gott gezählt hatte!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EEDCC-D439-D038-9D63-BFBF77F7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E51854-BC1A-BB70-1320-F081BF2011CE}"/>
              </a:ext>
            </a:extLst>
          </p:cNvPr>
          <p:cNvSpPr txBox="1"/>
          <p:nvPr/>
        </p:nvSpPr>
        <p:spPr>
          <a:xfrm>
            <a:off x="854539" y="1489065"/>
            <a:ext cx="75611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Die Ursache der Niederlage </a:t>
            </a:r>
            <a:r>
              <a:rPr lang="en" sz="2000" b="1" dirty="0"/>
              <a:t>(Josua 7:1-5, 10-13)</a:t>
            </a:r>
            <a:br>
              <a:rPr lang="en" sz="2000" b="1" dirty="0"/>
            </a:b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/>
              <a:t>Bestürzt und betrübt (Josua 7:6-9)</a:t>
            </a:r>
            <a:br>
              <a:rPr lang="en" sz="2000" b="1" dirty="0"/>
            </a:b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noProof="0" dirty="0"/>
              <a:t>Der Übertreter wird </a:t>
            </a:r>
            <a:r>
              <a:rPr lang="en" sz="2000" b="1" dirty="0"/>
              <a:t>ausge</a:t>
            </a:r>
            <a:r>
              <a:rPr lang="en" sz="2000" b="1" noProof="0" dirty="0"/>
              <a:t>forscht </a:t>
            </a:r>
            <a:r>
              <a:rPr lang="en" sz="2000" b="1" dirty="0"/>
              <a:t>(Josua 7:14-19)</a:t>
            </a:r>
            <a:br>
              <a:rPr lang="en" sz="2000" b="1" dirty="0"/>
            </a:b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/>
              <a:t>Achans Sünde (Josua 7:20-26)</a:t>
            </a:r>
            <a:br>
              <a:rPr lang="en" sz="2000" b="1" dirty="0"/>
            </a:b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/>
              <a:t>Erneut  siegreich (Josua 8:1-29)</a:t>
            </a:r>
            <a:br>
              <a:rPr lang="en" sz="2000" b="1" dirty="0"/>
            </a:br>
            <a:endParaRPr lang="en" sz="2000" b="1" dirty="0"/>
          </a:p>
        </p:txBody>
      </p:sp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0FA615BB-A706-6D1F-C3B0-D31826A72F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7" y="3182027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6B2B5A52-AC12-7547-5803-8027C62229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7" y="485872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1177A3B-96E9-1E73-21D2-E301AB2C1F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7" y="4006303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EB6EDCE0-E908-B189-63CB-7FB9727383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7" y="151939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D49F318A-E02A-7D97-C92D-CFFCAAB94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17" y="2343679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B32D2BA-B481-BA06-A722-3EFBDF8FBD02}"/>
              </a:ext>
            </a:extLst>
          </p:cNvPr>
          <p:cNvSpPr/>
          <p:nvPr/>
        </p:nvSpPr>
        <p:spPr>
          <a:xfrm>
            <a:off x="6369718" y="475081"/>
            <a:ext cx="60224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i="1" spc="10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     E R</a:t>
            </a:r>
            <a:endParaRPr lang="de-DE" sz="6600" b="1" i="1" cap="none" spc="10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8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6EE02B-4B4F-B5E7-4E4F-0E2DA4616790}"/>
              </a:ext>
            </a:extLst>
          </p:cNvPr>
          <p:cNvSpPr/>
          <p:nvPr/>
        </p:nvSpPr>
        <p:spPr>
          <a:xfrm rot="5400000">
            <a:off x="7296405" y="2056317"/>
            <a:ext cx="42126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000" b="1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de-DE" sz="6000" b="1" cap="none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0DBFA6-65EB-2DED-5D11-085D82735F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91" y="139826"/>
            <a:ext cx="2257391" cy="1503987"/>
          </a:xfrm>
          <a:prstGeom prst="rect">
            <a:avLst/>
          </a:prstGeom>
        </p:spPr>
      </p:pic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F2FBE705-81A5-0E77-F453-D36D5774238C}"/>
              </a:ext>
            </a:extLst>
          </p:cNvPr>
          <p:cNvSpPr/>
          <p:nvPr/>
        </p:nvSpPr>
        <p:spPr>
          <a:xfrm>
            <a:off x="1463220" y="1853719"/>
            <a:ext cx="4632780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So, 02. Nov ‘25 – Der Bundesbruch</a:t>
            </a:r>
          </a:p>
        </p:txBody>
      </p:sp>
      <p:sp>
        <p:nvSpPr>
          <p:cNvPr id="13" name="Scrollen: horizontal 12">
            <a:extLst>
              <a:ext uri="{FF2B5EF4-FFF2-40B4-BE49-F238E27FC236}">
                <a16:creationId xmlns:a16="http://schemas.microsoft.com/office/drawing/2014/main" id="{7009B78C-71B5-19A6-C8C2-527D2BA37F5F}"/>
              </a:ext>
            </a:extLst>
          </p:cNvPr>
          <p:cNvSpPr/>
          <p:nvPr/>
        </p:nvSpPr>
        <p:spPr>
          <a:xfrm>
            <a:off x="1463219" y="2684755"/>
            <a:ext cx="4253760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Mo, 03. Nov ‘25 – </a:t>
            </a:r>
            <a:r>
              <a:rPr lang="de-DE" sz="2000" b="1" i="1" dirty="0" err="1">
                <a:solidFill>
                  <a:schemeClr val="tx1"/>
                </a:solidFill>
                <a:highlight>
                  <a:srgbClr val="FFEEB7"/>
                </a:highlight>
              </a:rPr>
              <a:t>Achans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 Sünde</a:t>
            </a:r>
          </a:p>
        </p:txBody>
      </p:sp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16A2F42C-6DAD-B800-A9F7-1BB697011904}"/>
              </a:ext>
            </a:extLst>
          </p:cNvPr>
          <p:cNvSpPr/>
          <p:nvPr/>
        </p:nvSpPr>
        <p:spPr>
          <a:xfrm>
            <a:off x="1463218" y="3515791"/>
            <a:ext cx="5163471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Di, 04. Nov ‘25 – Fatale Entscheidungen</a:t>
            </a:r>
          </a:p>
        </p:txBody>
      </p:sp>
      <p:sp>
        <p:nvSpPr>
          <p:cNvPr id="20" name="Scrollen: horizontal 19">
            <a:extLst>
              <a:ext uri="{FF2B5EF4-FFF2-40B4-BE49-F238E27FC236}">
                <a16:creationId xmlns:a16="http://schemas.microsoft.com/office/drawing/2014/main" id="{9A7A771C-3A3F-B743-7033-C3FC4DD18957}"/>
              </a:ext>
            </a:extLst>
          </p:cNvPr>
          <p:cNvSpPr/>
          <p:nvPr/>
        </p:nvSpPr>
        <p:spPr>
          <a:xfrm>
            <a:off x="1463217" y="4346827"/>
            <a:ext cx="4900876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Mi, 05. Nov ‘25 – Die Tür der Hoffnung</a:t>
            </a:r>
          </a:p>
        </p:txBody>
      </p:sp>
      <p:sp>
        <p:nvSpPr>
          <p:cNvPr id="21" name="Scrollen: horizontal 20">
            <a:extLst>
              <a:ext uri="{FF2B5EF4-FFF2-40B4-BE49-F238E27FC236}">
                <a16:creationId xmlns:a16="http://schemas.microsoft.com/office/drawing/2014/main" id="{51FB252F-9AA2-67F3-8A29-53115DE65F48}"/>
              </a:ext>
            </a:extLst>
          </p:cNvPr>
          <p:cNvSpPr/>
          <p:nvPr/>
        </p:nvSpPr>
        <p:spPr>
          <a:xfrm>
            <a:off x="1463216" y="5177863"/>
            <a:ext cx="5772150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Do, 06. Okt ‘25 – Ein Zeugnis für Gottes Macht</a:t>
            </a:r>
          </a:p>
        </p:txBody>
      </p:sp>
    </p:spTree>
    <p:extLst>
      <p:ext uri="{BB962C8B-B14F-4D97-AF65-F5344CB8AC3E}">
        <p14:creationId xmlns:p14="http://schemas.microsoft.com/office/powerpoint/2010/main" val="23891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uiExpand="1" build="p" animBg="1"/>
      <p:bldP spid="13" grpId="0" uiExpand="1" build="p" animBg="1"/>
      <p:bldP spid="16" grpId="0" uiExpand="1" build="p" animBg="1"/>
      <p:bldP spid="20" grpId="0" uiExpand="1" build="p" animBg="1"/>
      <p:bldP spid="2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B39E8-466D-09AF-B0DE-F75D9236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6648AD-5601-0449-BE4C-3EEC7F53B2C1}"/>
              </a:ext>
            </a:extLst>
          </p:cNvPr>
          <p:cNvSpPr txBox="1"/>
          <p:nvPr/>
        </p:nvSpPr>
        <p:spPr>
          <a:xfrm>
            <a:off x="2841171" y="0"/>
            <a:ext cx="9350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7030A0"/>
                    </a:gs>
                    <a:gs pos="48000">
                      <a:srgbClr val="864A97"/>
                    </a:gs>
                    <a:gs pos="85500">
                      <a:srgbClr val="FFE699"/>
                    </a:gs>
                    <a:gs pos="84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URSACHE DER NIEDERLAGE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90ECF3-5231-67D3-61F7-31B6679843B5}"/>
              </a:ext>
            </a:extLst>
          </p:cNvPr>
          <p:cNvSpPr txBox="1"/>
          <p:nvPr/>
        </p:nvSpPr>
        <p:spPr>
          <a:xfrm>
            <a:off x="122034" y="1533250"/>
            <a:ext cx="59739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Nach dem positiven Bericht der Spione, </a:t>
            </a:r>
            <a:br>
              <a:rPr lang="de-DE" sz="2200" b="1" dirty="0"/>
            </a:br>
            <a:r>
              <a:rPr lang="de-DE" sz="2200" b="1" dirty="0"/>
              <a:t>die nach JERICHO geschickt worden waren, konsultierte Josua GOTT </a:t>
            </a:r>
            <a:br>
              <a:rPr lang="de-DE" sz="2200" b="1" dirty="0"/>
            </a:br>
            <a:r>
              <a:rPr lang="de-DE" sz="2200" b="1" dirty="0"/>
              <a:t>und erhielt von ihm die Strategie </a:t>
            </a:r>
            <a:br>
              <a:rPr lang="de-DE" sz="2200" b="1" dirty="0"/>
            </a:br>
            <a:r>
              <a:rPr lang="de-DE" sz="2200" b="1" dirty="0"/>
              <a:t>zur Eroberung der Stadt.</a:t>
            </a:r>
            <a:endParaRPr lang="en" sz="22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1077CBB2-66EF-D838-E062-396FA2083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371" y="769441"/>
            <a:ext cx="6721107" cy="42098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6479E8-4237-C0A0-2742-75B664B9ADB4}"/>
              </a:ext>
            </a:extLst>
          </p:cNvPr>
          <p:cNvSpPr txBox="1"/>
          <p:nvPr/>
        </p:nvSpPr>
        <p:spPr>
          <a:xfrm>
            <a:off x="5956245" y="4935772"/>
            <a:ext cx="59773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Aber WAS war </a:t>
            </a:r>
            <a:br>
              <a:rPr lang="de-DE" sz="2200" b="1" dirty="0"/>
            </a:br>
            <a:r>
              <a:rPr lang="de-DE" sz="2200" b="1" dirty="0"/>
              <a:t>der wahre Grund für die Niederlage oder weshalb hätte Gott Josua sagen sollen, </a:t>
            </a:r>
            <a:br>
              <a:rPr lang="de-DE" sz="2200" b="1" dirty="0"/>
            </a:br>
            <a:r>
              <a:rPr lang="de-DE" sz="2200" b="1" dirty="0"/>
              <a:t>Ai nicht anzugreifen (Josua 7,11)?</a:t>
            </a:r>
            <a:endParaRPr lang="en" sz="2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567AA9-7C0D-A936-A9FD-DC34E24479E5}"/>
              </a:ext>
            </a:extLst>
          </p:cNvPr>
          <p:cNvSpPr txBox="1"/>
          <p:nvPr/>
        </p:nvSpPr>
        <p:spPr>
          <a:xfrm>
            <a:off x="466241" y="3461113"/>
            <a:ext cx="5293652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Hätte Josua nach dem günstigen Bericht der Kundschafter über Ai </a:t>
            </a:r>
            <a:br>
              <a:rPr lang="de-DE" sz="2200" b="1" dirty="0"/>
            </a:br>
            <a:r>
              <a:rPr lang="de-DE" sz="2200" b="1" dirty="0"/>
              <a:t>GOTT um Rat gefragt </a:t>
            </a:r>
            <a:br>
              <a:rPr lang="de-DE" sz="2200" b="1" dirty="0"/>
            </a:br>
            <a:r>
              <a:rPr lang="de-DE" sz="2200" b="1" dirty="0"/>
              <a:t>und von Ihm die Strategie </a:t>
            </a:r>
            <a:br>
              <a:rPr lang="de-DE" sz="2200" b="1" dirty="0"/>
            </a:br>
            <a:r>
              <a:rPr lang="de-DE" sz="2200" b="1" dirty="0"/>
              <a:t>zur Eroberung der Stadt erhalten, </a:t>
            </a:r>
            <a:br>
              <a:rPr lang="de-DE" sz="2200" b="1" dirty="0"/>
            </a:br>
            <a:r>
              <a:rPr lang="de-DE" sz="2200" b="1" dirty="0"/>
              <a:t>so hätten die 36 Todesopfer </a:t>
            </a:r>
            <a:br>
              <a:rPr lang="de-DE" sz="2200" b="1" dirty="0"/>
            </a:br>
            <a:r>
              <a:rPr lang="de-DE" sz="2200" b="1" dirty="0"/>
              <a:t>vermieden werden können. </a:t>
            </a:r>
          </a:p>
          <a:p>
            <a:pPr>
              <a:spcBef>
                <a:spcPts val="600"/>
              </a:spcBef>
            </a:pPr>
            <a:r>
              <a:rPr lang="de-DE" sz="2200" b="1" dirty="0"/>
              <a:t>(Josua 7,1-5).</a:t>
            </a:r>
            <a:endParaRPr lang="en" sz="22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52C8D74-8165-B503-9B1E-370869041B16}"/>
              </a:ext>
            </a:extLst>
          </p:cNvPr>
          <p:cNvSpPr/>
          <p:nvPr/>
        </p:nvSpPr>
        <p:spPr>
          <a:xfrm>
            <a:off x="93920" y="67241"/>
            <a:ext cx="2435273" cy="1138537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So, 02.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Der Bundesbruch</a:t>
            </a:r>
          </a:p>
        </p:txBody>
      </p:sp>
    </p:spTree>
    <p:extLst>
      <p:ext uri="{BB962C8B-B14F-4D97-AF65-F5344CB8AC3E}">
        <p14:creationId xmlns:p14="http://schemas.microsoft.com/office/powerpoint/2010/main" val="25326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2841171" y="0"/>
            <a:ext cx="93508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7030A0"/>
                    </a:gs>
                    <a:gs pos="48000">
                      <a:srgbClr val="864A97"/>
                    </a:gs>
                    <a:gs pos="85500">
                      <a:srgbClr val="FFE699"/>
                    </a:gs>
                    <a:gs pos="84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URSACHE DER NIEDERLAGE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529193" y="594669"/>
            <a:ext cx="947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Israel hat sich versündigt, sie haben Meinen Bund übertreten, den Ich ihnen geboten habe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haben von dem Gebannten genommen und gestohlen und haben’s verheimlicht 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zu ihren Geräten gelegt.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 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7:11)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5085347" y="1797766"/>
            <a:ext cx="691615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GOTT hatte gesehen, dass „Israel gesündigt hat”. Nirgendwo in der Bibel wird Sünde </a:t>
            </a:r>
            <a:br>
              <a:rPr lang="de-DE" sz="2400" b="1" dirty="0"/>
            </a:br>
            <a:r>
              <a:rPr lang="de-DE" sz="2400" b="1" dirty="0"/>
              <a:t>mit solchen Nuancen beschrieben: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„Sie haben sich </a:t>
            </a:r>
            <a:r>
              <a:rPr lang="de-DE" sz="2400" b="1" dirty="0">
                <a:solidFill>
                  <a:srgbClr val="C00000"/>
                </a:solidFill>
              </a:rPr>
              <a:t>vergangen</a:t>
            </a:r>
            <a:r>
              <a:rPr lang="de-DE" sz="2400" b="1" dirty="0"/>
              <a:t> </a:t>
            </a:r>
            <a:br>
              <a:rPr lang="de-DE" sz="2400" b="1" dirty="0"/>
            </a:br>
            <a:r>
              <a:rPr lang="de-DE" sz="2400" b="1" dirty="0"/>
              <a:t>… sie haben </a:t>
            </a:r>
            <a:r>
              <a:rPr lang="de-DE" sz="2400" b="1" dirty="0">
                <a:solidFill>
                  <a:srgbClr val="C00000"/>
                </a:solidFill>
              </a:rPr>
              <a:t>genommen</a:t>
            </a:r>
            <a:r>
              <a:rPr lang="de-DE" sz="2400" b="1" dirty="0"/>
              <a:t> … sie haben </a:t>
            </a:r>
            <a:r>
              <a:rPr lang="de-DE" sz="2400" b="1" dirty="0">
                <a:solidFill>
                  <a:srgbClr val="C00000"/>
                </a:solidFill>
              </a:rPr>
              <a:t>gestohlen </a:t>
            </a:r>
            <a:r>
              <a:rPr lang="de-DE" sz="2400" b="1" dirty="0"/>
              <a:t>… sie haben </a:t>
            </a:r>
            <a:r>
              <a:rPr lang="de-DE" sz="2400" b="1" dirty="0">
                <a:solidFill>
                  <a:srgbClr val="C00000"/>
                </a:solidFill>
              </a:rPr>
              <a:t>gelogen</a:t>
            </a:r>
            <a:r>
              <a:rPr lang="de-DE" sz="2400" b="1" dirty="0"/>
              <a:t> … sie haben sie </a:t>
            </a:r>
            <a:br>
              <a:rPr lang="de-DE" sz="2400" b="1" dirty="0"/>
            </a:br>
            <a:r>
              <a:rPr lang="de-DE" sz="2400" b="1" dirty="0">
                <a:solidFill>
                  <a:srgbClr val="C00000"/>
                </a:solidFill>
              </a:rPr>
              <a:t>zu ihren eigenen Besitztümern gelegt.”</a:t>
            </a:r>
            <a:endParaRPr lang="en" sz="2400" b="1" dirty="0">
              <a:solidFill>
                <a:srgbClr val="C00000"/>
              </a:solidFill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5778"/>
            <a:ext cx="5226010" cy="39195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1299411" y="4832133"/>
            <a:ext cx="10702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Man beachte den Plural. </a:t>
            </a:r>
            <a:br>
              <a:rPr lang="de-DE" sz="2400" b="1" dirty="0"/>
            </a:br>
            <a:r>
              <a:rPr lang="de-DE" sz="2400" b="1" dirty="0"/>
              <a:t>Die Sünde wurde von einem einzigen Mann begangen, </a:t>
            </a:r>
            <a:br>
              <a:rPr lang="de-DE" sz="2400" b="1" dirty="0"/>
            </a:br>
            <a:r>
              <a:rPr lang="de-DE" sz="2400" b="1" dirty="0"/>
              <a:t>aber GOTT machte das ganze Volk dafür verantwortlich. </a:t>
            </a:r>
            <a:br>
              <a:rPr lang="de-DE" sz="2400" b="1" dirty="0"/>
            </a:br>
            <a:r>
              <a:rPr lang="de-DE" sz="2400" b="1" dirty="0"/>
              <a:t>Sie hatten den </a:t>
            </a:r>
            <a:r>
              <a:rPr lang="de-DE" sz="2400" b="1" dirty="0">
                <a:highlight>
                  <a:srgbClr val="DAD5B5"/>
                </a:highlight>
              </a:rPr>
              <a:t>BUND gebrochen</a:t>
            </a:r>
            <a:r>
              <a:rPr lang="de-DE" sz="2400" b="1" dirty="0"/>
              <a:t>; die </a:t>
            </a:r>
            <a:r>
              <a:rPr lang="de-DE" sz="2400" b="1" dirty="0">
                <a:solidFill>
                  <a:schemeClr val="bg2"/>
                </a:solidFill>
                <a:highlight>
                  <a:srgbClr val="800080"/>
                </a:highlight>
              </a:rPr>
              <a:t>SÜNDE musste AUSGEROTTET </a:t>
            </a:r>
            <a:r>
              <a:rPr lang="de-DE" sz="2400" b="1" dirty="0"/>
              <a:t>werden, damit der </a:t>
            </a:r>
            <a:r>
              <a:rPr lang="de-DE" sz="2400" b="1" dirty="0">
                <a:highlight>
                  <a:srgbClr val="FFFF00"/>
                </a:highlight>
              </a:rPr>
              <a:t>BUND WIEDERHERGESTELLT </a:t>
            </a:r>
            <a:r>
              <a:rPr lang="de-DE" sz="2400" b="1" dirty="0"/>
              <a:t>werden konnte.</a:t>
            </a:r>
            <a:endParaRPr lang="en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CEA67DCF-3AEB-F24A-68A9-4C1D24362194}"/>
              </a:ext>
            </a:extLst>
          </p:cNvPr>
          <p:cNvSpPr/>
          <p:nvPr/>
        </p:nvSpPr>
        <p:spPr>
          <a:xfrm>
            <a:off x="93920" y="67241"/>
            <a:ext cx="2435273" cy="1138537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So, 02.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Der Bundesbruch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bg1">
                <a:lumMod val="65000"/>
              </a:schemeClr>
            </a:gs>
            <a:gs pos="100000">
              <a:srgbClr val="DAD5B5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1ABD1-EA8D-770F-AF3D-61D1F250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8C6243-1C90-4B70-EA3A-F051910464D4}"/>
              </a:ext>
            </a:extLst>
          </p:cNvPr>
          <p:cNvSpPr txBox="1"/>
          <p:nvPr/>
        </p:nvSpPr>
        <p:spPr>
          <a:xfrm>
            <a:off x="2334639" y="-82692"/>
            <a:ext cx="9728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BESTÜRZT UND BETRÜBT</a:t>
            </a:r>
            <a:endParaRPr lang="en" sz="5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B57208-CDC5-8447-2B80-90EA566E958E}"/>
              </a:ext>
            </a:extLst>
          </p:cNvPr>
          <p:cNvSpPr txBox="1"/>
          <p:nvPr/>
        </p:nvSpPr>
        <p:spPr>
          <a:xfrm>
            <a:off x="3035030" y="700267"/>
            <a:ext cx="902838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76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Und Josua sprach: ,Ach, Herr 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HERR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, warum hast Du dies Volk über den Jordan geführt und gibst uns in die Hände der Amoriter, um uns umzubringen? 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O dass wir doch jenseits des Jordans geblieben wären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!’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(Josua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3E0974-ED84-BB2E-C6C6-5C3F05AE777A}"/>
              </a:ext>
            </a:extLst>
          </p:cNvPr>
          <p:cNvSpPr txBox="1"/>
          <p:nvPr/>
        </p:nvSpPr>
        <p:spPr>
          <a:xfrm>
            <a:off x="288758" y="5034071"/>
            <a:ext cx="47813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Josua und die Ältesten </a:t>
            </a:r>
            <a:br>
              <a:rPr lang="de-DE" sz="2400" b="1" dirty="0"/>
            </a:br>
            <a:r>
              <a:rPr lang="de-DE" sz="2400" b="1" dirty="0"/>
              <a:t>waren über die Niederlage bei Ai </a:t>
            </a:r>
            <a:br>
              <a:rPr lang="de-DE" sz="2400" b="1" dirty="0"/>
            </a:br>
            <a:r>
              <a:rPr lang="de-DE" sz="2400" b="1" dirty="0"/>
              <a:t>bestürzt und trauerten offen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(Josua 7,6).</a:t>
            </a:r>
            <a:endParaRPr lang="en" sz="24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A47304A-2292-5D8C-C2E6-9BA371F3F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28" y="1623597"/>
            <a:ext cx="3978445" cy="2983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5D87FD6F-2860-E003-9A2E-097BC121A7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458" y="1623597"/>
            <a:ext cx="4300036" cy="32250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C79062-64D8-B0A4-4529-A14B9D6FFBED}"/>
              </a:ext>
            </a:extLst>
          </p:cNvPr>
          <p:cNvSpPr txBox="1"/>
          <p:nvPr/>
        </p:nvSpPr>
        <p:spPr>
          <a:xfrm>
            <a:off x="5070058" y="4318843"/>
            <a:ext cx="693019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Josua reagierte darauf mit einem Aufschrei, </a:t>
            </a:r>
            <a:br>
              <a:rPr lang="de-DE" sz="2200" b="1" dirty="0"/>
            </a:br>
            <a:r>
              <a:rPr lang="de-DE" sz="2200" b="1" dirty="0"/>
              <a:t>ähnlich wie Israel </a:t>
            </a:r>
            <a:br>
              <a:rPr lang="de-DE" sz="2200" b="1" dirty="0"/>
            </a:br>
            <a:r>
              <a:rPr lang="de-DE" sz="2200" b="1" dirty="0"/>
              <a:t>während seiner 40-jährigen Wanderung </a:t>
            </a:r>
            <a:br>
              <a:rPr lang="de-DE" sz="2200" b="1" dirty="0"/>
            </a:br>
            <a:r>
              <a:rPr lang="de-DE" sz="2200" b="1" dirty="0"/>
              <a:t>immer wieder reagiert hatte: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„Warum hast du uns herübergeführt …? </a:t>
            </a:r>
            <a:br>
              <a:rPr lang="de-DE" sz="2200" b="1" dirty="0"/>
            </a:br>
            <a:r>
              <a:rPr lang="de-DE" sz="2200" b="1" dirty="0"/>
              <a:t>Hätten wir doch nur </a:t>
            </a:r>
            <a:br>
              <a:rPr lang="de-DE" sz="2200" b="1" dirty="0"/>
            </a:br>
            <a:r>
              <a:rPr lang="de-DE" sz="2200" b="1" dirty="0"/>
              <a:t>in unserem Land bleiben können …!“ (Josua 7,7).</a:t>
            </a:r>
            <a:endParaRPr lang="en" sz="22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A36B6ED6-C85D-DE7B-143C-E71F0F500E3C}"/>
              </a:ext>
            </a:extLst>
          </p:cNvPr>
          <p:cNvSpPr/>
          <p:nvPr/>
        </p:nvSpPr>
        <p:spPr>
          <a:xfrm>
            <a:off x="97275" y="45338"/>
            <a:ext cx="2548647" cy="1102526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Mo, 03. Nov ‘25 – </a:t>
            </a:r>
            <a:r>
              <a:rPr lang="de-DE" sz="2000" b="1" i="1" dirty="0" err="1">
                <a:solidFill>
                  <a:schemeClr val="tx1"/>
                </a:solidFill>
                <a:highlight>
                  <a:srgbClr val="FFEEB7"/>
                </a:highlight>
              </a:rPr>
              <a:t>Achans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 Sünde</a:t>
            </a:r>
          </a:p>
        </p:txBody>
      </p:sp>
    </p:spTree>
    <p:extLst>
      <p:ext uri="{BB962C8B-B14F-4D97-AF65-F5344CB8AC3E}">
        <p14:creationId xmlns:p14="http://schemas.microsoft.com/office/powerpoint/2010/main" val="4431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bg1">
                <a:lumMod val="65000"/>
              </a:schemeClr>
            </a:gs>
            <a:gs pos="100000">
              <a:srgbClr val="DAD5B5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8C0EC-62D5-5292-1C62-2ED1D949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C9F31-813F-CC0F-0F62-19C24E21403D}"/>
              </a:ext>
            </a:extLst>
          </p:cNvPr>
          <p:cNvSpPr txBox="1"/>
          <p:nvPr/>
        </p:nvSpPr>
        <p:spPr>
          <a:xfrm>
            <a:off x="2334639" y="-82692"/>
            <a:ext cx="9728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BESTÜRZT UND BETRÜBT</a:t>
            </a:r>
            <a:endParaRPr lang="en" sz="5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F641BC-3839-0BD7-61C6-1440E7F61DBA}"/>
              </a:ext>
            </a:extLst>
          </p:cNvPr>
          <p:cNvSpPr txBox="1"/>
          <p:nvPr/>
        </p:nvSpPr>
        <p:spPr>
          <a:xfrm>
            <a:off x="3035030" y="700267"/>
            <a:ext cx="902838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76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Und Josua sprach: ,Ach, Herr 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HERR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, warum hast Du dies Volk über den Jordan geführt und gibst uns in die Hände der Amoriter, um uns umzubringen? 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O dass wir doch jenseits des Jordans geblieben wären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!’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(Josua 7:7)</a:t>
            </a:r>
          </a:p>
        </p:txBody>
      </p:sp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2C1BA8B-E3FC-9AF6-CCCF-E49657711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5030" y="1828133"/>
            <a:ext cx="4806550" cy="46156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8CD0FC0-C1AF-282C-D590-EBD1C0C88FD8}"/>
              </a:ext>
            </a:extLst>
          </p:cNvPr>
          <p:cNvSpPr txBox="1"/>
          <p:nvPr/>
        </p:nvSpPr>
        <p:spPr>
          <a:xfrm>
            <a:off x="136527" y="1930823"/>
            <a:ext cx="507191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/>
              <a:t>Josuas Geist </a:t>
            </a:r>
            <a:br>
              <a:rPr lang="de-DE" sz="2200" b="1" dirty="0"/>
            </a:br>
            <a:r>
              <a:rPr lang="de-DE" sz="2200" b="1" dirty="0"/>
              <a:t>war jedoch nicht derselbe </a:t>
            </a:r>
            <a:br>
              <a:rPr lang="de-DE" sz="2200" b="1" dirty="0"/>
            </a:br>
            <a:r>
              <a:rPr lang="de-DE" sz="2200" b="1" dirty="0"/>
              <a:t>wie der Geist </a:t>
            </a:r>
            <a:br>
              <a:rPr lang="de-DE" sz="2200" b="1" dirty="0"/>
            </a:br>
            <a:r>
              <a:rPr lang="de-DE" sz="2200" b="1" dirty="0"/>
              <a:t>der Israeliten in der Wüste. </a:t>
            </a:r>
          </a:p>
          <a:p>
            <a:pPr>
              <a:spcBef>
                <a:spcPts val="600"/>
              </a:spcBef>
            </a:pPr>
            <a:r>
              <a:rPr lang="de-DE" sz="2200" b="1" dirty="0"/>
              <a:t>Seine Klage </a:t>
            </a:r>
            <a:br>
              <a:rPr lang="de-DE" sz="2200" b="1" dirty="0"/>
            </a:br>
            <a:r>
              <a:rPr lang="de-DE" sz="2200" b="1" dirty="0"/>
              <a:t>war nicht </a:t>
            </a:r>
            <a:br>
              <a:rPr lang="de-DE" sz="2200" b="1" dirty="0"/>
            </a:br>
            <a:r>
              <a:rPr lang="de-DE" sz="2200" b="1" dirty="0"/>
              <a:t>aus Enttäuschung </a:t>
            </a:r>
            <a:br>
              <a:rPr lang="de-DE" sz="2200" b="1" dirty="0"/>
            </a:br>
            <a:r>
              <a:rPr lang="de-DE" sz="2200" b="1" dirty="0"/>
              <a:t>entstanden, </a:t>
            </a:r>
            <a:br>
              <a:rPr lang="de-DE" sz="2200" b="1" dirty="0"/>
            </a:br>
            <a:r>
              <a:rPr lang="de-DE" sz="2200" b="1" dirty="0"/>
              <a:t>sondern aus der Angst, </a:t>
            </a:r>
            <a:br>
              <a:rPr lang="de-DE" sz="2200" b="1" dirty="0"/>
            </a:br>
            <a:r>
              <a:rPr lang="de-DE" sz="2200" b="1" dirty="0"/>
              <a:t>dass GOTTES NAME </a:t>
            </a:r>
            <a:br>
              <a:rPr lang="de-DE" sz="2200" b="1" dirty="0"/>
            </a:br>
            <a:r>
              <a:rPr lang="de-DE" sz="2200" b="1" dirty="0"/>
              <a:t>unter den Heiden </a:t>
            </a:r>
            <a:br>
              <a:rPr lang="de-DE" sz="2200" b="1" dirty="0"/>
            </a:br>
            <a:r>
              <a:rPr lang="de-DE" sz="2200" b="1" dirty="0"/>
              <a:t>entehrt werden könnte </a:t>
            </a:r>
          </a:p>
          <a:p>
            <a:pPr>
              <a:spcBef>
                <a:spcPts val="600"/>
              </a:spcBef>
            </a:pPr>
            <a:r>
              <a:rPr lang="de-DE" sz="2200" b="1" dirty="0"/>
              <a:t>(Josua 7,8).</a:t>
            </a:r>
            <a:endParaRPr lang="en" sz="2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40AB65-C82C-2B71-BA4F-E951472BBA06}"/>
              </a:ext>
            </a:extLst>
          </p:cNvPr>
          <p:cNvSpPr txBox="1"/>
          <p:nvPr/>
        </p:nvSpPr>
        <p:spPr>
          <a:xfrm>
            <a:off x="7841580" y="1930823"/>
            <a:ext cx="42326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Er sah deutlich, </a:t>
            </a:r>
            <a:br>
              <a:rPr lang="de-DE" sz="2200" b="1" dirty="0"/>
            </a:br>
            <a:r>
              <a:rPr lang="de-DE" sz="2200" b="1" dirty="0"/>
              <a:t>dass GOTTES CHARAKTER </a:t>
            </a:r>
            <a:br>
              <a:rPr lang="de-DE" sz="2200" b="1" dirty="0"/>
            </a:br>
            <a:r>
              <a:rPr lang="de-DE" sz="2200" b="1" dirty="0"/>
              <a:t>von Ungläubigen </a:t>
            </a:r>
            <a:br>
              <a:rPr lang="de-DE" sz="2200" b="1" dirty="0"/>
            </a:br>
            <a:r>
              <a:rPr lang="de-DE" sz="2200" b="1" dirty="0"/>
              <a:t>aufgrund des Verhaltens </a:t>
            </a:r>
            <a:br>
              <a:rPr lang="de-DE" sz="2200" b="1" dirty="0"/>
            </a:br>
            <a:r>
              <a:rPr lang="de-DE" sz="2200" b="1" dirty="0"/>
              <a:t>seines Volkes </a:t>
            </a:r>
            <a:br>
              <a:rPr lang="de-DE" sz="2200" b="1" dirty="0"/>
            </a:br>
            <a:r>
              <a:rPr lang="de-DE" sz="2200" b="1" dirty="0"/>
              <a:t>interpretiert werden würde.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063FC4C-D8E5-819B-8B9A-F3083E439205}"/>
              </a:ext>
            </a:extLst>
          </p:cNvPr>
          <p:cNvSpPr/>
          <p:nvPr/>
        </p:nvSpPr>
        <p:spPr>
          <a:xfrm>
            <a:off x="97275" y="45338"/>
            <a:ext cx="2548647" cy="1102526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Mo, 03. Nov ‘25 – </a:t>
            </a:r>
            <a:r>
              <a:rPr lang="de-DE" sz="2000" b="1" i="1" dirty="0" err="1">
                <a:solidFill>
                  <a:schemeClr val="tx1"/>
                </a:solidFill>
                <a:highlight>
                  <a:srgbClr val="FFEEB7"/>
                </a:highlight>
              </a:rPr>
              <a:t>Achans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 Sünde</a:t>
            </a: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96B79B9E-75F8-99E9-0FEA-DEAA00FAE0C7}"/>
              </a:ext>
            </a:extLst>
          </p:cNvPr>
          <p:cNvSpPr txBox="1"/>
          <p:nvPr/>
        </p:nvSpPr>
        <p:spPr>
          <a:xfrm>
            <a:off x="7822832" y="4421391"/>
            <a:ext cx="423264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Auch heute </a:t>
            </a:r>
            <a:br>
              <a:rPr lang="de-DE" sz="2200" b="1" dirty="0"/>
            </a:br>
            <a:r>
              <a:rPr lang="de-DE" sz="2200" b="1" dirty="0"/>
              <a:t>sind wir weiterhin </a:t>
            </a:r>
            <a:br>
              <a:rPr lang="de-DE" sz="2200" b="1" dirty="0"/>
            </a:br>
            <a:r>
              <a:rPr lang="de-DE" sz="2200" b="1" dirty="0">
                <a:highlight>
                  <a:srgbClr val="FFFF00"/>
                </a:highlight>
              </a:rPr>
              <a:t>GOTTES ZEUGEN in der Welt.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 </a:t>
            </a:r>
            <a:r>
              <a:rPr lang="de-DE" sz="2200" b="1" dirty="0">
                <a:highlight>
                  <a:srgbClr val="FFFF00"/>
                </a:highlight>
              </a:rPr>
              <a:t>Welch eine große Verantwortung!</a:t>
            </a:r>
            <a:endParaRPr lang="en" sz="2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E3D50-7187-2888-64F5-B5EBFC8BC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F745E7-178B-6B00-27B9-DC32946AEE25}"/>
              </a:ext>
            </a:extLst>
          </p:cNvPr>
          <p:cNvSpPr txBox="1"/>
          <p:nvPr/>
        </p:nvSpPr>
        <p:spPr>
          <a:xfrm>
            <a:off x="3942735" y="0"/>
            <a:ext cx="82492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DER ÜBERTRETER WIRD AUSGEFORSCHT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F16AA1-167A-C945-77BE-8614676FE5A8}"/>
              </a:ext>
            </a:extLst>
          </p:cNvPr>
          <p:cNvSpPr txBox="1"/>
          <p:nvPr/>
        </p:nvSpPr>
        <p:spPr>
          <a:xfrm>
            <a:off x="103353" y="1225377"/>
            <a:ext cx="12088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andara" panose="020E0502030303020204" pitchFamily="34" charset="0"/>
              </a:rPr>
              <a:t>Und morgen früh sollt ihr herzutreten, ein Stamm nach dem andern; und welchen Stamm der HERR treffen wird, der soll herzutreten, ein Geschlecht nach dem andern; und welches Geschlecht der HERR treffen wird, das soll herzutreten, ein Haus nach dem andern; und welches Haus der HERR treffen wird, das soll herzutreten, Mann für Mann.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andara" panose="020E0502030303020204" pitchFamily="34" charset="0"/>
              </a:rPr>
              <a:t>.”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andara" panose="020E0502030303020204" pitchFamily="34" charset="0"/>
              </a:rPr>
              <a:t>(Josua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461FE2-D072-E8EB-D941-281849E4BE69}"/>
              </a:ext>
            </a:extLst>
          </p:cNvPr>
          <p:cNvSpPr txBox="1"/>
          <p:nvPr/>
        </p:nvSpPr>
        <p:spPr>
          <a:xfrm>
            <a:off x="147634" y="2033290"/>
            <a:ext cx="120886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Um die SÜNDE DES VOLKES (die Schuld des gesamten Volkes) zu beseitigen, </a:t>
            </a:r>
            <a:br>
              <a:rPr lang="de-DE" sz="2000" b="1" dirty="0"/>
            </a:br>
            <a:r>
              <a:rPr lang="de-DE" sz="2000" b="1" dirty="0"/>
              <a:t>musste der SÜNDER beseitigt werden (Josua 7,15). Beseitigt?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Würde ihm nicht vergeben werden, wenn er Buße täte? Natürlich würde ihm vergeben werden! </a:t>
            </a:r>
            <a:br>
              <a:rPr lang="de-DE" sz="2000" b="1" dirty="0"/>
            </a:br>
            <a:r>
              <a:rPr lang="de-DE" sz="2000" b="1" u="sng" dirty="0"/>
              <a:t>Aber </a:t>
            </a:r>
            <a:r>
              <a:rPr lang="de-DE" sz="2000" b="1" u="sng" dirty="0" err="1"/>
              <a:t>Achan</a:t>
            </a:r>
            <a:r>
              <a:rPr lang="de-DE" sz="2000" b="1" u="sng" dirty="0"/>
              <a:t> zeigte </a:t>
            </a:r>
            <a:r>
              <a:rPr lang="de-DE" sz="2000" b="1" u="sng" dirty="0">
                <a:solidFill>
                  <a:schemeClr val="bg2"/>
                </a:solidFill>
                <a:highlight>
                  <a:srgbClr val="800000"/>
                </a:highlight>
              </a:rPr>
              <a:t>Keine</a:t>
            </a:r>
            <a:r>
              <a:rPr lang="de-DE" sz="2000" b="1" u="sng" dirty="0">
                <a:solidFill>
                  <a:schemeClr val="bg2"/>
                </a:solidFill>
              </a:rPr>
              <a:t> </a:t>
            </a:r>
            <a:r>
              <a:rPr lang="de-DE" sz="2000" b="1" u="sng" dirty="0"/>
              <a:t>Anzeichen aufrichtiger </a:t>
            </a:r>
            <a:r>
              <a:rPr lang="de-DE" sz="2000" b="1" u="sng" dirty="0">
                <a:solidFill>
                  <a:schemeClr val="bg2"/>
                </a:solidFill>
                <a:highlight>
                  <a:srgbClr val="800000"/>
                </a:highlight>
              </a:rPr>
              <a:t>REUE </a:t>
            </a:r>
            <a:r>
              <a:rPr lang="de-DE" sz="2000" b="1" dirty="0"/>
              <a:t>(und er hatte reichlich Gelegenheit dazu).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56399FA-A3E0-D50E-FFA0-3AEF7CD6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02064"/>
              </p:ext>
            </p:extLst>
          </p:nvPr>
        </p:nvGraphicFramePr>
        <p:xfrm>
          <a:off x="147635" y="3510617"/>
          <a:ext cx="11896725" cy="294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903DB26-5292-2889-8FFA-7A6FEDBC6A18}"/>
              </a:ext>
            </a:extLst>
          </p:cNvPr>
          <p:cNvSpPr/>
          <p:nvPr/>
        </p:nvSpPr>
        <p:spPr>
          <a:xfrm>
            <a:off x="103352" y="43794"/>
            <a:ext cx="3145688" cy="1006794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Di, 04. Nov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FFEEB7"/>
                </a:highlight>
              </a:rPr>
              <a:t>Fatale Entscheidungen</a:t>
            </a:r>
          </a:p>
        </p:txBody>
      </p:sp>
    </p:spTree>
    <p:extLst>
      <p:ext uri="{BB962C8B-B14F-4D97-AF65-F5344CB8AC3E}">
        <p14:creationId xmlns:p14="http://schemas.microsoft.com/office/powerpoint/2010/main" val="3908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0" grpId="0" uiExpand="1">
        <p:bldSub>
          <a:bldDgm bld="one"/>
        </p:bldSub>
      </p:bldGraphic>
      <p:bldP spid="2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2081</Words>
  <Application>Microsoft Office PowerPoint</Application>
  <PresentationFormat>Panorámica</PresentationFormat>
  <Paragraphs>117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Aptos Display</vt:lpstr>
      <vt:lpstr>Calibri</vt:lpstr>
      <vt:lpstr>Aptos</vt:lpstr>
      <vt:lpstr>Arial</vt:lpstr>
      <vt:lpstr>Candara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2025-10-11T15:20:58Z</dcterms:created>
  <dcterms:modified xsi:type="dcterms:W3CDTF">2025-11-07T16:06:16Z</dcterms:modified>
</cp:coreProperties>
</file>