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1" r:id="rId4"/>
    <p:sldId id="257" r:id="rId5"/>
    <p:sldId id="308" r:id="rId6"/>
    <p:sldId id="259" r:id="rId7"/>
    <p:sldId id="260" r:id="rId8"/>
    <p:sldId id="310" r:id="rId9"/>
    <p:sldId id="262" r:id="rId10"/>
    <p:sldId id="263" r:id="rId11"/>
    <p:sldId id="311" r:id="rId12"/>
    <p:sldId id="302" r:id="rId13"/>
    <p:sldId id="30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143"/>
    <a:srgbClr val="653E33"/>
    <a:srgbClr val="186C7A"/>
    <a:srgbClr val="AFE6EF"/>
    <a:srgbClr val="6308DE"/>
    <a:srgbClr val="9F5FCF"/>
    <a:srgbClr val="B98B69"/>
    <a:srgbClr val="E0A4A6"/>
    <a:srgbClr val="8B5299"/>
    <a:srgbClr val="82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12/11/2025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12/11/2025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rgbClr val="EFE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306732" y="-354408"/>
            <a:ext cx="1340409" cy="11953876"/>
            <a:chOff x="329184" y="2"/>
            <a:chExt cx="524256" cy="5777807"/>
          </a:xfrm>
          <a:effectLst>
            <a:outerShdw blurRad="50800" dist="38100" dir="5400000" algn="t" rotWithShape="0">
              <a:prstClr val="black">
                <a:alpha val="40000"/>
              </a:prstClr>
            </a:outerShdw>
          </a:effectLst>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C503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2"/>
              <a:ext cx="524256" cy="5666779"/>
            </a:xfrm>
            <a:prstGeom prst="rect">
              <a:avLst/>
            </a:prstGeom>
            <a:solidFill>
              <a:srgbClr val="AC503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3">
            <a:extLst>
              <a:ext uri="{FF2B5EF4-FFF2-40B4-BE49-F238E27FC236}">
                <a16:creationId xmlns:a16="http://schemas.microsoft.com/office/drawing/2014/main" id="{4E335A5A-05CE-82FE-547F-33E195DE670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11877676" y="153237"/>
            <a:ext cx="151684" cy="4612459"/>
            <a:chOff x="329184" y="1"/>
            <a:chExt cx="524256" cy="5777808"/>
          </a:xfrm>
          <a:effectLst>
            <a:outerShdw blurRad="50800" dist="38100" dir="5400000" algn="t" rotWithShape="0">
              <a:prstClr val="black">
                <a:alpha val="40000"/>
              </a:prstClr>
            </a:outerShdw>
          </a:effectLst>
        </p:grpSpPr>
        <p:cxnSp>
          <p:nvCxnSpPr>
            <p:cNvPr id="3" name="Straight Connector 14">
              <a:extLst>
                <a:ext uri="{FF2B5EF4-FFF2-40B4-BE49-F238E27FC236}">
                  <a16:creationId xmlns:a16="http://schemas.microsoft.com/office/drawing/2014/main" id="{656CB701-4BA0-311A-5FC3-A33C440596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39E33"/>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Rectangle 15">
              <a:extLst>
                <a:ext uri="{FF2B5EF4-FFF2-40B4-BE49-F238E27FC236}">
                  <a16:creationId xmlns:a16="http://schemas.microsoft.com/office/drawing/2014/main" id="{7FD7E4A5-D391-857D-0649-2500356C85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A39E33"/>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891" y="153237"/>
            <a:ext cx="6580907" cy="65292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en un parque de diversiones&#10;&#10;El contenido generado por IA puede ser incorrecto.">
            <a:extLst>
              <a:ext uri="{FF2B5EF4-FFF2-40B4-BE49-F238E27FC236}">
                <a16:creationId xmlns:a16="http://schemas.microsoft.com/office/drawing/2014/main" id="{628E7398-3AAB-FEFB-713E-676D8FB4410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b="-2"/>
          <a:stretch>
            <a:fillRect/>
          </a:stretch>
        </p:blipFill>
        <p:spPr>
          <a:xfrm>
            <a:off x="473220" y="409006"/>
            <a:ext cx="6034416" cy="6060306"/>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896100" y="653239"/>
            <a:ext cx="4828065" cy="3416320"/>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de-DE" sz="5400" b="1" dirty="0">
                <a:ln w="9525">
                  <a:noFill/>
                  <a:prstDash val="solid"/>
                </a:ln>
                <a:solidFill>
                  <a:srgbClr val="AC503C"/>
                </a:solidFill>
                <a:effectLst>
                  <a:outerShdw blurRad="12700" dist="38100" dir="2700000" algn="tl" rotWithShape="0">
                    <a:srgbClr val="87832A"/>
                  </a:outerShdw>
                </a:effectLst>
              </a:rPr>
              <a:t>HÖCHSTE LOYALITÄT: ANBETUNG IM KRIEGSGEBIET</a:t>
            </a:r>
            <a:endParaRPr lang="es-ES" sz="5400" b="1" dirty="0">
              <a:ln w="9525">
                <a:noFill/>
                <a:prstDash val="solid"/>
              </a:ln>
              <a:solidFill>
                <a:srgbClr val="AC503C"/>
              </a:solidFill>
              <a:effectLst>
                <a:outerShdw blurRad="12700" dist="38100" dir="2700000" algn="tl" rotWithShape="0">
                  <a:srgbClr val="87832A"/>
                </a:outerShdw>
              </a:effectLst>
            </a:endParaRPr>
          </a:p>
        </p:txBody>
      </p:sp>
      <p:sp>
        <p:nvSpPr>
          <p:cNvPr id="8" name="CuadroTexto 7">
            <a:extLst>
              <a:ext uri="{FF2B5EF4-FFF2-40B4-BE49-F238E27FC236}">
                <a16:creationId xmlns:a16="http://schemas.microsoft.com/office/drawing/2014/main" id="{5E142037-DADD-477F-244B-D3541866C284}"/>
              </a:ext>
            </a:extLst>
          </p:cNvPr>
          <p:cNvSpPr txBox="1"/>
          <p:nvPr/>
        </p:nvSpPr>
        <p:spPr>
          <a:xfrm>
            <a:off x="6779965" y="6343650"/>
            <a:ext cx="4935785" cy="338554"/>
          </a:xfrm>
          <a:prstGeom prst="rect">
            <a:avLst/>
          </a:prstGeom>
          <a:noFill/>
        </p:spPr>
        <p:txBody>
          <a:bodyPr wrap="square" rtlCol="0">
            <a:spAutoFit/>
          </a:bodyPr>
          <a:lstStyle/>
          <a:p>
            <a:pPr algn="ctr"/>
            <a:r>
              <a:rPr lang="da-DK" sz="1600" b="1" dirty="0">
                <a:solidFill>
                  <a:srgbClr val="797525"/>
                </a:solidFill>
              </a:rPr>
              <a:t>Lektion 7, Sabbat, 15. November 2025</a:t>
            </a:r>
          </a:p>
        </p:txBody>
      </p:sp>
      <p:pic>
        <p:nvPicPr>
          <p:cNvPr id="4" name="Grafik 3">
            <a:extLst>
              <a:ext uri="{FF2B5EF4-FFF2-40B4-BE49-F238E27FC236}">
                <a16:creationId xmlns:a16="http://schemas.microsoft.com/office/drawing/2014/main" id="{ABF24E97-AE85-CD16-2AD0-73A2195D8F00}"/>
              </a:ext>
            </a:extLst>
          </p:cNvPr>
          <p:cNvPicPr>
            <a:extLst>
              <a:ext uri="smNativeData">
                <pr:smNativeData xmlns:mc="http://schemas.openxmlformats.org/markup-compatibility/2006" xmlns:p14="http://schemas.microsoft.com/office/powerpoint/2010/main" xmlns:p15="http://schemas.microsoft.com/office/powerpoint/2012/main" xmlns:pr="smNativeData" xmlns="smNativeData"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sharpenSoften amount="27000"/>
                    </a14:imgEffect>
                    <a14:imgEffect>
                      <a14:colorTemperature colorTemp="5936"/>
                    </a14:imgEffect>
                    <a14:imgEffect>
                      <a14:saturation sat="304000"/>
                    </a14:imgEffect>
                    <a14:imgEffect>
                      <a14:brightnessContrast bright="-41000" contrast="96000"/>
                    </a14:imgEffect>
                  </a14:imgLayer>
                </a14:imgProps>
              </a:ext>
            </a:extLst>
          </a:blip>
          <a:stretch>
            <a:fillRect/>
          </a:stretch>
        </p:blipFill>
        <p:spPr>
          <a:xfrm rot="5400000">
            <a:off x="9206266" y="2996251"/>
            <a:ext cx="384073" cy="5260350"/>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5D88177-BD84-088A-E38F-A2F88632509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918522" y="2061605"/>
            <a:ext cx="8242998" cy="4796395"/>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6600" b="1" dirty="0">
                <a:ln/>
                <a:solidFill>
                  <a:srgbClr val="8B5299"/>
                </a:solidFill>
                <a:effectLst>
                  <a:outerShdw blurRad="38100" dist="38100" dir="2700000" algn="tl">
                    <a:schemeClr val="accent3">
                      <a:lumMod val="60000"/>
                      <a:lumOff val="40000"/>
                    </a:schemeClr>
                  </a:outerShdw>
                </a:effectLst>
              </a:rPr>
              <a:t>EIN BESONDERER ORT DER ANBETUNG</a:t>
            </a:r>
          </a:p>
        </p:txBody>
      </p:sp>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0442E0-E1A1-005B-0173-DD4D8D6862CA}"/>
              </a:ext>
            </a:extLst>
          </p:cNvPr>
          <p:cNvSpPr txBox="1"/>
          <p:nvPr/>
        </p:nvSpPr>
        <p:spPr>
          <a:xfrm>
            <a:off x="1" y="0"/>
            <a:ext cx="12192000" cy="769441"/>
          </a:xfrm>
          <a:prstGeom prst="rect">
            <a:avLst/>
          </a:prstGeom>
          <a:noFill/>
        </p:spPr>
        <p:txBody>
          <a:bodyPr wrap="square">
            <a:spAutoFit/>
          </a:bodyPr>
          <a:lstStyle/>
          <a:p>
            <a:pPr algn="ctr"/>
            <a:r>
              <a:rPr lang="es-ES"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ERRICHTUNG</a:t>
            </a: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DES </a:t>
            </a:r>
            <a:r>
              <a:rPr lang="es-ES"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HEILIGTUMGS</a:t>
            </a: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p>
        </p:txBody>
      </p:sp>
      <p:sp>
        <p:nvSpPr>
          <p:cNvPr id="4" name="CuadroTexto 3">
            <a:extLst>
              <a:ext uri="{FF2B5EF4-FFF2-40B4-BE49-F238E27FC236}">
                <a16:creationId xmlns:a16="http://schemas.microsoft.com/office/drawing/2014/main" id="{49D7992A-F478-2F95-E88A-722153034FB9}"/>
              </a:ext>
            </a:extLst>
          </p:cNvPr>
          <p:cNvSpPr txBox="1"/>
          <p:nvPr/>
        </p:nvSpPr>
        <p:spPr>
          <a:xfrm>
            <a:off x="1369218" y="635901"/>
            <a:ext cx="9453562" cy="646331"/>
          </a:xfrm>
          <a:prstGeom prst="rect">
            <a:avLst/>
          </a:prstGeom>
          <a:noFill/>
        </p:spPr>
        <p:txBody>
          <a:bodyPr wrap="square">
            <a:spAutoFit/>
          </a:bodyPr>
          <a:lstStyle/>
          <a:p>
            <a:pPr algn="ctr"/>
            <a:r>
              <a:rPr lang="de-DE"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„Und es versammelte sich die ganze Gemeinde der Israeliten in Silo und richtete dort die Stiftshütte auf und das Land war ihnen unterworfen“</a:t>
            </a:r>
            <a:r>
              <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Josua</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18,1)</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7" y="1533140"/>
            <a:ext cx="7108133" cy="1477328"/>
          </a:xfrm>
          <a:prstGeom prst="rect">
            <a:avLst/>
          </a:prstGeom>
          <a:noFill/>
        </p:spPr>
        <p:txBody>
          <a:bodyPr wrap="square" rtlCol="0">
            <a:spAutoFit/>
          </a:bodyPr>
          <a:lstStyle/>
          <a:p>
            <a:pPr>
              <a:spcBef>
                <a:spcPts val="600"/>
              </a:spcBef>
            </a:pPr>
            <a:r>
              <a:rPr lang="de-DE" b="1" dirty="0"/>
              <a:t>Das Land war von Israel unterworfen worden. Das Gebiet war unter den bedeutendsten Stämmen aufgeteilt worden, obwohl 7 Stämme ihren Anteil noch nicht erhalten hatten. Die Krieger von Ruben, Gad und dem halben Stamm Manasse sollten zu ihren Besitztümern jenseits des Jordan geschickt werden.</a:t>
            </a:r>
          </a:p>
        </p:txBody>
      </p:sp>
      <p:sp>
        <p:nvSpPr>
          <p:cNvPr id="6" name="CuadroTexto 5">
            <a:extLst>
              <a:ext uri="{FF2B5EF4-FFF2-40B4-BE49-F238E27FC236}">
                <a16:creationId xmlns:a16="http://schemas.microsoft.com/office/drawing/2014/main" id="{295796C3-1DF9-1F96-0911-E709927D377C}"/>
              </a:ext>
            </a:extLst>
          </p:cNvPr>
          <p:cNvSpPr txBox="1"/>
          <p:nvPr/>
        </p:nvSpPr>
        <p:spPr>
          <a:xfrm>
            <a:off x="136661" y="4199175"/>
            <a:ext cx="5959338" cy="1200329"/>
          </a:xfrm>
          <a:prstGeom prst="rect">
            <a:avLst/>
          </a:prstGeom>
          <a:noFill/>
        </p:spPr>
        <p:txBody>
          <a:bodyPr wrap="square">
            <a:spAutoFit/>
          </a:bodyPr>
          <a:lstStyle/>
          <a:p>
            <a:pPr>
              <a:spcBef>
                <a:spcPts val="600"/>
              </a:spcBef>
            </a:pPr>
            <a:r>
              <a:rPr lang="de-DE" b="1" dirty="0"/>
              <a:t>Das HEILIGTUM als sichtbare Wohnstätte GOTTES war der Ort der Einheit, an dem alle im GOTTESDIENST vereint waren. Ohne Gottes Gegenwart war der Besitz des Landes bedeutungslos.</a:t>
            </a: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923330"/>
          </a:xfrm>
          <a:prstGeom prst="rect">
            <a:avLst/>
          </a:prstGeom>
          <a:noFill/>
        </p:spPr>
        <p:txBody>
          <a:bodyPr wrap="square">
            <a:spAutoFit/>
          </a:bodyPr>
          <a:lstStyle/>
          <a:p>
            <a:pPr>
              <a:spcBef>
                <a:spcPts val="600"/>
              </a:spcBef>
            </a:pPr>
            <a:r>
              <a:rPr lang="de-DE" b="1" dirty="0"/>
              <a:t>Bevor sich die Stämme trennten, wurde eine besondere und wichtige Handlung vollzogen: die ERRICHTUNG DER STIFTSHÜTTE, dem ZENTRUM DES ISRAELISCHEN GOTTESDIENSTES (Josua 18,1).</a:t>
            </a:r>
          </a:p>
        </p:txBody>
      </p:sp>
      <p:sp>
        <p:nvSpPr>
          <p:cNvPr id="10" name="CuadroTexto 9">
            <a:extLst>
              <a:ext uri="{FF2B5EF4-FFF2-40B4-BE49-F238E27FC236}">
                <a16:creationId xmlns:a16="http://schemas.microsoft.com/office/drawing/2014/main" id="{96788630-C3EB-EFFE-13B4-AF3C4FA13904}"/>
              </a:ext>
            </a:extLst>
          </p:cNvPr>
          <p:cNvSpPr txBox="1"/>
          <p:nvPr/>
        </p:nvSpPr>
        <p:spPr>
          <a:xfrm>
            <a:off x="136661" y="5522614"/>
            <a:ext cx="6276974" cy="1200329"/>
          </a:xfrm>
          <a:prstGeom prst="rect">
            <a:avLst/>
          </a:prstGeom>
          <a:noFill/>
        </p:spPr>
        <p:txBody>
          <a:bodyPr wrap="square">
            <a:spAutoFit/>
          </a:bodyPr>
          <a:lstStyle/>
          <a:p>
            <a:pPr>
              <a:spcBef>
                <a:spcPts val="600"/>
              </a:spcBef>
            </a:pPr>
            <a:r>
              <a:rPr lang="de-DE" b="1" dirty="0"/>
              <a:t>Auch heute, wo es noch moderne und postmoderne Riesen zu überwinden gilt, ist es von entscheidender Bedeutung, dass wir unsere Aufmerksamkeit auf das HIMMLISCHE HEILIGTUM richten, wo JESUS für uns eintritt.</a:t>
            </a: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3C5E04-8704-FA75-91CB-6CCB6272AFB5}"/>
              </a:ext>
            </a:extLst>
          </p:cNvPr>
          <p:cNvSpPr txBox="1"/>
          <p:nvPr/>
        </p:nvSpPr>
        <p:spPr>
          <a:xfrm>
            <a:off x="1415884" y="1031818"/>
            <a:ext cx="9054135" cy="5047536"/>
          </a:xfrm>
          <a:prstGeom prst="rect">
            <a:avLst/>
          </a:prstGeom>
          <a:noFill/>
        </p:spPr>
        <p:txBody>
          <a:bodyPr wrap="square">
            <a:spAutoFit/>
          </a:bodyPr>
          <a:lstStyle/>
          <a:p>
            <a:pPr>
              <a:spcBef>
                <a:spcPts val="600"/>
              </a:spcBef>
            </a:pPr>
            <a:r>
              <a:rPr lang="de-DE" sz="2400" b="1" dirty="0">
                <a:latin typeface="Constantia" panose="02030602050306030303" pitchFamily="18" charset="0"/>
              </a:rPr>
              <a:t>„Es war noch nicht viele Wochen her, dass Moses dem Volk das gesamte 5. Buch Mose in Reden verkündet hatte, doch nun las Josua das Gesetz erneut vor</a:t>
            </a:r>
            <a:r>
              <a:rPr lang="es-ES" sz="2400" b="1" dirty="0">
                <a:latin typeface="Constantia" panose="02030602050306030303" pitchFamily="18" charset="0"/>
              </a:rPr>
              <a:t>.</a:t>
            </a:r>
          </a:p>
          <a:p>
            <a:pPr>
              <a:spcBef>
                <a:spcPts val="600"/>
              </a:spcBef>
            </a:pPr>
            <a:r>
              <a:rPr lang="de-DE" sz="2400" b="1" dirty="0">
                <a:latin typeface="Constantia" panose="02030602050306030303" pitchFamily="18" charset="0"/>
              </a:rPr>
              <a:t>Nicht nur die Männer Israels, sondern „alle Frauen und Kinder“ hörten der Lesung des Gesetzes zu; denn es war wichtig, dass auch sie ihre Pflicht kannten und erfüllten. […]</a:t>
            </a:r>
          </a:p>
          <a:p>
            <a:pPr>
              <a:spcBef>
                <a:spcPts val="600"/>
              </a:spcBef>
            </a:pPr>
            <a:r>
              <a:rPr lang="de-DE" sz="2400" b="1" dirty="0">
                <a:latin typeface="Constantia" panose="02030602050306030303" pitchFamily="18" charset="0"/>
              </a:rPr>
              <a:t>Jedes Kapitel und jeder Vers der Bibel ist eine Botschaft GOTTES an die Menschen</a:t>
            </a:r>
            <a:r>
              <a:rPr lang="es-ES" sz="2400" b="1" dirty="0">
                <a:latin typeface="Constantia" panose="02030602050306030303" pitchFamily="18" charset="0"/>
              </a:rPr>
              <a:t>. […] </a:t>
            </a:r>
            <a:r>
              <a:rPr lang="de-DE" sz="2400" b="1" dirty="0">
                <a:latin typeface="Constantia" panose="02030602050306030303" pitchFamily="18" charset="0"/>
              </a:rPr>
              <a:t>Wir sollten ihre Gebote (der Bibel) wie Zeichen an unsere Hände binden und wie Stirnbänder zwischen unsere Augen. Wenn sie (die Gebote) studiert und befolgt würden, würden sie GOTTES Volk leiten, so wie die Israeliten durch die Wolkensäule bei Tag und die Feuersäule bei Nacht geführt wurden“</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348917C8-C459-2631-EC1B-75D21B4F1D77}"/>
              </a:ext>
            </a:extLst>
          </p:cNvPr>
          <p:cNvSpPr txBox="1"/>
          <p:nvPr/>
        </p:nvSpPr>
        <p:spPr>
          <a:xfrm>
            <a:off x="3862138" y="5990280"/>
            <a:ext cx="7009228" cy="338554"/>
          </a:xfrm>
          <a:prstGeom prst="rect">
            <a:avLst/>
          </a:prstGeom>
          <a:noFill/>
        </p:spPr>
        <p:txBody>
          <a:bodyPr wrap="none" rtlCol="0">
            <a:spAutoFit/>
          </a:bodyPr>
          <a:lstStyle/>
          <a:p>
            <a:pPr algn="r"/>
            <a:r>
              <a:rPr lang="en-US" sz="1600" b="1" dirty="0"/>
              <a:t>E. G. White,  Patriarchs and Prophets (</a:t>
            </a:r>
            <a:r>
              <a:rPr lang="en-US" sz="1600" b="1" dirty="0" err="1"/>
              <a:t>Patriarchen</a:t>
            </a:r>
            <a:r>
              <a:rPr lang="en-US" sz="1600" b="1" dirty="0"/>
              <a:t> u. </a:t>
            </a:r>
            <a:r>
              <a:rPr lang="en-US" sz="1600" b="1" dirty="0" err="1"/>
              <a:t>Profeten</a:t>
            </a:r>
            <a:r>
              <a:rPr lang="en-US" sz="1600" b="1" dirty="0"/>
              <a:t>), S. 500-504)</a:t>
            </a:r>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3E7579D2-7AED-3564-1F3F-C9D547A03F6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2528" y="171716"/>
            <a:ext cx="3793268"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frente, joven, niño, banca&#10;&#10;El contenido generado por IA puede ser incorrecto.">
            <a:extLst>
              <a:ext uri="{FF2B5EF4-FFF2-40B4-BE49-F238E27FC236}">
                <a16:creationId xmlns:a16="http://schemas.microsoft.com/office/drawing/2014/main" id="{62EFF39D-F303-F9BE-3F11-FD51E066567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175452" y="171716"/>
            <a:ext cx="3822924" cy="28327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agua, tabla, azul, hombre&#10;&#10;El contenido generado por IA puede ser incorrecto.">
            <a:extLst>
              <a:ext uri="{FF2B5EF4-FFF2-40B4-BE49-F238E27FC236}">
                <a16:creationId xmlns:a16="http://schemas.microsoft.com/office/drawing/2014/main" id="{1C887D4B-80CD-15B5-5B2D-E038DBFA405F}"/>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r="-3" b="-3"/>
          <a:stretch>
            <a:fillRect/>
          </a:stretch>
        </p:blipFill>
        <p:spPr>
          <a:xfrm>
            <a:off x="8188032" y="171716"/>
            <a:ext cx="3799007"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2D183F3-68F4-6D85-8402-F5A45A365779}"/>
              </a:ext>
            </a:extLst>
          </p:cNvPr>
          <p:cNvSpPr txBox="1"/>
          <p:nvPr/>
        </p:nvSpPr>
        <p:spPr>
          <a:xfrm>
            <a:off x="4254883" y="3174699"/>
            <a:ext cx="3682234" cy="363176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de-DE"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„Trachtet zuerst nach dem Reich Gottes und nach seiner Gerechtigkeit, so wird euch das alles zufallen“</a:t>
            </a:r>
            <a:endParaRPr kumimoji="0" lang="es-ES"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F2601E"/>
                </a:solidFill>
                <a:effectLst/>
                <a:uLnTx/>
                <a:uFillTx/>
                <a:latin typeface="Comic Sans MS" panose="030F0702030302020204" pitchFamily="66" charset="0"/>
                <a:ea typeface="+mn-ea"/>
                <a:cs typeface="+mn-cs"/>
              </a:rPr>
              <a:t>Matthäus</a:t>
            </a:r>
            <a:r>
              <a:rPr kumimoji="0" lang="es-ES"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 6,33</a:t>
            </a:r>
          </a:p>
        </p:txBody>
      </p:sp>
    </p:spTree>
    <p:extLst>
      <p:ext uri="{BB962C8B-B14F-4D97-AF65-F5344CB8AC3E}">
        <p14:creationId xmlns:p14="http://schemas.microsoft.com/office/powerpoint/2010/main" val="28318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702B-6E3C-A7AB-AC4C-11D11F962A0B}"/>
              </a:ext>
            </a:extLst>
          </p:cNvPr>
          <p:cNvSpPr txBox="1"/>
          <p:nvPr/>
        </p:nvSpPr>
        <p:spPr>
          <a:xfrm>
            <a:off x="5791199" y="3288030"/>
            <a:ext cx="6400801" cy="3400931"/>
          </a:xfrm>
          <a:prstGeom prst="rect">
            <a:avLst/>
          </a:prstGeom>
          <a:noFill/>
        </p:spPr>
        <p:txBody>
          <a:bodyPr wrap="square" rtlCol="0">
            <a:spAutoFit/>
          </a:bodyPr>
          <a:lstStyle/>
          <a:p>
            <a:pPr>
              <a:spcBef>
                <a:spcPts val="600"/>
              </a:spcBef>
            </a:pPr>
            <a:r>
              <a:rPr lang="es-ES" sz="2000" dirty="0">
                <a:effectLst>
                  <a:outerShdw blurRad="38100" dist="38100" dir="2700000" algn="tl">
                    <a:srgbClr val="000000">
                      <a:alpha val="43137"/>
                    </a:srgbClr>
                  </a:outerShdw>
                </a:effectLst>
                <a:highlight>
                  <a:srgbClr val="FDEC58"/>
                </a:highlight>
              </a:rPr>
              <a:t> </a:t>
            </a:r>
            <a:r>
              <a:rPr lang="es-ES" sz="2000" dirty="0" err="1">
                <a:effectLst>
                  <a:outerShdw blurRad="38100" dist="38100" dir="2700000" algn="tl">
                    <a:srgbClr val="000000">
                      <a:alpha val="43137"/>
                    </a:srgbClr>
                  </a:outerShdw>
                </a:effectLst>
                <a:highlight>
                  <a:srgbClr val="FDEC58"/>
                </a:highlight>
              </a:rPr>
              <a:t>Anbetung</a:t>
            </a:r>
            <a:r>
              <a:rPr lang="es-ES" sz="2000" dirty="0">
                <a:effectLst>
                  <a:outerShdw blurRad="38100" dist="38100" dir="2700000" algn="tl">
                    <a:srgbClr val="000000">
                      <a:alpha val="43137"/>
                    </a:srgbClr>
                  </a:outerShdw>
                </a:effectLst>
                <a:highlight>
                  <a:srgbClr val="FDEC58"/>
                </a:highlight>
              </a:rPr>
              <a:t> </a:t>
            </a:r>
            <a:r>
              <a:rPr lang="es-ES" sz="2000" dirty="0" err="1">
                <a:effectLst>
                  <a:outerShdw blurRad="38100" dist="38100" dir="2700000" algn="tl">
                    <a:srgbClr val="000000">
                      <a:alpha val="43137"/>
                    </a:srgbClr>
                  </a:outerShdw>
                </a:effectLst>
                <a:highlight>
                  <a:srgbClr val="FDEC58"/>
                </a:highlight>
              </a:rPr>
              <a:t>vor</a:t>
            </a:r>
            <a:r>
              <a:rPr lang="es-ES" sz="2000" dirty="0">
                <a:effectLst>
                  <a:outerShdw blurRad="38100" dist="38100" dir="2700000" algn="tl">
                    <a:srgbClr val="000000">
                      <a:alpha val="43137"/>
                    </a:srgbClr>
                  </a:outerShdw>
                </a:effectLst>
                <a:highlight>
                  <a:srgbClr val="FDEC58"/>
                </a:highlight>
              </a:rPr>
              <a:t> </a:t>
            </a:r>
            <a:r>
              <a:rPr lang="es-ES" sz="2000" dirty="0" err="1">
                <a:effectLst>
                  <a:outerShdw blurRad="38100" dist="38100" dir="2700000" algn="tl">
                    <a:srgbClr val="000000">
                      <a:alpha val="43137"/>
                    </a:srgbClr>
                  </a:outerShdw>
                </a:effectLst>
                <a:highlight>
                  <a:srgbClr val="FDEC58"/>
                </a:highlight>
              </a:rPr>
              <a:t>der</a:t>
            </a:r>
            <a:r>
              <a:rPr lang="es-ES" sz="2000" dirty="0">
                <a:effectLst>
                  <a:outerShdw blurRad="38100" dist="38100" dir="2700000" algn="tl">
                    <a:srgbClr val="000000">
                      <a:alpha val="43137"/>
                    </a:srgbClr>
                  </a:outerShdw>
                </a:effectLst>
                <a:highlight>
                  <a:srgbClr val="FDEC58"/>
                </a:highlight>
              </a:rPr>
              <a:t> </a:t>
            </a:r>
            <a:r>
              <a:rPr lang="es-ES" sz="2000" dirty="0" err="1">
                <a:effectLst>
                  <a:outerShdw blurRad="38100" dist="38100" dir="2700000" algn="tl">
                    <a:srgbClr val="000000">
                      <a:alpha val="43137"/>
                    </a:srgbClr>
                  </a:outerShdw>
                </a:effectLst>
                <a:highlight>
                  <a:srgbClr val="FDEC58"/>
                </a:highlight>
              </a:rPr>
              <a:t>Eroberung</a:t>
            </a:r>
            <a:r>
              <a:rPr lang="es-ES" sz="2000" dirty="0">
                <a:effectLst>
                  <a:outerShdw blurRad="38100" dist="38100" dir="2700000" algn="tl">
                    <a:srgbClr val="000000">
                      <a:alpha val="43137"/>
                    </a:srgbClr>
                  </a:outerShdw>
                </a:effectLst>
                <a:highlight>
                  <a:srgbClr val="FDEC58"/>
                </a:highlight>
              </a:rPr>
              <a:t>:</a:t>
            </a:r>
          </a:p>
          <a:p>
            <a:pPr lvl="1">
              <a:spcBef>
                <a:spcPts val="600"/>
              </a:spcBef>
            </a:pPr>
            <a:r>
              <a:rPr lang="de-DE" sz="2000" b="1" dirty="0">
                <a:solidFill>
                  <a:schemeClr val="bg1"/>
                </a:solidFill>
                <a:effectLst>
                  <a:glow rad="38100">
                    <a:srgbClr val="345E4D"/>
                  </a:glow>
                  <a:outerShdw blurRad="38100" dist="38100" dir="2700000" algn="tl">
                    <a:srgbClr val="000000">
                      <a:alpha val="43137"/>
                    </a:srgbClr>
                  </a:outerShdw>
                </a:effectLst>
              </a:rPr>
              <a:t>Die Erneuerung des Bundes (Josua</a:t>
            </a:r>
            <a:r>
              <a:rPr lang="es-ES" sz="2000" b="1" dirty="0">
                <a:solidFill>
                  <a:schemeClr val="bg1"/>
                </a:solidFill>
                <a:effectLst>
                  <a:glow rad="38100">
                    <a:srgbClr val="345E4D"/>
                  </a:glow>
                  <a:outerShdw blurRad="38100" dist="38100" dir="2700000" algn="tl">
                    <a:srgbClr val="000000">
                      <a:alpha val="43137"/>
                    </a:srgbClr>
                  </a:outerShdw>
                </a:effectLst>
              </a:rPr>
              <a:t> 5,1-9)</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Das </a:t>
            </a:r>
            <a:r>
              <a:rPr lang="es-ES" sz="2000" b="1" dirty="0" err="1">
                <a:solidFill>
                  <a:schemeClr val="bg1"/>
                </a:solidFill>
                <a:effectLst>
                  <a:glow rad="38100">
                    <a:srgbClr val="345E4D"/>
                  </a:glow>
                  <a:outerShdw blurRad="38100" dist="38100" dir="2700000" algn="tl">
                    <a:srgbClr val="000000">
                      <a:alpha val="43137"/>
                    </a:srgbClr>
                  </a:outerShdw>
                </a:effectLst>
              </a:rPr>
              <a:t>erste</a:t>
            </a:r>
            <a:r>
              <a:rPr lang="es-ES" sz="2000" b="1" dirty="0">
                <a:solidFill>
                  <a:schemeClr val="bg1"/>
                </a:solidFill>
                <a:effectLst>
                  <a:glow rad="38100">
                    <a:srgbClr val="345E4D"/>
                  </a:glow>
                  <a:outerShdw blurRad="38100" dist="38100" dir="2700000" algn="tl">
                    <a:srgbClr val="000000">
                      <a:alpha val="43137"/>
                    </a:srgbClr>
                  </a:outerShdw>
                </a:effectLst>
              </a:rPr>
              <a:t> </a:t>
            </a:r>
            <a:r>
              <a:rPr lang="es-ES" sz="2000" b="1" dirty="0" err="1">
                <a:solidFill>
                  <a:schemeClr val="bg1"/>
                </a:solidFill>
                <a:effectLst>
                  <a:glow rad="38100">
                    <a:srgbClr val="345E4D"/>
                  </a:glow>
                  <a:outerShdw blurRad="38100" dist="38100" dir="2700000" algn="tl">
                    <a:srgbClr val="000000">
                      <a:alpha val="43137"/>
                    </a:srgbClr>
                  </a:outerShdw>
                </a:effectLst>
              </a:rPr>
              <a:t>Passah</a:t>
            </a:r>
            <a:r>
              <a:rPr lang="es-ES" sz="2000" b="1" dirty="0">
                <a:solidFill>
                  <a:schemeClr val="bg1"/>
                </a:solidFill>
                <a:effectLst>
                  <a:glow rad="38100">
                    <a:srgbClr val="345E4D"/>
                  </a:glow>
                  <a:outerShdw blurRad="38100" dist="38100" dir="2700000" algn="tl">
                    <a:srgbClr val="000000">
                      <a:alpha val="43137"/>
                    </a:srgbClr>
                  </a:outerShdw>
                </a:effectLst>
              </a:rPr>
              <a:t> in Kanaan (</a:t>
            </a:r>
            <a:r>
              <a:rPr lang="es-ES" sz="2000" b="1" dirty="0" err="1">
                <a:solidFill>
                  <a:schemeClr val="bg1"/>
                </a:solidFill>
                <a:effectLst>
                  <a:glow rad="38100">
                    <a:srgbClr val="345E4D"/>
                  </a:glow>
                  <a:outerShdw blurRad="38100" dist="38100" dir="2700000" algn="tl">
                    <a:srgbClr val="000000">
                      <a:alpha val="43137"/>
                    </a:srgbClr>
                  </a:outerShdw>
                </a:effectLst>
              </a:rPr>
              <a:t>Josua</a:t>
            </a:r>
            <a:r>
              <a:rPr lang="es-ES" sz="2000" b="1" dirty="0">
                <a:solidFill>
                  <a:schemeClr val="bg1"/>
                </a:solidFill>
                <a:effectLst>
                  <a:glow rad="38100">
                    <a:srgbClr val="345E4D"/>
                  </a:glow>
                  <a:outerShdw blurRad="38100" dist="38100" dir="2700000" algn="tl">
                    <a:srgbClr val="000000">
                      <a:alpha val="43137"/>
                    </a:srgbClr>
                  </a:outerShdw>
                </a:effectLst>
              </a:rPr>
              <a:t> 5,10-12)</a:t>
            </a:r>
          </a:p>
          <a:p>
            <a:pPr>
              <a:spcBef>
                <a:spcPts val="1800"/>
              </a:spcBef>
            </a:pPr>
            <a:r>
              <a:rPr lang="es-ES" sz="2000" dirty="0">
                <a:effectLst>
                  <a:outerShdw blurRad="38100" dist="38100" dir="2700000" algn="tl">
                    <a:srgbClr val="000000">
                      <a:alpha val="43137"/>
                    </a:srgbClr>
                  </a:outerShdw>
                </a:effectLst>
                <a:highlight>
                  <a:srgbClr val="E19EBD"/>
                </a:highlight>
              </a:rPr>
              <a:t> </a:t>
            </a:r>
            <a:r>
              <a:rPr lang="en" sz="2000" dirty="0">
                <a:effectLst>
                  <a:outerShdw blurRad="38100" dist="38100" dir="2700000" algn="tl">
                    <a:srgbClr val="000000">
                      <a:alpha val="43137"/>
                    </a:srgbClr>
                  </a:outerShdw>
                </a:effectLst>
                <a:highlight>
                  <a:srgbClr val="E19EBD"/>
                </a:highlight>
              </a:rPr>
              <a:t>Gottesdienst zwischen den Bergen </a:t>
            </a:r>
            <a:r>
              <a:rPr lang="es-ES" sz="2000" dirty="0">
                <a:effectLst>
                  <a:outerShdw blurRad="38100" dist="38100" dir="2700000" algn="tl">
                    <a:srgbClr val="000000">
                      <a:alpha val="43137"/>
                    </a:srgbClr>
                  </a:outerShdw>
                </a:effectLst>
                <a:highlight>
                  <a:srgbClr val="E19EBD"/>
                </a:highlight>
              </a:rPr>
              <a:t>:</a:t>
            </a:r>
          </a:p>
          <a:p>
            <a:pPr lvl="1">
              <a:spcBef>
                <a:spcPts val="600"/>
              </a:spcBef>
            </a:pPr>
            <a:r>
              <a:rPr lang="de-DE" sz="2000" b="1" dirty="0">
                <a:solidFill>
                  <a:schemeClr val="bg1"/>
                </a:solidFill>
                <a:effectLst>
                  <a:glow rad="38100">
                    <a:srgbClr val="345E4D"/>
                  </a:glow>
                  <a:outerShdw blurRad="38100" dist="38100" dir="2700000" algn="tl">
                    <a:srgbClr val="000000">
                      <a:alpha val="43137"/>
                    </a:srgbClr>
                  </a:outerShdw>
                </a:effectLst>
              </a:rPr>
              <a:t>Ein Altar für die Anbetung (Josua </a:t>
            </a:r>
            <a:r>
              <a:rPr lang="es-ES" sz="2000" b="1" dirty="0">
                <a:solidFill>
                  <a:schemeClr val="bg1"/>
                </a:solidFill>
                <a:effectLst>
                  <a:glow rad="38100">
                    <a:srgbClr val="345E4D"/>
                  </a:glow>
                  <a:outerShdw blurRad="38100" dist="38100" dir="2700000" algn="tl">
                    <a:srgbClr val="000000">
                      <a:alpha val="43137"/>
                    </a:srgbClr>
                  </a:outerShdw>
                </a:effectLst>
              </a:rPr>
              <a:t>8,30-31)</a:t>
            </a:r>
          </a:p>
          <a:p>
            <a:pPr lvl="1">
              <a:spcBef>
                <a:spcPts val="600"/>
              </a:spcBef>
            </a:pPr>
            <a:r>
              <a:rPr lang="de-DE" sz="2000" b="1" dirty="0">
                <a:solidFill>
                  <a:schemeClr val="bg1"/>
                </a:solidFill>
                <a:effectLst>
                  <a:glow rad="38100">
                    <a:srgbClr val="345E4D"/>
                  </a:glow>
                  <a:outerShdw blurRad="38100" dist="38100" dir="2700000" algn="tl">
                    <a:srgbClr val="000000">
                      <a:alpha val="43137"/>
                    </a:srgbClr>
                  </a:outerShdw>
                </a:effectLst>
              </a:rPr>
              <a:t>Erinnert euch an das Gesetz (Josua </a:t>
            </a:r>
            <a:r>
              <a:rPr lang="es-ES" sz="2000" b="1" dirty="0">
                <a:solidFill>
                  <a:schemeClr val="bg1"/>
                </a:solidFill>
                <a:effectLst>
                  <a:glow rad="38100">
                    <a:srgbClr val="345E4D"/>
                  </a:glow>
                  <a:outerShdw blurRad="38100" dist="38100" dir="2700000" algn="tl">
                    <a:srgbClr val="000000">
                      <a:alpha val="43137"/>
                    </a:srgbClr>
                  </a:outerShdw>
                </a:effectLst>
              </a:rPr>
              <a:t>8,32-35)</a:t>
            </a:r>
          </a:p>
          <a:p>
            <a:pPr>
              <a:spcBef>
                <a:spcPts val="1800"/>
              </a:spcBef>
            </a:pPr>
            <a:r>
              <a:rPr lang="es-ES" sz="2000" dirty="0">
                <a:effectLst>
                  <a:outerShdw blurRad="38100" dist="38100" dir="2700000" algn="tl">
                    <a:srgbClr val="000000">
                      <a:alpha val="43137"/>
                    </a:srgbClr>
                  </a:outerShdw>
                </a:effectLst>
                <a:highlight>
                  <a:srgbClr val="F39D91"/>
                </a:highlight>
              </a:rPr>
              <a:t> </a:t>
            </a:r>
            <a:r>
              <a:rPr lang="en" sz="2000" dirty="0">
                <a:effectLst>
                  <a:outerShdw blurRad="38100" dist="38100" dir="2700000" algn="tl">
                    <a:srgbClr val="000000">
                      <a:alpha val="43137"/>
                    </a:srgbClr>
                  </a:outerShdw>
                </a:effectLst>
                <a:highlight>
                  <a:srgbClr val="F39D91"/>
                </a:highlight>
              </a:rPr>
              <a:t>Ein besonderer Ort der Anbetung </a:t>
            </a:r>
            <a:r>
              <a:rPr lang="es-ES" sz="2000" dirty="0">
                <a:effectLst>
                  <a:outerShdw blurRad="38100" dist="38100" dir="2700000" algn="tl">
                    <a:srgbClr val="000000">
                      <a:alpha val="43137"/>
                    </a:srgbClr>
                  </a:outerShdw>
                </a:effectLst>
                <a:highlight>
                  <a:srgbClr val="F39D91"/>
                </a:highlight>
              </a:rPr>
              <a:t>:</a:t>
            </a:r>
          </a:p>
          <a:p>
            <a:pPr lvl="1">
              <a:spcBef>
                <a:spcPts val="600"/>
              </a:spcBef>
            </a:pPr>
            <a:r>
              <a:rPr lang="es-ES" sz="2000" b="1" dirty="0" err="1">
                <a:solidFill>
                  <a:schemeClr val="bg1"/>
                </a:solidFill>
                <a:effectLst>
                  <a:glow rad="38100">
                    <a:srgbClr val="345E4D"/>
                  </a:glow>
                  <a:outerShdw blurRad="38100" dist="38100" dir="2700000" algn="tl">
                    <a:srgbClr val="000000">
                      <a:alpha val="43137"/>
                    </a:srgbClr>
                  </a:outerShdw>
                </a:effectLst>
              </a:rPr>
              <a:t>Errichtung</a:t>
            </a:r>
            <a:r>
              <a:rPr lang="es-ES" sz="2000" b="1" dirty="0">
                <a:solidFill>
                  <a:schemeClr val="bg1"/>
                </a:solidFill>
                <a:effectLst>
                  <a:glow rad="38100">
                    <a:srgbClr val="345E4D"/>
                  </a:glow>
                  <a:outerShdw blurRad="38100" dist="38100" dir="2700000" algn="tl">
                    <a:srgbClr val="000000">
                      <a:alpha val="43137"/>
                    </a:srgbClr>
                  </a:outerShdw>
                </a:effectLst>
              </a:rPr>
              <a:t> des </a:t>
            </a:r>
            <a:r>
              <a:rPr lang="es-ES" sz="2000" b="1" dirty="0" err="1">
                <a:solidFill>
                  <a:schemeClr val="bg1"/>
                </a:solidFill>
                <a:effectLst>
                  <a:glow rad="38100">
                    <a:srgbClr val="345E4D"/>
                  </a:glow>
                  <a:outerShdw blurRad="38100" dist="38100" dir="2700000" algn="tl">
                    <a:srgbClr val="000000">
                      <a:alpha val="43137"/>
                    </a:srgbClr>
                  </a:outerShdw>
                </a:effectLst>
              </a:rPr>
              <a:t>Heiligtumgs</a:t>
            </a:r>
            <a:r>
              <a:rPr lang="es-ES" sz="2000" b="1" dirty="0">
                <a:solidFill>
                  <a:schemeClr val="bg1"/>
                </a:solidFill>
                <a:effectLst>
                  <a:glow rad="38100">
                    <a:srgbClr val="345E4D"/>
                  </a:glow>
                  <a:outerShdw blurRad="38100" dist="38100" dir="2700000" algn="tl">
                    <a:srgbClr val="000000">
                      <a:alpha val="43137"/>
                    </a:srgbClr>
                  </a:outerShdw>
                </a:effectLst>
              </a:rPr>
              <a:t> (</a:t>
            </a:r>
            <a:r>
              <a:rPr lang="es-ES" sz="2000" b="1" dirty="0" err="1">
                <a:solidFill>
                  <a:schemeClr val="bg1"/>
                </a:solidFill>
                <a:effectLst>
                  <a:glow rad="38100">
                    <a:srgbClr val="345E4D"/>
                  </a:glow>
                  <a:outerShdw blurRad="38100" dist="38100" dir="2700000" algn="tl">
                    <a:srgbClr val="000000">
                      <a:alpha val="43137"/>
                    </a:srgbClr>
                  </a:outerShdw>
                </a:effectLst>
              </a:rPr>
              <a:t>Josua</a:t>
            </a:r>
            <a:r>
              <a:rPr lang="es-ES" sz="2000" b="1" dirty="0">
                <a:solidFill>
                  <a:schemeClr val="bg1"/>
                </a:solidFill>
                <a:effectLst>
                  <a:glow rad="38100">
                    <a:srgbClr val="345E4D"/>
                  </a:glow>
                  <a:outerShdw blurRad="38100" dist="38100" dir="2700000" algn="tl">
                    <a:srgbClr val="000000">
                      <a:alpha val="43137"/>
                    </a:srgbClr>
                  </a:outerShdw>
                </a:effectLst>
              </a:rPr>
              <a:t> 18,1)</a:t>
            </a:r>
          </a:p>
        </p:txBody>
      </p:sp>
      <p:sp>
        <p:nvSpPr>
          <p:cNvPr id="3" name="CuadroTexto 2">
            <a:extLst>
              <a:ext uri="{FF2B5EF4-FFF2-40B4-BE49-F238E27FC236}">
                <a16:creationId xmlns:a16="http://schemas.microsoft.com/office/drawing/2014/main" id="{12525B60-02AC-804A-43CD-7E4E9E17616D}"/>
              </a:ext>
            </a:extLst>
          </p:cNvPr>
          <p:cNvSpPr txBox="1"/>
          <p:nvPr/>
        </p:nvSpPr>
        <p:spPr>
          <a:xfrm>
            <a:off x="190499" y="2669"/>
            <a:ext cx="9258301" cy="1015663"/>
          </a:xfrm>
          <a:prstGeom prst="rect">
            <a:avLst/>
          </a:prstGeom>
          <a:noFill/>
        </p:spPr>
        <p:txBody>
          <a:bodyPr wrap="square" rtlCol="0">
            <a:spAutoFit/>
          </a:bodyPr>
          <a:lstStyle/>
          <a:p>
            <a:pPr>
              <a:spcBef>
                <a:spcPts val="600"/>
              </a:spcBef>
            </a:pPr>
            <a:r>
              <a:rPr lang="de-DE" sz="2000" b="1" dirty="0"/>
              <a:t>Bei der übernatürlich erfolgten Überquerung des Flusses Jordan waren alle kanaanitischen Könige erschrocken (Josua 5,1). Der Boden war für eine sofortige Eroberung vorbereitet.</a:t>
            </a:r>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4774" y="108079"/>
            <a:ext cx="2556727" cy="2870597"/>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020" y="411024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633311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50154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37386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541728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2007" y="5958782"/>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02327" y="466422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621" y="336221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190498" y="2395956"/>
            <a:ext cx="9254275" cy="707886"/>
          </a:xfrm>
          <a:prstGeom prst="rect">
            <a:avLst/>
          </a:prstGeom>
          <a:noFill/>
        </p:spPr>
        <p:txBody>
          <a:bodyPr wrap="square">
            <a:spAutoFit/>
          </a:bodyPr>
          <a:lstStyle/>
          <a:p>
            <a:pPr>
              <a:spcBef>
                <a:spcPts val="600"/>
              </a:spcBef>
            </a:pPr>
            <a:r>
              <a:rPr lang="de-DE" sz="2000" b="1" dirty="0"/>
              <a:t>Kurz vor Abschluss der Eroberung erreichten sie einen neuen Meilenstein der Gottesanbetung: Sie errichteten das HEILIGTUM in SILO.</a:t>
            </a: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6" y="1495602"/>
            <a:ext cx="9254275" cy="1015663"/>
          </a:xfrm>
          <a:prstGeom prst="rect">
            <a:avLst/>
          </a:prstGeom>
          <a:noFill/>
        </p:spPr>
        <p:txBody>
          <a:bodyPr wrap="square">
            <a:spAutoFit/>
          </a:bodyPr>
          <a:lstStyle/>
          <a:p>
            <a:pPr>
              <a:spcBef>
                <a:spcPts val="600"/>
              </a:spcBef>
            </a:pPr>
            <a:r>
              <a:rPr lang="de-DE" sz="2000" b="1" dirty="0"/>
              <a:t>Mitten in der Eroberung beschlossen sie auch, eine Pause einzulegen, um sich bei einer großen Versammlung zwischen den Bergen Ebal und Garizim erneut dem Herrn zu weihen.</a:t>
            </a: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903024"/>
            <a:ext cx="9254275" cy="707886"/>
          </a:xfrm>
          <a:prstGeom prst="rect">
            <a:avLst/>
          </a:prstGeom>
          <a:noFill/>
        </p:spPr>
        <p:txBody>
          <a:bodyPr wrap="square">
            <a:spAutoFit/>
          </a:bodyPr>
          <a:lstStyle/>
          <a:p>
            <a:pPr>
              <a:spcBef>
                <a:spcPts val="600"/>
              </a:spcBef>
            </a:pPr>
            <a:r>
              <a:rPr lang="de-DE" sz="2000" b="1" dirty="0"/>
              <a:t>Dies war jedoch nicht Israels vorrangiges Ziel. Zunächst sollten sie die Gemeinschaft mit Gott suchen.</a:t>
            </a: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ppt_x</p:attrName>
                                        </p:attrNameLst>
                                      </p:cBhvr>
                                      <p:tavLst>
                                        <p:tav tm="0">
                                          <p:val>
                                            <p:strVal val="#ppt_x-#ppt_w/2"/>
                                          </p:val>
                                        </p:tav>
                                        <p:tav tm="100000">
                                          <p:val>
                                            <p:strVal val="#ppt_x"/>
                                          </p:val>
                                        </p:tav>
                                      </p:tavLst>
                                    </p:anim>
                                    <p:anim calcmode="lin" valueType="num">
                                      <p:cBhvr>
                                        <p:cTn id="106" dur="500" fill="hold"/>
                                        <p:tgtEl>
                                          <p:spTgt spid="36"/>
                                        </p:tgtEl>
                                        <p:attrNameLst>
                                          <p:attrName>ppt_y</p:attrName>
                                        </p:attrNameLst>
                                      </p:cBhvr>
                                      <p:tavLst>
                                        <p:tav tm="0">
                                          <p:val>
                                            <p:strVal val="#ppt_y"/>
                                          </p:val>
                                        </p:tav>
                                        <p:tav tm="100000">
                                          <p:val>
                                            <p:strVal val="#ppt_y"/>
                                          </p:val>
                                        </p:tav>
                                      </p:tavLst>
                                    </p:anim>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53" presetClass="entr" presetSubtype="16"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9" name="Imagen 8" descr="Imagen que contiene hombre, pastel, mujer, parado&#10;&#10;El contenido generado por IA puede ser incorrecto.">
            <a:extLst>
              <a:ext uri="{FF2B5EF4-FFF2-40B4-BE49-F238E27FC236}">
                <a16:creationId xmlns:a16="http://schemas.microsoft.com/office/drawing/2014/main" id="{7AD10113-E664-086D-758F-A3EEF5E420C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28682" y="3458079"/>
            <a:ext cx="8242998" cy="339992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F2641F-CF4A-8586-467E-86200B1D454B}"/>
              </a:ext>
            </a:extLst>
          </p:cNvPr>
          <p:cNvSpPr txBox="1"/>
          <p:nvPr/>
        </p:nvSpPr>
        <p:spPr>
          <a:xfrm>
            <a:off x="3908362" y="229925"/>
            <a:ext cx="8242998"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7200" b="1" dirty="0" err="1">
                <a:ln/>
                <a:solidFill>
                  <a:srgbClr val="B63D3B"/>
                </a:solidFill>
                <a:effectLst>
                  <a:outerShdw blurRad="38100" dist="38100" dir="2700000" algn="tl">
                    <a:schemeClr val="accent3">
                      <a:lumMod val="60000"/>
                      <a:lumOff val="40000"/>
                    </a:schemeClr>
                  </a:outerShdw>
                </a:effectLst>
              </a:rPr>
              <a:t>ANBETUNG</a:t>
            </a:r>
            <a:r>
              <a:rPr lang="es-ES" sz="7200" b="1" dirty="0">
                <a:ln/>
                <a:solidFill>
                  <a:srgbClr val="B63D3B"/>
                </a:solidFill>
                <a:effectLst>
                  <a:outerShdw blurRad="38100" dist="38100" dir="2700000" algn="tl">
                    <a:schemeClr val="accent3">
                      <a:lumMod val="60000"/>
                      <a:lumOff val="40000"/>
                    </a:schemeClr>
                  </a:outerShdw>
                </a:effectLst>
              </a:rPr>
              <a:t> VOR DER </a:t>
            </a:r>
            <a:r>
              <a:rPr lang="es-ES" sz="7200" b="1" dirty="0" err="1">
                <a:ln/>
                <a:solidFill>
                  <a:srgbClr val="B63D3B"/>
                </a:solidFill>
                <a:effectLst>
                  <a:outerShdw blurRad="38100" dist="38100" dir="2700000" algn="tl">
                    <a:schemeClr val="accent3">
                      <a:lumMod val="60000"/>
                      <a:lumOff val="40000"/>
                    </a:schemeClr>
                  </a:outerShdw>
                </a:effectLst>
              </a:rPr>
              <a:t>EROBERUNG</a:t>
            </a:r>
            <a:endParaRPr lang="es-ES" sz="7200" b="1" dirty="0">
              <a:ln/>
              <a:solidFill>
                <a:srgbClr val="B63D3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769441"/>
          </a:xfrm>
          <a:prstGeom prst="rect">
            <a:avLst/>
          </a:prstGeom>
          <a:noFill/>
        </p:spPr>
        <p:txBody>
          <a:bodyPr wrap="square">
            <a:spAutoFit/>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DIE </a:t>
            </a:r>
            <a:r>
              <a:rPr lang="es-ES" sz="4400" b="1" spc="30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ERNEUERUNG</a:t>
            </a: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DES BUNDES</a:t>
            </a:r>
          </a:p>
        </p:txBody>
      </p:sp>
      <p:sp>
        <p:nvSpPr>
          <p:cNvPr id="5" name="CuadroTexto 4">
            <a:extLst>
              <a:ext uri="{FF2B5EF4-FFF2-40B4-BE49-F238E27FC236}">
                <a16:creationId xmlns:a16="http://schemas.microsoft.com/office/drawing/2014/main" id="{767A6C4F-514C-C6C4-D159-CDD8901E8590}"/>
              </a:ext>
            </a:extLst>
          </p:cNvPr>
          <p:cNvSpPr txBox="1"/>
          <p:nvPr/>
        </p:nvSpPr>
        <p:spPr>
          <a:xfrm>
            <a:off x="1162050" y="657522"/>
            <a:ext cx="9867900" cy="646331"/>
          </a:xfrm>
          <a:prstGeom prst="rect">
            <a:avLst/>
          </a:prstGeom>
          <a:noFill/>
        </p:spPr>
        <p:txBody>
          <a:bodyPr wrap="square">
            <a:spAutoFit/>
          </a:bodyPr>
          <a:lstStyle/>
          <a:p>
            <a:pPr algn="ctr"/>
            <a:r>
              <a:rPr lang="de-DE"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„Zu der Zeit sprach der HERR zu Josua: Mache dir steinerne Messer und beschneide die Israeliten wie schon früher“</a:t>
            </a:r>
            <a:r>
              <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Josua</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5,2)</a:t>
            </a:r>
            <a:endParaRPr lang="es-ES" sz="11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520068"/>
            <a:ext cx="8306633" cy="923330"/>
          </a:xfrm>
          <a:prstGeom prst="rect">
            <a:avLst/>
          </a:prstGeom>
          <a:noFill/>
        </p:spPr>
        <p:txBody>
          <a:bodyPr wrap="square" rtlCol="0">
            <a:spAutoFit/>
          </a:bodyPr>
          <a:lstStyle/>
          <a:p>
            <a:pPr>
              <a:spcBef>
                <a:spcPts val="600"/>
              </a:spcBef>
            </a:pPr>
            <a:r>
              <a:rPr lang="de-DE" b="1" dirty="0"/>
              <a:t>GILGAL ist der Name des israelitischen Lagers, das während der ersten Phase der Eroberung als Kommandozentrale diente.  Welche Bedeutung hatte dieser Name GILGAL (abwälzen) (Jos 5,9</a:t>
            </a:r>
            <a:r>
              <a:rPr lang="es-ES" b="1" dirty="0"/>
              <a:t>)?</a:t>
            </a:r>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63429" y="1520068"/>
            <a:ext cx="3167479" cy="220123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3232339" y="4799274"/>
            <a:ext cx="5727322" cy="2031325"/>
          </a:xfrm>
          <a:prstGeom prst="rect">
            <a:avLst/>
          </a:prstGeom>
          <a:noFill/>
        </p:spPr>
        <p:txBody>
          <a:bodyPr wrap="square">
            <a:spAutoFit/>
          </a:bodyPr>
          <a:lstStyle/>
          <a:p>
            <a:pPr>
              <a:spcBef>
                <a:spcPts val="600"/>
              </a:spcBef>
            </a:pPr>
            <a:r>
              <a:rPr lang="de-DE" b="1" dirty="0"/>
              <a:t>Um den Bund zu erneuern, war es notwendig, dieses körperliche Zeichen zu wiederholen (1. Mo 17,10</a:t>
            </a:r>
            <a:r>
              <a:rPr lang="es-ES" b="1" dirty="0"/>
              <a:t>). </a:t>
            </a:r>
            <a:r>
              <a:rPr lang="de-DE" b="1" dirty="0"/>
              <a:t>Diese Handlung stellte das Wichtige an die erste Stelle</a:t>
            </a:r>
            <a:r>
              <a:rPr lang="es-ES" b="1" dirty="0"/>
              <a:t>. </a:t>
            </a:r>
            <a:r>
              <a:rPr lang="de-DE" b="1" dirty="0"/>
              <a:t>Für uns ist dies ein Beispiel, dem wir folgen sollten</a:t>
            </a:r>
            <a:r>
              <a:rPr lang="es-ES" b="1" dirty="0"/>
              <a:t>: </a:t>
            </a:r>
            <a:r>
              <a:rPr lang="de-DE" b="1" dirty="0"/>
              <a:t>„Trachtet zuerst nach dem REICH GOTTES und nach Seiner Gerechtigkeit, so wird euch alles andere zufallen” (Mt 6,33</a:t>
            </a:r>
            <a:r>
              <a:rPr lang="es-ES" b="1" dirty="0"/>
              <a:t>).</a:t>
            </a:r>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3525" y="4836580"/>
            <a:ext cx="2877383" cy="1901686"/>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61092" y="3833371"/>
            <a:ext cx="12030908" cy="923330"/>
          </a:xfrm>
          <a:prstGeom prst="rect">
            <a:avLst/>
          </a:prstGeom>
          <a:noFill/>
        </p:spPr>
        <p:txBody>
          <a:bodyPr wrap="square">
            <a:spAutoFit/>
          </a:bodyPr>
          <a:lstStyle/>
          <a:p>
            <a:pPr>
              <a:spcBef>
                <a:spcPts val="600"/>
              </a:spcBef>
            </a:pPr>
            <a:r>
              <a:rPr lang="de-DE" b="1" dirty="0"/>
              <a:t>Bevor sie das erste Passahfest feierten, wurden die israelitischen Männer beschnitten, denn kein Unbeschnittener durfte daran teilnehmen (2. Mo 12,48</a:t>
            </a:r>
            <a:r>
              <a:rPr lang="es-ES" b="1" dirty="0"/>
              <a:t>). </a:t>
            </a:r>
            <a:r>
              <a:rPr lang="de-DE" b="1" dirty="0"/>
              <a:t>Da sie sich jedoch beim ersten Mal geweigert hatten, Kanaan zu betreten, war der Bund gebrochen worden und kein Israelit war in der Wüste beschnitten worden (Josua 5,5</a:t>
            </a:r>
            <a:r>
              <a:rPr lang="es-ES" b="1" dirty="0"/>
              <a:t>).</a:t>
            </a:r>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092" y="4868771"/>
            <a:ext cx="2970843" cy="1716024"/>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184339" y="2535731"/>
            <a:ext cx="8679090" cy="1200329"/>
          </a:xfrm>
          <a:prstGeom prst="rect">
            <a:avLst/>
          </a:prstGeom>
          <a:noFill/>
        </p:spPr>
        <p:txBody>
          <a:bodyPr wrap="square">
            <a:spAutoFit/>
          </a:bodyPr>
          <a:lstStyle/>
          <a:p>
            <a:pPr>
              <a:spcBef>
                <a:spcPts val="600"/>
              </a:spcBef>
            </a:pPr>
            <a:r>
              <a:rPr lang="de-DE" b="1" dirty="0"/>
              <a:t>Obwohl seit dem Auszug aus Ägypten mehr als 40 Jahre vergangen waren, hatte Israel das GELOBTE LAND noch nicht betreten. Nun standen sie mit ihren Füßen darauf. Es war an der Zeit, „die Schande Ägyptens” abzulegen und den BUND mit GOTT zu ERNEUERN.</a:t>
            </a:r>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769441"/>
          </a:xfrm>
          <a:prstGeom prst="rect">
            <a:avLst/>
          </a:prstGeom>
          <a:noFill/>
        </p:spPr>
        <p:txBody>
          <a:bodyPr wrap="square">
            <a:spAutoFit/>
          </a:bodyPr>
          <a:lstStyle/>
          <a:p>
            <a:pPr algn="ctr"/>
            <a:r>
              <a:rPr lang="de-DE" sz="4400" b="1" dirty="0">
                <a:ln w="6600">
                  <a:solidFill>
                    <a:schemeClr val="accent2"/>
                  </a:solidFill>
                  <a:prstDash val="solid"/>
                </a:ln>
                <a:solidFill>
                  <a:srgbClr val="FFFFFF"/>
                </a:solidFill>
                <a:effectLst>
                  <a:outerShdw dist="38100" dir="2700000" algn="tl" rotWithShape="0">
                    <a:schemeClr val="accent2"/>
                  </a:outerShdw>
                </a:effectLst>
              </a:rPr>
              <a:t>DAS ERSTE PASSAH IN KANAAN </a:t>
            </a:r>
          </a:p>
        </p:txBody>
      </p:sp>
      <p:sp>
        <p:nvSpPr>
          <p:cNvPr id="5" name="CuadroTexto 4">
            <a:extLst>
              <a:ext uri="{FF2B5EF4-FFF2-40B4-BE49-F238E27FC236}">
                <a16:creationId xmlns:a16="http://schemas.microsoft.com/office/drawing/2014/main" id="{83618F4F-227E-49D2-3A14-9A94FF33A7C7}"/>
              </a:ext>
            </a:extLst>
          </p:cNvPr>
          <p:cNvSpPr txBox="1"/>
          <p:nvPr/>
        </p:nvSpPr>
        <p:spPr>
          <a:xfrm>
            <a:off x="681037" y="647997"/>
            <a:ext cx="10829925" cy="646331"/>
          </a:xfrm>
          <a:prstGeom prst="rect">
            <a:avLst/>
          </a:prstGeom>
          <a:noFill/>
        </p:spPr>
        <p:txBody>
          <a:bodyPr wrap="square">
            <a:spAutoFit/>
          </a:bodyPr>
          <a:lstStyle/>
          <a:p>
            <a:pPr algn="ctr"/>
            <a:r>
              <a:rPr lang="de-DE"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„Und als die Israeliten in Gilgal das Lager aufgeschlagen hatten, hielten sie Passa am 14. Tage des Monats am Abend im Jordantal von Jericho“</a:t>
            </a: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Josua</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5,10)</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77856"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err="1">
                <a:solidFill>
                  <a:schemeClr val="accent3">
                    <a:lumMod val="75000"/>
                  </a:schemeClr>
                </a:solidFill>
                <a:effectLst>
                  <a:outerShdw blurRad="38100" dist="38100" dir="2700000" algn="tl">
                    <a:srgbClr val="000000">
                      <a:alpha val="43137"/>
                    </a:srgbClr>
                  </a:outerShdw>
                </a:effectLst>
              </a:rPr>
              <a:t>Ägypten</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829097"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3">
                    <a:lumMod val="75000"/>
                  </a:schemeClr>
                </a:solidFill>
                <a:effectLst>
                  <a:outerShdw blurRad="38100" dist="38100" dir="2700000" algn="tl">
                    <a:srgbClr val="000000">
                      <a:alpha val="43137"/>
                    </a:srgbClr>
                  </a:outerShdw>
                </a:effectLst>
              </a:rPr>
              <a:t>Kanaan</a:t>
            </a: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634849"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tIns="0" bIns="108000" rtlCol="0" anchor="ctr"/>
          <a:lstStyle/>
          <a:p>
            <a:pPr algn="ctr"/>
            <a:r>
              <a:rPr lang="es-ES" sz="1700" b="1" dirty="0" err="1">
                <a:effectLst>
                  <a:outerShdw blurRad="38100" dist="38100" dir="2700000" algn="tl">
                    <a:srgbClr val="000000">
                      <a:alpha val="43137"/>
                    </a:srgbClr>
                  </a:outerShdw>
                </a:effectLst>
              </a:rPr>
              <a:t>Beschnei-dung</a:t>
            </a:r>
            <a:r>
              <a:rPr lang="es-ES" sz="1700" b="1" dirty="0">
                <a:effectLst>
                  <a:outerShdw blurRad="38100" dist="38100" dir="2700000" algn="tl">
                    <a:srgbClr val="000000">
                      <a:alpha val="43137"/>
                    </a:srgbClr>
                  </a:outerShdw>
                </a:effectLst>
              </a:rPr>
              <a:t> </a:t>
            </a:r>
            <a:r>
              <a:rPr lang="es-ES" sz="1700" b="1" dirty="0" err="1">
                <a:effectLst>
                  <a:outerShdw blurRad="38100" dist="38100" dir="2700000" algn="tl">
                    <a:srgbClr val="000000">
                      <a:alpha val="43137"/>
                    </a:srgbClr>
                  </a:outerShdw>
                </a:effectLst>
              </a:rPr>
              <a:t>und</a:t>
            </a:r>
            <a:r>
              <a:rPr lang="es-ES" sz="1700" b="1" dirty="0">
                <a:effectLst>
                  <a:outerShdw blurRad="38100" dist="38100" dir="2700000" algn="tl">
                    <a:srgbClr val="000000">
                      <a:alpha val="43137"/>
                    </a:srgbClr>
                  </a:outerShdw>
                </a:effectLst>
              </a:rPr>
              <a:t> </a:t>
            </a:r>
            <a:r>
              <a:rPr lang="es-ES" sz="1700" b="1" dirty="0" err="1">
                <a:effectLst>
                  <a:outerShdw blurRad="38100" dist="38100" dir="2700000" algn="tl">
                    <a:srgbClr val="000000">
                      <a:alpha val="43137"/>
                    </a:srgbClr>
                  </a:outerShdw>
                </a:effectLst>
              </a:rPr>
              <a:t>PASSAH</a:t>
            </a:r>
            <a:endParaRPr lang="es-ES" sz="1700" b="1" dirty="0">
              <a:effectLst>
                <a:outerShdw blurRad="38100" dist="38100" dir="2700000" algn="tl">
                  <a:srgbClr val="000000">
                    <a:alpha val="43137"/>
                  </a:srgbClr>
                </a:outerShdw>
              </a:effectLst>
            </a:endParaRP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32615"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572842" y="1970016"/>
            <a:ext cx="1580737"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tIns="0" bIns="108000" rtlCol="0" anchor="ctr"/>
          <a:lstStyle/>
          <a:p>
            <a:pPr algn="ctr"/>
            <a:r>
              <a:rPr lang="es-ES" sz="1600" b="1" dirty="0" err="1">
                <a:effectLst>
                  <a:outerShdw blurRad="38100" dist="38100" dir="2700000" algn="tl">
                    <a:srgbClr val="000000">
                      <a:alpha val="43137"/>
                    </a:srgbClr>
                  </a:outerShdw>
                </a:effectLst>
              </a:rPr>
              <a:t>Über-querung</a:t>
            </a:r>
            <a:r>
              <a:rPr lang="es-ES" sz="1600" b="1" dirty="0">
                <a:effectLst>
                  <a:outerShdw blurRad="38100" dist="38100" dir="2700000" algn="tl">
                    <a:srgbClr val="000000">
                      <a:alpha val="43137"/>
                    </a:srgbClr>
                  </a:outerShdw>
                </a:effectLst>
              </a:rPr>
              <a:t> d. Roten </a:t>
            </a:r>
            <a:r>
              <a:rPr lang="es-ES" sz="1600" b="1" dirty="0" err="1">
                <a:effectLst>
                  <a:outerShdw blurRad="38100" dist="38100" dir="2700000" algn="tl">
                    <a:srgbClr val="000000">
                      <a:alpha val="43137"/>
                    </a:srgbClr>
                  </a:outerShdw>
                </a:effectLst>
              </a:rPr>
              <a:t>Meeres</a:t>
            </a:r>
            <a:endParaRPr lang="es-ES" sz="1600" b="1" dirty="0">
              <a:effectLst>
                <a:outerShdw blurRad="38100" dist="38100" dir="2700000" algn="tl">
                  <a:srgbClr val="000000">
                    <a:alpha val="43137"/>
                  </a:srgbClr>
                </a:outerShdw>
              </a:effectLst>
            </a:endParaRP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37060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386597" y="1970016"/>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b="1" dirty="0" err="1">
                <a:solidFill>
                  <a:schemeClr val="accent3">
                    <a:lumMod val="75000"/>
                  </a:schemeClr>
                </a:solidFill>
                <a:effectLst>
                  <a:outerShdw blurRad="38100" dist="38100" dir="2700000" algn="tl">
                    <a:srgbClr val="000000">
                      <a:alpha val="43137"/>
                    </a:srgbClr>
                  </a:outerShdw>
                </a:effectLst>
              </a:rPr>
              <a:t>Wüstenzeit</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184363"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91108"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tIns="0" bIns="108000" rtlCol="0" anchor="ctr"/>
          <a:lstStyle/>
          <a:p>
            <a:pPr algn="ctr"/>
            <a:r>
              <a:rPr lang="es-ES" sz="1700" b="1" dirty="0" err="1">
                <a:effectLst>
                  <a:outerShdw blurRad="38100" dist="38100" dir="2700000" algn="tl">
                    <a:srgbClr val="000000">
                      <a:alpha val="43137"/>
                    </a:srgbClr>
                  </a:outerShdw>
                </a:effectLst>
              </a:rPr>
              <a:t>Beschnei-dung</a:t>
            </a:r>
            <a:r>
              <a:rPr lang="es-ES" sz="1700" b="1" dirty="0">
                <a:effectLst>
                  <a:outerShdw blurRad="38100" dist="38100" dir="2700000" algn="tl">
                    <a:srgbClr val="000000">
                      <a:alpha val="43137"/>
                    </a:srgbClr>
                  </a:outerShdw>
                </a:effectLst>
              </a:rPr>
              <a:t> </a:t>
            </a:r>
            <a:r>
              <a:rPr lang="es-ES" sz="1700" b="1" dirty="0" err="1">
                <a:effectLst>
                  <a:outerShdw blurRad="38100" dist="38100" dir="2700000" algn="tl">
                    <a:srgbClr val="000000">
                      <a:alpha val="43137"/>
                    </a:srgbClr>
                  </a:outerShdw>
                </a:effectLst>
              </a:rPr>
              <a:t>und</a:t>
            </a:r>
            <a:r>
              <a:rPr lang="es-ES" sz="1700" b="1" dirty="0">
                <a:effectLst>
                  <a:outerShdw blurRad="38100" dist="38100" dir="2700000" algn="tl">
                    <a:srgbClr val="000000">
                      <a:alpha val="43137"/>
                    </a:srgbClr>
                  </a:outerShdw>
                </a:effectLst>
              </a:rPr>
              <a:t> </a:t>
            </a:r>
            <a:r>
              <a:rPr lang="es-ES" sz="1700" b="1" dirty="0" err="1">
                <a:effectLst>
                  <a:outerShdw blurRad="38100" dist="38100" dir="2700000" algn="tl">
                    <a:srgbClr val="000000">
                      <a:alpha val="43137"/>
                    </a:srgbClr>
                  </a:outerShdw>
                </a:effectLst>
              </a:rPr>
              <a:t>PASSAH</a:t>
            </a:r>
            <a:endParaRPr lang="es-ES" sz="1700" b="1" dirty="0">
              <a:effectLst>
                <a:outerShdw blurRad="38100" dist="38100" dir="2700000" algn="tl">
                  <a:srgbClr val="000000">
                    <a:alpha val="43137"/>
                  </a:srgbClr>
                </a:outerShdw>
              </a:effectLst>
            </a:endParaRP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626867"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334115"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tIns="0" bIns="108000" rtlCol="0" anchor="ctr"/>
          <a:lstStyle/>
          <a:p>
            <a:pPr algn="ctr"/>
            <a:r>
              <a:rPr lang="es-ES" sz="1600" b="1" dirty="0" err="1">
                <a:effectLst>
                  <a:outerShdw blurRad="38100" dist="38100" dir="2700000" algn="tl">
                    <a:srgbClr val="000000">
                      <a:alpha val="43137"/>
                    </a:srgbClr>
                  </a:outerShdw>
                </a:effectLst>
              </a:rPr>
              <a:t>Über-querung</a:t>
            </a:r>
            <a:r>
              <a:rPr lang="es-ES" sz="1600" b="1" dirty="0">
                <a:effectLst>
                  <a:outerShdw blurRad="38100" dist="38100" dir="2700000" algn="tl">
                    <a:srgbClr val="000000">
                      <a:alpha val="43137"/>
                    </a:srgbClr>
                  </a:outerShdw>
                </a:effectLst>
              </a:rPr>
              <a:t> des </a:t>
            </a:r>
            <a:r>
              <a:rPr lang="es-ES" sz="1600" b="1" dirty="0" err="1">
                <a:effectLst>
                  <a:outerShdw blurRad="38100" dist="38100" dir="2700000" algn="tl">
                    <a:srgbClr val="000000">
                      <a:alpha val="43137"/>
                    </a:srgbClr>
                  </a:outerShdw>
                </a:effectLst>
              </a:rPr>
              <a:t>Jordan</a:t>
            </a:r>
            <a:endParaRPr lang="es-ES" sz="1600" b="1" dirty="0">
              <a:effectLst>
                <a:outerShdw blurRad="38100" dist="38100" dir="2700000" algn="tl">
                  <a:srgbClr val="000000">
                    <a:alpha val="43137"/>
                  </a:srgbClr>
                </a:outerShdw>
              </a:effectLst>
            </a:endParaRP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688874"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7131881"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85724" y="1299954"/>
            <a:ext cx="12020551" cy="707886"/>
          </a:xfrm>
          <a:prstGeom prst="rect">
            <a:avLst/>
          </a:prstGeom>
          <a:noFill/>
        </p:spPr>
        <p:txBody>
          <a:bodyPr wrap="square" rtlCol="0">
            <a:spAutoFit/>
          </a:bodyPr>
          <a:lstStyle/>
          <a:p>
            <a:pPr>
              <a:spcBef>
                <a:spcPts val="600"/>
              </a:spcBef>
            </a:pPr>
            <a:r>
              <a:rPr lang="de-DE" sz="2000" b="1" dirty="0"/>
              <a:t>Von Ägypten bis Kanaan folgte Israel einem „chiastischen“ Prozess, bei dem sich die Ereignisse in umgekehrter Reihenfolge wiederholten:</a:t>
            </a:r>
          </a:p>
        </p:txBody>
      </p:sp>
      <p:sp>
        <p:nvSpPr>
          <p:cNvPr id="20" name="CuadroTexto 19">
            <a:extLst>
              <a:ext uri="{FF2B5EF4-FFF2-40B4-BE49-F238E27FC236}">
                <a16:creationId xmlns:a16="http://schemas.microsoft.com/office/drawing/2014/main" id="{2C400E27-3AC2-262C-C0B3-D8418B5F17EE}"/>
              </a:ext>
            </a:extLst>
          </p:cNvPr>
          <p:cNvSpPr txBox="1"/>
          <p:nvPr/>
        </p:nvSpPr>
        <p:spPr>
          <a:xfrm>
            <a:off x="2977188" y="2826702"/>
            <a:ext cx="6236794" cy="1323439"/>
          </a:xfrm>
          <a:prstGeom prst="rect">
            <a:avLst/>
          </a:prstGeom>
          <a:noFill/>
        </p:spPr>
        <p:txBody>
          <a:bodyPr wrap="square" rtlCol="0">
            <a:spAutoFit/>
          </a:bodyPr>
          <a:lstStyle/>
          <a:p>
            <a:pPr>
              <a:spcBef>
                <a:spcPts val="600"/>
              </a:spcBef>
            </a:pPr>
            <a:r>
              <a:rPr lang="de-DE" sz="2000" b="1" dirty="0"/>
              <a:t>Das 1. PASSAHFEST war ein Symbol für die Befreiung aus Ägypten</a:t>
            </a:r>
            <a:r>
              <a:rPr lang="es-ES" sz="2000" b="1" dirty="0"/>
              <a:t>. </a:t>
            </a:r>
            <a:r>
              <a:rPr lang="de-DE" sz="2000" b="1" dirty="0"/>
              <a:t>Das 2. PASSAHFEST, das von der neuen Generation gefeiert wurde, war ein Symbol für die Inbesitznahme des GELOBTEN LANDES</a:t>
            </a:r>
            <a:r>
              <a:rPr lang="es-ES" sz="2000" b="1" dirty="0"/>
              <a:t>.</a:t>
            </a: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5420" y="2866119"/>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421" y="4816932"/>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4813" y="2850243"/>
            <a:ext cx="2841768" cy="3831598"/>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2976351" y="5436165"/>
            <a:ext cx="6236793" cy="1323439"/>
          </a:xfrm>
          <a:prstGeom prst="rect">
            <a:avLst/>
          </a:prstGeom>
          <a:noFill/>
        </p:spPr>
        <p:txBody>
          <a:bodyPr wrap="square">
            <a:spAutoFit/>
          </a:bodyPr>
          <a:lstStyle/>
          <a:p>
            <a:pPr>
              <a:spcBef>
                <a:spcPts val="600"/>
              </a:spcBef>
            </a:pPr>
            <a:r>
              <a:rPr lang="de-DE" sz="2000" b="1" dirty="0"/>
              <a:t>Sie sind nun Symbole für den Leib und das Blut unseres ERLÖSERS, der uns aus Ägypten (das heißt aus unserer Sünde) herausführt und uns in das GELOBTE LAND bringt (1. Kor 11,23-26).</a:t>
            </a:r>
          </a:p>
        </p:txBody>
      </p:sp>
      <p:sp>
        <p:nvSpPr>
          <p:cNvPr id="23" name="CuadroTexto 22">
            <a:extLst>
              <a:ext uri="{FF2B5EF4-FFF2-40B4-BE49-F238E27FC236}">
                <a16:creationId xmlns:a16="http://schemas.microsoft.com/office/drawing/2014/main" id="{C41BB8A5-38EE-EE45-434E-65A62854F2CD}"/>
              </a:ext>
            </a:extLst>
          </p:cNvPr>
          <p:cNvSpPr txBox="1"/>
          <p:nvPr/>
        </p:nvSpPr>
        <p:spPr>
          <a:xfrm>
            <a:off x="2977186" y="4131433"/>
            <a:ext cx="6236793" cy="1323439"/>
          </a:xfrm>
          <a:prstGeom prst="rect">
            <a:avLst/>
          </a:prstGeom>
          <a:noFill/>
        </p:spPr>
        <p:txBody>
          <a:bodyPr wrap="square">
            <a:spAutoFit/>
          </a:bodyPr>
          <a:lstStyle/>
          <a:p>
            <a:pPr>
              <a:spcBef>
                <a:spcPts val="600"/>
              </a:spcBef>
            </a:pPr>
            <a:r>
              <a:rPr lang="de-DE" sz="2000" b="1" dirty="0"/>
              <a:t>Kurz vor seiner Kreuzigung gab Jesus diesem Ritus eine neue Bedeutung mit neuen Symbolen: Das LAMM wurde zu BROT und das BLUT zu unvergorenem TRAUBENSAFT.</a:t>
            </a: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02F423DC-18B9-9B1C-7E4E-6E5CA285D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797" y="2678169"/>
            <a:ext cx="8232838" cy="4149351"/>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FFEB0E0-B402-5526-0C6A-52EF0D06EA3A}"/>
              </a:ext>
            </a:extLst>
          </p:cNvPr>
          <p:cNvSpPr txBox="1"/>
          <p:nvPr/>
        </p:nvSpPr>
        <p:spPr>
          <a:xfrm>
            <a:off x="12637" y="48950"/>
            <a:ext cx="8242998" cy="341632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7200" b="1" dirty="0" err="1">
                <a:ln/>
                <a:solidFill>
                  <a:srgbClr val="A75A2B"/>
                </a:solidFill>
                <a:effectLst>
                  <a:outerShdw blurRad="38100" dist="38100" dir="2700000" algn="tl">
                    <a:schemeClr val="accent3">
                      <a:lumMod val="60000"/>
                      <a:lumOff val="40000"/>
                    </a:schemeClr>
                  </a:outerShdw>
                </a:effectLst>
              </a:rPr>
              <a:t>GOTTESDIENST</a:t>
            </a:r>
            <a:r>
              <a:rPr lang="es-ES" sz="7200" b="1" dirty="0">
                <a:ln/>
                <a:solidFill>
                  <a:srgbClr val="A75A2B"/>
                </a:solidFill>
                <a:effectLst>
                  <a:outerShdw blurRad="38100" dist="38100" dir="2700000" algn="tl">
                    <a:schemeClr val="accent3">
                      <a:lumMod val="60000"/>
                      <a:lumOff val="40000"/>
                    </a:schemeClr>
                  </a:outerShdw>
                </a:effectLst>
              </a:rPr>
              <a:t> </a:t>
            </a:r>
            <a:r>
              <a:rPr lang="es-ES" sz="7200" b="1" dirty="0" err="1">
                <a:ln/>
                <a:solidFill>
                  <a:srgbClr val="A75A2B"/>
                </a:solidFill>
                <a:effectLst>
                  <a:outerShdw blurRad="38100" dist="38100" dir="2700000" algn="tl">
                    <a:schemeClr val="accent3">
                      <a:lumMod val="60000"/>
                      <a:lumOff val="40000"/>
                    </a:schemeClr>
                  </a:outerShdw>
                </a:effectLst>
              </a:rPr>
              <a:t>ZWISCHEN</a:t>
            </a:r>
            <a:r>
              <a:rPr lang="es-ES" sz="7200" b="1" dirty="0">
                <a:ln/>
                <a:solidFill>
                  <a:srgbClr val="A75A2B"/>
                </a:solidFill>
                <a:effectLst>
                  <a:outerShdw blurRad="38100" dist="38100" dir="2700000" algn="tl">
                    <a:schemeClr val="accent3">
                      <a:lumMod val="60000"/>
                      <a:lumOff val="40000"/>
                    </a:schemeClr>
                  </a:outerShdw>
                </a:effectLst>
              </a:rPr>
              <a:t> DEN BERGEN</a:t>
            </a: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252CF4-A5D4-7479-21B1-597A623C55C2}"/>
              </a:ext>
            </a:extLst>
          </p:cNvPr>
          <p:cNvSpPr txBox="1"/>
          <p:nvPr/>
        </p:nvSpPr>
        <p:spPr>
          <a:xfrm>
            <a:off x="0" y="-99390"/>
            <a:ext cx="12192000" cy="769441"/>
          </a:xfrm>
          <a:prstGeom prst="rect">
            <a:avLst/>
          </a:prstGeom>
          <a:noFill/>
        </p:spPr>
        <p:txBody>
          <a:bodyPr wrap="square">
            <a:spAutoFit/>
          </a:bodyPr>
          <a:lstStyle/>
          <a:p>
            <a:pPr algn="ctr"/>
            <a:r>
              <a:rPr lang="de-DE" sz="4400" b="1" spc="300" dirty="0">
                <a:ln w="9525" cmpd="sng">
                  <a:solidFill>
                    <a:schemeClr val="accent1"/>
                  </a:solidFill>
                  <a:prstDash val="solid"/>
                </a:ln>
                <a:solidFill>
                  <a:srgbClr val="70AD47">
                    <a:tint val="1000"/>
                  </a:srgbClr>
                </a:solidFill>
                <a:effectLst>
                  <a:glow rad="38100">
                    <a:schemeClr val="accent1">
                      <a:alpha val="40000"/>
                    </a:schemeClr>
                  </a:glow>
                </a:effectLst>
              </a:rPr>
              <a:t>EIN ALTAR FÜR DIE ANBETUNG </a:t>
            </a:r>
          </a:p>
        </p:txBody>
      </p:sp>
      <p:sp>
        <p:nvSpPr>
          <p:cNvPr id="5" name="CuadroTexto 4">
            <a:extLst>
              <a:ext uri="{FF2B5EF4-FFF2-40B4-BE49-F238E27FC236}">
                <a16:creationId xmlns:a16="http://schemas.microsoft.com/office/drawing/2014/main" id="{B8D62109-D9A0-2348-DE7B-66553A35AF11}"/>
              </a:ext>
            </a:extLst>
          </p:cNvPr>
          <p:cNvSpPr txBox="1"/>
          <p:nvPr/>
        </p:nvSpPr>
        <p:spPr>
          <a:xfrm>
            <a:off x="0" y="582332"/>
            <a:ext cx="12191999" cy="369332"/>
          </a:xfrm>
          <a:prstGeom prst="rect">
            <a:avLst/>
          </a:prstGeom>
          <a:noFill/>
        </p:spPr>
        <p:txBody>
          <a:bodyPr wrap="square">
            <a:spAutoFit/>
          </a:bodyPr>
          <a:lstStyle/>
          <a:p>
            <a:pPr algn="ctr"/>
            <a:r>
              <a:rPr lang="de-DE" b="1" dirty="0">
                <a:solidFill>
                  <a:srgbClr val="AFE6EF"/>
                </a:solidFill>
                <a:effectLst>
                  <a:outerShdw blurRad="38100" dist="38100" dir="2700000" algn="tl">
                    <a:srgbClr val="000000">
                      <a:alpha val="43137"/>
                    </a:srgbClr>
                  </a:outerShdw>
                </a:effectLst>
                <a:latin typeface="Comic Sans MS" panose="030F0702030302020204" pitchFamily="66" charset="0"/>
              </a:rPr>
              <a:t>„Damals baute Josua dem HERRN, dem GOTT Israels, einen Altar auf dem Berge Ebal“</a:t>
            </a:r>
            <a:r>
              <a:rPr lang="es-ES" b="1" dirty="0">
                <a:solidFill>
                  <a:srgbClr val="AFE6EF"/>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AFE6EF"/>
                </a:solidFill>
                <a:effectLst>
                  <a:outerShdw blurRad="38100" dist="38100" dir="2700000" algn="tl">
                    <a:srgbClr val="000000">
                      <a:alpha val="43137"/>
                    </a:srgbClr>
                  </a:outerShdw>
                </a:effectLst>
                <a:latin typeface="Comic Sans MS" panose="030F0702030302020204" pitchFamily="66" charset="0"/>
              </a:rPr>
              <a:t>Josua</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 8,30)</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074254"/>
            <a:ext cx="7768672" cy="1323439"/>
          </a:xfrm>
          <a:prstGeom prst="rect">
            <a:avLst/>
          </a:prstGeom>
          <a:noFill/>
        </p:spPr>
        <p:txBody>
          <a:bodyPr wrap="square" rtlCol="0">
            <a:spAutoFit/>
          </a:bodyPr>
          <a:lstStyle/>
          <a:p>
            <a:pPr>
              <a:spcBef>
                <a:spcPts val="600"/>
              </a:spcBef>
            </a:pPr>
            <a:r>
              <a:rPr lang="de-DE" sz="2000" b="1" dirty="0"/>
              <a:t>Mose hatte angeordnet, dass beim Einzug in KANAAN auf dem Berg EBAL ein Altar errichtet und GOTT gepriesen werden sollte (5. Mose 27,5-7). Warum auf dem Berg EBAL und nicht auf dem Berg GARIZIM?</a:t>
            </a:r>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126723" y="5529479"/>
            <a:ext cx="8023363" cy="1323439"/>
          </a:xfrm>
          <a:prstGeom prst="rect">
            <a:avLst/>
          </a:prstGeom>
          <a:noFill/>
        </p:spPr>
        <p:txBody>
          <a:bodyPr wrap="square">
            <a:spAutoFit/>
          </a:bodyPr>
          <a:lstStyle/>
          <a:p>
            <a:pPr>
              <a:spcBef>
                <a:spcPts val="600"/>
              </a:spcBef>
            </a:pPr>
            <a:r>
              <a:rPr lang="de-DE" sz="2000" b="1" dirty="0"/>
              <a:t>Inmitten der Eroberung suchte Israel einen Moment, um sich erneut GOTT zu weihen.</a:t>
            </a:r>
            <a:r>
              <a:rPr lang="es-ES" sz="2000" b="1" dirty="0"/>
              <a:t> </a:t>
            </a:r>
            <a:r>
              <a:rPr lang="de-DE" sz="2000" b="1" dirty="0"/>
              <a:t>Dies ist eine Einladung an uns, ihrem Beispiel zu folgen und uns erneut Gott zu weihen, nicht nur als Einzelne, sondern auch als GOTTES AUSERWÄHLTES VOLK</a:t>
            </a:r>
            <a:r>
              <a:rPr lang="es-ES" sz="2000" b="1" dirty="0"/>
              <a:t>.</a:t>
            </a: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941811"/>
            <a:ext cx="4051023" cy="1631216"/>
          </a:xfrm>
          <a:prstGeom prst="rect">
            <a:avLst/>
          </a:prstGeom>
          <a:noFill/>
        </p:spPr>
        <p:txBody>
          <a:bodyPr wrap="square">
            <a:spAutoFit/>
          </a:bodyPr>
          <a:lstStyle/>
          <a:p>
            <a:pPr>
              <a:spcBef>
                <a:spcPts val="600"/>
              </a:spcBef>
            </a:pPr>
            <a:r>
              <a:rPr lang="de-DE" sz="2000" b="1" dirty="0"/>
              <a:t>JESUS wurde für uns zum Fluch, damit wir den Segen empfangen konnten (Gal 3,13-14). Dieser Altar ist für uns ein klares Bild für das OPFER JESU für uns. </a:t>
            </a:r>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543924" y="3757026"/>
            <a:ext cx="3438111" cy="2937016"/>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354144"/>
            <a:ext cx="7768672" cy="1631216"/>
          </a:xfrm>
          <a:prstGeom prst="rect">
            <a:avLst/>
          </a:prstGeom>
          <a:noFill/>
        </p:spPr>
        <p:txBody>
          <a:bodyPr wrap="square">
            <a:spAutoFit/>
          </a:bodyPr>
          <a:lstStyle/>
          <a:p>
            <a:pPr>
              <a:spcBef>
                <a:spcPts val="600"/>
              </a:spcBef>
            </a:pPr>
            <a:r>
              <a:rPr lang="de-DE" sz="2000" b="1" dirty="0"/>
              <a:t>Sowohl der Altar als auch die Gesetze, die auf einem Denkmal geschrieben und dem Volk vorgelesen werden sollten, standen im Zusammenhang mit SEGEN und FLUCH (5. Mose 27,12-13). Der SEGEN wurde auf dem Berg GARIZIM ausgesprochen, der FLUCH auf dem Berg EBAL.</a:t>
            </a:r>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D08E7F-4B2D-0DD2-6870-64DCE120DE40}"/>
              </a:ext>
            </a:extLst>
          </p:cNvPr>
          <p:cNvSpPr txBox="1"/>
          <p:nvPr/>
        </p:nvSpPr>
        <p:spPr>
          <a:xfrm>
            <a:off x="1" y="-21948"/>
            <a:ext cx="7040084"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de-DE" sz="3600" b="1"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ERINNERT EUCH AN DAS GESETZ</a:t>
            </a:r>
          </a:p>
        </p:txBody>
      </p:sp>
      <p:sp>
        <p:nvSpPr>
          <p:cNvPr id="4" name="CuadroTexto 3">
            <a:extLst>
              <a:ext uri="{FF2B5EF4-FFF2-40B4-BE49-F238E27FC236}">
                <a16:creationId xmlns:a16="http://schemas.microsoft.com/office/drawing/2014/main" id="{70C87B41-BC57-83D7-55DC-E9A618044232}"/>
              </a:ext>
            </a:extLst>
          </p:cNvPr>
          <p:cNvSpPr txBox="1"/>
          <p:nvPr/>
        </p:nvSpPr>
        <p:spPr>
          <a:xfrm>
            <a:off x="108504" y="653422"/>
            <a:ext cx="6931580" cy="923330"/>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rgbClr val="855143"/>
                </a:solidFill>
                <a:latin typeface="Comic Sans MS" panose="030F0702030302020204" pitchFamily="66" charset="0"/>
              </a:rPr>
              <a:t>„und er (Josua) schrieb dort auf die Steine eine Abschrift des Gesetzes, das Mose vor den Augen der Israeliten geschrieben hatte“</a:t>
            </a:r>
            <a:r>
              <a:rPr lang="es-ES" b="1" dirty="0">
                <a:solidFill>
                  <a:srgbClr val="855143"/>
                </a:solidFill>
                <a:latin typeface="Comic Sans MS" panose="030F0702030302020204" pitchFamily="66" charset="0"/>
              </a:rPr>
              <a:t> </a:t>
            </a:r>
            <a:r>
              <a:rPr lang="es-ES" sz="1400" b="1" dirty="0">
                <a:solidFill>
                  <a:srgbClr val="855143"/>
                </a:solidFill>
                <a:latin typeface="Comic Sans MS" panose="030F0702030302020204" pitchFamily="66" charset="0"/>
              </a:rPr>
              <a:t>(</a:t>
            </a:r>
            <a:r>
              <a:rPr lang="es-ES" sz="1400" b="1" dirty="0" err="1">
                <a:solidFill>
                  <a:srgbClr val="855143"/>
                </a:solidFill>
                <a:latin typeface="Comic Sans MS" panose="030F0702030302020204" pitchFamily="66" charset="0"/>
              </a:rPr>
              <a:t>Josua</a:t>
            </a:r>
            <a:r>
              <a:rPr lang="es-ES" sz="1400" b="1" dirty="0">
                <a:solidFill>
                  <a:srgbClr val="855143"/>
                </a:solidFill>
                <a:latin typeface="Comic Sans MS" panose="030F0702030302020204" pitchFamily="66" charset="0"/>
              </a:rPr>
              <a:t> 8,32)</a:t>
            </a: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5" y="1486597"/>
            <a:ext cx="6742737" cy="1938992"/>
          </a:xfrm>
          <a:prstGeom prst="rect">
            <a:avLst/>
          </a:prstGeom>
          <a:noFill/>
        </p:spPr>
        <p:txBody>
          <a:bodyPr wrap="square" rtlCol="0">
            <a:spAutoFit/>
          </a:bodyPr>
          <a:lstStyle/>
          <a:p>
            <a:pPr>
              <a:spcBef>
                <a:spcPts val="600"/>
              </a:spcBef>
            </a:pPr>
            <a:r>
              <a:rPr lang="de-DE" sz="2000" b="1" dirty="0"/>
              <a:t>Nachdem JOSUA den ALTAR auf dem Berg EBAL errichtet hatte, stellte er einige Steine auf und verputzte sie mit Kalk. Dann schrieb er darauf eine Abschrift des GESETZES [5. Mose, der die 10 Gebote und verschiedene Gesetze sowie Segnungen und Flüche enthielt] (Josua 8,32; 5. Mose 27,2-3).</a:t>
            </a:r>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084" y="157452"/>
            <a:ext cx="5043412" cy="5043412"/>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6859109" y="5377109"/>
            <a:ext cx="5151916" cy="1323439"/>
          </a:xfrm>
          <a:prstGeom prst="rect">
            <a:avLst/>
          </a:prstGeom>
          <a:noFill/>
        </p:spPr>
        <p:txBody>
          <a:bodyPr wrap="square">
            <a:spAutoFit/>
          </a:bodyPr>
          <a:lstStyle/>
          <a:p>
            <a:pPr>
              <a:spcBef>
                <a:spcPts val="600"/>
              </a:spcBef>
            </a:pPr>
            <a:r>
              <a:rPr lang="de-DE" sz="2000" b="1" dirty="0"/>
              <a:t>Neben unserer persönlichen Erneuerung schenkt uns das ABENDMAHL auch diesen besonderen MOMENT DER ERNEUERUNG als VOLK GOTTES.</a:t>
            </a:r>
          </a:p>
        </p:txBody>
      </p:sp>
      <p:sp>
        <p:nvSpPr>
          <p:cNvPr id="11" name="CuadroTexto 10">
            <a:extLst>
              <a:ext uri="{FF2B5EF4-FFF2-40B4-BE49-F238E27FC236}">
                <a16:creationId xmlns:a16="http://schemas.microsoft.com/office/drawing/2014/main" id="{8D53CA52-0BB1-8097-3A5C-29442FF0F579}"/>
              </a:ext>
            </a:extLst>
          </p:cNvPr>
          <p:cNvSpPr txBox="1"/>
          <p:nvPr/>
        </p:nvSpPr>
        <p:spPr>
          <a:xfrm>
            <a:off x="197955" y="4463856"/>
            <a:ext cx="4285697" cy="2246769"/>
          </a:xfrm>
          <a:prstGeom prst="rect">
            <a:avLst/>
          </a:prstGeom>
          <a:noFill/>
        </p:spPr>
        <p:txBody>
          <a:bodyPr wrap="square">
            <a:spAutoFit/>
          </a:bodyPr>
          <a:lstStyle/>
          <a:p>
            <a:pPr>
              <a:spcBef>
                <a:spcPts val="600"/>
              </a:spcBef>
            </a:pPr>
            <a:r>
              <a:rPr lang="de-DE" sz="2000" b="1" dirty="0"/>
              <a:t>Dies ist auch an uns eine zufforderung. Als GOTTES VOLK des ÜBERRESTES müssen wir regelmäßig unseren Bund mit Ihm erneuern und uns daran erinnern, wie Er uns bis hierher geführt und uns gesegnet hat.</a:t>
            </a:r>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83044" y="4703199"/>
            <a:ext cx="1837637" cy="1910668"/>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4" y="3283003"/>
            <a:ext cx="6742738" cy="1323439"/>
          </a:xfrm>
          <a:prstGeom prst="rect">
            <a:avLst/>
          </a:prstGeom>
          <a:noFill/>
        </p:spPr>
        <p:txBody>
          <a:bodyPr wrap="square">
            <a:spAutoFit/>
          </a:bodyPr>
          <a:lstStyle/>
          <a:p>
            <a:pPr>
              <a:spcBef>
                <a:spcPts val="600"/>
              </a:spcBef>
            </a:pPr>
            <a:r>
              <a:rPr lang="de-DE" sz="2000" b="1" dirty="0"/>
              <a:t>Schließlich wurde das Gesetz dem Volk vorgelesen, aufgeteilt in 2 Teile – einer auf jeder Seite des Berges (Josua 8,33-35). Auf diese Weise wurde der BUND zwischen GOTT und Seinem Volk erneuert.</a:t>
            </a:r>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480</TotalTime>
  <Words>1323</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77</cp:revision>
  <dcterms:created xsi:type="dcterms:W3CDTF">2025-10-14T06:18:54Z</dcterms:created>
  <dcterms:modified xsi:type="dcterms:W3CDTF">2025-11-12T06:54:46Z</dcterms:modified>
</cp:coreProperties>
</file>