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5"/>
  </p:notesMasterIdLst>
  <p:sldIdLst>
    <p:sldId id="307" r:id="rId3"/>
    <p:sldId id="312" r:id="rId4"/>
    <p:sldId id="257" r:id="rId5"/>
    <p:sldId id="313" r:id="rId6"/>
    <p:sldId id="308" r:id="rId7"/>
    <p:sldId id="259" r:id="rId8"/>
    <p:sldId id="316" r:id="rId9"/>
    <p:sldId id="315" r:id="rId10"/>
    <p:sldId id="260" r:id="rId11"/>
    <p:sldId id="317" r:id="rId12"/>
    <p:sldId id="318" r:id="rId13"/>
    <p:sldId id="319" r:id="rId14"/>
    <p:sldId id="310" r:id="rId15"/>
    <p:sldId id="262" r:id="rId16"/>
    <p:sldId id="320" r:id="rId17"/>
    <p:sldId id="263" r:id="rId18"/>
    <p:sldId id="321" r:id="rId19"/>
    <p:sldId id="311" r:id="rId20"/>
    <p:sldId id="322" r:id="rId21"/>
    <p:sldId id="302" r:id="rId22"/>
    <p:sldId id="303" r:id="rId23"/>
    <p:sldId id="314" r:id="rId24"/>
  </p:sldIdLst>
  <p:sldSz cx="12192000" cy="6858000"/>
  <p:notesSz cx="6858000" cy="9144000"/>
  <p:embeddedFontLst>
    <p:embeddedFont>
      <p:font typeface="Candara" panose="020E0502030303020204" pitchFamily="34" charset="0"/>
      <p:regular r:id="rId26"/>
      <p:bold r:id="rId27"/>
      <p:italic r:id="rId28"/>
      <p:boldItalic r:id="rId29"/>
    </p:embeddedFont>
    <p:embeddedFont>
      <p:font typeface="Constantia" panose="02030602050306030303" pitchFamily="18" charset="0"/>
      <p:regular r:id="rId30"/>
      <p:bold r:id="rId31"/>
      <p:italic r:id="rId32"/>
      <p:boldItalic r:id="rId3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E5E"/>
    <a:srgbClr val="FDEC58"/>
    <a:srgbClr val="F39D91"/>
    <a:srgbClr val="E19EBD"/>
    <a:srgbClr val="855143"/>
    <a:srgbClr val="653E33"/>
    <a:srgbClr val="186C7A"/>
    <a:srgbClr val="AFE6EF"/>
    <a:srgbClr val="6308DE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DA436-A401-8E45-9653-BEAB02955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78E1F61-2125-4A12-4ACA-BBF440E762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BD73195-293A-DB9A-A954-0031484B93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0B079F-7F81-61C0-A86D-E87928AD3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402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080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12/11/2025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896100" y="697951"/>
            <a:ext cx="4828065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de-DE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HÖCHSTE LOYALITÄT:</a:t>
            </a:r>
          </a:p>
          <a:p>
            <a:pPr algn="ctr"/>
            <a:endParaRPr lang="de-DE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  <a:p>
            <a:pPr algn="ctr"/>
            <a:r>
              <a:rPr lang="de-DE" sz="54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 ANBETUNG IM KRIEGSGEBIET</a:t>
            </a:r>
            <a:endParaRPr lang="en" sz="54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37346" y="5205942"/>
            <a:ext cx="4935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Lektion 7,</a:t>
            </a:r>
          </a:p>
          <a:p>
            <a:pPr algn="r"/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b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</a:b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Sabbat, 15. November 2025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F947FA-07B9-3044-5A73-E9FF49C50D72}"/>
              </a:ext>
            </a:extLst>
          </p:cNvPr>
          <p:cNvPic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  <a14:imgEffect>
                      <a14:colorTemperature colorTemp="5936"/>
                    </a14:imgEffect>
                    <a14:imgEffect>
                      <a14:saturation sat="304000"/>
                    </a14:imgEffect>
                    <a14:imgEffect>
                      <a14:brightnessContrast bright="-41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9218102" y="3882552"/>
            <a:ext cx="384073" cy="5260350"/>
          </a:xfrm>
          <a:prstGeom prst="rect">
            <a:avLst/>
          </a:prstGeom>
          <a:solidFill>
            <a:srgbClr val="8E459D"/>
          </a:solidFill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EC7A1-F3E7-3ECE-C5F8-52F6FCFE5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E568CC-9CB4-0C20-5900-F0D04EA69913}"/>
              </a:ext>
            </a:extLst>
          </p:cNvPr>
          <p:cNvSpPr txBox="1"/>
          <p:nvPr/>
        </p:nvSpPr>
        <p:spPr>
          <a:xfrm>
            <a:off x="3871912" y="0"/>
            <a:ext cx="8320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DAS ERSTE PASSAH IN KANAAN 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349D575-446D-13C9-47F3-3988726F0D7B}"/>
              </a:ext>
            </a:extLst>
          </p:cNvPr>
          <p:cNvSpPr txBox="1"/>
          <p:nvPr/>
        </p:nvSpPr>
        <p:spPr>
          <a:xfrm>
            <a:off x="3224212" y="662528"/>
            <a:ext cx="8967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als die Israeliten in </a:t>
            </a:r>
            <a:r>
              <a:rPr lang="de-DE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Gilgal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das Lager aufgeschlagen hatten, </a:t>
            </a:r>
            <a:b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hielten sie Passa am 14. Tage des Monats am Abend im Jordantal von Jericho</a:t>
            </a:r>
            <a:r>
              <a:rPr lang="e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5:10)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0E2986-8975-A688-D8A0-F5291EBC0520}"/>
              </a:ext>
            </a:extLst>
          </p:cNvPr>
          <p:cNvSpPr txBox="1"/>
          <p:nvPr/>
        </p:nvSpPr>
        <p:spPr>
          <a:xfrm>
            <a:off x="248257" y="5190986"/>
            <a:ext cx="468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Das </a:t>
            </a:r>
            <a:r>
              <a:rPr lang="de-DE" sz="2400" b="1" dirty="0">
                <a:highlight>
                  <a:srgbClr val="FFFF00"/>
                </a:highlight>
              </a:rPr>
              <a:t>1. PASSAHFEST </a:t>
            </a:r>
            <a:br>
              <a:rPr lang="de-DE" sz="2400" b="1" dirty="0"/>
            </a:br>
            <a:r>
              <a:rPr lang="de-DE" sz="2400" b="1" dirty="0"/>
              <a:t>war ein Symbol </a:t>
            </a:r>
            <a:br>
              <a:rPr lang="de-DE" sz="2400" b="1" dirty="0"/>
            </a:br>
            <a:r>
              <a:rPr lang="de-DE" sz="2400" b="1" dirty="0"/>
              <a:t>für die </a:t>
            </a:r>
            <a:r>
              <a:rPr lang="de-DE" sz="2400" b="1" dirty="0">
                <a:highlight>
                  <a:srgbClr val="FFFF00"/>
                </a:highlight>
              </a:rPr>
              <a:t>Befreiung aus Ägypten. </a:t>
            </a:r>
            <a:endParaRPr lang="en" sz="2400" b="1" dirty="0">
              <a:highlight>
                <a:srgbClr val="FFFF00"/>
              </a:highlight>
            </a:endParaRPr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87A3EBA-361D-502D-4708-E859CEDDDE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1483633"/>
            <a:ext cx="5386182" cy="35346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062C144-5FC2-36DD-4FC2-7A749273C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0529" y="1500538"/>
            <a:ext cx="5386180" cy="353468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4671EED8-88D4-C586-9B3D-50E4A21CBCBB}"/>
              </a:ext>
            </a:extLst>
          </p:cNvPr>
          <p:cNvSpPr/>
          <p:nvPr/>
        </p:nvSpPr>
        <p:spPr>
          <a:xfrm>
            <a:off x="135421" y="54889"/>
            <a:ext cx="2455380" cy="988997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Mo, 10.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PASSAH</a:t>
            </a:r>
          </a:p>
        </p:txBody>
      </p:sp>
      <p:sp>
        <p:nvSpPr>
          <p:cNvPr id="6" name="CuadroTexto 19">
            <a:extLst>
              <a:ext uri="{FF2B5EF4-FFF2-40B4-BE49-F238E27FC236}">
                <a16:creationId xmlns:a16="http://schemas.microsoft.com/office/drawing/2014/main" id="{A0175097-6F12-FE48-0F4B-2C871598B5F6}"/>
              </a:ext>
            </a:extLst>
          </p:cNvPr>
          <p:cNvSpPr txBox="1"/>
          <p:nvPr/>
        </p:nvSpPr>
        <p:spPr>
          <a:xfrm>
            <a:off x="5401431" y="4930514"/>
            <a:ext cx="67905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Das </a:t>
            </a:r>
            <a:r>
              <a:rPr lang="de-DE" sz="2400" b="1" dirty="0">
                <a:highlight>
                  <a:srgbClr val="FFFF00"/>
                </a:highlight>
              </a:rPr>
              <a:t>2. PASSAHFEST,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400" b="1" dirty="0"/>
              <a:t>das von der neuen Generation gefeiert wurde, </a:t>
            </a:r>
            <a:br>
              <a:rPr lang="de-DE" sz="2400" b="1" dirty="0"/>
            </a:br>
            <a:r>
              <a:rPr lang="de-DE" sz="2400" b="1" dirty="0"/>
              <a:t>war ein Symbol </a:t>
            </a:r>
            <a:br>
              <a:rPr lang="de-DE" sz="2400" b="1" dirty="0"/>
            </a:br>
            <a:r>
              <a:rPr lang="de-DE" sz="2400" b="1" dirty="0"/>
              <a:t>für die </a:t>
            </a:r>
            <a:r>
              <a:rPr lang="de-DE" sz="2400" b="1" dirty="0">
                <a:highlight>
                  <a:srgbClr val="FFFF00"/>
                </a:highlight>
              </a:rPr>
              <a:t>Inbesitznahme des GELOBTEN LANDES.</a:t>
            </a:r>
            <a:endParaRPr lang="en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51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4E0CCA-D9AC-4F03-F3F6-ED487C0F6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DF452E-0DF7-6525-EE7C-0B4B597D733D}"/>
              </a:ext>
            </a:extLst>
          </p:cNvPr>
          <p:cNvSpPr txBox="1"/>
          <p:nvPr/>
        </p:nvSpPr>
        <p:spPr>
          <a:xfrm>
            <a:off x="3871912" y="0"/>
            <a:ext cx="8320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DAS ERSTE PASSAH IN KANAAN 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37E39317-9A4B-771B-FC1C-C7F8C6FB60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789640"/>
            <a:ext cx="4730495" cy="637819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413DFB8C-3833-F2D2-FBFF-E426BD502B4C}"/>
              </a:ext>
            </a:extLst>
          </p:cNvPr>
          <p:cNvSpPr txBox="1"/>
          <p:nvPr/>
        </p:nvSpPr>
        <p:spPr>
          <a:xfrm>
            <a:off x="59222" y="3708255"/>
            <a:ext cx="68192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bg2"/>
                </a:solidFill>
              </a:rPr>
              <a:t>Sie sind nun Symbole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für den Leib und das Blut unseres ERLÖSERS,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der uns aus Ägypten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(das heißt aus unserer Sünde) herausführt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und uns in das GELOBTE LAND bringt </a:t>
            </a:r>
            <a:br>
              <a:rPr lang="de-DE" sz="2400" b="1" dirty="0">
                <a:solidFill>
                  <a:schemeClr val="bg2"/>
                </a:solidFill>
              </a:rPr>
            </a:br>
            <a:r>
              <a:rPr lang="de-DE" sz="2400" b="1" dirty="0">
                <a:solidFill>
                  <a:schemeClr val="bg2"/>
                </a:solidFill>
              </a:rPr>
              <a:t>(1. Kor 11,23-26).</a:t>
            </a:r>
            <a:endParaRPr lang="en" sz="2400" b="1" dirty="0">
              <a:solidFill>
                <a:schemeClr val="bg2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F829696-94C9-77B9-0D7B-625B875A758C}"/>
              </a:ext>
            </a:extLst>
          </p:cNvPr>
          <p:cNvGrpSpPr/>
          <p:nvPr/>
        </p:nvGrpSpPr>
        <p:grpSpPr>
          <a:xfrm>
            <a:off x="235788" y="1503141"/>
            <a:ext cx="7612812" cy="1771856"/>
            <a:chOff x="235788" y="1503141"/>
            <a:chExt cx="7612812" cy="177185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2909D069-3095-8050-6E5E-98F39028E57C}"/>
                </a:ext>
              </a:extLst>
            </p:cNvPr>
            <p:cNvSpPr/>
            <p:nvPr/>
          </p:nvSpPr>
          <p:spPr>
            <a:xfrm>
              <a:off x="664029" y="2286000"/>
              <a:ext cx="6819220" cy="988997"/>
            </a:xfrm>
            <a:prstGeom prst="rect">
              <a:avLst/>
            </a:prstGeom>
            <a:solidFill>
              <a:schemeClr val="accent5">
                <a:alpha val="36000"/>
              </a:schemeClr>
            </a:solidFill>
            <a:effectLst>
              <a:softEdge rad="63500"/>
            </a:effectLst>
          </p:spPr>
          <p:style>
            <a:lnRef idx="2">
              <a:schemeClr val="accent5">
                <a:shade val="15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BC8DD3D3-3D1B-7528-850C-C11812954B56}"/>
                </a:ext>
              </a:extLst>
            </p:cNvPr>
            <p:cNvSpPr txBox="1"/>
            <p:nvPr/>
          </p:nvSpPr>
          <p:spPr>
            <a:xfrm>
              <a:off x="235788" y="1503141"/>
              <a:ext cx="7612812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de-DE" sz="2400" b="1" dirty="0">
                  <a:solidFill>
                    <a:schemeClr val="bg2"/>
                  </a:solidFill>
                </a:rPr>
                <a:t>Kurz vor seiner Kreuzigung gab Jesus diesem Ritus eine neue Bedeutung mit neuen Symbolen: </a:t>
              </a:r>
            </a:p>
            <a:p>
              <a:pPr algn="ctr">
                <a:spcBef>
                  <a:spcPts val="600"/>
                </a:spcBef>
              </a:pPr>
              <a:r>
                <a:rPr lang="de-DE" sz="2400" b="1" dirty="0">
                  <a:solidFill>
                    <a:schemeClr val="bg2"/>
                  </a:solidFill>
                </a:rPr>
                <a:t>Das</a:t>
              </a:r>
              <a:r>
                <a:rPr lang="de-DE" sz="2400" b="1" dirty="0"/>
                <a:t> </a:t>
              </a:r>
              <a:r>
                <a:rPr lang="de-DE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highlight>
                    <a:srgbClr val="855143"/>
                  </a:highlight>
                </a:rPr>
                <a:t>LAMM</a:t>
              </a:r>
              <a:r>
                <a:rPr lang="de-DE" sz="2400" b="1" dirty="0">
                  <a:highlight>
                    <a:srgbClr val="855143"/>
                  </a:highlight>
                </a:rPr>
                <a:t> </a:t>
              </a:r>
              <a:r>
                <a:rPr lang="de-DE" sz="2400" b="1" dirty="0">
                  <a:solidFill>
                    <a:schemeClr val="bg2"/>
                  </a:solidFill>
                </a:rPr>
                <a:t>wurde zu </a:t>
              </a:r>
              <a:r>
                <a:rPr lang="de-DE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highlight>
                    <a:srgbClr val="855143"/>
                  </a:highlight>
                </a:rPr>
                <a:t>BROT</a:t>
              </a:r>
              <a:r>
                <a:rPr lang="de-DE" sz="2400" b="1" dirty="0">
                  <a:highlight>
                    <a:srgbClr val="855143"/>
                  </a:highlight>
                </a:rPr>
                <a:t> </a:t>
              </a:r>
              <a:br>
                <a:rPr lang="de-DE" sz="2400" b="1" dirty="0"/>
              </a:br>
              <a:r>
                <a:rPr lang="de-DE" sz="2400" b="1" dirty="0">
                  <a:solidFill>
                    <a:schemeClr val="bg2"/>
                  </a:solidFill>
                </a:rPr>
                <a:t>und das </a:t>
              </a:r>
              <a:r>
                <a:rPr lang="de-DE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highlight>
                    <a:srgbClr val="800000"/>
                  </a:highlight>
                </a:rPr>
                <a:t>BLUT</a:t>
              </a:r>
              <a:r>
                <a:rPr lang="de-DE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de-DE" sz="2400" b="1" dirty="0">
                  <a:solidFill>
                    <a:schemeClr val="bg2"/>
                  </a:solidFill>
                </a:rPr>
                <a:t>zu</a:t>
              </a:r>
              <a:r>
                <a:rPr lang="de-DE" sz="2400" b="1" dirty="0"/>
                <a:t> </a:t>
              </a:r>
              <a:r>
                <a:rPr lang="de-DE" sz="24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highlight>
                    <a:srgbClr val="800000"/>
                  </a:highlight>
                </a:rPr>
                <a:t>unvergorenem TRAUBENSAFT.</a:t>
              </a:r>
              <a:endParaRPr lang="en" sz="2400" b="1" dirty="0">
                <a:solidFill>
                  <a:schemeClr val="accent2">
                    <a:lumMod val="60000"/>
                    <a:lumOff val="40000"/>
                  </a:schemeClr>
                </a:solidFill>
                <a:highlight>
                  <a:srgbClr val="800000"/>
                </a:highlight>
              </a:endParaRPr>
            </a:p>
          </p:txBody>
        </p:sp>
      </p:grp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08005F81-DAE0-87FB-D598-1CD0CD36DFAD}"/>
              </a:ext>
            </a:extLst>
          </p:cNvPr>
          <p:cNvSpPr/>
          <p:nvPr/>
        </p:nvSpPr>
        <p:spPr>
          <a:xfrm>
            <a:off x="135421" y="54889"/>
            <a:ext cx="2455380" cy="988997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Mo, 10.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PASSAH</a:t>
            </a:r>
          </a:p>
        </p:txBody>
      </p:sp>
    </p:spTree>
    <p:extLst>
      <p:ext uri="{BB962C8B-B14F-4D97-AF65-F5344CB8AC3E}">
        <p14:creationId xmlns:p14="http://schemas.microsoft.com/office/powerpoint/2010/main" val="418035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EA3BE0-562C-26F2-FC22-1DE98C15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86F8743-D54C-8AD8-0EA1-2060E6E291BA}"/>
              </a:ext>
            </a:extLst>
          </p:cNvPr>
          <p:cNvSpPr txBox="1"/>
          <p:nvPr/>
        </p:nvSpPr>
        <p:spPr>
          <a:xfrm>
            <a:off x="3088140" y="0"/>
            <a:ext cx="8320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DAS ERSTE PASSAH IN KANAAN 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9F9889F3-436B-6B69-C728-458701014A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0"/>
            <a:ext cx="4730495" cy="637819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50ED9A3-84DD-145C-2F3F-F11FCB72D6E7}"/>
              </a:ext>
            </a:extLst>
          </p:cNvPr>
          <p:cNvSpPr txBox="1"/>
          <p:nvPr/>
        </p:nvSpPr>
        <p:spPr>
          <a:xfrm>
            <a:off x="135421" y="1303314"/>
            <a:ext cx="681922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(1. Kor 11,23-26):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„Denn ich habe von dem HERRN empfangen, was ich euch weitergegeben habe: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Der HERR JESUS, in der Nacht,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 Er verraten ward, nahm Er das Brot, 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dankte und brach’s und sprach: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,Das ist Mein LEIB für euch;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 tut zu Meinem Gedächtnis.‘ 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Desgleichen nahm Er auch den Kelch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nach dem Mahl und sprach: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‚Dieser Kelch ist der NEUE BUND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Meinem Blut;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das tut, sooft ihr daraus trinkt, </a:t>
            </a:r>
            <a:b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de-DE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zu Meinem Gedächtnis. </a:t>
            </a:r>
            <a:endParaRPr lang="en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5226C80-1FDC-109F-BBDD-97A45FF3CADF}"/>
              </a:ext>
            </a:extLst>
          </p:cNvPr>
          <p:cNvSpPr/>
          <p:nvPr/>
        </p:nvSpPr>
        <p:spPr>
          <a:xfrm>
            <a:off x="135421" y="54889"/>
            <a:ext cx="2455380" cy="988997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Mo, 10.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PASSAH</a:t>
            </a:r>
          </a:p>
        </p:txBody>
      </p:sp>
      <p:sp>
        <p:nvSpPr>
          <p:cNvPr id="4" name="CuadroTexto 20">
            <a:extLst>
              <a:ext uri="{FF2B5EF4-FFF2-40B4-BE49-F238E27FC236}">
                <a16:creationId xmlns:a16="http://schemas.microsoft.com/office/drawing/2014/main" id="{F71F09BD-A8C8-C855-1390-039AFE89F4B2}"/>
              </a:ext>
            </a:extLst>
          </p:cNvPr>
          <p:cNvSpPr txBox="1"/>
          <p:nvPr/>
        </p:nvSpPr>
        <p:spPr>
          <a:xfrm>
            <a:off x="5737437" y="5256061"/>
            <a:ext cx="68192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>
                <a:solidFill>
                  <a:srgbClr val="E19EBD"/>
                </a:solidFill>
              </a:rPr>
              <a:t>Denn sooft ihr von diesem BROT esst </a:t>
            </a:r>
            <a:br>
              <a:rPr lang="de-DE" sz="2400" b="1" dirty="0">
                <a:solidFill>
                  <a:srgbClr val="E19EBD"/>
                </a:solidFill>
              </a:rPr>
            </a:br>
            <a:r>
              <a:rPr lang="de-DE" sz="2400" b="1" dirty="0">
                <a:solidFill>
                  <a:srgbClr val="E19EBD"/>
                </a:solidFill>
              </a:rPr>
              <a:t>und von dem KELCH trinkt, </a:t>
            </a:r>
            <a:br>
              <a:rPr lang="de-DE" sz="2400" b="1" dirty="0">
                <a:solidFill>
                  <a:srgbClr val="E19EBD"/>
                </a:solidFill>
              </a:rPr>
            </a:br>
            <a:r>
              <a:rPr lang="de-DE" sz="2400" b="1" dirty="0">
                <a:solidFill>
                  <a:srgbClr val="E19EBD"/>
                </a:solidFill>
              </a:rPr>
              <a:t>verkündigt ihr den Tod des HERRN, </a:t>
            </a:r>
            <a:br>
              <a:rPr lang="de-DE" sz="2400" b="1" dirty="0">
                <a:solidFill>
                  <a:srgbClr val="E19EBD"/>
                </a:solidFill>
              </a:rPr>
            </a:br>
            <a:r>
              <a:rPr lang="de-DE" sz="2400" b="1" dirty="0">
                <a:solidFill>
                  <a:srgbClr val="E19EBD"/>
                </a:solidFill>
              </a:rPr>
              <a:t>bis Er kommt.“</a:t>
            </a:r>
            <a:endParaRPr lang="en" sz="2400" b="1" dirty="0">
              <a:solidFill>
                <a:srgbClr val="E19E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GOTTESDIENST ZWISCHEN DEN BERGEN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3228974" y="-56526"/>
            <a:ext cx="89630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EIN ALTAR FÜR DIE ANBETUNG 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2754085" y="495577"/>
            <a:ext cx="9437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Damals baute Josua dem HERRN, dem GOTT Israels, </a:t>
            </a:r>
            <a:br>
              <a:rPr lang="de-DE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einen Altar auf dem Berge </a:t>
            </a:r>
            <a:r>
              <a:rPr lang="de-DE" sz="20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Ebal</a:t>
            </a:r>
            <a:r>
              <a:rPr lang="en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8:30)</a:t>
            </a:r>
            <a:endParaRPr lang="en" sz="1600" b="1" dirty="0">
              <a:solidFill>
                <a:srgbClr val="AFE6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4488553" y="1329955"/>
            <a:ext cx="75686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Mose hatte angeordnet, </a:t>
            </a:r>
            <a:br>
              <a:rPr lang="de-DE" sz="2000" b="1" dirty="0"/>
            </a:br>
            <a:r>
              <a:rPr lang="de-DE" sz="2000" b="1" dirty="0"/>
              <a:t>dass beim Einzug in KANAAN </a:t>
            </a:r>
            <a:br>
              <a:rPr lang="de-DE" sz="2000" b="1" dirty="0"/>
            </a:br>
            <a:r>
              <a:rPr lang="de-DE" sz="2000" b="1" dirty="0"/>
              <a:t>auf dem Berg EBAL ein Altar errichtet und GOTT gepriesen werden sollte (5. Mose 27,5-7). Warum auf dem Berg EBAL und nicht auf dem Berg GARIZIM?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251" y="1755566"/>
            <a:ext cx="4223302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4616564" y="3238491"/>
            <a:ext cx="6835251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Sowohl der Altar als auch die Gesetze, </a:t>
            </a:r>
            <a:br>
              <a:rPr lang="de-DE" sz="2400" b="1" dirty="0"/>
            </a:br>
            <a:r>
              <a:rPr lang="de-DE" sz="2400" b="1" dirty="0"/>
              <a:t>die auf einem Denkmal geschrieben </a:t>
            </a:r>
            <a:br>
              <a:rPr lang="de-DE" sz="2400" b="1" dirty="0"/>
            </a:br>
            <a:r>
              <a:rPr lang="de-DE" sz="2400" b="1" dirty="0"/>
              <a:t>und dem Volk vorgelesen werden sollten, standen im Zusammenhang </a:t>
            </a:r>
            <a:br>
              <a:rPr lang="de-DE" sz="2400" b="1" dirty="0"/>
            </a:br>
            <a:r>
              <a:rPr lang="de-DE" sz="2400" b="1" dirty="0"/>
              <a:t>mit SEGEN und FLUCH (5. Mose 27,12-13).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Der </a:t>
            </a:r>
            <a:r>
              <a:rPr lang="de-DE" sz="2400" b="1" dirty="0">
                <a:highlight>
                  <a:srgbClr val="FFFF00"/>
                </a:highlight>
              </a:rPr>
              <a:t>SEGEN wurde auf dem Berg GARIZIM </a:t>
            </a:r>
            <a:r>
              <a:rPr lang="de-DE" sz="2400" b="1" dirty="0"/>
              <a:t>ausgesprochen, </a:t>
            </a:r>
            <a:br>
              <a:rPr lang="de-DE" sz="2400" b="1" dirty="0"/>
            </a:br>
            <a:r>
              <a:rPr lang="de-DE" sz="2400" b="1" dirty="0"/>
              <a:t>der </a:t>
            </a:r>
            <a:r>
              <a:rPr lang="de-DE" sz="2400" b="1" dirty="0">
                <a:highlight>
                  <a:srgbClr val="ED6E5E"/>
                </a:highlight>
              </a:rPr>
              <a:t>FLUCH auf dem Berg EBAL.</a:t>
            </a:r>
            <a:endParaRPr lang="en" sz="2400" b="1" dirty="0">
              <a:highlight>
                <a:srgbClr val="ED6E5E"/>
              </a:highligh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89E93C68-AD6D-C55E-9FCE-22E4D8EF46EF}"/>
              </a:ext>
            </a:extLst>
          </p:cNvPr>
          <p:cNvSpPr/>
          <p:nvPr/>
        </p:nvSpPr>
        <p:spPr>
          <a:xfrm>
            <a:off x="61617" y="28271"/>
            <a:ext cx="3029925" cy="984885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Di, 11.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Altäre der Erneuerung</a:t>
            </a:r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CAF0D4-68B2-98CD-94FE-C12816A8D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BB4A8FC-8A98-B71A-DABA-012475B9DFD6}"/>
              </a:ext>
            </a:extLst>
          </p:cNvPr>
          <p:cNvSpPr txBox="1"/>
          <p:nvPr/>
        </p:nvSpPr>
        <p:spPr>
          <a:xfrm>
            <a:off x="3228974" y="-56526"/>
            <a:ext cx="89630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EIN ALTAR FÜR DIE ANBETUNG 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D8EC84-0B62-D3F3-AB5F-53B452A04438}"/>
              </a:ext>
            </a:extLst>
          </p:cNvPr>
          <p:cNvSpPr txBox="1"/>
          <p:nvPr/>
        </p:nvSpPr>
        <p:spPr>
          <a:xfrm>
            <a:off x="2754085" y="495577"/>
            <a:ext cx="94379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Damals baute Josua dem HERRN, dem GOTT Israels, </a:t>
            </a:r>
            <a:br>
              <a:rPr lang="de-DE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einen Altar auf dem Berge </a:t>
            </a:r>
            <a:r>
              <a:rPr lang="de-DE" sz="2000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Ebal</a:t>
            </a:r>
            <a:r>
              <a:rPr lang="en" sz="20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8:30)</a:t>
            </a:r>
            <a:endParaRPr lang="en" sz="1600" b="1" dirty="0">
              <a:solidFill>
                <a:srgbClr val="AFE6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1A0FD5-552E-1A44-0388-D1F1CFA2D5C9}"/>
              </a:ext>
            </a:extLst>
          </p:cNvPr>
          <p:cNvSpPr txBox="1"/>
          <p:nvPr/>
        </p:nvSpPr>
        <p:spPr>
          <a:xfrm>
            <a:off x="6515847" y="4364669"/>
            <a:ext cx="58135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Dies ist eine Einladung an uns, </a:t>
            </a:r>
            <a:br>
              <a:rPr lang="de-DE" sz="2400" b="1" dirty="0"/>
            </a:br>
            <a:r>
              <a:rPr lang="de-DE" sz="2400" b="1" dirty="0"/>
              <a:t>ihrem Beispiel zu folgen </a:t>
            </a:r>
            <a:br>
              <a:rPr lang="de-DE" sz="2400" b="1" dirty="0"/>
            </a:br>
            <a:r>
              <a:rPr lang="de-DE" sz="2400" b="1" dirty="0"/>
              <a:t>und </a:t>
            </a:r>
            <a:r>
              <a:rPr lang="de-DE" sz="2400" b="1" dirty="0">
                <a:highlight>
                  <a:srgbClr val="FDEC58"/>
                </a:highlight>
              </a:rPr>
              <a:t>uns erneut Gott zu weihen</a:t>
            </a:r>
            <a:r>
              <a:rPr lang="de-DE" sz="2400" b="1" dirty="0"/>
              <a:t>, </a:t>
            </a:r>
            <a:br>
              <a:rPr lang="de-DE" sz="2400" b="1" dirty="0"/>
            </a:br>
            <a:r>
              <a:rPr lang="de-DE" sz="2400" b="1" dirty="0"/>
              <a:t>nicht nur als Einzelne, </a:t>
            </a:r>
            <a:br>
              <a:rPr lang="de-DE" sz="2400" b="1" dirty="0"/>
            </a:br>
            <a:r>
              <a:rPr lang="de-DE" sz="2400" b="1" dirty="0"/>
              <a:t>sondern auch </a:t>
            </a:r>
            <a:br>
              <a:rPr lang="de-DE" sz="2400" b="1" dirty="0"/>
            </a:br>
            <a:r>
              <a:rPr lang="de-DE" sz="2400" b="1" dirty="0">
                <a:highlight>
                  <a:srgbClr val="FDEC58"/>
                </a:highlight>
              </a:rPr>
              <a:t>als GOTTES AUSERWÄHLTES VOLK.</a:t>
            </a:r>
            <a:endParaRPr lang="en" sz="2400" b="1" dirty="0">
              <a:highlight>
                <a:srgbClr val="FDEC58"/>
              </a:highligh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584EA3-113B-7B51-E859-53BEC22B76E7}"/>
              </a:ext>
            </a:extLst>
          </p:cNvPr>
          <p:cNvSpPr txBox="1"/>
          <p:nvPr/>
        </p:nvSpPr>
        <p:spPr>
          <a:xfrm>
            <a:off x="6588756" y="1429849"/>
            <a:ext cx="532074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JESUS wurde für uns zum Fluch, </a:t>
            </a:r>
            <a:br>
              <a:rPr lang="de-DE" sz="2000" b="1" dirty="0"/>
            </a:br>
            <a:r>
              <a:rPr lang="de-DE" sz="2000" b="1" dirty="0"/>
              <a:t>damit wir den Segen empfangen konnten (Gal 3,13-14).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Dieser Altar ist für uns ein klares Bild </a:t>
            </a:r>
            <a:br>
              <a:rPr lang="de-DE" sz="2000" b="1" dirty="0"/>
            </a:br>
            <a:r>
              <a:rPr lang="de-DE" sz="2000" b="1" dirty="0"/>
              <a:t>für das </a:t>
            </a:r>
            <a:r>
              <a:rPr lang="de-DE" sz="2000" b="1" dirty="0">
                <a:highlight>
                  <a:srgbClr val="F39D91"/>
                </a:highlight>
              </a:rPr>
              <a:t>OPFER JESU </a:t>
            </a:r>
            <a:r>
              <a:rPr lang="de-DE" sz="2000" b="1" dirty="0"/>
              <a:t>für uns.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Inmitten der Eroberung suchte Israel </a:t>
            </a:r>
            <a:br>
              <a:rPr lang="de-DE" sz="2000" b="1" dirty="0"/>
            </a:br>
            <a:r>
              <a:rPr lang="de-DE" sz="2000" b="1" dirty="0"/>
              <a:t>einen Moment, um sich </a:t>
            </a:r>
            <a:br>
              <a:rPr lang="de-DE" sz="2000" b="1" dirty="0"/>
            </a:br>
            <a:r>
              <a:rPr lang="de-DE" sz="2000" b="1" dirty="0">
                <a:highlight>
                  <a:srgbClr val="FDEC58"/>
                </a:highlight>
              </a:rPr>
              <a:t>erneut GOTT zu weihen. </a:t>
            </a:r>
            <a:endParaRPr lang="en" sz="2000" b="1" dirty="0">
              <a:highlight>
                <a:srgbClr val="FDEC58"/>
              </a:highlight>
            </a:endParaRPr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4B1285AB-6480-EF80-265A-2F7B7ED39E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1668" y="1013156"/>
            <a:ext cx="7037361" cy="6011687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0FD248C-43AA-3249-0091-0438ABA1829E}"/>
              </a:ext>
            </a:extLst>
          </p:cNvPr>
          <p:cNvSpPr/>
          <p:nvPr/>
        </p:nvSpPr>
        <p:spPr>
          <a:xfrm>
            <a:off x="61617" y="28271"/>
            <a:ext cx="3029925" cy="984885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Di, 11.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Altäre der Erneuerung</a:t>
            </a:r>
          </a:p>
        </p:txBody>
      </p:sp>
    </p:spTree>
    <p:extLst>
      <p:ext uri="{BB962C8B-B14F-4D97-AF65-F5344CB8AC3E}">
        <p14:creationId xmlns:p14="http://schemas.microsoft.com/office/powerpoint/2010/main" val="13602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87068" y="1313809"/>
            <a:ext cx="43522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Nachdem JOSUA den </a:t>
            </a:r>
            <a:r>
              <a:rPr lang="de-DE" sz="2000" b="1" dirty="0">
                <a:highlight>
                  <a:srgbClr val="FDEC58"/>
                </a:highlight>
              </a:rPr>
              <a:t>ALTAR </a:t>
            </a:r>
            <a:br>
              <a:rPr lang="de-DE" sz="2000" b="1" dirty="0"/>
            </a:br>
            <a:r>
              <a:rPr lang="de-DE" sz="2000" b="1" dirty="0"/>
              <a:t>auf dem </a:t>
            </a:r>
            <a:r>
              <a:rPr lang="de-DE" sz="2000" b="1" dirty="0">
                <a:highlight>
                  <a:srgbClr val="FDEC58"/>
                </a:highlight>
              </a:rPr>
              <a:t>Berg EBAL </a:t>
            </a:r>
            <a:r>
              <a:rPr lang="de-DE" sz="2000" b="1" dirty="0"/>
              <a:t>errichtet hatte, stellte er einige Steine auf und verputzte sie mit Kalk. </a:t>
            </a:r>
            <a:br>
              <a:rPr lang="de-DE" sz="2000" b="1" dirty="0"/>
            </a:br>
            <a:r>
              <a:rPr lang="de-DE" sz="2000" b="1" dirty="0"/>
              <a:t>Dann schrieb er darauf eine </a:t>
            </a:r>
            <a:r>
              <a:rPr lang="de-DE" sz="2000" b="1" dirty="0">
                <a:highlight>
                  <a:srgbClr val="FDEC58"/>
                </a:highlight>
              </a:rPr>
              <a:t>Abschrift des GESETZES </a:t>
            </a:r>
            <a:br>
              <a:rPr lang="de-DE" sz="2000" b="1" dirty="0"/>
            </a:br>
            <a:r>
              <a:rPr lang="de-DE" sz="2000" b="1" dirty="0"/>
              <a:t>[5. Mose, der die 10 Gebote und verschiedene Gesetze sowie </a:t>
            </a:r>
            <a:r>
              <a:rPr lang="de-DE" sz="2000" b="1" dirty="0">
                <a:highlight>
                  <a:srgbClr val="FDEC58"/>
                </a:highlight>
              </a:rPr>
              <a:t>Segnungen und Flüche </a:t>
            </a:r>
            <a:r>
              <a:rPr lang="de-DE" sz="2000" b="1" dirty="0"/>
              <a:t>enthielt] (Josua 8,32; 5. Mose 27,2-3).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492" y="23256"/>
            <a:ext cx="6842130" cy="6842130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05940" y="4510992"/>
            <a:ext cx="512455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Schließlich wurde das Gesetz </a:t>
            </a:r>
            <a:br>
              <a:rPr lang="de-DE" sz="2000" b="1" dirty="0"/>
            </a:br>
            <a:r>
              <a:rPr lang="de-DE" sz="2000" b="1" dirty="0"/>
              <a:t>dem Volk vorgelesen, </a:t>
            </a:r>
            <a:br>
              <a:rPr lang="de-DE" sz="2000" b="1" dirty="0"/>
            </a:br>
            <a:r>
              <a:rPr lang="de-DE" sz="2000" b="1" dirty="0"/>
              <a:t>aufgeteilt in 2 Teile – </a:t>
            </a:r>
            <a:br>
              <a:rPr lang="de-DE" sz="2000" b="1" dirty="0"/>
            </a:br>
            <a:r>
              <a:rPr lang="de-DE" sz="2000" b="1" dirty="0"/>
              <a:t>einer auf jeder Seite des Berges </a:t>
            </a:r>
            <a:br>
              <a:rPr lang="de-DE" sz="2000" b="1" dirty="0"/>
            </a:br>
            <a:r>
              <a:rPr lang="de-DE" sz="2000" b="1" dirty="0"/>
              <a:t>(Josua 8,33-35).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Auf diese Weise wurde der </a:t>
            </a:r>
            <a:r>
              <a:rPr lang="de-DE" sz="2000" b="1" dirty="0">
                <a:highlight>
                  <a:srgbClr val="FDEC58"/>
                </a:highlight>
              </a:rPr>
              <a:t>BUND</a:t>
            </a:r>
            <a:r>
              <a:rPr lang="de-DE" sz="2000" b="1" dirty="0"/>
              <a:t> zwischen </a:t>
            </a:r>
            <a:r>
              <a:rPr lang="de-DE" sz="2000" b="1" dirty="0">
                <a:highlight>
                  <a:srgbClr val="FDEC58"/>
                </a:highlight>
              </a:rPr>
              <a:t>GOTT und Seinem Volk </a:t>
            </a:r>
            <a:r>
              <a:rPr lang="de-DE" sz="2000" b="1" dirty="0"/>
              <a:t>erneuert.</a:t>
            </a:r>
            <a:endParaRPr lang="en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2492829" y="-66632"/>
            <a:ext cx="969917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de-DE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ERINNERT EUCH AN DAS GESETZ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3527092" y="544368"/>
            <a:ext cx="7870924" cy="707886"/>
          </a:xfrm>
          <a:prstGeom prst="rect">
            <a:avLst/>
          </a:prstGeom>
          <a:solidFill>
            <a:schemeClr val="accent5">
              <a:alpha val="88000"/>
            </a:scheme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und er </a:t>
            </a:r>
            <a:r>
              <a:rPr lang="de-DE" sz="2000" b="1" i="1" dirty="0">
                <a:solidFill>
                  <a:srgbClr val="855143"/>
                </a:solidFill>
                <a:latin typeface="Candara" panose="020E0502030303020204" pitchFamily="34" charset="0"/>
              </a:rPr>
              <a:t>(Josua)</a:t>
            </a:r>
            <a: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 schrieb dort auf die Steine eine Abschrift des Gesetzes, </a:t>
            </a:r>
            <a:b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das Mose vor den Augen der Israeliten geschrieben hatte.</a:t>
            </a:r>
            <a:r>
              <a:rPr lang="en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rgbClr val="855143"/>
                </a:solidFill>
                <a:latin typeface="Candara" panose="020E0502030303020204" pitchFamily="34" charset="0"/>
              </a:rPr>
              <a:t>(Jos 8:32)</a:t>
            </a:r>
            <a:endParaRPr lang="en" sz="1600" b="1" dirty="0">
              <a:solidFill>
                <a:srgbClr val="855143"/>
              </a:solidFill>
              <a:latin typeface="Candara" panose="020E0502030303020204" pitchFamily="34" charset="0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FA0F89AB-A78C-6900-0244-6A65D66841CB}"/>
              </a:ext>
            </a:extLst>
          </p:cNvPr>
          <p:cNvSpPr/>
          <p:nvPr/>
        </p:nvSpPr>
        <p:spPr>
          <a:xfrm>
            <a:off x="105940" y="23256"/>
            <a:ext cx="2386889" cy="1323438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Mi, 12.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Auf Stein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geschrieben</a:t>
            </a:r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4" grpId="0" animBg="1"/>
      <p:bldP spid="2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2BA72E-342D-7DB1-24A7-B1393C5A7E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FA5DC7ED-112E-FF69-481B-3935DEF32A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18" b="22190"/>
          <a:stretch>
            <a:fillRect/>
          </a:stretch>
        </p:blipFill>
        <p:spPr>
          <a:xfrm>
            <a:off x="3757135" y="1258655"/>
            <a:ext cx="5441173" cy="292442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9D915AF-0EF3-3047-5A8C-591A1AABACD1}"/>
              </a:ext>
            </a:extLst>
          </p:cNvPr>
          <p:cNvSpPr txBox="1"/>
          <p:nvPr/>
        </p:nvSpPr>
        <p:spPr>
          <a:xfrm>
            <a:off x="6929154" y="4087590"/>
            <a:ext cx="43454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Neben unserer </a:t>
            </a:r>
            <a:br>
              <a:rPr lang="de-DE" sz="2400" b="1" dirty="0"/>
            </a:br>
            <a:r>
              <a:rPr lang="de-DE" sz="2400" b="1" dirty="0">
                <a:highlight>
                  <a:srgbClr val="FDEC58"/>
                </a:highlight>
              </a:rPr>
              <a:t>persönlichen Erneuerung </a:t>
            </a:r>
            <a:br>
              <a:rPr lang="de-DE" sz="2400" b="1" dirty="0"/>
            </a:br>
            <a:r>
              <a:rPr lang="de-DE" sz="2400" b="1" dirty="0"/>
              <a:t>schenkt uns das ABENDMAHL </a:t>
            </a:r>
            <a:br>
              <a:rPr lang="de-DE" sz="2400" b="1" dirty="0"/>
            </a:br>
            <a:r>
              <a:rPr lang="de-DE" sz="2400" b="1" dirty="0"/>
              <a:t>auch diesen besonderen </a:t>
            </a:r>
            <a:r>
              <a:rPr lang="de-DE" sz="2400" b="1" dirty="0">
                <a:highlight>
                  <a:srgbClr val="FDEC58"/>
                </a:highlight>
              </a:rPr>
              <a:t>MOMENT DER ERNEUERUNG </a:t>
            </a:r>
            <a:r>
              <a:rPr lang="de-DE" sz="2400" b="1" dirty="0"/>
              <a:t>als </a:t>
            </a:r>
            <a:r>
              <a:rPr lang="de-DE" sz="2400" b="1" dirty="0">
                <a:highlight>
                  <a:srgbClr val="FFFF00"/>
                </a:highlight>
              </a:rPr>
              <a:t>VOLK GOTTES.</a:t>
            </a:r>
            <a:endParaRPr lang="en" sz="2400" b="1" dirty="0">
              <a:highlight>
                <a:srgbClr val="FFFF00"/>
              </a:highligh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5AA8234-F65C-CC46-9DD4-1CEAD47AE9AF}"/>
              </a:ext>
            </a:extLst>
          </p:cNvPr>
          <p:cNvSpPr txBox="1"/>
          <p:nvPr/>
        </p:nvSpPr>
        <p:spPr>
          <a:xfrm>
            <a:off x="0" y="4080144"/>
            <a:ext cx="6775068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Dies ist auch an uns eine Aufforderung.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Als </a:t>
            </a:r>
            <a:r>
              <a:rPr lang="de-DE" sz="2400" b="1" dirty="0">
                <a:highlight>
                  <a:srgbClr val="FFFF00"/>
                </a:highlight>
              </a:rPr>
              <a:t>GOTTES VOLK des ÜBERRESTES </a:t>
            </a:r>
            <a:br>
              <a:rPr lang="de-DE" sz="2400" b="1" dirty="0">
                <a:highlight>
                  <a:srgbClr val="FFFF00"/>
                </a:highlight>
              </a:rPr>
            </a:br>
            <a:r>
              <a:rPr lang="de-DE" sz="2400" b="1" dirty="0"/>
              <a:t>müssen wir regelmäßig </a:t>
            </a:r>
            <a:br>
              <a:rPr lang="de-DE" sz="2400" b="1" dirty="0"/>
            </a:br>
            <a:r>
              <a:rPr lang="de-DE" sz="2400" b="1" dirty="0">
                <a:highlight>
                  <a:srgbClr val="FDEC58"/>
                </a:highlight>
              </a:rPr>
              <a:t>unseren Bund mit Ihm erneuern </a:t>
            </a:r>
            <a:br>
              <a:rPr lang="de-DE" sz="2400" b="1" dirty="0">
                <a:highlight>
                  <a:srgbClr val="FDEC58"/>
                </a:highlight>
              </a:rPr>
            </a:br>
            <a:r>
              <a:rPr lang="de-DE" sz="2400" b="1" dirty="0"/>
              <a:t>und uns daran erinnern, </a:t>
            </a:r>
            <a:br>
              <a:rPr lang="de-DE" sz="2400" b="1" dirty="0"/>
            </a:br>
            <a:r>
              <a:rPr lang="de-DE" sz="2400" b="1" dirty="0"/>
              <a:t>wie Er uns bis hierher geführt </a:t>
            </a:r>
            <a:br>
              <a:rPr lang="de-DE" sz="2400" b="1" dirty="0"/>
            </a:br>
            <a:r>
              <a:rPr lang="de-DE" sz="2400" b="1" dirty="0"/>
              <a:t>und uns gesegnet hat.</a:t>
            </a:r>
            <a:endParaRPr lang="en" sz="24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891A38-9A0E-3A03-F868-E767D6246E5B}"/>
              </a:ext>
            </a:extLst>
          </p:cNvPr>
          <p:cNvSpPr txBox="1"/>
          <p:nvPr/>
        </p:nvSpPr>
        <p:spPr>
          <a:xfrm>
            <a:off x="2492829" y="-66632"/>
            <a:ext cx="969917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de-DE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ERINNERT EUCH AN DAS GESETZ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4F8B7D-C2B0-DA2D-0C59-A83D908FC694}"/>
              </a:ext>
            </a:extLst>
          </p:cNvPr>
          <p:cNvSpPr txBox="1"/>
          <p:nvPr/>
        </p:nvSpPr>
        <p:spPr>
          <a:xfrm>
            <a:off x="2993692" y="602214"/>
            <a:ext cx="7870924" cy="707886"/>
          </a:xfrm>
          <a:prstGeom prst="rect">
            <a:avLst/>
          </a:prstGeom>
          <a:solidFill>
            <a:schemeClr val="accent5">
              <a:alpha val="88000"/>
            </a:schemeClr>
          </a:solidFill>
          <a:effectLst>
            <a:softEdge rad="63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und er </a:t>
            </a:r>
            <a:r>
              <a:rPr lang="de-DE" sz="2000" b="1" i="1" dirty="0">
                <a:solidFill>
                  <a:srgbClr val="855143"/>
                </a:solidFill>
                <a:latin typeface="Candara" panose="020E0502030303020204" pitchFamily="34" charset="0"/>
              </a:rPr>
              <a:t>(Josua)</a:t>
            </a:r>
            <a: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 schrieb dort auf die Steine eine Abschrift des Gesetzes, </a:t>
            </a:r>
            <a:b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das Mose vor den Augen der Israeliten geschrieben hatte.</a:t>
            </a:r>
            <a:r>
              <a:rPr lang="en" sz="2000" b="1" dirty="0">
                <a:solidFill>
                  <a:srgbClr val="855143"/>
                </a:solidFill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rgbClr val="855143"/>
                </a:solidFill>
                <a:latin typeface="Candara" panose="020E0502030303020204" pitchFamily="34" charset="0"/>
              </a:rPr>
              <a:t>(Jos 8:32)</a:t>
            </a:r>
            <a:endParaRPr lang="en" sz="1600" b="1" dirty="0">
              <a:solidFill>
                <a:srgbClr val="855143"/>
              </a:solidFill>
              <a:latin typeface="Candara" panose="020E0502030303020204" pitchFamily="34" charset="0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BCF627ED-6516-5ADA-21B2-7147334464EC}"/>
              </a:ext>
            </a:extLst>
          </p:cNvPr>
          <p:cNvSpPr/>
          <p:nvPr/>
        </p:nvSpPr>
        <p:spPr>
          <a:xfrm>
            <a:off x="105940" y="23256"/>
            <a:ext cx="2386889" cy="1323438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Mi, 12.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Auf Stein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geschrieben</a:t>
            </a:r>
          </a:p>
        </p:txBody>
      </p:sp>
    </p:spTree>
    <p:extLst>
      <p:ext uri="{BB962C8B-B14F-4D97-AF65-F5344CB8AC3E}">
        <p14:creationId xmlns:p14="http://schemas.microsoft.com/office/powerpoint/2010/main" val="27697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EIN BESONDERER ORT DER ANBETUNG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E5CBA-B974-7B5B-8E12-6898103AB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4BA8F9E4-D8AD-C161-718C-DD453A546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51" y="1803842"/>
            <a:ext cx="9681534" cy="5446847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051099-8DB8-C550-E18C-0D04B6CDD569}"/>
              </a:ext>
            </a:extLst>
          </p:cNvPr>
          <p:cNvSpPr txBox="1"/>
          <p:nvPr/>
        </p:nvSpPr>
        <p:spPr>
          <a:xfrm>
            <a:off x="3143249" y="0"/>
            <a:ext cx="90487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ERRICHTUNG DES HEILIGTUMGS 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5A2B77-A254-2833-E9B6-9C444478E31B}"/>
              </a:ext>
            </a:extLst>
          </p:cNvPr>
          <p:cNvSpPr txBox="1"/>
          <p:nvPr/>
        </p:nvSpPr>
        <p:spPr>
          <a:xfrm>
            <a:off x="2677887" y="641712"/>
            <a:ext cx="95141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es versammelte sich die ganze Gemeinde der Israeliten in Silo </a:t>
            </a:r>
            <a:b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richtete dort die Stiftshütte auf und das Land war ihnen unterworfen.</a:t>
            </a:r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 18:1)</a:t>
            </a:r>
            <a:endParaRPr lang="en" sz="1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6D0E88-BF86-E0BC-CD49-0A776F97E8F9}"/>
              </a:ext>
            </a:extLst>
          </p:cNvPr>
          <p:cNvSpPr txBox="1"/>
          <p:nvPr/>
        </p:nvSpPr>
        <p:spPr>
          <a:xfrm>
            <a:off x="243151" y="1411152"/>
            <a:ext cx="11948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Das Land war von Israel unterworfen worden. Das Gebiet war unter den bedeutendsten Stämmen aufgeteilt worden, obwohl 7 Stämme ihren Anteil noch nicht erhalten hatten. Die Krieger von Ruben, Gad und dem halben Stamm Manasse sollten zu ihren Besitztümern jenseits des Jordan geschickt werden.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00E7ED-FF06-CA21-3B57-DABA5A2AB600}"/>
              </a:ext>
            </a:extLst>
          </p:cNvPr>
          <p:cNvSpPr txBox="1"/>
          <p:nvPr/>
        </p:nvSpPr>
        <p:spPr>
          <a:xfrm>
            <a:off x="243153" y="4915163"/>
            <a:ext cx="5101733" cy="1938992"/>
          </a:xfrm>
          <a:prstGeom prst="rect">
            <a:avLst/>
          </a:prstGeom>
          <a:solidFill>
            <a:srgbClr val="FFC000">
              <a:alpha val="44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>
            <a:defPPr>
              <a:defRPr lang="en"/>
            </a:defPPr>
            <a:lvl1pPr algn="ctr">
              <a:spcBef>
                <a:spcPts val="600"/>
              </a:spcBef>
              <a:defRPr sz="2000" b="1"/>
            </a:lvl1pPr>
          </a:lstStyle>
          <a:p>
            <a:r>
              <a:rPr lang="de-DE" dirty="0">
                <a:highlight>
                  <a:srgbClr val="FFFF00"/>
                </a:highlight>
              </a:rPr>
              <a:t>Das HEILIGTUM </a:t>
            </a:r>
            <a:br>
              <a:rPr lang="de-DE" dirty="0"/>
            </a:br>
            <a:r>
              <a:rPr lang="de-DE" u="sng" dirty="0"/>
              <a:t>als sichtbare Wohnstätte GOTTES </a:t>
            </a:r>
            <a:br>
              <a:rPr lang="de-DE" u="sng" dirty="0"/>
            </a:br>
            <a:r>
              <a:rPr lang="de-DE" u="sng" dirty="0"/>
              <a:t>war der Ort der Einheit, </a:t>
            </a:r>
            <a:br>
              <a:rPr lang="de-DE" dirty="0"/>
            </a:br>
            <a:r>
              <a:rPr lang="de-DE" dirty="0"/>
              <a:t>an dem alle im GOTTESDIENST </a:t>
            </a:r>
            <a:br>
              <a:rPr lang="de-DE" dirty="0"/>
            </a:br>
            <a:r>
              <a:rPr lang="de-DE" dirty="0"/>
              <a:t>vereint waren. Ohne Gottes Gegenwart </a:t>
            </a:r>
            <a:br>
              <a:rPr lang="de-DE" dirty="0"/>
            </a:br>
            <a:r>
              <a:rPr lang="de-DE" dirty="0"/>
              <a:t>war der Besitz des Landes bedeutungslos.</a:t>
            </a:r>
            <a:endParaRPr lang="en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9D3B33-E9D6-CB37-DBA5-15E5086D86BC}"/>
              </a:ext>
            </a:extLst>
          </p:cNvPr>
          <p:cNvSpPr txBox="1"/>
          <p:nvPr/>
        </p:nvSpPr>
        <p:spPr>
          <a:xfrm>
            <a:off x="6368144" y="4967072"/>
            <a:ext cx="5943600" cy="1938992"/>
          </a:xfrm>
          <a:prstGeom prst="rect">
            <a:avLst/>
          </a:prstGeom>
          <a:solidFill>
            <a:srgbClr val="FFC000">
              <a:alpha val="40000"/>
            </a:srgb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Bevor sich die Stämme trennten, </a:t>
            </a:r>
            <a:br>
              <a:rPr lang="de-DE" sz="2000" b="1" dirty="0"/>
            </a:br>
            <a:r>
              <a:rPr lang="de-DE" sz="2000" b="1" dirty="0"/>
              <a:t>wurde eine besondere und wichtige Handlung vollzogen: </a:t>
            </a:r>
            <a:br>
              <a:rPr lang="de-DE" sz="2000" b="1" dirty="0"/>
            </a:br>
            <a:r>
              <a:rPr lang="de-DE" sz="2000" b="1" dirty="0"/>
              <a:t>die </a:t>
            </a:r>
            <a:r>
              <a:rPr lang="de-DE" sz="2000" b="1" dirty="0">
                <a:highlight>
                  <a:srgbClr val="FFFF00"/>
                </a:highlight>
              </a:rPr>
              <a:t>ERRICHTUNG DER STIFTSHÜTTE, </a:t>
            </a:r>
            <a:r>
              <a:rPr lang="de-DE" sz="2000" b="1" dirty="0"/>
              <a:t>dem </a:t>
            </a:r>
            <a:r>
              <a:rPr lang="de-DE" sz="2000" b="1" dirty="0">
                <a:highlight>
                  <a:srgbClr val="FFFF00"/>
                </a:highlight>
              </a:rPr>
              <a:t>ZENTRUM DES ISRAELISCHEN GOTTESDIENSTES </a:t>
            </a:r>
            <a:r>
              <a:rPr lang="de-DE" sz="2000" b="1" dirty="0"/>
              <a:t>(Josua 18,1).</a:t>
            </a:r>
            <a:endParaRPr lang="en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E7CE19E7-1FFC-F9F5-D69D-2E072EE5D935}"/>
              </a:ext>
            </a:extLst>
          </p:cNvPr>
          <p:cNvSpPr/>
          <p:nvPr/>
        </p:nvSpPr>
        <p:spPr>
          <a:xfrm>
            <a:off x="74749" y="83916"/>
            <a:ext cx="2603137" cy="1449224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Do, 13.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Sehnsucht nach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Seiner Gegenwart</a:t>
            </a:r>
          </a:p>
        </p:txBody>
      </p:sp>
    </p:spTree>
    <p:extLst>
      <p:ext uri="{BB962C8B-B14F-4D97-AF65-F5344CB8AC3E}">
        <p14:creationId xmlns:p14="http://schemas.microsoft.com/office/powerpoint/2010/main" val="12238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2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45097" y="3176173"/>
            <a:ext cx="4101806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andara" panose="020E0502030303020204" pitchFamily="34" charset="0"/>
              </a:rPr>
              <a:t>“</a:t>
            </a:r>
            <a:r>
              <a:rPr lang="de-DE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andara" panose="020E0502030303020204" pitchFamily="34" charset="0"/>
              </a:rPr>
              <a:t>Trachtet zuerst </a:t>
            </a:r>
            <a:br>
              <a:rPr lang="de-DE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andara" panose="020E0502030303020204" pitchFamily="34" charset="0"/>
              </a:rPr>
            </a:br>
            <a:r>
              <a:rPr lang="de-DE" sz="28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andara" panose="020E0502030303020204" pitchFamily="34" charset="0"/>
              </a:rPr>
              <a:t>nach dem </a:t>
            </a:r>
            <a:r>
              <a:rPr lang="de-DE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andara" panose="020E0502030303020204" pitchFamily="34" charset="0"/>
              </a:rPr>
              <a:t>Reich Gottes und nach seiner Gerechtigkeit, </a:t>
            </a:r>
            <a:br>
              <a:rPr lang="de-DE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andara" panose="020E0502030303020204" pitchFamily="34" charset="0"/>
              </a:rPr>
            </a:br>
            <a:r>
              <a:rPr lang="de-DE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andara" panose="020E0502030303020204" pitchFamily="34" charset="0"/>
              </a:rPr>
              <a:t>so wird euch das alles zufallen.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andara" panose="020E0502030303020204" pitchFamily="34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andara" panose="020E0502030303020204" pitchFamily="34" charset="0"/>
              </a:rPr>
              <a:t>Matthäus 6:33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B49B934-639A-B5B1-6705-282C55384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136492">
            <a:off x="66544" y="42689"/>
            <a:ext cx="3767506" cy="245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3143249" y="0"/>
            <a:ext cx="90487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ERRICHTUNG DES HEILIGTUMGS 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2957513" y="641712"/>
            <a:ext cx="923448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es versammelte sich die ganze Gemeinde der Israeliten in Silo </a:t>
            </a:r>
            <a:b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richtete dort die Stiftshütte auf und das Land war ihnen unterworfen.</a:t>
            </a:r>
            <a: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br>
              <a:rPr lang="en" sz="20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 18:1)</a:t>
            </a:r>
            <a:endParaRPr lang="en" sz="16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6520542" y="1947248"/>
            <a:ext cx="5671456" cy="4401205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Auch heute, </a:t>
            </a:r>
            <a:br>
              <a:rPr lang="de-DE" sz="2800" b="1" dirty="0"/>
            </a:br>
            <a:r>
              <a:rPr lang="de-DE" sz="2800" b="1" dirty="0"/>
              <a:t>wo es noch moderne und postmoderne Riesen zu überwinden gilt, </a:t>
            </a:r>
            <a:br>
              <a:rPr lang="de-DE" sz="2800" b="1" dirty="0"/>
            </a:br>
            <a:r>
              <a:rPr lang="de-DE" sz="2800" b="1" dirty="0"/>
              <a:t>ist es von entscheidender Bedeutung, dass wir unsere Aufmerksamkeit auf das </a:t>
            </a:r>
            <a:r>
              <a:rPr lang="de-DE" sz="2800" b="1" dirty="0">
                <a:highlight>
                  <a:srgbClr val="FFFF00"/>
                </a:highlight>
              </a:rPr>
              <a:t>HIMMLISCHE HEILIGTUM </a:t>
            </a:r>
            <a:r>
              <a:rPr lang="de-DE" sz="2800" b="1" dirty="0"/>
              <a:t>richten, wo </a:t>
            </a:r>
            <a:r>
              <a:rPr lang="de-DE" sz="2800" b="1" dirty="0">
                <a:highlight>
                  <a:srgbClr val="FFFF00"/>
                </a:highlight>
              </a:rPr>
              <a:t>JESUS</a:t>
            </a:r>
            <a:r>
              <a:rPr lang="de-DE" sz="2800" b="1" dirty="0"/>
              <a:t> </a:t>
            </a:r>
            <a:br>
              <a:rPr lang="de-DE" sz="2800" b="1" dirty="0"/>
            </a:br>
            <a:r>
              <a:rPr lang="de-DE" sz="2800" b="1" dirty="0">
                <a:highlight>
                  <a:srgbClr val="FFFF00"/>
                </a:highlight>
              </a:rPr>
              <a:t>für uns eintritt.</a:t>
            </a:r>
            <a:endParaRPr lang="en" sz="2800" b="1" dirty="0">
              <a:highlight>
                <a:srgbClr val="FFFF00"/>
              </a:highligh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053C3A9D-7799-F408-8B9A-39AAB3367F2C}"/>
              </a:ext>
            </a:extLst>
          </p:cNvPr>
          <p:cNvSpPr/>
          <p:nvPr/>
        </p:nvSpPr>
        <p:spPr>
          <a:xfrm>
            <a:off x="74749" y="83916"/>
            <a:ext cx="2603137" cy="1449224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Do, 13.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Sehnsucht nach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Seiner Gegenwart</a:t>
            </a:r>
          </a:p>
        </p:txBody>
      </p:sp>
      <p:pic>
        <p:nvPicPr>
          <p:cNvPr id="11" name="Grafik 10" descr="Ein Bild, das Bild, Kunst, Zeichnung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BD42DD72-0337-2F00-407D-866F5B60C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14" y="1437703"/>
            <a:ext cx="4065223" cy="542029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229989" y="426660"/>
            <a:ext cx="11297982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3000" b="1" dirty="0">
                <a:latin typeface="Constantia" panose="02030602050306030303" pitchFamily="18" charset="0"/>
              </a:rPr>
              <a:t>“</a:t>
            </a:r>
            <a:r>
              <a:rPr lang="de-DE" sz="3000" b="1" dirty="0">
                <a:latin typeface="Constantia" panose="02030602050306030303" pitchFamily="18" charset="0"/>
              </a:rPr>
              <a:t>Es war noch nicht viele Wochen her, dass Moses dem Volk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das gesamte 5. Buch Mose in Reden verkündet hatte,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doch nun las Josua das Gesetz erneut vor</a:t>
            </a:r>
            <a:r>
              <a:rPr lang="en-US" sz="3000" b="1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endParaRPr lang="en-US" sz="30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3000" b="1" dirty="0">
                <a:latin typeface="Constantia" panose="02030602050306030303" pitchFamily="18" charset="0"/>
              </a:rPr>
              <a:t>Nicht nur die Männer Israels,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sondern „alle Frauen und Kinder“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hörten der Lesung des Gesetzes zu;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denn es war wichtig, dass auch sie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ihre Pflicht kannten und erfüllten.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[…]Jedes Kapitel und jeder Vers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der Bibel ist eine Botschaft GOTTES </a:t>
            </a:r>
            <a:br>
              <a:rPr lang="de-DE" sz="3000" b="1" dirty="0">
                <a:latin typeface="Constantia" panose="02030602050306030303" pitchFamily="18" charset="0"/>
              </a:rPr>
            </a:br>
            <a:r>
              <a:rPr lang="de-DE" sz="3000" b="1" dirty="0">
                <a:latin typeface="Constantia" panose="02030602050306030303" pitchFamily="18" charset="0"/>
              </a:rPr>
              <a:t>an die Menschen. </a:t>
            </a:r>
            <a:endParaRPr lang="en" sz="30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90BD16-4474-5775-3410-CC1C70F3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4989DB-4BBB-F6BC-6FE9-89F396A44D36}"/>
              </a:ext>
            </a:extLst>
          </p:cNvPr>
          <p:cNvSpPr txBox="1"/>
          <p:nvPr/>
        </p:nvSpPr>
        <p:spPr>
          <a:xfrm>
            <a:off x="523903" y="389562"/>
            <a:ext cx="11297982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3200" b="1" dirty="0">
                <a:latin typeface="Constantia" panose="02030602050306030303" pitchFamily="18" charset="0"/>
              </a:rPr>
              <a:t>Wir sollten ihre Gebote (der Bibel) wie Zeichen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an unsere Hände binden und wie Stirnbänder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zwischen unsere Augen. </a:t>
            </a:r>
          </a:p>
          <a:p>
            <a:pPr>
              <a:spcBef>
                <a:spcPts val="600"/>
              </a:spcBef>
            </a:pPr>
            <a:endParaRPr lang="de-DE" sz="32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3200" b="1" dirty="0">
                <a:latin typeface="Constantia" panose="02030602050306030303" pitchFamily="18" charset="0"/>
              </a:rPr>
              <a:t>Wenn sie (die Gebote) studiert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und befolgt würden,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würden sie GOTTES Volk leiten,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so wie die Israeliten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durch die Wolkensäule bei Tag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und die Feuersäule bei Nacht </a:t>
            </a:r>
            <a:br>
              <a:rPr lang="de-DE" sz="3200" b="1" dirty="0">
                <a:latin typeface="Constantia" panose="02030602050306030303" pitchFamily="18" charset="0"/>
              </a:rPr>
            </a:br>
            <a:r>
              <a:rPr lang="de-DE" sz="3200" b="1" dirty="0">
                <a:latin typeface="Constantia" panose="02030602050306030303" pitchFamily="18" charset="0"/>
              </a:rPr>
              <a:t>geführt wurden.“ </a:t>
            </a:r>
            <a:endParaRPr lang="en" sz="32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5D608F-B01F-F2EE-1DCC-B8461DB86EF6}"/>
              </a:ext>
            </a:extLst>
          </p:cNvPr>
          <p:cNvSpPr txBox="1"/>
          <p:nvPr/>
        </p:nvSpPr>
        <p:spPr>
          <a:xfrm>
            <a:off x="615652" y="6052651"/>
            <a:ext cx="59988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sz="1600" b="1" dirty="0"/>
              <a:t>E. G. White,  Patriarchs and Prophets (Patriarchen u. Profeten), </a:t>
            </a:r>
            <a:br>
              <a:rPr lang="en" sz="1600" b="1" dirty="0"/>
            </a:br>
            <a:r>
              <a:rPr lang="en" sz="1600" b="1" dirty="0"/>
              <a:t>S. 500-504)</a:t>
            </a:r>
          </a:p>
        </p:txBody>
      </p:sp>
    </p:spTree>
    <p:extLst>
      <p:ext uri="{BB962C8B-B14F-4D97-AF65-F5344CB8AC3E}">
        <p14:creationId xmlns:p14="http://schemas.microsoft.com/office/powerpoint/2010/main" val="20997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082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Bei der übernatürlich erfolgten Überquerung des Flusses Jordan </a:t>
            </a:r>
            <a:br>
              <a:rPr lang="de-DE" sz="2000" b="1" dirty="0"/>
            </a:br>
            <a:r>
              <a:rPr lang="de-DE" sz="2000" b="1" dirty="0"/>
              <a:t>waren alle kanaanitischen Könige erschrocken (Josua 5,1). </a:t>
            </a:r>
            <a:br>
              <a:rPr lang="de-DE" sz="2000" b="1" dirty="0"/>
            </a:br>
            <a:r>
              <a:rPr lang="de-DE" sz="2000" b="1" dirty="0"/>
              <a:t>Der Boden war für eine sofortige Eroberung vorbereitet.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324" y="3252411"/>
            <a:ext cx="4857751" cy="3400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03" y="97919"/>
            <a:ext cx="3356171" cy="376818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5553075" y="3704979"/>
            <a:ext cx="6448426" cy="281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b="1" dirty="0"/>
              <a:t>Kurz vor Abschluss der Eroberung erreichten sie </a:t>
            </a:r>
            <a:br>
              <a:rPr lang="de-DE" sz="2800" b="1" dirty="0"/>
            </a:br>
            <a:r>
              <a:rPr lang="de-DE" sz="2800" b="1" dirty="0"/>
              <a:t>einen neuen Meilenstein </a:t>
            </a:r>
            <a:br>
              <a:rPr lang="de-DE" sz="2800" b="1" dirty="0"/>
            </a:br>
            <a:r>
              <a:rPr lang="de-DE" sz="2800" b="1" dirty="0"/>
              <a:t>der </a:t>
            </a:r>
            <a:r>
              <a:rPr lang="de-DE" sz="3200" b="1" dirty="0"/>
              <a:t>Gottesanbetung</a:t>
            </a:r>
            <a:r>
              <a:rPr lang="de-DE" sz="2800" b="1" dirty="0"/>
              <a:t>: </a:t>
            </a:r>
          </a:p>
          <a:p>
            <a:pPr algn="ctr">
              <a:spcBef>
                <a:spcPts val="600"/>
              </a:spcBef>
            </a:pPr>
            <a:r>
              <a:rPr lang="de-DE" sz="2800" b="1" dirty="0"/>
              <a:t>Sie errichteten </a:t>
            </a:r>
            <a:br>
              <a:rPr lang="de-DE" sz="2800" b="1" dirty="0"/>
            </a:br>
            <a:r>
              <a:rPr lang="de-DE" sz="2800" b="1" dirty="0"/>
              <a:t>das HEILIGTUM in SILO.</a:t>
            </a:r>
            <a:endParaRPr lang="en" sz="28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782926"/>
            <a:ext cx="84548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Mitten in der Eroberung beschlossen sie auch, eine Pause einzulegen, </a:t>
            </a:r>
            <a:br>
              <a:rPr lang="de-DE" sz="2000" b="1" dirty="0"/>
            </a:br>
            <a:r>
              <a:rPr lang="de-DE" sz="2000" b="1" dirty="0"/>
              <a:t>um sich bei einer großen Versammlung </a:t>
            </a:r>
            <a:br>
              <a:rPr lang="de-DE" sz="2000" b="1" dirty="0"/>
            </a:br>
            <a:r>
              <a:rPr lang="de-DE" sz="2000" b="1" dirty="0"/>
              <a:t>zwischen den Bergen </a:t>
            </a:r>
            <a:r>
              <a:rPr lang="de-DE" sz="2000" b="1" dirty="0" err="1"/>
              <a:t>Ebal</a:t>
            </a:r>
            <a:r>
              <a:rPr lang="de-DE" sz="2000" b="1" dirty="0"/>
              <a:t> und </a:t>
            </a:r>
            <a:r>
              <a:rPr lang="de-DE" sz="2000" b="1" dirty="0" err="1"/>
              <a:t>Garizim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erneut dem Herrn zu weihen.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561967" y="1104049"/>
            <a:ext cx="73390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Dies war jedoch nicht Israels vorrangiges Ziel. </a:t>
            </a:r>
            <a:br>
              <a:rPr lang="de-DE" sz="2000" b="1" dirty="0"/>
            </a:br>
            <a:r>
              <a:rPr lang="de-DE" sz="2000" b="1" dirty="0"/>
              <a:t>Zunächst sollten sie die Gemeinschaft mit Gott suchen.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68C75-D94B-6D2A-BDA8-21082AA74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D5589E-F45B-F42D-F624-DCDD6E5B8D6B}"/>
              </a:ext>
            </a:extLst>
          </p:cNvPr>
          <p:cNvSpPr txBox="1"/>
          <p:nvPr/>
        </p:nvSpPr>
        <p:spPr>
          <a:xfrm>
            <a:off x="1014578" y="1250831"/>
            <a:ext cx="640080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Anbetung vor der Eroberung: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rgbClr val="FDEC58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Erneuerung des Bundes (Josua 5:1-9)</a:t>
            </a:r>
            <a:br>
              <a:rPr lang="en" sz="2000" b="1" dirty="0">
                <a:solidFill>
                  <a:srgbClr val="FDEC58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" sz="2000" b="1" dirty="0">
              <a:solidFill>
                <a:srgbClr val="FDEC58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rgbClr val="FDEC58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 erste Passah in Kanaan (Josua 5:10-12)</a:t>
            </a:r>
            <a:br>
              <a:rPr lang="en" sz="2000" b="1" dirty="0">
                <a:solidFill>
                  <a:srgbClr val="FDEC58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" sz="2000" b="1" dirty="0">
              <a:solidFill>
                <a:srgbClr val="FDEC58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Gottesdienst zwischen den Bergen: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rgbClr val="E19EBD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 Altar für die Anbetung (Josua 8:30-31)</a:t>
            </a:r>
          </a:p>
          <a:p>
            <a:pPr lvl="1">
              <a:spcBef>
                <a:spcPts val="600"/>
              </a:spcBef>
            </a:pPr>
            <a:endParaRPr lang="en" sz="2000" b="1" dirty="0">
              <a:solidFill>
                <a:srgbClr val="E19EBD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rgbClr val="E19EBD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Erinnert euch an das Gesetz (Josua 8:32-35)</a:t>
            </a:r>
            <a:br>
              <a:rPr lang="en" sz="2000" b="1" dirty="0">
                <a:solidFill>
                  <a:srgbClr val="E19EBD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" sz="2000" b="1" dirty="0">
              <a:solidFill>
                <a:srgbClr val="E19EBD"/>
              </a:solidFill>
              <a:effectLst>
                <a:glow rad="38100">
                  <a:srgbClr val="345E4D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Ein besonderer Ort der Anbetung:</a:t>
            </a:r>
          </a:p>
          <a:p>
            <a:pPr lvl="1">
              <a:spcBef>
                <a:spcPts val="600"/>
              </a:spcBef>
            </a:pPr>
            <a:r>
              <a:rPr lang="en" sz="2000" b="1" dirty="0">
                <a:solidFill>
                  <a:srgbClr val="F39D9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Errichtung des Heiligtumgs (Josua 18:1)</a:t>
            </a:r>
          </a:p>
        </p:txBody>
      </p:sp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83DE2339-F2A1-5632-4A84-ECEAC60C8F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399" y="2387383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0FD8A5B1-A2F5-23EC-37E2-10DF8B537E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399" y="5581818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2FD48CC-3971-B473-91A9-F0FBCF8C21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399" y="359267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20B8123A-DCA4-00C8-3C99-3904F07E92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399" y="1701493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E12A0631-44B6-A819-95E7-7B01D48F6A9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399" y="4380231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02AB4B63-5371-13C0-64E3-04AB569605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86" y="519319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0B1D3C99-755E-61C2-5943-6B7A18CA8E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06" y="3212823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AAE1932-A2C2-6AA1-1F0C-98631B11A8B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00" y="1325017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65ACD0FD-3D93-0539-2EA4-761B811CEFA2}"/>
              </a:ext>
            </a:extLst>
          </p:cNvPr>
          <p:cNvSpPr/>
          <p:nvPr/>
        </p:nvSpPr>
        <p:spPr>
          <a:xfrm>
            <a:off x="6549841" y="543064"/>
            <a:ext cx="550545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i="1" spc="10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     E R</a:t>
            </a:r>
            <a:endParaRPr lang="de-DE" sz="6600" b="1" i="1" cap="none" spc="10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34A53F3-4F2B-7E86-A435-F4B833466679}"/>
              </a:ext>
            </a:extLst>
          </p:cNvPr>
          <p:cNvSpPr/>
          <p:nvPr/>
        </p:nvSpPr>
        <p:spPr>
          <a:xfrm rot="5400000">
            <a:off x="7919673" y="1944494"/>
            <a:ext cx="2770862" cy="1034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0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0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969889-5FCF-E19A-4124-283C0BB53C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440" y="154724"/>
            <a:ext cx="2063609" cy="1385616"/>
          </a:xfrm>
          <a:prstGeom prst="rect">
            <a:avLst/>
          </a:prstGeom>
        </p:spPr>
      </p:pic>
      <p:sp>
        <p:nvSpPr>
          <p:cNvPr id="12" name="Scrollen: horizontal 11">
            <a:extLst>
              <a:ext uri="{FF2B5EF4-FFF2-40B4-BE49-F238E27FC236}">
                <a16:creationId xmlns:a16="http://schemas.microsoft.com/office/drawing/2014/main" id="{4A2106EB-BB22-18ED-3BB7-7DF8CF947E67}"/>
              </a:ext>
            </a:extLst>
          </p:cNvPr>
          <p:cNvSpPr/>
          <p:nvPr/>
        </p:nvSpPr>
        <p:spPr>
          <a:xfrm>
            <a:off x="1701042" y="1936125"/>
            <a:ext cx="4167767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So, 09. Nov ‘25 – Zuerst der Bund</a:t>
            </a:r>
          </a:p>
        </p:txBody>
      </p:sp>
      <p:sp>
        <p:nvSpPr>
          <p:cNvPr id="14" name="Scrollen: horizontal 13">
            <a:extLst>
              <a:ext uri="{FF2B5EF4-FFF2-40B4-BE49-F238E27FC236}">
                <a16:creationId xmlns:a16="http://schemas.microsoft.com/office/drawing/2014/main" id="{FD4F2C0B-2529-1FE3-902D-776E04478CEF}"/>
              </a:ext>
            </a:extLst>
          </p:cNvPr>
          <p:cNvSpPr/>
          <p:nvPr/>
        </p:nvSpPr>
        <p:spPr>
          <a:xfrm>
            <a:off x="1681986" y="2631457"/>
            <a:ext cx="3372435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Mo, 10. Nov ‘25 – PASSAH</a:t>
            </a: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AC6D053B-6B4B-621D-9142-B4853EB49876}"/>
              </a:ext>
            </a:extLst>
          </p:cNvPr>
          <p:cNvSpPr/>
          <p:nvPr/>
        </p:nvSpPr>
        <p:spPr>
          <a:xfrm>
            <a:off x="1677218" y="3884000"/>
            <a:ext cx="4877391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Di, 11. Nov ‘25 – Altäre der Erneuerung</a:t>
            </a:r>
          </a:p>
        </p:txBody>
      </p:sp>
      <p:sp>
        <p:nvSpPr>
          <p:cNvPr id="16" name="Scrollen: horizontal 15">
            <a:extLst>
              <a:ext uri="{FF2B5EF4-FFF2-40B4-BE49-F238E27FC236}">
                <a16:creationId xmlns:a16="http://schemas.microsoft.com/office/drawing/2014/main" id="{817B6109-7B8E-2C0F-035C-1511A96AC12E}"/>
              </a:ext>
            </a:extLst>
          </p:cNvPr>
          <p:cNvSpPr/>
          <p:nvPr/>
        </p:nvSpPr>
        <p:spPr>
          <a:xfrm>
            <a:off x="1672450" y="4622196"/>
            <a:ext cx="4877391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Mi, 12. Nov ‘25 – Auf Stein geschrieben</a:t>
            </a:r>
          </a:p>
        </p:txBody>
      </p:sp>
      <p:sp>
        <p:nvSpPr>
          <p:cNvPr id="21" name="Scrollen: horizontal 20">
            <a:extLst>
              <a:ext uri="{FF2B5EF4-FFF2-40B4-BE49-F238E27FC236}">
                <a16:creationId xmlns:a16="http://schemas.microsoft.com/office/drawing/2014/main" id="{455EFC07-9999-4622-0DA9-C7E79FB24CE4}"/>
              </a:ext>
            </a:extLst>
          </p:cNvPr>
          <p:cNvSpPr/>
          <p:nvPr/>
        </p:nvSpPr>
        <p:spPr>
          <a:xfrm>
            <a:off x="1681970" y="5803307"/>
            <a:ext cx="6400801" cy="511629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Do, 13. Nov ‘25 – Sehnsucht nach Seiner Gegenwart</a:t>
            </a:r>
          </a:p>
        </p:txBody>
      </p:sp>
    </p:spTree>
    <p:extLst>
      <p:ext uri="{BB962C8B-B14F-4D97-AF65-F5344CB8AC3E}">
        <p14:creationId xmlns:p14="http://schemas.microsoft.com/office/powerpoint/2010/main" val="32489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2" grpId="0" uiExpand="1" build="p" animBg="1"/>
      <p:bldP spid="14" grpId="0" uiExpand="1" build="p" animBg="1"/>
      <p:bldP spid="15" grpId="0" uiExpand="1" build="p" animBg="1"/>
      <p:bldP spid="16" grpId="0" uiExpand="1" build="p" animBg="1"/>
      <p:bldP spid="2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72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ANBETUNG VOR DER EROBERUNG</a:t>
            </a:r>
            <a:endParaRPr lang="en" sz="72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2814638" y="0"/>
            <a:ext cx="9377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ERNEUERUNG DES BUNDES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2569369" y="652706"/>
            <a:ext cx="9867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Zu der Zeit sprach der HERR zu Josua: Mache dir steinerne Messer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beschneide die Israeliten wie schon früher. </a:t>
            </a: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5:2)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61092" y="1445575"/>
            <a:ext cx="88616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300" b="1" dirty="0"/>
              <a:t>GILGAL ist der Name des israelitischen Lagers, </a:t>
            </a:r>
            <a:br>
              <a:rPr lang="de-DE" sz="2300" b="1" dirty="0"/>
            </a:br>
            <a:r>
              <a:rPr lang="de-DE" sz="2300" b="1" dirty="0"/>
              <a:t>das während der ersten Phase der Eroberung </a:t>
            </a:r>
            <a:br>
              <a:rPr lang="de-DE" sz="2300" b="1" dirty="0"/>
            </a:br>
            <a:r>
              <a:rPr lang="de-DE" sz="2300" b="1" dirty="0"/>
              <a:t>als Kommandozentrale diente. </a:t>
            </a:r>
          </a:p>
          <a:p>
            <a:pPr>
              <a:spcBef>
                <a:spcPts val="600"/>
              </a:spcBef>
            </a:pPr>
            <a:r>
              <a:rPr lang="de-DE" sz="2300" b="1" dirty="0"/>
              <a:t> Welche Bedeutung hatte dieser Name GILGAL </a:t>
            </a:r>
            <a:r>
              <a:rPr lang="de-DE" sz="2300" b="1" dirty="0">
                <a:highlight>
                  <a:srgbClr val="ED6E5E"/>
                </a:highlight>
              </a:rPr>
              <a:t>(abwälzen)</a:t>
            </a:r>
            <a:r>
              <a:rPr lang="de-DE" sz="2300" b="1" dirty="0"/>
              <a:t> </a:t>
            </a:r>
            <a:r>
              <a:rPr lang="de-DE" b="1" dirty="0"/>
              <a:t>(Jos 5,9)?</a:t>
            </a:r>
            <a:br>
              <a:rPr lang="de-DE" sz="2300" b="1" dirty="0"/>
            </a:br>
            <a:r>
              <a:rPr lang="de-DE" sz="2300" b="1" dirty="0"/>
              <a:t>„Und der HERR sprach zu Josua: </a:t>
            </a:r>
            <a:br>
              <a:rPr lang="de-DE" sz="2300" b="1" dirty="0"/>
            </a:br>
            <a:r>
              <a:rPr lang="de-DE" sz="2300" b="1" dirty="0"/>
              <a:t>Heute habe ich die Schande Ägyptens von euch abgewälzt. Und diese Stätte wurde GILGAL genannt bis auf diesen Tag.“</a:t>
            </a:r>
            <a:endParaRPr lang="en" sz="23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3429" y="1520068"/>
            <a:ext cx="3167479" cy="220123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2402596" y="4008611"/>
            <a:ext cx="7386807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Obwohl seit dem Auszug aus Ägypten </a:t>
            </a:r>
            <a:br>
              <a:rPr lang="de-DE" sz="2400" b="1" dirty="0"/>
            </a:br>
            <a:r>
              <a:rPr lang="de-DE" sz="2400" b="1" dirty="0"/>
              <a:t>mehr als 40 Jahre vergangen waren, </a:t>
            </a:r>
            <a:br>
              <a:rPr lang="de-DE" sz="2400" b="1" dirty="0"/>
            </a:br>
            <a:r>
              <a:rPr lang="de-DE" sz="2400" b="1" dirty="0"/>
              <a:t>hatte Israel das GELOBTE LAND noch nicht betreten. 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Nun standen sie mit ihren Füßen darauf. </a:t>
            </a:r>
            <a:br>
              <a:rPr lang="de-DE" sz="2400" b="1" dirty="0"/>
            </a:br>
            <a:r>
              <a:rPr lang="de-DE" sz="2400" b="1" dirty="0"/>
              <a:t>Es war an der Zeit, </a:t>
            </a:r>
            <a:r>
              <a:rPr lang="de-DE" sz="2400" b="1" dirty="0">
                <a:highlight>
                  <a:srgbClr val="ED6E5E"/>
                </a:highlight>
              </a:rPr>
              <a:t>„die Schande Ägyptens” abzulegen </a:t>
            </a:r>
            <a:br>
              <a:rPr lang="de-DE" sz="2400" b="1" dirty="0">
                <a:highlight>
                  <a:srgbClr val="ED6E5E"/>
                </a:highlight>
              </a:rPr>
            </a:br>
            <a:r>
              <a:rPr lang="de-DE" sz="2400" b="1" dirty="0"/>
              <a:t>und den </a:t>
            </a:r>
            <a:r>
              <a:rPr lang="de-DE" sz="2400" b="1" dirty="0">
                <a:highlight>
                  <a:srgbClr val="FFFF00"/>
                </a:highlight>
              </a:rPr>
              <a:t>BUND mit GOTT </a:t>
            </a:r>
            <a:r>
              <a:rPr lang="de-DE" sz="2400" b="1" dirty="0"/>
              <a:t>zu </a:t>
            </a:r>
            <a:r>
              <a:rPr lang="de-DE" sz="2400" b="1" dirty="0">
                <a:highlight>
                  <a:srgbClr val="FFFF00"/>
                </a:highlight>
              </a:rPr>
              <a:t>ERNEUERN.</a:t>
            </a:r>
            <a:endParaRPr lang="en" sz="2400" b="1" dirty="0">
              <a:highlight>
                <a:srgbClr val="FFFF00"/>
              </a:highlight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FD235EF-B3C1-416D-3021-C8E82D1E03B8}"/>
              </a:ext>
            </a:extLst>
          </p:cNvPr>
          <p:cNvSpPr/>
          <p:nvPr/>
        </p:nvSpPr>
        <p:spPr>
          <a:xfrm>
            <a:off x="169888" y="61555"/>
            <a:ext cx="2399481" cy="1015662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So, 09.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Zuerst der Bund</a:t>
            </a:r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E3BFBC-3FEC-9D66-EFE9-381F211DF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A3CE698E-DE05-880C-3D98-754EB05184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136" y="1283312"/>
            <a:ext cx="4768864" cy="27546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34A5D90-C6E2-687D-7B52-B0BB6C9E06C3}"/>
              </a:ext>
            </a:extLst>
          </p:cNvPr>
          <p:cNvSpPr txBox="1"/>
          <p:nvPr/>
        </p:nvSpPr>
        <p:spPr>
          <a:xfrm>
            <a:off x="2814638" y="0"/>
            <a:ext cx="9377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ERNEUERUNG DES BUNDES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8B1FE2-91C5-07DD-B9F3-857B12709265}"/>
              </a:ext>
            </a:extLst>
          </p:cNvPr>
          <p:cNvSpPr txBox="1"/>
          <p:nvPr/>
        </p:nvSpPr>
        <p:spPr>
          <a:xfrm>
            <a:off x="2569369" y="652706"/>
            <a:ext cx="9867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Zu der Zeit sprach der HERR zu Josua: Mache dir steinerne Messer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beschneide die Israeliten wie schon früher. </a:t>
            </a: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5:2)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43489912-9141-AED5-B67A-09997D646F85}"/>
              </a:ext>
            </a:extLst>
          </p:cNvPr>
          <p:cNvSpPr/>
          <p:nvPr/>
        </p:nvSpPr>
        <p:spPr>
          <a:xfrm>
            <a:off x="169888" y="61555"/>
            <a:ext cx="2399481" cy="1015662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So, 09.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Zuerst der Bund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F430137-FE75-8B90-4AEF-87A4BC0E21CA}"/>
              </a:ext>
            </a:extLst>
          </p:cNvPr>
          <p:cNvSpPr txBox="1"/>
          <p:nvPr/>
        </p:nvSpPr>
        <p:spPr>
          <a:xfrm>
            <a:off x="148117" y="1367546"/>
            <a:ext cx="84298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Bevor sie das erste Passahfest feierten, </a:t>
            </a:r>
            <a:br>
              <a:rPr lang="de-DE" sz="2000" b="1" dirty="0"/>
            </a:br>
            <a:r>
              <a:rPr lang="de-DE" sz="2000" b="1" dirty="0"/>
              <a:t>wurden die israelitischen Männer beschnitten, </a:t>
            </a:r>
            <a:br>
              <a:rPr lang="de-DE" sz="2000" b="1" dirty="0"/>
            </a:br>
            <a:r>
              <a:rPr lang="de-DE" sz="2000" b="1" dirty="0"/>
              <a:t>denn kein Unbeschnittener durfte daran teilnehmen (2. Mo 12,48):</a:t>
            </a:r>
            <a:br>
              <a:rPr lang="de-DE" sz="2000" b="1" dirty="0"/>
            </a:br>
            <a:r>
              <a:rPr lang="de-DE" sz="2000" b="1" dirty="0"/>
              <a:t>„ Wenn ein Fremdling bei dir wohnt und dem HERRN </a:t>
            </a:r>
            <a:br>
              <a:rPr lang="de-DE" sz="2000" b="1" dirty="0"/>
            </a:br>
            <a:r>
              <a:rPr lang="de-DE" sz="2000" b="1" dirty="0"/>
              <a:t>das Passa halten will, der beschneide alles, was männlich ist; </a:t>
            </a:r>
            <a:br>
              <a:rPr lang="de-DE" sz="2000" b="1" dirty="0"/>
            </a:br>
            <a:r>
              <a:rPr lang="de-DE" sz="2000" b="1" dirty="0"/>
              <a:t>alsdann trete er herzu, dass er es halte </a:t>
            </a:r>
            <a:br>
              <a:rPr lang="de-DE" sz="2000" b="1" dirty="0"/>
            </a:br>
            <a:r>
              <a:rPr lang="de-DE" sz="2000" b="1" dirty="0"/>
              <a:t>und er sei wie ein Einheimischer des Landes. </a:t>
            </a:r>
            <a:br>
              <a:rPr lang="de-DE" sz="2000" b="1" dirty="0"/>
            </a:br>
            <a:r>
              <a:rPr lang="de-DE" sz="2000" b="1" dirty="0">
                <a:highlight>
                  <a:srgbClr val="FFFF00"/>
                </a:highlight>
              </a:rPr>
              <a:t>Aber ein Unbeschnittener darf nicht davon essen.“</a:t>
            </a:r>
          </a:p>
        </p:txBody>
      </p:sp>
      <p:sp>
        <p:nvSpPr>
          <p:cNvPr id="8" name="CuadroTexto 11">
            <a:extLst>
              <a:ext uri="{FF2B5EF4-FFF2-40B4-BE49-F238E27FC236}">
                <a16:creationId xmlns:a16="http://schemas.microsoft.com/office/drawing/2014/main" id="{E8B65BC3-75E6-FDA3-9C2D-7F5EA81A7FB8}"/>
              </a:ext>
            </a:extLst>
          </p:cNvPr>
          <p:cNvSpPr txBox="1"/>
          <p:nvPr/>
        </p:nvSpPr>
        <p:spPr>
          <a:xfrm>
            <a:off x="76200" y="3960632"/>
            <a:ext cx="12267381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Da sie sich jedoch beim ersten Mal geweigert hatten, Kanaan zu betreten, </a:t>
            </a:r>
            <a:br>
              <a:rPr lang="de-DE" sz="2400" b="1" dirty="0"/>
            </a:br>
            <a:r>
              <a:rPr lang="de-DE" sz="2400" b="1" dirty="0"/>
              <a:t>war der Bund gebrochen worden und kein Israelit war in der Wüste beschnitten worden </a:t>
            </a:r>
            <a:br>
              <a:rPr lang="de-DE" sz="2400" b="1" dirty="0"/>
            </a:br>
            <a:r>
              <a:rPr lang="de-DE" sz="2400" b="1" dirty="0"/>
              <a:t>(Josua 5,5):</a:t>
            </a:r>
          </a:p>
          <a:p>
            <a:pPr algn="ctr">
              <a:spcBef>
                <a:spcPts val="600"/>
              </a:spcBef>
            </a:pPr>
            <a:r>
              <a:rPr lang="de-DE" sz="2400" b="1" dirty="0"/>
              <a:t>„Denn das ganze Volk, das auszog, war beschnitten gewesen; </a:t>
            </a:r>
            <a:br>
              <a:rPr lang="de-DE" sz="2400" b="1" dirty="0"/>
            </a:br>
            <a:r>
              <a:rPr lang="de-DE" sz="2400" b="1" dirty="0"/>
              <a:t>aber </a:t>
            </a:r>
            <a:r>
              <a:rPr lang="de-DE" sz="2400" b="1" dirty="0">
                <a:highlight>
                  <a:srgbClr val="FFFF00"/>
                </a:highlight>
              </a:rPr>
              <a:t>das ganze Volk</a:t>
            </a:r>
            <a:r>
              <a:rPr lang="de-DE" sz="2400" b="1" dirty="0"/>
              <a:t>, das unterwegs </a:t>
            </a:r>
            <a:r>
              <a:rPr lang="de-DE" sz="2400" b="1" dirty="0">
                <a:highlight>
                  <a:srgbClr val="FFFF00"/>
                </a:highlight>
              </a:rPr>
              <a:t>in der Wüste geboren </a:t>
            </a:r>
            <a:r>
              <a:rPr lang="de-DE" sz="2400" b="1" dirty="0"/>
              <a:t>war, </a:t>
            </a:r>
            <a:br>
              <a:rPr lang="de-DE" sz="2400" b="1" dirty="0"/>
            </a:br>
            <a:r>
              <a:rPr lang="de-DE" sz="2400" b="1" dirty="0"/>
              <a:t>als sie aus Ägypten zogen, </a:t>
            </a:r>
            <a:br>
              <a:rPr lang="de-DE" sz="2400" b="1" dirty="0"/>
            </a:br>
            <a:r>
              <a:rPr lang="de-DE" sz="2400" b="1" dirty="0"/>
              <a:t>das </a:t>
            </a:r>
            <a:r>
              <a:rPr lang="de-DE" sz="2400" b="1" dirty="0">
                <a:highlight>
                  <a:srgbClr val="FFFF00"/>
                </a:highlight>
              </a:rPr>
              <a:t>war nicht beschnitten.“</a:t>
            </a:r>
            <a:endParaRPr lang="en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5882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69407-1031-E04C-29DC-E3AE6ACBF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366FD73E-E1C3-DFC3-2CC0-68E6FC386F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891" y="1116250"/>
            <a:ext cx="8678109" cy="47857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1EE249C-056E-2341-ADA9-6CF7D22424B4}"/>
              </a:ext>
            </a:extLst>
          </p:cNvPr>
          <p:cNvSpPr txBox="1"/>
          <p:nvPr/>
        </p:nvSpPr>
        <p:spPr>
          <a:xfrm>
            <a:off x="2814638" y="0"/>
            <a:ext cx="9377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DIE ERNEUERUNG DES BUNDES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2BF8B-27F2-AD65-3278-B34AAFF4FE12}"/>
              </a:ext>
            </a:extLst>
          </p:cNvPr>
          <p:cNvSpPr txBox="1"/>
          <p:nvPr/>
        </p:nvSpPr>
        <p:spPr>
          <a:xfrm>
            <a:off x="2569369" y="652706"/>
            <a:ext cx="9867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Zu der Zeit sprach der HERR zu Josua: Mache dir steinerne Messer </a:t>
            </a:r>
            <a:b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beschneide die Israeliten wie schon früher. </a:t>
            </a:r>
            <a:r>
              <a:rPr lang="en" sz="16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5:2)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A007185-80B3-BA4F-615B-94DC894A0357}"/>
              </a:ext>
            </a:extLst>
          </p:cNvPr>
          <p:cNvSpPr txBox="1"/>
          <p:nvPr/>
        </p:nvSpPr>
        <p:spPr>
          <a:xfrm>
            <a:off x="169888" y="1668368"/>
            <a:ext cx="65545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Um den Bund </a:t>
            </a:r>
            <a:br>
              <a:rPr lang="de-DE" sz="2400" b="1" dirty="0"/>
            </a:br>
            <a:r>
              <a:rPr lang="de-DE" sz="2400" b="1" dirty="0"/>
              <a:t>zu erneuern, </a:t>
            </a:r>
            <a:br>
              <a:rPr lang="de-DE" sz="2400" b="1" dirty="0"/>
            </a:br>
            <a:r>
              <a:rPr lang="de-DE" sz="2400" b="1" dirty="0"/>
              <a:t>war es notwendig, </a:t>
            </a:r>
            <a:br>
              <a:rPr lang="de-DE" sz="2400" b="1" dirty="0"/>
            </a:br>
            <a:r>
              <a:rPr lang="de-DE" sz="2400" b="1" dirty="0"/>
              <a:t>dieses </a:t>
            </a:r>
            <a:br>
              <a:rPr lang="de-DE" sz="2400" b="1" dirty="0"/>
            </a:br>
            <a:r>
              <a:rPr lang="de-DE" sz="2400" b="1" dirty="0"/>
              <a:t>körperliche Zeichen </a:t>
            </a:r>
            <a:br>
              <a:rPr lang="de-DE" sz="2400" b="1" dirty="0"/>
            </a:br>
            <a:r>
              <a:rPr lang="de-DE" sz="2400" b="1" dirty="0"/>
              <a:t>zu wiederholen </a:t>
            </a:r>
            <a:br>
              <a:rPr lang="de-DE" sz="2400" b="1" dirty="0"/>
            </a:br>
            <a:r>
              <a:rPr lang="de-DE" sz="2400" b="1" dirty="0"/>
              <a:t>(1. Mo 17,10). 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1D828065-9430-0992-0EA4-C34C3DECA35F}"/>
              </a:ext>
            </a:extLst>
          </p:cNvPr>
          <p:cNvSpPr/>
          <p:nvPr/>
        </p:nvSpPr>
        <p:spPr>
          <a:xfrm>
            <a:off x="169888" y="61555"/>
            <a:ext cx="2399481" cy="1015662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So, 09.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Zuerst der Bund</a:t>
            </a:r>
          </a:p>
        </p:txBody>
      </p:sp>
      <p:sp>
        <p:nvSpPr>
          <p:cNvPr id="9" name="CuadroTexto 7">
            <a:extLst>
              <a:ext uri="{FF2B5EF4-FFF2-40B4-BE49-F238E27FC236}">
                <a16:creationId xmlns:a16="http://schemas.microsoft.com/office/drawing/2014/main" id="{F41E8E93-53C4-42CC-6E69-CDFD82CA582A}"/>
              </a:ext>
            </a:extLst>
          </p:cNvPr>
          <p:cNvSpPr txBox="1"/>
          <p:nvPr/>
        </p:nvSpPr>
        <p:spPr>
          <a:xfrm>
            <a:off x="207230" y="4385354"/>
            <a:ext cx="34177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Diese Handlung </a:t>
            </a:r>
            <a:br>
              <a:rPr lang="de-DE" sz="2400" b="1" dirty="0"/>
            </a:br>
            <a:r>
              <a:rPr lang="de-DE" sz="2400" b="1" dirty="0"/>
              <a:t>stellte das Wichtige </a:t>
            </a:r>
            <a:br>
              <a:rPr lang="de-DE" sz="2400" b="1" dirty="0"/>
            </a:br>
            <a:r>
              <a:rPr lang="de-DE" sz="2400" b="1" dirty="0"/>
              <a:t>an die erste Stelle. </a:t>
            </a:r>
          </a:p>
        </p:txBody>
      </p:sp>
      <p:sp>
        <p:nvSpPr>
          <p:cNvPr id="11" name="CuadroTexto 7">
            <a:extLst>
              <a:ext uri="{FF2B5EF4-FFF2-40B4-BE49-F238E27FC236}">
                <a16:creationId xmlns:a16="http://schemas.microsoft.com/office/drawing/2014/main" id="{FE15B71A-7674-B010-7ADB-D4CBC4256B90}"/>
              </a:ext>
            </a:extLst>
          </p:cNvPr>
          <p:cNvSpPr txBox="1"/>
          <p:nvPr/>
        </p:nvSpPr>
        <p:spPr>
          <a:xfrm>
            <a:off x="4396731" y="5625013"/>
            <a:ext cx="6912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„Trachtet zuerst nach dem REICH GOTTES </a:t>
            </a:r>
            <a:br>
              <a:rPr lang="de-DE" sz="2400" b="1" dirty="0"/>
            </a:br>
            <a:r>
              <a:rPr lang="de-DE" sz="2400" b="1" dirty="0"/>
              <a:t>und nach Seiner Gerechtigkeit, </a:t>
            </a:r>
            <a:br>
              <a:rPr lang="de-DE" sz="2400" b="1" dirty="0"/>
            </a:br>
            <a:r>
              <a:rPr lang="de-DE" sz="2400" b="1" dirty="0"/>
              <a:t>so wird euch alles andere zufallen” (</a:t>
            </a:r>
            <a:r>
              <a:rPr lang="de-DE" sz="2400" b="1" dirty="0" err="1"/>
              <a:t>Mt</a:t>
            </a:r>
            <a:r>
              <a:rPr lang="de-DE" sz="2400" b="1" dirty="0"/>
              <a:t> 6,33).</a:t>
            </a:r>
            <a:endParaRPr lang="en" sz="2400" b="1" dirty="0"/>
          </a:p>
        </p:txBody>
      </p:sp>
      <p:sp>
        <p:nvSpPr>
          <p:cNvPr id="13" name="CuadroTexto 7">
            <a:extLst>
              <a:ext uri="{FF2B5EF4-FFF2-40B4-BE49-F238E27FC236}">
                <a16:creationId xmlns:a16="http://schemas.microsoft.com/office/drawing/2014/main" id="{AEB854FA-4E5F-DB15-BD4F-46566CD5856C}"/>
              </a:ext>
            </a:extLst>
          </p:cNvPr>
          <p:cNvSpPr txBox="1"/>
          <p:nvPr/>
        </p:nvSpPr>
        <p:spPr>
          <a:xfrm>
            <a:off x="259865" y="5825952"/>
            <a:ext cx="4189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Für uns ist dies ein Beispiel, </a:t>
            </a:r>
            <a:br>
              <a:rPr lang="de-DE" sz="2400" b="1" dirty="0"/>
            </a:br>
            <a:r>
              <a:rPr lang="de-DE" sz="2400" b="1" dirty="0"/>
              <a:t>dem wir folgen sollten: </a:t>
            </a:r>
          </a:p>
        </p:txBody>
      </p:sp>
    </p:spTree>
    <p:extLst>
      <p:ext uri="{BB962C8B-B14F-4D97-AF65-F5344CB8AC3E}">
        <p14:creationId xmlns:p14="http://schemas.microsoft.com/office/powerpoint/2010/main" val="1990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3871912" y="0"/>
            <a:ext cx="83200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DAS ERSTE PASSAH IN KANAAN 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3224212" y="662528"/>
            <a:ext cx="89677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Und als die Israeliten in </a:t>
            </a:r>
            <a:r>
              <a:rPr lang="de-DE" sz="20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Gilgal</a:t>
            </a: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das Lager aufgeschlagen hatten, </a:t>
            </a:r>
            <a:b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hielten sie Passa am 14. Tage des Monats am Abend im Jordantal von Jericho</a:t>
            </a:r>
            <a:r>
              <a:rPr lang="en" sz="20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 </a:t>
            </a:r>
            <a:r>
              <a:rPr lang="en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(Josua 5:10)</a:t>
            </a:r>
            <a:endParaRPr lang="en" sz="1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45359" y="3722616"/>
            <a:ext cx="1323975" cy="1818213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Ägypten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82300" y="3722616"/>
            <a:ext cx="1323975" cy="1818213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26096" y="3722616"/>
            <a:ext cx="1704975" cy="1818213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Beschnei-dung und PASSAH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511990" y="39853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87833" y="3722616"/>
            <a:ext cx="1323975" cy="1818213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Über-querung d. Roten Meeres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73727" y="39853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68570" y="3722616"/>
            <a:ext cx="1714500" cy="1818213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Wüstenzeit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54464" y="39853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20566" y="3722616"/>
            <a:ext cx="1704975" cy="1818213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Beschnei-dung und PASSAH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68197" y="39853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39831" y="3722616"/>
            <a:ext cx="1323975" cy="1818213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Über-querung des Jordan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606462" y="39853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25726" y="39853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0" y="2041632"/>
            <a:ext cx="12020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Von Ägypten bis Kanaan folgte Israel einem „chiastischen“ Prozess, </a:t>
            </a:r>
            <a:br>
              <a:rPr lang="de-DE" sz="2400" b="1" dirty="0"/>
            </a:br>
            <a:r>
              <a:rPr lang="de-DE" sz="2400" b="1" dirty="0"/>
              <a:t>bei dem sich die Ereignisse in umgekehrter Reihenfolge wiederholten:</a:t>
            </a:r>
            <a:endParaRPr lang="en" sz="24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00ED2739-5538-FE56-DC27-942D95DA8186}"/>
              </a:ext>
            </a:extLst>
          </p:cNvPr>
          <p:cNvSpPr/>
          <p:nvPr/>
        </p:nvSpPr>
        <p:spPr>
          <a:xfrm>
            <a:off x="135421" y="54889"/>
            <a:ext cx="2455380" cy="988997"/>
          </a:xfrm>
          <a:prstGeom prst="horizontalScroll">
            <a:avLst/>
          </a:prstGeom>
          <a:solidFill>
            <a:schemeClr val="bg1">
              <a:alpha val="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</a:t>
            </a: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Mo, 10. Nov ‘25 – </a:t>
            </a:r>
            <a:b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</a:br>
            <a:r>
              <a:rPr lang="de-DE" sz="2000" b="1" i="1" dirty="0">
                <a:solidFill>
                  <a:schemeClr val="tx1"/>
                </a:solidFill>
                <a:highlight>
                  <a:srgbClr val="C0C0C0"/>
                </a:highlight>
              </a:rPr>
              <a:t>	PASSAH</a:t>
            </a:r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" grpId="0" uiExpand="1" build="p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2174</Words>
  <Application>Microsoft Office PowerPoint</Application>
  <PresentationFormat>Panorámica</PresentationFormat>
  <Paragraphs>122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Aptos Display</vt:lpstr>
      <vt:lpstr>Aptos</vt:lpstr>
      <vt:lpstr>Arial</vt:lpstr>
      <vt:lpstr>Candara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124</cp:revision>
  <dcterms:created xsi:type="dcterms:W3CDTF">2025-10-14T06:18:54Z</dcterms:created>
  <dcterms:modified xsi:type="dcterms:W3CDTF">2025-11-12T06:40:47Z</dcterms:modified>
</cp:coreProperties>
</file>