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de-DE" sz="1800" b="1" dirty="0"/>
            <a:t>Der GLAUBE ignoriert nicht Tatsachen, sondern bietet lediglich </a:t>
          </a:r>
          <a:endParaRPr lang="es-ES" sz="1800" b="1" dirty="0"/>
        </a:p>
        <a:p>
          <a:r>
            <a:rPr lang="es-ES" sz="1800" b="1" dirty="0" err="1"/>
            <a:t>einen</a:t>
          </a:r>
          <a:r>
            <a:rPr lang="es-ES" sz="1800" b="1" dirty="0"/>
            <a:t> </a:t>
          </a:r>
          <a:r>
            <a:rPr lang="es-ES" sz="1800" b="1" dirty="0" err="1"/>
            <a:t>anderen</a:t>
          </a:r>
          <a:r>
            <a:rPr lang="es-ES" sz="1800" b="1" dirty="0"/>
            <a:t> </a:t>
          </a:r>
          <a:r>
            <a:rPr lang="es-ES" sz="1800" b="1" dirty="0" err="1"/>
            <a:t>Blickwinkel</a:t>
          </a:r>
          <a:r>
            <a:rPr lang="es-ES" sz="1800" b="1" dirty="0"/>
            <a:t> </a:t>
          </a:r>
        </a:p>
        <a:p>
          <a:r>
            <a:rPr lang="es-ES" sz="1800" b="1" dirty="0" err="1"/>
            <a:t>für</a:t>
          </a:r>
          <a:r>
            <a:rPr lang="es-ES" sz="1800" b="1" dirty="0"/>
            <a:t> das </a:t>
          </a:r>
          <a:r>
            <a:rPr lang="es-ES" sz="1800" b="1" dirty="0" err="1"/>
            <a:t>Verständnis</a:t>
          </a:r>
          <a:endParaRPr lang="es-ES" sz="1800" b="1" dirty="0"/>
        </a:p>
      </dgm:t>
    </dgm:pt>
    <dgm:pt modelId="{A8D1D5AD-E989-40C3-9ECF-BF79486A804D}" type="parTrans" cxnId="{9AE477AA-2369-4546-8F29-BEB594F3B756}">
      <dgm:prSet/>
      <dgm:spPr/>
      <dgm:t>
        <a:bodyPr/>
        <a:lstStyle/>
        <a:p>
          <a:endParaRPr lang="es-ES" sz="1800"/>
        </a:p>
      </dgm:t>
    </dgm:pt>
    <dgm:pt modelId="{E866F929-4680-480D-A20C-082E50BA30EA}" type="sibTrans" cxnId="{9AE477AA-2369-4546-8F29-BEB594F3B756}">
      <dgm:prSet/>
      <dgm:spPr/>
      <dgm:t>
        <a:bodyPr/>
        <a:lstStyle/>
        <a:p>
          <a:endParaRPr lang="es-ES" sz="1800"/>
        </a:p>
      </dgm:t>
    </dgm:pt>
    <dgm:pt modelId="{8D133D11-19CE-4E2D-A6DA-D6CA6F775711}">
      <dgm:prSet custT="1"/>
      <dgm:spPr>
        <a:solidFill>
          <a:srgbClr val="D76FC8">
            <a:alpha val="49804"/>
          </a:srgbClr>
        </a:solidFill>
      </dgm:spPr>
      <dgm:t>
        <a:bodyPr/>
        <a:lstStyle/>
        <a:p>
          <a:r>
            <a:rPr lang="es-ES" sz="1800" b="1" dirty="0" err="1"/>
            <a:t>Anstatt</a:t>
          </a:r>
          <a:r>
            <a:rPr lang="es-ES" sz="1800" b="1" dirty="0"/>
            <a:t> </a:t>
          </a:r>
          <a:r>
            <a:rPr lang="es-ES" sz="1800" b="1" dirty="0" err="1"/>
            <a:t>uns</a:t>
          </a:r>
          <a:r>
            <a:rPr lang="es-ES" sz="1800" b="1" dirty="0"/>
            <a:t> </a:t>
          </a:r>
        </a:p>
        <a:p>
          <a:r>
            <a:rPr lang="de-DE" sz="1800" b="1" dirty="0"/>
            <a:t>zu beklagen, sind wir aufgerufen, </a:t>
          </a:r>
          <a:endParaRPr lang="es-ES" sz="1800" b="1" dirty="0"/>
        </a:p>
        <a:p>
          <a:r>
            <a:rPr lang="de-DE" sz="1800" b="1" dirty="0"/>
            <a:t>zu vertrauen und uns GOTTES Plänen zu beugen</a:t>
          </a:r>
          <a:endParaRPr lang="es-ES" sz="1800" b="1" dirty="0"/>
        </a:p>
      </dgm:t>
    </dgm:pt>
    <dgm:pt modelId="{3E6F0B9B-D862-4D4A-BBEF-24A10E3AFA57}" type="parTrans" cxnId="{0ABE0282-4CAA-4627-9471-80D9CABE2A72}">
      <dgm:prSet/>
      <dgm:spPr/>
      <dgm:t>
        <a:bodyPr/>
        <a:lstStyle/>
        <a:p>
          <a:endParaRPr lang="es-ES" sz="1800"/>
        </a:p>
      </dgm:t>
    </dgm:pt>
    <dgm:pt modelId="{19027BE8-C027-4895-A063-38F014437F79}" type="sibTrans" cxnId="{0ABE0282-4CAA-4627-9471-80D9CABE2A72}">
      <dgm:prSet/>
      <dgm:spPr/>
      <dgm:t>
        <a:bodyPr/>
        <a:lstStyle/>
        <a:p>
          <a:endParaRPr lang="es-ES" sz="1800"/>
        </a:p>
      </dgm:t>
    </dgm:pt>
    <dgm:pt modelId="{9EC13638-FA55-4568-ADE3-DF49C8C12E98}">
      <dgm:prSet custT="1"/>
      <dgm:spPr/>
      <dgm:t>
        <a:bodyPr/>
        <a:lstStyle/>
        <a:p>
          <a:r>
            <a:rPr lang="de-DE" sz="1800" b="1" dirty="0"/>
            <a:t>Segen kommt über diejenigen, die völlig </a:t>
          </a:r>
          <a:endParaRPr lang="es-ES" sz="1800" b="1" dirty="0"/>
        </a:p>
        <a:p>
          <a:r>
            <a:rPr lang="es-ES" sz="1800" b="1" dirty="0" err="1"/>
            <a:t>im</a:t>
          </a:r>
          <a:r>
            <a:rPr lang="es-ES" sz="1800" b="1" dirty="0"/>
            <a:t> </a:t>
          </a:r>
          <a:r>
            <a:rPr lang="es-ES" sz="1800" b="1" dirty="0" err="1"/>
            <a:t>HERRN</a:t>
          </a:r>
          <a:r>
            <a:rPr lang="es-ES" sz="1800" b="1" dirty="0"/>
            <a:t> </a:t>
          </a:r>
          <a:r>
            <a:rPr lang="es-ES" sz="1800" b="1" dirty="0" err="1"/>
            <a:t>bleiben</a:t>
          </a:r>
          <a:endParaRPr lang="es-ES" sz="1800" b="1" dirty="0"/>
        </a:p>
      </dgm:t>
    </dgm:pt>
    <dgm:pt modelId="{C4A8F010-9189-469E-BC71-A90E93D73423}" type="parTrans" cxnId="{2A75A0CE-832E-4D2A-AB41-B6EA5F5928CF}">
      <dgm:prSet/>
      <dgm:spPr/>
      <dgm:t>
        <a:bodyPr/>
        <a:lstStyle/>
        <a:p>
          <a:endParaRPr lang="es-ES" sz="1800"/>
        </a:p>
      </dgm:t>
    </dgm:pt>
    <dgm:pt modelId="{23627D6E-52D6-4215-AB58-9742149A65B8}" type="sibTrans" cxnId="{2A75A0CE-832E-4D2A-AB41-B6EA5F5928CF}">
      <dgm:prSet/>
      <dgm:spPr/>
      <dgm:t>
        <a:bodyPr/>
        <a:lstStyle/>
        <a:p>
          <a:endParaRPr lang="es-ES" sz="1800"/>
        </a:p>
      </dgm:t>
    </dgm:pt>
    <dgm:pt modelId="{54E5C911-7AEE-4CE3-BE9E-41AA04F362EF}">
      <dgm:prSet custT="1"/>
      <dgm:spPr>
        <a:solidFill>
          <a:srgbClr val="EF7586">
            <a:alpha val="49804"/>
          </a:srgbClr>
        </a:solidFill>
      </dgm:spPr>
      <dgm:t>
        <a:bodyPr/>
        <a:lstStyle/>
        <a:p>
          <a:r>
            <a:rPr lang="es-ES" sz="1800" b="1" dirty="0"/>
            <a:t>Das </a:t>
          </a:r>
          <a:r>
            <a:rPr lang="es-ES" sz="1800" b="1" dirty="0" err="1"/>
            <a:t>Leben</a:t>
          </a:r>
          <a:r>
            <a:rPr lang="es-ES" sz="1800" b="1" dirty="0"/>
            <a:t> </a:t>
          </a:r>
        </a:p>
        <a:p>
          <a:r>
            <a:rPr lang="de-DE" sz="1800" b="1" dirty="0"/>
            <a:t>in all seinen Dimensionen muss nach den von GOTT vorgegebenen Plänen gelebt werden</a:t>
          </a:r>
          <a:endParaRPr lang="es-ES" sz="1800" b="1" dirty="0"/>
        </a:p>
      </dgm:t>
    </dgm:pt>
    <dgm:pt modelId="{FDEC58C4-8C26-4891-A418-1138E42A5ABF}" type="parTrans" cxnId="{0ED4D6F0-5CD7-4843-87F5-A683AE41F9B1}">
      <dgm:prSet/>
      <dgm:spPr/>
      <dgm:t>
        <a:bodyPr/>
        <a:lstStyle/>
        <a:p>
          <a:endParaRPr lang="es-ES" sz="1800"/>
        </a:p>
      </dgm:t>
    </dgm:pt>
    <dgm:pt modelId="{8149A06C-6750-423F-8153-4B244744356D}" type="sibTrans" cxnId="{0ED4D6F0-5CD7-4843-87F5-A683AE41F9B1}">
      <dgm:prSet/>
      <dgm:spPr/>
      <dgm:t>
        <a:bodyPr/>
        <a:lstStyle/>
        <a:p>
          <a:endParaRPr lang="es-ES" sz="1800"/>
        </a:p>
      </dgm:t>
    </dgm:pt>
    <dgm:pt modelId="{5F2506EE-CF30-442F-A24D-AD2774D0161C}">
      <dgm:prSet custT="1"/>
      <dgm:spPr>
        <a:solidFill>
          <a:srgbClr val="8480DC">
            <a:alpha val="49804"/>
          </a:srgbClr>
        </a:solidFill>
      </dgm:spPr>
      <dgm:t>
        <a:bodyPr/>
        <a:lstStyle/>
        <a:p>
          <a:r>
            <a:rPr lang="de-DE" sz="1800" b="1" dirty="0"/>
            <a:t>Es lohnt sich, ein Leben ganz nah </a:t>
          </a:r>
          <a:r>
            <a:rPr lang="es-ES" sz="1800" b="1" dirty="0" err="1"/>
            <a:t>bei</a:t>
          </a:r>
          <a:r>
            <a:rPr lang="es-ES" sz="1800" b="1" dirty="0"/>
            <a:t> </a:t>
          </a:r>
          <a:r>
            <a:rPr lang="es-ES" sz="1800" b="1" dirty="0" err="1"/>
            <a:t>GOTT</a:t>
          </a:r>
          <a:r>
            <a:rPr lang="es-ES" sz="1800" b="1" dirty="0"/>
            <a:t> </a:t>
          </a:r>
          <a:r>
            <a:rPr lang="es-ES" sz="1800" b="1" dirty="0" err="1"/>
            <a:t>zu</a:t>
          </a:r>
          <a:r>
            <a:rPr lang="es-ES" sz="1800" b="1" dirty="0"/>
            <a:t> </a:t>
          </a:r>
          <a:r>
            <a:rPr lang="es-ES" sz="1800" b="1" dirty="0" err="1"/>
            <a:t>führen</a:t>
          </a:r>
          <a:br>
            <a:rPr lang="es-ES" sz="1800" b="1" dirty="0"/>
          </a:br>
          <a:r>
            <a:rPr lang="es-ES" sz="1800" b="1" dirty="0"/>
            <a:t>(</a:t>
          </a:r>
          <a:r>
            <a:rPr lang="es-ES" sz="1800" b="1" dirty="0" err="1"/>
            <a:t>Ps</a:t>
          </a:r>
          <a:r>
            <a:rPr lang="es-ES" sz="1800" b="1" dirty="0"/>
            <a:t>. 84:10)</a:t>
          </a:r>
          <a:endParaRPr lang="es-ES" sz="1800" dirty="0"/>
        </a:p>
      </dgm:t>
    </dgm:pt>
    <dgm:pt modelId="{3EBB15CF-A9E0-49F6-8D13-AD702A8EC2F4}" type="parTrans" cxnId="{597D0B54-E95B-4EB7-B765-D5C426D68C04}">
      <dgm:prSet/>
      <dgm:spPr/>
      <dgm:t>
        <a:bodyPr/>
        <a:lstStyle/>
        <a:p>
          <a:endParaRPr lang="es-ES" sz="1800"/>
        </a:p>
      </dgm:t>
    </dgm:pt>
    <dgm:pt modelId="{7CAD042F-EC8C-4064-A309-0904DAE26489}" type="sibTrans" cxnId="{597D0B54-E95B-4EB7-B765-D5C426D68C04}">
      <dgm:prSet/>
      <dgm:spPr/>
      <dgm:t>
        <a:bodyPr/>
        <a:lstStyle/>
        <a:p>
          <a:endParaRPr lang="es-ES" sz="18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2860" rIns="15218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Der GLAUBE ignoriert nicht Tatsachen, sondern bietet lediglich </a:t>
          </a:r>
          <a:endParaRPr lang="es-ES" sz="1800" b="1" kern="1200" dirty="0"/>
        </a:p>
        <a:p>
          <a:pPr marL="0" lvl="0" indent="0" algn="ctr" defTabSz="800100">
            <a:lnSpc>
              <a:spcPct val="90000"/>
            </a:lnSpc>
            <a:spcBef>
              <a:spcPct val="0"/>
            </a:spcBef>
            <a:spcAft>
              <a:spcPct val="35000"/>
            </a:spcAft>
            <a:buNone/>
          </a:pPr>
          <a:r>
            <a:rPr lang="es-ES" sz="1800" b="1" kern="1200" dirty="0" err="1"/>
            <a:t>einen</a:t>
          </a:r>
          <a:r>
            <a:rPr lang="es-ES" sz="1800" b="1" kern="1200" dirty="0"/>
            <a:t> </a:t>
          </a:r>
          <a:r>
            <a:rPr lang="es-ES" sz="1800" b="1" kern="1200" dirty="0" err="1"/>
            <a:t>anderen</a:t>
          </a:r>
          <a:r>
            <a:rPr lang="es-ES" sz="1800" b="1" kern="1200" dirty="0"/>
            <a:t> </a:t>
          </a:r>
          <a:r>
            <a:rPr lang="es-ES" sz="1800" b="1" kern="1200" dirty="0" err="1"/>
            <a:t>Blickwinkel</a:t>
          </a:r>
          <a:r>
            <a:rPr lang="es-ES" sz="1800" b="1" kern="1200" dirty="0"/>
            <a:t> </a:t>
          </a:r>
        </a:p>
        <a:p>
          <a:pPr marL="0" lvl="0" indent="0" algn="ctr" defTabSz="800100">
            <a:lnSpc>
              <a:spcPct val="90000"/>
            </a:lnSpc>
            <a:spcBef>
              <a:spcPct val="0"/>
            </a:spcBef>
            <a:spcAft>
              <a:spcPct val="35000"/>
            </a:spcAft>
            <a:buNone/>
          </a:pPr>
          <a:r>
            <a:rPr lang="es-ES" sz="1800" b="1" kern="1200" dirty="0" err="1"/>
            <a:t>für</a:t>
          </a:r>
          <a:r>
            <a:rPr lang="es-ES" sz="1800" b="1" kern="1200" dirty="0"/>
            <a:t> das </a:t>
          </a:r>
          <a:r>
            <a:rPr lang="es-ES" sz="1800" b="1" kern="1200" dirty="0" err="1"/>
            <a:t>Verständnis</a:t>
          </a:r>
          <a:endParaRPr lang="es-ES" sz="1800" b="1"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2860" rIns="15218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Anstatt</a:t>
          </a:r>
          <a:r>
            <a:rPr lang="es-ES" sz="1800" b="1" kern="1200" dirty="0"/>
            <a:t> </a:t>
          </a:r>
          <a:r>
            <a:rPr lang="es-ES" sz="1800" b="1" kern="1200" dirty="0" err="1"/>
            <a:t>uns</a:t>
          </a:r>
          <a:r>
            <a:rPr lang="es-ES" sz="1800" b="1" kern="1200" dirty="0"/>
            <a:t> </a:t>
          </a:r>
        </a:p>
        <a:p>
          <a:pPr marL="0" lvl="0" indent="0" algn="ctr" defTabSz="800100">
            <a:lnSpc>
              <a:spcPct val="90000"/>
            </a:lnSpc>
            <a:spcBef>
              <a:spcPct val="0"/>
            </a:spcBef>
            <a:spcAft>
              <a:spcPct val="35000"/>
            </a:spcAft>
            <a:buNone/>
          </a:pPr>
          <a:r>
            <a:rPr lang="de-DE" sz="1800" b="1" kern="1200" dirty="0"/>
            <a:t>zu beklagen, sind wir aufgerufen, </a:t>
          </a:r>
          <a:endParaRPr lang="es-ES" sz="1800" b="1" kern="1200" dirty="0"/>
        </a:p>
        <a:p>
          <a:pPr marL="0" lvl="0" indent="0" algn="ctr" defTabSz="800100">
            <a:lnSpc>
              <a:spcPct val="90000"/>
            </a:lnSpc>
            <a:spcBef>
              <a:spcPct val="0"/>
            </a:spcBef>
            <a:spcAft>
              <a:spcPct val="35000"/>
            </a:spcAft>
            <a:buNone/>
          </a:pPr>
          <a:r>
            <a:rPr lang="de-DE" sz="1800" b="1" kern="1200" dirty="0"/>
            <a:t>zu vertrauen und uns GOTTES Plänen zu beugen</a:t>
          </a:r>
          <a:endParaRPr lang="es-ES" sz="1800" b="1" kern="120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2860" rIns="15218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Segen kommt über diejenigen, die völlig </a:t>
          </a:r>
          <a:endParaRPr lang="es-ES" sz="1800" b="1" kern="1200" dirty="0"/>
        </a:p>
        <a:p>
          <a:pPr marL="0" lvl="0" indent="0" algn="ctr" defTabSz="800100">
            <a:lnSpc>
              <a:spcPct val="90000"/>
            </a:lnSpc>
            <a:spcBef>
              <a:spcPct val="0"/>
            </a:spcBef>
            <a:spcAft>
              <a:spcPct val="35000"/>
            </a:spcAft>
            <a:buNone/>
          </a:pPr>
          <a:r>
            <a:rPr lang="es-ES" sz="1800" b="1" kern="1200" dirty="0" err="1"/>
            <a:t>im</a:t>
          </a:r>
          <a:r>
            <a:rPr lang="es-ES" sz="1800" b="1" kern="1200" dirty="0"/>
            <a:t> </a:t>
          </a:r>
          <a:r>
            <a:rPr lang="es-ES" sz="1800" b="1" kern="1200" dirty="0" err="1"/>
            <a:t>HERRN</a:t>
          </a:r>
          <a:r>
            <a:rPr lang="es-ES" sz="1800" b="1" kern="1200" dirty="0"/>
            <a:t> </a:t>
          </a:r>
          <a:r>
            <a:rPr lang="es-ES" sz="1800" b="1" kern="1200" dirty="0" err="1"/>
            <a:t>bleiben</a:t>
          </a:r>
          <a:endParaRPr lang="es-ES" sz="1800" b="1" kern="120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2860" rIns="15218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Das </a:t>
          </a:r>
          <a:r>
            <a:rPr lang="es-ES" sz="1800" b="1" kern="1200" dirty="0" err="1"/>
            <a:t>Leben</a:t>
          </a:r>
          <a:r>
            <a:rPr lang="es-ES" sz="1800" b="1" kern="1200" dirty="0"/>
            <a:t> </a:t>
          </a:r>
        </a:p>
        <a:p>
          <a:pPr marL="0" lvl="0" indent="0" algn="ctr" defTabSz="800100">
            <a:lnSpc>
              <a:spcPct val="90000"/>
            </a:lnSpc>
            <a:spcBef>
              <a:spcPct val="0"/>
            </a:spcBef>
            <a:spcAft>
              <a:spcPct val="35000"/>
            </a:spcAft>
            <a:buNone/>
          </a:pPr>
          <a:r>
            <a:rPr lang="de-DE" sz="1800" b="1" kern="1200" dirty="0"/>
            <a:t>in all seinen Dimensionen muss nach den von GOTT vorgegebenen Plänen gelebt werden</a:t>
          </a:r>
          <a:endParaRPr lang="es-ES" sz="1800" b="1" kern="120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2860" rIns="15218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Es lohnt sich, ein Leben ganz nah </a:t>
          </a:r>
          <a:r>
            <a:rPr lang="es-ES" sz="1800" b="1" kern="1200" dirty="0" err="1"/>
            <a:t>bei</a:t>
          </a:r>
          <a:r>
            <a:rPr lang="es-ES" sz="1800" b="1" kern="1200" dirty="0"/>
            <a:t> </a:t>
          </a:r>
          <a:r>
            <a:rPr lang="es-ES" sz="1800" b="1" kern="1200" dirty="0" err="1"/>
            <a:t>GOTT</a:t>
          </a:r>
          <a:r>
            <a:rPr lang="es-ES" sz="1800" b="1" kern="1200" dirty="0"/>
            <a:t> </a:t>
          </a:r>
          <a:r>
            <a:rPr lang="es-ES" sz="1800" b="1" kern="1200" dirty="0" err="1"/>
            <a:t>zu</a:t>
          </a:r>
          <a:r>
            <a:rPr lang="es-ES" sz="1800" b="1" kern="1200" dirty="0"/>
            <a:t> </a:t>
          </a:r>
          <a:r>
            <a:rPr lang="es-ES" sz="1800" b="1" kern="1200" dirty="0" err="1"/>
            <a:t>führen</a:t>
          </a:r>
          <a:br>
            <a:rPr lang="es-ES" sz="1800" b="1" kern="1200" dirty="0"/>
          </a:br>
          <a:r>
            <a:rPr lang="es-ES" sz="1800" b="1" kern="1200" dirty="0"/>
            <a:t>(</a:t>
          </a:r>
          <a:r>
            <a:rPr lang="es-ES" sz="1800" b="1" kern="1200" dirty="0" err="1"/>
            <a:t>Ps</a:t>
          </a:r>
          <a:r>
            <a:rPr lang="es-ES" sz="1800" b="1" kern="1200" dirty="0"/>
            <a:t>. 84:10)</a:t>
          </a:r>
          <a:endParaRPr lang="es-ES" sz="1800"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21/11/2025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21/11/2025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21/11/2025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21/11/2025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err="1">
                <a:ln/>
                <a:solidFill>
                  <a:schemeClr val="accent3"/>
                </a:solidFill>
              </a:rPr>
              <a:t>GLAUBENS-HELDEN</a:t>
            </a:r>
            <a:r>
              <a:rPr lang="es-ES" sz="4800" b="1" dirty="0">
                <a:ln/>
                <a:solidFill>
                  <a:schemeClr val="accent3"/>
                </a:solidFill>
              </a:rPr>
              <a:t>:</a:t>
            </a:r>
            <a:br>
              <a:rPr lang="es-ES" sz="4800" b="1" dirty="0">
                <a:ln/>
                <a:solidFill>
                  <a:schemeClr val="accent3"/>
                </a:solidFill>
              </a:rPr>
            </a:br>
            <a:r>
              <a:rPr lang="es-ES" sz="4800" b="1" dirty="0" err="1">
                <a:ln/>
                <a:solidFill>
                  <a:schemeClr val="accent3"/>
                </a:solidFill>
              </a:rPr>
              <a:t>JOSUA</a:t>
            </a:r>
            <a:r>
              <a:rPr lang="es-ES" sz="4800" b="1" dirty="0">
                <a:ln/>
                <a:solidFill>
                  <a:schemeClr val="accent3"/>
                </a:solidFill>
              </a:rPr>
              <a:t> AND </a:t>
            </a:r>
            <a:r>
              <a:rPr lang="es-ES" sz="4800" b="1" dirty="0" err="1">
                <a:ln/>
                <a:solidFill>
                  <a:schemeClr val="accent3"/>
                </a:solidFill>
              </a:rPr>
              <a:t>KALEB</a:t>
            </a:r>
            <a:endParaRPr lang="es-ES" sz="4800" b="1" dirty="0">
              <a:ln/>
              <a:solidFill>
                <a:schemeClr val="accent3"/>
              </a:solidFill>
            </a:endParaRP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da-DK" sz="1600" b="1" dirty="0">
                <a:solidFill>
                  <a:srgbClr val="7E6000"/>
                </a:solidFill>
              </a:rPr>
              <a:t>Lektion 8, Sabbat, 22. November 2025</a:t>
            </a:r>
          </a:p>
        </p:txBody>
      </p:sp>
      <p:pic>
        <p:nvPicPr>
          <p:cNvPr id="2" name="Grafik 1">
            <a:extLst>
              <a:ext uri="{FF2B5EF4-FFF2-40B4-BE49-F238E27FC236}">
                <a16:creationId xmlns:a16="http://schemas.microsoft.com/office/drawing/2014/main" id="{AC325981-1DEB-8804-3AB0-7F0E69A4E223}"/>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6">
            <a:alphaModFix/>
            <a:duotone>
              <a:prstClr val="black"/>
              <a:schemeClr val="accent2">
                <a:tint val="45000"/>
                <a:satMod val="400000"/>
              </a:schemeClr>
            </a:duotone>
            <a:extLst>
              <a:ext uri="{BEBA8EAE-BF5A-486C-A8C5-ECC9F3942E4B}">
                <a14:imgProps xmlns:a14="http://schemas.microsoft.com/office/drawing/2010/main">
                  <a14:imgLayer r:embed="rId7">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10800000">
            <a:off x="11807927" y="420896"/>
            <a:ext cx="384073" cy="5260350"/>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4070774"/>
            <a:ext cx="5545393" cy="1446550"/>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4400" b="1" dirty="0" err="1">
                <a:ln/>
                <a:solidFill>
                  <a:srgbClr val="9A37C9"/>
                </a:solidFill>
              </a:rPr>
              <a:t>WIE</a:t>
            </a:r>
            <a:r>
              <a:rPr lang="es-ES" sz="4400" b="1" dirty="0">
                <a:ln/>
                <a:solidFill>
                  <a:srgbClr val="9A37C9"/>
                </a:solidFill>
              </a:rPr>
              <a:t> MAN </a:t>
            </a:r>
            <a:r>
              <a:rPr lang="es-ES" sz="4400" b="1" dirty="0" err="1">
                <a:ln/>
                <a:solidFill>
                  <a:srgbClr val="9A37C9"/>
                </a:solidFill>
              </a:rPr>
              <a:t>GLAUBEN</a:t>
            </a:r>
            <a:r>
              <a:rPr lang="es-ES" sz="4400" b="1" dirty="0">
                <a:ln/>
                <a:solidFill>
                  <a:srgbClr val="9A37C9"/>
                </a:solidFill>
              </a:rPr>
              <a:t> </a:t>
            </a:r>
            <a:r>
              <a:rPr lang="es-ES" sz="4400" b="1" dirty="0" err="1">
                <a:ln/>
                <a:solidFill>
                  <a:srgbClr val="9A37C9"/>
                </a:solidFill>
              </a:rPr>
              <a:t>GEWINNT</a:t>
            </a:r>
            <a:endParaRPr lang="es-ES" sz="4400" b="1" dirty="0">
              <a:ln/>
              <a:solidFill>
                <a:srgbClr val="9A37C9"/>
              </a:solidFill>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72560"/>
            <a:ext cx="12192000" cy="1477328"/>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de-DE" dirty="0">
                <a:solidFill>
                  <a:schemeClr val="bg2">
                    <a:lumMod val="60000"/>
                    <a:lumOff val="40000"/>
                  </a:schemeClr>
                </a:solidFill>
                <a:effectLst>
                  <a:glow rad="101600">
                    <a:srgbClr val="392B81"/>
                  </a:glow>
                  <a:outerShdw blurRad="38100" dist="38100" dir="2700000" algn="tl">
                    <a:srgbClr val="000000">
                      <a:alpha val="43137"/>
                    </a:srgbClr>
                  </a:outerShdw>
                </a:effectLst>
              </a:rPr>
              <a:t>„Deshalb lasst nun auch uns, da wir eine so große Wolke von Zeugen um uns haben, jede Bürde und die ⟨uns so⟩ leicht umstrickende Sünde ablegen und mit Ausdauer laufen den vor uns liegenden Wettlauf, indem wir hinschauen auf JESUS, den Anfänger und Vollender des Glaubens, Der um der vor ihm liegenden Freude willen die Schande nicht achtete und das Kreuz erduldete und sich gesetzt hat zur Rechten des THRONES GOTTES“</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es-ES" sz="1400" dirty="0" err="1">
                <a:solidFill>
                  <a:schemeClr val="bg2">
                    <a:lumMod val="60000"/>
                    <a:lumOff val="40000"/>
                  </a:schemeClr>
                </a:solidFill>
                <a:effectLst>
                  <a:glow rad="101600">
                    <a:srgbClr val="392B81"/>
                  </a:glow>
                  <a:outerShdw blurRad="38100" dist="38100" dir="2700000" algn="tl">
                    <a:srgbClr val="000000">
                      <a:alpha val="43137"/>
                    </a:srgbClr>
                  </a:outerShdw>
                </a:effectLst>
              </a:rPr>
              <a:t>Hebr</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 12,1-2 </a:t>
            </a:r>
            <a:r>
              <a:rPr lang="es-ES" sz="1100" dirty="0" err="1">
                <a:solidFill>
                  <a:schemeClr val="bg2">
                    <a:lumMod val="60000"/>
                    <a:lumOff val="40000"/>
                  </a:schemeClr>
                </a:solidFill>
                <a:effectLst>
                  <a:glow rad="101600">
                    <a:srgbClr val="392B81"/>
                  </a:glow>
                  <a:outerShdw blurRad="38100" dist="38100" dir="2700000" algn="tl">
                    <a:srgbClr val="000000">
                      <a:alpha val="43137"/>
                    </a:srgbClr>
                  </a:outerShdw>
                </a:effectLst>
              </a:rPr>
              <a:t>ELB</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endParaRPr lang="es-ES"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9" y="1609725"/>
            <a:ext cx="9153526" cy="923330"/>
          </a:xfrm>
          <a:prstGeom prst="rect">
            <a:avLst/>
          </a:prstGeom>
          <a:noFill/>
        </p:spPr>
        <p:txBody>
          <a:bodyPr wrap="square" rtlCol="0">
            <a:spAutoFit/>
          </a:bodyPr>
          <a:lstStyle/>
          <a:p>
            <a:pPr>
              <a:spcBef>
                <a:spcPts val="600"/>
              </a:spcBef>
            </a:pPr>
            <a:r>
              <a:rPr lang="de-DE" b="1" dirty="0"/>
              <a:t>Unser Verhalten spiegelt in der Regel das wider, was wir sehen. Es gibt sogar sogenannte „Spiegelneuronen“, die die Grenze zwischen Beobachten und Ausführen verwischen.</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8058150" cy="923330"/>
          </a:xfrm>
          <a:prstGeom prst="rect">
            <a:avLst/>
          </a:prstGeom>
          <a:noFill/>
        </p:spPr>
        <p:txBody>
          <a:bodyPr wrap="square">
            <a:spAutoFit/>
          </a:bodyPr>
          <a:lstStyle/>
          <a:p>
            <a:pPr>
              <a:spcBef>
                <a:spcPts val="600"/>
              </a:spcBef>
            </a:pPr>
            <a:r>
              <a:rPr lang="de-DE" b="1" dirty="0"/>
              <a:t>Indem wir das Leben von Glaubenshelden wie Kaleb und Josua studieren, lernen wir, GOTT so zu vertrauen, wie sie es taten; demütig zu sein, wie sie es waren; mutig für die Wahrheit einzustehen, wie sie es taten.</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568369"/>
            <a:ext cx="6010127" cy="2031325"/>
          </a:xfrm>
          <a:prstGeom prst="rect">
            <a:avLst/>
          </a:prstGeom>
          <a:noFill/>
        </p:spPr>
        <p:txBody>
          <a:bodyPr wrap="square">
            <a:spAutoFit/>
          </a:bodyPr>
          <a:lstStyle/>
          <a:p>
            <a:pPr>
              <a:spcBef>
                <a:spcPts val="600"/>
              </a:spcBef>
            </a:pPr>
            <a:r>
              <a:rPr lang="de-DE" b="1" dirty="0"/>
              <a:t>Aber wie können wir verwandelt werden? Die Bibel sagt es eindeutig: indem wir dem HEILIGEN GEIST gestatten, in uns zu WIRKEN (2. Kor. 3,18</a:t>
            </a:r>
            <a:r>
              <a:rPr lang="es-ES" b="1" dirty="0"/>
              <a:t>). Ésta es una obra activa. </a:t>
            </a:r>
            <a:r>
              <a:rPr lang="de-DE" b="1" dirty="0"/>
              <a:t>Das ist eine AKTIVE AUFGABE. Wir müssen uns DAFÜR entscheiden, VERWANDELT zu werden und wie KALEB an die ARBEIT gehen. Wir sind dazu berufen, LEBENDIGE OPFER für GOTT zu sein</a:t>
            </a:r>
            <a:r>
              <a:rPr lang="es-ES" b="1" dirty="0"/>
              <a:t> (</a:t>
            </a:r>
            <a:r>
              <a:rPr lang="es-ES" b="1" dirty="0" err="1"/>
              <a:t>Röm</a:t>
            </a:r>
            <a:r>
              <a:rPr lang="es-ES" b="1" dirty="0"/>
              <a:t>. 12,1-2 </a:t>
            </a:r>
            <a:r>
              <a:rPr lang="es-ES" sz="1400" b="1" dirty="0" err="1"/>
              <a:t>LUT</a:t>
            </a:r>
            <a:r>
              <a:rPr lang="es-ES" b="1" dirty="0"/>
              <a:t>).</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625388"/>
            <a:ext cx="9200737" cy="646331"/>
          </a:xfrm>
          <a:prstGeom prst="rect">
            <a:avLst/>
          </a:prstGeom>
          <a:noFill/>
        </p:spPr>
        <p:txBody>
          <a:bodyPr wrap="square">
            <a:spAutoFit/>
          </a:bodyPr>
          <a:lstStyle/>
          <a:p>
            <a:pPr>
              <a:spcBef>
                <a:spcPts val="600"/>
              </a:spcBef>
            </a:pPr>
            <a:r>
              <a:rPr lang="de-DE" b="1" dirty="0"/>
              <a:t>Die Bibel lädt uns ein, das Beispiel der großen Glaubenshelden zu betrachten, mit besonderem Augenmerk auf JESUS, dem höchsten Vorbild (Hebr.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104900" y="501670"/>
            <a:ext cx="11087100" cy="5924699"/>
          </a:xfrm>
          <a:prstGeom prst="rect">
            <a:avLst/>
          </a:prstGeom>
          <a:noFill/>
        </p:spPr>
        <p:txBody>
          <a:bodyPr wrap="square">
            <a:spAutoFit/>
          </a:bodyPr>
          <a:lstStyle/>
          <a:p>
            <a:pPr>
              <a:spcBef>
                <a:spcPts val="600"/>
              </a:spcBef>
            </a:pPr>
            <a:r>
              <a:rPr lang="de-DE" sz="2200" b="1" dirty="0">
                <a:latin typeface="Constantia" panose="02030602050306030303" pitchFamily="18" charset="0"/>
              </a:rPr>
              <a:t>„Heute brauchen wir Menschen von gründlicher Treue, Menschen, </a:t>
            </a:r>
            <a:br>
              <a:rPr lang="de-DE" sz="2200" b="1" dirty="0">
                <a:latin typeface="Constantia" panose="02030602050306030303" pitchFamily="18" charset="0"/>
              </a:rPr>
            </a:br>
            <a:r>
              <a:rPr lang="de-DE" sz="2200" b="1" dirty="0">
                <a:latin typeface="Constantia" panose="02030602050306030303" pitchFamily="18" charset="0"/>
              </a:rPr>
              <a:t>die dem HERRN voll und ganz folgen, Menschen, die nicht dazu neigen, </a:t>
            </a:r>
            <a:br>
              <a:rPr lang="de-DE" sz="2200" b="1" dirty="0">
                <a:latin typeface="Constantia" panose="02030602050306030303" pitchFamily="18" charset="0"/>
              </a:rPr>
            </a:br>
            <a:r>
              <a:rPr lang="de-DE" sz="2200" b="1" dirty="0">
                <a:latin typeface="Constantia" panose="02030602050306030303" pitchFamily="18" charset="0"/>
              </a:rPr>
              <a:t>zu schweigen, wenn sie sprechen sollten, die ihren Prinzipien treu wie Stahl sind, die nicht nach einer überheblichen Selbstdarstellung streben</a:t>
            </a:r>
            <a:r>
              <a:rPr lang="es-ES" sz="2200" b="1" dirty="0">
                <a:latin typeface="Constantia" panose="02030602050306030303" pitchFamily="18" charset="0"/>
              </a:rPr>
              <a:t>, </a:t>
            </a:r>
            <a:r>
              <a:rPr lang="de-DE" sz="2200" b="1" dirty="0">
                <a:latin typeface="Constantia" panose="02030602050306030303" pitchFamily="18" charset="0"/>
              </a:rPr>
              <a:t>sondern demütig mit GOTT wandeln, geduldige, freundliche, </a:t>
            </a:r>
            <a:br>
              <a:rPr lang="de-DE" sz="2200" b="1" dirty="0">
                <a:latin typeface="Constantia" panose="02030602050306030303" pitchFamily="18" charset="0"/>
              </a:rPr>
            </a:br>
            <a:r>
              <a:rPr lang="de-DE" sz="2200" b="1" dirty="0">
                <a:latin typeface="Constantia" panose="02030602050306030303" pitchFamily="18" charset="0"/>
              </a:rPr>
              <a:t>zuvorkommende, höfliche Menschen, die verstehen, dass die WISSENSCHAFT DES GEBETS darin besteht, den GLAUBEN zu üben </a:t>
            </a:r>
            <a:br>
              <a:rPr lang="de-DE" sz="2200" b="1" dirty="0">
                <a:latin typeface="Constantia" panose="02030602050306030303" pitchFamily="18" charset="0"/>
              </a:rPr>
            </a:br>
            <a:r>
              <a:rPr lang="de-DE" sz="2200" b="1" dirty="0">
                <a:latin typeface="Constantia" panose="02030602050306030303" pitchFamily="18" charset="0"/>
              </a:rPr>
              <a:t>und WERKE zu zeigen, die zur Ehre GOTTES und zum WOHL SEINES VOLKES beitragen</a:t>
            </a:r>
            <a:r>
              <a:rPr lang="es-ES" sz="2200" b="1" dirty="0">
                <a:latin typeface="Constantia" panose="02030602050306030303" pitchFamily="18" charset="0"/>
              </a:rPr>
              <a:t>. </a:t>
            </a:r>
            <a:r>
              <a:rPr lang="de-DE" sz="2200" b="1" dirty="0">
                <a:latin typeface="Constantia" panose="02030602050306030303" pitchFamily="18" charset="0"/>
              </a:rPr>
              <a:t>Um JESUS nachzufolgen, bedarf es zunächst einer von ganzem Herzen kommenden BEKEHRUNG und einer täglichen WIEDERHOLUNG dieser BEKEHRUNG.</a:t>
            </a:r>
          </a:p>
          <a:p>
            <a:pPr>
              <a:spcBef>
                <a:spcPts val="600"/>
              </a:spcBef>
            </a:pPr>
            <a:r>
              <a:rPr lang="de-DE" sz="2200" b="1" dirty="0">
                <a:latin typeface="Constantia" panose="02030602050306030303" pitchFamily="18" charset="0"/>
              </a:rPr>
              <a:t>Es war Kalebs Glaube an GOTT, der ihm Mut gab, ihn vor MENSCHENFURCHT bewahrte und ihn befähigte, MUTIG und UNERSCHROCKEN für das Recht einzutreten. Durch das VERTRAUEN </a:t>
            </a:r>
            <a:br>
              <a:rPr lang="de-DE" sz="2200" b="1" dirty="0">
                <a:latin typeface="Constantia" panose="02030602050306030303" pitchFamily="18" charset="0"/>
              </a:rPr>
            </a:br>
            <a:r>
              <a:rPr lang="de-DE" sz="2200" b="1" dirty="0">
                <a:latin typeface="Constantia" panose="02030602050306030303" pitchFamily="18" charset="0"/>
              </a:rPr>
              <a:t>auf Dieselbe MACHT, den ALLMÄCHTIGEN GENERAL der HIMMLISCHEN HEERSCHAREN, kann jeder wahre Soldat des KREUZES KRAFT und MUT empfangen, um die Hindernisse zu ÜBERWINDEN, die unüberwindbar scheinen“</a:t>
            </a:r>
          </a:p>
        </p:txBody>
      </p:sp>
      <p:sp>
        <p:nvSpPr>
          <p:cNvPr id="4" name="CuadroTexto 3">
            <a:extLst>
              <a:ext uri="{FF2B5EF4-FFF2-40B4-BE49-F238E27FC236}">
                <a16:creationId xmlns:a16="http://schemas.microsoft.com/office/drawing/2014/main" id="{81B549FD-6580-66FC-9565-CCE56B79EE27}"/>
              </a:ext>
            </a:extLst>
          </p:cNvPr>
          <p:cNvSpPr txBox="1"/>
          <p:nvPr/>
        </p:nvSpPr>
        <p:spPr>
          <a:xfrm>
            <a:off x="5246060" y="6519446"/>
            <a:ext cx="6945940" cy="338554"/>
          </a:xfrm>
          <a:prstGeom prst="rect">
            <a:avLst/>
          </a:prstGeom>
          <a:noFill/>
        </p:spPr>
        <p:txBody>
          <a:bodyPr wrap="none" rtlCol="0">
            <a:spAutoFit/>
          </a:bodyPr>
          <a:lstStyle/>
          <a:p>
            <a:pPr algn="r"/>
            <a:r>
              <a:rPr lang="en-US" sz="1600" b="1" dirty="0"/>
              <a:t>E. G. White, Sons and Daughters of God (Söhne u. </a:t>
            </a:r>
            <a:r>
              <a:rPr lang="en-US" sz="1600" b="1" dirty="0" err="1"/>
              <a:t>Töchter</a:t>
            </a:r>
            <a:r>
              <a:rPr lang="en-US" sz="1600" b="1" dirty="0"/>
              <a:t> </a:t>
            </a:r>
            <a:r>
              <a:rPr lang="en-US" sz="1600" b="1" dirty="0" err="1"/>
              <a:t>Gottes</a:t>
            </a:r>
            <a:r>
              <a:rPr lang="en-US" sz="1600" b="1" dirty="0"/>
              <a:t>), 19. Juli</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209108" y="175893"/>
            <a:ext cx="3867067" cy="652486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„Gedenkt eurer Lehrer, die euch das WORT GOTTES gesagt haben; ihr Ende schaut an und folgt dem Beispiel ihres Glaubens“</a:t>
            </a:r>
            <a:endParaRPr kumimoji="0" lang="es-ES"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kumimoji="0" lang="es-ES" sz="2800" b="1" i="0" u="none" strike="noStrike" kern="1200" cap="none" spc="0" normalizeH="0" baseline="0" noProof="0" dirty="0" err="1">
                <a:ln w="12700" cmpd="sng">
                  <a:noFill/>
                  <a:prstDash val="solid"/>
                </a:ln>
                <a:solidFill>
                  <a:srgbClr val="7030A0"/>
                </a:solidFill>
                <a:effectLst/>
                <a:uLnTx/>
                <a:uFillTx/>
                <a:latin typeface="Comic Sans MS" panose="030F0702030302020204" pitchFamily="66" charset="0"/>
                <a:ea typeface="+mn-ea"/>
                <a:cs typeface="+mn-cs"/>
              </a:rPr>
              <a:t>Hebr</a:t>
            </a:r>
            <a:r>
              <a:rPr kumimoji="0" lang="es-ES" sz="2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 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640152" y="3988825"/>
            <a:ext cx="4561373"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36EBB"/>
                </a:solidFill>
              </a:rPr>
              <a:t>Der </a:t>
            </a:r>
            <a:r>
              <a:rPr lang="es-ES" sz="2000" b="1" dirty="0" err="1">
                <a:solidFill>
                  <a:srgbClr val="436EBB"/>
                </a:solidFill>
              </a:rPr>
              <a:t>Glaube</a:t>
            </a:r>
            <a:r>
              <a:rPr lang="es-ES" sz="2000" b="1" dirty="0">
                <a:solidFill>
                  <a:srgbClr val="436EBB"/>
                </a:solidFill>
              </a:rPr>
              <a:t> </a:t>
            </a:r>
            <a:r>
              <a:rPr lang="es-ES" sz="2000" b="1" dirty="0" err="1">
                <a:solidFill>
                  <a:srgbClr val="436EBB"/>
                </a:solidFill>
              </a:rPr>
              <a:t>Kalebs</a:t>
            </a:r>
            <a:r>
              <a:rPr lang="es-ES" sz="2000" b="1" dirty="0">
                <a:solidFill>
                  <a:srgbClr val="436EBB"/>
                </a:solidFill>
              </a:rPr>
              <a:t>:</a:t>
            </a:r>
          </a:p>
          <a:p>
            <a:pPr lvl="1">
              <a:spcBef>
                <a:spcPts val="600"/>
              </a:spcBef>
            </a:pPr>
            <a:r>
              <a:rPr lang="es-ES" sz="2000" b="1" dirty="0"/>
              <a:t>Das </a:t>
            </a:r>
            <a:r>
              <a:rPr lang="es-ES" sz="2000" b="1" dirty="0" err="1"/>
              <a:t>Unmögliche</a:t>
            </a:r>
            <a:r>
              <a:rPr lang="es-ES" sz="2000" b="1" dirty="0"/>
              <a:t> </a:t>
            </a:r>
            <a:r>
              <a:rPr lang="es-ES" sz="2000" b="1" dirty="0" err="1"/>
              <a:t>möglich</a:t>
            </a:r>
            <a:r>
              <a:rPr lang="es-ES" sz="2000" b="1" dirty="0"/>
              <a:t> machen</a:t>
            </a:r>
          </a:p>
          <a:p>
            <a:pPr lvl="1">
              <a:spcBef>
                <a:spcPts val="600"/>
              </a:spcBef>
            </a:pPr>
            <a:r>
              <a:rPr lang="es-ES" sz="2000" b="1" dirty="0" err="1"/>
              <a:t>Glaube</a:t>
            </a:r>
            <a:r>
              <a:rPr lang="es-ES" sz="2000" b="1" dirty="0"/>
              <a:t> in </a:t>
            </a:r>
            <a:r>
              <a:rPr lang="es-ES" sz="2000" b="1" dirty="0" err="1"/>
              <a:t>Aktion</a:t>
            </a:r>
            <a:endParaRPr lang="es-ES" sz="2000" b="1" dirty="0"/>
          </a:p>
          <a:p>
            <a:pPr lvl="1">
              <a:spcBef>
                <a:spcPts val="600"/>
              </a:spcBef>
            </a:pPr>
            <a:r>
              <a:rPr lang="es-ES" sz="2000" b="1" dirty="0"/>
              <a:t>Die </a:t>
            </a:r>
            <a:r>
              <a:rPr lang="es-ES" sz="2000" b="1" dirty="0" err="1"/>
              <a:t>Fackel</a:t>
            </a:r>
            <a:r>
              <a:rPr lang="es-ES" sz="2000" b="1" dirty="0"/>
              <a:t> </a:t>
            </a:r>
            <a:r>
              <a:rPr lang="es-ES" sz="2000" b="1" dirty="0" err="1"/>
              <a:t>weiterreichen</a:t>
            </a:r>
            <a:endParaRPr lang="es-ES" sz="2000" b="1" dirty="0"/>
          </a:p>
          <a:p>
            <a:pPr>
              <a:spcBef>
                <a:spcPts val="1800"/>
              </a:spcBef>
            </a:pPr>
            <a:r>
              <a:rPr lang="es-ES" sz="2000" b="1" dirty="0">
                <a:solidFill>
                  <a:srgbClr val="349479"/>
                </a:solidFill>
              </a:rPr>
              <a:t>Der </a:t>
            </a:r>
            <a:r>
              <a:rPr lang="es-ES" sz="2000" b="1" dirty="0" err="1">
                <a:solidFill>
                  <a:srgbClr val="349479"/>
                </a:solidFill>
              </a:rPr>
              <a:t>Glaube</a:t>
            </a:r>
            <a:r>
              <a:rPr lang="es-ES" sz="2000" b="1" dirty="0">
                <a:solidFill>
                  <a:srgbClr val="349479"/>
                </a:solidFill>
              </a:rPr>
              <a:t> </a:t>
            </a:r>
            <a:r>
              <a:rPr lang="es-ES" sz="2000" b="1" dirty="0" err="1">
                <a:solidFill>
                  <a:srgbClr val="349479"/>
                </a:solidFill>
              </a:rPr>
              <a:t>Josuas</a:t>
            </a:r>
            <a:endParaRPr lang="es-ES" sz="2000" b="1" dirty="0">
              <a:solidFill>
                <a:srgbClr val="349479"/>
              </a:solidFill>
            </a:endParaRPr>
          </a:p>
          <a:p>
            <a:pPr>
              <a:spcBef>
                <a:spcPts val="1800"/>
              </a:spcBef>
            </a:pPr>
            <a:r>
              <a:rPr lang="es-ES" sz="2000" b="1" dirty="0" err="1">
                <a:solidFill>
                  <a:srgbClr val="CC5149"/>
                </a:solidFill>
              </a:rPr>
              <a:t>Wie</a:t>
            </a:r>
            <a:r>
              <a:rPr lang="es-ES" sz="2000" b="1" dirty="0">
                <a:solidFill>
                  <a:srgbClr val="CC5149"/>
                </a:solidFill>
              </a:rPr>
              <a:t> </a:t>
            </a:r>
            <a:r>
              <a:rPr lang="es-ES" sz="2000" b="1" dirty="0" err="1">
                <a:solidFill>
                  <a:srgbClr val="CC5149"/>
                </a:solidFill>
              </a:rPr>
              <a:t>man</a:t>
            </a:r>
            <a:r>
              <a:rPr lang="es-ES" sz="2000" b="1" dirty="0">
                <a:solidFill>
                  <a:srgbClr val="CC5149"/>
                </a:solidFill>
              </a:rPr>
              <a:t> </a:t>
            </a:r>
            <a:r>
              <a:rPr lang="es-ES" sz="2000" b="1" dirty="0" err="1">
                <a:solidFill>
                  <a:srgbClr val="CC5149"/>
                </a:solidFill>
              </a:rPr>
              <a:t>Glauben</a:t>
            </a:r>
            <a:r>
              <a:rPr lang="es-ES" sz="2000" b="1" dirty="0">
                <a:solidFill>
                  <a:srgbClr val="CC5149"/>
                </a:solidFill>
              </a:rPr>
              <a:t> </a:t>
            </a:r>
            <a:r>
              <a:rPr lang="es-ES" sz="2000" b="1" dirty="0" err="1">
                <a:solidFill>
                  <a:srgbClr val="CC5149"/>
                </a:solidFill>
              </a:rPr>
              <a:t>gewinnt</a:t>
            </a:r>
            <a:endParaRPr lang="es-ES" sz="2000" b="1" dirty="0">
              <a:solidFill>
                <a:srgbClr val="CC5149"/>
              </a:solidFill>
            </a:endParaRP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59621"/>
            <a:ext cx="7639050" cy="707886"/>
          </a:xfrm>
          <a:prstGeom prst="rect">
            <a:avLst/>
          </a:prstGeom>
          <a:noFill/>
        </p:spPr>
        <p:txBody>
          <a:bodyPr wrap="square" rtlCol="0">
            <a:spAutoFit/>
          </a:bodyPr>
          <a:lstStyle/>
          <a:p>
            <a:pPr>
              <a:spcBef>
                <a:spcPts val="600"/>
              </a:spcBef>
            </a:pPr>
            <a:r>
              <a:rPr lang="es-ES" sz="2000" b="1" dirty="0" err="1"/>
              <a:t>Kennst</a:t>
            </a:r>
            <a:r>
              <a:rPr lang="es-ES" sz="2000" b="1" dirty="0"/>
              <a:t> du diese 10 </a:t>
            </a:r>
            <a:r>
              <a:rPr lang="es-ES" sz="2000" b="1" dirty="0" err="1"/>
              <a:t>Namen</a:t>
            </a:r>
            <a:r>
              <a:rPr lang="es-ES" sz="2000" b="1" dirty="0"/>
              <a:t>: </a:t>
            </a:r>
            <a:r>
              <a:rPr lang="es-ES" sz="2000" b="1" dirty="0" err="1"/>
              <a:t>Schammua</a:t>
            </a:r>
            <a:r>
              <a:rPr lang="es-ES" sz="2000" b="1" dirty="0"/>
              <a:t>, </a:t>
            </a:r>
            <a:r>
              <a:rPr lang="es-ES" sz="2000" b="1" dirty="0" err="1"/>
              <a:t>Schafat</a:t>
            </a:r>
            <a:r>
              <a:rPr lang="es-ES" sz="2000" b="1" dirty="0"/>
              <a:t>, </a:t>
            </a:r>
            <a:r>
              <a:rPr lang="es-ES" sz="2000" b="1" dirty="0" err="1"/>
              <a:t>Igal</a:t>
            </a:r>
            <a:r>
              <a:rPr lang="es-ES" sz="2000" b="1" dirty="0"/>
              <a:t>, </a:t>
            </a:r>
            <a:r>
              <a:rPr lang="es-ES" sz="2000" b="1" dirty="0" err="1"/>
              <a:t>Palti</a:t>
            </a:r>
            <a:r>
              <a:rPr lang="es-ES" sz="2000" b="1" dirty="0"/>
              <a:t>, </a:t>
            </a:r>
            <a:r>
              <a:rPr lang="es-ES" sz="2000" b="1" dirty="0" err="1"/>
              <a:t>Gaddiel</a:t>
            </a:r>
            <a:r>
              <a:rPr lang="es-ES" sz="2000" b="1" dirty="0"/>
              <a:t>, </a:t>
            </a:r>
            <a:r>
              <a:rPr lang="es-ES" sz="2000" b="1" dirty="0" err="1"/>
              <a:t>Gaddi</a:t>
            </a:r>
            <a:r>
              <a:rPr lang="es-ES" sz="2000" b="1" dirty="0"/>
              <a:t>, </a:t>
            </a:r>
            <a:r>
              <a:rPr lang="es-ES" sz="2000" b="1" dirty="0" err="1"/>
              <a:t>Ammiel</a:t>
            </a:r>
            <a:r>
              <a:rPr lang="es-ES" sz="2000" b="1" dirty="0"/>
              <a:t>, </a:t>
            </a:r>
            <a:r>
              <a:rPr lang="es-ES" sz="2000" b="1" dirty="0" err="1"/>
              <a:t>Setur</a:t>
            </a:r>
            <a:r>
              <a:rPr lang="es-ES" sz="2000" b="1" dirty="0"/>
              <a:t>, </a:t>
            </a:r>
            <a:r>
              <a:rPr lang="es-ES" sz="2000" b="1" dirty="0" err="1"/>
              <a:t>Nahbi</a:t>
            </a:r>
            <a:r>
              <a:rPr lang="es-ES" sz="2000" b="1" dirty="0"/>
              <a:t> </a:t>
            </a:r>
            <a:r>
              <a:rPr lang="es-ES" sz="2000" b="1" dirty="0" err="1"/>
              <a:t>und</a:t>
            </a:r>
            <a:r>
              <a:rPr lang="es-ES" sz="2000" b="1" dirty="0"/>
              <a:t> </a:t>
            </a:r>
            <a:r>
              <a:rPr lang="es-ES" sz="2000" b="1" dirty="0" err="1"/>
              <a:t>Geuel</a:t>
            </a:r>
            <a:r>
              <a:rPr lang="es-ES" sz="2000" b="1" dirty="0"/>
              <a:t>?</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rcRect t="13900"/>
          <a:stretch>
            <a:fillRect/>
          </a:stretch>
        </p:blipFill>
        <p:spPr>
          <a:xfrm>
            <a:off x="285750" y="3895725"/>
            <a:ext cx="6477000" cy="2788355"/>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15639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15639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15639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80915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80915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80915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8" y="2679423"/>
            <a:ext cx="7630802" cy="1015663"/>
          </a:xfrm>
          <a:prstGeom prst="rect">
            <a:avLst/>
          </a:prstGeom>
          <a:noFill/>
        </p:spPr>
        <p:txBody>
          <a:bodyPr wrap="square">
            <a:spAutoFit/>
          </a:bodyPr>
          <a:lstStyle/>
          <a:p>
            <a:pPr>
              <a:spcBef>
                <a:spcPts val="600"/>
              </a:spcBef>
            </a:pPr>
            <a:r>
              <a:rPr lang="de-DE" sz="2000" b="1" dirty="0"/>
              <a:t>Wie können wir ihren Glauben nachahmen und ebenso wie sie voll und ganz darauf vertrauen, dass GOTT das Unmögliche möglich macht?</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210223" y="1703564"/>
            <a:ext cx="7639050" cy="1015663"/>
          </a:xfrm>
          <a:prstGeom prst="rect">
            <a:avLst/>
          </a:prstGeom>
          <a:noFill/>
        </p:spPr>
        <p:txBody>
          <a:bodyPr wrap="square">
            <a:spAutoFit/>
          </a:bodyPr>
          <a:lstStyle/>
          <a:p>
            <a:pPr>
              <a:spcBef>
                <a:spcPts val="600"/>
              </a:spcBef>
            </a:pPr>
            <a:r>
              <a:rPr lang="de-DE" sz="2000" b="1" dirty="0"/>
              <a:t>Aber JOSUA und KALEB sind dir vielleicht bekannt: Sie blieben standhaft, glaubten GOTTES Verheißungen und erlebten deren Erfüllung (4. Mo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210222" y="727704"/>
            <a:ext cx="7639049" cy="1015663"/>
          </a:xfrm>
          <a:prstGeom prst="rect">
            <a:avLst/>
          </a:prstGeom>
          <a:noFill/>
        </p:spPr>
        <p:txBody>
          <a:bodyPr wrap="square">
            <a:spAutoFit/>
          </a:bodyPr>
          <a:lstStyle/>
          <a:p>
            <a:pPr>
              <a:spcBef>
                <a:spcPts val="600"/>
              </a:spcBef>
            </a:pPr>
            <a:r>
              <a:rPr lang="de-DE" sz="2000" b="1" dirty="0"/>
              <a:t>Ihr „Ruhm” bestand darin, dass sie GOTTES Macht nicht getraut und dadurch ihren eigenen Tod und den einer ganzen Generation herbeigeführt haben (4. Mo 14,36–37).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209836"/>
            <a:ext cx="7177238" cy="923330"/>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5400" b="1" dirty="0">
                <a:ln/>
                <a:solidFill>
                  <a:srgbClr val="916941"/>
                </a:solidFill>
              </a:rPr>
              <a:t>DER </a:t>
            </a:r>
            <a:r>
              <a:rPr lang="es-ES" sz="5400" b="1" dirty="0" err="1">
                <a:ln/>
                <a:solidFill>
                  <a:srgbClr val="916941"/>
                </a:solidFill>
              </a:rPr>
              <a:t>GLAUBE</a:t>
            </a:r>
            <a:r>
              <a:rPr lang="es-ES" sz="5400" b="1" dirty="0">
                <a:ln/>
                <a:solidFill>
                  <a:srgbClr val="916941"/>
                </a:solidFill>
              </a:rPr>
              <a:t> </a:t>
            </a:r>
            <a:r>
              <a:rPr lang="es-ES" sz="5400" b="1" dirty="0" err="1">
                <a:ln/>
                <a:solidFill>
                  <a:srgbClr val="916941"/>
                </a:solidFill>
              </a:rPr>
              <a:t>KALEBS</a:t>
            </a:r>
            <a:endParaRPr lang="es-ES" sz="5400" b="1" dirty="0">
              <a:ln/>
              <a:solidFill>
                <a:srgbClr val="916941"/>
              </a:solidFill>
            </a:endParaRP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07886"/>
          </a:xfrm>
          <a:prstGeom prst="rect">
            <a:avLst/>
          </a:prstGeom>
          <a:noFill/>
        </p:spPr>
        <p:txBody>
          <a:bodyPr wrap="square">
            <a:spAutoFit/>
          </a:bodyPr>
          <a:lstStyle/>
          <a:p>
            <a:pPr algn="ctr"/>
            <a:r>
              <a:rPr lang="es-ES" sz="40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DAS </a:t>
            </a:r>
            <a:r>
              <a:rPr lang="es-ES" sz="4000" b="1" spc="600" dirty="0" err="1">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UNMÖGLICHE</a:t>
            </a:r>
            <a:r>
              <a:rPr lang="es-ES" sz="40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 </a:t>
            </a:r>
            <a:r>
              <a:rPr lang="es-ES" sz="4000" b="1" spc="600" dirty="0" err="1">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MÖGLICH</a:t>
            </a:r>
            <a:r>
              <a:rPr lang="es-ES" sz="40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 MACHEN</a:t>
            </a: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de-DE" b="1" dirty="0">
                <a:solidFill>
                  <a:schemeClr val="accent5">
                    <a:lumMod val="50000"/>
                  </a:schemeClr>
                </a:solidFill>
                <a:effectLst>
                  <a:glow rad="101600">
                    <a:srgbClr val="FFFFDD"/>
                  </a:glow>
                </a:effectLst>
                <a:latin typeface="Comic Sans MS" panose="030F0702030302020204" pitchFamily="66" charset="0"/>
              </a:rPr>
              <a:t>„Aber meine Brüder, die mit mir hinaufgezogen waren, machten dem Volk das Herz verzagt; ich aber folgte dem HERRN, meinem GOTT, treulich“</a:t>
            </a:r>
            <a:r>
              <a:rPr lang="es-ES" b="1" dirty="0">
                <a:solidFill>
                  <a:schemeClr val="accent5">
                    <a:lumMod val="50000"/>
                  </a:schemeClr>
                </a:solidFill>
                <a:effectLst>
                  <a:glow rad="101600">
                    <a:srgbClr val="FFFFDD"/>
                  </a:glow>
                </a:effectLst>
                <a:latin typeface="Comic Sans MS" panose="030F0702030302020204" pitchFamily="66" charset="0"/>
              </a:rPr>
              <a:t> </a:t>
            </a:r>
            <a:r>
              <a:rPr lang="es-ES" sz="1400" b="1" dirty="0">
                <a:solidFill>
                  <a:schemeClr val="accent5">
                    <a:lumMod val="50000"/>
                  </a:schemeClr>
                </a:solidFill>
                <a:effectLst>
                  <a:glow rad="101600">
                    <a:srgbClr val="FFFFDD"/>
                  </a:glow>
                </a:effectLst>
                <a:latin typeface="Comic Sans MS" panose="030F0702030302020204" pitchFamily="66" charset="0"/>
              </a:rPr>
              <a:t>(</a:t>
            </a:r>
            <a:r>
              <a:rPr lang="es-ES" sz="1400" b="1" dirty="0" err="1">
                <a:solidFill>
                  <a:schemeClr val="accent5">
                    <a:lumMod val="50000"/>
                  </a:schemeClr>
                </a:solidFill>
                <a:effectLst>
                  <a:glow rad="101600">
                    <a:srgbClr val="FFFFDD"/>
                  </a:glow>
                </a:effectLst>
                <a:latin typeface="Comic Sans MS" panose="030F0702030302020204" pitchFamily="66" charset="0"/>
              </a:rPr>
              <a:t>Josua</a:t>
            </a:r>
            <a:r>
              <a:rPr lang="es-ES" sz="1400" b="1" dirty="0">
                <a:solidFill>
                  <a:schemeClr val="accent5">
                    <a:lumMod val="50000"/>
                  </a:schemeClr>
                </a:solidFill>
                <a:effectLst>
                  <a:glow rad="101600">
                    <a:srgbClr val="FFFFDD"/>
                  </a:glow>
                </a:effectLst>
                <a:latin typeface="Comic Sans MS" panose="030F0702030302020204" pitchFamily="66" charset="0"/>
              </a:rPr>
              <a:t> 14,8 </a:t>
            </a:r>
            <a:r>
              <a:rPr lang="es-ES" sz="1100" b="1" dirty="0" err="1">
                <a:solidFill>
                  <a:schemeClr val="accent5">
                    <a:lumMod val="50000"/>
                  </a:schemeClr>
                </a:solidFill>
                <a:effectLst>
                  <a:glow rad="101600">
                    <a:srgbClr val="FFFFDD"/>
                  </a:glow>
                </a:effectLst>
                <a:latin typeface="Comic Sans MS" panose="030F0702030302020204" pitchFamily="66" charset="0"/>
              </a:rPr>
              <a:t>LUT</a:t>
            </a:r>
            <a:r>
              <a:rPr lang="es-ES" sz="1400" b="1" dirty="0">
                <a:solidFill>
                  <a:schemeClr val="accent5">
                    <a:lumMod val="50000"/>
                  </a:schemeClr>
                </a:solidFill>
                <a:effectLst>
                  <a:glow rad="101600">
                    <a:srgbClr val="FFFFDD"/>
                  </a:glo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2633"/>
            <a:ext cx="5153026" cy="1938992"/>
          </a:xfrm>
          <a:prstGeom prst="rect">
            <a:avLst/>
          </a:prstGeom>
          <a:noFill/>
        </p:spPr>
        <p:txBody>
          <a:bodyPr wrap="square" rtlCol="0">
            <a:spAutoFit/>
          </a:bodyPr>
          <a:lstStyle/>
          <a:p>
            <a:pPr>
              <a:spcBef>
                <a:spcPts val="600"/>
              </a:spcBef>
            </a:pPr>
            <a:r>
              <a:rPr lang="de-DE" sz="2000" b="1" dirty="0"/>
              <a:t>„KALEB“ bedeutet „Hund“. Hier nicht abwertend, sondern lobend: unerschütterliche Loyalität. Er war zuverlässig, wo andere unzuverlässig waren. Er blieb GOTT treu, wo andere zurückschreckten.</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9" y="5857726"/>
            <a:ext cx="5153026" cy="1015663"/>
          </a:xfrm>
          <a:prstGeom prst="rect">
            <a:avLst/>
          </a:prstGeom>
          <a:noFill/>
        </p:spPr>
        <p:txBody>
          <a:bodyPr wrap="square">
            <a:spAutoFit/>
          </a:bodyPr>
          <a:lstStyle/>
          <a:p>
            <a:pPr>
              <a:spcBef>
                <a:spcPts val="600"/>
              </a:spcBef>
            </a:pPr>
            <a:r>
              <a:rPr lang="de-DE" sz="2000" b="1" dirty="0"/>
              <a:t>Sein Beispiel ermutigt uns, unseren festen Glauben an GOTT zu bewahren, der das für uns Unmögliche möglich machen kann.</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544546"/>
            <a:ext cx="5413580" cy="1323439"/>
          </a:xfrm>
          <a:prstGeom prst="rect">
            <a:avLst/>
          </a:prstGeom>
          <a:noFill/>
        </p:spPr>
        <p:txBody>
          <a:bodyPr wrap="square">
            <a:spAutoFit/>
          </a:bodyPr>
          <a:lstStyle/>
          <a:p>
            <a:pPr>
              <a:spcBef>
                <a:spcPts val="600"/>
              </a:spcBef>
            </a:pPr>
            <a:r>
              <a:rPr lang="de-DE" sz="2000" b="1" dirty="0"/>
              <a:t>Zusammen mit JOSUA (etwas jünger als er) blieb KALEB standhaft in seiner Meinung, selbst als die Menge beide dafür steinigen wollte (4. Mose 14,10). </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231366"/>
            <a:ext cx="5413580" cy="1323439"/>
          </a:xfrm>
          <a:prstGeom prst="rect">
            <a:avLst/>
          </a:prstGeom>
          <a:noFill/>
        </p:spPr>
        <p:txBody>
          <a:bodyPr wrap="square">
            <a:spAutoFit/>
          </a:bodyPr>
          <a:lstStyle/>
          <a:p>
            <a:pPr>
              <a:spcBef>
                <a:spcPts val="600"/>
              </a:spcBef>
            </a:pPr>
            <a:r>
              <a:rPr lang="de-DE" sz="2000" b="1" dirty="0"/>
              <a:t>Wo 10 Spione uneinnehmbare Städte und unbesiegbare Riesen sahen, sah Kaleb Städte, die erobert und Riesen, die „wie Brot gegessen“ wurden (4. Mose 13,28-33; 14,6-9).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600" dirty="0" err="1">
                <a:ln/>
                <a:solidFill>
                  <a:schemeClr val="accent5">
                    <a:lumMod val="75000"/>
                  </a:schemeClr>
                </a:solidFill>
                <a:effectLst>
                  <a:outerShdw blurRad="38100" dist="38100" dir="2700000" algn="tl">
                    <a:srgbClr val="A2A6F8"/>
                  </a:outerShdw>
                </a:effectLst>
              </a:rPr>
              <a:t>GLAUBE</a:t>
            </a:r>
            <a:r>
              <a:rPr lang="es-ES" sz="4800" b="1" spc="600" dirty="0">
                <a:ln/>
                <a:solidFill>
                  <a:schemeClr val="accent5">
                    <a:lumMod val="75000"/>
                  </a:schemeClr>
                </a:solidFill>
                <a:effectLst>
                  <a:outerShdw blurRad="38100" dist="38100" dir="2700000" algn="tl">
                    <a:srgbClr val="A2A6F8"/>
                  </a:outerShdw>
                </a:effectLst>
              </a:rPr>
              <a:t> IN </a:t>
            </a:r>
            <a:r>
              <a:rPr lang="es-ES" sz="4800" b="1" spc="600" dirty="0" err="1">
                <a:ln/>
                <a:solidFill>
                  <a:schemeClr val="accent5">
                    <a:lumMod val="75000"/>
                  </a:schemeClr>
                </a:solidFill>
                <a:effectLst>
                  <a:outerShdw blurRad="38100" dist="38100" dir="2700000" algn="tl">
                    <a:srgbClr val="A2A6F8"/>
                  </a:outerShdw>
                </a:effectLst>
              </a:rPr>
              <a:t>AKTION</a:t>
            </a:r>
            <a:endParaRPr lang="es-ES" sz="4800" b="1" spc="600" dirty="0">
              <a:ln/>
              <a:solidFill>
                <a:schemeClr val="accent5">
                  <a:lumMod val="75000"/>
                </a:schemeClr>
              </a:solidFill>
              <a:effectLst>
                <a:outerShdw blurRad="38100" dist="38100" dir="2700000" algn="tl">
                  <a:srgbClr val="A2A6F8"/>
                </a:outerShdw>
              </a:effectLst>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de-DE" b="1" dirty="0">
                <a:solidFill>
                  <a:srgbClr val="124A1F"/>
                </a:solidFill>
                <a:effectLst>
                  <a:glow rad="101600">
                    <a:schemeClr val="accent2">
                      <a:lumMod val="20000"/>
                      <a:lumOff val="80000"/>
                    </a:schemeClr>
                  </a:glow>
                </a:effectLst>
                <a:latin typeface="Comic Sans MS" panose="030F0702030302020204" pitchFamily="66" charset="0"/>
              </a:rPr>
              <a:t>„Und nun gib mir dieses Gebirge, von dem der HERR an jenem Tag geredet hat! Denn du hast an jenem Tag gehört, dass die Enakiter dort sind und große, feste Städte. Vielleicht ist der HERR mit mir, dass ich sie vertreibe, wie der HERR geredet hat“</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sz="1400" b="1" dirty="0">
                <a:solidFill>
                  <a:srgbClr val="124A1F"/>
                </a:solidFill>
                <a:effectLst>
                  <a:glow rad="101600">
                    <a:schemeClr val="accent2">
                      <a:lumMod val="20000"/>
                      <a:lumOff val="80000"/>
                    </a:schemeClr>
                  </a:glow>
                </a:effectLst>
                <a:latin typeface="Comic Sans MS" panose="030F0702030302020204" pitchFamily="66" charset="0"/>
              </a:rPr>
              <a:t>(</a:t>
            </a:r>
            <a:r>
              <a:rPr lang="es-ES" sz="1400" b="1" dirty="0" err="1">
                <a:solidFill>
                  <a:srgbClr val="124A1F"/>
                </a:solidFill>
                <a:effectLst>
                  <a:glow rad="101600">
                    <a:schemeClr val="accent2">
                      <a:lumMod val="20000"/>
                      <a:lumOff val="80000"/>
                    </a:schemeClr>
                  </a:glow>
                </a:effectLst>
                <a:latin typeface="Comic Sans MS" panose="030F0702030302020204" pitchFamily="66" charset="0"/>
              </a:rPr>
              <a:t>Josua</a:t>
            </a:r>
            <a:r>
              <a:rPr lang="es-ES" sz="1400" b="1" dirty="0">
                <a:solidFill>
                  <a:srgbClr val="124A1F"/>
                </a:solidFill>
                <a:effectLst>
                  <a:glow rad="101600">
                    <a:schemeClr val="accent2">
                      <a:lumMod val="20000"/>
                      <a:lumOff val="80000"/>
                    </a:schemeClr>
                  </a:glow>
                </a:effectLst>
                <a:latin typeface="Comic Sans MS" panose="030F0702030302020204" pitchFamily="66" charset="0"/>
              </a:rPr>
              <a:t> 14,12 </a:t>
            </a:r>
            <a:r>
              <a:rPr lang="es-ES" sz="1100" b="1" dirty="0" err="1">
                <a:solidFill>
                  <a:srgbClr val="124A1F"/>
                </a:solidFill>
                <a:effectLst>
                  <a:glow rad="101600">
                    <a:schemeClr val="accent2">
                      <a:lumMod val="20000"/>
                      <a:lumOff val="80000"/>
                    </a:schemeClr>
                  </a:glow>
                </a:effectLst>
                <a:latin typeface="Comic Sans MS" panose="030F0702030302020204" pitchFamily="66" charset="0"/>
              </a:rPr>
              <a:t>ELB</a:t>
            </a:r>
            <a:r>
              <a:rPr lang="es-ES" sz="1400" b="1" dirty="0">
                <a:solidFill>
                  <a:srgbClr val="124A1F"/>
                </a:solidFill>
                <a:effectLst>
                  <a:glow rad="101600">
                    <a:schemeClr val="accent2">
                      <a:lumMod val="20000"/>
                      <a:lumOff val="80000"/>
                    </a:schemeClr>
                  </a:glow>
                </a:effectLst>
                <a:latin typeface="Comic Sans MS" panose="030F0702030302020204" pitchFamily="66" charset="0"/>
              </a:rPr>
              <a:t>)</a:t>
            </a:r>
            <a:endParaRPr lang="es-ES"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608315"/>
            <a:ext cx="5283402" cy="2308324"/>
          </a:xfrm>
          <a:prstGeom prst="rect">
            <a:avLst/>
          </a:prstGeom>
          <a:noFill/>
        </p:spPr>
        <p:txBody>
          <a:bodyPr wrap="square" rtlCol="0">
            <a:spAutoFit/>
          </a:bodyPr>
          <a:lstStyle/>
          <a:p>
            <a:pPr>
              <a:spcBef>
                <a:spcPts val="600"/>
              </a:spcBef>
            </a:pPr>
            <a:r>
              <a:rPr lang="de-DE" b="1" dirty="0"/>
              <a:t>Wie KALEB selbst berichtet, gab er nach Aufforderung Mose „einen Bericht, der meiner Überzeugung entsprach“ (Josua 14,7) und „folgte ich dem HERRN, meinem GOTT, von ganzem Herzen“ (Josua 14,8). Aufgrund seiner Treue versprach ihm Mose, </a:t>
            </a:r>
            <a:br>
              <a:rPr lang="de-DE" b="1" dirty="0"/>
            </a:br>
            <a:r>
              <a:rPr lang="de-DE" b="1" dirty="0"/>
              <a:t>das Land, das er während dessen Erkundung betreten hatte (Josua 14,9</a:t>
            </a:r>
            <a:r>
              <a:rPr lang="es-ES" b="1" dirty="0"/>
              <a:t>).</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5272" y="1839827"/>
            <a:ext cx="3973139" cy="4766044"/>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7" y="3877717"/>
            <a:ext cx="5441847" cy="2031325"/>
          </a:xfrm>
          <a:prstGeom prst="rect">
            <a:avLst/>
          </a:prstGeom>
          <a:noFill/>
        </p:spPr>
        <p:txBody>
          <a:bodyPr wrap="square">
            <a:spAutoFit/>
          </a:bodyPr>
          <a:lstStyle/>
          <a:p>
            <a:pPr>
              <a:spcBef>
                <a:spcPts val="600"/>
              </a:spcBef>
            </a:pPr>
            <a:r>
              <a:rPr lang="de-DE" b="1" dirty="0"/>
              <a:t>Kaleb war damals 40 Jahre alt, als er als Spion ausgesandt wurde. Nach 40 Jahren Wüstenwanderung und zusätzlich 5 Jahren der Eroberung war er nun ein alter Mann von 85 Jahren (Josua 14,10). Sein Körper und sein Geist waren allerdings noch immer kräftig und seine Gedanken waren noch mmer dieselben (Josua 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923330"/>
          </a:xfrm>
          <a:prstGeom prst="rect">
            <a:avLst/>
          </a:prstGeom>
          <a:noFill/>
        </p:spPr>
        <p:txBody>
          <a:bodyPr wrap="square">
            <a:spAutoFit/>
          </a:bodyPr>
          <a:lstStyle/>
          <a:p>
            <a:pPr>
              <a:spcBef>
                <a:spcPts val="600"/>
              </a:spcBef>
            </a:pPr>
            <a:r>
              <a:rPr lang="de-DE" b="1" dirty="0"/>
              <a:t>Die Zeit war gekommen, das Versprechen einzulösen und zu beweisen, dass seine Worte nicht leer waren. Mit Gottes Hilfe würde er die Riesen verschlingen und ihre Städte erobern (Josua 14,12-14).</a:t>
            </a:r>
            <a:endParaRPr lang="es-ES" b="1" dirty="0"/>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66675"/>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DIE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FACKEL</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WEITERREICHEN</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de-DE" b="1" dirty="0">
                <a:effectLst>
                  <a:outerShdw blurRad="38100" dist="38100" dir="2700000" algn="tl">
                    <a:srgbClr val="000000">
                      <a:alpha val="43137"/>
                    </a:srgbClr>
                  </a:outerShdw>
                </a:effectLst>
                <a:latin typeface="Comic Sans MS" panose="030F0702030302020204" pitchFamily="66" charset="0"/>
              </a:rPr>
              <a:t>„Und Kaleb sagte: Wer Kirjat-Sefer schlägt und es einnimmt, </a:t>
            </a:r>
            <a:br>
              <a:rPr lang="de-DE" b="1" dirty="0">
                <a:effectLst>
                  <a:outerShdw blurRad="38100" dist="38100" dir="2700000" algn="tl">
                    <a:srgbClr val="000000">
                      <a:alpha val="43137"/>
                    </a:srgbClr>
                  </a:outerShdw>
                </a:effectLst>
                <a:latin typeface="Comic Sans MS" panose="030F0702030302020204" pitchFamily="66" charset="0"/>
              </a:rPr>
            </a:br>
            <a:r>
              <a:rPr lang="de-DE" b="1" dirty="0">
                <a:effectLst>
                  <a:outerShdw blurRad="38100" dist="38100" dir="2700000" algn="tl">
                    <a:srgbClr val="000000">
                      <a:alpha val="43137"/>
                    </a:srgbClr>
                  </a:outerShdw>
                </a:effectLst>
                <a:latin typeface="Comic Sans MS" panose="030F0702030302020204" pitchFamily="66" charset="0"/>
              </a:rPr>
              <a:t>dem gebe ich meine Tochter Achsa zur Frau“</a:t>
            </a:r>
            <a:r>
              <a:rPr lang="es-ES"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a:t>
            </a:r>
            <a:r>
              <a:rPr lang="es-ES" sz="1400" b="1" dirty="0" err="1">
                <a:effectLst>
                  <a:outerShdw blurRad="38100" dist="38100" dir="2700000" algn="tl">
                    <a:srgbClr val="000000">
                      <a:alpha val="43137"/>
                    </a:srgbClr>
                  </a:outerShdw>
                </a:effectLst>
                <a:latin typeface="Comic Sans MS" panose="030F0702030302020204" pitchFamily="66" charset="0"/>
              </a:rPr>
              <a:t>Josua</a:t>
            </a:r>
            <a:r>
              <a:rPr lang="es-ES" sz="1400" b="1" dirty="0">
                <a:effectLst>
                  <a:outerShdw blurRad="38100" dist="38100" dir="2700000" algn="tl">
                    <a:srgbClr val="000000">
                      <a:alpha val="43137"/>
                    </a:srgbClr>
                  </a:outerShdw>
                </a:effectLst>
                <a:latin typeface="Comic Sans MS" panose="030F0702030302020204" pitchFamily="66" charset="0"/>
              </a:rPr>
              <a:t> 15,16 </a:t>
            </a:r>
            <a:r>
              <a:rPr lang="es-ES" sz="1100" b="1" dirty="0" err="1">
                <a:effectLst>
                  <a:outerShdw blurRad="38100" dist="38100" dir="2700000" algn="tl">
                    <a:srgbClr val="000000">
                      <a:alpha val="43137"/>
                    </a:srgbClr>
                  </a:outerShdw>
                </a:effectLst>
                <a:latin typeface="Comic Sans MS" panose="030F0702030302020204" pitchFamily="66" charset="0"/>
              </a:rPr>
              <a:t>ELB</a:t>
            </a:r>
            <a:r>
              <a:rPr lang="es-ES" sz="1400" b="1" dirty="0">
                <a:effectLst>
                  <a:outerShdw blurRad="38100" dist="38100" dir="2700000" algn="tl">
                    <a:srgbClr val="000000">
                      <a:alpha val="43137"/>
                    </a:srgbClr>
                  </a:outerShdw>
                </a:effectLst>
                <a:latin typeface="Comic Sans MS" panose="030F0702030302020204" pitchFamily="66" charset="0"/>
              </a:rPr>
              <a:t>)</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0" y="1387197"/>
            <a:ext cx="9077325" cy="1015663"/>
          </a:xfrm>
          <a:prstGeom prst="rect">
            <a:avLst/>
          </a:prstGeom>
          <a:noFill/>
        </p:spPr>
        <p:txBody>
          <a:bodyPr wrap="square" rtlCol="0">
            <a:spAutoFit/>
          </a:bodyPr>
          <a:lstStyle/>
          <a:p>
            <a:pPr>
              <a:spcBef>
                <a:spcPts val="600"/>
              </a:spcBef>
            </a:pPr>
            <a:r>
              <a:rPr lang="de-DE" sz="2000" b="1" dirty="0"/>
              <a:t>Als KALEB einen Teil des Gebiets erobert hatte, das ihm rechtmäßig zustand, dachte er darüber nach, welches Vermächtnis er hinterlassen würde. Würden seine Nachkommen weiterhin so wie er auf GOTT vertrauen?</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291681"/>
            <a:ext cx="6096953" cy="1015663"/>
          </a:xfrm>
          <a:prstGeom prst="rect">
            <a:avLst/>
          </a:prstGeom>
          <a:noFill/>
        </p:spPr>
        <p:txBody>
          <a:bodyPr wrap="square">
            <a:spAutoFit/>
          </a:bodyPr>
          <a:lstStyle/>
          <a:p>
            <a:pPr>
              <a:spcBef>
                <a:spcPts val="600"/>
              </a:spcBef>
            </a:pPr>
            <a:r>
              <a:rPr lang="de-DE" sz="2000" b="1" dirty="0"/>
              <a:t>Aus diesem Grund versprach er demjenigen, der KIRJAT-SEFER, auch DEBIR genannt, eroberte, die Hand seiner Tochter (Josua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2175330" y="2309723"/>
            <a:ext cx="6901995" cy="1015663"/>
          </a:xfrm>
          <a:prstGeom prst="rect">
            <a:avLst/>
          </a:prstGeom>
          <a:noFill/>
        </p:spPr>
        <p:txBody>
          <a:bodyPr wrap="square">
            <a:spAutoFit/>
          </a:bodyPr>
          <a:lstStyle/>
          <a:p>
            <a:pPr>
              <a:spcBef>
                <a:spcPts val="600"/>
              </a:spcBef>
            </a:pPr>
            <a:r>
              <a:rPr lang="de-DE" sz="2000" b="1" dirty="0"/>
              <a:t>Er hatte bewiesen, dass man GOTT vertrauen konnte und nun wollte er jemanden finden, der denselben Glauben hatte, damit er ihm die Fackel übergeben konnte.</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838575" y="5255597"/>
            <a:ext cx="6096953" cy="1631216"/>
          </a:xfrm>
          <a:prstGeom prst="rect">
            <a:avLst/>
          </a:prstGeom>
          <a:noFill/>
        </p:spPr>
        <p:txBody>
          <a:bodyPr wrap="square">
            <a:spAutoFit/>
          </a:bodyPr>
          <a:lstStyle/>
          <a:p>
            <a:pPr>
              <a:spcBef>
                <a:spcPts val="600"/>
              </a:spcBef>
            </a:pPr>
            <a:r>
              <a:rPr lang="de-DE" sz="2000" b="1" dirty="0"/>
              <a:t>Nachdem OTHNIEL Kalebs Tochter Achsah geheiratet hatte, überredete sie ihren Vater, ihrem Mann OTHNIEL zu erlauben, das eroberte Gebiet zu erweitern (Jos 15,18-19), wodurch er sich als würdiger Erbe KALEBS erwies.</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838575" y="4273639"/>
            <a:ext cx="6096953" cy="1015663"/>
          </a:xfrm>
          <a:prstGeom prst="rect">
            <a:avLst/>
          </a:prstGeom>
          <a:noFill/>
        </p:spPr>
        <p:txBody>
          <a:bodyPr wrap="square">
            <a:spAutoFit/>
          </a:bodyPr>
          <a:lstStyle/>
          <a:p>
            <a:pPr>
              <a:spcBef>
                <a:spcPts val="600"/>
              </a:spcBef>
            </a:pPr>
            <a:r>
              <a:rPr lang="de-DE" sz="2000" b="1" dirty="0"/>
              <a:t>Sein Neffe OTHNIEL war der mächtige Mann, der die Stadt eroberte und der 1. Richter Israels wurde (Josua 15,17; Richter 3,9-11).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7200" b="1" dirty="0">
                <a:ln/>
                <a:solidFill>
                  <a:srgbClr val="C15C16"/>
                </a:solidFill>
              </a:rPr>
              <a:t>DER </a:t>
            </a:r>
            <a:r>
              <a:rPr lang="es-ES" sz="7200" b="1" dirty="0" err="1">
                <a:ln/>
                <a:solidFill>
                  <a:srgbClr val="C15C16"/>
                </a:solidFill>
              </a:rPr>
              <a:t>GLAUBE</a:t>
            </a:r>
            <a:r>
              <a:rPr lang="es-ES" sz="7200" b="1" dirty="0">
                <a:ln/>
                <a:solidFill>
                  <a:srgbClr val="C15C16"/>
                </a:solidFill>
              </a:rPr>
              <a:t> </a:t>
            </a:r>
            <a:r>
              <a:rPr lang="es-ES" sz="7200" b="1" dirty="0" err="1">
                <a:ln/>
                <a:solidFill>
                  <a:srgbClr val="C15C16"/>
                </a:solidFill>
              </a:rPr>
              <a:t>JOSUAS</a:t>
            </a:r>
            <a:endParaRPr lang="es-ES" sz="7200" b="1" dirty="0">
              <a:ln/>
              <a:solidFill>
                <a:srgbClr val="C15C16"/>
              </a:solidFill>
            </a:endParaRP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77299" y="1102203"/>
            <a:ext cx="3524250"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de-DE"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„Und als sie das ganze Land ausgeteilt hatten nach seinen Gebieten, gaben die Israeliten dem Josua, dem Sohn Nuns, ein Erbteil in ihrer Mitte“</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Josua</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19,49 </a:t>
            </a:r>
            <a:r>
              <a:rPr lang="es-ES" sz="1100"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LUT</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677026" cy="1323439"/>
          </a:xfrm>
          <a:prstGeom prst="rect">
            <a:avLst/>
          </a:prstGeom>
          <a:noFill/>
        </p:spPr>
        <p:txBody>
          <a:bodyPr wrap="square" rtlCol="0">
            <a:spAutoFit/>
          </a:bodyPr>
          <a:lstStyle/>
          <a:p>
            <a:pPr>
              <a:spcBef>
                <a:spcPts val="600"/>
              </a:spcBef>
            </a:pPr>
            <a:r>
              <a:rPr lang="de-DE" sz="2000" b="1" dirty="0"/>
              <a:t>Als junger Mann wurde JOSUA von MOSE zu seinem </a:t>
            </a:r>
            <a:br>
              <a:rPr lang="de-DE" sz="2000" b="1" dirty="0"/>
            </a:br>
            <a:r>
              <a:rPr lang="de-DE" sz="2000" b="1" dirty="0"/>
              <a:t>MITARBEITER erwählt. Er erwies sich als gehorsam, mutig, treu, hilfsbereit und als Verfechter der Dinge GOTTES (2. Mose 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1020912505"/>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de-DE" sz="2000" b="1" dirty="0"/>
              <a:t>Aus JOSUAS Geschichte lernen wir Folgendes:</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1996738"/>
            <a:ext cx="6677026" cy="1631216"/>
          </a:xfrm>
          <a:prstGeom prst="rect">
            <a:avLst/>
          </a:prstGeom>
          <a:noFill/>
        </p:spPr>
        <p:txBody>
          <a:bodyPr wrap="square">
            <a:spAutoFit/>
          </a:bodyPr>
          <a:lstStyle/>
          <a:p>
            <a:pPr>
              <a:spcBef>
                <a:spcPts val="600"/>
              </a:spcBef>
            </a:pPr>
            <a:r>
              <a:rPr lang="de-DE" sz="2000" b="1" dirty="0"/>
              <a:t>Als die Zeit gekommen war, sein eigenes Gebiet zu beanspruchen, wartete JOSUA, bis alle Stämme ihr Erbe erhalten hatten und wählte dann „den übrig gebliebenen Teil“ [Timnat-Serach] (Josua 19,50), eine Stadt in der Nähe von SILO, wo das HEILIGTUM errichtet worden war.</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425</TotalTime>
  <Words>1415</Words>
  <Application>Microsoft Office PowerPoint</Application>
  <PresentationFormat>Panorámica</PresentationFormat>
  <Paragraphs>58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65</cp:revision>
  <dcterms:created xsi:type="dcterms:W3CDTF">2025-10-19T08:16:14Z</dcterms:created>
  <dcterms:modified xsi:type="dcterms:W3CDTF">2025-11-21T14:48:51Z</dcterms:modified>
</cp:coreProperties>
</file>