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7"/>
  </p:notesMasterIdLst>
  <p:sldIdLst>
    <p:sldId id="307" r:id="rId3"/>
    <p:sldId id="311" r:id="rId4"/>
    <p:sldId id="257" r:id="rId5"/>
    <p:sldId id="312" r:id="rId6"/>
    <p:sldId id="258" r:id="rId7"/>
    <p:sldId id="259" r:id="rId8"/>
    <p:sldId id="260" r:id="rId9"/>
    <p:sldId id="317" r:id="rId10"/>
    <p:sldId id="261" r:id="rId11"/>
    <p:sldId id="318" r:id="rId12"/>
    <p:sldId id="308" r:id="rId13"/>
    <p:sldId id="310" r:id="rId14"/>
    <p:sldId id="319" r:id="rId15"/>
    <p:sldId id="309" r:id="rId16"/>
    <p:sldId id="304" r:id="rId17"/>
    <p:sldId id="320" r:id="rId18"/>
    <p:sldId id="321" r:id="rId19"/>
    <p:sldId id="322" r:id="rId20"/>
    <p:sldId id="323" r:id="rId21"/>
    <p:sldId id="305" r:id="rId22"/>
    <p:sldId id="316" r:id="rId23"/>
    <p:sldId id="313" r:id="rId24"/>
    <p:sldId id="314" r:id="rId25"/>
    <p:sldId id="315" r:id="rId26"/>
  </p:sldIdLst>
  <p:sldSz cx="12192000" cy="6858000"/>
  <p:notesSz cx="6858000" cy="9144000"/>
  <p:embeddedFontLst>
    <p:embeddedFont>
      <p:font typeface="Candara" panose="020E0502030303020204" pitchFamily="34" charset="0"/>
      <p:regular r:id="rId28"/>
      <p:bold r:id="rId29"/>
      <p:italic r:id="rId30"/>
      <p:boldItalic r:id="rId31"/>
    </p:embeddedFont>
    <p:embeddedFont>
      <p:font typeface="Constantia" panose="02030602050306030303" pitchFamily="18" charset="0"/>
      <p:regular r:id="rId32"/>
      <p:bold r:id="rId33"/>
      <p:italic r:id="rId34"/>
      <p:boldItalic r:id="rId3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B7C355"/>
    <a:srgbClr val="D57124"/>
    <a:srgbClr val="44B32C"/>
    <a:srgbClr val="977E38"/>
    <a:srgbClr val="B19C5C"/>
    <a:srgbClr val="B5A996"/>
    <a:srgbClr val="392B81"/>
    <a:srgbClr val="7A6ACD"/>
    <a:srgbClr val="2A72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9" d="100"/>
          <a:sy n="99" d="100"/>
        </p:scale>
        <p:origin x="3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pPr marL="0" indent="0"/>
          <a:r>
            <a:rPr lang="de-DE" sz="1900" b="1" dirty="0"/>
            <a:t>Der GLAUBE ignoriert nicht Tatsachen, sondern bietet lediglich </a:t>
          </a:r>
          <a:br>
            <a:rPr lang="de-DE" sz="1900" b="1" dirty="0"/>
          </a:br>
          <a:r>
            <a:rPr lang="de-DE" sz="1900" b="1" dirty="0"/>
            <a:t>einen </a:t>
          </a:r>
          <a:r>
            <a:rPr lang="de-DE" sz="1900" b="1" dirty="0">
              <a:highlight>
                <a:srgbClr val="FFFF00"/>
              </a:highlight>
            </a:rPr>
            <a:t>anderen Blickwinkel </a:t>
          </a:r>
          <a:br>
            <a:rPr lang="de-DE" sz="1900" b="1" dirty="0"/>
          </a:br>
          <a:r>
            <a:rPr lang="de-DE" sz="1900" b="1" dirty="0"/>
            <a:t>für das Verständnis.</a:t>
          </a:r>
          <a:endParaRPr lang="es-ES" sz="1900" dirty="0"/>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de-DE" sz="2000" b="1" dirty="0"/>
            <a:t>Anstatt uns </a:t>
          </a:r>
          <a:br>
            <a:rPr lang="de-DE" sz="2000" b="1" dirty="0"/>
          </a:br>
          <a:r>
            <a:rPr lang="de-DE" sz="2000" b="1" dirty="0"/>
            <a:t>zu beklagen, sind wir aufgerufen, </a:t>
          </a:r>
          <a:br>
            <a:rPr lang="de-DE" sz="2000" b="1" dirty="0"/>
          </a:br>
          <a:r>
            <a:rPr lang="de-DE" sz="2000" b="1" dirty="0"/>
            <a:t>zu </a:t>
          </a:r>
          <a:r>
            <a:rPr lang="de-DE" sz="2000" b="1" dirty="0">
              <a:highlight>
                <a:srgbClr val="FFFF00"/>
              </a:highlight>
            </a:rPr>
            <a:t>vertrauen</a:t>
          </a:r>
          <a:r>
            <a:rPr lang="de-DE" sz="2000" b="1" dirty="0"/>
            <a:t> und uns </a:t>
          </a:r>
          <a:r>
            <a:rPr lang="de-DE" sz="1900" b="1" dirty="0">
              <a:highlight>
                <a:srgbClr val="FFFF00"/>
              </a:highlight>
            </a:rPr>
            <a:t>GOTTES</a:t>
          </a:r>
          <a:r>
            <a:rPr lang="de-DE" sz="2000" b="1" dirty="0">
              <a:highlight>
                <a:srgbClr val="FFFF00"/>
              </a:highlight>
            </a:rPr>
            <a:t> </a:t>
          </a:r>
          <a:r>
            <a:rPr lang="de-DE" sz="1800" b="1" dirty="0">
              <a:highlight>
                <a:srgbClr val="FFFF00"/>
              </a:highlight>
            </a:rPr>
            <a:t>Plänen</a:t>
          </a:r>
          <a:r>
            <a:rPr lang="de-DE" sz="2000" b="1" dirty="0">
              <a:highlight>
                <a:srgbClr val="FFFF00"/>
              </a:highlight>
            </a:rPr>
            <a:t> </a:t>
          </a:r>
          <a:r>
            <a:rPr lang="de-DE" sz="2000" b="1" dirty="0"/>
            <a:t>zu </a:t>
          </a:r>
          <a:r>
            <a:rPr lang="de-DE" sz="2000" b="1" dirty="0">
              <a:highlight>
                <a:srgbClr val="FFFF00"/>
              </a:highlight>
            </a:rPr>
            <a:t>beugen</a:t>
          </a:r>
          <a:r>
            <a:rPr lang="de-DE" sz="2000" b="1" dirty="0"/>
            <a:t>.</a:t>
          </a:r>
          <a:endParaRPr lang="es-ES" sz="2000" dirty="0"/>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de-DE" sz="2000" b="1" dirty="0"/>
            <a:t>Segen kommt über diejenigen, die </a:t>
          </a:r>
          <a:r>
            <a:rPr lang="de-DE" sz="2000" b="1" dirty="0">
              <a:highlight>
                <a:srgbClr val="FFFF00"/>
              </a:highlight>
            </a:rPr>
            <a:t>völlig </a:t>
          </a:r>
          <a:br>
            <a:rPr lang="de-DE" sz="2000" b="1" dirty="0"/>
          </a:br>
          <a:r>
            <a:rPr lang="de-DE" sz="2000" b="1" dirty="0">
              <a:highlight>
                <a:srgbClr val="FFFF00"/>
              </a:highlight>
            </a:rPr>
            <a:t>im HERRN bleiben.</a:t>
          </a:r>
          <a:endParaRPr lang="es-ES" sz="2000" dirty="0">
            <a:highlight>
              <a:srgbClr val="FFFF00"/>
            </a:highlight>
          </a:endParaRPr>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de-DE" sz="2000" b="1" dirty="0">
              <a:highlight>
                <a:srgbClr val="FFFF00"/>
              </a:highlight>
            </a:rPr>
            <a:t>Das Leben</a:t>
          </a:r>
          <a:r>
            <a:rPr lang="de-DE" sz="2000" b="1" dirty="0"/>
            <a:t> </a:t>
          </a:r>
          <a:br>
            <a:rPr lang="de-DE" sz="2000" b="1" dirty="0"/>
          </a:br>
          <a:r>
            <a:rPr lang="de-DE" sz="2000" b="1" dirty="0">
              <a:highlight>
                <a:srgbClr val="FFFF00"/>
              </a:highlight>
            </a:rPr>
            <a:t>in all seinen Dimensionen </a:t>
          </a:r>
          <a:r>
            <a:rPr lang="de-DE" sz="2000" b="1" dirty="0"/>
            <a:t>muss nach den </a:t>
          </a:r>
          <a:r>
            <a:rPr lang="de-DE" sz="2000" b="1" dirty="0">
              <a:highlight>
                <a:srgbClr val="FFFF00"/>
              </a:highlight>
            </a:rPr>
            <a:t>von GOTT vorgegebenen Plänen gelebt </a:t>
          </a:r>
          <a:r>
            <a:rPr lang="de-DE" sz="2000" b="1" dirty="0"/>
            <a:t>werden.</a:t>
          </a:r>
          <a:endParaRPr lang="es-ES" sz="2000" dirty="0"/>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de-DE" sz="2000" b="1" dirty="0"/>
            <a:t>Es </a:t>
          </a:r>
          <a:r>
            <a:rPr lang="de-DE" sz="2000" b="1" dirty="0">
              <a:highlight>
                <a:srgbClr val="FFFF00"/>
              </a:highlight>
            </a:rPr>
            <a:t>lohnt sich, </a:t>
          </a:r>
          <a:r>
            <a:rPr lang="de-DE" sz="2000" b="1" dirty="0"/>
            <a:t>ein Leben </a:t>
          </a:r>
          <a:r>
            <a:rPr lang="de-DE" sz="2000" b="1" dirty="0">
              <a:highlight>
                <a:srgbClr val="FFFF00"/>
              </a:highlight>
            </a:rPr>
            <a:t>ganz nah </a:t>
          </a:r>
          <a:br>
            <a:rPr lang="de-DE" sz="2000" b="1" dirty="0">
              <a:highlight>
                <a:srgbClr val="FFFF00"/>
              </a:highlight>
            </a:rPr>
          </a:br>
          <a:r>
            <a:rPr lang="de-DE" sz="2000" b="1" dirty="0">
              <a:highlight>
                <a:srgbClr val="FFFF00"/>
              </a:highlight>
            </a:rPr>
            <a:t>bei GOTT </a:t>
          </a:r>
          <a:br>
            <a:rPr lang="de-DE" sz="2000" b="1" dirty="0"/>
          </a:br>
          <a:r>
            <a:rPr lang="de-DE" sz="2000" b="1" dirty="0"/>
            <a:t>zu führen 
(Ps. 84:10)</a:t>
          </a:r>
          <a:endParaRPr lang="es-ES" sz="2000" dirty="0"/>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a:t>Der GLAUBE ignoriert nicht Tatsachen, sondern bietet lediglich </a:t>
          </a:r>
          <a:br>
            <a:rPr lang="de-DE" sz="1900" b="1" kern="1200" dirty="0"/>
          </a:br>
          <a:r>
            <a:rPr lang="de-DE" sz="1900" b="1" kern="1200" dirty="0"/>
            <a:t>einen </a:t>
          </a:r>
          <a:r>
            <a:rPr lang="de-DE" sz="1900" b="1" kern="1200" dirty="0">
              <a:highlight>
                <a:srgbClr val="FFFF00"/>
              </a:highlight>
            </a:rPr>
            <a:t>anderen Blickwinkel </a:t>
          </a:r>
          <a:br>
            <a:rPr lang="de-DE" sz="1900" b="1" kern="1200" dirty="0"/>
          </a:br>
          <a:r>
            <a:rPr lang="de-DE" sz="1900" b="1" kern="1200" dirty="0"/>
            <a:t>für das Verständnis.</a:t>
          </a:r>
          <a:endParaRPr lang="es-ES" sz="1900" kern="1200" dirty="0"/>
        </a:p>
      </dsp:txBody>
      <dsp:txXfrm>
        <a:off x="455874" y="405267"/>
        <a:ext cx="1955310" cy="1955310"/>
      </dsp:txXfrm>
    </dsp:sp>
    <dsp:sp modelId="{CD3EC9D1-B914-4A94-9073-BBD619FDAE34}">
      <dsp:nvSpPr>
        <dsp:cNvPr id="0" name=""/>
        <dsp:cNvSpPr/>
      </dsp:nvSpPr>
      <dsp:spPr>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de-DE" sz="2000" b="1" kern="1200" dirty="0"/>
            <a:t>Anstatt uns </a:t>
          </a:r>
          <a:br>
            <a:rPr lang="de-DE" sz="2000" b="1" kern="1200" dirty="0"/>
          </a:br>
          <a:r>
            <a:rPr lang="de-DE" sz="2000" b="1" kern="1200" dirty="0"/>
            <a:t>zu beklagen, sind wir aufgerufen, </a:t>
          </a:r>
          <a:br>
            <a:rPr lang="de-DE" sz="2000" b="1" kern="1200" dirty="0"/>
          </a:br>
          <a:r>
            <a:rPr lang="de-DE" sz="2000" b="1" kern="1200" dirty="0"/>
            <a:t>zu </a:t>
          </a:r>
          <a:r>
            <a:rPr lang="de-DE" sz="2000" b="1" kern="1200" dirty="0">
              <a:highlight>
                <a:srgbClr val="FFFF00"/>
              </a:highlight>
            </a:rPr>
            <a:t>vertrauen</a:t>
          </a:r>
          <a:r>
            <a:rPr lang="de-DE" sz="2000" b="1" kern="1200" dirty="0"/>
            <a:t> und uns </a:t>
          </a:r>
          <a:r>
            <a:rPr lang="de-DE" sz="1900" b="1" kern="1200" dirty="0">
              <a:highlight>
                <a:srgbClr val="FFFF00"/>
              </a:highlight>
            </a:rPr>
            <a:t>GOTTES</a:t>
          </a:r>
          <a:r>
            <a:rPr lang="de-DE" sz="2000" b="1" kern="1200" dirty="0">
              <a:highlight>
                <a:srgbClr val="FFFF00"/>
              </a:highlight>
            </a:rPr>
            <a:t> </a:t>
          </a:r>
          <a:r>
            <a:rPr lang="de-DE" sz="1800" b="1" kern="1200" dirty="0">
              <a:highlight>
                <a:srgbClr val="FFFF00"/>
              </a:highlight>
            </a:rPr>
            <a:t>Plänen</a:t>
          </a:r>
          <a:r>
            <a:rPr lang="de-DE" sz="2000" b="1" kern="1200" dirty="0">
              <a:highlight>
                <a:srgbClr val="FFFF00"/>
              </a:highlight>
            </a:rPr>
            <a:t> </a:t>
          </a:r>
          <a:r>
            <a:rPr lang="de-DE" sz="2000" b="1" kern="1200" dirty="0"/>
            <a:t>zu </a:t>
          </a:r>
          <a:r>
            <a:rPr lang="de-DE" sz="2000" b="1" kern="1200" dirty="0">
              <a:highlight>
                <a:srgbClr val="FFFF00"/>
              </a:highlight>
            </a:rPr>
            <a:t>beugen</a:t>
          </a:r>
          <a:r>
            <a:rPr lang="de-DE" sz="2000" b="1" kern="1200" dirty="0"/>
            <a:t>.</a:t>
          </a:r>
          <a:endParaRPr lang="es-ES" sz="2000" kern="1200" dirty="0"/>
        </a:p>
      </dsp:txBody>
      <dsp:txXfrm>
        <a:off x="2801405"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de-DE" sz="2000" b="1" kern="1200" dirty="0"/>
            <a:t>Segen kommt über diejenigen, die </a:t>
          </a:r>
          <a:r>
            <a:rPr lang="de-DE" sz="2000" b="1" kern="1200" dirty="0">
              <a:highlight>
                <a:srgbClr val="FFFF00"/>
              </a:highlight>
            </a:rPr>
            <a:t>völlig </a:t>
          </a:r>
          <a:br>
            <a:rPr lang="de-DE" sz="2000" b="1" kern="1200" dirty="0"/>
          </a:br>
          <a:r>
            <a:rPr lang="de-DE" sz="2000" b="1" kern="1200" dirty="0">
              <a:highlight>
                <a:srgbClr val="FFFF00"/>
              </a:highlight>
            </a:rPr>
            <a:t>im HERRN bleiben.</a:t>
          </a:r>
          <a:endParaRPr lang="es-ES" sz="2000" kern="1200" dirty="0">
            <a:highlight>
              <a:srgbClr val="FFFF00"/>
            </a:highlight>
          </a:endParaRPr>
        </a:p>
      </dsp:txBody>
      <dsp:txXfrm>
        <a:off x="5118343" y="405267"/>
        <a:ext cx="1955310" cy="1955310"/>
      </dsp:txXfrm>
    </dsp:sp>
    <dsp:sp modelId="{DDBEDA38-D464-4DF7-BCB0-09E9A2DC813E}">
      <dsp:nvSpPr>
        <dsp:cNvPr id="0" name=""/>
        <dsp:cNvSpPr/>
      </dsp:nvSpPr>
      <dsp:spPr>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de-DE" sz="2000" b="1" kern="1200" dirty="0">
              <a:highlight>
                <a:srgbClr val="FFFF00"/>
              </a:highlight>
            </a:rPr>
            <a:t>Das Leben</a:t>
          </a:r>
          <a:r>
            <a:rPr lang="de-DE" sz="2000" b="1" kern="1200" dirty="0"/>
            <a:t> </a:t>
          </a:r>
          <a:br>
            <a:rPr lang="de-DE" sz="2000" b="1" kern="1200" dirty="0"/>
          </a:br>
          <a:r>
            <a:rPr lang="de-DE" sz="2000" b="1" kern="1200" dirty="0">
              <a:highlight>
                <a:srgbClr val="FFFF00"/>
              </a:highlight>
            </a:rPr>
            <a:t>in all seinen Dimensionen </a:t>
          </a:r>
          <a:r>
            <a:rPr lang="de-DE" sz="2000" b="1" kern="1200" dirty="0"/>
            <a:t>muss nach den </a:t>
          </a:r>
          <a:r>
            <a:rPr lang="de-DE" sz="2000" b="1" kern="1200" dirty="0">
              <a:highlight>
                <a:srgbClr val="FFFF00"/>
              </a:highlight>
            </a:rPr>
            <a:t>von GOTT vorgegebenen Plänen gelebt </a:t>
          </a:r>
          <a:r>
            <a:rPr lang="de-DE" sz="2000" b="1" kern="1200" dirty="0"/>
            <a:t>werden.</a:t>
          </a:r>
          <a:endParaRPr lang="es-ES" sz="2000" kern="1200" dirty="0"/>
        </a:p>
      </dsp:txBody>
      <dsp:txXfrm>
        <a:off x="7416235" y="405267"/>
        <a:ext cx="1955310" cy="1955310"/>
      </dsp:txXfrm>
    </dsp:sp>
    <dsp:sp modelId="{BE48992A-E860-4C40-A1D4-500F6D3DD78C}">
      <dsp:nvSpPr>
        <dsp:cNvPr id="0" name=""/>
        <dsp:cNvSpPr/>
      </dsp:nvSpPr>
      <dsp:spPr>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lang="de-DE" sz="2000" b="1" kern="1200" dirty="0"/>
            <a:t>Es </a:t>
          </a:r>
          <a:r>
            <a:rPr lang="de-DE" sz="2000" b="1" kern="1200" dirty="0">
              <a:highlight>
                <a:srgbClr val="FFFF00"/>
              </a:highlight>
            </a:rPr>
            <a:t>lohnt sich, </a:t>
          </a:r>
          <a:r>
            <a:rPr lang="de-DE" sz="2000" b="1" kern="1200" dirty="0"/>
            <a:t>ein Leben </a:t>
          </a:r>
          <a:r>
            <a:rPr lang="de-DE" sz="2000" b="1" kern="1200" dirty="0">
              <a:highlight>
                <a:srgbClr val="FFFF00"/>
              </a:highlight>
            </a:rPr>
            <a:t>ganz nah </a:t>
          </a:r>
          <a:br>
            <a:rPr lang="de-DE" sz="2000" b="1" kern="1200" dirty="0">
              <a:highlight>
                <a:srgbClr val="FFFF00"/>
              </a:highlight>
            </a:rPr>
          </a:br>
          <a:r>
            <a:rPr lang="de-DE" sz="2000" b="1" kern="1200" dirty="0">
              <a:highlight>
                <a:srgbClr val="FFFF00"/>
              </a:highlight>
            </a:rPr>
            <a:t>bei GOTT </a:t>
          </a:r>
          <a:br>
            <a:rPr lang="de-DE" sz="2000" b="1" kern="1200" dirty="0"/>
          </a:br>
          <a:r>
            <a:rPr lang="de-DE" sz="2000" b="1" kern="1200" dirty="0"/>
            <a:t>zu führen 
(Ps. 84:10)</a:t>
          </a:r>
          <a:endParaRPr lang="es-ES" sz="2000" kern="1200" dirty="0"/>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714EE-8C8A-4965-827B-F85208C880BA}" type="datetimeFigureOut">
              <a:rPr lang="de-DE" smtClean="0"/>
              <a:t>21.11.2025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0F37D-61FC-46FB-9B3F-B6582D12A738}" type="slidenum">
              <a:rPr lang="de-DE" smtClean="0"/>
              <a:t>‹Nº›</a:t>
            </a:fld>
            <a:endParaRPr lang="de-DE"/>
          </a:p>
        </p:txBody>
      </p:sp>
    </p:spTree>
    <p:extLst>
      <p:ext uri="{BB962C8B-B14F-4D97-AF65-F5344CB8AC3E}">
        <p14:creationId xmlns:p14="http://schemas.microsoft.com/office/powerpoint/2010/main" val="75030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630F37D-61FC-46FB-9B3F-B6582D12A738}" type="slidenum">
              <a:rPr lang="de-DE" smtClean="0"/>
              <a:t>9</a:t>
            </a:fld>
            <a:endParaRPr lang="de-DE"/>
          </a:p>
        </p:txBody>
      </p:sp>
    </p:spTree>
    <p:extLst>
      <p:ext uri="{BB962C8B-B14F-4D97-AF65-F5344CB8AC3E}">
        <p14:creationId xmlns:p14="http://schemas.microsoft.com/office/powerpoint/2010/main" val="285762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630F37D-61FC-46FB-9B3F-B6582D12A738}" type="slidenum">
              <a:rPr lang="de-DE" smtClean="0"/>
              <a:t>17</a:t>
            </a:fld>
            <a:endParaRPr lang="de-DE"/>
          </a:p>
        </p:txBody>
      </p:sp>
    </p:spTree>
    <p:extLst>
      <p:ext uri="{BB962C8B-B14F-4D97-AF65-F5344CB8AC3E}">
        <p14:creationId xmlns:p14="http://schemas.microsoft.com/office/powerpoint/2010/main" val="28189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630F37D-61FC-46FB-9B3F-B6582D12A738}" type="slidenum">
              <a:rPr lang="de-DE" smtClean="0"/>
              <a:t>18</a:t>
            </a:fld>
            <a:endParaRPr lang="de-DE"/>
          </a:p>
        </p:txBody>
      </p:sp>
    </p:spTree>
    <p:extLst>
      <p:ext uri="{BB962C8B-B14F-4D97-AF65-F5344CB8AC3E}">
        <p14:creationId xmlns:p14="http://schemas.microsoft.com/office/powerpoint/2010/main" val="389242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8DD87-201D-C56D-A8F2-4E7EA8EFA35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87F884E-349B-0D7E-5AC3-F22F61C8597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3075F8B-CDF2-0E4B-610A-9A1004C84157}"/>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A7A5AA5-A00C-688B-7F81-D77A7787B7CE}"/>
              </a:ext>
            </a:extLst>
          </p:cNvPr>
          <p:cNvSpPr>
            <a:spLocks noGrp="1"/>
          </p:cNvSpPr>
          <p:nvPr>
            <p:ph type="sldNum" sz="quarter" idx="5"/>
          </p:nvPr>
        </p:nvSpPr>
        <p:spPr/>
        <p:txBody>
          <a:bodyPr/>
          <a:lstStyle/>
          <a:p>
            <a:fld id="{F630F37D-61FC-46FB-9B3F-B6582D12A738}" type="slidenum">
              <a:rPr lang="de-DE" smtClean="0"/>
              <a:t>19</a:t>
            </a:fld>
            <a:endParaRPr lang="de-DE"/>
          </a:p>
        </p:txBody>
      </p:sp>
    </p:spTree>
    <p:extLst>
      <p:ext uri="{BB962C8B-B14F-4D97-AF65-F5344CB8AC3E}">
        <p14:creationId xmlns:p14="http://schemas.microsoft.com/office/powerpoint/2010/main" val="129249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21/11/2025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21/11/2025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21/11/2025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21/11/2025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21/11/2025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21/11/2025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21/11/2025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21/11/2025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21/11/2025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21/11/2025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21/11/2025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21/11/2025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3.wdp"/><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6" y="291831"/>
            <a:ext cx="5798831" cy="2241820"/>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de-DE" sz="4800" b="1" dirty="0">
                <a:ln/>
                <a:solidFill>
                  <a:schemeClr val="accent3"/>
                </a:solidFill>
              </a:rPr>
              <a:t>GLAUBENS-HELDEN</a:t>
            </a:r>
            <a:r>
              <a:rPr lang="en" sz="4800" b="1" dirty="0">
                <a:ln/>
                <a:solidFill>
                  <a:schemeClr val="accent3"/>
                </a:solidFill>
              </a:rPr>
              <a:t>: </a:t>
            </a:r>
            <a:br>
              <a:rPr lang="es-ES" sz="4800" b="1" dirty="0">
                <a:ln/>
                <a:solidFill>
                  <a:schemeClr val="accent3"/>
                </a:solidFill>
              </a:rPr>
            </a:br>
            <a:r>
              <a:rPr lang="en" sz="4800" b="1" dirty="0">
                <a:ln/>
                <a:solidFill>
                  <a:schemeClr val="accent3"/>
                </a:solidFill>
              </a:rPr>
              <a:t>JOSUA AND KALEB</a:t>
            </a:r>
          </a:p>
        </p:txBody>
      </p:sp>
      <p:sp>
        <p:nvSpPr>
          <p:cNvPr id="9" name="CuadroTexto 8">
            <a:extLst>
              <a:ext uri="{FF2B5EF4-FFF2-40B4-BE49-F238E27FC236}">
                <a16:creationId xmlns:a16="http://schemas.microsoft.com/office/drawing/2014/main" id="{0D25A50C-4482-A76D-CAF8-9381368D5407}"/>
              </a:ext>
            </a:extLst>
          </p:cNvPr>
          <p:cNvSpPr txBox="1"/>
          <p:nvPr/>
        </p:nvSpPr>
        <p:spPr>
          <a:xfrm>
            <a:off x="0" y="6541857"/>
            <a:ext cx="12188951" cy="400110"/>
          </a:xfrm>
          <a:prstGeom prst="rect">
            <a:avLst/>
          </a:prstGeom>
          <a:noFill/>
        </p:spPr>
        <p:txBody>
          <a:bodyPr wrap="square" rtlCol="0">
            <a:spAutoFit/>
          </a:bodyPr>
          <a:lstStyle/>
          <a:p>
            <a:pPr algn="ctr"/>
            <a:r>
              <a:rPr lang="en" sz="2000" b="1" dirty="0">
                <a:solidFill>
                  <a:srgbClr val="7E6000"/>
                </a:solidFill>
              </a:rPr>
              <a:t>Lektion 8, Sabbat, 22. November 2025</a:t>
            </a:r>
          </a:p>
        </p:txBody>
      </p:sp>
      <p:pic>
        <p:nvPicPr>
          <p:cNvPr id="2" name="Grafik 1">
            <a:extLst>
              <a:ext uri="{FF2B5EF4-FFF2-40B4-BE49-F238E27FC236}">
                <a16:creationId xmlns:a16="http://schemas.microsoft.com/office/drawing/2014/main" id="{9DA1DCCF-FA5A-256E-0EE6-CBFC7D26759A}"/>
              </a:ext>
            </a:extLst>
          </p:cNvPr>
          <p:cNvPicPr>
            <a:extLst>
              <a:ext uri="smNativeData">
                <pr:smNativeData xmlns="smNativeData" xmlns:pr="smNativeData" xmlns:p15="http://schemas.microsoft.com/office/powerpoint/2012/main" xmlns:p14="http://schemas.microsoft.com/office/powerpoint/2010/main" xmlns:mc="http://schemas.openxmlformats.org/markup-compatibility/2006"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6">
            <a:alphaModFix/>
            <a:duotone>
              <a:prstClr val="black"/>
              <a:schemeClr val="accent2">
                <a:tint val="45000"/>
                <a:satMod val="400000"/>
              </a:schemeClr>
            </a:duotone>
            <a:extLst>
              <a:ext uri="{BEBA8EAE-BF5A-486C-A8C5-ECC9F3942E4B}">
                <a14:imgProps xmlns:a14="http://schemas.microsoft.com/office/drawing/2010/main">
                  <a14:imgLayer r:embed="rId7">
                    <a14:imgEffect>
                      <a14:sharpenSoften amount="27000"/>
                    </a14:imgEffect>
                    <a14:imgEffect>
                      <a14:colorTemperature colorTemp="5936"/>
                    </a14:imgEffect>
                    <a14:imgEffect>
                      <a14:saturation sat="304000"/>
                    </a14:imgEffect>
                    <a14:imgEffect>
                      <a14:brightnessContrast bright="-41000" contrast="96000"/>
                    </a14:imgEffect>
                  </a14:imgLayer>
                </a14:imgProps>
              </a:ext>
            </a:extLst>
          </a:blip>
          <a:stretch>
            <a:fillRect/>
          </a:stretch>
        </p:blipFill>
        <p:spPr>
          <a:xfrm rot="10800000">
            <a:off x="11807927" y="420896"/>
            <a:ext cx="384073" cy="5260350"/>
          </a:xfrm>
          <a:prstGeom prst="rect">
            <a:avLst/>
          </a:prstGeom>
          <a:solidFill>
            <a:srgbClr val="8E459D"/>
          </a:solidFill>
          <a:ln>
            <a:noFill/>
          </a:ln>
          <a:effectLst>
            <a:softEdge rad="31750"/>
          </a:effectLst>
        </p:spPr>
      </p:pic>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E31317D-F831-BF57-D5E9-96629BD71CF0}"/>
            </a:ext>
          </a:extLst>
        </p:cNvPr>
        <p:cNvGrpSpPr/>
        <p:nvPr/>
      </p:nvGrpSpPr>
      <p:grpSpPr>
        <a:xfrm>
          <a:off x="0" y="0"/>
          <a:ext cx="0" cy="0"/>
          <a:chOff x="0" y="0"/>
          <a:chExt cx="0" cy="0"/>
        </a:xfrm>
      </p:grpSpPr>
      <p:pic>
        <p:nvPicPr>
          <p:cNvPr id="8" name="Imagen 7" descr="Imagen que contiene edificio, piedra, hombre, frente&#10;&#10;El contenido generado por IA puede ser incorrecto.">
            <a:extLst>
              <a:ext uri="{FF2B5EF4-FFF2-40B4-BE49-F238E27FC236}">
                <a16:creationId xmlns:a16="http://schemas.microsoft.com/office/drawing/2014/main" id="{4BDB9F50-8A8C-730F-9311-EAA3402082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00" y="1071895"/>
            <a:ext cx="2847152" cy="4770211"/>
          </a:xfrm>
          <a:prstGeom prst="rect">
            <a:avLst/>
          </a:prstGeom>
          <a:effectLst>
            <a:softEdge rad="317500"/>
          </a:effectLst>
        </p:spPr>
      </p:pic>
      <p:pic>
        <p:nvPicPr>
          <p:cNvPr id="7" name="Imagen 6" descr="Imagen que contiene texto, foto, hombre, ventana&#10;&#10;El contenido generado por IA puede ser incorrecto.">
            <a:extLst>
              <a:ext uri="{FF2B5EF4-FFF2-40B4-BE49-F238E27FC236}">
                <a16:creationId xmlns:a16="http://schemas.microsoft.com/office/drawing/2014/main" id="{18B95EAA-9DE6-0057-3D34-FD5641B64633}"/>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a:ext>
            </a:extLst>
          </a:blip>
          <a:stretch>
            <a:fillRect/>
          </a:stretch>
        </p:blipFill>
        <p:spPr>
          <a:xfrm>
            <a:off x="7265714" y="1255112"/>
            <a:ext cx="4926286" cy="5163097"/>
          </a:xfrm>
          <a:prstGeom prst="rect">
            <a:avLst/>
          </a:pr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FDEA406D-E945-5485-385D-4845D80476DA}"/>
              </a:ext>
            </a:extLst>
          </p:cNvPr>
          <p:cNvSpPr txBox="1"/>
          <p:nvPr/>
        </p:nvSpPr>
        <p:spPr>
          <a:xfrm>
            <a:off x="1658628" y="3836661"/>
            <a:ext cx="6752717" cy="2800767"/>
          </a:xfrm>
          <a:prstGeom prst="rect">
            <a:avLst/>
          </a:prstGeom>
          <a:noFill/>
        </p:spPr>
        <p:txBody>
          <a:bodyPr wrap="square">
            <a:spAutoFit/>
          </a:bodyPr>
          <a:lstStyle/>
          <a:p>
            <a:pPr algn="ctr">
              <a:spcBef>
                <a:spcPts val="600"/>
              </a:spcBef>
            </a:pPr>
            <a:r>
              <a:rPr lang="de-DE" sz="2200" b="1" dirty="0"/>
              <a:t>Nachdem OTHNIEL</a:t>
            </a:r>
            <a:br>
              <a:rPr lang="de-DE" sz="2200" b="1" dirty="0"/>
            </a:br>
            <a:r>
              <a:rPr lang="de-DE" sz="2200" b="1" dirty="0"/>
              <a:t> Kalebs Tochter </a:t>
            </a:r>
            <a:r>
              <a:rPr lang="de-DE" sz="2200" b="1" dirty="0" err="1"/>
              <a:t>Achsah</a:t>
            </a:r>
            <a:r>
              <a:rPr lang="de-DE" sz="2200" b="1" dirty="0"/>
              <a:t> </a:t>
            </a:r>
            <a:br>
              <a:rPr lang="de-DE" sz="2200" b="1" dirty="0"/>
            </a:br>
            <a:r>
              <a:rPr lang="de-DE" sz="2200" b="1" dirty="0"/>
              <a:t>geheiratet hatte, </a:t>
            </a:r>
            <a:br>
              <a:rPr lang="de-DE" sz="2200" b="1" dirty="0"/>
            </a:br>
            <a:r>
              <a:rPr lang="de-DE" sz="2200" b="1" dirty="0"/>
              <a:t>überredete sie ihren Vater, </a:t>
            </a:r>
            <a:br>
              <a:rPr lang="de-DE" sz="2200" b="1" dirty="0"/>
            </a:br>
            <a:r>
              <a:rPr lang="de-DE" sz="2200" b="1" dirty="0"/>
              <a:t>ihrem Mann OTHNIEL zu erlauben, </a:t>
            </a:r>
            <a:br>
              <a:rPr lang="de-DE" sz="2200" b="1" dirty="0"/>
            </a:br>
            <a:r>
              <a:rPr lang="de-DE" sz="2200" b="1" dirty="0"/>
              <a:t>das eroberte </a:t>
            </a:r>
            <a:r>
              <a:rPr lang="de-DE" sz="2200" b="1" dirty="0">
                <a:highlight>
                  <a:srgbClr val="FFCC66"/>
                </a:highlight>
              </a:rPr>
              <a:t>Gebiet zu erweitern </a:t>
            </a:r>
            <a:br>
              <a:rPr lang="de-DE" sz="2200" b="1" dirty="0">
                <a:highlight>
                  <a:srgbClr val="FFFF00"/>
                </a:highlight>
              </a:rPr>
            </a:br>
            <a:r>
              <a:rPr lang="de-DE" sz="2200" b="1" dirty="0"/>
              <a:t>(Jos 15,18-19), </a:t>
            </a:r>
            <a:br>
              <a:rPr lang="de-DE" sz="2200" b="1" dirty="0"/>
            </a:br>
            <a:r>
              <a:rPr lang="de-DE" sz="2200" b="1" dirty="0"/>
              <a:t>wodurch er sich als </a:t>
            </a:r>
            <a:r>
              <a:rPr lang="de-DE" sz="2200" b="1" dirty="0">
                <a:highlight>
                  <a:srgbClr val="FFCC66"/>
                </a:highlight>
              </a:rPr>
              <a:t>würdiger Erbe KALEBS </a:t>
            </a:r>
            <a:r>
              <a:rPr lang="de-DE" sz="2200" b="1" dirty="0"/>
              <a:t>erwies.</a:t>
            </a:r>
            <a:endParaRPr lang="en" sz="2200" b="1" dirty="0"/>
          </a:p>
        </p:txBody>
      </p:sp>
      <p:sp>
        <p:nvSpPr>
          <p:cNvPr id="10" name="CuadroTexto 9">
            <a:extLst>
              <a:ext uri="{FF2B5EF4-FFF2-40B4-BE49-F238E27FC236}">
                <a16:creationId xmlns:a16="http://schemas.microsoft.com/office/drawing/2014/main" id="{5A771CA8-B93F-F8F5-1869-FAA4336C275F}"/>
              </a:ext>
            </a:extLst>
          </p:cNvPr>
          <p:cNvSpPr txBox="1"/>
          <p:nvPr/>
        </p:nvSpPr>
        <p:spPr>
          <a:xfrm>
            <a:off x="2843701" y="1392449"/>
            <a:ext cx="3506347" cy="2123658"/>
          </a:xfrm>
          <a:prstGeom prst="rect">
            <a:avLst/>
          </a:prstGeom>
          <a:noFill/>
        </p:spPr>
        <p:txBody>
          <a:bodyPr wrap="square">
            <a:spAutoFit/>
          </a:bodyPr>
          <a:lstStyle/>
          <a:p>
            <a:pPr>
              <a:spcBef>
                <a:spcPts val="600"/>
              </a:spcBef>
            </a:pPr>
            <a:r>
              <a:rPr lang="de-DE" sz="2200" b="1" dirty="0"/>
              <a:t>Sein Neffe OTHNIEL </a:t>
            </a:r>
            <a:br>
              <a:rPr lang="de-DE" sz="2200" b="1" dirty="0"/>
            </a:br>
            <a:r>
              <a:rPr lang="de-DE" sz="2200" b="1" dirty="0"/>
              <a:t>war der mächtige Mann, </a:t>
            </a:r>
            <a:br>
              <a:rPr lang="de-DE" sz="2200" b="1" dirty="0"/>
            </a:br>
            <a:r>
              <a:rPr lang="de-DE" sz="2200" b="1" dirty="0"/>
              <a:t>der die Stadt eroberte </a:t>
            </a:r>
            <a:br>
              <a:rPr lang="de-DE" sz="2200" b="1" dirty="0"/>
            </a:br>
            <a:r>
              <a:rPr lang="de-DE" sz="2200" b="1" dirty="0"/>
              <a:t>und der 1. Richter Israels </a:t>
            </a:r>
            <a:br>
              <a:rPr lang="de-DE" sz="2200" b="1" dirty="0"/>
            </a:br>
            <a:r>
              <a:rPr lang="de-DE" sz="2200" b="1" dirty="0"/>
              <a:t>wurde (Josua 15,17; </a:t>
            </a:r>
            <a:br>
              <a:rPr lang="de-DE" sz="2200" b="1" dirty="0"/>
            </a:br>
            <a:r>
              <a:rPr lang="de-DE" sz="2200" b="1" dirty="0"/>
              <a:t>Richter 3,9-11).</a:t>
            </a:r>
            <a:endParaRPr lang="en" sz="2200" b="1" dirty="0"/>
          </a:p>
        </p:txBody>
      </p:sp>
      <p:sp>
        <p:nvSpPr>
          <p:cNvPr id="2" name="CuadroTexto 4">
            <a:extLst>
              <a:ext uri="{FF2B5EF4-FFF2-40B4-BE49-F238E27FC236}">
                <a16:creationId xmlns:a16="http://schemas.microsoft.com/office/drawing/2014/main" id="{0A56A14E-441A-EFD0-AC0E-88DFDDAE3EE7}"/>
              </a:ext>
            </a:extLst>
          </p:cNvPr>
          <p:cNvSpPr txBox="1"/>
          <p:nvPr/>
        </p:nvSpPr>
        <p:spPr>
          <a:xfrm>
            <a:off x="4784679" y="623008"/>
            <a:ext cx="6344193" cy="646331"/>
          </a:xfrm>
          <a:prstGeom prst="rect">
            <a:avLst/>
          </a:prstGeom>
          <a:ln w="12700">
            <a:solidFill>
              <a:schemeClr val="bg2">
                <a:lumMod val="60000"/>
                <a:lumOff val="40000"/>
              </a:schemeClr>
            </a:solidFill>
          </a:ln>
          <a:effectLst>
            <a:softEdge rad="63500"/>
          </a:effectLst>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andara" panose="020E0502030303020204" pitchFamily="34" charset="0"/>
              </a:rPr>
              <a:t>“</a:t>
            </a:r>
            <a:r>
              <a:rPr lang="de-DE" b="1" dirty="0">
                <a:effectLst>
                  <a:outerShdw blurRad="38100" dist="38100" dir="2700000" algn="tl">
                    <a:srgbClr val="000000">
                      <a:alpha val="43137"/>
                    </a:srgbClr>
                  </a:outerShdw>
                </a:effectLst>
                <a:latin typeface="Candara" panose="020E0502030303020204" pitchFamily="34" charset="0"/>
              </a:rPr>
              <a:t>Und Kaleb sagte: Wer Kirjat-Sefer schlägt und es einnimmt, </a:t>
            </a:r>
            <a:br>
              <a:rPr lang="de-DE" b="1" dirty="0">
                <a:effectLst>
                  <a:outerShdw blurRad="38100" dist="38100" dir="2700000" algn="tl">
                    <a:srgbClr val="000000">
                      <a:alpha val="43137"/>
                    </a:srgbClr>
                  </a:outerShdw>
                </a:effectLst>
                <a:latin typeface="Candara" panose="020E0502030303020204" pitchFamily="34" charset="0"/>
              </a:rPr>
            </a:br>
            <a:r>
              <a:rPr lang="de-DE" b="1" dirty="0">
                <a:effectLst>
                  <a:outerShdw blurRad="38100" dist="38100" dir="2700000" algn="tl">
                    <a:srgbClr val="000000">
                      <a:alpha val="43137"/>
                    </a:srgbClr>
                  </a:outerShdw>
                </a:effectLst>
                <a:latin typeface="Candara" panose="020E0502030303020204" pitchFamily="34" charset="0"/>
              </a:rPr>
              <a:t>dem gebe ich meine Tochter </a:t>
            </a:r>
            <a:r>
              <a:rPr lang="de-DE" b="1" dirty="0" err="1">
                <a:effectLst>
                  <a:outerShdw blurRad="38100" dist="38100" dir="2700000" algn="tl">
                    <a:srgbClr val="000000">
                      <a:alpha val="43137"/>
                    </a:srgbClr>
                  </a:outerShdw>
                </a:effectLst>
                <a:latin typeface="Candara" panose="020E0502030303020204" pitchFamily="34" charset="0"/>
              </a:rPr>
              <a:t>Achsa</a:t>
            </a:r>
            <a:r>
              <a:rPr lang="de-DE" b="1" dirty="0">
                <a:effectLst>
                  <a:outerShdw blurRad="38100" dist="38100" dir="2700000" algn="tl">
                    <a:srgbClr val="000000">
                      <a:alpha val="43137"/>
                    </a:srgbClr>
                  </a:outerShdw>
                </a:effectLst>
                <a:latin typeface="Candara" panose="020E0502030303020204" pitchFamily="34" charset="0"/>
              </a:rPr>
              <a:t> zur Frau.</a:t>
            </a:r>
            <a:r>
              <a:rPr lang="en-US" b="1" dirty="0">
                <a:effectLst>
                  <a:outerShdw blurRad="38100" dist="38100" dir="2700000" algn="tl">
                    <a:srgbClr val="000000">
                      <a:alpha val="43137"/>
                    </a:srgbClr>
                  </a:outerShdw>
                </a:effectLst>
                <a:latin typeface="Candara" panose="020E0502030303020204" pitchFamily="34" charset="0"/>
              </a:rPr>
              <a:t>’ </a:t>
            </a:r>
            <a:r>
              <a:rPr lang="en" b="1" dirty="0">
                <a:effectLst>
                  <a:outerShdw blurRad="38100" dist="38100" dir="2700000" algn="tl">
                    <a:srgbClr val="000000">
                      <a:alpha val="43137"/>
                    </a:srgbClr>
                  </a:outerShdw>
                </a:effectLst>
                <a:latin typeface="Candara" panose="020E0502030303020204" pitchFamily="34" charset="0"/>
              </a:rPr>
              <a:t>” </a:t>
            </a:r>
            <a:r>
              <a:rPr lang="en" sz="1400" b="1" dirty="0">
                <a:effectLst>
                  <a:outerShdw blurRad="38100" dist="38100" dir="2700000" algn="tl">
                    <a:srgbClr val="000000">
                      <a:alpha val="43137"/>
                    </a:srgbClr>
                  </a:outerShdw>
                </a:effectLst>
                <a:latin typeface="Candara" panose="020E0502030303020204" pitchFamily="34" charset="0"/>
              </a:rPr>
              <a:t>(Josua 15:16 ELB)</a:t>
            </a:r>
            <a:endParaRPr lang="es-ES" b="1" dirty="0">
              <a:effectLst>
                <a:outerShdw blurRad="38100" dist="38100" dir="2700000" algn="tl">
                  <a:srgbClr val="000000">
                    <a:alpha val="43137"/>
                  </a:srgbClr>
                </a:outerShdw>
              </a:effectLst>
              <a:latin typeface="Candara" panose="020E0502030303020204" pitchFamily="34" charset="0"/>
            </a:endParaRPr>
          </a:p>
        </p:txBody>
      </p:sp>
      <p:sp>
        <p:nvSpPr>
          <p:cNvPr id="9" name="CuadroTexto 2">
            <a:extLst>
              <a:ext uri="{FF2B5EF4-FFF2-40B4-BE49-F238E27FC236}">
                <a16:creationId xmlns:a16="http://schemas.microsoft.com/office/drawing/2014/main" id="{E91BD3CC-3B38-A176-9CF7-F8AC2F6F3BCA}"/>
              </a:ext>
            </a:extLst>
          </p:cNvPr>
          <p:cNvSpPr txBox="1"/>
          <p:nvPr/>
        </p:nvSpPr>
        <p:spPr>
          <a:xfrm>
            <a:off x="3114675" y="-47573"/>
            <a:ext cx="9077325" cy="769441"/>
          </a:xfrm>
          <a:prstGeom prst="rect">
            <a:avLst/>
          </a:prstGeom>
          <a:solidFill>
            <a:schemeClr val="accent5">
              <a:lumMod val="75000"/>
              <a:alpha val="56000"/>
            </a:schemeClr>
          </a:solidFill>
          <a:effectLst>
            <a:softEdge rad="127000"/>
          </a:effectLst>
        </p:spPr>
        <p:txBody>
          <a:bodyPr wrap="square">
            <a:spAutoFit/>
            <a:scene3d>
              <a:camera prst="orthographicFront"/>
              <a:lightRig rig="threePt" dir="t"/>
            </a:scene3d>
            <a:sp3d extrusionH="57150">
              <a:bevelT w="69850" h="38100" prst="cross"/>
            </a:sp3d>
          </a:bodyPr>
          <a:lstStyle/>
          <a:p>
            <a:pPr algn="ctr"/>
            <a:r>
              <a:rPr lang="en" sz="4400" b="1" spc="300" dirty="0">
                <a:ln w="12700" cmpd="sng">
                  <a:solidFill>
                    <a:schemeClr val="accent5">
                      <a:lumMod val="75000"/>
                    </a:schemeClr>
                  </a:solidFill>
                  <a:prstDash val="solid"/>
                </a:ln>
                <a:gradFill>
                  <a:gsLst>
                    <a:gs pos="0">
                      <a:srgbClr val="D57124"/>
                    </a:gs>
                    <a:gs pos="18000">
                      <a:srgbClr val="FFC000"/>
                    </a:gs>
                    <a:gs pos="87000">
                      <a:schemeClr val="accent2">
                        <a:lumMod val="20000"/>
                        <a:lumOff val="80000"/>
                      </a:schemeClr>
                    </a:gs>
                  </a:gsLst>
                  <a:lin ang="5400000"/>
                </a:gradFill>
                <a:effectLst>
                  <a:glow rad="63500">
                    <a:schemeClr val="bg2">
                      <a:lumMod val="20000"/>
                      <a:lumOff val="80000"/>
                    </a:schemeClr>
                  </a:glow>
                  <a:outerShdw blurRad="38100" dist="38100" dir="2700000" algn="tl">
                    <a:schemeClr val="tx1"/>
                  </a:outerShdw>
                </a:effectLst>
              </a:rPr>
              <a:t>DIE FACKEL WEITERREICHEN</a:t>
            </a:r>
          </a:p>
        </p:txBody>
      </p:sp>
      <p:sp>
        <p:nvSpPr>
          <p:cNvPr id="15" name="Scrollen: horizontal 14">
            <a:extLst>
              <a:ext uri="{FF2B5EF4-FFF2-40B4-BE49-F238E27FC236}">
                <a16:creationId xmlns:a16="http://schemas.microsoft.com/office/drawing/2014/main" id="{C9B9E281-7DAC-5A25-5084-C737BA6D2B89}"/>
              </a:ext>
            </a:extLst>
          </p:cNvPr>
          <p:cNvSpPr/>
          <p:nvPr/>
        </p:nvSpPr>
        <p:spPr>
          <a:xfrm>
            <a:off x="228598" y="101898"/>
            <a:ext cx="2822946" cy="1107996"/>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Di, 18. Nov ‘25 – Die Macht des Vorbildes</a:t>
            </a:r>
          </a:p>
        </p:txBody>
      </p:sp>
    </p:spTree>
    <p:extLst>
      <p:ext uri="{BB962C8B-B14F-4D97-AF65-F5344CB8AC3E}">
        <p14:creationId xmlns:p14="http://schemas.microsoft.com/office/powerpoint/2010/main" val="12015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Mujer de pie con raqueta en la mano&#10;&#10;El contenido generado por IA puede ser incorrecto.">
            <a:extLst>
              <a:ext uri="{FF2B5EF4-FFF2-40B4-BE49-F238E27FC236}">
                <a16:creationId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a16="http://schemas.microsoft.com/office/drawing/2014/main" id="{E6BFDC9B-2B99-EA96-4C04-B44E8CD7F5BA}"/>
              </a:ext>
            </a:extLst>
          </p:cNvPr>
          <p:cNvSpPr txBox="1"/>
          <p:nvPr/>
        </p:nvSpPr>
        <p:spPr>
          <a:xfrm>
            <a:off x="2989006" y="3103602"/>
            <a:ext cx="9202994" cy="1107996"/>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n" sz="6600" b="1" dirty="0">
                <a:ln/>
                <a:solidFill>
                  <a:srgbClr val="C15C16"/>
                </a:solidFill>
              </a:rPr>
              <a:t>DER GLAUBE JOSUAS</a:t>
            </a: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874" y="1102202"/>
            <a:ext cx="3617214" cy="4923154"/>
          </a:xfrm>
          <a:prstGeom prst="rect">
            <a:avLst/>
          </a:prstGeom>
          <a:ln>
            <a:noFill/>
          </a:ln>
          <a:effectLst>
            <a:outerShdw blurRad="190500" algn="tl" rotWithShape="0">
              <a:srgbClr val="000000">
                <a:alpha val="70000"/>
              </a:srgbClr>
            </a:outerShdw>
          </a:effectLst>
        </p:spPr>
      </p:pic>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7826500" y="2107474"/>
            <a:ext cx="4659635" cy="31475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979BD027-4292-9B2E-6036-DDD113165E2C}"/>
              </a:ext>
            </a:extLst>
          </p:cNvPr>
          <p:cNvSpPr txBox="1"/>
          <p:nvPr/>
        </p:nvSpPr>
        <p:spPr>
          <a:xfrm>
            <a:off x="4220397" y="25280"/>
            <a:ext cx="7674428" cy="861774"/>
          </a:xfrm>
          <a:prstGeom prst="rect">
            <a:avLst/>
          </a:prstGeom>
          <a:solidFill>
            <a:schemeClr val="bg2">
              <a:lumMod val="60000"/>
              <a:lumOff val="40000"/>
              <a:alpha val="48000"/>
            </a:schemeClr>
          </a:solidFill>
          <a:effectLst>
            <a:softEdge rad="76200"/>
          </a:effectLst>
        </p:spPr>
        <p:txBody>
          <a:bodyPr wrap="square">
            <a:spAutoFit/>
          </a:bodyPr>
          <a:lstStyle/>
          <a:p>
            <a:pPr algn="ctr"/>
            <a:r>
              <a:rPr lang="en"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a:t>
            </a:r>
            <a:r>
              <a:rPr lang="de-DE"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Und als sie das ganze Land ausgeteilt hatten nach seinen Gebieten, </a:t>
            </a:r>
            <a:br>
              <a:rPr lang="de-DE"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br>
            <a:r>
              <a:rPr lang="de-DE"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gaben die Israeliten dem Josua, dem Sohn </a:t>
            </a:r>
            <a:r>
              <a:rPr lang="de-DE" b="1" dirty="0" err="1">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Nuns</a:t>
            </a:r>
            <a:r>
              <a:rPr lang="de-DE"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 ein Erbteil in ihrer Mitte</a:t>
            </a:r>
            <a:r>
              <a:rPr lang="en"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 </a:t>
            </a:r>
            <a:r>
              <a:rPr lang="en" sz="1400"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(Josua 19:49 LUT)</a:t>
            </a:r>
          </a:p>
        </p:txBody>
      </p:sp>
      <p:sp>
        <p:nvSpPr>
          <p:cNvPr id="4" name="CuadroTexto 3">
            <a:extLst>
              <a:ext uri="{FF2B5EF4-FFF2-40B4-BE49-F238E27FC236}">
                <a16:creationId xmlns:a16="http://schemas.microsoft.com/office/drawing/2014/main" id="{B91B4DFB-44A0-9C12-296C-D9E713E9C690}"/>
              </a:ext>
            </a:extLst>
          </p:cNvPr>
          <p:cNvSpPr txBox="1"/>
          <p:nvPr/>
        </p:nvSpPr>
        <p:spPr>
          <a:xfrm>
            <a:off x="3974000" y="1145889"/>
            <a:ext cx="4659635" cy="2877711"/>
          </a:xfrm>
          <a:prstGeom prst="rect">
            <a:avLst/>
          </a:prstGeom>
          <a:noFill/>
        </p:spPr>
        <p:txBody>
          <a:bodyPr wrap="square" rtlCol="0">
            <a:spAutoFit/>
          </a:bodyPr>
          <a:lstStyle/>
          <a:p>
            <a:pPr>
              <a:spcBef>
                <a:spcPts val="600"/>
              </a:spcBef>
            </a:pPr>
            <a:r>
              <a:rPr lang="de-DE" sz="2200" b="1" dirty="0"/>
              <a:t>Als junger Mann wurde JOSUA </a:t>
            </a:r>
            <a:br>
              <a:rPr lang="de-DE" sz="2200" b="1" dirty="0"/>
            </a:br>
            <a:r>
              <a:rPr lang="de-DE" sz="2200" b="1" dirty="0"/>
              <a:t>von MOSE zu seinem </a:t>
            </a:r>
            <a:br>
              <a:rPr lang="de-DE" sz="2200" b="1" dirty="0"/>
            </a:br>
            <a:r>
              <a:rPr lang="de-DE" sz="2200" b="1" dirty="0">
                <a:highlight>
                  <a:srgbClr val="FFFF00"/>
                </a:highlight>
              </a:rPr>
              <a:t>MITARBEITER</a:t>
            </a:r>
            <a:r>
              <a:rPr lang="de-DE" sz="2200" b="1" dirty="0"/>
              <a:t> erwählt. </a:t>
            </a:r>
          </a:p>
          <a:p>
            <a:pPr>
              <a:spcBef>
                <a:spcPts val="600"/>
              </a:spcBef>
            </a:pPr>
            <a:r>
              <a:rPr lang="de-DE" sz="2200" b="1" dirty="0"/>
              <a:t>Er erwies sich als </a:t>
            </a:r>
            <a:r>
              <a:rPr lang="de-DE" sz="2200" b="1" dirty="0">
                <a:highlight>
                  <a:srgbClr val="FFFF00"/>
                </a:highlight>
              </a:rPr>
              <a:t>gehorsam, </a:t>
            </a:r>
            <a:br>
              <a:rPr lang="de-DE" sz="2200" b="1" dirty="0"/>
            </a:br>
            <a:r>
              <a:rPr lang="de-DE" sz="2200" b="1" dirty="0">
                <a:highlight>
                  <a:srgbClr val="FFFF00"/>
                </a:highlight>
              </a:rPr>
              <a:t>mutig,</a:t>
            </a:r>
            <a:r>
              <a:rPr lang="de-DE" sz="2200" b="1" dirty="0"/>
              <a:t> </a:t>
            </a:r>
            <a:r>
              <a:rPr lang="de-DE" sz="2200" b="1" dirty="0">
                <a:highlight>
                  <a:srgbClr val="FFFF00"/>
                </a:highlight>
              </a:rPr>
              <a:t>treu,</a:t>
            </a:r>
            <a:r>
              <a:rPr lang="de-DE" sz="2200" b="1" dirty="0"/>
              <a:t> </a:t>
            </a:r>
            <a:r>
              <a:rPr lang="de-DE" sz="2200" b="1" dirty="0">
                <a:highlight>
                  <a:srgbClr val="FFFF00"/>
                </a:highlight>
              </a:rPr>
              <a:t>hilfsbereit</a:t>
            </a:r>
            <a:r>
              <a:rPr lang="de-DE" sz="2200" b="1" dirty="0"/>
              <a:t> </a:t>
            </a:r>
            <a:br>
              <a:rPr lang="de-DE" sz="2200" b="1" dirty="0"/>
            </a:br>
            <a:r>
              <a:rPr lang="de-DE" sz="2200" b="1" dirty="0"/>
              <a:t>und als </a:t>
            </a:r>
            <a:r>
              <a:rPr lang="de-DE" sz="2200" b="1" dirty="0">
                <a:highlight>
                  <a:srgbClr val="FFFF00"/>
                </a:highlight>
              </a:rPr>
              <a:t>Verfechter </a:t>
            </a:r>
            <a:br>
              <a:rPr lang="de-DE" sz="2200" b="1" dirty="0">
                <a:highlight>
                  <a:srgbClr val="FFFF00"/>
                </a:highlight>
              </a:rPr>
            </a:br>
            <a:r>
              <a:rPr lang="de-DE" sz="2200" b="1" dirty="0">
                <a:highlight>
                  <a:srgbClr val="FFFF00"/>
                </a:highlight>
              </a:rPr>
              <a:t>der Dinge GOTTES </a:t>
            </a:r>
            <a:br>
              <a:rPr lang="de-DE" sz="2200" b="1" dirty="0"/>
            </a:br>
            <a:r>
              <a:rPr lang="de-DE" sz="2200" b="1" dirty="0"/>
              <a:t>(2. Mose 33,11).</a:t>
            </a:r>
            <a:endParaRPr lang="en" sz="2200" b="1" dirty="0"/>
          </a:p>
        </p:txBody>
      </p:sp>
      <p:sp>
        <p:nvSpPr>
          <p:cNvPr id="10" name="CuadroTexto 9">
            <a:extLst>
              <a:ext uri="{FF2B5EF4-FFF2-40B4-BE49-F238E27FC236}">
                <a16:creationId xmlns:a16="http://schemas.microsoft.com/office/drawing/2014/main" id="{6E6264F5-DBFA-BE82-DD89-258CD0A98433}"/>
              </a:ext>
            </a:extLst>
          </p:cNvPr>
          <p:cNvSpPr txBox="1"/>
          <p:nvPr/>
        </p:nvSpPr>
        <p:spPr>
          <a:xfrm>
            <a:off x="4220397" y="4331989"/>
            <a:ext cx="8046034" cy="2462213"/>
          </a:xfrm>
          <a:prstGeom prst="rect">
            <a:avLst/>
          </a:prstGeom>
          <a:noFill/>
        </p:spPr>
        <p:txBody>
          <a:bodyPr wrap="square">
            <a:spAutoFit/>
          </a:bodyPr>
          <a:lstStyle/>
          <a:p>
            <a:pPr>
              <a:spcBef>
                <a:spcPts val="600"/>
              </a:spcBef>
            </a:pPr>
            <a:r>
              <a:rPr lang="de-DE" sz="2200" b="1" dirty="0"/>
              <a:t>Als die Zeit gekommen war, </a:t>
            </a:r>
            <a:br>
              <a:rPr lang="de-DE" sz="2200" b="1" dirty="0"/>
            </a:br>
            <a:r>
              <a:rPr lang="de-DE" sz="2200" b="1" dirty="0"/>
              <a:t>sein </a:t>
            </a:r>
            <a:r>
              <a:rPr lang="de-DE" sz="2200" b="1" dirty="0">
                <a:highlight>
                  <a:srgbClr val="FFFF00"/>
                </a:highlight>
              </a:rPr>
              <a:t>eigenes Gebiet </a:t>
            </a:r>
            <a:br>
              <a:rPr lang="de-DE" sz="2200" b="1" dirty="0"/>
            </a:br>
            <a:r>
              <a:rPr lang="de-DE" sz="2200" b="1" dirty="0"/>
              <a:t>zu beanspruchen, </a:t>
            </a:r>
            <a:br>
              <a:rPr lang="de-DE" sz="2200" b="1" dirty="0"/>
            </a:br>
            <a:r>
              <a:rPr lang="de-DE" sz="2200" b="1" dirty="0"/>
              <a:t>wartete JOSUA, bis alle Stämme ihr Erbe erhalten hatten </a:t>
            </a:r>
            <a:br>
              <a:rPr lang="de-DE" sz="2200" b="1" dirty="0"/>
            </a:br>
            <a:r>
              <a:rPr lang="de-DE" sz="2200" b="1" dirty="0"/>
              <a:t>und wählte dann „den </a:t>
            </a:r>
            <a:r>
              <a:rPr lang="de-DE" sz="2200" b="1" dirty="0">
                <a:highlight>
                  <a:srgbClr val="FFFF00"/>
                </a:highlight>
              </a:rPr>
              <a:t>übrig gebliebenen Teil</a:t>
            </a:r>
            <a:r>
              <a:rPr lang="de-DE" sz="2200" b="1" dirty="0"/>
              <a:t>“ [</a:t>
            </a:r>
            <a:r>
              <a:rPr lang="de-DE" sz="2200" b="1" dirty="0" err="1"/>
              <a:t>Timnat-Serach</a:t>
            </a:r>
            <a:r>
              <a:rPr lang="de-DE" sz="2200" b="1" dirty="0"/>
              <a:t>] (Josua 19,50), eine Stadt in der </a:t>
            </a:r>
            <a:r>
              <a:rPr lang="de-DE" sz="2200" b="1" dirty="0">
                <a:highlight>
                  <a:srgbClr val="FFFF00"/>
                </a:highlight>
              </a:rPr>
              <a:t>Nähe von SILO, </a:t>
            </a:r>
            <a:br>
              <a:rPr lang="de-DE" sz="2200" b="1" dirty="0">
                <a:highlight>
                  <a:srgbClr val="FFFF00"/>
                </a:highlight>
              </a:rPr>
            </a:br>
            <a:r>
              <a:rPr lang="de-DE" sz="2200" b="1" dirty="0"/>
              <a:t>wo das </a:t>
            </a:r>
            <a:r>
              <a:rPr lang="de-DE" sz="2200" b="1" dirty="0">
                <a:highlight>
                  <a:srgbClr val="FFFF00"/>
                </a:highlight>
              </a:rPr>
              <a:t>HEILIGTUM </a:t>
            </a:r>
            <a:r>
              <a:rPr lang="de-DE" sz="2200" b="1" dirty="0"/>
              <a:t>errichtet worden war.</a:t>
            </a:r>
            <a:endParaRPr lang="en" sz="2200" b="1" dirty="0"/>
          </a:p>
        </p:txBody>
      </p:sp>
      <p:sp>
        <p:nvSpPr>
          <p:cNvPr id="9" name="Scrollen: horizontal 8">
            <a:extLst>
              <a:ext uri="{FF2B5EF4-FFF2-40B4-BE49-F238E27FC236}">
                <a16:creationId xmlns:a16="http://schemas.microsoft.com/office/drawing/2014/main" id="{13ECCFBA-74DA-9F7C-A0BC-0655C2AC9E36}"/>
              </a:ext>
            </a:extLst>
          </p:cNvPr>
          <p:cNvSpPr/>
          <p:nvPr/>
        </p:nvSpPr>
        <p:spPr>
          <a:xfrm>
            <a:off x="189856" y="25280"/>
            <a:ext cx="2491429" cy="942516"/>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Mi, 19. Nov ‘25 – </a:t>
            </a:r>
            <a:br>
              <a:rPr lang="de-DE" sz="2000" b="1" i="1" dirty="0">
                <a:solidFill>
                  <a:schemeClr val="tx1"/>
                </a:solidFill>
                <a:highlight>
                  <a:srgbClr val="C0C0C0"/>
                </a:highlight>
              </a:rPr>
            </a:br>
            <a:r>
              <a:rPr lang="de-DE" sz="2000" b="1" i="1" dirty="0">
                <a:solidFill>
                  <a:schemeClr val="tx1"/>
                </a:solidFill>
                <a:highlight>
                  <a:srgbClr val="C0C0C0"/>
                </a:highlight>
              </a:rPr>
              <a:t>Demütiger Held</a:t>
            </a:r>
          </a:p>
        </p:txBody>
      </p:sp>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left)">
                                      <p:cBhvr>
                                        <p:cTn id="7" dur="500"/>
                                        <p:tgtEl>
                                          <p:spTgt spid="9">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left)">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anim calcmode="lin" valueType="num">
                                      <p:cBhvr>
                                        <p:cTn id="22" dur="500" fill="hold"/>
                                        <p:tgtEl>
                                          <p:spTgt spid="8"/>
                                        </p:tgtEl>
                                        <p:attrNameLst>
                                          <p:attrName>ppt_x</p:attrName>
                                        </p:attrNameLst>
                                      </p:cBhvr>
                                      <p:tavLst>
                                        <p:tav tm="0">
                                          <p:val>
                                            <p:fltVal val="0.5"/>
                                          </p:val>
                                        </p:tav>
                                        <p:tav tm="100000">
                                          <p:val>
                                            <p:strVal val="#ppt_x"/>
                                          </p:val>
                                        </p:tav>
                                      </p:tavLst>
                                    </p:anim>
                                    <p:anim calcmode="lin" valueType="num">
                                      <p:cBhvr>
                                        <p:cTn id="23" dur="500" fill="hold"/>
                                        <p:tgtEl>
                                          <p:spTgt spid="8"/>
                                        </p:tgtEl>
                                        <p:attrNameLst>
                                          <p:attrName>ppt_y</p:attrName>
                                        </p:attrNameLst>
                                      </p:cBhvr>
                                      <p:tavLst>
                                        <p:tav tm="0">
                                          <p:val>
                                            <p:fltVal val="0.5"/>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ppt_w/2"/>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P spid="9"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60F79CD-D4CC-100C-4C81-6824C012BC01}"/>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A2F4F4F1-44FD-8BDB-C4FD-25B9DCAA873C}"/>
              </a:ext>
            </a:extLst>
          </p:cNvPr>
          <p:cNvGraphicFramePr/>
          <p:nvPr>
            <p:extLst>
              <p:ext uri="{D42A27DB-BD31-4B8C-83A1-F6EECF244321}">
                <p14:modId xmlns:p14="http://schemas.microsoft.com/office/powerpoint/2010/main" val="1667217807"/>
              </p:ext>
            </p:extLst>
          </p:nvPr>
        </p:nvGraphicFramePr>
        <p:xfrm>
          <a:off x="0" y="3024044"/>
          <a:ext cx="12191998" cy="2765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825E11A4-9143-7840-BF24-19696E5AC467}"/>
              </a:ext>
            </a:extLst>
          </p:cNvPr>
          <p:cNvSpPr txBox="1"/>
          <p:nvPr/>
        </p:nvSpPr>
        <p:spPr>
          <a:xfrm>
            <a:off x="2681285" y="1684820"/>
            <a:ext cx="6829427" cy="1077218"/>
          </a:xfrm>
          <a:prstGeom prst="rect">
            <a:avLst/>
          </a:prstGeom>
          <a:noFill/>
        </p:spPr>
        <p:txBody>
          <a:bodyPr wrap="square">
            <a:spAutoFit/>
          </a:bodyPr>
          <a:lstStyle/>
          <a:p>
            <a:pPr algn="ctr">
              <a:spcBef>
                <a:spcPts val="600"/>
              </a:spcBef>
            </a:pPr>
            <a:r>
              <a:rPr lang="de-DE" sz="3200" b="1" dirty="0"/>
              <a:t>Aus JOSUAS </a:t>
            </a:r>
            <a:br>
              <a:rPr lang="de-DE" sz="3200" b="1" dirty="0"/>
            </a:br>
            <a:r>
              <a:rPr lang="de-DE" sz="3200" b="1" dirty="0"/>
              <a:t>Geschichte lernen wir Folgendes </a:t>
            </a:r>
            <a:r>
              <a:rPr lang="en" sz="3200" b="1" dirty="0"/>
              <a:t>:</a:t>
            </a:r>
          </a:p>
        </p:txBody>
      </p:sp>
      <p:sp>
        <p:nvSpPr>
          <p:cNvPr id="12" name="Scrollen: horizontal 11">
            <a:extLst>
              <a:ext uri="{FF2B5EF4-FFF2-40B4-BE49-F238E27FC236}">
                <a16:creationId xmlns:a16="http://schemas.microsoft.com/office/drawing/2014/main" id="{A98D5797-8B63-BEB4-830C-E865A9B503A7}"/>
              </a:ext>
            </a:extLst>
          </p:cNvPr>
          <p:cNvSpPr/>
          <p:nvPr/>
        </p:nvSpPr>
        <p:spPr>
          <a:xfrm>
            <a:off x="189856" y="25280"/>
            <a:ext cx="2491429" cy="942516"/>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Mi, 19. Nov ‘25 – </a:t>
            </a:r>
            <a:br>
              <a:rPr lang="de-DE" sz="2000" b="1" i="1" dirty="0">
                <a:solidFill>
                  <a:schemeClr val="tx1"/>
                </a:solidFill>
                <a:highlight>
                  <a:srgbClr val="C0C0C0"/>
                </a:highlight>
              </a:rPr>
            </a:br>
            <a:r>
              <a:rPr lang="de-DE" sz="2000" b="1" i="1" dirty="0">
                <a:solidFill>
                  <a:schemeClr val="tx1"/>
                </a:solidFill>
                <a:highlight>
                  <a:srgbClr val="C0C0C0"/>
                </a:highlight>
              </a:rPr>
              <a:t>Demütiger Held</a:t>
            </a:r>
          </a:p>
        </p:txBody>
      </p:sp>
      <p:sp>
        <p:nvSpPr>
          <p:cNvPr id="13" name="CuadroTexto 2">
            <a:extLst>
              <a:ext uri="{FF2B5EF4-FFF2-40B4-BE49-F238E27FC236}">
                <a16:creationId xmlns:a16="http://schemas.microsoft.com/office/drawing/2014/main" id="{F396DA85-00AC-6C52-6719-218BB49E196A}"/>
              </a:ext>
            </a:extLst>
          </p:cNvPr>
          <p:cNvSpPr txBox="1"/>
          <p:nvPr/>
        </p:nvSpPr>
        <p:spPr>
          <a:xfrm>
            <a:off x="4220397" y="25280"/>
            <a:ext cx="7674428" cy="861774"/>
          </a:xfrm>
          <a:prstGeom prst="rect">
            <a:avLst/>
          </a:prstGeom>
          <a:solidFill>
            <a:schemeClr val="bg2">
              <a:lumMod val="60000"/>
              <a:lumOff val="40000"/>
              <a:alpha val="48000"/>
            </a:schemeClr>
          </a:solidFill>
          <a:effectLst>
            <a:softEdge rad="76200"/>
          </a:effectLst>
        </p:spPr>
        <p:txBody>
          <a:bodyPr wrap="square">
            <a:spAutoFit/>
          </a:bodyPr>
          <a:lstStyle/>
          <a:p>
            <a:pPr algn="ctr"/>
            <a:r>
              <a:rPr lang="en"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a:t>
            </a:r>
            <a:r>
              <a:rPr lang="de-DE"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Und als sie das ganze Land ausgeteilt hatten nach seinen Gebieten, </a:t>
            </a:r>
            <a:br>
              <a:rPr lang="de-DE"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br>
            <a:r>
              <a:rPr lang="de-DE"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gaben die Israeliten dem Josua, dem Sohn </a:t>
            </a:r>
            <a:r>
              <a:rPr lang="de-DE" b="1" dirty="0" err="1">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Nuns</a:t>
            </a:r>
            <a:r>
              <a:rPr lang="de-DE"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 ein Erbteil in ihrer Mitte</a:t>
            </a:r>
            <a:r>
              <a:rPr lang="en"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 </a:t>
            </a:r>
            <a:r>
              <a:rPr lang="en" sz="1400" b="1" dirty="0">
                <a:solidFill>
                  <a:schemeClr val="bg2">
                    <a:lumMod val="60000"/>
                    <a:lumOff val="40000"/>
                  </a:schemeClr>
                </a:solidFill>
                <a:effectLst>
                  <a:glow rad="101600">
                    <a:srgbClr val="2A721C"/>
                  </a:glow>
                  <a:outerShdw blurRad="38100" dist="38100" dir="2700000" algn="tl">
                    <a:srgbClr val="000000">
                      <a:alpha val="43137"/>
                    </a:srgbClr>
                  </a:outerShdw>
                </a:effectLst>
                <a:latin typeface="Candara" panose="020E0502030303020204" pitchFamily="34" charset="0"/>
              </a:rPr>
              <a:t>(Josua 19:49 LUT)</a:t>
            </a:r>
          </a:p>
        </p:txBody>
      </p:sp>
    </p:spTree>
    <p:extLst>
      <p:ext uri="{BB962C8B-B14F-4D97-AF65-F5344CB8AC3E}">
        <p14:creationId xmlns:p14="http://schemas.microsoft.com/office/powerpoint/2010/main" val="387657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1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1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1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15" dur="500"/>
                                        <p:tgtEl>
                                          <p:spTgt spid="2">
                                            <p:graphicEl>
                                              <a:dgm id="{62999BC5-195A-46F1-98DE-237FBECB27E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2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2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2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23" dur="500"/>
                                        <p:tgtEl>
                                          <p:spTgt spid="2">
                                            <p:graphicEl>
                                              <a:dgm id="{CD3EC9D1-B914-4A94-9073-BBD619FDAE3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2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3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31" dur="500"/>
                                        <p:tgtEl>
                                          <p:spTgt spid="2">
                                            <p:graphicEl>
                                              <a:dgm id="{B791761E-D005-4276-BFBD-78605CE50BF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3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3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39" dur="500"/>
                                        <p:tgtEl>
                                          <p:spTgt spid="2">
                                            <p:graphicEl>
                                              <a:dgm id="{DDBEDA38-D464-4DF7-BCB0-09E9A2DC813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4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4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4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Dibujo de una persona&#10;&#10;El contenido generado por IA puede ser incorrecto.">
            <a:extLst>
              <a:ext uri="{FF2B5EF4-FFF2-40B4-BE49-F238E27FC236}">
                <a16:creationId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a16="http://schemas.microsoft.com/office/drawing/2014/main" id="{D6D9FF23-86E8-F4C9-2898-1EEE2607A7BA}"/>
              </a:ext>
            </a:extLst>
          </p:cNvPr>
          <p:cNvSpPr txBox="1"/>
          <p:nvPr/>
        </p:nvSpPr>
        <p:spPr>
          <a:xfrm>
            <a:off x="405633" y="3639887"/>
            <a:ext cx="6096000" cy="2308324"/>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r>
              <a:rPr lang="en" sz="4800" b="1" dirty="0">
                <a:ln/>
                <a:solidFill>
                  <a:srgbClr val="9A37C9"/>
                </a:solidFill>
              </a:rPr>
              <a:t>WIE MAN </a:t>
            </a:r>
          </a:p>
          <a:p>
            <a:r>
              <a:rPr lang="en" sz="4800" b="1" dirty="0">
                <a:ln/>
                <a:solidFill>
                  <a:srgbClr val="9A37C9"/>
                </a:solidFill>
              </a:rPr>
              <a:t>	GLAUBEN </a:t>
            </a:r>
            <a:br>
              <a:rPr lang="en" sz="4800" b="1" dirty="0">
                <a:ln/>
                <a:solidFill>
                  <a:srgbClr val="9A37C9"/>
                </a:solidFill>
              </a:rPr>
            </a:br>
            <a:r>
              <a:rPr lang="en" sz="4800" b="1" dirty="0">
                <a:ln/>
                <a:solidFill>
                  <a:srgbClr val="9A37C9"/>
                </a:solidFill>
              </a:rPr>
              <a:t>		GEWINNT</a:t>
            </a:r>
          </a:p>
        </p:txBody>
      </p:sp>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C341E-F529-936A-71E0-7E232C712598}"/>
              </a:ext>
            </a:extLst>
          </p:cNvPr>
          <p:cNvSpPr txBox="1"/>
          <p:nvPr/>
        </p:nvSpPr>
        <p:spPr>
          <a:xfrm>
            <a:off x="1544191" y="-22428"/>
            <a:ext cx="12192000" cy="2246769"/>
          </a:xfrm>
          <a:prstGeom prst="rect">
            <a:avLst/>
          </a:prstGeom>
          <a:solidFill>
            <a:schemeClr val="bg1">
              <a:lumMod val="85000"/>
              <a:alpha val="52000"/>
            </a:schemeClr>
          </a:solidFill>
          <a:effectLst>
            <a:softEdge rad="228600"/>
          </a:effectLst>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a:t>
            </a: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Deshalb lasst nun auch uns, da wir eine so große Wolke von Zeugen um uns haben,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jede Bürde und die ⟨uns so⟩ leicht umstrickende Sünde ablegen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und mit Ausdauer laufen den vor uns liegenden Wettlauf,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indem wir hinschauen auf JESUS, den Anfänger und Vollender des Glaubens,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Der um der vor ihm liegenden Freude willen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die Schande nicht achtete und das Kreuz erduldete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und sich gesetzt hat zur Rechten des THRONES GOTTES</a:t>
            </a:r>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 </a:t>
            </a:r>
            <a:r>
              <a:rPr lang="en" sz="16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(Hebr 12:1-2 ELB)</a:t>
            </a:r>
            <a:endParaRPr lang="es-ES"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233916" y="3679730"/>
            <a:ext cx="3976576" cy="2877711"/>
          </a:xfrm>
          <a:prstGeom prst="rect">
            <a:avLst/>
          </a:prstGeom>
          <a:noFill/>
        </p:spPr>
        <p:txBody>
          <a:bodyPr wrap="square" rtlCol="0">
            <a:spAutoFit/>
          </a:bodyPr>
          <a:lstStyle/>
          <a:p>
            <a:pPr algn="ctr">
              <a:spcBef>
                <a:spcPts val="600"/>
              </a:spcBef>
            </a:pPr>
            <a:r>
              <a:rPr lang="de-DE" sz="2200" b="1" dirty="0"/>
              <a:t>Unser Verhalten </a:t>
            </a:r>
            <a:br>
              <a:rPr lang="de-DE" sz="2200" b="1" dirty="0"/>
            </a:br>
            <a:r>
              <a:rPr lang="de-DE" sz="2200" b="1" dirty="0"/>
              <a:t>spiegelt in der Regel </a:t>
            </a:r>
            <a:br>
              <a:rPr lang="de-DE" sz="2200" b="1" dirty="0"/>
            </a:br>
            <a:r>
              <a:rPr lang="de-DE" sz="2200" b="1" dirty="0"/>
              <a:t>das wider, was wir sehen. </a:t>
            </a:r>
          </a:p>
          <a:p>
            <a:pPr algn="ctr">
              <a:spcBef>
                <a:spcPts val="600"/>
              </a:spcBef>
            </a:pPr>
            <a:r>
              <a:rPr lang="de-DE" sz="2200" b="1" dirty="0"/>
              <a:t>Es gibt sogar sogenannte „Spiegelneuronen“, </a:t>
            </a:r>
            <a:br>
              <a:rPr lang="de-DE" sz="2200" b="1" dirty="0"/>
            </a:br>
            <a:r>
              <a:rPr lang="de-DE" sz="2200" b="1" dirty="0"/>
              <a:t>die die Grenze zwischen Beobachten und Ausführen verwischen.</a:t>
            </a:r>
            <a:endParaRPr lang="en" sz="2200" b="1" dirty="0"/>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6116" y="1816089"/>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5484728" y="1914338"/>
            <a:ext cx="5076471" cy="4330146"/>
          </a:xfrm>
          <a:prstGeom prst="rect">
            <a:avLst/>
          </a:prstGeom>
          <a:effectLst>
            <a:softEdge rad="317500"/>
          </a:effectLst>
        </p:spPr>
      </p:pic>
      <p:sp>
        <p:nvSpPr>
          <p:cNvPr id="6" name="CuadroTexto 5">
            <a:extLst>
              <a:ext uri="{FF2B5EF4-FFF2-40B4-BE49-F238E27FC236}">
                <a16:creationId xmlns:a16="http://schemas.microsoft.com/office/drawing/2014/main" id="{459C1D00-4E82-22C4-8587-65E6094F0C1C}"/>
              </a:ext>
            </a:extLst>
          </p:cNvPr>
          <p:cNvSpPr txBox="1"/>
          <p:nvPr/>
        </p:nvSpPr>
        <p:spPr>
          <a:xfrm>
            <a:off x="3636334" y="5906135"/>
            <a:ext cx="8318990" cy="1015663"/>
          </a:xfrm>
          <a:prstGeom prst="rect">
            <a:avLst/>
          </a:prstGeom>
          <a:noFill/>
        </p:spPr>
        <p:txBody>
          <a:bodyPr wrap="square">
            <a:spAutoFit/>
          </a:bodyPr>
          <a:lstStyle/>
          <a:p>
            <a:pPr algn="ctr">
              <a:spcBef>
                <a:spcPts val="600"/>
              </a:spcBef>
            </a:pPr>
            <a:r>
              <a:rPr lang="de-DE" sz="2000" b="1" dirty="0"/>
              <a:t>Die Bibel lädt uns ein, das </a:t>
            </a:r>
            <a:r>
              <a:rPr lang="de-DE" sz="2000" b="1" dirty="0">
                <a:highlight>
                  <a:srgbClr val="FFFF00"/>
                </a:highlight>
              </a:rPr>
              <a:t>Beispiel der großen Glaubenshelden </a:t>
            </a:r>
            <a:br>
              <a:rPr lang="de-DE" sz="2000" b="1" dirty="0"/>
            </a:br>
            <a:r>
              <a:rPr lang="de-DE" sz="2000" b="1" dirty="0"/>
              <a:t>zu betrachten, mit besonderem Augenmerk auf </a:t>
            </a:r>
            <a:r>
              <a:rPr lang="de-DE" sz="2000" b="1" dirty="0">
                <a:highlight>
                  <a:srgbClr val="FFFF00"/>
                </a:highlight>
              </a:rPr>
              <a:t>JESUS, </a:t>
            </a:r>
            <a:br>
              <a:rPr lang="de-DE" sz="2000" b="1" dirty="0"/>
            </a:br>
            <a:r>
              <a:rPr lang="de-DE" sz="2000" b="1" dirty="0"/>
              <a:t>dem </a:t>
            </a:r>
            <a:r>
              <a:rPr lang="de-DE" sz="2000" b="1" dirty="0">
                <a:highlight>
                  <a:srgbClr val="FFFF00"/>
                </a:highlight>
              </a:rPr>
              <a:t>höchsten Vorbild </a:t>
            </a:r>
            <a:r>
              <a:rPr lang="de-DE" sz="2000" b="1" dirty="0"/>
              <a:t>(Hebr. 12,1-2)</a:t>
            </a:r>
          </a:p>
        </p:txBody>
      </p:sp>
      <p:sp>
        <p:nvSpPr>
          <p:cNvPr id="2" name="Scrollen: horizontal 1">
            <a:extLst>
              <a:ext uri="{FF2B5EF4-FFF2-40B4-BE49-F238E27FC236}">
                <a16:creationId xmlns:a16="http://schemas.microsoft.com/office/drawing/2014/main" id="{63E4AD9B-74A5-E36A-DBB0-4625C7FD99CE}"/>
              </a:ext>
            </a:extLst>
          </p:cNvPr>
          <p:cNvSpPr/>
          <p:nvPr/>
        </p:nvSpPr>
        <p:spPr>
          <a:xfrm>
            <a:off x="143442" y="80263"/>
            <a:ext cx="2663553" cy="125943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Do, 20. Nov ‘25 – </a:t>
            </a:r>
            <a:br>
              <a:rPr lang="de-DE" sz="2000" b="1" i="1" dirty="0">
                <a:solidFill>
                  <a:schemeClr val="tx1"/>
                </a:solidFill>
                <a:highlight>
                  <a:srgbClr val="C0C0C0"/>
                </a:highlight>
              </a:rPr>
            </a:br>
            <a:r>
              <a:rPr lang="de-DE" sz="2000" b="1" i="1" dirty="0">
                <a:solidFill>
                  <a:schemeClr val="tx1"/>
                </a:solidFill>
                <a:highlight>
                  <a:srgbClr val="C0C0C0"/>
                </a:highlight>
              </a:rPr>
              <a:t>Veränderung </a:t>
            </a:r>
            <a:br>
              <a:rPr lang="de-DE" sz="2000" b="1" i="1" dirty="0">
                <a:solidFill>
                  <a:schemeClr val="tx1"/>
                </a:solidFill>
                <a:highlight>
                  <a:srgbClr val="C0C0C0"/>
                </a:highlight>
              </a:rPr>
            </a:br>
            <a:r>
              <a:rPr lang="de-DE" sz="2000" b="1" i="1" dirty="0">
                <a:solidFill>
                  <a:schemeClr val="tx1"/>
                </a:solidFill>
                <a:highlight>
                  <a:srgbClr val="C0C0C0"/>
                </a:highlight>
              </a:rPr>
              <a:t>durch Nachsinnen</a:t>
            </a:r>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750"/>
                                        <p:tgtEl>
                                          <p:spTgt spid="5"/>
                                        </p:tgtEl>
                                      </p:cBhvr>
                                    </p:animEffect>
                                  </p:childTnLst>
                                </p:cTn>
                              </p:par>
                            </p:childTnLst>
                          </p:cTn>
                        </p:par>
                        <p:par>
                          <p:cTn id="20" fill="hold">
                            <p:stCondLst>
                              <p:cond delay="75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CE678B9-8820-9B9D-8C3D-689BF5474E93}"/>
            </a:ext>
          </a:extLst>
        </p:cNvPr>
        <p:cNvGrpSpPr/>
        <p:nvPr/>
      </p:nvGrpSpPr>
      <p:grpSpPr>
        <a:xfrm>
          <a:off x="0" y="0"/>
          <a:ext cx="0" cy="0"/>
          <a:chOff x="0" y="0"/>
          <a:chExt cx="0" cy="0"/>
        </a:xfrm>
      </p:grpSpPr>
      <p:pic>
        <p:nvPicPr>
          <p:cNvPr id="8" name="Grafik 7" descr="Ein Bild, das Person, Im Haus, Text, Menschliches Gesicht enthält.&#10;&#10;KI-generierte Inhalte können fehlerhaft sein.">
            <a:extLst>
              <a:ext uri="{FF2B5EF4-FFF2-40B4-BE49-F238E27FC236}">
                <a16:creationId xmlns:a16="http://schemas.microsoft.com/office/drawing/2014/main" id="{9EC18433-634C-FDBA-A247-EE91B6553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1" y="1813796"/>
            <a:ext cx="4249480" cy="4826068"/>
          </a:xfrm>
          <a:prstGeom prst="rect">
            <a:avLst/>
          </a:prstGeom>
          <a:effectLst>
            <a:softEdge rad="127000"/>
          </a:effectLst>
        </p:spPr>
      </p:pic>
      <p:sp>
        <p:nvSpPr>
          <p:cNvPr id="3" name="CuadroTexto 2">
            <a:extLst>
              <a:ext uri="{FF2B5EF4-FFF2-40B4-BE49-F238E27FC236}">
                <a16:creationId xmlns:a16="http://schemas.microsoft.com/office/drawing/2014/main" id="{F89A35F0-E3D2-FEAB-DCA6-AB16E0F2FE42}"/>
              </a:ext>
            </a:extLst>
          </p:cNvPr>
          <p:cNvSpPr txBox="1"/>
          <p:nvPr/>
        </p:nvSpPr>
        <p:spPr>
          <a:xfrm>
            <a:off x="1424763" y="13247"/>
            <a:ext cx="12192000" cy="2246769"/>
          </a:xfrm>
          <a:prstGeom prst="rect">
            <a:avLst/>
          </a:prstGeom>
          <a:solidFill>
            <a:schemeClr val="bg1">
              <a:lumMod val="85000"/>
              <a:alpha val="52000"/>
            </a:schemeClr>
          </a:solidFill>
          <a:effectLst>
            <a:softEdge rad="228600"/>
          </a:effectLst>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a:t>
            </a: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Deshalb lasst nun auch uns, da wir eine so große Wolke von Zeugen um uns haben,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jede Bürde und die ⟨uns so⟩ leicht umstrickende Sünde ablegen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und mit Ausdauer laufen den vor uns liegenden Wettlauf,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indem wir hinschauen auf JESUS, den Anfänger und Vollender des Glaubens,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Der um der vor Ihm liegenden Freude willen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die Schande nicht achtete und das Kreuz erduldete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und sich gesetzt hat zur Rechten des THRONES GOTTES</a:t>
            </a:r>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 </a:t>
            </a:r>
            <a:r>
              <a:rPr lang="en" sz="16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(Hebr 12:1-2 ELB)</a:t>
            </a:r>
            <a:endParaRPr lang="es-ES"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endParaRPr>
          </a:p>
        </p:txBody>
      </p:sp>
      <p:sp>
        <p:nvSpPr>
          <p:cNvPr id="11" name="CuadroTexto 10">
            <a:extLst>
              <a:ext uri="{FF2B5EF4-FFF2-40B4-BE49-F238E27FC236}">
                <a16:creationId xmlns:a16="http://schemas.microsoft.com/office/drawing/2014/main" id="{ED311BE5-D357-B11C-354D-5F45047FCB4D}"/>
              </a:ext>
            </a:extLst>
          </p:cNvPr>
          <p:cNvSpPr txBox="1"/>
          <p:nvPr/>
        </p:nvSpPr>
        <p:spPr>
          <a:xfrm>
            <a:off x="4249480" y="2573849"/>
            <a:ext cx="7864549" cy="3970318"/>
          </a:xfrm>
          <a:prstGeom prst="rect">
            <a:avLst/>
          </a:prstGeom>
          <a:noFill/>
        </p:spPr>
        <p:txBody>
          <a:bodyPr wrap="square">
            <a:spAutoFit/>
          </a:bodyPr>
          <a:lstStyle/>
          <a:p>
            <a:pPr algn="ctr">
              <a:spcBef>
                <a:spcPts val="600"/>
              </a:spcBef>
            </a:pPr>
            <a:r>
              <a:rPr lang="de-DE" sz="2800" b="1" dirty="0"/>
              <a:t>Indem wir das Leben von Glaubenshelden </a:t>
            </a:r>
            <a:br>
              <a:rPr lang="de-DE" sz="2800" b="1" dirty="0"/>
            </a:br>
            <a:r>
              <a:rPr lang="de-DE" sz="2800" b="1" dirty="0"/>
              <a:t>wie Kaleb und Josua studieren, </a:t>
            </a:r>
            <a:br>
              <a:rPr lang="de-DE" sz="2800" b="1" dirty="0"/>
            </a:br>
            <a:r>
              <a:rPr lang="de-DE" sz="2800" b="1" dirty="0"/>
              <a:t>lernen wir, </a:t>
            </a:r>
            <a:br>
              <a:rPr lang="de-DE" sz="2800" b="1" dirty="0"/>
            </a:br>
            <a:r>
              <a:rPr lang="de-DE" sz="2800" b="1" dirty="0"/>
              <a:t>GOTT so zu vertrauen, </a:t>
            </a:r>
            <a:br>
              <a:rPr lang="de-DE" sz="2800" b="1" dirty="0"/>
            </a:br>
            <a:r>
              <a:rPr lang="de-DE" sz="2800" b="1" dirty="0"/>
              <a:t>wie sie es taten; </a:t>
            </a:r>
            <a:br>
              <a:rPr lang="de-DE" sz="2800" b="1" dirty="0"/>
            </a:br>
            <a:r>
              <a:rPr lang="de-DE" sz="2800" b="1" dirty="0"/>
              <a:t>demütig zu sein, </a:t>
            </a:r>
            <a:br>
              <a:rPr lang="de-DE" sz="2800" b="1" dirty="0"/>
            </a:br>
            <a:r>
              <a:rPr lang="de-DE" sz="2800" b="1" dirty="0"/>
              <a:t>wie sie es waren; </a:t>
            </a:r>
            <a:br>
              <a:rPr lang="de-DE" sz="2800" b="1" dirty="0"/>
            </a:br>
            <a:r>
              <a:rPr lang="de-DE" sz="2800" b="1" dirty="0"/>
              <a:t>mutig für die Wahrheit einzustehen, </a:t>
            </a:r>
            <a:br>
              <a:rPr lang="de-DE" sz="2800" b="1" dirty="0"/>
            </a:br>
            <a:r>
              <a:rPr lang="de-DE" sz="2800" b="1" dirty="0"/>
              <a:t>wie sie es taten.</a:t>
            </a:r>
            <a:endParaRPr lang="en" sz="2800" b="1" dirty="0"/>
          </a:p>
        </p:txBody>
      </p:sp>
      <p:sp>
        <p:nvSpPr>
          <p:cNvPr id="10" name="Scrollen: horizontal 9">
            <a:extLst>
              <a:ext uri="{FF2B5EF4-FFF2-40B4-BE49-F238E27FC236}">
                <a16:creationId xmlns:a16="http://schemas.microsoft.com/office/drawing/2014/main" id="{7684E27A-A3A1-1735-D23B-F56C5CA47A35}"/>
              </a:ext>
            </a:extLst>
          </p:cNvPr>
          <p:cNvSpPr/>
          <p:nvPr/>
        </p:nvSpPr>
        <p:spPr>
          <a:xfrm>
            <a:off x="143442" y="80263"/>
            <a:ext cx="2663553" cy="125943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Do, 20. Nov ‘25 – </a:t>
            </a:r>
            <a:br>
              <a:rPr lang="de-DE" sz="2000" b="1" i="1" dirty="0">
                <a:solidFill>
                  <a:schemeClr val="tx1"/>
                </a:solidFill>
                <a:highlight>
                  <a:srgbClr val="C0C0C0"/>
                </a:highlight>
              </a:rPr>
            </a:br>
            <a:r>
              <a:rPr lang="de-DE" sz="2000" b="1" i="1" dirty="0">
                <a:solidFill>
                  <a:schemeClr val="tx1"/>
                </a:solidFill>
                <a:highlight>
                  <a:srgbClr val="C0C0C0"/>
                </a:highlight>
              </a:rPr>
              <a:t>Veränderung </a:t>
            </a:r>
            <a:br>
              <a:rPr lang="de-DE" sz="2000" b="1" i="1" dirty="0">
                <a:solidFill>
                  <a:schemeClr val="tx1"/>
                </a:solidFill>
                <a:highlight>
                  <a:srgbClr val="C0C0C0"/>
                </a:highlight>
              </a:rPr>
            </a:br>
            <a:r>
              <a:rPr lang="de-DE" sz="2000" b="1" i="1" dirty="0">
                <a:solidFill>
                  <a:schemeClr val="tx1"/>
                </a:solidFill>
                <a:highlight>
                  <a:srgbClr val="C0C0C0"/>
                </a:highlight>
              </a:rPr>
              <a:t>durch Nachsinnen</a:t>
            </a:r>
          </a:p>
        </p:txBody>
      </p:sp>
    </p:spTree>
    <p:extLst>
      <p:ext uri="{BB962C8B-B14F-4D97-AF65-F5344CB8AC3E}">
        <p14:creationId xmlns:p14="http://schemas.microsoft.com/office/powerpoint/2010/main" val="25913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21C8612-BD21-EDC4-9CA0-F529F18D92A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5CD8823-E958-B1FF-99E2-572210EF5828}"/>
              </a:ext>
            </a:extLst>
          </p:cNvPr>
          <p:cNvSpPr txBox="1"/>
          <p:nvPr/>
        </p:nvSpPr>
        <p:spPr>
          <a:xfrm>
            <a:off x="1424763" y="13247"/>
            <a:ext cx="12192000" cy="2246769"/>
          </a:xfrm>
          <a:prstGeom prst="rect">
            <a:avLst/>
          </a:prstGeom>
          <a:solidFill>
            <a:schemeClr val="bg1">
              <a:lumMod val="85000"/>
              <a:alpha val="52000"/>
            </a:schemeClr>
          </a:solidFill>
          <a:effectLst>
            <a:softEdge rad="228600"/>
          </a:effectLst>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a:t>
            </a: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Deshalb lasst nun auch uns, da wir eine so große Wolke von Zeugen um uns haben,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jede Bürde und die ⟨uns so⟩ leicht umstrickende Sünde ablegen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und mit Ausdauer laufen den vor uns liegenden Wettlauf,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indem wir hinschauen auf JESUS, den Anfänger und Vollender des Glaubens,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Der um der vor ihm liegenden Freude willen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die Schande nicht achtete und das Kreuz erduldete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und sich gesetzt hat zur Rechten des THRONES GOTTES</a:t>
            </a:r>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 </a:t>
            </a:r>
            <a:r>
              <a:rPr lang="en" sz="16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(Hebr 12:1-2 ELB)</a:t>
            </a:r>
            <a:endParaRPr lang="es-ES"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endParaRPr>
          </a:p>
        </p:txBody>
      </p:sp>
      <p:sp>
        <p:nvSpPr>
          <p:cNvPr id="13" name="CuadroTexto 12">
            <a:extLst>
              <a:ext uri="{FF2B5EF4-FFF2-40B4-BE49-F238E27FC236}">
                <a16:creationId xmlns:a16="http://schemas.microsoft.com/office/drawing/2014/main" id="{D635C214-7A74-1DE1-5286-49731DEA96B8}"/>
              </a:ext>
            </a:extLst>
          </p:cNvPr>
          <p:cNvSpPr txBox="1"/>
          <p:nvPr/>
        </p:nvSpPr>
        <p:spPr>
          <a:xfrm>
            <a:off x="871868" y="2260016"/>
            <a:ext cx="10632560" cy="1892826"/>
          </a:xfrm>
          <a:prstGeom prst="rect">
            <a:avLst/>
          </a:prstGeom>
          <a:noFill/>
        </p:spPr>
        <p:txBody>
          <a:bodyPr wrap="square">
            <a:spAutoFit/>
          </a:bodyPr>
          <a:lstStyle/>
          <a:p>
            <a:pPr algn="ctr">
              <a:spcBef>
                <a:spcPts val="600"/>
              </a:spcBef>
            </a:pPr>
            <a:r>
              <a:rPr lang="de-DE" sz="3200" b="1" dirty="0"/>
              <a:t>Aber wie können wir verwandelt werden? </a:t>
            </a:r>
          </a:p>
          <a:p>
            <a:pPr>
              <a:spcBef>
                <a:spcPts val="600"/>
              </a:spcBef>
            </a:pPr>
            <a:r>
              <a:rPr lang="de-DE" sz="2400" b="1" dirty="0"/>
              <a:t>Die Bibel sagt es eindeutig: </a:t>
            </a:r>
            <a:br>
              <a:rPr lang="de-DE" sz="2400" b="1" dirty="0"/>
            </a:br>
            <a:r>
              <a:rPr lang="de-DE" sz="2400" b="1" dirty="0"/>
              <a:t>	</a:t>
            </a:r>
            <a:r>
              <a:rPr lang="de-DE" sz="2800" b="1" dirty="0"/>
              <a:t>indem wir </a:t>
            </a:r>
            <a:r>
              <a:rPr lang="de-DE" sz="2800" b="1" dirty="0">
                <a:highlight>
                  <a:srgbClr val="FFFF00"/>
                </a:highlight>
              </a:rPr>
              <a:t>dem HEILIGEN GEIST gestatten, </a:t>
            </a:r>
            <a:br>
              <a:rPr lang="de-DE" sz="2800" b="1" dirty="0">
                <a:highlight>
                  <a:srgbClr val="FFFF00"/>
                </a:highlight>
              </a:rPr>
            </a:br>
            <a:r>
              <a:rPr lang="de-DE" sz="2800" b="1" dirty="0"/>
              <a:t>		</a:t>
            </a:r>
            <a:r>
              <a:rPr lang="de-DE" sz="2800" b="1" dirty="0">
                <a:highlight>
                  <a:srgbClr val="FFFF00"/>
                </a:highlight>
              </a:rPr>
              <a:t>in uns zu WIRKEN </a:t>
            </a:r>
            <a:r>
              <a:rPr lang="de-DE" sz="2400" b="1" dirty="0"/>
              <a:t>(2. Kor. 3,18):</a:t>
            </a:r>
          </a:p>
        </p:txBody>
      </p:sp>
      <p:sp>
        <p:nvSpPr>
          <p:cNvPr id="2" name="CuadroTexto 12">
            <a:extLst>
              <a:ext uri="{FF2B5EF4-FFF2-40B4-BE49-F238E27FC236}">
                <a16:creationId xmlns:a16="http://schemas.microsoft.com/office/drawing/2014/main" id="{70C8E891-49CF-5085-CBA5-AE876AB909AD}"/>
              </a:ext>
            </a:extLst>
          </p:cNvPr>
          <p:cNvSpPr txBox="1"/>
          <p:nvPr/>
        </p:nvSpPr>
        <p:spPr>
          <a:xfrm>
            <a:off x="871868" y="4070573"/>
            <a:ext cx="10540412" cy="2677656"/>
          </a:xfrm>
          <a:prstGeom prst="rect">
            <a:avLst/>
          </a:prstGeom>
          <a:solidFill>
            <a:schemeClr val="bg2">
              <a:lumMod val="20000"/>
              <a:lumOff val="80000"/>
            </a:schemeClr>
          </a:solidFill>
          <a:effectLst>
            <a:glow>
              <a:schemeClr val="accent1"/>
            </a:glow>
            <a:softEdge rad="241300"/>
          </a:effectLst>
        </p:spPr>
        <p:txBody>
          <a:bodyPr wrap="square">
            <a:spAutoFit/>
          </a:bodyPr>
          <a:lstStyle/>
          <a:p>
            <a:pPr algn="ctr">
              <a:spcBef>
                <a:spcPts val="600"/>
              </a:spcBef>
            </a:pPr>
            <a:r>
              <a:rPr lang="de-DE" sz="2800" b="1" dirty="0"/>
              <a:t>„ </a:t>
            </a:r>
            <a:r>
              <a:rPr lang="de-DE" sz="2800" b="1" u="sng" dirty="0"/>
              <a:t>Wir alle aber spiegeln </a:t>
            </a:r>
            <a:br>
              <a:rPr lang="de-DE" sz="2800" b="1" u="sng" dirty="0"/>
            </a:br>
            <a:r>
              <a:rPr lang="de-DE" sz="2800" b="1" u="sng" dirty="0"/>
              <a:t>mit aufgedecktem Angesicht </a:t>
            </a:r>
            <a:br>
              <a:rPr lang="de-DE" sz="2800" b="1" dirty="0"/>
            </a:br>
            <a:r>
              <a:rPr lang="de-DE" sz="2800" b="1" dirty="0"/>
              <a:t>die </a:t>
            </a:r>
            <a:r>
              <a:rPr lang="de-DE" sz="2800" b="1" dirty="0">
                <a:highlight>
                  <a:srgbClr val="FFFF00"/>
                </a:highlight>
              </a:rPr>
              <a:t>HERRLICHKEIT DES HERRN </a:t>
            </a:r>
            <a:r>
              <a:rPr lang="de-DE" sz="2800" b="1" dirty="0"/>
              <a:t>wider </a:t>
            </a:r>
            <a:br>
              <a:rPr lang="de-DE" sz="2800" b="1" dirty="0"/>
            </a:br>
            <a:r>
              <a:rPr lang="de-DE" sz="2800" b="1" dirty="0"/>
              <a:t>und </a:t>
            </a:r>
            <a:r>
              <a:rPr lang="de-DE" sz="2800" b="1" u="sng" dirty="0"/>
              <a:t>wir werden </a:t>
            </a:r>
            <a:r>
              <a:rPr lang="de-DE" sz="2800" b="1" u="sng" dirty="0">
                <a:highlight>
                  <a:srgbClr val="FFFF00"/>
                </a:highlight>
              </a:rPr>
              <a:t>verwandelt in SEIN BILD </a:t>
            </a:r>
            <a:br>
              <a:rPr lang="de-DE" sz="2800" b="1" dirty="0"/>
            </a:br>
            <a:r>
              <a:rPr lang="de-DE" sz="2800" b="1" dirty="0"/>
              <a:t>von einer HERRLICHKEIT zur andern </a:t>
            </a:r>
            <a:br>
              <a:rPr lang="de-DE" sz="2800" b="1" dirty="0"/>
            </a:br>
            <a:r>
              <a:rPr lang="de-DE" sz="2800" b="1" dirty="0"/>
              <a:t>von </a:t>
            </a:r>
            <a:r>
              <a:rPr lang="de-DE" sz="2800" b="1" dirty="0">
                <a:highlight>
                  <a:srgbClr val="FFFF00"/>
                </a:highlight>
              </a:rPr>
              <a:t>dem HERRN</a:t>
            </a:r>
            <a:r>
              <a:rPr lang="de-DE" sz="2800" b="1" dirty="0"/>
              <a:t>, welcher </a:t>
            </a:r>
            <a:r>
              <a:rPr lang="de-DE" sz="2800" b="1" dirty="0">
                <a:highlight>
                  <a:srgbClr val="FFFF00"/>
                </a:highlight>
              </a:rPr>
              <a:t>der GEIST </a:t>
            </a:r>
            <a:r>
              <a:rPr lang="de-DE" sz="2800" b="1" dirty="0"/>
              <a:t>ist.“</a:t>
            </a:r>
          </a:p>
        </p:txBody>
      </p:sp>
      <p:sp>
        <p:nvSpPr>
          <p:cNvPr id="4" name="Scrollen: horizontal 3">
            <a:extLst>
              <a:ext uri="{FF2B5EF4-FFF2-40B4-BE49-F238E27FC236}">
                <a16:creationId xmlns:a16="http://schemas.microsoft.com/office/drawing/2014/main" id="{29375EA7-72B3-284A-31BE-5DFA316D1914}"/>
              </a:ext>
            </a:extLst>
          </p:cNvPr>
          <p:cNvSpPr/>
          <p:nvPr/>
        </p:nvSpPr>
        <p:spPr>
          <a:xfrm>
            <a:off x="143442" y="80263"/>
            <a:ext cx="2663553" cy="125943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Do, 20. Nov ‘25 – </a:t>
            </a:r>
            <a:br>
              <a:rPr lang="de-DE" sz="2000" b="1" i="1" dirty="0">
                <a:solidFill>
                  <a:schemeClr val="tx1"/>
                </a:solidFill>
                <a:highlight>
                  <a:srgbClr val="C0C0C0"/>
                </a:highlight>
              </a:rPr>
            </a:br>
            <a:r>
              <a:rPr lang="de-DE" sz="2000" b="1" i="1" dirty="0">
                <a:solidFill>
                  <a:schemeClr val="tx1"/>
                </a:solidFill>
                <a:highlight>
                  <a:srgbClr val="C0C0C0"/>
                </a:highlight>
              </a:rPr>
              <a:t>Veränderung </a:t>
            </a:r>
            <a:br>
              <a:rPr lang="de-DE" sz="2000" b="1" i="1" dirty="0">
                <a:solidFill>
                  <a:schemeClr val="tx1"/>
                </a:solidFill>
                <a:highlight>
                  <a:srgbClr val="C0C0C0"/>
                </a:highlight>
              </a:rPr>
            </a:br>
            <a:r>
              <a:rPr lang="de-DE" sz="2000" b="1" i="1" dirty="0">
                <a:solidFill>
                  <a:schemeClr val="tx1"/>
                </a:solidFill>
                <a:highlight>
                  <a:srgbClr val="C0C0C0"/>
                </a:highlight>
              </a:rPr>
              <a:t>durch Nachsinnen</a:t>
            </a:r>
          </a:p>
        </p:txBody>
      </p:sp>
    </p:spTree>
    <p:extLst>
      <p:ext uri="{BB962C8B-B14F-4D97-AF65-F5344CB8AC3E}">
        <p14:creationId xmlns:p14="http://schemas.microsoft.com/office/powerpoint/2010/main" val="4485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EDF4CBB-8516-475D-8011-BDEE189847C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65EA830-F202-CC8B-72CD-7C431CB15F60}"/>
              </a:ext>
            </a:extLst>
          </p:cNvPr>
          <p:cNvSpPr txBox="1"/>
          <p:nvPr/>
        </p:nvSpPr>
        <p:spPr>
          <a:xfrm>
            <a:off x="1424763" y="13247"/>
            <a:ext cx="12192000" cy="2246769"/>
          </a:xfrm>
          <a:prstGeom prst="rect">
            <a:avLst/>
          </a:prstGeom>
          <a:solidFill>
            <a:schemeClr val="bg1">
              <a:lumMod val="85000"/>
              <a:alpha val="52000"/>
            </a:schemeClr>
          </a:solidFill>
          <a:effectLst>
            <a:softEdge rad="228600"/>
          </a:effectLst>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a:t>
            </a: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Deshalb lasst nun auch uns, da wir eine so große Wolke von Zeugen um uns haben,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jede Bürde und die ⟨uns so⟩ leicht umstrickende Sünde ablegen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und mit Ausdauer laufen den vor uns liegenden Wettlauf,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indem wir hinschauen auf JESUS, den Anfänger und Vollender des Glaubens,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Der um der vor Ihm liegenden Freude willen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die Schande nicht achtete und das Kreuz erduldete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und sich gesetzt hat zur Rechten des THRONES GOTTES</a:t>
            </a:r>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 </a:t>
            </a:r>
            <a:r>
              <a:rPr lang="en" sz="16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(Hebr 12:1-2 ELB)</a:t>
            </a:r>
            <a:endParaRPr lang="es-ES"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endParaRPr>
          </a:p>
        </p:txBody>
      </p:sp>
      <p:sp>
        <p:nvSpPr>
          <p:cNvPr id="13" name="CuadroTexto 12">
            <a:extLst>
              <a:ext uri="{FF2B5EF4-FFF2-40B4-BE49-F238E27FC236}">
                <a16:creationId xmlns:a16="http://schemas.microsoft.com/office/drawing/2014/main" id="{030674D0-0AE7-4A04-5D78-74C57AE4896B}"/>
              </a:ext>
            </a:extLst>
          </p:cNvPr>
          <p:cNvSpPr txBox="1"/>
          <p:nvPr/>
        </p:nvSpPr>
        <p:spPr>
          <a:xfrm>
            <a:off x="-1066801" y="2339445"/>
            <a:ext cx="10632560" cy="584775"/>
          </a:xfrm>
          <a:prstGeom prst="rect">
            <a:avLst/>
          </a:prstGeom>
          <a:noFill/>
        </p:spPr>
        <p:txBody>
          <a:bodyPr wrap="square">
            <a:spAutoFit/>
          </a:bodyPr>
          <a:lstStyle/>
          <a:p>
            <a:pPr algn="ctr">
              <a:spcBef>
                <a:spcPts val="600"/>
              </a:spcBef>
            </a:pPr>
            <a:r>
              <a:rPr lang="de-DE" sz="3200" b="1" dirty="0"/>
              <a:t>Aber </a:t>
            </a:r>
            <a:r>
              <a:rPr lang="de-DE" sz="3200" b="1" dirty="0">
                <a:highlight>
                  <a:srgbClr val="00FF00"/>
                </a:highlight>
              </a:rPr>
              <a:t>WIE</a:t>
            </a:r>
            <a:r>
              <a:rPr lang="de-DE" sz="3200" b="1" dirty="0"/>
              <a:t> können wir verwandelt werden? </a:t>
            </a:r>
            <a:endParaRPr lang="de-DE" sz="2400" b="1" dirty="0"/>
          </a:p>
        </p:txBody>
      </p:sp>
      <p:sp>
        <p:nvSpPr>
          <p:cNvPr id="4" name="CuadroTexto 12">
            <a:extLst>
              <a:ext uri="{FF2B5EF4-FFF2-40B4-BE49-F238E27FC236}">
                <a16:creationId xmlns:a16="http://schemas.microsoft.com/office/drawing/2014/main" id="{C43633C2-B648-DFC0-F7C3-B344DBB83EDE}"/>
              </a:ext>
            </a:extLst>
          </p:cNvPr>
          <p:cNvSpPr txBox="1"/>
          <p:nvPr/>
        </p:nvSpPr>
        <p:spPr>
          <a:xfrm>
            <a:off x="205561" y="3003649"/>
            <a:ext cx="11986439" cy="3447098"/>
          </a:xfrm>
          <a:prstGeom prst="rect">
            <a:avLst/>
          </a:prstGeom>
          <a:noFill/>
        </p:spPr>
        <p:txBody>
          <a:bodyPr wrap="square">
            <a:spAutoFit/>
          </a:bodyPr>
          <a:lstStyle/>
          <a:p>
            <a:pPr algn="ctr">
              <a:spcBef>
                <a:spcPts val="600"/>
              </a:spcBef>
            </a:pPr>
            <a:r>
              <a:rPr lang="de-DE" sz="3200" b="1" dirty="0"/>
              <a:t>Das ist eine </a:t>
            </a:r>
            <a:r>
              <a:rPr lang="de-DE" sz="3200" b="1" u="sng" dirty="0">
                <a:highlight>
                  <a:srgbClr val="FFFF00"/>
                </a:highlight>
              </a:rPr>
              <a:t>AKTIVE AUFGABE. </a:t>
            </a:r>
            <a:br>
              <a:rPr lang="de-DE" sz="3200" b="1" u="sng" dirty="0">
                <a:highlight>
                  <a:srgbClr val="FFFF00"/>
                </a:highlight>
              </a:rPr>
            </a:br>
            <a:br>
              <a:rPr lang="de-DE" sz="1400" b="1" u="sng" dirty="0">
                <a:highlight>
                  <a:srgbClr val="FFFF00"/>
                </a:highlight>
              </a:rPr>
            </a:br>
            <a:r>
              <a:rPr lang="de-DE" sz="3200" b="1" dirty="0"/>
              <a:t>Wir müssen uns </a:t>
            </a:r>
            <a:r>
              <a:rPr lang="de-DE" sz="3200" b="1" u="sng" dirty="0">
                <a:highlight>
                  <a:srgbClr val="FFFF00"/>
                </a:highlight>
              </a:rPr>
              <a:t>DAFÜR entscheiden</a:t>
            </a:r>
            <a:r>
              <a:rPr lang="de-DE" sz="3200" b="1" u="sng" dirty="0"/>
              <a:t>, </a:t>
            </a:r>
            <a:br>
              <a:rPr lang="de-DE" sz="3200" b="1" u="sng" dirty="0"/>
            </a:br>
            <a:r>
              <a:rPr lang="de-DE" sz="3200" b="1" u="sng" dirty="0">
                <a:highlight>
                  <a:srgbClr val="FFFF00"/>
                </a:highlight>
              </a:rPr>
              <a:t>VERWANDELT</a:t>
            </a:r>
            <a:r>
              <a:rPr lang="de-DE" sz="3200" b="1" u="sng" dirty="0"/>
              <a:t> zu werden</a:t>
            </a:r>
            <a:r>
              <a:rPr lang="de-DE" sz="3200" b="1" dirty="0"/>
              <a:t> </a:t>
            </a:r>
            <a:br>
              <a:rPr lang="de-DE" sz="3200" b="1" dirty="0"/>
            </a:br>
            <a:r>
              <a:rPr lang="de-DE" sz="3200" b="1" dirty="0"/>
              <a:t>und wie KALEB </a:t>
            </a:r>
            <a:r>
              <a:rPr lang="de-DE" sz="3200" b="1" u="sng" dirty="0">
                <a:highlight>
                  <a:srgbClr val="FFFF00"/>
                </a:highlight>
              </a:rPr>
              <a:t>an die ARBEIT gehen. </a:t>
            </a:r>
          </a:p>
          <a:p>
            <a:pPr algn="ctr">
              <a:spcBef>
                <a:spcPts val="600"/>
              </a:spcBef>
            </a:pPr>
            <a:br>
              <a:rPr lang="de-DE" sz="700" b="1" u="sng" dirty="0">
                <a:highlight>
                  <a:srgbClr val="FFFF00"/>
                </a:highlight>
              </a:rPr>
            </a:br>
            <a:r>
              <a:rPr lang="de-DE" sz="3200" b="1" dirty="0"/>
              <a:t>Wir sind dazu berufen, </a:t>
            </a:r>
            <a:br>
              <a:rPr lang="de-DE" sz="3200" b="1" dirty="0"/>
            </a:br>
            <a:r>
              <a:rPr lang="de-DE" sz="3200" b="1" dirty="0">
                <a:highlight>
                  <a:srgbClr val="FFFF00"/>
                </a:highlight>
              </a:rPr>
              <a:t>LEBENDIGE OPFER für GOTT </a:t>
            </a:r>
            <a:r>
              <a:rPr lang="de-DE" sz="3200" b="1" dirty="0"/>
              <a:t>zu sein:</a:t>
            </a:r>
          </a:p>
        </p:txBody>
      </p:sp>
      <p:sp>
        <p:nvSpPr>
          <p:cNvPr id="5" name="Scrollen: horizontal 4">
            <a:extLst>
              <a:ext uri="{FF2B5EF4-FFF2-40B4-BE49-F238E27FC236}">
                <a16:creationId xmlns:a16="http://schemas.microsoft.com/office/drawing/2014/main" id="{78DD1213-E8F0-B317-7897-4904088C46F9}"/>
              </a:ext>
            </a:extLst>
          </p:cNvPr>
          <p:cNvSpPr/>
          <p:nvPr/>
        </p:nvSpPr>
        <p:spPr>
          <a:xfrm>
            <a:off x="143442" y="80263"/>
            <a:ext cx="2663553" cy="125943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Do, 20. Nov ‘25 – </a:t>
            </a:r>
            <a:br>
              <a:rPr lang="de-DE" sz="2000" b="1" i="1" dirty="0">
                <a:solidFill>
                  <a:schemeClr val="tx1"/>
                </a:solidFill>
                <a:highlight>
                  <a:srgbClr val="C0C0C0"/>
                </a:highlight>
              </a:rPr>
            </a:br>
            <a:r>
              <a:rPr lang="de-DE" sz="2000" b="1" i="1" dirty="0">
                <a:solidFill>
                  <a:schemeClr val="tx1"/>
                </a:solidFill>
                <a:highlight>
                  <a:srgbClr val="C0C0C0"/>
                </a:highlight>
              </a:rPr>
              <a:t>Veränderung </a:t>
            </a:r>
            <a:br>
              <a:rPr lang="de-DE" sz="2000" b="1" i="1" dirty="0">
                <a:solidFill>
                  <a:schemeClr val="tx1"/>
                </a:solidFill>
                <a:highlight>
                  <a:srgbClr val="C0C0C0"/>
                </a:highlight>
              </a:rPr>
            </a:br>
            <a:r>
              <a:rPr lang="de-DE" sz="2000" b="1" i="1" dirty="0">
                <a:solidFill>
                  <a:schemeClr val="tx1"/>
                </a:solidFill>
                <a:highlight>
                  <a:srgbClr val="C0C0C0"/>
                </a:highlight>
              </a:rPr>
              <a:t>durch Nachsinnen</a:t>
            </a:r>
          </a:p>
        </p:txBody>
      </p:sp>
    </p:spTree>
    <p:extLst>
      <p:ext uri="{BB962C8B-B14F-4D97-AF65-F5344CB8AC3E}">
        <p14:creationId xmlns:p14="http://schemas.microsoft.com/office/powerpoint/2010/main" val="35643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C07ED9E-AC6D-D7D1-8B22-9D6F476F4F1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11CBF90-257B-CA64-20DB-E9A88848EB82}"/>
              </a:ext>
            </a:extLst>
          </p:cNvPr>
          <p:cNvSpPr txBox="1"/>
          <p:nvPr/>
        </p:nvSpPr>
        <p:spPr>
          <a:xfrm>
            <a:off x="1424763" y="13247"/>
            <a:ext cx="12192000" cy="2246769"/>
          </a:xfrm>
          <a:prstGeom prst="rect">
            <a:avLst/>
          </a:prstGeom>
          <a:solidFill>
            <a:schemeClr val="bg1">
              <a:lumMod val="85000"/>
              <a:alpha val="52000"/>
            </a:schemeClr>
          </a:solidFill>
          <a:effectLst>
            <a:softEdge rad="228600"/>
          </a:effectLst>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a:t>
            </a: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Deshalb lasst nun auch uns, da wir eine so große Wolke von Zeugen um uns haben,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jede Bürde und die ⟨uns so⟩ leicht umstrickende Sünde ablegen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und mit Ausdauer laufen den vor uns liegenden Wettlauf,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indem wir hinschauen auf JESUS, den Anfänger und Vollender des Glaubens,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Der um der vor Ihm liegenden Freude willen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die Schande nicht achtete und das Kreuz erduldete </a:t>
            </a:r>
            <a:b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br>
            <a:r>
              <a:rPr lang="de-DE"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und sich gesetzt hat zur Rechten des THRONES GOTTES</a:t>
            </a:r>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 </a:t>
            </a:r>
            <a:r>
              <a:rPr lang="en" sz="16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rPr>
              <a:t>(Hebr 12:1-2 ELB)</a:t>
            </a:r>
            <a:endParaRPr lang="es-ES"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Candara" panose="020E0502030303020204" pitchFamily="34" charset="0"/>
            </a:endParaRPr>
          </a:p>
        </p:txBody>
      </p:sp>
      <p:sp>
        <p:nvSpPr>
          <p:cNvPr id="2" name="CuadroTexto 12">
            <a:extLst>
              <a:ext uri="{FF2B5EF4-FFF2-40B4-BE49-F238E27FC236}">
                <a16:creationId xmlns:a16="http://schemas.microsoft.com/office/drawing/2014/main" id="{1F5E5E9F-DC4C-C5C3-ECAE-9558C86A3FFD}"/>
              </a:ext>
            </a:extLst>
          </p:cNvPr>
          <p:cNvSpPr txBox="1"/>
          <p:nvPr/>
        </p:nvSpPr>
        <p:spPr>
          <a:xfrm>
            <a:off x="3540" y="2494509"/>
            <a:ext cx="6248401" cy="3970318"/>
          </a:xfrm>
          <a:prstGeom prst="rect">
            <a:avLst/>
          </a:prstGeom>
          <a:noFill/>
        </p:spPr>
        <p:txBody>
          <a:bodyPr wrap="square">
            <a:spAutoFit/>
          </a:bodyPr>
          <a:lstStyle/>
          <a:p>
            <a:pPr algn="ctr">
              <a:spcBef>
                <a:spcPts val="600"/>
              </a:spcBef>
            </a:pPr>
            <a:r>
              <a:rPr lang="de-DE" sz="2800" b="1" dirty="0"/>
              <a:t>„Ich ermahne euch nun, </a:t>
            </a:r>
            <a:br>
              <a:rPr lang="de-DE" sz="2800" b="1" dirty="0"/>
            </a:br>
            <a:r>
              <a:rPr lang="de-DE" sz="2800" b="1" dirty="0"/>
              <a:t>Brüder und Schwestern, </a:t>
            </a:r>
            <a:br>
              <a:rPr lang="de-DE" sz="2800" b="1" dirty="0"/>
            </a:br>
            <a:r>
              <a:rPr lang="de-DE" sz="2800" b="1" dirty="0"/>
              <a:t>durch die </a:t>
            </a:r>
            <a:r>
              <a:rPr lang="de-DE" sz="2800" b="1" dirty="0">
                <a:effectLst>
                  <a:glow rad="88900">
                    <a:srgbClr val="FFFF00"/>
                  </a:glow>
                </a:effectLst>
              </a:rPr>
              <a:t>BARMHERZIGKEIT GOTTES</a:t>
            </a:r>
            <a:r>
              <a:rPr lang="de-DE" sz="2800" b="1" dirty="0"/>
              <a:t>, </a:t>
            </a:r>
            <a:br>
              <a:rPr lang="de-DE" sz="2800" b="1" dirty="0"/>
            </a:br>
            <a:r>
              <a:rPr lang="de-DE" sz="2800" b="1" dirty="0"/>
              <a:t>dass ihr </a:t>
            </a:r>
            <a:r>
              <a:rPr lang="de-DE" sz="2800" b="1" dirty="0">
                <a:highlight>
                  <a:srgbClr val="FFFF00"/>
                </a:highlight>
              </a:rPr>
              <a:t>euren LEIB hingebt </a:t>
            </a:r>
            <a:br>
              <a:rPr lang="de-DE" sz="2800" b="1" dirty="0">
                <a:highlight>
                  <a:srgbClr val="FFFF00"/>
                </a:highlight>
              </a:rPr>
            </a:br>
            <a:r>
              <a:rPr lang="de-DE" sz="2800" b="1" dirty="0"/>
              <a:t>als ein </a:t>
            </a:r>
            <a:r>
              <a:rPr lang="de-DE" sz="2800" b="1" dirty="0">
                <a:highlight>
                  <a:srgbClr val="FFFF00"/>
                </a:highlight>
              </a:rPr>
              <a:t>OPFER,</a:t>
            </a:r>
            <a:r>
              <a:rPr lang="de-DE" sz="2800" b="1" dirty="0"/>
              <a:t> </a:t>
            </a:r>
            <a:br>
              <a:rPr lang="de-DE" sz="2800" b="1" dirty="0"/>
            </a:br>
            <a:r>
              <a:rPr lang="de-DE" sz="2800" b="1" dirty="0"/>
              <a:t>das </a:t>
            </a:r>
            <a:r>
              <a:rPr lang="de-DE" sz="2800" b="1" dirty="0">
                <a:highlight>
                  <a:srgbClr val="FFFF00"/>
                </a:highlight>
              </a:rPr>
              <a:t>lebendig,</a:t>
            </a:r>
            <a:r>
              <a:rPr lang="de-DE" sz="2800" b="1" dirty="0"/>
              <a:t> </a:t>
            </a:r>
            <a:r>
              <a:rPr lang="de-DE" sz="2800" b="1" dirty="0">
                <a:highlight>
                  <a:srgbClr val="FFFF00"/>
                </a:highlight>
              </a:rPr>
              <a:t>heilig</a:t>
            </a:r>
            <a:r>
              <a:rPr lang="de-DE" sz="2800" b="1" dirty="0"/>
              <a:t> </a:t>
            </a:r>
            <a:br>
              <a:rPr lang="de-DE" sz="2800" b="1" dirty="0"/>
            </a:br>
            <a:r>
              <a:rPr lang="de-DE" sz="2800" b="1" dirty="0"/>
              <a:t>und </a:t>
            </a:r>
            <a:r>
              <a:rPr lang="de-DE" sz="2800" b="1" dirty="0">
                <a:highlight>
                  <a:srgbClr val="FFFF00"/>
                </a:highlight>
              </a:rPr>
              <a:t>GOTT wohlgefällig </a:t>
            </a:r>
            <a:r>
              <a:rPr lang="de-DE" sz="2800" b="1" dirty="0"/>
              <a:t>sei. </a:t>
            </a:r>
            <a:br>
              <a:rPr lang="de-DE" sz="2800" b="1" dirty="0"/>
            </a:br>
            <a:r>
              <a:rPr lang="de-DE" sz="2800" b="1" u="sng" dirty="0"/>
              <a:t>Das sei </a:t>
            </a:r>
            <a:br>
              <a:rPr lang="de-DE" sz="2800" b="1" u="sng" dirty="0"/>
            </a:br>
            <a:r>
              <a:rPr lang="de-DE" sz="2800" b="1" u="sng" dirty="0"/>
              <a:t>euer </a:t>
            </a:r>
            <a:r>
              <a:rPr lang="de-DE" sz="2800" b="1" dirty="0">
                <a:effectLst>
                  <a:glow rad="88900">
                    <a:srgbClr val="FFFF00"/>
                  </a:glow>
                </a:effectLst>
              </a:rPr>
              <a:t>VERNÜNFTIGER GOTTESDIENST. </a:t>
            </a:r>
          </a:p>
        </p:txBody>
      </p:sp>
      <p:sp>
        <p:nvSpPr>
          <p:cNvPr id="4" name="CuadroTexto 12">
            <a:extLst>
              <a:ext uri="{FF2B5EF4-FFF2-40B4-BE49-F238E27FC236}">
                <a16:creationId xmlns:a16="http://schemas.microsoft.com/office/drawing/2014/main" id="{6D470BF0-92F4-BD73-49C6-84A934440B72}"/>
              </a:ext>
            </a:extLst>
          </p:cNvPr>
          <p:cNvSpPr txBox="1"/>
          <p:nvPr/>
        </p:nvSpPr>
        <p:spPr>
          <a:xfrm>
            <a:off x="6071195" y="2494509"/>
            <a:ext cx="6117265" cy="1077218"/>
          </a:xfrm>
          <a:prstGeom prst="rect">
            <a:avLst/>
          </a:prstGeom>
          <a:noFill/>
        </p:spPr>
        <p:txBody>
          <a:bodyPr wrap="square">
            <a:spAutoFit/>
          </a:bodyPr>
          <a:lstStyle/>
          <a:p>
            <a:pPr algn="ctr">
              <a:spcBef>
                <a:spcPts val="600"/>
              </a:spcBef>
            </a:pPr>
            <a:r>
              <a:rPr lang="de-DE" sz="3200" b="1" dirty="0">
                <a:solidFill>
                  <a:schemeClr val="accent5">
                    <a:lumMod val="75000"/>
                  </a:schemeClr>
                </a:solidFill>
                <a:highlight>
                  <a:srgbClr val="C0C0C0"/>
                </a:highlight>
              </a:rPr>
              <a:t>Und stellt euch NICHT </a:t>
            </a:r>
            <a:br>
              <a:rPr lang="de-DE" sz="3200" b="1" dirty="0">
                <a:solidFill>
                  <a:schemeClr val="accent5">
                    <a:lumMod val="75000"/>
                  </a:schemeClr>
                </a:solidFill>
                <a:highlight>
                  <a:srgbClr val="C0C0C0"/>
                </a:highlight>
              </a:rPr>
            </a:br>
            <a:r>
              <a:rPr lang="de-DE" sz="3200" b="1" dirty="0">
                <a:solidFill>
                  <a:schemeClr val="accent5">
                    <a:lumMod val="75000"/>
                  </a:schemeClr>
                </a:solidFill>
                <a:highlight>
                  <a:srgbClr val="C0C0C0"/>
                </a:highlight>
              </a:rPr>
              <a:t>dieser WELT gleich, </a:t>
            </a:r>
            <a:endParaRPr lang="en" sz="2800" b="1" dirty="0"/>
          </a:p>
        </p:txBody>
      </p:sp>
      <p:sp>
        <p:nvSpPr>
          <p:cNvPr id="7" name="CuadroTexto 12">
            <a:extLst>
              <a:ext uri="{FF2B5EF4-FFF2-40B4-BE49-F238E27FC236}">
                <a16:creationId xmlns:a16="http://schemas.microsoft.com/office/drawing/2014/main" id="{F0B3AC34-B211-6B2C-2A5B-6E9FF8BC2B56}"/>
              </a:ext>
            </a:extLst>
          </p:cNvPr>
          <p:cNvSpPr txBox="1"/>
          <p:nvPr/>
        </p:nvSpPr>
        <p:spPr>
          <a:xfrm>
            <a:off x="6071194" y="3571727"/>
            <a:ext cx="6117265" cy="3416320"/>
          </a:xfrm>
          <a:prstGeom prst="rect">
            <a:avLst/>
          </a:prstGeom>
          <a:solidFill>
            <a:schemeClr val="bg2">
              <a:lumMod val="20000"/>
              <a:lumOff val="80000"/>
            </a:schemeClr>
          </a:solidFill>
          <a:effectLst>
            <a:softEdge rad="317500"/>
          </a:effectLst>
        </p:spPr>
        <p:txBody>
          <a:bodyPr wrap="square">
            <a:spAutoFit/>
          </a:bodyPr>
          <a:lstStyle/>
          <a:p>
            <a:pPr algn="ctr">
              <a:spcBef>
                <a:spcPts val="600"/>
              </a:spcBef>
            </a:pPr>
            <a:br>
              <a:rPr lang="de-DE" sz="800" b="1" dirty="0">
                <a:solidFill>
                  <a:schemeClr val="accent5">
                    <a:lumMod val="75000"/>
                  </a:schemeClr>
                </a:solidFill>
              </a:rPr>
            </a:br>
            <a:r>
              <a:rPr lang="de-DE" sz="2800" b="1" dirty="0"/>
              <a:t>sondern </a:t>
            </a:r>
            <a:r>
              <a:rPr lang="de-DE" sz="2800" b="1" dirty="0">
                <a:highlight>
                  <a:srgbClr val="FFFF00"/>
                </a:highlight>
              </a:rPr>
              <a:t>ÄNDERT EUCH </a:t>
            </a:r>
            <a:br>
              <a:rPr lang="de-DE" sz="2800" b="1" dirty="0">
                <a:highlight>
                  <a:srgbClr val="FFFF00"/>
                </a:highlight>
              </a:rPr>
            </a:br>
            <a:r>
              <a:rPr lang="de-DE" sz="2800" b="1" dirty="0"/>
              <a:t>durch </a:t>
            </a:r>
            <a:r>
              <a:rPr lang="de-DE" sz="2800" b="1" dirty="0">
                <a:highlight>
                  <a:srgbClr val="FFFF00"/>
                </a:highlight>
              </a:rPr>
              <a:t>ERNEUERUNG eures SINNES, </a:t>
            </a:r>
            <a:br>
              <a:rPr lang="de-DE" sz="2800" b="1" dirty="0"/>
            </a:br>
            <a:r>
              <a:rPr lang="de-DE" sz="2800" b="1" dirty="0"/>
              <a:t>auf dass ihr prüfen könnt, </a:t>
            </a:r>
            <a:br>
              <a:rPr lang="de-DE" sz="2800" b="1" dirty="0"/>
            </a:br>
            <a:r>
              <a:rPr lang="de-DE" sz="2800" b="1" dirty="0"/>
              <a:t>was </a:t>
            </a:r>
            <a:r>
              <a:rPr lang="de-DE" sz="2800" b="1" dirty="0">
                <a:highlight>
                  <a:srgbClr val="FFFF00"/>
                </a:highlight>
              </a:rPr>
              <a:t>GOTTES WILLE </a:t>
            </a:r>
            <a:r>
              <a:rPr lang="de-DE" sz="2800" b="1" dirty="0"/>
              <a:t>ist, </a:t>
            </a:r>
            <a:br>
              <a:rPr lang="de-DE" sz="2800" b="1" dirty="0"/>
            </a:br>
            <a:r>
              <a:rPr lang="de-DE" sz="2800" b="1" dirty="0"/>
              <a:t>nämlich das </a:t>
            </a:r>
            <a:r>
              <a:rPr lang="de-DE" sz="2800" b="1" dirty="0">
                <a:effectLst>
                  <a:glow rad="88900">
                    <a:srgbClr val="FFFF00"/>
                  </a:glow>
                </a:effectLst>
              </a:rPr>
              <a:t>GUTE </a:t>
            </a:r>
            <a:br>
              <a:rPr lang="de-DE" sz="2800" b="1" dirty="0"/>
            </a:br>
            <a:r>
              <a:rPr lang="de-DE" sz="2800" b="1" dirty="0"/>
              <a:t>und </a:t>
            </a:r>
            <a:r>
              <a:rPr lang="de-DE" sz="2800" b="1" dirty="0">
                <a:effectLst>
                  <a:glow rad="88900">
                    <a:srgbClr val="FFFF00"/>
                  </a:glow>
                </a:effectLst>
              </a:rPr>
              <a:t>WOHLGEFÄLLIGE </a:t>
            </a:r>
            <a:br>
              <a:rPr lang="de-DE" sz="2800" b="1" dirty="0"/>
            </a:br>
            <a:r>
              <a:rPr lang="de-DE" sz="2800" b="1" dirty="0"/>
              <a:t>und </a:t>
            </a:r>
            <a:r>
              <a:rPr lang="de-DE" sz="2800" b="1" dirty="0">
                <a:effectLst>
                  <a:glow rad="88900">
                    <a:srgbClr val="FFFF00"/>
                  </a:glow>
                </a:effectLst>
              </a:rPr>
              <a:t>VOLLKOMMENE</a:t>
            </a:r>
            <a:r>
              <a:rPr lang="de-DE" sz="2800" b="1" dirty="0"/>
              <a:t>.“</a:t>
            </a:r>
          </a:p>
          <a:p>
            <a:pPr algn="ctr">
              <a:spcBef>
                <a:spcPts val="600"/>
              </a:spcBef>
            </a:pPr>
            <a:endParaRPr lang="en" sz="700" b="1" dirty="0"/>
          </a:p>
        </p:txBody>
      </p:sp>
      <p:sp>
        <p:nvSpPr>
          <p:cNvPr id="9" name="Textfeld 8">
            <a:extLst>
              <a:ext uri="{FF2B5EF4-FFF2-40B4-BE49-F238E27FC236}">
                <a16:creationId xmlns:a16="http://schemas.microsoft.com/office/drawing/2014/main" id="{097F98CD-1D6D-75D9-62E3-65380818AFDF}"/>
              </a:ext>
            </a:extLst>
          </p:cNvPr>
          <p:cNvSpPr txBox="1"/>
          <p:nvPr/>
        </p:nvSpPr>
        <p:spPr>
          <a:xfrm>
            <a:off x="281762" y="1971289"/>
            <a:ext cx="2684721" cy="461665"/>
          </a:xfrm>
          <a:prstGeom prst="rect">
            <a:avLst/>
          </a:prstGeom>
          <a:noFill/>
        </p:spPr>
        <p:txBody>
          <a:bodyPr wrap="square">
            <a:spAutoFit/>
          </a:bodyPr>
          <a:lstStyle/>
          <a:p>
            <a:r>
              <a:rPr lang="de-DE" sz="2400" b="1" dirty="0"/>
              <a:t>(Röm. 12,1-2 LUT):</a:t>
            </a:r>
            <a:endParaRPr lang="de-DE" sz="2400" dirty="0"/>
          </a:p>
        </p:txBody>
      </p:sp>
      <p:sp>
        <p:nvSpPr>
          <p:cNvPr id="10" name="Scrollen: horizontal 9">
            <a:extLst>
              <a:ext uri="{FF2B5EF4-FFF2-40B4-BE49-F238E27FC236}">
                <a16:creationId xmlns:a16="http://schemas.microsoft.com/office/drawing/2014/main" id="{6946830F-AF0F-C853-B374-95DC0122245A}"/>
              </a:ext>
            </a:extLst>
          </p:cNvPr>
          <p:cNvSpPr/>
          <p:nvPr/>
        </p:nvSpPr>
        <p:spPr>
          <a:xfrm>
            <a:off x="143442" y="80263"/>
            <a:ext cx="2663553" cy="125943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Do, 20. Nov ‘25 – </a:t>
            </a:r>
            <a:br>
              <a:rPr lang="de-DE" sz="2000" b="1" i="1" dirty="0">
                <a:solidFill>
                  <a:schemeClr val="tx1"/>
                </a:solidFill>
                <a:highlight>
                  <a:srgbClr val="C0C0C0"/>
                </a:highlight>
              </a:rPr>
            </a:br>
            <a:r>
              <a:rPr lang="de-DE" sz="2000" b="1" i="1" dirty="0">
                <a:solidFill>
                  <a:schemeClr val="tx1"/>
                </a:solidFill>
                <a:highlight>
                  <a:srgbClr val="C0C0C0"/>
                </a:highlight>
              </a:rPr>
              <a:t>Veränderung </a:t>
            </a:r>
            <a:br>
              <a:rPr lang="de-DE" sz="2000" b="1" i="1" dirty="0">
                <a:solidFill>
                  <a:schemeClr val="tx1"/>
                </a:solidFill>
                <a:highlight>
                  <a:srgbClr val="C0C0C0"/>
                </a:highlight>
              </a:rPr>
            </a:br>
            <a:r>
              <a:rPr lang="de-DE" sz="2000" b="1" i="1" dirty="0">
                <a:solidFill>
                  <a:schemeClr val="tx1"/>
                </a:solidFill>
                <a:highlight>
                  <a:srgbClr val="C0C0C0"/>
                </a:highlight>
              </a:rPr>
              <a:t>durch Nachsinnen</a:t>
            </a:r>
          </a:p>
        </p:txBody>
      </p:sp>
    </p:spTree>
    <p:extLst>
      <p:ext uri="{BB962C8B-B14F-4D97-AF65-F5344CB8AC3E}">
        <p14:creationId xmlns:p14="http://schemas.microsoft.com/office/powerpoint/2010/main" val="382014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left)">
                                      <p:cBhvr>
                                        <p:cTn id="7" dur="500"/>
                                        <p:tgtEl>
                                          <p:spTgt spid="10">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wipe(left)">
                                      <p:cBhvr>
                                        <p:cTn id="10" dur="500"/>
                                        <p:tgtEl>
                                          <p:spTgt spid="10">
                                            <p:txEl>
                                              <p:pRg st="0" end="0"/>
                                            </p:txEl>
                                          </p:spTgt>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900" decel="100000" fill="hold"/>
                                        <p:tgtEl>
                                          <p:spTgt spid="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900" decel="100000" fill="hold"/>
                                        <p:tgtEl>
                                          <p:spTgt spid="7"/>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7" grpId="0" animBg="1"/>
      <p:bldP spid="9" grpId="0"/>
      <p:bldP spid="10"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095994" y="556895"/>
            <a:ext cx="4094481" cy="594008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3800" b="1" i="0" u="none" strike="noStrike" kern="1200" cap="none" spc="0" normalizeH="0" baseline="0" noProof="0" dirty="0">
                <a:ln w="12700" cmpd="sng">
                  <a:noFill/>
                  <a:prstDash val="solid"/>
                </a:ln>
                <a:solidFill>
                  <a:srgbClr val="7030A0"/>
                </a:solidFill>
                <a:effectLst/>
                <a:uLnTx/>
                <a:uFillTx/>
                <a:latin typeface="Candara" panose="020E0502030303020204" pitchFamily="34" charset="0"/>
              </a:rPr>
              <a:t>“</a:t>
            </a:r>
            <a:r>
              <a:rPr lang="de-DE" sz="3800" b="1" dirty="0">
                <a:ln w="12700" cmpd="sng">
                  <a:noFill/>
                  <a:prstDash val="solid"/>
                </a:ln>
                <a:solidFill>
                  <a:srgbClr val="7030A0"/>
                </a:solidFill>
                <a:latin typeface="Candara" panose="020E0502030303020204" pitchFamily="34" charset="0"/>
              </a:rPr>
              <a:t>Gedenkt </a:t>
            </a:r>
            <a:br>
              <a:rPr lang="de-DE" sz="3800" b="1" dirty="0">
                <a:ln w="12700" cmpd="sng">
                  <a:noFill/>
                  <a:prstDash val="solid"/>
                </a:ln>
                <a:solidFill>
                  <a:srgbClr val="7030A0"/>
                </a:solidFill>
                <a:latin typeface="Candara" panose="020E0502030303020204" pitchFamily="34" charset="0"/>
              </a:rPr>
            </a:br>
            <a:r>
              <a:rPr lang="de-DE" sz="3800" b="1" dirty="0">
                <a:ln w="12700" cmpd="sng">
                  <a:noFill/>
                  <a:prstDash val="solid"/>
                </a:ln>
                <a:solidFill>
                  <a:srgbClr val="7030A0"/>
                </a:solidFill>
                <a:latin typeface="Candara" panose="020E0502030303020204" pitchFamily="34" charset="0"/>
              </a:rPr>
              <a:t>eurer Lehrer, </a:t>
            </a:r>
            <a:br>
              <a:rPr lang="de-DE" sz="3800" b="1" dirty="0">
                <a:ln w="12700" cmpd="sng">
                  <a:noFill/>
                  <a:prstDash val="solid"/>
                </a:ln>
                <a:solidFill>
                  <a:srgbClr val="7030A0"/>
                </a:solidFill>
                <a:latin typeface="Candara" panose="020E0502030303020204" pitchFamily="34" charset="0"/>
              </a:rPr>
            </a:br>
            <a:r>
              <a:rPr lang="de-DE" sz="3800" b="1" dirty="0">
                <a:ln w="12700" cmpd="sng">
                  <a:noFill/>
                  <a:prstDash val="solid"/>
                </a:ln>
                <a:solidFill>
                  <a:srgbClr val="7030A0"/>
                </a:solidFill>
                <a:latin typeface="Candara" panose="020E0502030303020204" pitchFamily="34" charset="0"/>
              </a:rPr>
              <a:t>die euch </a:t>
            </a:r>
            <a:br>
              <a:rPr lang="de-DE" sz="3800" b="1" dirty="0">
                <a:ln w="12700" cmpd="sng">
                  <a:noFill/>
                  <a:prstDash val="solid"/>
                </a:ln>
                <a:solidFill>
                  <a:srgbClr val="7030A0"/>
                </a:solidFill>
                <a:latin typeface="Candara" panose="020E0502030303020204" pitchFamily="34" charset="0"/>
              </a:rPr>
            </a:br>
            <a:r>
              <a:rPr lang="de-DE" sz="3800" b="1" dirty="0">
                <a:ln w="12700" cmpd="sng">
                  <a:noFill/>
                  <a:prstDash val="solid"/>
                </a:ln>
                <a:solidFill>
                  <a:srgbClr val="7030A0"/>
                </a:solidFill>
                <a:latin typeface="Candara" panose="020E0502030303020204" pitchFamily="34" charset="0"/>
              </a:rPr>
              <a:t>das WORT GOTTES gesagt haben; </a:t>
            </a:r>
            <a:br>
              <a:rPr lang="de-DE" sz="3800" b="1" dirty="0">
                <a:ln w="12700" cmpd="sng">
                  <a:noFill/>
                  <a:prstDash val="solid"/>
                </a:ln>
                <a:solidFill>
                  <a:srgbClr val="7030A0"/>
                </a:solidFill>
                <a:latin typeface="Candara" panose="020E0502030303020204" pitchFamily="34" charset="0"/>
              </a:rPr>
            </a:br>
            <a:r>
              <a:rPr lang="de-DE" sz="3800" b="1" dirty="0">
                <a:ln w="12700" cmpd="sng">
                  <a:noFill/>
                  <a:prstDash val="solid"/>
                </a:ln>
                <a:solidFill>
                  <a:srgbClr val="7030A0"/>
                </a:solidFill>
                <a:latin typeface="Candara" panose="020E0502030303020204" pitchFamily="34" charset="0"/>
              </a:rPr>
              <a:t>ihr Ende schaut an und folgt </a:t>
            </a:r>
            <a:br>
              <a:rPr lang="de-DE" sz="3800" b="1" dirty="0">
                <a:ln w="12700" cmpd="sng">
                  <a:noFill/>
                  <a:prstDash val="solid"/>
                </a:ln>
                <a:solidFill>
                  <a:srgbClr val="7030A0"/>
                </a:solidFill>
                <a:latin typeface="Candara" panose="020E0502030303020204" pitchFamily="34" charset="0"/>
              </a:rPr>
            </a:br>
            <a:r>
              <a:rPr lang="de-DE" sz="3800" b="1" dirty="0">
                <a:ln w="12700" cmpd="sng">
                  <a:noFill/>
                  <a:prstDash val="solid"/>
                </a:ln>
                <a:solidFill>
                  <a:srgbClr val="7030A0"/>
                </a:solidFill>
                <a:latin typeface="Candara" panose="020E0502030303020204" pitchFamily="34" charset="0"/>
              </a:rPr>
              <a:t>dem Beispiel </a:t>
            </a:r>
            <a:br>
              <a:rPr lang="de-DE" sz="3800" b="1" dirty="0">
                <a:ln w="12700" cmpd="sng">
                  <a:noFill/>
                  <a:prstDash val="solid"/>
                </a:ln>
                <a:solidFill>
                  <a:srgbClr val="7030A0"/>
                </a:solidFill>
                <a:latin typeface="Candara" panose="020E0502030303020204" pitchFamily="34" charset="0"/>
              </a:rPr>
            </a:br>
            <a:r>
              <a:rPr lang="de-DE" sz="3800" b="1" dirty="0">
                <a:ln w="12700" cmpd="sng">
                  <a:noFill/>
                  <a:prstDash val="solid"/>
                </a:ln>
                <a:solidFill>
                  <a:srgbClr val="7030A0"/>
                </a:solidFill>
                <a:latin typeface="Candara" panose="020E0502030303020204" pitchFamily="34" charset="0"/>
              </a:rPr>
              <a:t>ihres Glaubens.</a:t>
            </a:r>
            <a:r>
              <a:rPr kumimoji="0" lang="es-ES" sz="3800" b="1" i="0" u="none" strike="noStrike" kern="1200" cap="none" spc="0" normalizeH="0" baseline="0" noProof="0" dirty="0">
                <a:ln w="12700" cmpd="sng">
                  <a:noFill/>
                  <a:prstDash val="solid"/>
                </a:ln>
                <a:solidFill>
                  <a:srgbClr val="7030A0"/>
                </a:solidFill>
                <a:effectLst/>
                <a:uLnTx/>
                <a:uFillTx/>
                <a:latin typeface="Candara" panose="020E0502030303020204" pitchFamily="34"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7030A0"/>
                </a:solidFill>
                <a:effectLst/>
                <a:uLnTx/>
                <a:uFillTx/>
                <a:latin typeface="Candara" panose="020E0502030303020204" pitchFamily="34" charset="0"/>
              </a:rPr>
              <a:t>(Hebr. 13:7)</a:t>
            </a:r>
          </a:p>
        </p:txBody>
      </p:sp>
      <p:pic>
        <p:nvPicPr>
          <p:cNvPr id="2" name="Grafik 1">
            <a:extLst>
              <a:ext uri="{FF2B5EF4-FFF2-40B4-BE49-F238E27FC236}">
                <a16:creationId xmlns:a16="http://schemas.microsoft.com/office/drawing/2014/main" id="{2D3E5679-1E6F-96F6-D8F2-86E3A8E10568}"/>
              </a:ext>
            </a:extLst>
          </p:cNvPr>
          <p:cNvPicPr>
            <a:picLocks noChangeAspect="1"/>
          </p:cNvPicPr>
          <p:nvPr/>
        </p:nvPicPr>
        <p:blipFill>
          <a:blip r:embed="rId6"/>
          <a:stretch>
            <a:fillRect/>
          </a:stretch>
        </p:blipFill>
        <p:spPr>
          <a:xfrm rot="19136492">
            <a:off x="2962144" y="-240372"/>
            <a:ext cx="3767506" cy="2450350"/>
          </a:xfrm>
          <a:prstGeom prst="rect">
            <a:avLst/>
          </a:prstGeom>
        </p:spPr>
      </p:pic>
    </p:spTree>
    <p:extLst>
      <p:ext uri="{BB962C8B-B14F-4D97-AF65-F5344CB8AC3E}">
        <p14:creationId xmlns:p14="http://schemas.microsoft.com/office/powerpoint/2010/main" val="122945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400000"/>
                    </a14:imgEffect>
                    <a14:imgEffect>
                      <a14:brightnessContrast bright="-3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EB02C5-515C-75AE-40CD-E77AAAA8A234}"/>
              </a:ext>
            </a:extLst>
          </p:cNvPr>
          <p:cNvSpPr txBox="1"/>
          <p:nvPr/>
        </p:nvSpPr>
        <p:spPr>
          <a:xfrm>
            <a:off x="4559642" y="700941"/>
            <a:ext cx="7718855" cy="6001643"/>
          </a:xfrm>
          <a:prstGeom prst="rect">
            <a:avLst/>
          </a:prstGeom>
          <a:noFill/>
        </p:spPr>
        <p:txBody>
          <a:bodyPr wrap="square">
            <a:spAutoFit/>
          </a:bodyPr>
          <a:lstStyle/>
          <a:p>
            <a:pPr algn="ctr">
              <a:spcBef>
                <a:spcPts val="600"/>
              </a:spcBef>
            </a:pPr>
            <a:r>
              <a:rPr lang="en" sz="3200" b="1" dirty="0">
                <a:latin typeface="Constantia" panose="02030602050306030303" pitchFamily="18" charset="0"/>
              </a:rPr>
              <a:t>“</a:t>
            </a:r>
            <a:r>
              <a:rPr lang="de-DE" sz="3200" b="1" dirty="0">
                <a:latin typeface="Constantia" panose="02030602050306030303" pitchFamily="18" charset="0"/>
              </a:rPr>
              <a:t>Heute brauchen wir Menschen </a:t>
            </a:r>
            <a:br>
              <a:rPr lang="de-DE" sz="3200" b="1" dirty="0">
                <a:latin typeface="Constantia" panose="02030602050306030303" pitchFamily="18" charset="0"/>
              </a:rPr>
            </a:br>
            <a:r>
              <a:rPr lang="de-DE" sz="3200" b="1" dirty="0">
                <a:latin typeface="Constantia" panose="02030602050306030303" pitchFamily="18" charset="0"/>
              </a:rPr>
              <a:t>von </a:t>
            </a:r>
            <a:r>
              <a:rPr lang="de-DE" sz="3200" b="1" dirty="0">
                <a:solidFill>
                  <a:srgbClr val="C00000"/>
                </a:solidFill>
                <a:latin typeface="Constantia" panose="02030602050306030303" pitchFamily="18" charset="0"/>
              </a:rPr>
              <a:t>gründlicher Treue, </a:t>
            </a:r>
            <a:br>
              <a:rPr lang="de-DE" sz="3200" b="1" dirty="0">
                <a:solidFill>
                  <a:srgbClr val="C00000"/>
                </a:solidFill>
                <a:latin typeface="Constantia" panose="02030602050306030303" pitchFamily="18" charset="0"/>
              </a:rPr>
            </a:br>
            <a:r>
              <a:rPr lang="de-DE" sz="3200" b="1" dirty="0">
                <a:latin typeface="Constantia" panose="02030602050306030303" pitchFamily="18" charset="0"/>
              </a:rPr>
              <a:t>Menschen, </a:t>
            </a:r>
            <a:br>
              <a:rPr lang="de-DE" sz="3200" b="1" dirty="0">
                <a:latin typeface="Constantia" panose="02030602050306030303" pitchFamily="18" charset="0"/>
              </a:rPr>
            </a:br>
            <a:r>
              <a:rPr lang="de-DE" sz="3200" b="1" dirty="0">
                <a:latin typeface="Constantia" panose="02030602050306030303" pitchFamily="18" charset="0"/>
              </a:rPr>
              <a:t>die dem </a:t>
            </a:r>
            <a:r>
              <a:rPr lang="de-DE" sz="3200" b="1" dirty="0">
                <a:solidFill>
                  <a:srgbClr val="C00000"/>
                </a:solidFill>
                <a:latin typeface="Constantia" panose="02030602050306030303" pitchFamily="18" charset="0"/>
              </a:rPr>
              <a:t>HERRN voll und ganz folgen, </a:t>
            </a:r>
            <a:br>
              <a:rPr lang="de-DE" sz="3200" b="1" dirty="0">
                <a:latin typeface="Constantia" panose="02030602050306030303" pitchFamily="18" charset="0"/>
              </a:rPr>
            </a:br>
            <a:r>
              <a:rPr lang="de-DE" sz="3200" b="1" dirty="0">
                <a:latin typeface="Constantia" panose="02030602050306030303" pitchFamily="18" charset="0"/>
              </a:rPr>
              <a:t>Menschen, die </a:t>
            </a:r>
            <a:r>
              <a:rPr lang="de-DE" sz="3200" b="1" u="sng" dirty="0">
                <a:latin typeface="Constantia" panose="02030602050306030303" pitchFamily="18" charset="0"/>
              </a:rPr>
              <a:t>nicht </a:t>
            </a:r>
            <a:r>
              <a:rPr lang="de-DE" sz="3200" b="1" dirty="0">
                <a:latin typeface="Constantia" panose="02030602050306030303" pitchFamily="18" charset="0"/>
              </a:rPr>
              <a:t>dazu neigen, </a:t>
            </a:r>
            <a:br>
              <a:rPr lang="de-DE" sz="3200" b="1" dirty="0">
                <a:latin typeface="Constantia" panose="02030602050306030303" pitchFamily="18" charset="0"/>
              </a:rPr>
            </a:br>
            <a:r>
              <a:rPr lang="de-DE" sz="3200" b="1" dirty="0">
                <a:latin typeface="Constantia" panose="02030602050306030303" pitchFamily="18" charset="0"/>
              </a:rPr>
              <a:t>zu </a:t>
            </a:r>
            <a:r>
              <a:rPr lang="de-DE" sz="3200" b="1" u="sng" dirty="0">
                <a:latin typeface="Constantia" panose="02030602050306030303" pitchFamily="18" charset="0"/>
              </a:rPr>
              <a:t>schweigen, </a:t>
            </a:r>
            <a:br>
              <a:rPr lang="de-DE" sz="3200" b="1" dirty="0">
                <a:latin typeface="Constantia" panose="02030602050306030303" pitchFamily="18" charset="0"/>
              </a:rPr>
            </a:br>
            <a:r>
              <a:rPr lang="de-DE" sz="3200" b="1" dirty="0">
                <a:latin typeface="Constantia" panose="02030602050306030303" pitchFamily="18" charset="0"/>
              </a:rPr>
              <a:t>wenn sie sprechen sollten, </a:t>
            </a:r>
            <a:br>
              <a:rPr lang="de-DE" sz="3200" b="1" dirty="0">
                <a:latin typeface="Constantia" panose="02030602050306030303" pitchFamily="18" charset="0"/>
              </a:rPr>
            </a:br>
            <a:r>
              <a:rPr lang="de-DE" sz="3200" b="1" dirty="0">
                <a:latin typeface="Constantia" panose="02030602050306030303" pitchFamily="18" charset="0"/>
              </a:rPr>
              <a:t>die </a:t>
            </a:r>
            <a:r>
              <a:rPr lang="de-DE" sz="3200" b="1" dirty="0">
                <a:solidFill>
                  <a:srgbClr val="C00000"/>
                </a:solidFill>
                <a:latin typeface="Constantia" panose="02030602050306030303" pitchFamily="18" charset="0"/>
              </a:rPr>
              <a:t>ihren Prinzipien </a:t>
            </a:r>
            <a:br>
              <a:rPr lang="de-DE" sz="3200" b="1" dirty="0">
                <a:solidFill>
                  <a:srgbClr val="C00000"/>
                </a:solidFill>
                <a:latin typeface="Constantia" panose="02030602050306030303" pitchFamily="18" charset="0"/>
              </a:rPr>
            </a:br>
            <a:r>
              <a:rPr lang="de-DE" sz="3200" b="1" dirty="0">
                <a:solidFill>
                  <a:srgbClr val="C00000"/>
                </a:solidFill>
                <a:latin typeface="Constantia" panose="02030602050306030303" pitchFamily="18" charset="0"/>
              </a:rPr>
              <a:t>treu wie Stahl </a:t>
            </a:r>
            <a:r>
              <a:rPr lang="de-DE" sz="3200" b="1" dirty="0">
                <a:latin typeface="Constantia" panose="02030602050306030303" pitchFamily="18" charset="0"/>
              </a:rPr>
              <a:t>sind, </a:t>
            </a:r>
            <a:br>
              <a:rPr lang="de-DE" sz="3200" b="1" dirty="0">
                <a:latin typeface="Constantia" panose="02030602050306030303" pitchFamily="18" charset="0"/>
              </a:rPr>
            </a:br>
            <a:r>
              <a:rPr lang="de-DE" sz="3200" b="1" dirty="0">
                <a:latin typeface="Constantia" panose="02030602050306030303" pitchFamily="18" charset="0"/>
              </a:rPr>
              <a:t>die </a:t>
            </a:r>
            <a:r>
              <a:rPr lang="de-DE" sz="3200" b="1" u="sng" dirty="0">
                <a:latin typeface="Constantia" panose="02030602050306030303" pitchFamily="18" charset="0"/>
              </a:rPr>
              <a:t>nicht </a:t>
            </a:r>
            <a:r>
              <a:rPr lang="de-DE" sz="3200" b="1" dirty="0">
                <a:latin typeface="Constantia" panose="02030602050306030303" pitchFamily="18" charset="0"/>
              </a:rPr>
              <a:t>nach einer </a:t>
            </a:r>
            <a:br>
              <a:rPr lang="de-DE" sz="3200" b="1" dirty="0">
                <a:latin typeface="Constantia" panose="02030602050306030303" pitchFamily="18" charset="0"/>
              </a:rPr>
            </a:br>
            <a:r>
              <a:rPr lang="de-DE" sz="3200" b="1" u="sng" dirty="0">
                <a:latin typeface="Constantia" panose="02030602050306030303" pitchFamily="18" charset="0"/>
              </a:rPr>
              <a:t>überheblichen Selbstdarstellung </a:t>
            </a:r>
            <a:br>
              <a:rPr lang="de-DE" sz="3200" b="1" dirty="0">
                <a:latin typeface="Constantia" panose="02030602050306030303" pitchFamily="18" charset="0"/>
              </a:rPr>
            </a:br>
            <a:r>
              <a:rPr lang="de-DE" sz="3200" b="1" dirty="0">
                <a:latin typeface="Constantia" panose="02030602050306030303" pitchFamily="18" charset="0"/>
              </a:rPr>
              <a:t>streben, ... </a:t>
            </a:r>
          </a:p>
        </p:txBody>
      </p:sp>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D841656-7A9E-8FFC-97C5-2E400D251A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6E980BD-8B14-4BCC-D7AE-ECDC9D76B190}"/>
              </a:ext>
            </a:extLst>
          </p:cNvPr>
          <p:cNvSpPr txBox="1"/>
          <p:nvPr/>
        </p:nvSpPr>
        <p:spPr>
          <a:xfrm>
            <a:off x="3530600" y="117693"/>
            <a:ext cx="8661400" cy="6740307"/>
          </a:xfrm>
          <a:prstGeom prst="rect">
            <a:avLst/>
          </a:prstGeom>
          <a:noFill/>
        </p:spPr>
        <p:txBody>
          <a:bodyPr wrap="square">
            <a:spAutoFit/>
          </a:bodyPr>
          <a:lstStyle/>
          <a:p>
            <a:pPr algn="ctr">
              <a:spcBef>
                <a:spcPts val="600"/>
              </a:spcBef>
            </a:pPr>
            <a:r>
              <a:rPr lang="de-DE" sz="3600" b="1" dirty="0">
                <a:latin typeface="Constantia" panose="02030602050306030303" pitchFamily="18" charset="0"/>
              </a:rPr>
              <a:t>… sondern </a:t>
            </a:r>
            <a:r>
              <a:rPr lang="de-DE" sz="3600" b="1" dirty="0">
                <a:solidFill>
                  <a:srgbClr val="C00000"/>
                </a:solidFill>
                <a:latin typeface="Constantia" panose="02030602050306030303" pitchFamily="18" charset="0"/>
              </a:rPr>
              <a:t>demütig mit GOTT wandeln, </a:t>
            </a:r>
            <a:br>
              <a:rPr lang="de-DE" sz="3600" b="1" dirty="0">
                <a:latin typeface="Constantia" panose="02030602050306030303" pitchFamily="18" charset="0"/>
              </a:rPr>
            </a:br>
            <a:r>
              <a:rPr lang="de-DE" sz="3600" b="1" dirty="0">
                <a:solidFill>
                  <a:srgbClr val="C00000"/>
                </a:solidFill>
                <a:latin typeface="Constantia" panose="02030602050306030303" pitchFamily="18" charset="0"/>
              </a:rPr>
              <a:t>geduldige, freundliche, </a:t>
            </a:r>
            <a:br>
              <a:rPr lang="de-DE" sz="3600" b="1" dirty="0">
                <a:solidFill>
                  <a:srgbClr val="C00000"/>
                </a:solidFill>
                <a:latin typeface="Constantia" panose="02030602050306030303" pitchFamily="18" charset="0"/>
              </a:rPr>
            </a:br>
            <a:r>
              <a:rPr lang="de-DE" sz="3600" b="1" dirty="0">
                <a:solidFill>
                  <a:srgbClr val="C00000"/>
                </a:solidFill>
                <a:latin typeface="Constantia" panose="02030602050306030303" pitchFamily="18" charset="0"/>
              </a:rPr>
              <a:t>zuvorkommende, </a:t>
            </a:r>
            <a:br>
              <a:rPr lang="de-DE" sz="3600" b="1" dirty="0">
                <a:solidFill>
                  <a:srgbClr val="C00000"/>
                </a:solidFill>
                <a:latin typeface="Constantia" panose="02030602050306030303" pitchFamily="18" charset="0"/>
              </a:rPr>
            </a:br>
            <a:r>
              <a:rPr lang="de-DE" sz="3600" b="1" dirty="0">
                <a:solidFill>
                  <a:srgbClr val="C00000"/>
                </a:solidFill>
                <a:latin typeface="Constantia" panose="02030602050306030303" pitchFamily="18" charset="0"/>
              </a:rPr>
              <a:t>höfliche Menschen, </a:t>
            </a:r>
            <a:br>
              <a:rPr lang="de-DE" sz="3600" b="1" dirty="0">
                <a:solidFill>
                  <a:srgbClr val="C00000"/>
                </a:solidFill>
                <a:latin typeface="Constantia" panose="02030602050306030303" pitchFamily="18" charset="0"/>
              </a:rPr>
            </a:br>
            <a:r>
              <a:rPr lang="de-DE" sz="3600" b="1" dirty="0">
                <a:latin typeface="Constantia" panose="02030602050306030303" pitchFamily="18" charset="0"/>
              </a:rPr>
              <a:t>die verstehen, </a:t>
            </a:r>
            <a:br>
              <a:rPr lang="de-DE" sz="3600" b="1" dirty="0">
                <a:latin typeface="Constantia" panose="02030602050306030303" pitchFamily="18" charset="0"/>
              </a:rPr>
            </a:br>
            <a:r>
              <a:rPr lang="de-DE" sz="3600" b="1" dirty="0">
                <a:latin typeface="Constantia" panose="02030602050306030303" pitchFamily="18" charset="0"/>
              </a:rPr>
              <a:t>dass die </a:t>
            </a:r>
            <a:r>
              <a:rPr lang="de-DE" sz="3600" b="1" u="sng" dirty="0">
                <a:highlight>
                  <a:srgbClr val="FFFF00"/>
                </a:highlight>
                <a:latin typeface="Constantia" panose="02030602050306030303" pitchFamily="18" charset="0"/>
              </a:rPr>
              <a:t>WISSENSCHAFT DES GEBETS </a:t>
            </a:r>
            <a:br>
              <a:rPr lang="de-DE" sz="3600" b="1" u="sng" dirty="0">
                <a:latin typeface="Constantia" panose="02030602050306030303" pitchFamily="18" charset="0"/>
              </a:rPr>
            </a:br>
            <a:r>
              <a:rPr lang="de-DE" sz="3600" b="1" u="sng" dirty="0">
                <a:latin typeface="Constantia" panose="02030602050306030303" pitchFamily="18" charset="0"/>
              </a:rPr>
              <a:t>darin besteht, </a:t>
            </a:r>
            <a:br>
              <a:rPr lang="de-DE" sz="3600" b="1" u="sng" dirty="0">
                <a:latin typeface="Constantia" panose="02030602050306030303" pitchFamily="18" charset="0"/>
              </a:rPr>
            </a:br>
            <a:r>
              <a:rPr lang="de-DE" sz="3600" b="1" dirty="0">
                <a:latin typeface="Constantia" panose="02030602050306030303" pitchFamily="18" charset="0"/>
              </a:rPr>
              <a:t>den </a:t>
            </a:r>
            <a:r>
              <a:rPr lang="de-DE" sz="3600" b="1" u="sng" dirty="0">
                <a:solidFill>
                  <a:srgbClr val="C00000"/>
                </a:solidFill>
                <a:latin typeface="Constantia" panose="02030602050306030303" pitchFamily="18" charset="0"/>
              </a:rPr>
              <a:t>GLAUBEN</a:t>
            </a:r>
            <a:r>
              <a:rPr lang="de-DE" sz="3600" b="1" dirty="0">
                <a:solidFill>
                  <a:srgbClr val="C00000"/>
                </a:solidFill>
                <a:latin typeface="Constantia" panose="02030602050306030303" pitchFamily="18" charset="0"/>
              </a:rPr>
              <a:t> </a:t>
            </a:r>
            <a:r>
              <a:rPr lang="de-DE" sz="3600" b="1" dirty="0">
                <a:latin typeface="Constantia" panose="02030602050306030303" pitchFamily="18" charset="0"/>
              </a:rPr>
              <a:t>zu üben </a:t>
            </a:r>
            <a:br>
              <a:rPr lang="de-DE" sz="3600" b="1" u="sng" dirty="0">
                <a:latin typeface="Constantia" panose="02030602050306030303" pitchFamily="18" charset="0"/>
              </a:rPr>
            </a:br>
            <a:r>
              <a:rPr lang="de-DE" sz="3600" b="1" dirty="0">
                <a:latin typeface="Constantia" panose="02030602050306030303" pitchFamily="18" charset="0"/>
              </a:rPr>
              <a:t>und </a:t>
            </a:r>
            <a:r>
              <a:rPr lang="de-DE" sz="3600" b="1" u="sng" dirty="0">
                <a:solidFill>
                  <a:srgbClr val="C00000"/>
                </a:solidFill>
                <a:latin typeface="Constantia" panose="02030602050306030303" pitchFamily="18" charset="0"/>
              </a:rPr>
              <a:t>WERKE</a:t>
            </a:r>
            <a:r>
              <a:rPr lang="de-DE" sz="3600" b="1" dirty="0">
                <a:latin typeface="Constantia" panose="02030602050306030303" pitchFamily="18" charset="0"/>
              </a:rPr>
              <a:t> zu zeigen, </a:t>
            </a:r>
            <a:br>
              <a:rPr lang="de-DE" sz="3600" b="1" dirty="0">
                <a:latin typeface="Constantia" panose="02030602050306030303" pitchFamily="18" charset="0"/>
              </a:rPr>
            </a:br>
            <a:r>
              <a:rPr lang="de-DE" sz="3600" b="1" dirty="0">
                <a:latin typeface="Constantia" panose="02030602050306030303" pitchFamily="18" charset="0"/>
              </a:rPr>
              <a:t>die zur </a:t>
            </a:r>
            <a:r>
              <a:rPr lang="de-DE" sz="3600" b="1" u="sng" dirty="0">
                <a:latin typeface="Constantia" panose="02030602050306030303" pitchFamily="18" charset="0"/>
              </a:rPr>
              <a:t>Ehre GOTTES </a:t>
            </a:r>
            <a:br>
              <a:rPr lang="de-DE" sz="3600" b="1" u="sng" dirty="0">
                <a:latin typeface="Constantia" panose="02030602050306030303" pitchFamily="18" charset="0"/>
              </a:rPr>
            </a:br>
            <a:r>
              <a:rPr lang="de-DE" sz="3600" b="1" dirty="0">
                <a:latin typeface="Constantia" panose="02030602050306030303" pitchFamily="18" charset="0"/>
              </a:rPr>
              <a:t>und zum </a:t>
            </a:r>
            <a:r>
              <a:rPr lang="de-DE" sz="3600" b="1" u="sng" dirty="0">
                <a:latin typeface="Constantia" panose="02030602050306030303" pitchFamily="18" charset="0"/>
              </a:rPr>
              <a:t>WOHL SEINES VOLKES</a:t>
            </a:r>
            <a:r>
              <a:rPr lang="de-DE" sz="3600" b="1" dirty="0">
                <a:latin typeface="Constantia" panose="02030602050306030303" pitchFamily="18" charset="0"/>
              </a:rPr>
              <a:t> beitragen... </a:t>
            </a:r>
          </a:p>
        </p:txBody>
      </p:sp>
    </p:spTree>
    <p:extLst>
      <p:ext uri="{BB962C8B-B14F-4D97-AF65-F5344CB8AC3E}">
        <p14:creationId xmlns:p14="http://schemas.microsoft.com/office/powerpoint/2010/main" val="306460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3874A2-40BE-5718-CF5F-75B2D507B71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0962002-52A3-1F05-18BA-5B6AC4ECBD33}"/>
              </a:ext>
            </a:extLst>
          </p:cNvPr>
          <p:cNvSpPr txBox="1"/>
          <p:nvPr/>
        </p:nvSpPr>
        <p:spPr>
          <a:xfrm>
            <a:off x="4191000" y="359702"/>
            <a:ext cx="8242300" cy="5663089"/>
          </a:xfrm>
          <a:prstGeom prst="rect">
            <a:avLst/>
          </a:prstGeom>
          <a:noFill/>
        </p:spPr>
        <p:txBody>
          <a:bodyPr wrap="square">
            <a:spAutoFit/>
          </a:bodyPr>
          <a:lstStyle/>
          <a:p>
            <a:pPr algn="ctr">
              <a:spcBef>
                <a:spcPts val="600"/>
              </a:spcBef>
            </a:pPr>
            <a:r>
              <a:rPr lang="de-DE" sz="4400" b="1" dirty="0">
                <a:latin typeface="Constantia" panose="02030602050306030303" pitchFamily="18" charset="0"/>
              </a:rPr>
              <a:t>…Um </a:t>
            </a:r>
            <a:r>
              <a:rPr lang="de-DE" sz="4400" b="1" dirty="0">
                <a:highlight>
                  <a:srgbClr val="FFFF00"/>
                </a:highlight>
                <a:latin typeface="Constantia" panose="02030602050306030303" pitchFamily="18" charset="0"/>
              </a:rPr>
              <a:t>JESUS nachzufolgen, </a:t>
            </a:r>
            <a:br>
              <a:rPr lang="de-DE" sz="4400" b="1" dirty="0">
                <a:latin typeface="Constantia" panose="02030602050306030303" pitchFamily="18" charset="0"/>
              </a:rPr>
            </a:br>
            <a:r>
              <a:rPr lang="de-DE" sz="4400" b="1" dirty="0">
                <a:latin typeface="Constantia" panose="02030602050306030303" pitchFamily="18" charset="0"/>
              </a:rPr>
              <a:t>bedarf es zunächst </a:t>
            </a:r>
            <a:br>
              <a:rPr lang="de-DE" sz="4400" b="1" dirty="0">
                <a:latin typeface="Constantia" panose="02030602050306030303" pitchFamily="18" charset="0"/>
              </a:rPr>
            </a:br>
            <a:r>
              <a:rPr lang="de-DE" sz="4400" b="1" dirty="0">
                <a:latin typeface="Constantia" panose="02030602050306030303" pitchFamily="18" charset="0"/>
              </a:rPr>
              <a:t>einer von </a:t>
            </a:r>
            <a:r>
              <a:rPr lang="de-DE" sz="4400" b="1" u="sng" dirty="0">
                <a:solidFill>
                  <a:srgbClr val="C00000"/>
                </a:solidFill>
                <a:latin typeface="Constantia" panose="02030602050306030303" pitchFamily="18" charset="0"/>
              </a:rPr>
              <a:t>ganzem</a:t>
            </a:r>
            <a:r>
              <a:rPr lang="de-DE" sz="4400" b="1" dirty="0">
                <a:solidFill>
                  <a:srgbClr val="C00000"/>
                </a:solidFill>
                <a:latin typeface="Constantia" panose="02030602050306030303" pitchFamily="18" charset="0"/>
              </a:rPr>
              <a:t> Herzen </a:t>
            </a:r>
            <a:br>
              <a:rPr lang="de-DE" sz="4400" b="1" dirty="0">
                <a:solidFill>
                  <a:srgbClr val="C00000"/>
                </a:solidFill>
                <a:latin typeface="Constantia" panose="02030602050306030303" pitchFamily="18" charset="0"/>
              </a:rPr>
            </a:br>
            <a:r>
              <a:rPr lang="de-DE" sz="4400" b="1" dirty="0">
                <a:latin typeface="Constantia" panose="02030602050306030303" pitchFamily="18" charset="0"/>
              </a:rPr>
              <a:t>kommenden </a:t>
            </a:r>
            <a:br>
              <a:rPr lang="de-DE" sz="4400" b="1" dirty="0">
                <a:latin typeface="Constantia" panose="02030602050306030303" pitchFamily="18" charset="0"/>
              </a:rPr>
            </a:br>
            <a:r>
              <a:rPr lang="de-DE" sz="4400" b="1" dirty="0">
                <a:solidFill>
                  <a:srgbClr val="C00000"/>
                </a:solidFill>
                <a:latin typeface="Constantia" panose="02030602050306030303" pitchFamily="18" charset="0"/>
              </a:rPr>
              <a:t>BEKEHRUNG</a:t>
            </a:r>
            <a:r>
              <a:rPr lang="de-DE" sz="4400" b="1" dirty="0">
                <a:latin typeface="Constantia" panose="02030602050306030303" pitchFamily="18" charset="0"/>
              </a:rPr>
              <a:t> </a:t>
            </a:r>
            <a:br>
              <a:rPr lang="de-DE" sz="4400" b="1" dirty="0">
                <a:latin typeface="Constantia" panose="02030602050306030303" pitchFamily="18" charset="0"/>
              </a:rPr>
            </a:br>
            <a:r>
              <a:rPr lang="de-DE" sz="4400" b="1" dirty="0">
                <a:latin typeface="Constantia" panose="02030602050306030303" pitchFamily="18" charset="0"/>
              </a:rPr>
              <a:t>und einer </a:t>
            </a:r>
            <a:br>
              <a:rPr lang="de-DE" sz="4400" b="1" dirty="0">
                <a:latin typeface="Constantia" panose="02030602050306030303" pitchFamily="18" charset="0"/>
              </a:rPr>
            </a:br>
            <a:r>
              <a:rPr lang="de-DE" sz="4400" b="1" u="sng" dirty="0">
                <a:solidFill>
                  <a:srgbClr val="C00000"/>
                </a:solidFill>
                <a:latin typeface="Constantia" panose="02030602050306030303" pitchFamily="18" charset="0"/>
              </a:rPr>
              <a:t>täglichen</a:t>
            </a:r>
            <a:r>
              <a:rPr lang="de-DE" sz="4400" b="1" dirty="0">
                <a:solidFill>
                  <a:srgbClr val="C00000"/>
                </a:solidFill>
                <a:latin typeface="Constantia" panose="02030602050306030303" pitchFamily="18" charset="0"/>
              </a:rPr>
              <a:t> WIEDERHOLUNG </a:t>
            </a:r>
            <a:br>
              <a:rPr lang="de-DE" sz="4400" b="1" dirty="0">
                <a:solidFill>
                  <a:srgbClr val="C00000"/>
                </a:solidFill>
                <a:latin typeface="Constantia" panose="02030602050306030303" pitchFamily="18" charset="0"/>
              </a:rPr>
            </a:br>
            <a:r>
              <a:rPr lang="de-DE" sz="4400" b="1" dirty="0">
                <a:latin typeface="Constantia" panose="02030602050306030303" pitchFamily="18" charset="0"/>
              </a:rPr>
              <a:t>dieser </a:t>
            </a:r>
            <a:r>
              <a:rPr lang="de-DE" sz="4400" b="1" dirty="0">
                <a:solidFill>
                  <a:srgbClr val="C00000"/>
                </a:solidFill>
                <a:latin typeface="Constantia" panose="02030602050306030303" pitchFamily="18" charset="0"/>
              </a:rPr>
              <a:t>BEKEHRUNG.</a:t>
            </a:r>
            <a:r>
              <a:rPr lang="de-DE" sz="4400" b="1" dirty="0">
                <a:latin typeface="Constantia" panose="02030602050306030303" pitchFamily="18" charset="0"/>
              </a:rPr>
              <a:t> …</a:t>
            </a:r>
          </a:p>
          <a:p>
            <a:pPr algn="ctr">
              <a:spcBef>
                <a:spcPts val="600"/>
              </a:spcBef>
            </a:pPr>
            <a:endParaRPr lang="de-DE" sz="600" b="1" dirty="0">
              <a:latin typeface="Constantia" panose="02030602050306030303" pitchFamily="18" charset="0"/>
            </a:endParaRPr>
          </a:p>
        </p:txBody>
      </p:sp>
    </p:spTree>
    <p:extLst>
      <p:ext uri="{BB962C8B-B14F-4D97-AF65-F5344CB8AC3E}">
        <p14:creationId xmlns:p14="http://schemas.microsoft.com/office/powerpoint/2010/main" val="99199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8CA064A-DA94-1978-A346-D3DE49CA283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9E3B128-9D47-9612-3341-31DC9BDAC1A6}"/>
              </a:ext>
            </a:extLst>
          </p:cNvPr>
          <p:cNvSpPr txBox="1"/>
          <p:nvPr/>
        </p:nvSpPr>
        <p:spPr>
          <a:xfrm>
            <a:off x="3860456" y="1228397"/>
            <a:ext cx="8620897" cy="5016758"/>
          </a:xfrm>
          <a:prstGeom prst="rect">
            <a:avLst/>
          </a:prstGeom>
          <a:noFill/>
        </p:spPr>
        <p:txBody>
          <a:bodyPr wrap="square">
            <a:spAutoFit/>
          </a:bodyPr>
          <a:lstStyle/>
          <a:p>
            <a:pPr algn="ctr">
              <a:spcBef>
                <a:spcPts val="600"/>
              </a:spcBef>
            </a:pPr>
            <a:r>
              <a:rPr lang="de-DE" sz="4000" b="1" dirty="0">
                <a:latin typeface="Constantia" panose="02030602050306030303" pitchFamily="18" charset="0"/>
              </a:rPr>
              <a:t>… Es war Kalebs </a:t>
            </a:r>
            <a:r>
              <a:rPr lang="de-DE" sz="4000" b="1" dirty="0">
                <a:highlight>
                  <a:srgbClr val="FFFF00"/>
                </a:highlight>
                <a:latin typeface="Constantia" panose="02030602050306030303" pitchFamily="18" charset="0"/>
              </a:rPr>
              <a:t>Glaube an GOTT,</a:t>
            </a:r>
            <a:r>
              <a:rPr lang="de-DE" sz="4000" b="1" dirty="0">
                <a:latin typeface="Constantia" panose="02030602050306030303" pitchFamily="18" charset="0"/>
              </a:rPr>
              <a:t> </a:t>
            </a:r>
            <a:br>
              <a:rPr lang="de-DE" sz="4000" b="1" dirty="0">
                <a:latin typeface="Constantia" panose="02030602050306030303" pitchFamily="18" charset="0"/>
              </a:rPr>
            </a:br>
            <a:r>
              <a:rPr lang="de-DE" sz="4000" b="1" dirty="0">
                <a:latin typeface="Constantia" panose="02030602050306030303" pitchFamily="18" charset="0"/>
              </a:rPr>
              <a:t>der ihm Mut gab, </a:t>
            </a:r>
            <a:br>
              <a:rPr lang="de-DE" sz="4000" b="1" dirty="0">
                <a:latin typeface="Constantia" panose="02030602050306030303" pitchFamily="18" charset="0"/>
              </a:rPr>
            </a:br>
            <a:r>
              <a:rPr lang="de-DE" sz="4000" b="1" dirty="0">
                <a:latin typeface="Constantia" panose="02030602050306030303" pitchFamily="18" charset="0"/>
              </a:rPr>
              <a:t>ihn </a:t>
            </a:r>
            <a:r>
              <a:rPr lang="de-DE" sz="4000" b="1" dirty="0">
                <a:solidFill>
                  <a:srgbClr val="C00000"/>
                </a:solidFill>
                <a:latin typeface="Constantia" panose="02030602050306030303" pitchFamily="18" charset="0"/>
              </a:rPr>
              <a:t>vor MENSCHENFURCHT bewahrte </a:t>
            </a:r>
            <a:br>
              <a:rPr lang="de-DE" sz="4000" b="1" dirty="0">
                <a:solidFill>
                  <a:schemeClr val="accent6">
                    <a:lumMod val="50000"/>
                  </a:schemeClr>
                </a:solidFill>
                <a:latin typeface="Constantia" panose="02030602050306030303" pitchFamily="18" charset="0"/>
              </a:rPr>
            </a:br>
            <a:r>
              <a:rPr lang="de-DE" sz="4000" b="1" dirty="0">
                <a:latin typeface="Constantia" panose="02030602050306030303" pitchFamily="18" charset="0"/>
              </a:rPr>
              <a:t>und ihn befähigte, </a:t>
            </a:r>
            <a:br>
              <a:rPr lang="de-DE" sz="4000" b="1" dirty="0">
                <a:latin typeface="Constantia" panose="02030602050306030303" pitchFamily="18" charset="0"/>
              </a:rPr>
            </a:br>
            <a:r>
              <a:rPr lang="de-DE" sz="4000" b="1" dirty="0">
                <a:solidFill>
                  <a:srgbClr val="C00000"/>
                </a:solidFill>
                <a:latin typeface="Constantia" panose="02030602050306030303" pitchFamily="18" charset="0"/>
              </a:rPr>
              <a:t>MUTIG</a:t>
            </a:r>
            <a:r>
              <a:rPr lang="de-DE" sz="4000" b="1" dirty="0">
                <a:latin typeface="Constantia" panose="02030602050306030303" pitchFamily="18" charset="0"/>
              </a:rPr>
              <a:t> und </a:t>
            </a:r>
            <a:r>
              <a:rPr lang="de-DE" sz="4000" b="1" dirty="0">
                <a:solidFill>
                  <a:srgbClr val="C00000"/>
                </a:solidFill>
                <a:latin typeface="Constantia" panose="02030602050306030303" pitchFamily="18" charset="0"/>
              </a:rPr>
              <a:t>UNERSCHROCKEN</a:t>
            </a:r>
            <a:r>
              <a:rPr lang="de-DE" sz="4000" b="1" dirty="0">
                <a:latin typeface="Constantia" panose="02030602050306030303" pitchFamily="18" charset="0"/>
              </a:rPr>
              <a:t> </a:t>
            </a:r>
            <a:br>
              <a:rPr lang="de-DE" sz="4000" b="1" dirty="0">
                <a:latin typeface="Constantia" panose="02030602050306030303" pitchFamily="18" charset="0"/>
              </a:rPr>
            </a:br>
            <a:r>
              <a:rPr lang="de-DE" sz="4000" b="1" dirty="0">
                <a:latin typeface="Constantia" panose="02030602050306030303" pitchFamily="18" charset="0"/>
              </a:rPr>
              <a:t>für das </a:t>
            </a:r>
            <a:r>
              <a:rPr lang="de-DE" sz="4000" b="1" dirty="0">
                <a:solidFill>
                  <a:srgbClr val="C00000"/>
                </a:solidFill>
                <a:latin typeface="Constantia" panose="02030602050306030303" pitchFamily="18" charset="0"/>
              </a:rPr>
              <a:t>Recht </a:t>
            </a:r>
            <a:br>
              <a:rPr lang="de-DE" sz="4000" b="1" dirty="0">
                <a:solidFill>
                  <a:srgbClr val="C00000"/>
                </a:solidFill>
                <a:latin typeface="Constantia" panose="02030602050306030303" pitchFamily="18" charset="0"/>
              </a:rPr>
            </a:br>
            <a:r>
              <a:rPr lang="de-DE" sz="4000" b="1" dirty="0">
                <a:solidFill>
                  <a:srgbClr val="C00000"/>
                </a:solidFill>
                <a:latin typeface="Constantia" panose="02030602050306030303" pitchFamily="18" charset="0"/>
              </a:rPr>
              <a:t>einzutreten. …</a:t>
            </a:r>
          </a:p>
        </p:txBody>
      </p:sp>
    </p:spTree>
    <p:extLst>
      <p:ext uri="{BB962C8B-B14F-4D97-AF65-F5344CB8AC3E}">
        <p14:creationId xmlns:p14="http://schemas.microsoft.com/office/powerpoint/2010/main" val="257780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F3558D-5397-57AD-AA63-89E1946A77D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998CB05-4007-41D9-8942-2736BAB0434C}"/>
              </a:ext>
            </a:extLst>
          </p:cNvPr>
          <p:cNvSpPr txBox="1"/>
          <p:nvPr/>
        </p:nvSpPr>
        <p:spPr>
          <a:xfrm>
            <a:off x="3590803" y="867876"/>
            <a:ext cx="9677400" cy="4893647"/>
          </a:xfrm>
          <a:prstGeom prst="rect">
            <a:avLst/>
          </a:prstGeom>
          <a:noFill/>
        </p:spPr>
        <p:txBody>
          <a:bodyPr wrap="square">
            <a:spAutoFit/>
          </a:bodyPr>
          <a:lstStyle/>
          <a:p>
            <a:pPr algn="ctr">
              <a:spcBef>
                <a:spcPts val="600"/>
              </a:spcBef>
            </a:pPr>
            <a:r>
              <a:rPr lang="de-DE" sz="3200" b="1" dirty="0">
                <a:latin typeface="Constantia" panose="02030602050306030303" pitchFamily="18" charset="0"/>
              </a:rPr>
              <a:t>Durch das </a:t>
            </a:r>
            <a:r>
              <a:rPr lang="de-DE" sz="3200" b="1" dirty="0">
                <a:highlight>
                  <a:srgbClr val="FFFF00"/>
                </a:highlight>
                <a:latin typeface="Constantia" panose="02030602050306030303" pitchFamily="18" charset="0"/>
              </a:rPr>
              <a:t>VERTRAUEN</a:t>
            </a:r>
            <a:r>
              <a:rPr lang="de-DE" sz="3200" b="1" dirty="0">
                <a:latin typeface="Constantia" panose="02030602050306030303" pitchFamily="18" charset="0"/>
              </a:rPr>
              <a:t> </a:t>
            </a:r>
            <a:br>
              <a:rPr lang="de-DE" sz="3200" b="1" dirty="0">
                <a:latin typeface="Constantia" panose="02030602050306030303" pitchFamily="18" charset="0"/>
              </a:rPr>
            </a:br>
            <a:r>
              <a:rPr lang="de-DE" sz="3200" b="1" dirty="0">
                <a:latin typeface="Constantia" panose="02030602050306030303" pitchFamily="18" charset="0"/>
              </a:rPr>
              <a:t>auf Dieselbe MACHT,</a:t>
            </a:r>
          </a:p>
          <a:p>
            <a:pPr algn="ctr">
              <a:spcBef>
                <a:spcPts val="600"/>
              </a:spcBef>
            </a:pPr>
            <a:r>
              <a:rPr lang="de-DE" sz="700" b="1" dirty="0">
                <a:latin typeface="Constantia" panose="02030602050306030303" pitchFamily="18" charset="0"/>
              </a:rPr>
              <a:t> </a:t>
            </a:r>
            <a:br>
              <a:rPr lang="de-DE" sz="3200" b="1" dirty="0">
                <a:latin typeface="Constantia" panose="02030602050306030303" pitchFamily="18" charset="0"/>
              </a:rPr>
            </a:br>
            <a:r>
              <a:rPr lang="de-DE" sz="3200" b="1" dirty="0">
                <a:latin typeface="Constantia" panose="02030602050306030303" pitchFamily="18" charset="0"/>
              </a:rPr>
              <a:t>den </a:t>
            </a:r>
            <a:r>
              <a:rPr lang="de-DE" sz="3200" b="1" dirty="0">
                <a:highlight>
                  <a:srgbClr val="FFFF00"/>
                </a:highlight>
                <a:latin typeface="Constantia" panose="02030602050306030303" pitchFamily="18" charset="0"/>
              </a:rPr>
              <a:t>ALLMÄCHTIGEN GENERAL </a:t>
            </a:r>
            <a:br>
              <a:rPr lang="de-DE" sz="3200" b="1" dirty="0">
                <a:latin typeface="Constantia" panose="02030602050306030303" pitchFamily="18" charset="0"/>
              </a:rPr>
            </a:br>
            <a:r>
              <a:rPr lang="de-DE" sz="3200" b="1" dirty="0">
                <a:latin typeface="Constantia" panose="02030602050306030303" pitchFamily="18" charset="0"/>
              </a:rPr>
              <a:t>der </a:t>
            </a:r>
            <a:r>
              <a:rPr lang="de-DE" sz="3200" b="1" dirty="0">
                <a:highlight>
                  <a:srgbClr val="FFFF00"/>
                </a:highlight>
                <a:latin typeface="Constantia" panose="02030602050306030303" pitchFamily="18" charset="0"/>
              </a:rPr>
              <a:t>HIMMLISCHEN HEERSCHAREN, </a:t>
            </a:r>
          </a:p>
          <a:p>
            <a:pPr algn="ctr">
              <a:spcBef>
                <a:spcPts val="600"/>
              </a:spcBef>
            </a:pPr>
            <a:br>
              <a:rPr lang="de-DE" sz="700" b="1" dirty="0">
                <a:latin typeface="Constantia" panose="02030602050306030303" pitchFamily="18" charset="0"/>
              </a:rPr>
            </a:br>
            <a:r>
              <a:rPr lang="de-DE" sz="3200" b="1" dirty="0">
                <a:latin typeface="Constantia" panose="02030602050306030303" pitchFamily="18" charset="0"/>
              </a:rPr>
              <a:t>kann jeder wahre Soldat des KREUZES </a:t>
            </a:r>
            <a:br>
              <a:rPr lang="de-DE" sz="3200" b="1" dirty="0">
                <a:latin typeface="Constantia" panose="02030602050306030303" pitchFamily="18" charset="0"/>
              </a:rPr>
            </a:br>
            <a:r>
              <a:rPr lang="de-DE" sz="3200" b="1" dirty="0">
                <a:highlight>
                  <a:srgbClr val="FFFF00"/>
                </a:highlight>
                <a:latin typeface="Constantia" panose="02030602050306030303" pitchFamily="18" charset="0"/>
              </a:rPr>
              <a:t>KRAFT und MUT </a:t>
            </a:r>
            <a:r>
              <a:rPr lang="de-DE" sz="3200" b="1" dirty="0">
                <a:latin typeface="Constantia" panose="02030602050306030303" pitchFamily="18" charset="0"/>
              </a:rPr>
              <a:t>empfangen, </a:t>
            </a:r>
            <a:br>
              <a:rPr lang="de-DE" sz="3200" b="1" dirty="0">
                <a:latin typeface="Constantia" panose="02030602050306030303" pitchFamily="18" charset="0"/>
              </a:rPr>
            </a:br>
            <a:r>
              <a:rPr lang="de-DE" sz="3200" b="1" dirty="0">
                <a:latin typeface="Constantia" panose="02030602050306030303" pitchFamily="18" charset="0"/>
              </a:rPr>
              <a:t>um die Hindernisse zu </a:t>
            </a:r>
            <a:r>
              <a:rPr lang="de-DE" sz="3200" b="1" dirty="0">
                <a:highlight>
                  <a:srgbClr val="FFFF00"/>
                </a:highlight>
                <a:latin typeface="Constantia" panose="02030602050306030303" pitchFamily="18" charset="0"/>
              </a:rPr>
              <a:t>ÜBERWINDEN,</a:t>
            </a:r>
            <a:r>
              <a:rPr lang="de-DE" sz="3200" b="1" dirty="0">
                <a:latin typeface="Constantia" panose="02030602050306030303" pitchFamily="18" charset="0"/>
              </a:rPr>
              <a:t> </a:t>
            </a:r>
            <a:br>
              <a:rPr lang="de-DE" sz="3200" b="1" dirty="0">
                <a:latin typeface="Constantia" panose="02030602050306030303" pitchFamily="18" charset="0"/>
              </a:rPr>
            </a:br>
            <a:r>
              <a:rPr lang="de-DE" sz="3200" b="1" dirty="0">
                <a:latin typeface="Constantia" panose="02030602050306030303" pitchFamily="18" charset="0"/>
              </a:rPr>
              <a:t>die unüberwindbar </a:t>
            </a:r>
            <a:br>
              <a:rPr lang="de-DE" sz="3200" b="1" dirty="0">
                <a:latin typeface="Constantia" panose="02030602050306030303" pitchFamily="18" charset="0"/>
              </a:rPr>
            </a:br>
            <a:r>
              <a:rPr lang="de-DE" sz="3200" b="1" dirty="0">
                <a:latin typeface="Constantia" panose="02030602050306030303" pitchFamily="18" charset="0"/>
              </a:rPr>
              <a:t>scheinen.“</a:t>
            </a:r>
            <a:endParaRPr lang="en" sz="3200" b="1" dirty="0">
              <a:latin typeface="Constantia" panose="02030602050306030303" pitchFamily="18" charset="0"/>
            </a:endParaRPr>
          </a:p>
        </p:txBody>
      </p:sp>
      <p:sp>
        <p:nvSpPr>
          <p:cNvPr id="2" name="CuadroTexto 3">
            <a:extLst>
              <a:ext uri="{FF2B5EF4-FFF2-40B4-BE49-F238E27FC236}">
                <a16:creationId xmlns:a16="http://schemas.microsoft.com/office/drawing/2014/main" id="{8D2DF182-FAEB-9559-CB45-FF135E695594}"/>
              </a:ext>
            </a:extLst>
          </p:cNvPr>
          <p:cNvSpPr txBox="1"/>
          <p:nvPr/>
        </p:nvSpPr>
        <p:spPr>
          <a:xfrm>
            <a:off x="3708400" y="6343877"/>
            <a:ext cx="8483600" cy="338554"/>
          </a:xfrm>
          <a:prstGeom prst="rect">
            <a:avLst/>
          </a:prstGeom>
          <a:noFill/>
        </p:spPr>
        <p:txBody>
          <a:bodyPr wrap="square" rtlCol="0">
            <a:spAutoFit/>
          </a:bodyPr>
          <a:lstStyle/>
          <a:p>
            <a:pPr algn="ctr"/>
            <a:r>
              <a:rPr lang="en" sz="1600" b="1" dirty="0"/>
              <a:t>E. G. White, </a:t>
            </a:r>
            <a:r>
              <a:rPr lang="en" sz="1600" b="1" noProof="0" dirty="0"/>
              <a:t>Sons and Daughters of God (Söhne u. Töchter Gottes)</a:t>
            </a:r>
            <a:r>
              <a:rPr lang="en" sz="1600" b="1" dirty="0"/>
              <a:t>, 19. Juli</a:t>
            </a:r>
          </a:p>
        </p:txBody>
      </p:sp>
    </p:spTree>
    <p:extLst>
      <p:ext uri="{BB962C8B-B14F-4D97-AF65-F5344CB8AC3E}">
        <p14:creationId xmlns:p14="http://schemas.microsoft.com/office/powerpoint/2010/main" val="162540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34000">
              <a:srgbClr val="D1D9D1"/>
            </a:gs>
            <a:gs pos="68000">
              <a:srgbClr val="D57124"/>
            </a:gs>
            <a:gs pos="100000">
              <a:schemeClr val="accent5">
                <a:lumMod val="20000"/>
                <a:lumOff val="80000"/>
              </a:schemeClr>
            </a:gs>
          </a:gsLst>
          <a:lin ang="0" scaled="1"/>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AC0B03-681B-D491-27E6-9041268A6351}"/>
              </a:ext>
            </a:extLst>
          </p:cNvPr>
          <p:cNvSpPr txBox="1"/>
          <p:nvPr/>
        </p:nvSpPr>
        <p:spPr>
          <a:xfrm>
            <a:off x="187427" y="258048"/>
            <a:ext cx="7639050" cy="769441"/>
          </a:xfrm>
          <a:prstGeom prst="rect">
            <a:avLst/>
          </a:prstGeom>
          <a:noFill/>
        </p:spPr>
        <p:txBody>
          <a:bodyPr wrap="square" rtlCol="0">
            <a:spAutoFit/>
          </a:bodyPr>
          <a:lstStyle/>
          <a:p>
            <a:pPr>
              <a:spcBef>
                <a:spcPts val="600"/>
              </a:spcBef>
            </a:pPr>
            <a:r>
              <a:rPr lang="de-DE" sz="2200" b="1" dirty="0"/>
              <a:t>Kennst du diese 10 Namen: </a:t>
            </a:r>
            <a:r>
              <a:rPr lang="de-DE" sz="2200" b="1" dirty="0" err="1"/>
              <a:t>Schammua</a:t>
            </a:r>
            <a:r>
              <a:rPr lang="de-DE" sz="2200" b="1" dirty="0"/>
              <a:t>, </a:t>
            </a:r>
            <a:r>
              <a:rPr lang="de-DE" sz="2200" b="1" dirty="0" err="1"/>
              <a:t>Schafat</a:t>
            </a:r>
            <a:r>
              <a:rPr lang="de-DE" sz="2200" b="1" dirty="0"/>
              <a:t>, </a:t>
            </a:r>
            <a:r>
              <a:rPr lang="de-DE" sz="2200" b="1" dirty="0" err="1"/>
              <a:t>Igal</a:t>
            </a:r>
            <a:r>
              <a:rPr lang="de-DE" sz="2200" b="1" dirty="0"/>
              <a:t>, </a:t>
            </a:r>
            <a:r>
              <a:rPr lang="de-DE" sz="2200" b="1" dirty="0" err="1"/>
              <a:t>Palti</a:t>
            </a:r>
            <a:r>
              <a:rPr lang="de-DE" sz="2200" b="1" dirty="0"/>
              <a:t>, </a:t>
            </a:r>
            <a:r>
              <a:rPr lang="de-DE" sz="2200" b="1" dirty="0" err="1"/>
              <a:t>Gaddiel</a:t>
            </a:r>
            <a:r>
              <a:rPr lang="de-DE" sz="2200" b="1" dirty="0"/>
              <a:t>, </a:t>
            </a:r>
            <a:r>
              <a:rPr lang="de-DE" sz="2200" b="1" dirty="0" err="1"/>
              <a:t>Gaddi</a:t>
            </a:r>
            <a:r>
              <a:rPr lang="de-DE" sz="2200" b="1" dirty="0"/>
              <a:t>, </a:t>
            </a:r>
            <a:r>
              <a:rPr lang="de-DE" sz="2200" b="1" dirty="0" err="1"/>
              <a:t>Ammiel</a:t>
            </a:r>
            <a:r>
              <a:rPr lang="de-DE" sz="2200" b="1" dirty="0"/>
              <a:t>, </a:t>
            </a:r>
            <a:r>
              <a:rPr lang="de-DE" sz="2200" b="1" dirty="0" err="1"/>
              <a:t>Setur</a:t>
            </a:r>
            <a:r>
              <a:rPr lang="de-DE" sz="2200" b="1" dirty="0"/>
              <a:t>, </a:t>
            </a:r>
            <a:r>
              <a:rPr lang="de-DE" sz="2200" b="1" dirty="0" err="1"/>
              <a:t>Nahbi</a:t>
            </a:r>
            <a:r>
              <a:rPr lang="de-DE" sz="2200" b="1" dirty="0"/>
              <a:t> und </a:t>
            </a:r>
            <a:r>
              <a:rPr lang="de-DE" sz="2200" b="1" dirty="0" err="1"/>
              <a:t>Geuel</a:t>
            </a:r>
            <a:r>
              <a:rPr lang="de-DE" sz="2200" b="1" dirty="0"/>
              <a:t>?</a:t>
            </a:r>
            <a:endParaRPr lang="en" sz="2200" b="1" dirty="0"/>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7673009" y="-186594"/>
            <a:ext cx="4518991" cy="3769254"/>
          </a:xfrm>
          <a:prstGeom prst="rect">
            <a:avLst/>
          </a:prstGeom>
          <a:effectLst>
            <a:softEdge rad="317500"/>
          </a:effectLst>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48" y="3767111"/>
            <a:ext cx="5866244" cy="2933123"/>
          </a:xfrm>
          <a:prstGeom prst="rect">
            <a:avLst/>
          </a:prstGeom>
          <a:effectLst>
            <a:softEdge rad="317500"/>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5903842" y="3641567"/>
            <a:ext cx="6427304" cy="3108543"/>
          </a:xfrm>
          <a:prstGeom prst="rect">
            <a:avLst/>
          </a:prstGeom>
          <a:solidFill>
            <a:schemeClr val="bg2">
              <a:lumMod val="60000"/>
              <a:lumOff val="40000"/>
              <a:alpha val="28000"/>
            </a:schemeClr>
          </a:solidFill>
          <a:effectLst>
            <a:softEdge rad="139700"/>
          </a:effectLst>
        </p:spPr>
        <p:txBody>
          <a:bodyPr wrap="square">
            <a:spAutoFit/>
          </a:bodyPr>
          <a:lstStyle/>
          <a:p>
            <a:pPr algn="ctr">
              <a:spcBef>
                <a:spcPts val="600"/>
              </a:spcBef>
            </a:pPr>
            <a:r>
              <a:rPr lang="de-DE" sz="2800" b="1" dirty="0"/>
              <a:t>Wie können wir </a:t>
            </a:r>
            <a:br>
              <a:rPr lang="de-DE" sz="2800" b="1" dirty="0"/>
            </a:br>
            <a:r>
              <a:rPr lang="de-DE" sz="2800" b="1" dirty="0"/>
              <a:t>ihren Glauben nachahmen </a:t>
            </a:r>
            <a:br>
              <a:rPr lang="de-DE" sz="2800" b="1" dirty="0"/>
            </a:br>
            <a:r>
              <a:rPr lang="de-DE" sz="2800" b="1" dirty="0"/>
              <a:t>und ebenso wie sie </a:t>
            </a:r>
            <a:br>
              <a:rPr lang="de-DE" sz="2800" b="1" dirty="0"/>
            </a:br>
            <a:r>
              <a:rPr lang="de-DE" sz="2800" b="1" dirty="0"/>
              <a:t>voll und ganz darauf vertrauen, </a:t>
            </a:r>
            <a:br>
              <a:rPr lang="de-DE" sz="2800" b="1" dirty="0"/>
            </a:br>
            <a:r>
              <a:rPr lang="de-DE" sz="2800" b="1" dirty="0"/>
              <a:t>dass GOTT </a:t>
            </a:r>
            <a:br>
              <a:rPr lang="de-DE" sz="2800" b="1" dirty="0"/>
            </a:br>
            <a:r>
              <a:rPr lang="de-DE" sz="2800" b="1" dirty="0"/>
              <a:t>das Unmögliche </a:t>
            </a:r>
            <a:br>
              <a:rPr lang="de-DE" sz="2800" b="1" dirty="0"/>
            </a:br>
            <a:r>
              <a:rPr lang="de-DE" sz="2800" b="1" dirty="0"/>
              <a:t>möglich macht?</a:t>
            </a:r>
            <a:endParaRPr lang="en" sz="2800" b="1" dirty="0"/>
          </a:p>
        </p:txBody>
      </p:sp>
      <p:sp>
        <p:nvSpPr>
          <p:cNvPr id="11" name="CuadroTexto 10">
            <a:extLst>
              <a:ext uri="{FF2B5EF4-FFF2-40B4-BE49-F238E27FC236}">
                <a16:creationId xmlns:a16="http://schemas.microsoft.com/office/drawing/2014/main" id="{759F14B3-957B-F57C-6514-9A731AAEE6C2}"/>
              </a:ext>
            </a:extLst>
          </p:cNvPr>
          <p:cNvSpPr txBox="1"/>
          <p:nvPr/>
        </p:nvSpPr>
        <p:spPr>
          <a:xfrm>
            <a:off x="3773918" y="1127224"/>
            <a:ext cx="4904373" cy="2277547"/>
          </a:xfrm>
          <a:prstGeom prst="rect">
            <a:avLst/>
          </a:prstGeom>
          <a:noFill/>
        </p:spPr>
        <p:txBody>
          <a:bodyPr wrap="square">
            <a:spAutoFit/>
          </a:bodyPr>
          <a:lstStyle/>
          <a:p>
            <a:pPr>
              <a:spcBef>
                <a:spcPts val="600"/>
              </a:spcBef>
            </a:pPr>
            <a:r>
              <a:rPr lang="de-DE" sz="2200" b="1" dirty="0"/>
              <a:t>Aber JOSUA und KALEB </a:t>
            </a:r>
            <a:br>
              <a:rPr lang="de-DE" sz="2200" b="1" dirty="0"/>
            </a:br>
            <a:r>
              <a:rPr lang="de-DE" sz="2200" b="1" dirty="0"/>
              <a:t>sind dir vielleicht bekannt: </a:t>
            </a:r>
          </a:p>
          <a:p>
            <a:pPr>
              <a:spcBef>
                <a:spcPts val="600"/>
              </a:spcBef>
            </a:pPr>
            <a:r>
              <a:rPr lang="de-DE" sz="2200" b="1" dirty="0"/>
              <a:t>Sie blieben standhaft, </a:t>
            </a:r>
            <a:br>
              <a:rPr lang="de-DE" sz="2200" b="1" dirty="0"/>
            </a:br>
            <a:r>
              <a:rPr lang="de-DE" sz="2200" b="1" dirty="0"/>
              <a:t>glaubten GOTTES Verheißungen </a:t>
            </a:r>
            <a:br>
              <a:rPr lang="de-DE" sz="2200" b="1" dirty="0"/>
            </a:br>
            <a:r>
              <a:rPr lang="de-DE" sz="2200" b="1" dirty="0"/>
              <a:t>und erlebten deren Erfüllung </a:t>
            </a:r>
            <a:br>
              <a:rPr lang="de-DE" sz="2200" b="1" dirty="0"/>
            </a:br>
            <a:r>
              <a:rPr lang="de-DE" sz="2200" b="1" dirty="0"/>
              <a:t>(4. Mo 14,38).</a:t>
            </a:r>
            <a:endParaRPr lang="en" sz="2200" b="1" dirty="0"/>
          </a:p>
        </p:txBody>
      </p:sp>
      <p:sp>
        <p:nvSpPr>
          <p:cNvPr id="13" name="CuadroTexto 12">
            <a:extLst>
              <a:ext uri="{FF2B5EF4-FFF2-40B4-BE49-F238E27FC236}">
                <a16:creationId xmlns:a16="http://schemas.microsoft.com/office/drawing/2014/main" id="{7BA6750E-7B31-AD59-FB6B-C435E0BC37C9}"/>
              </a:ext>
            </a:extLst>
          </p:cNvPr>
          <p:cNvSpPr txBox="1"/>
          <p:nvPr/>
        </p:nvSpPr>
        <p:spPr>
          <a:xfrm>
            <a:off x="187427" y="1107346"/>
            <a:ext cx="3586491" cy="2539157"/>
          </a:xfrm>
          <a:prstGeom prst="rect">
            <a:avLst/>
          </a:prstGeom>
          <a:noFill/>
        </p:spPr>
        <p:txBody>
          <a:bodyPr wrap="square">
            <a:spAutoFit/>
          </a:bodyPr>
          <a:lstStyle/>
          <a:p>
            <a:pPr>
              <a:spcBef>
                <a:spcPts val="600"/>
              </a:spcBef>
            </a:pPr>
            <a:r>
              <a:rPr lang="de-DE" sz="2200" b="1" dirty="0"/>
              <a:t>Ihr „Ruhm” bestand darin, dass sie GOTTES Macht nicht getraut und dadurch ihren eigenen Tod und den einer ganzen Generation herbeigeführt haben </a:t>
            </a:r>
            <a:br>
              <a:rPr lang="de-DE" sz="2200" b="1" dirty="0"/>
            </a:br>
            <a:r>
              <a:rPr lang="de-DE" sz="2200" b="1" dirty="0"/>
              <a:t>(4. Mo 14,36–37).</a:t>
            </a:r>
            <a:endParaRPr lang="en" sz="2200" b="1" dirty="0"/>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duotone>
              <a:prstClr val="black"/>
              <a:schemeClr val="accent2">
                <a:tint val="45000"/>
                <a:satMod val="400000"/>
              </a:schemeClr>
            </a:duotone>
            <a:extLst>
              <a:ext uri="{BEBA8EAE-BF5A-486C-A8C5-ECC9F3942E4B}">
                <a14:imgProps xmlns:a14="http://schemas.microsoft.com/office/drawing/2010/main">
                  <a14:imgLayer r:embed="rId3">
                    <a14:imgEffect>
                      <a14:sharpenSoften amount="100000"/>
                    </a14:imgEffect>
                    <a14:imgEffect>
                      <a14:colorTemperature colorTemp="5764"/>
                    </a14:imgEffect>
                    <a14:imgEffect>
                      <a14:saturation sat="400000"/>
                    </a14:imgEffect>
                    <a14:imgEffect>
                      <a14:brightnessContrast bright="20000" contrast="-52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E5DC7F9-9410-B9A7-CD33-B37BA956DD9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FEC5BE2-F1F8-95D3-5380-F07084869D5B}"/>
              </a:ext>
            </a:extLst>
          </p:cNvPr>
          <p:cNvSpPr txBox="1"/>
          <p:nvPr/>
        </p:nvSpPr>
        <p:spPr>
          <a:xfrm>
            <a:off x="1322355" y="1071454"/>
            <a:ext cx="5666274" cy="470898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436EBB"/>
                </a:solidFill>
              </a:rPr>
              <a:t>Der Glaube Kalebs:</a:t>
            </a:r>
          </a:p>
          <a:p>
            <a:pPr lvl="1">
              <a:spcBef>
                <a:spcPts val="600"/>
              </a:spcBef>
            </a:pPr>
            <a:r>
              <a:rPr lang="en" sz="2000" b="1" dirty="0"/>
              <a:t>Das Unmögliche möglich machen</a:t>
            </a:r>
          </a:p>
          <a:p>
            <a:pPr lvl="1">
              <a:spcBef>
                <a:spcPts val="600"/>
              </a:spcBef>
            </a:pPr>
            <a:br>
              <a:rPr lang="en" sz="2000" b="1" dirty="0"/>
            </a:br>
            <a:r>
              <a:rPr lang="en" sz="2000" b="1" dirty="0"/>
              <a:t>Glaube in Aktion</a:t>
            </a:r>
          </a:p>
          <a:p>
            <a:pPr lvl="1">
              <a:spcBef>
                <a:spcPts val="600"/>
              </a:spcBef>
            </a:pPr>
            <a:endParaRPr lang="en" sz="2000" b="1" dirty="0"/>
          </a:p>
          <a:p>
            <a:pPr lvl="1">
              <a:spcBef>
                <a:spcPts val="600"/>
              </a:spcBef>
            </a:pPr>
            <a:r>
              <a:rPr lang="en" sz="2000" b="1" dirty="0"/>
              <a:t>Die Fackel weiterreichen</a:t>
            </a:r>
          </a:p>
          <a:p>
            <a:pPr>
              <a:spcBef>
                <a:spcPts val="1800"/>
              </a:spcBef>
            </a:pPr>
            <a:endParaRPr lang="en" sz="1100" b="1" dirty="0">
              <a:solidFill>
                <a:srgbClr val="349479"/>
              </a:solidFill>
            </a:endParaRPr>
          </a:p>
          <a:p>
            <a:pPr>
              <a:spcBef>
                <a:spcPts val="1800"/>
              </a:spcBef>
            </a:pPr>
            <a:r>
              <a:rPr lang="en" sz="2000" b="1" dirty="0">
                <a:solidFill>
                  <a:srgbClr val="349479"/>
                </a:solidFill>
              </a:rPr>
              <a:t>Der Glaube Josuas</a:t>
            </a:r>
          </a:p>
          <a:p>
            <a:pPr>
              <a:spcBef>
                <a:spcPts val="1800"/>
              </a:spcBef>
            </a:pPr>
            <a:endParaRPr lang="en" sz="1100" b="1" dirty="0">
              <a:solidFill>
                <a:srgbClr val="349479"/>
              </a:solidFill>
            </a:endParaRPr>
          </a:p>
          <a:p>
            <a:pPr>
              <a:spcBef>
                <a:spcPts val="1800"/>
              </a:spcBef>
            </a:pPr>
            <a:r>
              <a:rPr lang="en" sz="2000" b="1" dirty="0">
                <a:solidFill>
                  <a:srgbClr val="CC5149"/>
                </a:solidFill>
              </a:rPr>
              <a:t>Wie man Glauben gewinnt</a:t>
            </a:r>
          </a:p>
          <a:p>
            <a:pPr>
              <a:spcBef>
                <a:spcPts val="1800"/>
              </a:spcBef>
            </a:pPr>
            <a:endParaRPr lang="en" sz="2000" b="1" dirty="0">
              <a:solidFill>
                <a:srgbClr val="CC5149"/>
              </a:solidFill>
            </a:endParaRPr>
          </a:p>
        </p:txBody>
      </p:sp>
      <p:pic>
        <p:nvPicPr>
          <p:cNvPr id="19" name="Imagen 18" descr="Forma&#10;&#10;El contenido generado por IA puede ser incorrecto.">
            <a:extLst>
              <a:ext uri="{FF2B5EF4-FFF2-40B4-BE49-F238E27FC236}">
                <a16:creationId xmlns:a16="http://schemas.microsoft.com/office/drawing/2014/main" id="{47050C63-F8D8-D808-B031-4E387F27A7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463853">
            <a:off x="838594" y="3939628"/>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1033E4E7-24DF-D8AF-4F60-F61066E2D2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63853">
            <a:off x="838594" y="1165506"/>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DAB54817-C8C5-75A8-8119-26C1110D75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463853">
            <a:off x="838594" y="4864428"/>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AB93A3EF-00C4-4589-5176-53C03B3EB7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91362" y="1523490"/>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07D14F70-31E3-7BBC-DED2-B0A830B922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91362" y="2955925"/>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98F7CD53-FCA3-285F-D04D-4743456B8E4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91362" y="2232538"/>
            <a:ext cx="237876" cy="237876"/>
          </a:xfrm>
          <a:prstGeom prst="rect">
            <a:avLst/>
          </a:prstGeom>
          <a:effectLst>
            <a:outerShdw blurRad="50800" dist="38100" dir="8100000" algn="tr" rotWithShape="0">
              <a:prstClr val="black">
                <a:alpha val="40000"/>
              </a:prstClr>
            </a:outerShdw>
          </a:effectLst>
        </p:spPr>
      </p:pic>
      <p:sp>
        <p:nvSpPr>
          <p:cNvPr id="4" name="Rechteck 3">
            <a:extLst>
              <a:ext uri="{FF2B5EF4-FFF2-40B4-BE49-F238E27FC236}">
                <a16:creationId xmlns:a16="http://schemas.microsoft.com/office/drawing/2014/main" id="{E0D0A5B3-53F7-0E02-27BF-509CAB99E0C3}"/>
              </a:ext>
            </a:extLst>
          </p:cNvPr>
          <p:cNvSpPr/>
          <p:nvPr/>
        </p:nvSpPr>
        <p:spPr>
          <a:xfrm>
            <a:off x="6549841" y="543064"/>
            <a:ext cx="5505450" cy="110799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6600" b="1" i="1" spc="1000" dirty="0">
                <a:ln>
                  <a:solidFill>
                    <a:schemeClr val="accent3">
                      <a:lumMod val="50000"/>
                    </a:schemeClr>
                  </a:solidFill>
                </a:ln>
                <a:blipFill>
                  <a:blip r:embed="rId10"/>
                  <a:stretch>
                    <a:fillRect/>
                  </a:stretch>
                </a:blipFill>
                <a:effectLst>
                  <a:outerShdw blurRad="38100" dist="38100" dir="2700000" algn="tl">
                    <a:srgbClr val="000000">
                      <a:alpha val="43137"/>
                    </a:srgbClr>
                  </a:outerShdw>
                </a:effectLst>
                <a:latin typeface="Candara" panose="020E0502030303020204" pitchFamily="34" charset="0"/>
              </a:rPr>
              <a:t>Ü B      E R</a:t>
            </a:r>
            <a:endParaRPr lang="de-DE" sz="6600" b="1" i="1" cap="none" spc="1000" dirty="0">
              <a:ln>
                <a:solidFill>
                  <a:schemeClr val="accent3">
                    <a:lumMod val="50000"/>
                  </a:schemeClr>
                </a:solidFill>
              </a:ln>
              <a:blipFill>
                <a:blip r:embed="rId10"/>
                <a:stretch>
                  <a:fillRect/>
                </a:stretch>
              </a:blipFill>
              <a:effectLst>
                <a:outerShdw blurRad="38100" dist="38100" dir="2700000" algn="tl">
                  <a:srgbClr val="000000">
                    <a:alpha val="43137"/>
                  </a:srgbClr>
                </a:outerShdw>
              </a:effectLst>
              <a:latin typeface="Candara" panose="020E0502030303020204" pitchFamily="34" charset="0"/>
            </a:endParaRPr>
          </a:p>
        </p:txBody>
      </p:sp>
      <p:sp>
        <p:nvSpPr>
          <p:cNvPr id="9" name="Rechteck 8">
            <a:extLst>
              <a:ext uri="{FF2B5EF4-FFF2-40B4-BE49-F238E27FC236}">
                <a16:creationId xmlns:a16="http://schemas.microsoft.com/office/drawing/2014/main" id="{53E97399-3AE0-87BC-5141-E00C4929254E}"/>
              </a:ext>
            </a:extLst>
          </p:cNvPr>
          <p:cNvSpPr/>
          <p:nvPr/>
        </p:nvSpPr>
        <p:spPr>
          <a:xfrm rot="5400000">
            <a:off x="7919673" y="1944494"/>
            <a:ext cx="2770862" cy="103430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6000" b="1" spc="700" dirty="0">
                <a:ln>
                  <a:solidFill>
                    <a:schemeClr val="accent3">
                      <a:lumMod val="50000"/>
                    </a:schemeClr>
                  </a:solidFill>
                </a:ln>
                <a:blipFill>
                  <a:blip r:embed="rId11"/>
                  <a:stretch>
                    <a:fillRect/>
                  </a:stretch>
                </a:blipFill>
                <a:effectLst>
                  <a:outerShdw blurRad="38100" dist="38100" dir="2700000" algn="tl">
                    <a:srgbClr val="000000">
                      <a:alpha val="43137"/>
                    </a:srgbClr>
                  </a:outerShdw>
                </a:effectLst>
                <a:latin typeface="Candara" panose="020E0502030303020204" pitchFamily="34" charset="0"/>
              </a:rPr>
              <a:t>b</a:t>
            </a:r>
            <a:r>
              <a:rPr lang="de-DE" sz="6000" b="1" cap="none" spc="700" dirty="0">
                <a:ln>
                  <a:solidFill>
                    <a:schemeClr val="accent3">
                      <a:lumMod val="50000"/>
                    </a:schemeClr>
                  </a:solidFill>
                </a:ln>
                <a:blipFill>
                  <a:blip r:embed="rId11"/>
                  <a:stretch>
                    <a:fillRect/>
                  </a:stretch>
                </a:blipFill>
                <a:effectLst>
                  <a:outerShdw blurRad="38100" dist="38100" dir="2700000" algn="tl">
                    <a:srgbClr val="000000">
                      <a:alpha val="43137"/>
                    </a:srgbClr>
                  </a:outerShdw>
                </a:effectLst>
                <a:latin typeface="Candara" panose="020E0502030303020204" pitchFamily="34" charset="0"/>
              </a:rPr>
              <a:t>lick</a:t>
            </a:r>
          </a:p>
        </p:txBody>
      </p:sp>
      <p:pic>
        <p:nvPicPr>
          <p:cNvPr id="12" name="Grafik 11">
            <a:extLst>
              <a:ext uri="{FF2B5EF4-FFF2-40B4-BE49-F238E27FC236}">
                <a16:creationId xmlns:a16="http://schemas.microsoft.com/office/drawing/2014/main" id="{BF2EF4AA-CEA8-1F3E-4404-F72F4E0F302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14440" y="154724"/>
            <a:ext cx="2063609" cy="1385616"/>
          </a:xfrm>
          <a:prstGeom prst="rect">
            <a:avLst/>
          </a:prstGeom>
        </p:spPr>
      </p:pic>
      <p:sp>
        <p:nvSpPr>
          <p:cNvPr id="3" name="Scrollen: horizontal 2">
            <a:extLst>
              <a:ext uri="{FF2B5EF4-FFF2-40B4-BE49-F238E27FC236}">
                <a16:creationId xmlns:a16="http://schemas.microsoft.com/office/drawing/2014/main" id="{9D0510F2-8DBA-D4FB-2AE7-991BE01B313C}"/>
              </a:ext>
            </a:extLst>
          </p:cNvPr>
          <p:cNvSpPr/>
          <p:nvPr/>
        </p:nvSpPr>
        <p:spPr>
          <a:xfrm>
            <a:off x="2071608" y="1733591"/>
            <a:ext cx="4478233"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So, 16. Nov ‘25 – Glaubenstreue</a:t>
            </a:r>
          </a:p>
        </p:txBody>
      </p:sp>
      <p:sp>
        <p:nvSpPr>
          <p:cNvPr id="5" name="Scrollen: horizontal 4">
            <a:extLst>
              <a:ext uri="{FF2B5EF4-FFF2-40B4-BE49-F238E27FC236}">
                <a16:creationId xmlns:a16="http://schemas.microsoft.com/office/drawing/2014/main" id="{F44C13C1-3611-49EB-B250-70394810E752}"/>
              </a:ext>
            </a:extLst>
          </p:cNvPr>
          <p:cNvSpPr/>
          <p:nvPr/>
        </p:nvSpPr>
        <p:spPr>
          <a:xfrm>
            <a:off x="2066840" y="2428920"/>
            <a:ext cx="5372180"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Mo, 17. Nov ‘25 – Gib mir dieses Gebirge</a:t>
            </a:r>
          </a:p>
        </p:txBody>
      </p:sp>
      <p:sp>
        <p:nvSpPr>
          <p:cNvPr id="6" name="Scrollen: horizontal 5">
            <a:extLst>
              <a:ext uri="{FF2B5EF4-FFF2-40B4-BE49-F238E27FC236}">
                <a16:creationId xmlns:a16="http://schemas.microsoft.com/office/drawing/2014/main" id="{2BC78F2B-FF3B-97C3-6BF0-BB402E8FB10C}"/>
              </a:ext>
            </a:extLst>
          </p:cNvPr>
          <p:cNvSpPr/>
          <p:nvPr/>
        </p:nvSpPr>
        <p:spPr>
          <a:xfrm>
            <a:off x="2062072" y="3181400"/>
            <a:ext cx="5376948"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Di, 18. Nov ‘25 – Die Macht des Vorbildes</a:t>
            </a:r>
          </a:p>
        </p:txBody>
      </p:sp>
      <p:sp>
        <p:nvSpPr>
          <p:cNvPr id="8" name="Scrollen: horizontal 7">
            <a:extLst>
              <a:ext uri="{FF2B5EF4-FFF2-40B4-BE49-F238E27FC236}">
                <a16:creationId xmlns:a16="http://schemas.microsoft.com/office/drawing/2014/main" id="{19194886-51D4-EA59-E3AF-7EF21A575829}"/>
              </a:ext>
            </a:extLst>
          </p:cNvPr>
          <p:cNvSpPr/>
          <p:nvPr/>
        </p:nvSpPr>
        <p:spPr>
          <a:xfrm>
            <a:off x="2062072" y="4124381"/>
            <a:ext cx="4487769"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Mi, 19. Nov ‘25 – Demütiger Held</a:t>
            </a:r>
          </a:p>
        </p:txBody>
      </p:sp>
      <p:sp>
        <p:nvSpPr>
          <p:cNvPr id="10" name="Scrollen: horizontal 9">
            <a:extLst>
              <a:ext uri="{FF2B5EF4-FFF2-40B4-BE49-F238E27FC236}">
                <a16:creationId xmlns:a16="http://schemas.microsoft.com/office/drawing/2014/main" id="{9A1A68FD-5F06-7731-E44C-F810020CF61E}"/>
              </a:ext>
            </a:extLst>
          </p:cNvPr>
          <p:cNvSpPr/>
          <p:nvPr/>
        </p:nvSpPr>
        <p:spPr>
          <a:xfrm>
            <a:off x="2057303" y="5105466"/>
            <a:ext cx="6258021" cy="511629"/>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Do, 20. Nov ‘25 – Veränderung durch Nachsinnen</a:t>
            </a:r>
          </a:p>
        </p:txBody>
      </p:sp>
    </p:spTree>
    <p:extLst>
      <p:ext uri="{BB962C8B-B14F-4D97-AF65-F5344CB8AC3E}">
        <p14:creationId xmlns:p14="http://schemas.microsoft.com/office/powerpoint/2010/main" val="254518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90"/>
                                          </p:val>
                                        </p:tav>
                                        <p:tav tm="100000">
                                          <p:val>
                                            <p:fltVal val="0"/>
                                          </p:val>
                                        </p:tav>
                                      </p:tavLst>
                                    </p:anim>
                                    <p:animEffect transition="in" filter="fade">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left)">
                                      <p:cBhvr>
                                        <p:cTn id="14" dur="500"/>
                                        <p:tgtEl>
                                          <p:spTgt spid="2">
                                            <p:txEl>
                                              <p:pRg st="0" end="0"/>
                                            </p:txEl>
                                          </p:spTgt>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 calcmode="lin" valueType="num">
                                      <p:cBhvr>
                                        <p:cTn id="20" dur="500" fill="hold"/>
                                        <p:tgtEl>
                                          <p:spTgt spid="24"/>
                                        </p:tgtEl>
                                        <p:attrNameLst>
                                          <p:attrName>style.rotation</p:attrName>
                                        </p:attrNameLst>
                                      </p:cBhvr>
                                      <p:tavLst>
                                        <p:tav tm="0">
                                          <p:val>
                                            <p:fltVal val="360"/>
                                          </p:val>
                                        </p:tav>
                                        <p:tav tm="100000">
                                          <p:val>
                                            <p:fltVal val="0"/>
                                          </p:val>
                                        </p:tav>
                                      </p:tavLst>
                                    </p:anim>
                                    <p:animEffect transition="in" filter="fade">
                                      <p:cBhvr>
                                        <p:cTn id="21" dur="500"/>
                                        <p:tgtEl>
                                          <p:spTgt spid="2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500"/>
                                        <p:tgtEl>
                                          <p:spTgt spid="2">
                                            <p:txEl>
                                              <p:pRg st="1" end="1"/>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
                                            <p:bg/>
                                          </p:spTgt>
                                        </p:tgtEl>
                                        <p:attrNameLst>
                                          <p:attrName>style.visibility</p:attrName>
                                        </p:attrNameLst>
                                      </p:cBhvr>
                                      <p:to>
                                        <p:strVal val="visible"/>
                                      </p:to>
                                    </p:set>
                                    <p:animEffect transition="in" filter="wipe(left)">
                                      <p:cBhvr>
                                        <p:cTn id="29" dur="500"/>
                                        <p:tgtEl>
                                          <p:spTgt spid="3">
                                            <p:bg/>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left)">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 calcmode="lin" valueType="num">
                                      <p:cBhvr>
                                        <p:cTn id="39" dur="500" fill="hold"/>
                                        <p:tgtEl>
                                          <p:spTgt spid="27"/>
                                        </p:tgtEl>
                                        <p:attrNameLst>
                                          <p:attrName>style.rotation</p:attrName>
                                        </p:attrNameLst>
                                      </p:cBhvr>
                                      <p:tavLst>
                                        <p:tav tm="0">
                                          <p:val>
                                            <p:fltVal val="360"/>
                                          </p:val>
                                        </p:tav>
                                        <p:tav tm="100000">
                                          <p:val>
                                            <p:fltVal val="0"/>
                                          </p:val>
                                        </p:tav>
                                      </p:tavLst>
                                    </p:anim>
                                    <p:animEffect transition="in" filter="fade">
                                      <p:cBhvr>
                                        <p:cTn id="40" dur="500"/>
                                        <p:tgtEl>
                                          <p:spTgt spid="2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2" end="2"/>
                                            </p:txEl>
                                          </p:spTgt>
                                        </p:tgtEl>
                                        <p:attrNameLst>
                                          <p:attrName>style.visibility</p:attrName>
                                        </p:attrNameLst>
                                      </p:cBhvr>
                                      <p:to>
                                        <p:strVal val="visible"/>
                                      </p:to>
                                    </p:set>
                                    <p:animEffect transition="in" filter="wipe(left)">
                                      <p:cBhvr>
                                        <p:cTn id="44" dur="500"/>
                                        <p:tgtEl>
                                          <p:spTgt spid="2">
                                            <p:txEl>
                                              <p:pRg st="2" end="2"/>
                                            </p:txEl>
                                          </p:spTgt>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5">
                                            <p:bg/>
                                          </p:spTgt>
                                        </p:tgtEl>
                                        <p:attrNameLst>
                                          <p:attrName>style.visibility</p:attrName>
                                        </p:attrNameLst>
                                      </p:cBhvr>
                                      <p:to>
                                        <p:strVal val="visible"/>
                                      </p:to>
                                    </p:set>
                                    <p:animEffect transition="in" filter="wipe(left)">
                                      <p:cBhvr>
                                        <p:cTn id="48" dur="500"/>
                                        <p:tgtEl>
                                          <p:spTgt spid="5">
                                            <p:bg/>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wipe(left)">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 calcmode="lin" valueType="num">
                                      <p:cBhvr>
                                        <p:cTn id="58" dur="500" fill="hold"/>
                                        <p:tgtEl>
                                          <p:spTgt spid="25"/>
                                        </p:tgtEl>
                                        <p:attrNameLst>
                                          <p:attrName>style.rotation</p:attrName>
                                        </p:attrNameLst>
                                      </p:cBhvr>
                                      <p:tavLst>
                                        <p:tav tm="0">
                                          <p:val>
                                            <p:fltVal val="360"/>
                                          </p:val>
                                        </p:tav>
                                        <p:tav tm="100000">
                                          <p:val>
                                            <p:fltVal val="0"/>
                                          </p:val>
                                        </p:tav>
                                      </p:tavLst>
                                    </p:anim>
                                    <p:animEffect transition="in" filter="fade">
                                      <p:cBhvr>
                                        <p:cTn id="59" dur="500"/>
                                        <p:tgtEl>
                                          <p:spTgt spid="25"/>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Effect transition="in" filter="wipe(left)">
                                      <p:cBhvr>
                                        <p:cTn id="63" dur="500"/>
                                        <p:tgtEl>
                                          <p:spTgt spid="2">
                                            <p:txEl>
                                              <p:pRg st="4" end="4"/>
                                            </p:txEl>
                                          </p:spTgt>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6">
                                            <p:bg/>
                                          </p:spTgt>
                                        </p:tgtEl>
                                        <p:attrNameLst>
                                          <p:attrName>style.visibility</p:attrName>
                                        </p:attrNameLst>
                                      </p:cBhvr>
                                      <p:to>
                                        <p:strVal val="visible"/>
                                      </p:to>
                                    </p:set>
                                    <p:animEffect transition="in" filter="wipe(left)">
                                      <p:cBhvr>
                                        <p:cTn id="67" dur="500"/>
                                        <p:tgtEl>
                                          <p:spTgt spid="6">
                                            <p:bg/>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Effect transition="in" filter="wipe(left)">
                                      <p:cBhvr>
                                        <p:cTn id="70" dur="500"/>
                                        <p:tgtEl>
                                          <p:spTgt spid="6">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 calcmode="lin" valueType="num">
                                      <p:cBhvr>
                                        <p:cTn id="77" dur="500" fill="hold"/>
                                        <p:tgtEl>
                                          <p:spTgt spid="19"/>
                                        </p:tgtEl>
                                        <p:attrNameLst>
                                          <p:attrName>style.rotation</p:attrName>
                                        </p:attrNameLst>
                                      </p:cBhvr>
                                      <p:tavLst>
                                        <p:tav tm="0">
                                          <p:val>
                                            <p:fltVal val="90"/>
                                          </p:val>
                                        </p:tav>
                                        <p:tav tm="100000">
                                          <p:val>
                                            <p:fltVal val="0"/>
                                          </p:val>
                                        </p:tav>
                                      </p:tavLst>
                                    </p:anim>
                                    <p:animEffect transition="in" filter="fade">
                                      <p:cBhvr>
                                        <p:cTn id="78" dur="500"/>
                                        <p:tgtEl>
                                          <p:spTgt spid="19"/>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6" end="6"/>
                                            </p:txEl>
                                          </p:spTgt>
                                        </p:tgtEl>
                                        <p:attrNameLst>
                                          <p:attrName>style.visibility</p:attrName>
                                        </p:attrNameLst>
                                      </p:cBhvr>
                                      <p:to>
                                        <p:strVal val="visible"/>
                                      </p:to>
                                    </p:set>
                                    <p:animEffect transition="in" filter="wipe(left)">
                                      <p:cBhvr>
                                        <p:cTn id="82" dur="500"/>
                                        <p:tgtEl>
                                          <p:spTgt spid="2">
                                            <p:txEl>
                                              <p:pRg st="6" end="6"/>
                                            </p:txEl>
                                          </p:spTgt>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8">
                                            <p:bg/>
                                          </p:spTgt>
                                        </p:tgtEl>
                                        <p:attrNameLst>
                                          <p:attrName>style.visibility</p:attrName>
                                        </p:attrNameLst>
                                      </p:cBhvr>
                                      <p:to>
                                        <p:strVal val="visible"/>
                                      </p:to>
                                    </p:set>
                                    <p:animEffect transition="in" filter="wipe(left)">
                                      <p:cBhvr>
                                        <p:cTn id="86" dur="500"/>
                                        <p:tgtEl>
                                          <p:spTgt spid="8">
                                            <p:bg/>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8">
                                            <p:txEl>
                                              <p:pRg st="0" end="0"/>
                                            </p:txEl>
                                          </p:spTgt>
                                        </p:tgtEl>
                                        <p:attrNameLst>
                                          <p:attrName>style.visibility</p:attrName>
                                        </p:attrNameLst>
                                      </p:cBhvr>
                                      <p:to>
                                        <p:strVal val="visible"/>
                                      </p:to>
                                    </p:set>
                                    <p:animEffect transition="in" filter="wipe(left)">
                                      <p:cBhvr>
                                        <p:cTn id="89" dur="500"/>
                                        <p:tgtEl>
                                          <p:spTgt spid="8">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fltVal val="0"/>
                                          </p:val>
                                        </p:tav>
                                        <p:tav tm="100000">
                                          <p:val>
                                            <p:strVal val="#ppt_h"/>
                                          </p:val>
                                        </p:tav>
                                      </p:tavLst>
                                    </p:anim>
                                    <p:anim calcmode="lin" valueType="num">
                                      <p:cBhvr>
                                        <p:cTn id="96" dur="500" fill="hold"/>
                                        <p:tgtEl>
                                          <p:spTgt spid="21"/>
                                        </p:tgtEl>
                                        <p:attrNameLst>
                                          <p:attrName>style.rotation</p:attrName>
                                        </p:attrNameLst>
                                      </p:cBhvr>
                                      <p:tavLst>
                                        <p:tav tm="0">
                                          <p:val>
                                            <p:fltVal val="90"/>
                                          </p:val>
                                        </p:tav>
                                        <p:tav tm="100000">
                                          <p:val>
                                            <p:fltVal val="0"/>
                                          </p:val>
                                        </p:tav>
                                      </p:tavLst>
                                    </p:anim>
                                    <p:animEffect transition="in" filter="fade">
                                      <p:cBhvr>
                                        <p:cTn id="97" dur="500"/>
                                        <p:tgtEl>
                                          <p:spTgt spid="21"/>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txEl>
                                              <p:pRg st="8" end="8"/>
                                            </p:txEl>
                                          </p:spTgt>
                                        </p:tgtEl>
                                        <p:attrNameLst>
                                          <p:attrName>style.visibility</p:attrName>
                                        </p:attrNameLst>
                                      </p:cBhvr>
                                      <p:to>
                                        <p:strVal val="visible"/>
                                      </p:to>
                                    </p:set>
                                    <p:animEffect transition="in" filter="wipe(left)">
                                      <p:cBhvr>
                                        <p:cTn id="101" dur="500"/>
                                        <p:tgtEl>
                                          <p:spTgt spid="2">
                                            <p:txEl>
                                              <p:pRg st="8" end="8"/>
                                            </p:txEl>
                                          </p:spTgt>
                                        </p:tgtEl>
                                      </p:cBhvr>
                                    </p:animEffect>
                                  </p:childTnLst>
                                </p:cTn>
                              </p:par>
                            </p:childTnLst>
                          </p:cTn>
                        </p:par>
                        <p:par>
                          <p:cTn id="102" fill="hold">
                            <p:stCondLst>
                              <p:cond delay="1000"/>
                            </p:stCondLst>
                            <p:childTnLst>
                              <p:par>
                                <p:cTn id="103" presetID="22" presetClass="entr" presetSubtype="8" fill="hold" grpId="0" nodeType="afterEffect">
                                  <p:stCondLst>
                                    <p:cond delay="0"/>
                                  </p:stCondLst>
                                  <p:childTnLst>
                                    <p:set>
                                      <p:cBhvr>
                                        <p:cTn id="104" dur="1" fill="hold">
                                          <p:stCondLst>
                                            <p:cond delay="0"/>
                                          </p:stCondLst>
                                        </p:cTn>
                                        <p:tgtEl>
                                          <p:spTgt spid="10">
                                            <p:bg/>
                                          </p:spTgt>
                                        </p:tgtEl>
                                        <p:attrNameLst>
                                          <p:attrName>style.visibility</p:attrName>
                                        </p:attrNameLst>
                                      </p:cBhvr>
                                      <p:to>
                                        <p:strVal val="visible"/>
                                      </p:to>
                                    </p:set>
                                    <p:animEffect transition="in" filter="wipe(left)">
                                      <p:cBhvr>
                                        <p:cTn id="105" dur="500"/>
                                        <p:tgtEl>
                                          <p:spTgt spid="10">
                                            <p:bg/>
                                          </p:spTgt>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10">
                                            <p:txEl>
                                              <p:pRg st="0" end="0"/>
                                            </p:txEl>
                                          </p:spTgt>
                                        </p:tgtEl>
                                        <p:attrNameLst>
                                          <p:attrName>style.visibility</p:attrName>
                                        </p:attrNameLst>
                                      </p:cBhvr>
                                      <p:to>
                                        <p:strVal val="visible"/>
                                      </p:to>
                                    </p:set>
                                    <p:animEffect transition="in" filter="wipe(left)">
                                      <p:cBhvr>
                                        <p:cTn id="10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animBg="1"/>
      <p:bldP spid="5" grpId="0" uiExpand="1" build="p" animBg="1"/>
      <p:bldP spid="6" grpId="0" uiExpand="1" build="p" animBg="1"/>
      <p:bldP spid="8" grpId="0" uiExpand="1" build="p" animBg="1"/>
      <p:bldP spid="10"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5014762" y="3195935"/>
            <a:ext cx="7177238" cy="923330"/>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s-ES" sz="5400" b="1" dirty="0">
                <a:ln/>
                <a:solidFill>
                  <a:srgbClr val="916941"/>
                </a:solidFill>
              </a:rPr>
              <a:t>DER GLAUBE KALEBS</a:t>
            </a:r>
            <a:endParaRPr lang="en" sz="5400" b="1" dirty="0">
              <a:ln/>
              <a:solidFill>
                <a:srgbClr val="916941"/>
              </a:solidFill>
            </a:endParaRP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5062409" y="751459"/>
            <a:ext cx="7418162" cy="6036738"/>
          </a:xfrm>
          <a:prstGeom prst="rect">
            <a:avLst/>
          </a:prstGeom>
          <a:effectLst>
            <a:softEdge rad="635000"/>
          </a:effectLst>
        </p:spPr>
      </p:pic>
      <p:sp>
        <p:nvSpPr>
          <p:cNvPr id="6" name="CuadroTexto 5">
            <a:extLst>
              <a:ext uri="{FF2B5EF4-FFF2-40B4-BE49-F238E27FC236}">
                <a16:creationId xmlns:a16="http://schemas.microsoft.com/office/drawing/2014/main" id="{7FA5DF91-3D7F-2254-5A20-DD4E5E449213}"/>
              </a:ext>
            </a:extLst>
          </p:cNvPr>
          <p:cNvSpPr txBox="1"/>
          <p:nvPr/>
        </p:nvSpPr>
        <p:spPr>
          <a:xfrm>
            <a:off x="152398" y="1302633"/>
            <a:ext cx="5943602" cy="1631216"/>
          </a:xfrm>
          <a:prstGeom prst="rect">
            <a:avLst/>
          </a:prstGeom>
          <a:noFill/>
        </p:spPr>
        <p:txBody>
          <a:bodyPr wrap="square" rtlCol="0">
            <a:spAutoFit/>
          </a:bodyPr>
          <a:lstStyle/>
          <a:p>
            <a:pPr>
              <a:spcBef>
                <a:spcPts val="600"/>
              </a:spcBef>
            </a:pPr>
            <a:r>
              <a:rPr lang="de-DE" sz="2000" b="1" dirty="0"/>
              <a:t>„KALEB“ bedeutet „Hund“. Hier nicht abwertend, sondern lobend: unerschütterliche Loyalität. </a:t>
            </a:r>
            <a:br>
              <a:rPr lang="de-DE" sz="2000" b="1" dirty="0"/>
            </a:br>
            <a:r>
              <a:rPr lang="de-DE" sz="2000" b="1" dirty="0"/>
              <a:t>Er war zuverlässig, wo andere unzuverlässig waren. Er blieb GOTT treu, wo andere zurückschreckten.</a:t>
            </a:r>
            <a:endParaRPr lang="en" sz="2000" b="1" dirty="0"/>
          </a:p>
        </p:txBody>
      </p:sp>
      <p:sp>
        <p:nvSpPr>
          <p:cNvPr id="7" name="CuadroTexto 6">
            <a:extLst>
              <a:ext uri="{FF2B5EF4-FFF2-40B4-BE49-F238E27FC236}">
                <a16:creationId xmlns:a16="http://schemas.microsoft.com/office/drawing/2014/main" id="{3BC56BA7-D40D-181A-9C41-EABFAA0467F4}"/>
              </a:ext>
            </a:extLst>
          </p:cNvPr>
          <p:cNvSpPr txBox="1"/>
          <p:nvPr/>
        </p:nvSpPr>
        <p:spPr>
          <a:xfrm>
            <a:off x="152398" y="5622427"/>
            <a:ext cx="5413577" cy="1015663"/>
          </a:xfrm>
          <a:prstGeom prst="rect">
            <a:avLst/>
          </a:prstGeom>
          <a:noFill/>
        </p:spPr>
        <p:txBody>
          <a:bodyPr wrap="square">
            <a:spAutoFit/>
          </a:bodyPr>
          <a:lstStyle/>
          <a:p>
            <a:pPr>
              <a:spcBef>
                <a:spcPts val="600"/>
              </a:spcBef>
            </a:pPr>
            <a:r>
              <a:rPr lang="de-DE" sz="2000" b="1" dirty="0"/>
              <a:t>Sein Beispiel ermutigt uns, unseren festen Glauben an GOTT zu bewahren, der das für uns Unmögliche möglich machen kann.</a:t>
            </a:r>
            <a:endParaRPr lang="en" sz="2000" b="1" dirty="0"/>
          </a:p>
        </p:txBody>
      </p:sp>
      <p:sp>
        <p:nvSpPr>
          <p:cNvPr id="9" name="CuadroTexto 8">
            <a:extLst>
              <a:ext uri="{FF2B5EF4-FFF2-40B4-BE49-F238E27FC236}">
                <a16:creationId xmlns:a16="http://schemas.microsoft.com/office/drawing/2014/main" id="{CF8A3DA5-0F42-DF0D-3EEB-F80D4174753A}"/>
              </a:ext>
            </a:extLst>
          </p:cNvPr>
          <p:cNvSpPr txBox="1"/>
          <p:nvPr/>
        </p:nvSpPr>
        <p:spPr>
          <a:xfrm>
            <a:off x="152399" y="4266730"/>
            <a:ext cx="5413578" cy="1323439"/>
          </a:xfrm>
          <a:prstGeom prst="rect">
            <a:avLst/>
          </a:prstGeom>
          <a:noFill/>
        </p:spPr>
        <p:txBody>
          <a:bodyPr wrap="square">
            <a:spAutoFit/>
          </a:bodyPr>
          <a:lstStyle/>
          <a:p>
            <a:pPr>
              <a:spcBef>
                <a:spcPts val="600"/>
              </a:spcBef>
            </a:pPr>
            <a:r>
              <a:rPr lang="de-DE" sz="2000" b="1" dirty="0"/>
              <a:t>Zusammen mit JOSUA (etwas jünger als er) blieb KALEB standhaft in seiner Meinung, selbst als die Menge beide dafür steinigen wollte (4. Mose 14,10). </a:t>
            </a:r>
            <a:endParaRPr lang="en" sz="2000" b="1" dirty="0"/>
          </a:p>
        </p:txBody>
      </p:sp>
      <p:sp>
        <p:nvSpPr>
          <p:cNvPr id="11" name="CuadroTexto 10">
            <a:extLst>
              <a:ext uri="{FF2B5EF4-FFF2-40B4-BE49-F238E27FC236}">
                <a16:creationId xmlns:a16="http://schemas.microsoft.com/office/drawing/2014/main" id="{7445EE05-2601-1FE7-DB8B-776F64D477FD}"/>
              </a:ext>
            </a:extLst>
          </p:cNvPr>
          <p:cNvSpPr txBox="1"/>
          <p:nvPr/>
        </p:nvSpPr>
        <p:spPr>
          <a:xfrm>
            <a:off x="152398" y="2933849"/>
            <a:ext cx="6306458" cy="1323439"/>
          </a:xfrm>
          <a:prstGeom prst="rect">
            <a:avLst/>
          </a:prstGeom>
          <a:noFill/>
        </p:spPr>
        <p:txBody>
          <a:bodyPr wrap="square">
            <a:spAutoFit/>
          </a:bodyPr>
          <a:lstStyle/>
          <a:p>
            <a:pPr>
              <a:spcBef>
                <a:spcPts val="600"/>
              </a:spcBef>
            </a:pPr>
            <a:r>
              <a:rPr lang="de-DE" sz="2000" b="1" dirty="0"/>
              <a:t>Wo 10 Spione uneinnehmbare Städte und unbesiegbare Riesen sahen, sah Kaleb Städte, </a:t>
            </a:r>
            <a:br>
              <a:rPr lang="de-DE" sz="2000" b="1" dirty="0"/>
            </a:br>
            <a:r>
              <a:rPr lang="de-DE" sz="2000" b="1" dirty="0"/>
              <a:t>die erobert und Riesen, die „wie Brot gegessen“ wurden (4. Mose 13,28-33; 14,6-9).</a:t>
            </a:r>
            <a:endParaRPr lang="en" sz="2000" b="1" dirty="0"/>
          </a:p>
        </p:txBody>
      </p:sp>
      <p:sp>
        <p:nvSpPr>
          <p:cNvPr id="5" name="CuadroTexto 4">
            <a:extLst>
              <a:ext uri="{FF2B5EF4-FFF2-40B4-BE49-F238E27FC236}">
                <a16:creationId xmlns:a16="http://schemas.microsoft.com/office/drawing/2014/main" id="{7EE05787-EF09-D815-A6D9-F568C81317D9}"/>
              </a:ext>
            </a:extLst>
          </p:cNvPr>
          <p:cNvSpPr txBox="1"/>
          <p:nvPr/>
        </p:nvSpPr>
        <p:spPr>
          <a:xfrm>
            <a:off x="6240287" y="3687901"/>
            <a:ext cx="5565974" cy="1138773"/>
          </a:xfrm>
          <a:prstGeom prst="rect">
            <a:avLst/>
          </a:prstGeom>
          <a:solidFill>
            <a:schemeClr val="accent1">
              <a:alpha val="50000"/>
            </a:schemeClr>
          </a:solidFill>
          <a:effectLst>
            <a:softEdge rad="76200"/>
          </a:effectLst>
        </p:spPr>
        <p:txBody>
          <a:bodyPr wrap="square">
            <a:spAutoFit/>
          </a:bodyPr>
          <a:lstStyle/>
          <a:p>
            <a:pPr algn="ctr"/>
            <a:r>
              <a:rPr lang="en" b="1" dirty="0">
                <a:solidFill>
                  <a:schemeClr val="accent5">
                    <a:lumMod val="50000"/>
                  </a:schemeClr>
                </a:solidFill>
                <a:effectLst>
                  <a:glow rad="101600">
                    <a:srgbClr val="FFFFDD"/>
                  </a:glow>
                </a:effectLst>
                <a:latin typeface="Candara" panose="020E0502030303020204" pitchFamily="34" charset="0"/>
              </a:rPr>
              <a:t>“</a:t>
            </a:r>
            <a:r>
              <a:rPr lang="de-DE" b="1" dirty="0">
                <a:solidFill>
                  <a:schemeClr val="accent5">
                    <a:lumMod val="50000"/>
                  </a:schemeClr>
                </a:solidFill>
                <a:effectLst>
                  <a:glow rad="101600">
                    <a:srgbClr val="FFFFDD"/>
                  </a:glow>
                </a:effectLst>
                <a:latin typeface="Candara" panose="020E0502030303020204" pitchFamily="34" charset="0"/>
              </a:rPr>
              <a:t>Aber meine Brüder, die mit mir hinaufgezogen waren, </a:t>
            </a:r>
            <a:br>
              <a:rPr lang="de-DE" b="1" dirty="0">
                <a:solidFill>
                  <a:schemeClr val="accent5">
                    <a:lumMod val="50000"/>
                  </a:schemeClr>
                </a:solidFill>
                <a:effectLst>
                  <a:glow rad="101600">
                    <a:srgbClr val="FFFFDD"/>
                  </a:glow>
                </a:effectLst>
                <a:latin typeface="Candara" panose="020E0502030303020204" pitchFamily="34" charset="0"/>
              </a:rPr>
            </a:br>
            <a:r>
              <a:rPr lang="de-DE" b="1" dirty="0">
                <a:solidFill>
                  <a:schemeClr val="accent5">
                    <a:lumMod val="50000"/>
                  </a:schemeClr>
                </a:solidFill>
                <a:effectLst>
                  <a:glow rad="101600">
                    <a:srgbClr val="FFFFDD"/>
                  </a:glow>
                </a:effectLst>
                <a:latin typeface="Candara" panose="020E0502030303020204" pitchFamily="34" charset="0"/>
              </a:rPr>
              <a:t>machten dem Volk das Herz verzagt; </a:t>
            </a:r>
            <a:br>
              <a:rPr lang="de-DE" b="1" dirty="0">
                <a:solidFill>
                  <a:schemeClr val="accent5">
                    <a:lumMod val="50000"/>
                  </a:schemeClr>
                </a:solidFill>
                <a:effectLst>
                  <a:glow rad="101600">
                    <a:srgbClr val="FFFFDD"/>
                  </a:glow>
                </a:effectLst>
                <a:latin typeface="Candara" panose="020E0502030303020204" pitchFamily="34" charset="0"/>
              </a:rPr>
            </a:br>
            <a:r>
              <a:rPr lang="de-DE" b="1" dirty="0">
                <a:solidFill>
                  <a:schemeClr val="accent5">
                    <a:lumMod val="50000"/>
                  </a:schemeClr>
                </a:solidFill>
                <a:effectLst>
                  <a:glow rad="101600">
                    <a:srgbClr val="FFFFDD"/>
                  </a:glow>
                </a:effectLst>
                <a:latin typeface="Candara" panose="020E0502030303020204" pitchFamily="34" charset="0"/>
              </a:rPr>
              <a:t>ich aber folgte dem HERRN, meinem GOTT, treulich.</a:t>
            </a:r>
            <a:r>
              <a:rPr lang="en" b="1" dirty="0">
                <a:solidFill>
                  <a:schemeClr val="accent5">
                    <a:lumMod val="50000"/>
                  </a:schemeClr>
                </a:solidFill>
                <a:effectLst>
                  <a:glow rad="101600">
                    <a:srgbClr val="FFFFDD"/>
                  </a:glow>
                </a:effectLst>
                <a:latin typeface="Candara" panose="020E0502030303020204" pitchFamily="34" charset="0"/>
              </a:rPr>
              <a:t>” </a:t>
            </a:r>
          </a:p>
          <a:p>
            <a:pPr algn="ctr"/>
            <a:r>
              <a:rPr lang="en" sz="1400" b="1" dirty="0">
                <a:solidFill>
                  <a:schemeClr val="accent5">
                    <a:lumMod val="50000"/>
                  </a:schemeClr>
                </a:solidFill>
                <a:effectLst>
                  <a:glow rad="101600">
                    <a:srgbClr val="FFFFDD"/>
                  </a:glow>
                </a:effectLst>
                <a:latin typeface="Candara" panose="020E0502030303020204" pitchFamily="34" charset="0"/>
              </a:rPr>
              <a:t>(Josua 14:8 LUT)</a:t>
            </a:r>
          </a:p>
        </p:txBody>
      </p:sp>
      <p:sp>
        <p:nvSpPr>
          <p:cNvPr id="3" name="CuadroTexto 2">
            <a:extLst>
              <a:ext uri="{FF2B5EF4-FFF2-40B4-BE49-F238E27FC236}">
                <a16:creationId xmlns:a16="http://schemas.microsoft.com/office/drawing/2014/main" id="{086C5723-A759-65FF-7A2C-DBB903B32B6A}"/>
              </a:ext>
            </a:extLst>
          </p:cNvPr>
          <p:cNvSpPr txBox="1"/>
          <p:nvPr/>
        </p:nvSpPr>
        <p:spPr>
          <a:xfrm>
            <a:off x="2753832" y="0"/>
            <a:ext cx="9438167" cy="1446550"/>
          </a:xfrm>
          <a:prstGeom prst="rect">
            <a:avLst/>
          </a:prstGeom>
          <a:noFill/>
        </p:spPr>
        <p:txBody>
          <a:bodyPr wrap="square">
            <a:spAutoFit/>
          </a:bodyPr>
          <a:lstStyle/>
          <a:p>
            <a:pPr algn="ctr"/>
            <a:r>
              <a:rPr lang="de-DE"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rPr>
              <a:t>DAS UNMÖGLICHE MÖGLICH MACHEN</a:t>
            </a:r>
          </a:p>
        </p:txBody>
      </p:sp>
      <p:sp>
        <p:nvSpPr>
          <p:cNvPr id="2" name="Scrollen: horizontal 1">
            <a:extLst>
              <a:ext uri="{FF2B5EF4-FFF2-40B4-BE49-F238E27FC236}">
                <a16:creationId xmlns:a16="http://schemas.microsoft.com/office/drawing/2014/main" id="{E31B0BF3-AA77-9D98-B751-8044B17692DB}"/>
              </a:ext>
            </a:extLst>
          </p:cNvPr>
          <p:cNvSpPr/>
          <p:nvPr/>
        </p:nvSpPr>
        <p:spPr>
          <a:xfrm>
            <a:off x="274705" y="105731"/>
            <a:ext cx="2479127" cy="921315"/>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So, 16. Nov ‘25 – </a:t>
            </a:r>
            <a:br>
              <a:rPr lang="de-DE" sz="2000" b="1" i="1" dirty="0">
                <a:solidFill>
                  <a:schemeClr val="tx1"/>
                </a:solidFill>
                <a:highlight>
                  <a:srgbClr val="C0C0C0"/>
                </a:highlight>
              </a:rPr>
            </a:br>
            <a:r>
              <a:rPr lang="de-DE" sz="2000" b="1" i="1" dirty="0">
                <a:solidFill>
                  <a:schemeClr val="tx1"/>
                </a:solidFill>
                <a:highlight>
                  <a:srgbClr val="C0C0C0"/>
                </a:highlight>
              </a:rPr>
              <a:t>Glaubenstreue</a:t>
            </a: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13" presetClass="entr" presetSubtype="3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out)">
                                      <p:cBhvr>
                                        <p:cTn id="15" dur="750"/>
                                        <p:tgtEl>
                                          <p:spTgt spid="4"/>
                                        </p:tgtEl>
                                      </p:cBhvr>
                                    </p:animEffect>
                                  </p:childTnLst>
                                </p:cTn>
                              </p:par>
                            </p:childTnLst>
                          </p:cTn>
                        </p:par>
                        <p:par>
                          <p:cTn id="16" fill="hold">
                            <p:stCondLst>
                              <p:cond delay="1000"/>
                            </p:stCondLst>
                            <p:childTnLst>
                              <p:par>
                                <p:cTn id="17" presetID="16" presetClass="entr" presetSubtype="37"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bg/>
                                          </p:spTgt>
                                        </p:tgtEl>
                                        <p:attrNameLst>
                                          <p:attrName>style.visibility</p:attrName>
                                        </p:attrNameLst>
                                      </p:cBhvr>
                                      <p:to>
                                        <p:strVal val="visible"/>
                                      </p:to>
                                    </p:set>
                                    <p:animEffect transition="in" filter="wipe(left)">
                                      <p:cBhvr>
                                        <p:cTn id="23" dur="500"/>
                                        <p:tgtEl>
                                          <p:spTgt spid="2">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5" grpId="0" animBg="1"/>
      <p:bldP spid="3" grpId="0"/>
      <p:bldP spid="2"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180EC6-9824-D242-74CB-B50BC7E22734}"/>
              </a:ext>
            </a:extLst>
          </p:cNvPr>
          <p:cNvSpPr txBox="1"/>
          <p:nvPr/>
        </p:nvSpPr>
        <p:spPr>
          <a:xfrm>
            <a:off x="4348716" y="387392"/>
            <a:ext cx="7843284"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600" dirty="0">
                <a:ln/>
                <a:solidFill>
                  <a:schemeClr val="accent5">
                    <a:lumMod val="75000"/>
                  </a:schemeClr>
                </a:solidFill>
                <a:effectLst>
                  <a:outerShdw blurRad="38100" dist="38100" dir="2700000" algn="tl">
                    <a:srgbClr val="A2A6F8"/>
                  </a:outerShdw>
                </a:effectLst>
              </a:rPr>
              <a:t>GLAUBE IN AKTION</a:t>
            </a:r>
          </a:p>
        </p:txBody>
      </p:sp>
      <p:sp>
        <p:nvSpPr>
          <p:cNvPr id="6" name="CuadroTexto 5">
            <a:extLst>
              <a:ext uri="{FF2B5EF4-FFF2-40B4-BE49-F238E27FC236}">
                <a16:creationId xmlns:a16="http://schemas.microsoft.com/office/drawing/2014/main" id="{CF7EEDD6-BBB0-E65B-7655-702DC7413538}"/>
              </a:ext>
            </a:extLst>
          </p:cNvPr>
          <p:cNvSpPr txBox="1"/>
          <p:nvPr/>
        </p:nvSpPr>
        <p:spPr>
          <a:xfrm>
            <a:off x="4682118" y="1832972"/>
            <a:ext cx="7219596" cy="4970591"/>
          </a:xfrm>
          <a:prstGeom prst="rect">
            <a:avLst/>
          </a:prstGeom>
          <a:noFill/>
        </p:spPr>
        <p:txBody>
          <a:bodyPr wrap="square" rtlCol="0">
            <a:spAutoFit/>
          </a:bodyPr>
          <a:lstStyle/>
          <a:p>
            <a:pPr algn="ctr">
              <a:spcBef>
                <a:spcPts val="600"/>
              </a:spcBef>
            </a:pPr>
            <a:r>
              <a:rPr lang="de-DE" sz="2400" b="1" dirty="0"/>
              <a:t>Wie KALEB selbst berichtet, </a:t>
            </a:r>
            <a:br>
              <a:rPr lang="de-DE" sz="2400" b="1" dirty="0"/>
            </a:br>
            <a:r>
              <a:rPr lang="de-DE" sz="2400" b="1" dirty="0"/>
              <a:t>gab er nach Aufforderung Mose „einen Bericht, </a:t>
            </a:r>
            <a:br>
              <a:rPr lang="de-DE" sz="2400" b="1" dirty="0"/>
            </a:br>
            <a:r>
              <a:rPr lang="de-DE" sz="2400" b="1" dirty="0"/>
              <a:t>der meiner Überzeugung entsprach“ (Josua 14,7) und </a:t>
            </a:r>
            <a:r>
              <a:rPr lang="de-DE" sz="2400" b="1" dirty="0">
                <a:highlight>
                  <a:srgbClr val="FFFF00"/>
                </a:highlight>
              </a:rPr>
              <a:t>„folgte ich </a:t>
            </a:r>
            <a:r>
              <a:rPr lang="de-DE" sz="2400" b="1" dirty="0"/>
              <a:t>dem </a:t>
            </a:r>
            <a:r>
              <a:rPr lang="de-DE" sz="2400" b="1" dirty="0">
                <a:highlight>
                  <a:srgbClr val="FFFF00"/>
                </a:highlight>
              </a:rPr>
              <a:t>HERRN, meinem GOTT, </a:t>
            </a:r>
            <a:br>
              <a:rPr lang="de-DE" sz="2400" b="1" dirty="0"/>
            </a:br>
            <a:r>
              <a:rPr lang="de-DE" sz="2400" b="1" dirty="0"/>
              <a:t>von </a:t>
            </a:r>
            <a:r>
              <a:rPr lang="de-DE" sz="2400" b="1" dirty="0">
                <a:highlight>
                  <a:srgbClr val="FFFF00"/>
                </a:highlight>
              </a:rPr>
              <a:t>ganzem Herzen“</a:t>
            </a:r>
            <a:r>
              <a:rPr lang="de-DE" sz="2400" b="1" dirty="0"/>
              <a:t> (Josua 14,8). </a:t>
            </a:r>
          </a:p>
          <a:p>
            <a:pPr algn="ctr">
              <a:spcBef>
                <a:spcPts val="600"/>
              </a:spcBef>
            </a:pPr>
            <a:r>
              <a:rPr lang="de-DE" sz="2400" b="1" dirty="0"/>
              <a:t>Aufgrund seiner </a:t>
            </a:r>
            <a:r>
              <a:rPr lang="de-DE" sz="2400" b="1" dirty="0">
                <a:highlight>
                  <a:srgbClr val="FFFF00"/>
                </a:highlight>
              </a:rPr>
              <a:t>Treue</a:t>
            </a:r>
            <a:r>
              <a:rPr lang="de-DE" sz="2400" b="1" dirty="0"/>
              <a:t> versprach ihm Mose, </a:t>
            </a:r>
            <a:br>
              <a:rPr lang="de-DE" sz="2400" b="1" dirty="0"/>
            </a:br>
            <a:r>
              <a:rPr lang="de-DE" sz="2400" b="1" dirty="0"/>
              <a:t>das Land, das er während dessen Erkundung </a:t>
            </a:r>
            <a:br>
              <a:rPr lang="de-DE" sz="2400" b="1" dirty="0"/>
            </a:br>
            <a:r>
              <a:rPr lang="de-DE" sz="2400" b="1" dirty="0"/>
              <a:t>betreten hatte (Josua 14,9):</a:t>
            </a:r>
            <a:br>
              <a:rPr lang="de-DE" sz="2400" b="1" dirty="0"/>
            </a:br>
            <a:r>
              <a:rPr lang="de-DE" sz="2400" b="1" dirty="0"/>
              <a:t>„Da schwor Mose an jenem Tage und sprach: </a:t>
            </a:r>
            <a:br>
              <a:rPr lang="de-DE" sz="2400" b="1" dirty="0"/>
            </a:br>
            <a:r>
              <a:rPr lang="de-DE" sz="2400" b="1" dirty="0">
                <a:highlight>
                  <a:srgbClr val="FFFF00"/>
                </a:highlight>
              </a:rPr>
              <a:t>„Das Land, das dein Fuß betreten hat, </a:t>
            </a:r>
            <a:br>
              <a:rPr lang="de-DE" sz="2400" b="1" dirty="0">
                <a:highlight>
                  <a:srgbClr val="FFFF00"/>
                </a:highlight>
              </a:rPr>
            </a:br>
            <a:r>
              <a:rPr lang="de-DE" sz="2400" b="1" dirty="0">
                <a:highlight>
                  <a:srgbClr val="FFFF00"/>
                </a:highlight>
              </a:rPr>
              <a:t>soll dein und deiner Nachkommen Erbteil sein </a:t>
            </a:r>
            <a:br>
              <a:rPr lang="de-DE" sz="2400" b="1" dirty="0">
                <a:highlight>
                  <a:srgbClr val="FFFF00"/>
                </a:highlight>
              </a:rPr>
            </a:br>
            <a:r>
              <a:rPr lang="de-DE" sz="2400" b="1" dirty="0">
                <a:highlight>
                  <a:srgbClr val="FFFF00"/>
                </a:highlight>
              </a:rPr>
              <a:t>für immer, weil du dem HERRN, meinem Gott, treulich gefolgt bist.“</a:t>
            </a:r>
            <a:endParaRPr lang="en" sz="2400" b="1" dirty="0">
              <a:highlight>
                <a:srgbClr val="FFFF00"/>
              </a:highlight>
            </a:endParaRPr>
          </a:p>
        </p:txBody>
      </p:sp>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0" y="1039873"/>
            <a:ext cx="4682118" cy="5818127"/>
          </a:xfrm>
          <a:prstGeom prst="rect">
            <a:avLst/>
          </a:prstGeom>
          <a:effectLst>
            <a:softEdge rad="317500"/>
          </a:effectLst>
        </p:spPr>
      </p:pic>
      <p:sp>
        <p:nvSpPr>
          <p:cNvPr id="2" name="Scrollen: horizontal 1">
            <a:extLst>
              <a:ext uri="{FF2B5EF4-FFF2-40B4-BE49-F238E27FC236}">
                <a16:creationId xmlns:a16="http://schemas.microsoft.com/office/drawing/2014/main" id="{030E4298-D235-AF79-CB54-2E1301D3799F}"/>
              </a:ext>
            </a:extLst>
          </p:cNvPr>
          <p:cNvSpPr/>
          <p:nvPr/>
        </p:nvSpPr>
        <p:spPr>
          <a:xfrm>
            <a:off x="216775" y="169475"/>
            <a:ext cx="3111216" cy="1048914"/>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Mo, 17. Nov ‘25 – </a:t>
            </a:r>
            <a:br>
              <a:rPr lang="de-DE" sz="2000" b="1" i="1" dirty="0">
                <a:solidFill>
                  <a:schemeClr val="tx1"/>
                </a:solidFill>
                <a:highlight>
                  <a:srgbClr val="C0C0C0"/>
                </a:highlight>
              </a:rPr>
            </a:br>
            <a:r>
              <a:rPr lang="de-DE" sz="2000" b="1" i="1" dirty="0">
                <a:solidFill>
                  <a:schemeClr val="tx1"/>
                </a:solidFill>
                <a:highlight>
                  <a:srgbClr val="C0C0C0"/>
                </a:highlight>
              </a:rPr>
              <a:t>Gib mir dieses Gebirge</a:t>
            </a:r>
          </a:p>
        </p:txBody>
      </p:sp>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bg/>
                                          </p:spTgt>
                                        </p:tgtEl>
                                        <p:attrNameLst>
                                          <p:attrName>style.visibility</p:attrName>
                                        </p:attrNameLst>
                                      </p:cBhvr>
                                      <p:to>
                                        <p:strVal val="visible"/>
                                      </p:to>
                                    </p:set>
                                    <p:animEffect transition="in" filter="wipe(left)">
                                      <p:cBhvr>
                                        <p:cTn id="16" dur="500"/>
                                        <p:tgtEl>
                                          <p:spTgt spid="2">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left)">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8"/>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5B70033-AC2D-7A8D-B1F5-C22637A32766}"/>
            </a:ext>
          </a:extLst>
        </p:cNvPr>
        <p:cNvGrpSpPr/>
        <p:nvPr/>
      </p:nvGrpSpPr>
      <p:grpSpPr>
        <a:xfrm>
          <a:off x="0" y="0"/>
          <a:ext cx="0" cy="0"/>
          <a:chOff x="0" y="0"/>
          <a:chExt cx="0" cy="0"/>
        </a:xfrm>
      </p:grpSpPr>
      <p:pic>
        <p:nvPicPr>
          <p:cNvPr id="4" name="Imagen 3" descr="Imagen que contiene montaña, ropa, persona, parado&#10;&#10;El contenido generado por IA puede ser incorrecto.">
            <a:extLst>
              <a:ext uri="{FF2B5EF4-FFF2-40B4-BE49-F238E27FC236}">
                <a16:creationId xmlns:a16="http://schemas.microsoft.com/office/drawing/2014/main" id="{57B0845E-964E-8727-B560-7B4AC93A38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2891" y="1457652"/>
            <a:ext cx="5213154" cy="5522269"/>
          </a:xfrm>
          <a:prstGeom prst="rect">
            <a:avLst/>
          </a:prstGeom>
          <a:effectLst>
            <a:softEdge rad="317500"/>
          </a:effectLst>
        </p:spPr>
      </p:pic>
      <p:sp>
        <p:nvSpPr>
          <p:cNvPr id="3" name="CuadroTexto 2">
            <a:extLst>
              <a:ext uri="{FF2B5EF4-FFF2-40B4-BE49-F238E27FC236}">
                <a16:creationId xmlns:a16="http://schemas.microsoft.com/office/drawing/2014/main" id="{1C3E8E85-7FAC-274F-653E-BFE14443A4B3}"/>
              </a:ext>
            </a:extLst>
          </p:cNvPr>
          <p:cNvSpPr txBox="1"/>
          <p:nvPr/>
        </p:nvSpPr>
        <p:spPr>
          <a:xfrm>
            <a:off x="3156857" y="-39328"/>
            <a:ext cx="9035142"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600" dirty="0">
                <a:ln/>
                <a:solidFill>
                  <a:schemeClr val="accent5">
                    <a:lumMod val="75000"/>
                  </a:schemeClr>
                </a:solidFill>
                <a:effectLst>
                  <a:outerShdw blurRad="38100" dist="38100" dir="2700000" algn="tl">
                    <a:srgbClr val="A2A6F8"/>
                  </a:outerShdw>
                </a:effectLst>
              </a:rPr>
              <a:t>GLAUBE IN AKTION</a:t>
            </a:r>
          </a:p>
        </p:txBody>
      </p:sp>
      <p:sp>
        <p:nvSpPr>
          <p:cNvPr id="10" name="CuadroTexto 9">
            <a:extLst>
              <a:ext uri="{FF2B5EF4-FFF2-40B4-BE49-F238E27FC236}">
                <a16:creationId xmlns:a16="http://schemas.microsoft.com/office/drawing/2014/main" id="{6D07779F-1F4D-7A15-78F2-48A43193B58E}"/>
              </a:ext>
            </a:extLst>
          </p:cNvPr>
          <p:cNvSpPr txBox="1"/>
          <p:nvPr/>
        </p:nvSpPr>
        <p:spPr>
          <a:xfrm>
            <a:off x="-152750" y="3811012"/>
            <a:ext cx="7506614" cy="3046988"/>
          </a:xfrm>
          <a:prstGeom prst="rect">
            <a:avLst/>
          </a:prstGeom>
          <a:noFill/>
        </p:spPr>
        <p:txBody>
          <a:bodyPr wrap="square">
            <a:spAutoFit/>
          </a:bodyPr>
          <a:lstStyle/>
          <a:p>
            <a:pPr algn="ctr">
              <a:spcBef>
                <a:spcPts val="600"/>
              </a:spcBef>
            </a:pPr>
            <a:r>
              <a:rPr lang="de-DE" sz="2400" b="1" dirty="0"/>
              <a:t>Kaleb war damals 40 Jahre alt, als er als Spion ausgesandt wurde. Nach 40 Jahren Wüstenwanderung und zusätzlich 5 Jahren </a:t>
            </a:r>
            <a:br>
              <a:rPr lang="de-DE" sz="2400" b="1" dirty="0"/>
            </a:br>
            <a:r>
              <a:rPr lang="de-DE" sz="2400" b="1" dirty="0"/>
              <a:t>der Eroberung war er nun ein alter Mann </a:t>
            </a:r>
            <a:br>
              <a:rPr lang="de-DE" sz="2400" b="1" dirty="0"/>
            </a:br>
            <a:r>
              <a:rPr lang="de-DE" sz="2400" b="1" dirty="0"/>
              <a:t>von 85 Jahren (Josua 14,10). </a:t>
            </a:r>
            <a:br>
              <a:rPr lang="de-DE" sz="2400" b="1" dirty="0"/>
            </a:br>
            <a:r>
              <a:rPr lang="de-DE" sz="2400" b="1" dirty="0"/>
              <a:t>Sein Körper und sein Geist waren </a:t>
            </a:r>
            <a:br>
              <a:rPr lang="de-DE" sz="2400" b="1" dirty="0"/>
            </a:br>
            <a:r>
              <a:rPr lang="de-DE" sz="2400" b="1" dirty="0"/>
              <a:t>allerdings noch immer kräftig und seine Gedanken waren noch immer dieselben (Josua 14,11).</a:t>
            </a:r>
            <a:endParaRPr lang="en" sz="2400" b="1" dirty="0"/>
          </a:p>
        </p:txBody>
      </p:sp>
      <p:sp>
        <p:nvSpPr>
          <p:cNvPr id="2" name="CuadroTexto 4">
            <a:extLst>
              <a:ext uri="{FF2B5EF4-FFF2-40B4-BE49-F238E27FC236}">
                <a16:creationId xmlns:a16="http://schemas.microsoft.com/office/drawing/2014/main" id="{89CD2C29-FF8B-22EA-1C66-A806C0E80A74}"/>
              </a:ext>
            </a:extLst>
          </p:cNvPr>
          <p:cNvSpPr txBox="1"/>
          <p:nvPr/>
        </p:nvSpPr>
        <p:spPr>
          <a:xfrm>
            <a:off x="3744685" y="642074"/>
            <a:ext cx="8447313" cy="1138773"/>
          </a:xfrm>
          <a:prstGeom prst="rect">
            <a:avLst/>
          </a:prstGeom>
          <a:solidFill>
            <a:srgbClr val="977E38">
              <a:alpha val="60000"/>
            </a:srgbClr>
          </a:solidFill>
          <a:effectLst>
            <a:softEdge rad="114300"/>
          </a:effectLst>
        </p:spPr>
        <p:txBody>
          <a:bodyPr wrap="square">
            <a:spAutoFit/>
          </a:bodyPr>
          <a:lstStyle/>
          <a:p>
            <a:pPr algn="ctr"/>
            <a:r>
              <a:rPr lang="en" b="1" dirty="0">
                <a:solidFill>
                  <a:srgbClr val="124A1F"/>
                </a:solidFill>
                <a:effectLst>
                  <a:glow rad="101600">
                    <a:schemeClr val="accent2">
                      <a:lumMod val="20000"/>
                      <a:lumOff val="80000"/>
                    </a:schemeClr>
                  </a:glow>
                </a:effectLst>
                <a:latin typeface="Candara" panose="020E0502030303020204" pitchFamily="34" charset="0"/>
              </a:rPr>
              <a:t>“</a:t>
            </a:r>
            <a:r>
              <a:rPr lang="de-DE" b="1" dirty="0">
                <a:solidFill>
                  <a:srgbClr val="124A1F"/>
                </a:solidFill>
                <a:effectLst>
                  <a:glow rad="101600">
                    <a:schemeClr val="accent2">
                      <a:lumMod val="20000"/>
                      <a:lumOff val="80000"/>
                    </a:schemeClr>
                  </a:glow>
                </a:effectLst>
                <a:latin typeface="Candara" panose="020E0502030303020204" pitchFamily="34" charset="0"/>
              </a:rPr>
              <a:t>Und nun gib mir dieses Gebirge, von dem der HERR an jenem Tag geredet hat! Denn du hast an jenem Tag gehört, dass die Enakiter dort sind und große, feste Städte. Vielleicht ist der HERR mit mir, dass ich sie vertreibe, wie der HERR geredet hat</a:t>
            </a:r>
            <a:r>
              <a:rPr lang="en" b="1" dirty="0">
                <a:solidFill>
                  <a:srgbClr val="124A1F"/>
                </a:solidFill>
                <a:effectLst>
                  <a:glow rad="101600">
                    <a:schemeClr val="accent2">
                      <a:lumMod val="20000"/>
                      <a:lumOff val="80000"/>
                    </a:schemeClr>
                  </a:glow>
                </a:effectLst>
                <a:latin typeface="Candara" panose="020E0502030303020204" pitchFamily="34" charset="0"/>
              </a:rPr>
              <a:t>.” </a:t>
            </a:r>
            <a:r>
              <a:rPr lang="en" sz="1400" b="1" dirty="0">
                <a:solidFill>
                  <a:srgbClr val="124A1F"/>
                </a:solidFill>
                <a:effectLst>
                  <a:glow rad="101600">
                    <a:schemeClr val="accent2">
                      <a:lumMod val="20000"/>
                      <a:lumOff val="80000"/>
                    </a:schemeClr>
                  </a:glow>
                </a:effectLst>
                <a:latin typeface="Candara" panose="020E0502030303020204" pitchFamily="34" charset="0"/>
              </a:rPr>
              <a:t>(Josua 14:12 ELB)</a:t>
            </a:r>
            <a:endParaRPr lang="es-ES" b="1" dirty="0">
              <a:solidFill>
                <a:srgbClr val="124A1F"/>
              </a:solidFill>
              <a:effectLst>
                <a:glow rad="101600">
                  <a:schemeClr val="accent2">
                    <a:lumMod val="20000"/>
                    <a:lumOff val="80000"/>
                  </a:schemeClr>
                </a:glow>
              </a:effectLst>
              <a:latin typeface="Candara" panose="020E0502030303020204" pitchFamily="34" charset="0"/>
            </a:endParaRPr>
          </a:p>
        </p:txBody>
      </p:sp>
      <p:sp>
        <p:nvSpPr>
          <p:cNvPr id="7" name="Scrollen: horizontal 6">
            <a:extLst>
              <a:ext uri="{FF2B5EF4-FFF2-40B4-BE49-F238E27FC236}">
                <a16:creationId xmlns:a16="http://schemas.microsoft.com/office/drawing/2014/main" id="{DF75337B-797F-429D-C822-06E53E646BAC}"/>
              </a:ext>
            </a:extLst>
          </p:cNvPr>
          <p:cNvSpPr/>
          <p:nvPr/>
        </p:nvSpPr>
        <p:spPr>
          <a:xfrm>
            <a:off x="216775" y="169475"/>
            <a:ext cx="3111216" cy="1048914"/>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Mo, 17. Nov ‘25 – </a:t>
            </a:r>
            <a:br>
              <a:rPr lang="de-DE" sz="2000" b="1" i="1" dirty="0">
                <a:solidFill>
                  <a:schemeClr val="tx1"/>
                </a:solidFill>
                <a:highlight>
                  <a:srgbClr val="C0C0C0"/>
                </a:highlight>
              </a:rPr>
            </a:br>
            <a:r>
              <a:rPr lang="de-DE" sz="2000" b="1" i="1" dirty="0">
                <a:solidFill>
                  <a:schemeClr val="tx1"/>
                </a:solidFill>
                <a:highlight>
                  <a:srgbClr val="C0C0C0"/>
                </a:highlight>
              </a:rPr>
              <a:t>Gib mir dieses Gebirge</a:t>
            </a:r>
          </a:p>
        </p:txBody>
      </p:sp>
      <p:pic>
        <p:nvPicPr>
          <p:cNvPr id="5" name="Imagen 13" descr="Mapa&#10;&#10;El contenido generado por IA puede ser incorrecto.">
            <a:extLst>
              <a:ext uri="{FF2B5EF4-FFF2-40B4-BE49-F238E27FC236}">
                <a16:creationId xmlns:a16="http://schemas.microsoft.com/office/drawing/2014/main" id="{B817C013-4A6B-6DF4-E95A-752A44C6C34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216775" y="1626512"/>
            <a:ext cx="5879225" cy="222949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470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8139" y="1269339"/>
            <a:ext cx="5675262" cy="5675262"/>
          </a:xfrm>
          <a:prstGeom prst="rect">
            <a:avLst/>
          </a:prstGeom>
          <a:effectLst>
            <a:softEdge rad="317500"/>
          </a:effectLst>
        </p:spPr>
      </p:pic>
      <p:sp>
        <p:nvSpPr>
          <p:cNvPr id="3" name="CuadroTexto 2">
            <a:extLst>
              <a:ext uri="{FF2B5EF4-FFF2-40B4-BE49-F238E27FC236}">
                <a16:creationId xmlns:a16="http://schemas.microsoft.com/office/drawing/2014/main" id="{FC384438-36FB-5176-BC91-4D42D12F14B7}"/>
              </a:ext>
            </a:extLst>
          </p:cNvPr>
          <p:cNvSpPr txBox="1"/>
          <p:nvPr/>
        </p:nvSpPr>
        <p:spPr>
          <a:xfrm>
            <a:off x="3114675" y="-47573"/>
            <a:ext cx="9077325" cy="769441"/>
          </a:xfrm>
          <a:prstGeom prst="rect">
            <a:avLst/>
          </a:prstGeom>
          <a:solidFill>
            <a:schemeClr val="accent5">
              <a:lumMod val="75000"/>
              <a:alpha val="56000"/>
            </a:schemeClr>
          </a:solidFill>
          <a:effectLst>
            <a:softEdge rad="127000"/>
          </a:effectLst>
        </p:spPr>
        <p:txBody>
          <a:bodyPr wrap="square">
            <a:spAutoFit/>
            <a:scene3d>
              <a:camera prst="orthographicFront"/>
              <a:lightRig rig="threePt" dir="t"/>
            </a:scene3d>
            <a:sp3d extrusionH="57150">
              <a:bevelT w="69850" h="38100" prst="cross"/>
            </a:sp3d>
          </a:bodyPr>
          <a:lstStyle>
            <a:defPPr>
              <a:defRPr lang="en"/>
            </a:defPPr>
            <a:lvl1pPr algn="ctr">
              <a:defRPr sz="4400" b="1" spc="300">
                <a:ln w="12700" cmpd="sng">
                  <a:solidFill>
                    <a:schemeClr val="accent5">
                      <a:lumMod val="75000"/>
                    </a:schemeClr>
                  </a:solidFill>
                  <a:prstDash val="solid"/>
                </a:ln>
                <a:gradFill>
                  <a:gsLst>
                    <a:gs pos="0">
                      <a:srgbClr val="D57124"/>
                    </a:gs>
                    <a:gs pos="18000">
                      <a:srgbClr val="FFC000"/>
                    </a:gs>
                    <a:gs pos="87000">
                      <a:schemeClr val="accent2">
                        <a:lumMod val="20000"/>
                        <a:lumOff val="80000"/>
                      </a:schemeClr>
                    </a:gs>
                  </a:gsLst>
                  <a:lin ang="5400000"/>
                </a:gradFill>
                <a:effectLst>
                  <a:glow rad="63500">
                    <a:schemeClr val="bg2">
                      <a:lumMod val="20000"/>
                      <a:lumOff val="80000"/>
                    </a:schemeClr>
                  </a:glow>
                  <a:outerShdw blurRad="38100" dist="38100" dir="2700000" algn="tl">
                    <a:schemeClr val="tx1"/>
                  </a:outerShdw>
                </a:effectLst>
              </a:defRPr>
            </a:lvl1pPr>
          </a:lstStyle>
          <a:p>
            <a:pPr defTabSz="893763"/>
            <a:r>
              <a:rPr lang="en" dirty="0"/>
              <a:t>DIE FACKEL WEITERREICHEN</a:t>
            </a:r>
          </a:p>
        </p:txBody>
      </p:sp>
      <p:sp>
        <p:nvSpPr>
          <p:cNvPr id="5" name="CuadroTexto 4">
            <a:extLst>
              <a:ext uri="{FF2B5EF4-FFF2-40B4-BE49-F238E27FC236}">
                <a16:creationId xmlns:a16="http://schemas.microsoft.com/office/drawing/2014/main" id="{24C1B747-E94D-688C-BF35-45706D405142}"/>
              </a:ext>
            </a:extLst>
          </p:cNvPr>
          <p:cNvSpPr txBox="1"/>
          <p:nvPr/>
        </p:nvSpPr>
        <p:spPr>
          <a:xfrm>
            <a:off x="4784679" y="623008"/>
            <a:ext cx="6344193" cy="646331"/>
          </a:xfrm>
          <a:prstGeom prst="rect">
            <a:avLst/>
          </a:prstGeom>
          <a:ln w="12700">
            <a:solidFill>
              <a:schemeClr val="bg2">
                <a:lumMod val="60000"/>
                <a:lumOff val="40000"/>
              </a:schemeClr>
            </a:solidFill>
          </a:ln>
          <a:effectLst>
            <a:softEdge rad="63500"/>
          </a:effectLst>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andara" panose="020E0502030303020204" pitchFamily="34" charset="0"/>
              </a:rPr>
              <a:t>“</a:t>
            </a:r>
            <a:r>
              <a:rPr lang="de-DE" b="1" dirty="0">
                <a:effectLst>
                  <a:outerShdw blurRad="38100" dist="38100" dir="2700000" algn="tl">
                    <a:srgbClr val="000000">
                      <a:alpha val="43137"/>
                    </a:srgbClr>
                  </a:outerShdw>
                </a:effectLst>
                <a:latin typeface="Candara" panose="020E0502030303020204" pitchFamily="34" charset="0"/>
              </a:rPr>
              <a:t>Und Kaleb sagte: Wer Kirjat-Sefer schlägt und es einnimmt, </a:t>
            </a:r>
            <a:br>
              <a:rPr lang="de-DE" b="1" dirty="0">
                <a:effectLst>
                  <a:outerShdw blurRad="38100" dist="38100" dir="2700000" algn="tl">
                    <a:srgbClr val="000000">
                      <a:alpha val="43137"/>
                    </a:srgbClr>
                  </a:outerShdw>
                </a:effectLst>
                <a:latin typeface="Candara" panose="020E0502030303020204" pitchFamily="34" charset="0"/>
              </a:rPr>
            </a:br>
            <a:r>
              <a:rPr lang="de-DE" b="1" dirty="0">
                <a:effectLst>
                  <a:outerShdw blurRad="38100" dist="38100" dir="2700000" algn="tl">
                    <a:srgbClr val="000000">
                      <a:alpha val="43137"/>
                    </a:srgbClr>
                  </a:outerShdw>
                </a:effectLst>
                <a:latin typeface="Candara" panose="020E0502030303020204" pitchFamily="34" charset="0"/>
              </a:rPr>
              <a:t>dem gebe ich meine Tochter </a:t>
            </a:r>
            <a:r>
              <a:rPr lang="de-DE" b="1" dirty="0" err="1">
                <a:effectLst>
                  <a:outerShdw blurRad="38100" dist="38100" dir="2700000" algn="tl">
                    <a:srgbClr val="000000">
                      <a:alpha val="43137"/>
                    </a:srgbClr>
                  </a:outerShdw>
                </a:effectLst>
                <a:latin typeface="Candara" panose="020E0502030303020204" pitchFamily="34" charset="0"/>
              </a:rPr>
              <a:t>Achsa</a:t>
            </a:r>
            <a:r>
              <a:rPr lang="de-DE" b="1" dirty="0">
                <a:effectLst>
                  <a:outerShdw blurRad="38100" dist="38100" dir="2700000" algn="tl">
                    <a:srgbClr val="000000">
                      <a:alpha val="43137"/>
                    </a:srgbClr>
                  </a:outerShdw>
                </a:effectLst>
                <a:latin typeface="Candara" panose="020E0502030303020204" pitchFamily="34" charset="0"/>
              </a:rPr>
              <a:t> zur Frau.</a:t>
            </a:r>
            <a:r>
              <a:rPr lang="en-US" b="1" dirty="0">
                <a:effectLst>
                  <a:outerShdw blurRad="38100" dist="38100" dir="2700000" algn="tl">
                    <a:srgbClr val="000000">
                      <a:alpha val="43137"/>
                    </a:srgbClr>
                  </a:outerShdw>
                </a:effectLst>
                <a:latin typeface="Candara" panose="020E0502030303020204" pitchFamily="34" charset="0"/>
              </a:rPr>
              <a:t>’ </a:t>
            </a:r>
            <a:r>
              <a:rPr lang="en" b="1" dirty="0">
                <a:effectLst>
                  <a:outerShdw blurRad="38100" dist="38100" dir="2700000" algn="tl">
                    <a:srgbClr val="000000">
                      <a:alpha val="43137"/>
                    </a:srgbClr>
                  </a:outerShdw>
                </a:effectLst>
                <a:latin typeface="Candara" panose="020E0502030303020204" pitchFamily="34" charset="0"/>
              </a:rPr>
              <a:t>” </a:t>
            </a:r>
            <a:r>
              <a:rPr lang="en" sz="1400" b="1" dirty="0">
                <a:effectLst>
                  <a:outerShdw blurRad="38100" dist="38100" dir="2700000" algn="tl">
                    <a:srgbClr val="000000">
                      <a:alpha val="43137"/>
                    </a:srgbClr>
                  </a:outerShdw>
                </a:effectLst>
                <a:latin typeface="Candara" panose="020E0502030303020204" pitchFamily="34" charset="0"/>
              </a:rPr>
              <a:t>(Josua 15:16 ELB)</a:t>
            </a:r>
            <a:endParaRPr lang="es-ES" b="1" dirty="0">
              <a:effectLst>
                <a:outerShdw blurRad="38100" dist="38100" dir="2700000" algn="tl">
                  <a:srgbClr val="000000">
                    <a:alpha val="43137"/>
                  </a:srgbClr>
                </a:outerShdw>
              </a:effectLst>
              <a:latin typeface="Candara" panose="020E0502030303020204" pitchFamily="34" charset="0"/>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228599" y="1380619"/>
            <a:ext cx="6096953" cy="2123658"/>
          </a:xfrm>
          <a:prstGeom prst="rect">
            <a:avLst/>
          </a:prstGeom>
          <a:noFill/>
        </p:spPr>
        <p:txBody>
          <a:bodyPr wrap="square" rtlCol="0">
            <a:spAutoFit/>
          </a:bodyPr>
          <a:lstStyle/>
          <a:p>
            <a:pPr>
              <a:spcBef>
                <a:spcPts val="600"/>
              </a:spcBef>
            </a:pPr>
            <a:r>
              <a:rPr lang="de-DE" sz="2200" b="1" dirty="0"/>
              <a:t>Als KALEB einen Teil des Gebiets erobert hatte, das ihm rechtmäßig zustand, </a:t>
            </a:r>
            <a:br>
              <a:rPr lang="de-DE" sz="2200" b="1" dirty="0"/>
            </a:br>
            <a:r>
              <a:rPr lang="de-DE" sz="2200" b="1" dirty="0"/>
              <a:t>dachte er darüber nach, welches Vermächtnis er hinterlassen würde. </a:t>
            </a:r>
            <a:br>
              <a:rPr lang="de-DE" sz="2200" b="1" dirty="0"/>
            </a:br>
            <a:r>
              <a:rPr lang="de-DE" sz="2200" b="1" dirty="0"/>
              <a:t>Würden seine Nachkommen weiterhin </a:t>
            </a:r>
            <a:br>
              <a:rPr lang="de-DE" sz="2200" b="1" dirty="0"/>
            </a:br>
            <a:r>
              <a:rPr lang="de-DE" sz="2200" b="1" dirty="0"/>
              <a:t>so wie er auf GOTT vertrauen?</a:t>
            </a:r>
            <a:endParaRPr lang="en" sz="2200" b="1" dirty="0"/>
          </a:p>
        </p:txBody>
      </p:sp>
      <p:sp>
        <p:nvSpPr>
          <p:cNvPr id="12" name="CuadroTexto 11">
            <a:extLst>
              <a:ext uri="{FF2B5EF4-FFF2-40B4-BE49-F238E27FC236}">
                <a16:creationId xmlns:a16="http://schemas.microsoft.com/office/drawing/2014/main" id="{2124BD25-A964-8276-EFC9-22FA411281FE}"/>
              </a:ext>
            </a:extLst>
          </p:cNvPr>
          <p:cNvSpPr txBox="1"/>
          <p:nvPr/>
        </p:nvSpPr>
        <p:spPr>
          <a:xfrm>
            <a:off x="228598" y="5368660"/>
            <a:ext cx="6501811" cy="1107996"/>
          </a:xfrm>
          <a:prstGeom prst="rect">
            <a:avLst/>
          </a:prstGeom>
          <a:noFill/>
        </p:spPr>
        <p:txBody>
          <a:bodyPr wrap="square">
            <a:spAutoFit/>
          </a:bodyPr>
          <a:lstStyle/>
          <a:p>
            <a:pPr>
              <a:spcBef>
                <a:spcPts val="600"/>
              </a:spcBef>
            </a:pPr>
            <a:r>
              <a:rPr lang="de-DE" sz="2200" b="1" dirty="0"/>
              <a:t>Aus diesem Grund versprach er demjenigen, </a:t>
            </a:r>
            <a:br>
              <a:rPr lang="de-DE" sz="2200" b="1" dirty="0"/>
            </a:br>
            <a:r>
              <a:rPr lang="de-DE" sz="2200" b="1" dirty="0"/>
              <a:t>der </a:t>
            </a:r>
            <a:r>
              <a:rPr lang="de-DE" sz="2200" b="1" dirty="0">
                <a:highlight>
                  <a:srgbClr val="FFCC66"/>
                </a:highlight>
              </a:rPr>
              <a:t>KIRJAT-SEFER</a:t>
            </a:r>
            <a:r>
              <a:rPr lang="de-DE" sz="2200" b="1" dirty="0"/>
              <a:t>, auch </a:t>
            </a:r>
            <a:r>
              <a:rPr lang="de-DE" sz="2200" b="1" dirty="0">
                <a:highlight>
                  <a:srgbClr val="FFCC66"/>
                </a:highlight>
              </a:rPr>
              <a:t>DEBIR</a:t>
            </a:r>
            <a:r>
              <a:rPr lang="de-DE" sz="2200" b="1" dirty="0"/>
              <a:t> genannt, eroberte, die Hand seiner Tochter (Josua 15,15-16).</a:t>
            </a:r>
            <a:endParaRPr lang="en" sz="2200" b="1" dirty="0"/>
          </a:p>
        </p:txBody>
      </p:sp>
      <p:sp>
        <p:nvSpPr>
          <p:cNvPr id="14" name="CuadroTexto 13">
            <a:extLst>
              <a:ext uri="{FF2B5EF4-FFF2-40B4-BE49-F238E27FC236}">
                <a16:creationId xmlns:a16="http://schemas.microsoft.com/office/drawing/2014/main" id="{0A272FFF-AA17-09ED-7C73-8DE5E86E319E}"/>
              </a:ext>
            </a:extLst>
          </p:cNvPr>
          <p:cNvSpPr txBox="1"/>
          <p:nvPr/>
        </p:nvSpPr>
        <p:spPr>
          <a:xfrm>
            <a:off x="390914" y="3519758"/>
            <a:ext cx="5772322" cy="1785104"/>
          </a:xfrm>
          <a:prstGeom prst="rect">
            <a:avLst/>
          </a:prstGeom>
          <a:noFill/>
        </p:spPr>
        <p:txBody>
          <a:bodyPr wrap="square">
            <a:spAutoFit/>
          </a:bodyPr>
          <a:lstStyle/>
          <a:p>
            <a:pPr algn="ctr">
              <a:spcBef>
                <a:spcPts val="600"/>
              </a:spcBef>
            </a:pPr>
            <a:r>
              <a:rPr lang="de-DE" sz="2200" b="1" dirty="0">
                <a:highlight>
                  <a:srgbClr val="FFCC66"/>
                </a:highlight>
              </a:rPr>
              <a:t>Er hatte bewiesen, </a:t>
            </a:r>
            <a:br>
              <a:rPr lang="de-DE" sz="2200" b="1" dirty="0">
                <a:highlight>
                  <a:srgbClr val="FFCC66"/>
                </a:highlight>
              </a:rPr>
            </a:br>
            <a:r>
              <a:rPr lang="de-DE" sz="2200" b="1" dirty="0">
                <a:highlight>
                  <a:srgbClr val="FFCC66"/>
                </a:highlight>
              </a:rPr>
              <a:t>dass man GOTT vertrauen konnte </a:t>
            </a:r>
            <a:br>
              <a:rPr lang="de-DE" sz="2200" b="1" dirty="0"/>
            </a:br>
            <a:r>
              <a:rPr lang="de-DE" sz="2200" b="1" dirty="0"/>
              <a:t>und nun wollte er jemanden finden, </a:t>
            </a:r>
            <a:br>
              <a:rPr lang="de-DE" sz="2200" b="1" dirty="0"/>
            </a:br>
            <a:r>
              <a:rPr lang="de-DE" sz="2200" b="1" dirty="0"/>
              <a:t>der denselben Glauben hatte, </a:t>
            </a:r>
            <a:br>
              <a:rPr lang="de-DE" sz="2200" b="1" dirty="0"/>
            </a:br>
            <a:r>
              <a:rPr lang="de-DE" sz="2200" b="1" dirty="0"/>
              <a:t>damit er ihm die </a:t>
            </a:r>
            <a:r>
              <a:rPr lang="de-DE" sz="2200" b="1" dirty="0">
                <a:highlight>
                  <a:srgbClr val="FFCC66"/>
                </a:highlight>
              </a:rPr>
              <a:t>Fackel übergeben </a:t>
            </a:r>
            <a:r>
              <a:rPr lang="de-DE" sz="2200" b="1" dirty="0"/>
              <a:t>konnte.</a:t>
            </a:r>
            <a:endParaRPr lang="en" sz="2200" b="1" dirty="0"/>
          </a:p>
        </p:txBody>
      </p:sp>
      <p:sp>
        <p:nvSpPr>
          <p:cNvPr id="2" name="Scrollen: horizontal 1">
            <a:extLst>
              <a:ext uri="{FF2B5EF4-FFF2-40B4-BE49-F238E27FC236}">
                <a16:creationId xmlns:a16="http://schemas.microsoft.com/office/drawing/2014/main" id="{2B91B832-7FFA-CC6D-5315-BC27A8781F73}"/>
              </a:ext>
            </a:extLst>
          </p:cNvPr>
          <p:cNvSpPr/>
          <p:nvPr/>
        </p:nvSpPr>
        <p:spPr>
          <a:xfrm>
            <a:off x="228598" y="101898"/>
            <a:ext cx="2822946" cy="1107996"/>
          </a:xfrm>
          <a:prstGeom prst="horizontalScroll">
            <a:avLst/>
          </a:prstGeom>
          <a:solidFill>
            <a:schemeClr val="bg1">
              <a:alpha val="6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tabLst>
                <a:tab pos="90488" algn="l"/>
              </a:tabLst>
            </a:pPr>
            <a:r>
              <a:rPr lang="de-DE" b="1" dirty="0"/>
              <a:t>	</a:t>
            </a:r>
            <a:r>
              <a:rPr lang="de-DE" sz="2000" b="1" i="1" dirty="0">
                <a:solidFill>
                  <a:srgbClr val="6C0401"/>
                </a:solidFill>
              </a:rPr>
              <a:t> </a:t>
            </a:r>
            <a:r>
              <a:rPr lang="de-DE" sz="2000" b="1" i="1" dirty="0">
                <a:solidFill>
                  <a:schemeClr val="tx1"/>
                </a:solidFill>
                <a:highlight>
                  <a:srgbClr val="C0C0C0"/>
                </a:highlight>
              </a:rPr>
              <a:t>Di, 18. Nov ‘25 – Die Macht des Vorbildes</a:t>
            </a:r>
          </a:p>
        </p:txBody>
      </p:sp>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bg/>
                                          </p:spTgt>
                                        </p:tgtEl>
                                        <p:attrNameLst>
                                          <p:attrName>style.visibility</p:attrName>
                                        </p:attrNameLst>
                                      </p:cBhvr>
                                      <p:to>
                                        <p:strVal val="visible"/>
                                      </p:to>
                                    </p:set>
                                    <p:animEffect transition="in" filter="wipe(left)">
                                      <p:cBhvr>
                                        <p:cTn id="23" dur="500"/>
                                        <p:tgtEl>
                                          <p:spTgt spid="2">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Effect transition="in" filter="wipe(left)">
                                      <p:cBhvr>
                                        <p:cTn id="26" dur="500"/>
                                        <p:tgtEl>
                                          <p:spTgt spid="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9"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trips(upLeft)">
                                      <p:cBhvr>
                                        <p:cTn id="31" dur="500"/>
                                        <p:tgtEl>
                                          <p:spTgt spid="1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12" grpId="0"/>
      <p:bldP spid="14" grpId="0"/>
      <p:bldP spid="2" grpId="0" uiExpand="1" build="p"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4</TotalTime>
  <Words>2392</Words>
  <Application>Microsoft Office PowerPoint</Application>
  <PresentationFormat>Panorámica</PresentationFormat>
  <Paragraphs>105</Paragraphs>
  <Slides>24</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24</vt:i4>
      </vt:variant>
    </vt:vector>
  </HeadingPairs>
  <TitlesOfParts>
    <vt:vector size="31" baseType="lpstr">
      <vt:lpstr>Candara</vt:lpstr>
      <vt:lpstr>Constantia</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121</cp:revision>
  <dcterms:created xsi:type="dcterms:W3CDTF">2025-10-19T08:16:14Z</dcterms:created>
  <dcterms:modified xsi:type="dcterms:W3CDTF">2025-11-21T14:20:22Z</dcterms:modified>
</cp:coreProperties>
</file>