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6" Type="http://schemas.openxmlformats.org/officeDocument/2006/relationships/image" Target="../media/image49.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6" Type="http://schemas.openxmlformats.org/officeDocument/2006/relationships/image" Target="../media/image49.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de-DE" sz="1800" b="1" dirty="0"/>
            <a:t>Paulus ging nach PHRYGIEN (6a)</a:t>
          </a:r>
          <a:endParaRPr lang="es-ES" sz="1800" b="1"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de-DE" sz="1600" b="1" dirty="0"/>
            <a:t>Er konnte weder dort noch in GALATIEN predigen (6b)</a:t>
          </a:r>
          <a:endParaRPr lang="es-ES" sz="1600" b="1"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de-DE" sz="1800" b="1" dirty="0"/>
            <a:t>Er kam in MYSIEN an (7a)</a:t>
          </a:r>
          <a:endParaRPr lang="es-ES" sz="1800" b="1"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de-DE" sz="1600" b="1" dirty="0"/>
            <a:t>Es gelang ihm nicht nach BITHYNIEN zu kommen (7b)</a:t>
          </a:r>
          <a:endParaRPr lang="es-ES" sz="1600" b="1"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de-DE" sz="1800" b="1" dirty="0"/>
            <a:t>Er ging nach TROAS, wo er eine Vision hatte (8-10)</a:t>
          </a:r>
          <a:endParaRPr lang="es-ES" sz="1800" b="1"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de-DE" sz="1800" b="1" dirty="0"/>
            <a:t>Er segelte nach SAMOTHRAKE (11a)</a:t>
          </a:r>
          <a:endParaRPr lang="es-ES" sz="1800" b="1"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de-DE" sz="1800" b="1" dirty="0"/>
            <a:t>Von dort aus nach NEAPOLIS (11b)</a:t>
          </a:r>
          <a:endParaRPr lang="es-ES" sz="1800" b="1"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de-DE" sz="1800" b="1" dirty="0"/>
            <a:t>Schlussendlich kam er in PHILIPPI an (12)</a:t>
          </a:r>
          <a:endParaRPr lang="es-ES" sz="1800" b="1"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Die Einleitungen zu den Briefen an die PHILIPPER und an die KOLOSSER, die sich sehr ähneln, zeigen uns 2 wichtige Aspekte (Phil 1,1; Kol 1,1-2):</a:t>
          </a:r>
          <a:endParaRPr lang="es-ES" sz="2000" b="1"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de-DE" sz="1800" b="1" dirty="0">
              <a:effectLst>
                <a:outerShdw blurRad="38100" dist="38100" dir="2700000" algn="tl">
                  <a:srgbClr val="000000">
                    <a:alpha val="43137"/>
                  </a:srgbClr>
                </a:outerShdw>
              </a:effectLst>
            </a:rPr>
            <a:t> In GOTTES Augen sind Gemeindemitglieder trotz ihrer Fehler „Heilige“ und „Gläubige“</a:t>
          </a:r>
          <a:endParaRPr lang="es-ES" sz="1800" b="1"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In der Gemeinde gibt es eine Ordnung, in der einige Mitglieder mehr Autorität und Verantwortung haben als andere:</a:t>
          </a:r>
          <a:endParaRPr lang="es-ES" sz="2000" b="1" dirty="0">
            <a:effectLst>
              <a:outerShdw blurRad="38100" dist="38100" dir="2700000" algn="tl">
                <a:srgbClr val="000000">
                  <a:alpha val="43137"/>
                </a:srgbClr>
              </a:outerShdw>
            </a:effectLst>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PAULUS </a:t>
          </a:r>
          <a:r>
            <a:rPr lang="es-ES" sz="2000" b="1" dirty="0" err="1">
              <a:effectLst>
                <a:outerShdw blurRad="38100" dist="38100" dir="2700000" algn="tl">
                  <a:srgbClr val="000000">
                    <a:alpha val="43137"/>
                  </a:srgbClr>
                </a:outerShdw>
              </a:effectLst>
            </a:rPr>
            <a:t>ist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ein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Apostel</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ein Leiter auf höchster Ebene</a:t>
          </a:r>
          <a:endParaRPr lang="es-ES" sz="2000" b="1" dirty="0">
            <a:effectLst>
              <a:outerShdw blurRad="38100" dist="38100" dir="2700000" algn="tl">
                <a:srgbClr val="000000">
                  <a:alpha val="43137"/>
                </a:srgbClr>
              </a:outerShdw>
            </a:effectLst>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TIMOTHEUS ist sein Mitarbeiter (Pastor)</a:t>
          </a:r>
          <a:endParaRPr lang="es-ES" sz="2000" b="1" dirty="0">
            <a:effectLst>
              <a:outerShdw blurRad="38100" dist="38100" dir="2700000" algn="tl">
                <a:srgbClr val="000000">
                  <a:alpha val="43137"/>
                </a:srgbClr>
              </a:outerShdw>
            </a:effectLst>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de-DE" sz="2000" b="1" dirty="0">
              <a:effectLst>
                <a:outerShdw blurRad="38100" dist="38100" dir="2700000" algn="tl">
                  <a:srgbClr val="000000">
                    <a:alpha val="43137"/>
                  </a:srgbClr>
                </a:outerShdw>
              </a:effectLst>
            </a:rPr>
            <a:t>BISCHÖFE sind lokale Leiter (Älteste)</a:t>
          </a:r>
          <a:endParaRPr lang="es-ES" sz="2000" b="1" dirty="0">
            <a:effectLst>
              <a:outerShdw blurRad="38100" dist="38100" dir="2700000" algn="tl">
                <a:srgbClr val="000000">
                  <a:alpha val="43137"/>
                </a:srgbClr>
              </a:outerShdw>
            </a:effectLst>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DIAKONE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verwalten</a:t>
          </a:r>
          <a:r>
            <a:rPr lang="es-ES" sz="2000" b="1" dirty="0">
              <a:effectLst>
                <a:outerShdw blurRad="38100" dist="38100" dir="2700000" algn="tl">
                  <a:srgbClr val="000000">
                    <a:alpha val="43137"/>
                  </a:srgbClr>
                </a:outerShdw>
              </a:effectLst>
            </a:rPr>
            <a:t>” die </a:t>
          </a:r>
          <a:r>
            <a:rPr lang="es-ES" sz="2000" b="1" dirty="0" err="1">
              <a:effectLst>
                <a:outerShdw blurRad="38100" dist="38100" dir="2700000" algn="tl">
                  <a:srgbClr val="000000">
                    <a:alpha val="43137"/>
                  </a:srgbClr>
                </a:outerShdw>
              </a:effectLst>
            </a:rPr>
            <a:t>Gemeinde</a:t>
          </a:r>
          <a:endParaRPr lang="es-ES" sz="2000" b="1" dirty="0">
            <a:effectLst>
              <a:outerShdw blurRad="38100" dist="38100" dir="2700000" algn="tl">
                <a:srgbClr val="000000">
                  <a:alpha val="43137"/>
                </a:srgbClr>
              </a:outerShdw>
            </a:effectLst>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ScaleY="204723"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Paulus ging nach PHRYGIEN (6a)</a:t>
          </a:r>
          <a:endParaRPr lang="es-ES" sz="1800" b="1"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t>Er konnte weder dort noch in GALATIEN predigen (6b)</a:t>
          </a:r>
          <a:endParaRPr lang="es-ES" sz="1600" b="1"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kam in MYSIEN an (7a)</a:t>
          </a:r>
          <a:endParaRPr lang="es-ES" sz="1800" b="1"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t>Es gelang ihm nicht nach BITHYNIEN zu kommen (7b)</a:t>
          </a:r>
          <a:endParaRPr lang="es-ES" sz="1600" b="1"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ging nach TROAS, wo er eine Vision hatte (8-10)</a:t>
          </a:r>
          <a:endParaRPr lang="es-ES" sz="1800" b="1"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Er segelte nach SAMOTHRAKE (11a)</a:t>
          </a:r>
          <a:endParaRPr lang="es-ES" sz="1800" b="1"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Von dort aus nach NEAPOLIS (11b)</a:t>
          </a:r>
          <a:endParaRPr lang="es-ES" sz="1800" b="1"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Schlussendlich kam er in PHILIPPI an (12)</a:t>
          </a:r>
          <a:endParaRPr lang="es-ES" sz="1800" b="1"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485441"/>
          <a:ext cx="585969" cy="2325406"/>
        </a:xfrm>
        <a:custGeom>
          <a:avLst/>
          <a:gdLst/>
          <a:ahLst/>
          <a:cxnLst/>
          <a:rect l="0" t="0" r="0" b="0"/>
          <a:pathLst>
            <a:path>
              <a:moveTo>
                <a:pt x="0" y="0"/>
              </a:moveTo>
              <a:lnTo>
                <a:pt x="0" y="2325406"/>
              </a:lnTo>
              <a:lnTo>
                <a:pt x="585969" y="2325406"/>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485441"/>
          <a:ext cx="585969" cy="1786876"/>
        </a:xfrm>
        <a:custGeom>
          <a:avLst/>
          <a:gdLst/>
          <a:ahLst/>
          <a:cxnLst/>
          <a:rect l="0" t="0" r="0" b="0"/>
          <a:pathLst>
            <a:path>
              <a:moveTo>
                <a:pt x="0" y="0"/>
              </a:moveTo>
              <a:lnTo>
                <a:pt x="0" y="1786876"/>
              </a:lnTo>
              <a:lnTo>
                <a:pt x="585969" y="1786876"/>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485441"/>
          <a:ext cx="585969" cy="1248346"/>
        </a:xfrm>
        <a:custGeom>
          <a:avLst/>
          <a:gdLst/>
          <a:ahLst/>
          <a:cxnLst/>
          <a:rect l="0" t="0" r="0" b="0"/>
          <a:pathLst>
            <a:path>
              <a:moveTo>
                <a:pt x="0" y="0"/>
              </a:moveTo>
              <a:lnTo>
                <a:pt x="0" y="1248346"/>
              </a:lnTo>
              <a:lnTo>
                <a:pt x="585969" y="1248346"/>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485441"/>
          <a:ext cx="585969" cy="511237"/>
        </a:xfrm>
        <a:custGeom>
          <a:avLst/>
          <a:gdLst/>
          <a:ahLst/>
          <a:cxnLst/>
          <a:rect l="0" t="0" r="0" b="0"/>
          <a:pathLst>
            <a:path>
              <a:moveTo>
                <a:pt x="0" y="0"/>
              </a:moveTo>
              <a:lnTo>
                <a:pt x="0" y="511237"/>
              </a:lnTo>
              <a:lnTo>
                <a:pt x="585969" y="511237"/>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693560"/>
          <a:ext cx="2347031" cy="91440"/>
        </a:xfrm>
        <a:custGeom>
          <a:avLst/>
          <a:gdLst/>
          <a:ahLst/>
          <a:cxnLst/>
          <a:rect l="0" t="0" r="0" b="0"/>
          <a:pathLst>
            <a:path>
              <a:moveTo>
                <a:pt x="0" y="45720"/>
              </a:moveTo>
              <a:lnTo>
                <a:pt x="0" y="46858"/>
              </a:lnTo>
              <a:lnTo>
                <a:pt x="2347031" y="46858"/>
              </a:lnTo>
              <a:lnTo>
                <a:pt x="2347031" y="12650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693560"/>
          <a:ext cx="3667325" cy="91440"/>
        </a:xfrm>
        <a:custGeom>
          <a:avLst/>
          <a:gdLst/>
          <a:ahLst/>
          <a:cxnLst/>
          <a:rect l="0" t="0" r="0" b="0"/>
          <a:pathLst>
            <a:path>
              <a:moveTo>
                <a:pt x="3667325" y="45720"/>
              </a:moveTo>
              <a:lnTo>
                <a:pt x="3667325" y="46858"/>
              </a:lnTo>
              <a:lnTo>
                <a:pt x="0" y="46858"/>
              </a:lnTo>
              <a:lnTo>
                <a:pt x="0" y="12650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Die Einleitungen zu den Briefen an die PHILIPPER und an die KOLOSSER, die sich sehr ähneln, zeigen uns 2 wichtige Aspekte (Phil 1,1; Kol 1,1-2):</a:t>
          </a:r>
          <a:endParaRPr lang="es-ES" sz="2000" b="1" kern="120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820060"/>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lang="de-DE" sz="1800" b="1" kern="1200" dirty="0">
              <a:effectLst>
                <a:outerShdw blurRad="38100" dist="38100" dir="2700000" algn="tl">
                  <a:srgbClr val="000000">
                    <a:alpha val="43137"/>
                  </a:srgbClr>
                </a:outerShdw>
              </a:effectLst>
            </a:rPr>
            <a:t> In GOTTES Augen sind Gemeindemitglieder trotz ihrer Fehler „Heilige“ und „Gläubige“</a:t>
          </a:r>
          <a:endParaRPr lang="es-ES" sz="1800" b="1" kern="1200" dirty="0">
            <a:effectLst>
              <a:outerShdw blurRad="38100" dist="38100" dir="2700000" algn="tl">
                <a:srgbClr val="000000">
                  <a:alpha val="43137"/>
                </a:srgbClr>
              </a:outerShdw>
            </a:effectLst>
          </a:endParaRPr>
        </a:p>
      </dsp:txBody>
      <dsp:txXfrm>
        <a:off x="4777" y="820060"/>
        <a:ext cx="4534779" cy="686329"/>
      </dsp:txXfrm>
    </dsp:sp>
    <dsp:sp modelId="{EA48EA70-2FFB-4370-BD91-D187F270BA36}">
      <dsp:nvSpPr>
        <dsp:cNvPr id="0" name=""/>
        <dsp:cNvSpPr/>
      </dsp:nvSpPr>
      <dsp:spPr>
        <a:xfrm>
          <a:off x="4698840" y="820060"/>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In der Gemeinde gibt es eine Ordnung, in der einige Mitglieder mehr Autorität und Verantwortung haben als andere:</a:t>
          </a:r>
          <a:endParaRPr lang="es-ES" sz="2000" b="1" kern="1200" dirty="0">
            <a:effectLst>
              <a:outerShdw blurRad="38100" dist="38100" dir="2700000" algn="tl">
                <a:srgbClr val="000000">
                  <a:alpha val="43137"/>
                </a:srgbClr>
              </a:outerShdw>
            </a:effectLst>
          </a:endParaRPr>
        </a:p>
      </dsp:txBody>
      <dsp:txXfrm>
        <a:off x="4698840" y="820060"/>
        <a:ext cx="7175366" cy="665380"/>
      </dsp:txXfrm>
    </dsp:sp>
    <dsp:sp modelId="{51582FC8-24F4-4E65-BCC8-1BF7E8A4CD5F}">
      <dsp:nvSpPr>
        <dsp:cNvPr id="0" name=""/>
        <dsp:cNvSpPr/>
      </dsp:nvSpPr>
      <dsp:spPr>
        <a:xfrm>
          <a:off x="6002346" y="1608476"/>
          <a:ext cx="5408790" cy="776404"/>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PAULUS </a:t>
          </a:r>
          <a:r>
            <a:rPr lang="es-ES" sz="2000" b="1" kern="1200" dirty="0" err="1">
              <a:effectLst>
                <a:outerShdw blurRad="38100" dist="38100" dir="2700000" algn="tl">
                  <a:srgbClr val="000000">
                    <a:alpha val="43137"/>
                  </a:srgbClr>
                </a:outerShdw>
              </a:effectLst>
            </a:rPr>
            <a:t>ist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ein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Apostel</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ein Leiter auf höchster Ebene</a:t>
          </a:r>
          <a:endParaRPr lang="es-ES" sz="2000" b="1" kern="1200" dirty="0">
            <a:effectLst>
              <a:outerShdw blurRad="38100" dist="38100" dir="2700000" algn="tl">
                <a:srgbClr val="000000">
                  <a:alpha val="43137"/>
                </a:srgbClr>
              </a:outerShdw>
            </a:effectLst>
          </a:endParaRPr>
        </a:p>
      </dsp:txBody>
      <dsp:txXfrm>
        <a:off x="6002346" y="1608476"/>
        <a:ext cx="5408790" cy="776404"/>
      </dsp:txXfrm>
    </dsp:sp>
    <dsp:sp modelId="{428C67BA-E862-48DD-9CD9-BBA0A0D7B395}">
      <dsp:nvSpPr>
        <dsp:cNvPr id="0" name=""/>
        <dsp:cNvSpPr/>
      </dsp:nvSpPr>
      <dsp:spPr>
        <a:xfrm>
          <a:off x="6002346" y="2544164"/>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TIMOTHEUS ist sein Mitarbeiter (Pastor)</a:t>
          </a:r>
          <a:endParaRPr lang="es-ES" sz="2000" b="1" kern="1200" dirty="0">
            <a:effectLst>
              <a:outerShdw blurRad="38100" dist="38100" dir="2700000" algn="tl">
                <a:srgbClr val="000000">
                  <a:alpha val="43137"/>
                </a:srgbClr>
              </a:outerShdw>
            </a:effectLst>
          </a:endParaRPr>
        </a:p>
      </dsp:txBody>
      <dsp:txXfrm>
        <a:off x="6002346" y="2544164"/>
        <a:ext cx="5408790" cy="379246"/>
      </dsp:txXfrm>
    </dsp:sp>
    <dsp:sp modelId="{BE6EF37F-EF03-4052-934A-E646F749B2C0}">
      <dsp:nvSpPr>
        <dsp:cNvPr id="0" name=""/>
        <dsp:cNvSpPr/>
      </dsp:nvSpPr>
      <dsp:spPr>
        <a:xfrm>
          <a:off x="6002346" y="3082694"/>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BISCHÖFE sind lokale Leiter (Älteste)</a:t>
          </a:r>
          <a:endParaRPr lang="es-ES" sz="2000" b="1" kern="1200" dirty="0">
            <a:effectLst>
              <a:outerShdw blurRad="38100" dist="38100" dir="2700000" algn="tl">
                <a:srgbClr val="000000">
                  <a:alpha val="43137"/>
                </a:srgbClr>
              </a:outerShdw>
            </a:effectLst>
          </a:endParaRPr>
        </a:p>
      </dsp:txBody>
      <dsp:txXfrm>
        <a:off x="6002346" y="3082694"/>
        <a:ext cx="5408790" cy="379246"/>
      </dsp:txXfrm>
    </dsp:sp>
    <dsp:sp modelId="{9B3CE791-AD26-43CE-82AE-A54337EA1F93}">
      <dsp:nvSpPr>
        <dsp:cNvPr id="0" name=""/>
        <dsp:cNvSpPr/>
      </dsp:nvSpPr>
      <dsp:spPr>
        <a:xfrm>
          <a:off x="6002346" y="3621224"/>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DIAKONE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verwalten</a:t>
          </a:r>
          <a:r>
            <a:rPr lang="es-ES" sz="2000" b="1" kern="1200" dirty="0">
              <a:effectLst>
                <a:outerShdw blurRad="38100" dist="38100" dir="2700000" algn="tl">
                  <a:srgbClr val="000000">
                    <a:alpha val="43137"/>
                  </a:srgbClr>
                </a:outerShdw>
              </a:effectLst>
            </a:rPr>
            <a:t>” die </a:t>
          </a:r>
          <a:r>
            <a:rPr lang="es-ES" sz="2000" b="1" kern="1200" dirty="0" err="1">
              <a:effectLst>
                <a:outerShdw blurRad="38100" dist="38100" dir="2700000" algn="tl">
                  <a:srgbClr val="000000">
                    <a:alpha val="43137"/>
                  </a:srgbClr>
                </a:outerShdw>
              </a:effectLst>
            </a:rPr>
            <a:t>Gemeinde</a:t>
          </a:r>
          <a:endParaRPr lang="es-ES" sz="2000" b="1" kern="1200" dirty="0">
            <a:effectLst>
              <a:outerShdw blurRad="38100" dist="38100" dir="2700000" algn="tl">
                <a:srgbClr val="000000">
                  <a:alpha val="43137"/>
                </a:srgbClr>
              </a:outerShdw>
            </a:effectLst>
          </a:endParaRPr>
        </a:p>
      </dsp:txBody>
      <dsp:txXfrm>
        <a:off x="6002346" y="3621224"/>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08/01/2026</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08/01/2026</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7.wdp"/><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jpeg"/><Relationship Id="rId7"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1.jpg"/><Relationship Id="rId3" Type="http://schemas.openxmlformats.org/officeDocument/2006/relationships/image" Target="../media/image31.jpg"/><Relationship Id="rId7" Type="http://schemas.openxmlformats.org/officeDocument/2006/relationships/diagramLayout" Target="../diagrams/layout1.xml"/><Relationship Id="rId12" Type="http://schemas.microsoft.com/office/2007/relationships/hdphoto" Target="../media/hdphoto6.wdp"/><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50.png"/><Relationship Id="rId5" Type="http://schemas.openxmlformats.org/officeDocument/2006/relationships/image" Target="../media/image33.svg"/><Relationship Id="rId10" Type="http://schemas.microsoft.com/office/2007/relationships/diagramDrawing" Target="../diagrams/drawing1.xml"/><Relationship Id="rId4" Type="http://schemas.openxmlformats.org/officeDocument/2006/relationships/image" Target="../media/image32.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410075"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es-ES" sz="4400" b="1" spc="50" dirty="0" err="1">
                <a:ln w="41275">
                  <a:noFill/>
                </a:ln>
                <a:solidFill>
                  <a:schemeClr val="accent5">
                    <a:lumMod val="75000"/>
                  </a:schemeClr>
                </a:solidFill>
                <a:effectLst>
                  <a:glow rad="152400">
                    <a:srgbClr val="F6F7B3"/>
                  </a:glow>
                </a:effectLst>
              </a:rPr>
              <a:t>VERFOLGT</a:t>
            </a:r>
            <a:r>
              <a:rPr lang="es-ES" sz="4400" b="1" spc="50" dirty="0">
                <a:ln w="41275">
                  <a:noFill/>
                </a:ln>
                <a:solidFill>
                  <a:schemeClr val="accent5">
                    <a:lumMod val="75000"/>
                  </a:schemeClr>
                </a:solidFill>
                <a:effectLst>
                  <a:glow rad="152400">
                    <a:srgbClr val="F6F7B3"/>
                  </a:glow>
                </a:effectLst>
              </a:rPr>
              <a:t> </a:t>
            </a:r>
            <a:r>
              <a:rPr lang="es-ES" sz="4400" b="1" spc="50" dirty="0" err="1">
                <a:ln w="41275">
                  <a:noFill/>
                </a:ln>
                <a:solidFill>
                  <a:schemeClr val="accent5">
                    <a:lumMod val="75000"/>
                  </a:schemeClr>
                </a:solidFill>
                <a:effectLst>
                  <a:glow rad="152400">
                    <a:srgbClr val="F6F7B3"/>
                  </a:glow>
                </a:effectLst>
              </a:rPr>
              <a:t>ABER</a:t>
            </a:r>
            <a:r>
              <a:rPr lang="es-ES" sz="4400" b="1" spc="50" dirty="0">
                <a:ln w="41275">
                  <a:noFill/>
                </a:ln>
                <a:solidFill>
                  <a:schemeClr val="accent5">
                    <a:lumMod val="75000"/>
                  </a:schemeClr>
                </a:solidFill>
                <a:effectLst>
                  <a:glow rad="152400">
                    <a:srgbClr val="F6F7B3"/>
                  </a:glow>
                </a:effectLst>
              </a:rPr>
              <a:t> </a:t>
            </a:r>
            <a:r>
              <a:rPr lang="es-ES" sz="4400" b="1" spc="50" dirty="0" err="1">
                <a:ln w="41275">
                  <a:noFill/>
                </a:ln>
                <a:solidFill>
                  <a:schemeClr val="accent5">
                    <a:lumMod val="75000"/>
                  </a:schemeClr>
                </a:solidFill>
                <a:effectLst>
                  <a:glow rad="152400">
                    <a:srgbClr val="F6F7B3"/>
                  </a:glow>
                </a:effectLst>
              </a:rPr>
              <a:t>NICHT</a:t>
            </a:r>
            <a:r>
              <a:rPr lang="es-ES" sz="4400" b="1" spc="50" dirty="0">
                <a:ln w="41275">
                  <a:noFill/>
                </a:ln>
                <a:solidFill>
                  <a:schemeClr val="accent5">
                    <a:lumMod val="75000"/>
                  </a:schemeClr>
                </a:solidFill>
                <a:effectLst>
                  <a:glow rad="152400">
                    <a:srgbClr val="F6F7B3"/>
                  </a:glow>
                </a:effectLst>
              </a:rPr>
              <a:t> </a:t>
            </a:r>
            <a:r>
              <a:rPr lang="es-ES" sz="4400" b="1" spc="50" dirty="0" err="1">
                <a:ln w="41275">
                  <a:noFill/>
                </a:ln>
                <a:solidFill>
                  <a:schemeClr val="accent5">
                    <a:lumMod val="75000"/>
                  </a:schemeClr>
                </a:solidFill>
                <a:effectLst>
                  <a:glow rad="152400">
                    <a:srgbClr val="F6F7B3"/>
                  </a:glow>
                </a:effectLst>
              </a:rPr>
              <a:t>VERLASSEN</a:t>
            </a:r>
            <a:endParaRPr lang="es-ES" sz="4400" b="1" spc="50" dirty="0">
              <a:ln w="41275">
                <a:noFill/>
              </a:ln>
              <a:solidFill>
                <a:schemeClr val="accent5">
                  <a:lumMod val="75000"/>
                </a:schemeClr>
              </a:solidFill>
              <a:effectLst>
                <a:glow rad="152400">
                  <a:srgbClr val="F6F7B3"/>
                </a:glow>
              </a:effectLst>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es-ES" sz="1600" b="1" dirty="0" err="1">
                <a:solidFill>
                  <a:srgbClr val="F9F7C2"/>
                </a:solidFill>
                <a:effectLst>
                  <a:outerShdw blurRad="38100" dist="38100" dir="2700000" algn="tl">
                    <a:srgbClr val="000000">
                      <a:alpha val="43137"/>
                    </a:srgbClr>
                  </a:outerShdw>
                </a:effectLst>
              </a:rPr>
              <a:t>Lektion</a:t>
            </a:r>
            <a:r>
              <a:rPr lang="es-ES" sz="1600" b="1" dirty="0">
                <a:solidFill>
                  <a:srgbClr val="F9F7C2"/>
                </a:solidFill>
                <a:effectLst>
                  <a:outerShdw blurRad="38100" dist="38100" dir="2700000" algn="tl">
                    <a:srgbClr val="000000">
                      <a:alpha val="43137"/>
                    </a:srgbClr>
                  </a:outerShdw>
                </a:effectLst>
              </a:rPr>
              <a:t> 1, Sabbat, 3. </a:t>
            </a:r>
            <a:r>
              <a:rPr lang="es-ES" sz="1600" b="1" dirty="0" err="1">
                <a:solidFill>
                  <a:srgbClr val="F9F7C2"/>
                </a:solidFill>
                <a:effectLst>
                  <a:outerShdw blurRad="38100" dist="38100" dir="2700000" algn="tl">
                    <a:srgbClr val="000000">
                      <a:alpha val="43137"/>
                    </a:srgbClr>
                  </a:outerShdw>
                </a:effectLst>
              </a:rPr>
              <a:t>Januar</a:t>
            </a:r>
            <a:r>
              <a:rPr lang="es-ES" sz="1600" b="1" dirty="0">
                <a:solidFill>
                  <a:srgbClr val="F9F7C2"/>
                </a:solidFill>
                <a:effectLst>
                  <a:outerShdw blurRad="38100" dist="38100" dir="2700000" algn="tl">
                    <a:srgbClr val="000000">
                      <a:alpha val="43137"/>
                    </a:srgbClr>
                  </a:outerShdw>
                </a:effectLst>
              </a:rPr>
              <a:t> 2026</a:t>
            </a:r>
          </a:p>
        </p:txBody>
      </p:sp>
      <p:pic>
        <p:nvPicPr>
          <p:cNvPr id="5" name="Grafik 4">
            <a:extLst>
              <a:ext uri="{FF2B5EF4-FFF2-40B4-BE49-F238E27FC236}">
                <a16:creationId xmlns:a16="http://schemas.microsoft.com/office/drawing/2014/main" id="{32A22E76-0D18-21BD-1D10-CF3DC97A551C}"/>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5">
                <a:tint val="45000"/>
                <a:satMod val="400000"/>
              </a:scheme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2736921" y="3866512"/>
            <a:ext cx="384073" cy="5260350"/>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07886"/>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es-ES" sz="40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DIE </a:t>
            </a:r>
            <a:r>
              <a:rPr lang="es-ES" sz="4000" b="1" spc="300" dirty="0" err="1">
                <a:ln w="22225">
                  <a:solidFill>
                    <a:schemeClr val="accent2"/>
                  </a:solidFill>
                  <a:prstDash val="solid"/>
                </a:ln>
                <a:solidFill>
                  <a:schemeClr val="accent2">
                    <a:lumMod val="40000"/>
                    <a:lumOff val="60000"/>
                  </a:schemeClr>
                </a:solidFill>
                <a:effectLst>
                  <a:outerShdw blurRad="38100" dir="2700000" algn="tl">
                    <a:srgbClr val="000000"/>
                  </a:outerShdw>
                </a:effectLst>
              </a:rPr>
              <a:t>GESCHICHTE</a:t>
            </a:r>
            <a:r>
              <a:rPr lang="es-ES" sz="40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 </a:t>
            </a:r>
            <a:r>
              <a:rPr lang="es-ES" sz="4000" b="1" spc="300" dirty="0" err="1">
                <a:ln w="22225">
                  <a:solidFill>
                    <a:schemeClr val="accent2"/>
                  </a:solidFill>
                  <a:prstDash val="solid"/>
                </a:ln>
                <a:solidFill>
                  <a:schemeClr val="accent2">
                    <a:lumMod val="40000"/>
                    <a:lumOff val="60000"/>
                  </a:schemeClr>
                </a:solidFill>
                <a:effectLst>
                  <a:outerShdw blurRad="38100" dir="2700000" algn="tl">
                    <a:srgbClr val="000000"/>
                  </a:outerShdw>
                </a:effectLst>
              </a:rPr>
              <a:t>VON</a:t>
            </a:r>
            <a:r>
              <a:rPr lang="es-ES" sz="40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 </a:t>
            </a:r>
            <a:r>
              <a:rPr lang="es-ES" sz="4000" b="1" spc="300" dirty="0" err="1">
                <a:ln w="22225">
                  <a:solidFill>
                    <a:schemeClr val="accent2"/>
                  </a:solidFill>
                  <a:prstDash val="solid"/>
                </a:ln>
                <a:solidFill>
                  <a:schemeClr val="accent2">
                    <a:lumMod val="40000"/>
                    <a:lumOff val="60000"/>
                  </a:schemeClr>
                </a:solidFill>
                <a:effectLst>
                  <a:outerShdw blurRad="38100" dir="2700000" algn="tl">
                    <a:srgbClr val="000000"/>
                  </a:outerShdw>
                </a:effectLst>
              </a:rPr>
              <a:t>PHILIPPI</a:t>
            </a:r>
            <a:endParaRPr lang="es-ES" sz="40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960000"/>
                </a:solidFill>
                <a:latin typeface="Comic Sans MS" panose="030F0702030302020204" pitchFamily="66" charset="0"/>
              </a:rPr>
              <a:t>„Und Paulus sah eine Erscheinung bei Nacht: Ein Mann aus Makedonien stand da und bat ihn: ,Komm herüber nach Makedonien und hilf uns!‘ “</a:t>
            </a:r>
            <a:r>
              <a:rPr lang="es-ES" b="1" dirty="0">
                <a:solidFill>
                  <a:srgbClr val="960000"/>
                </a:solidFill>
                <a:latin typeface="Comic Sans MS" panose="030F0702030302020204" pitchFamily="66" charset="0"/>
              </a:rPr>
              <a:t> </a:t>
            </a:r>
            <a:r>
              <a:rPr lang="es-ES" sz="1400" b="1" dirty="0">
                <a:solidFill>
                  <a:srgbClr val="960000"/>
                </a:solidFill>
                <a:latin typeface="Comic Sans MS" panose="030F0702030302020204" pitchFamily="66" charset="0"/>
              </a:rPr>
              <a:t>(</a:t>
            </a:r>
            <a:r>
              <a:rPr lang="es-ES" sz="1400" b="1" dirty="0" err="1">
                <a:solidFill>
                  <a:srgbClr val="960000"/>
                </a:solidFill>
                <a:latin typeface="Comic Sans MS" panose="030F0702030302020204" pitchFamily="66" charset="0"/>
              </a:rPr>
              <a:t>Apg</a:t>
            </a:r>
            <a:r>
              <a:rPr lang="es-ES" sz="1400" b="1" dirty="0">
                <a:solidFill>
                  <a:srgbClr val="960000"/>
                </a:solidFill>
                <a:latin typeface="Comic Sans MS" panose="030F0702030302020204" pitchFamily="66" charset="0"/>
              </a:rPr>
              <a:t>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923330"/>
          </a:xfrm>
          <a:prstGeom prst="rect">
            <a:avLst/>
          </a:prstGeom>
          <a:noFill/>
        </p:spPr>
        <p:txBody>
          <a:bodyPr wrap="square" rtlCol="0">
            <a:spAutoFit/>
          </a:bodyPr>
          <a:lstStyle/>
          <a:p>
            <a:pPr>
              <a:spcBef>
                <a:spcPts val="600"/>
              </a:spcBef>
            </a:pPr>
            <a:r>
              <a:rPr lang="de-DE" b="1" dirty="0"/>
              <a:t>Wenn Paulus in einer neuen Stadt ankam, war es sein Brauch, zuerst die Synagoge zu besuchen. Aber in Philippi gab es keine Synagoge! Am SABBAT fanden sie einen Ort der ANBETUNG und predigten dort den versammelten Frauen (Apg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5034232" cy="1754326"/>
          </a:xfrm>
          <a:prstGeom prst="rect">
            <a:avLst/>
          </a:prstGeom>
          <a:noFill/>
        </p:spPr>
        <p:txBody>
          <a:bodyPr wrap="square">
            <a:spAutoFit/>
          </a:bodyPr>
          <a:lstStyle/>
          <a:p>
            <a:pPr>
              <a:spcBef>
                <a:spcPts val="600"/>
              </a:spcBef>
            </a:pPr>
            <a:r>
              <a:rPr lang="de-DE" b="1" dirty="0"/>
              <a:t>Aber der Feind blieb nicht untätig. Er drängte eine Wahrsagerin, die Menschen zu verwirren, indem sie vorgab, Paulus zu unterstützen (Apg 16,16-17). Als die Magd von den Dämonen befreit wurde, begannen die Schwierigkeiten für Paulus und Silas (Apg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384762"/>
            <a:ext cx="8945017" cy="646331"/>
          </a:xfrm>
          <a:prstGeom prst="rect">
            <a:avLst/>
          </a:prstGeom>
          <a:noFill/>
        </p:spPr>
        <p:txBody>
          <a:bodyPr wrap="square">
            <a:spAutoFit/>
          </a:bodyPr>
          <a:lstStyle/>
          <a:p>
            <a:pPr>
              <a:spcBef>
                <a:spcPts val="600"/>
              </a:spcBef>
            </a:pPr>
            <a:r>
              <a:rPr lang="de-DE" b="1" dirty="0"/>
              <a:t>Aus dieser Begegnung ging die erste europäische CHRISTIN hervor: LYDIA. Sie wurde zusammen mit ihrer ganzen Familie getauft (Apg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4889610"/>
            <a:ext cx="4804594" cy="1754326"/>
          </a:xfrm>
          <a:prstGeom prst="rect">
            <a:avLst/>
          </a:prstGeom>
          <a:noFill/>
        </p:spPr>
        <p:txBody>
          <a:bodyPr wrap="square">
            <a:spAutoFit/>
          </a:bodyPr>
          <a:lstStyle/>
          <a:p>
            <a:pPr>
              <a:spcBef>
                <a:spcPts val="600"/>
              </a:spcBef>
            </a:pPr>
            <a:r>
              <a:rPr lang="de-DE" b="1" dirty="0"/>
              <a:t>Das Ergebnis: Die Bekehrung des Gefängniswärters und seiner Familie (Apg 16,25-33). Es besteht kein Zweifel daran, dass das EVANGELIUM mit der Kraft und unter der Leitung des HEILIGEN GEISTES nach EUROPA kam.</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DIE </a:t>
            </a:r>
            <a:r>
              <a:rPr lang="es-ES" sz="4400" b="1" spc="30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GESCHICHTE</a:t>
            </a: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s-ES" sz="4400" b="1" spc="30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VON</a:t>
            </a: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s-ES" sz="4400" b="1" spc="30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KOLOSSAE</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AB3B39"/>
                </a:solidFill>
                <a:latin typeface="Comic Sans MS" panose="030F0702030302020204" pitchFamily="66" charset="0"/>
              </a:rPr>
              <a:t>„So habt ihr’s gelernt von EPAPHRAS, unserm lieben Mitknecht, der ein treuer Diener CHRISTI für euch ist“</a:t>
            </a:r>
            <a:r>
              <a:rPr lang="es-ES" b="1" dirty="0">
                <a:solidFill>
                  <a:srgbClr val="AB3B39"/>
                </a:solidFill>
                <a:latin typeface="Comic Sans MS" panose="030F0702030302020204" pitchFamily="66" charset="0"/>
              </a:rPr>
              <a:t> </a:t>
            </a:r>
            <a:r>
              <a:rPr lang="es-ES" sz="1400" b="1" dirty="0">
                <a:solidFill>
                  <a:srgbClr val="AB3B39"/>
                </a:solidFill>
                <a:latin typeface="Comic Sans MS" panose="030F0702030302020204" pitchFamily="66" charset="0"/>
              </a:rPr>
              <a:t>(</a:t>
            </a:r>
            <a:r>
              <a:rPr lang="es-ES" sz="1400" b="1" dirty="0" err="1">
                <a:solidFill>
                  <a:srgbClr val="AB3B39"/>
                </a:solidFill>
                <a:latin typeface="Comic Sans MS" panose="030F0702030302020204" pitchFamily="66" charset="0"/>
              </a:rPr>
              <a:t>Kolosser</a:t>
            </a:r>
            <a:r>
              <a:rPr lang="es-ES" sz="1400" b="1" dirty="0">
                <a:solidFill>
                  <a:srgbClr val="AB3B39"/>
                </a:solidFill>
                <a:latin typeface="Comic Sans MS" panose="030F0702030302020204" pitchFamily="66" charset="0"/>
              </a:rPr>
              <a:t>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477328"/>
          </a:xfrm>
          <a:prstGeom prst="rect">
            <a:avLst/>
          </a:prstGeom>
          <a:noFill/>
        </p:spPr>
        <p:txBody>
          <a:bodyPr wrap="square" rtlCol="0">
            <a:spAutoFit/>
          </a:bodyPr>
          <a:lstStyle/>
          <a:p>
            <a:pPr>
              <a:spcBef>
                <a:spcPts val="600"/>
              </a:spcBef>
            </a:pPr>
            <a:r>
              <a:rPr lang="de-DE" b="1" dirty="0"/>
              <a:t>EPAPHRAS war der Gefährte von Paulus während seiner Gefangenschaft in Rom </a:t>
            </a:r>
            <a:br>
              <a:rPr lang="de-DE" b="1" dirty="0"/>
            </a:br>
            <a:r>
              <a:rPr lang="de-DE" b="1" dirty="0"/>
              <a:t>(Phil 23). Er stammte aus Kolossä (Kol 4,12) </a:t>
            </a:r>
            <a:br>
              <a:rPr lang="de-DE" b="1" dirty="0"/>
            </a:br>
            <a:r>
              <a:rPr lang="de-DE" b="1" dirty="0"/>
              <a:t>und war derjenige, der das EVANGELIUM </a:t>
            </a:r>
            <a:br>
              <a:rPr lang="de-DE" b="1" dirty="0"/>
            </a:br>
            <a:r>
              <a:rPr lang="de-DE" b="1" dirty="0"/>
              <a:t>in dieser Stadt verkündet hatte (Kol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855118"/>
            <a:ext cx="5289147" cy="2031325"/>
          </a:xfrm>
          <a:prstGeom prst="rect">
            <a:avLst/>
          </a:prstGeom>
          <a:noFill/>
        </p:spPr>
        <p:txBody>
          <a:bodyPr wrap="square">
            <a:spAutoFit/>
          </a:bodyPr>
          <a:lstStyle/>
          <a:p>
            <a:pPr>
              <a:spcBef>
                <a:spcPts val="600"/>
              </a:spcBef>
            </a:pPr>
            <a:r>
              <a:rPr lang="de-DE" b="1" dirty="0"/>
              <a:t>Einer von PHILEMONS Sklaven, ONESIMUS, floh nach Rom, wo er durch Paulus zum Glauben an JESUS kam (Philm. 10-11</a:t>
            </a:r>
            <a:r>
              <a:rPr lang="es-ES" b="1" dirty="0"/>
              <a:t>). </a:t>
            </a:r>
            <a:r>
              <a:rPr lang="de-DE" b="1" dirty="0"/>
              <a:t>Als Paulus ONESIMUS zu seinem Herrn zurückschickte, zeigte er damit, wie die Beziehung zwischen Herren und Sklaven oder Vorgesetzten und Untergebenen sein sollte (Philm. 12-17</a:t>
            </a:r>
            <a:r>
              <a:rPr lang="es-ES" b="1" dirty="0"/>
              <a:t>).</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843573"/>
            <a:ext cx="5289147" cy="2031325"/>
          </a:xfrm>
          <a:prstGeom prst="rect">
            <a:avLst/>
          </a:prstGeom>
          <a:noFill/>
        </p:spPr>
        <p:txBody>
          <a:bodyPr wrap="square">
            <a:spAutoFit/>
          </a:bodyPr>
          <a:lstStyle/>
          <a:p>
            <a:pPr>
              <a:spcBef>
                <a:spcPts val="600"/>
              </a:spcBef>
            </a:pPr>
            <a:r>
              <a:rPr lang="de-DE" b="1" dirty="0"/>
              <a:t>Kolossä war eine Stadt in der Provinz PHRYGIEN, in der Nähe von LAODIZEA und HIERAPOLIS, wo Epaphras ebenfalls predigte (Kol 4,13). Dort lebte eine größtenteils jüdische Bevölkerung. Einer der prominentesten Judenwar PHILEMON, ein Mitarbeiter des Paulus, in dessen Haus sich eine GEMEINDE versammelte (Phil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DE" sz="4400" b="1" dirty="0">
                <a:ln/>
                <a:solidFill>
                  <a:schemeClr val="accent2">
                    <a:lumMod val="60000"/>
                    <a:lumOff val="40000"/>
                  </a:schemeClr>
                </a:solidFill>
                <a:effectLst>
                  <a:outerShdw blurRad="38100" dist="38100" dir="2700000" algn="tl">
                    <a:srgbClr val="000000">
                      <a:alpha val="43137"/>
                    </a:srgbClr>
                  </a:outerShdw>
                </a:effectLst>
              </a:rPr>
              <a:t>DIE GEMEINDEN VON PHILIPPI UND KOLOSSAE</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“Paulus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und</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Timotheus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Knechte</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CHRISTI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JESU</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an</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alle</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Heiligen</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in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CHRISTUS</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JESUS in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Philippi</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samt</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den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Bischöfen</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und</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b="1" dirty="0" err="1">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Diakonen</a:t>
            </a: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(Phil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1193893394"/>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425052"/>
            <a:ext cx="6791325" cy="707886"/>
          </a:xfrm>
          <a:prstGeom prst="rect">
            <a:avLst/>
          </a:prstGeom>
          <a:noFill/>
        </p:spPr>
        <p:txBody>
          <a:bodyPr wrap="square" rtlCol="0">
            <a:spAutoFit/>
          </a:bodyPr>
          <a:lstStyle/>
          <a:p>
            <a:pPr>
              <a:spcBef>
                <a:spcPts val="600"/>
              </a:spcBef>
            </a:pPr>
            <a:r>
              <a:rPr lang="de-DE" sz="2000" b="1" dirty="0"/>
              <a:t>Aus dem Gefängnis heraus dankt Paulus den PHILIPPERN für die Hilfe, die sie ihm gesandt haben (Phil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137212"/>
            <a:ext cx="6791325" cy="707886"/>
          </a:xfrm>
          <a:prstGeom prst="rect">
            <a:avLst/>
          </a:prstGeom>
          <a:noFill/>
        </p:spPr>
        <p:txBody>
          <a:bodyPr wrap="square">
            <a:spAutoFit/>
          </a:bodyPr>
          <a:lstStyle/>
          <a:p>
            <a:pPr>
              <a:spcBef>
                <a:spcPts val="600"/>
              </a:spcBef>
            </a:pPr>
            <a:r>
              <a:rPr lang="de-DE" sz="2000" b="1" dirty="0"/>
              <a:t>Zu den KOLOSSERN schickt er seine Mitarbeiter, </a:t>
            </a:r>
            <a:br>
              <a:rPr lang="de-DE" sz="2000" b="1" dirty="0"/>
            </a:br>
            <a:r>
              <a:rPr lang="de-DE" sz="2000" b="1" dirty="0"/>
              <a:t>um sie zu trösten (Kol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591249"/>
            <a:ext cx="10217839" cy="5847755"/>
          </a:xfrm>
          <a:prstGeom prst="rect">
            <a:avLst/>
          </a:prstGeom>
          <a:noFill/>
        </p:spPr>
        <p:txBody>
          <a:bodyPr wrap="square">
            <a:spAutoFit/>
          </a:bodyPr>
          <a:lstStyle/>
          <a:p>
            <a:pPr>
              <a:spcBef>
                <a:spcPts val="600"/>
              </a:spcBef>
            </a:pPr>
            <a:r>
              <a:rPr lang="de-DE" sz="2600" b="1" dirty="0">
                <a:latin typeface="Constantia" panose="02030602050306030303" pitchFamily="18" charset="0"/>
              </a:rPr>
              <a:t>„Betrachten wir einmal kurz die Erfahrung des Paulus. Gerade als es schien, dass die Arbeit des Apostels am dringendsten gebraucht wurde, um die geprüfte und verfolgte Gemeinde zu stärken, wurde ihm seine Freiheit genommen und er wurde in Ketten gelegt. Aber dies war die Zeit, in der der HERR wirken musste und die errungenen Siege waren kostbar</a:t>
            </a:r>
            <a:r>
              <a:rPr lang="es-ES" sz="2600" b="1" dirty="0">
                <a:latin typeface="Constantia" panose="02030602050306030303" pitchFamily="18" charset="0"/>
              </a:rPr>
              <a:t>.</a:t>
            </a:r>
          </a:p>
          <a:p>
            <a:pPr>
              <a:spcBef>
                <a:spcPts val="600"/>
              </a:spcBef>
            </a:pPr>
            <a:r>
              <a:rPr lang="de-DE" sz="2600" b="1" dirty="0">
                <a:latin typeface="Constantia" panose="02030602050306030303" pitchFamily="18" charset="0"/>
              </a:rPr>
              <a:t>Als Paulus allem Anschein nach am wenigsten tun konnte, </a:t>
            </a:r>
            <a:br>
              <a:rPr lang="de-DE" sz="2600" b="1" dirty="0">
                <a:latin typeface="Constantia" panose="02030602050306030303" pitchFamily="18" charset="0"/>
              </a:rPr>
            </a:br>
            <a:r>
              <a:rPr lang="de-DE" sz="2600" b="1" dirty="0">
                <a:latin typeface="Constantia" panose="02030602050306030303" pitchFamily="18" charset="0"/>
              </a:rPr>
              <a:t>fand die WAHRHEIT Eingang in den königlichen Palast. </a:t>
            </a:r>
          </a:p>
          <a:p>
            <a:pPr>
              <a:spcBef>
                <a:spcPts val="600"/>
              </a:spcBef>
            </a:pPr>
            <a:r>
              <a:rPr lang="de-DE" sz="2600" b="1" dirty="0">
                <a:latin typeface="Constantia" panose="02030602050306030303" pitchFamily="18" charset="0"/>
              </a:rPr>
              <a:t>Nicht die meisterhaften Predigten des Paulus vor diesen großen Männern, sondern seine Fesseln zogen ihre Aufmerksamkeit auf sich. Durch seine Gefangenschaft war er ein SIEGER für CHRISTUS. Die GEDULD und SANFTMUT, mit der er sich seiner langen und ungerechten Haft unterwarf, veranlasste diese Männer, seinen Charakter zu schätzen“</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5642571" y="6519446"/>
            <a:ext cx="6554038" cy="338554"/>
          </a:xfrm>
          <a:prstGeom prst="rect">
            <a:avLst/>
          </a:prstGeom>
          <a:noFill/>
        </p:spPr>
        <p:txBody>
          <a:bodyPr wrap="none" rtlCol="0">
            <a:spAutoFit/>
          </a:bodyPr>
          <a:lstStyle/>
          <a:p>
            <a:pPr algn="r"/>
            <a:r>
              <a:rPr lang="es-ES" sz="1600" b="1" dirty="0"/>
              <a:t>E. G. White, </a:t>
            </a:r>
            <a:r>
              <a:rPr lang="es-ES" sz="1600" b="1" dirty="0" err="1"/>
              <a:t>Reflecting</a:t>
            </a:r>
            <a:r>
              <a:rPr lang="es-ES" sz="1600" b="1" dirty="0"/>
              <a:t> </a:t>
            </a:r>
            <a:r>
              <a:rPr lang="es-ES" sz="1600" b="1" dirty="0" err="1"/>
              <a:t>Christ</a:t>
            </a:r>
            <a:r>
              <a:rPr lang="es-ES" sz="1600" b="1" dirty="0"/>
              <a:t> (</a:t>
            </a:r>
            <a:r>
              <a:rPr lang="es-ES" sz="1600" b="1" dirty="0" err="1"/>
              <a:t>Christus</a:t>
            </a:r>
            <a:r>
              <a:rPr lang="es-ES" sz="1600" b="1" dirty="0"/>
              <a:t> </a:t>
            </a:r>
            <a:r>
              <a:rPr lang="es-ES" sz="1600" b="1" dirty="0" err="1"/>
              <a:t>widerspiegeln</a:t>
            </a:r>
            <a:r>
              <a:rPr lang="es-ES" sz="1600" b="1" dirty="0"/>
              <a:t>), 10. </a:t>
            </a:r>
            <a:r>
              <a:rPr lang="es-ES" sz="1600" b="1" dirty="0" err="1"/>
              <a:t>Dezember</a:t>
            </a:r>
            <a:endParaRPr lang="es-ES" sz="1600" b="1" dirty="0"/>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700710" y="3429000"/>
            <a:ext cx="4790579" cy="310854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„Freuet euch in dem HERRN allewege und abermals sage ich: Freuet euch!“</a:t>
            </a:r>
            <a:endParaRPr kumimoji="0" lang="es-ES" sz="36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Philipper</a:t>
            </a:r>
            <a:r>
              <a:rPr kumimoji="0" lang="es-ES" sz="28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 </a:t>
            </a:r>
            <a:r>
              <a:rPr kumimoji="0" lang="es-ES" sz="2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kumimoji="0" lang="es-ES" sz="20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LUT</a:t>
            </a:r>
            <a:r>
              <a:rPr kumimoji="0" lang="es-ES" sz="2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6677024" y="3800475"/>
            <a:ext cx="5400676"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AA0069"/>
                </a:solidFill>
              </a:rPr>
              <a:t>Der </a:t>
            </a:r>
            <a:r>
              <a:rPr lang="es-ES" sz="2000" b="1" dirty="0" err="1">
                <a:solidFill>
                  <a:srgbClr val="AA0069"/>
                </a:solidFill>
              </a:rPr>
              <a:t>Verfasser</a:t>
            </a:r>
            <a:r>
              <a:rPr lang="es-ES" sz="2000" b="1" dirty="0">
                <a:solidFill>
                  <a:srgbClr val="AA0069"/>
                </a:solidFill>
              </a:rPr>
              <a:t> </a:t>
            </a:r>
            <a:r>
              <a:rPr lang="es-ES" sz="2000" b="1" dirty="0" err="1">
                <a:solidFill>
                  <a:srgbClr val="AA0069"/>
                </a:solidFill>
              </a:rPr>
              <a:t>der</a:t>
            </a:r>
            <a:r>
              <a:rPr lang="es-ES" sz="2000" b="1" dirty="0">
                <a:solidFill>
                  <a:srgbClr val="AA0069"/>
                </a:solidFill>
              </a:rPr>
              <a:t> </a:t>
            </a:r>
            <a:r>
              <a:rPr lang="es-ES" sz="2000" b="1" dirty="0" err="1">
                <a:solidFill>
                  <a:srgbClr val="AA0069"/>
                </a:solidFill>
              </a:rPr>
              <a:t>Briefe</a:t>
            </a:r>
            <a:r>
              <a:rPr lang="es-ES" sz="2000" b="1" dirty="0">
                <a:solidFill>
                  <a:srgbClr val="AA0069"/>
                </a:solidFill>
              </a:rPr>
              <a:t>:</a:t>
            </a:r>
          </a:p>
          <a:p>
            <a:pPr lvl="1">
              <a:spcBef>
                <a:spcPts val="600"/>
              </a:spcBef>
            </a:pPr>
            <a:r>
              <a:rPr lang="es-ES" sz="2000" b="1" dirty="0"/>
              <a:t>Paulus </a:t>
            </a:r>
            <a:r>
              <a:rPr lang="es-ES" sz="2000" b="1" dirty="0" err="1"/>
              <a:t>aus</a:t>
            </a:r>
            <a:r>
              <a:rPr lang="es-ES" sz="2000" b="1" dirty="0"/>
              <a:t> </a:t>
            </a:r>
            <a:r>
              <a:rPr lang="es-ES" sz="2000" b="1" dirty="0" err="1"/>
              <a:t>dem</a:t>
            </a:r>
            <a:r>
              <a:rPr lang="es-ES" sz="2000" b="1" dirty="0"/>
              <a:t> </a:t>
            </a:r>
            <a:r>
              <a:rPr lang="es-ES" sz="2000" b="1" dirty="0" err="1"/>
              <a:t>Gefängnis</a:t>
            </a:r>
            <a:endParaRPr lang="es-ES" sz="2000" b="1" dirty="0"/>
          </a:p>
          <a:p>
            <a:pPr lvl="1">
              <a:spcBef>
                <a:spcPts val="600"/>
              </a:spcBef>
            </a:pPr>
            <a:r>
              <a:rPr lang="es-ES" sz="2000" b="1" dirty="0" err="1"/>
              <a:t>Botschafter</a:t>
            </a:r>
            <a:r>
              <a:rPr lang="es-ES" sz="2000" b="1" dirty="0"/>
              <a:t> in </a:t>
            </a:r>
            <a:r>
              <a:rPr lang="es-ES" sz="2000" b="1" dirty="0" err="1"/>
              <a:t>Ketten</a:t>
            </a:r>
            <a:endParaRPr lang="es-ES" sz="2000" b="1" dirty="0"/>
          </a:p>
          <a:p>
            <a:pPr>
              <a:spcBef>
                <a:spcPts val="1800"/>
              </a:spcBef>
            </a:pPr>
            <a:r>
              <a:rPr lang="es-ES" sz="2000" b="1" dirty="0">
                <a:solidFill>
                  <a:srgbClr val="00AA6B"/>
                </a:solidFill>
              </a:rPr>
              <a:t>Die </a:t>
            </a:r>
            <a:r>
              <a:rPr lang="es-ES" sz="2000" b="1" dirty="0" err="1">
                <a:solidFill>
                  <a:srgbClr val="00AA6B"/>
                </a:solidFill>
              </a:rPr>
              <a:t>Empfänger</a:t>
            </a:r>
            <a:r>
              <a:rPr lang="es-ES" sz="2000" b="1" dirty="0">
                <a:solidFill>
                  <a:srgbClr val="00AA6B"/>
                </a:solidFill>
              </a:rPr>
              <a:t>:</a:t>
            </a:r>
          </a:p>
          <a:p>
            <a:pPr lvl="1">
              <a:spcBef>
                <a:spcPts val="600"/>
              </a:spcBef>
            </a:pPr>
            <a:r>
              <a:rPr lang="es-ES" sz="2000" b="1" dirty="0"/>
              <a:t>Die </a:t>
            </a:r>
            <a:r>
              <a:rPr lang="es-ES" sz="2000" b="1" dirty="0" err="1"/>
              <a:t>Geschichte</a:t>
            </a:r>
            <a:r>
              <a:rPr lang="es-ES" sz="2000" b="1" dirty="0"/>
              <a:t> </a:t>
            </a:r>
            <a:r>
              <a:rPr lang="es-ES" sz="2000" b="1" dirty="0" err="1"/>
              <a:t>von</a:t>
            </a:r>
            <a:r>
              <a:rPr lang="es-ES" sz="2000" b="1" dirty="0"/>
              <a:t>  </a:t>
            </a:r>
            <a:r>
              <a:rPr lang="es-ES" sz="2000" b="1" dirty="0" err="1"/>
              <a:t>Philippi</a:t>
            </a:r>
            <a:endParaRPr lang="es-ES" sz="2000" b="1" dirty="0"/>
          </a:p>
          <a:p>
            <a:pPr lvl="1">
              <a:spcBef>
                <a:spcPts val="600"/>
              </a:spcBef>
            </a:pPr>
            <a:r>
              <a:rPr lang="es-ES" sz="2000" b="1" dirty="0"/>
              <a:t>Die </a:t>
            </a:r>
            <a:r>
              <a:rPr lang="es-ES" sz="2000" b="1" dirty="0" err="1"/>
              <a:t>Geschichte</a:t>
            </a:r>
            <a:r>
              <a:rPr lang="es-ES" sz="2000" b="1" dirty="0"/>
              <a:t> </a:t>
            </a:r>
            <a:r>
              <a:rPr lang="es-ES" sz="2000" b="1" dirty="0" err="1"/>
              <a:t>von</a:t>
            </a:r>
            <a:r>
              <a:rPr lang="es-ES" sz="2000" b="1" dirty="0"/>
              <a:t> </a:t>
            </a:r>
            <a:r>
              <a:rPr lang="es-ES" sz="2000" b="1" dirty="0" err="1"/>
              <a:t>Kolossä</a:t>
            </a:r>
            <a:endParaRPr lang="es-ES" sz="2000" b="1" dirty="0"/>
          </a:p>
          <a:p>
            <a:pPr lvl="1">
              <a:spcBef>
                <a:spcPts val="600"/>
              </a:spcBef>
            </a:pPr>
            <a:r>
              <a:rPr lang="de-DE" sz="2000" b="1" dirty="0"/>
              <a:t>Die Gemeinden von  Philippi und Kolossä</a:t>
            </a:r>
            <a:endParaRPr lang="es-ES" sz="2000" b="1" dirty="0"/>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323439"/>
          </a:xfrm>
          <a:prstGeom prst="rect">
            <a:avLst/>
          </a:prstGeom>
          <a:noFill/>
        </p:spPr>
        <p:txBody>
          <a:bodyPr wrap="square" rtlCol="0">
            <a:spAutoFit/>
          </a:bodyPr>
          <a:lstStyle/>
          <a:p>
            <a:pPr>
              <a:spcBef>
                <a:spcPts val="600"/>
              </a:spcBef>
            </a:pPr>
            <a:r>
              <a:rPr lang="de-DE" sz="2000" b="1" dirty="0"/>
              <a:t>In seinem gesamten Wirken war es Paulus ein Anliegen, allen, die ihm zuhören wollten, Den EINZIGEN zu verkünden, der Himmel und Erde vereinen kann JESUS CHRISTUS, den ERLÖSER.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67702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67702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67702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667702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667702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89330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589330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a:spcBef>
                <a:spcPts val="600"/>
              </a:spcBef>
            </a:pPr>
            <a:r>
              <a:rPr lang="de-DE" sz="2000" b="1" dirty="0"/>
              <a:t>Damit zeigte er uns, wie GOTTES GEMEINDE heute mit dem HIMMEL vereint sein kann, um auf Erden den Auftrag zu erfüllen, den JESUS uns anvertraut hat.</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de-DE" sz="2000" b="1" dirty="0"/>
              <a:t>In seinen Briefen an die Philipper und Kolosser tat er alles, um die Gemeinde näher zum Himmel und die Gläubigen näher zueinander zu bringen.</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es-ES" sz="3600" b="1" dirty="0">
                <a:solidFill>
                  <a:srgbClr val="5A3011"/>
                </a:solidFill>
                <a:latin typeface="+mj-lt"/>
                <a:ea typeface="+mj-ea"/>
                <a:cs typeface="+mj-cs"/>
              </a:rPr>
              <a:t>DER </a:t>
            </a:r>
            <a:r>
              <a:rPr lang="es-ES" sz="3600" b="1" dirty="0" err="1">
                <a:solidFill>
                  <a:srgbClr val="5A3011"/>
                </a:solidFill>
                <a:latin typeface="+mj-lt"/>
                <a:ea typeface="+mj-ea"/>
                <a:cs typeface="+mj-cs"/>
              </a:rPr>
              <a:t>VERFASSER</a:t>
            </a:r>
            <a:r>
              <a:rPr lang="es-ES" sz="3600" b="1" dirty="0">
                <a:solidFill>
                  <a:srgbClr val="5A3011"/>
                </a:solidFill>
                <a:latin typeface="+mj-lt"/>
                <a:ea typeface="+mj-ea"/>
                <a:cs typeface="+mj-cs"/>
              </a:rPr>
              <a:t> DER </a:t>
            </a:r>
            <a:r>
              <a:rPr lang="es-ES" sz="3600" b="1" dirty="0" err="1">
                <a:solidFill>
                  <a:srgbClr val="5A3011"/>
                </a:solidFill>
                <a:latin typeface="+mj-lt"/>
                <a:ea typeface="+mj-ea"/>
                <a:cs typeface="+mj-cs"/>
              </a:rPr>
              <a:t>BRIEFE</a:t>
            </a:r>
            <a:endParaRPr lang="es-ES" sz="3600" b="1" dirty="0">
              <a:solidFill>
                <a:srgbClr val="5A3011"/>
              </a:solidFill>
              <a:latin typeface="+mj-lt"/>
              <a:ea typeface="+mj-ea"/>
              <a:cs typeface="+mj-cs"/>
            </a:endParaRP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38100"/>
            <a:ext cx="12191999"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PAULUS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AUS</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DEM</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GEFFÄNGNIS</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510886"/>
            <a:ext cx="12191998" cy="646331"/>
          </a:xfrm>
          <a:prstGeom prst="rect">
            <a:avLst/>
          </a:prstGeom>
          <a:noFill/>
        </p:spPr>
        <p:txBody>
          <a:bodyPr wrap="square">
            <a:spAutoFit/>
          </a:bodyPr>
          <a:lstStyle/>
          <a:p>
            <a:pPr algn="ctr"/>
            <a:r>
              <a:rPr lang="de-DE"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„Paulus, Gefangener CHRISTI JESU und Timotheus, der Bruder, an den lieben Philemon, unsern Mitarbeiter“</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Philemon</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de-DE" sz="2000" b="1" dirty="0"/>
              <a:t>Während seiner 1. Haft in Rom – zwischen 60 und 62 n. Chr. – schrieb Paulus mindestens 5 Briefe: an die EPHESER, an die PHILIPPER, an die KOLOSSER, an PHILEMON und an die Gemeinde in LAODIZEA (der uns nicht überliefert ist).</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6"/>
            <a:ext cx="4391025" cy="2062054"/>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162300" y="3362287"/>
            <a:ext cx="6048376" cy="1938992"/>
          </a:xfrm>
          <a:prstGeom prst="rect">
            <a:avLst/>
          </a:prstGeom>
          <a:noFill/>
        </p:spPr>
        <p:txBody>
          <a:bodyPr wrap="square">
            <a:spAutoFit/>
          </a:bodyPr>
          <a:lstStyle/>
          <a:p>
            <a:pPr>
              <a:spcBef>
                <a:spcPts val="600"/>
              </a:spcBef>
            </a:pPr>
            <a:r>
              <a:rPr lang="de-DE" sz="2000" b="1" dirty="0"/>
              <a:t>Da keine schwerwiegenden Anklagen gegen ihn vorlagen, durfte er in einem gemieteten Haus wohnen, das ständig von einem römischen Soldaten bewacht wurde (Apg 28,16). So konnte er weiterhin das Evangelium verkünden, sogar vor der Prätorianergarde selbst (Phil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162300" y="5188072"/>
            <a:ext cx="9029698" cy="1015663"/>
          </a:xfrm>
          <a:prstGeom prst="rect">
            <a:avLst/>
          </a:prstGeom>
          <a:noFill/>
        </p:spPr>
        <p:txBody>
          <a:bodyPr wrap="square">
            <a:spAutoFit/>
          </a:bodyPr>
          <a:lstStyle/>
          <a:p>
            <a:pPr>
              <a:spcBef>
                <a:spcPts val="600"/>
              </a:spcBef>
            </a:pPr>
            <a:r>
              <a:rPr lang="de-DE" sz="2000" b="1" dirty="0"/>
              <a:t>Wenn wir die Briefe betrachten, sehen wir, dass Paulus viele Mitarbeiter hatte (Kol 4,7-14; Philem 23-24). Er stand auch in Kontakt mit dem Haushalt des Kaisers (Phil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162300" y="6090527"/>
            <a:ext cx="9029697" cy="707886"/>
          </a:xfrm>
          <a:prstGeom prst="rect">
            <a:avLst/>
          </a:prstGeom>
          <a:noFill/>
        </p:spPr>
        <p:txBody>
          <a:bodyPr wrap="square">
            <a:spAutoFit/>
          </a:bodyPr>
          <a:lstStyle/>
          <a:p>
            <a:pPr>
              <a:spcBef>
                <a:spcPts val="600"/>
              </a:spcBef>
            </a:pPr>
            <a:r>
              <a:rPr lang="de-DE" sz="2000" b="1" dirty="0"/>
              <a:t>Paulus hatte gehofft, bald freigelassen zu werden (Phil. 2,24), eine Hoffnung, die er während seiner 2. Gefangenschaft nicht mehr hatte (2 Tim.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es-ES" sz="4400" b="1" spc="300" dirty="0" err="1">
                <a:ln w="13462">
                  <a:solidFill>
                    <a:schemeClr val="bg1"/>
                  </a:solidFill>
                  <a:prstDash val="solid"/>
                </a:ln>
                <a:solidFill>
                  <a:schemeClr val="accent5"/>
                </a:solidFill>
                <a:effectLst>
                  <a:outerShdw dist="12700" dir="2700000" algn="bl" rotWithShape="0">
                    <a:schemeClr val="accent4"/>
                  </a:outerShdw>
                </a:effectLst>
              </a:rPr>
              <a:t>BOTSCHAFTER</a:t>
            </a:r>
            <a:r>
              <a:rPr lang="es-ES" sz="4400" b="1" spc="300" dirty="0">
                <a:ln w="13462">
                  <a:solidFill>
                    <a:schemeClr val="bg1"/>
                  </a:solidFill>
                  <a:prstDash val="solid"/>
                </a:ln>
                <a:solidFill>
                  <a:schemeClr val="accent5"/>
                </a:solidFill>
                <a:effectLst>
                  <a:outerShdw dist="12700" dir="2700000" algn="bl" rotWithShape="0">
                    <a:schemeClr val="accent4"/>
                  </a:outerShdw>
                </a:effectLst>
              </a:rPr>
              <a:t> IN </a:t>
            </a:r>
            <a:r>
              <a:rPr lang="es-ES" sz="4400" b="1" spc="300" dirty="0" err="1">
                <a:ln w="13462">
                  <a:solidFill>
                    <a:schemeClr val="bg1"/>
                  </a:solidFill>
                  <a:prstDash val="solid"/>
                </a:ln>
                <a:solidFill>
                  <a:schemeClr val="accent5"/>
                </a:solidFill>
                <a:effectLst>
                  <a:outerShdw dist="12700" dir="2700000" algn="bl" rotWithShape="0">
                    <a:schemeClr val="accent4"/>
                  </a:outerShdw>
                </a:effectLst>
              </a:rPr>
              <a:t>KETTEN</a:t>
            </a:r>
            <a:endParaRPr lang="es-ES" sz="4400" b="1" spc="30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536E69"/>
                </a:solidFill>
                <a:latin typeface="Comic Sans MS" panose="030F0702030302020204" pitchFamily="66" charset="0"/>
              </a:rPr>
              <a:t>„dessen Bote ich bin in Ketten, dass ich mit Freimut davon rede, wie ich es muss“</a:t>
            </a:r>
            <a:r>
              <a:rPr lang="es-ES" b="1" dirty="0">
                <a:solidFill>
                  <a:srgbClr val="536E69"/>
                </a:solidFill>
                <a:latin typeface="Comic Sans MS" panose="030F0702030302020204" pitchFamily="66" charset="0"/>
              </a:rPr>
              <a:t> </a:t>
            </a:r>
            <a:r>
              <a:rPr lang="es-ES" sz="1400" b="1" dirty="0">
                <a:solidFill>
                  <a:srgbClr val="536E69"/>
                </a:solidFill>
                <a:latin typeface="Comic Sans MS" panose="030F0702030302020204" pitchFamily="66" charset="0"/>
              </a:rPr>
              <a:t>(</a:t>
            </a:r>
            <a:r>
              <a:rPr lang="es-ES" sz="1400" b="1" dirty="0" err="1">
                <a:solidFill>
                  <a:srgbClr val="536E69"/>
                </a:solidFill>
                <a:latin typeface="Comic Sans MS" panose="030F0702030302020204" pitchFamily="66" charset="0"/>
              </a:rPr>
              <a:t>Epheser</a:t>
            </a:r>
            <a:r>
              <a:rPr lang="es-ES" sz="1400" b="1" dirty="0">
                <a:solidFill>
                  <a:srgbClr val="536E69"/>
                </a:solidFill>
                <a:latin typeface="Comic Sans MS" panose="030F0702030302020204" pitchFamily="66" charset="0"/>
              </a:rPr>
              <a:t> 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923330"/>
          </a:xfrm>
          <a:prstGeom prst="rect">
            <a:avLst/>
          </a:prstGeom>
          <a:noFill/>
        </p:spPr>
        <p:txBody>
          <a:bodyPr wrap="square" rtlCol="0">
            <a:spAutoFit/>
          </a:bodyPr>
          <a:lstStyle/>
          <a:p>
            <a:pPr>
              <a:spcBef>
                <a:spcPts val="600"/>
              </a:spcBef>
            </a:pPr>
            <a:r>
              <a:rPr lang="de-DE" b="1" dirty="0"/>
              <a:t>Von dem Moment an, als er sich entschied, BOTSCHAFTER CHRISTI zu sein, war das Leben des Paulus nicht einfach (2 Kor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808799"/>
            <a:ext cx="6751588" cy="923330"/>
          </a:xfrm>
          <a:prstGeom prst="rect">
            <a:avLst/>
          </a:prstGeom>
          <a:noFill/>
        </p:spPr>
        <p:txBody>
          <a:bodyPr wrap="square">
            <a:spAutoFit/>
          </a:bodyPr>
          <a:lstStyle/>
          <a:p>
            <a:pPr>
              <a:spcBef>
                <a:spcPts val="600"/>
              </a:spcBef>
            </a:pPr>
            <a:r>
              <a:rPr lang="de-DE" b="1" dirty="0"/>
              <a:t>In all diesen Schwierigkeiten betrachtete sich PAULUS jedoch nie als hilflos (2. Kor 4,7-9). Da er nicht frei predigen konnte, wurde er zu einem „BOTSCHAFTER IN KETTEN” (Eph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784884"/>
            <a:ext cx="5850195" cy="2031325"/>
          </a:xfrm>
          <a:prstGeom prst="rect">
            <a:avLst/>
          </a:prstGeom>
          <a:noFill/>
        </p:spPr>
        <p:txBody>
          <a:bodyPr wrap="square">
            <a:spAutoFit/>
          </a:bodyPr>
          <a:lstStyle/>
          <a:p>
            <a:pPr>
              <a:spcBef>
                <a:spcPts val="600"/>
              </a:spcBef>
            </a:pPr>
            <a:r>
              <a:rPr lang="de-DE" b="1" dirty="0"/>
              <a:t>Paulus' Haltung lehrt uns, dass wir, wenn wir wegen der Verkündigung des EVANGELIUMS Schwierigkeiten erleiden, unser volles Vertrauen auf GOTT setzen; immer Sein WORT im Gedächtnis behalten (2 Tim 2,15); und uns an den HEILIGEN GEIST klammern müssen. Er ist der TRÖSTER, Der uns KRAFT und MUT gibt (Sach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278717"/>
            <a:ext cx="6026712" cy="1477328"/>
          </a:xfrm>
          <a:prstGeom prst="rect">
            <a:avLst/>
          </a:prstGeom>
          <a:noFill/>
        </p:spPr>
        <p:txBody>
          <a:bodyPr wrap="square">
            <a:spAutoFit/>
          </a:bodyPr>
          <a:lstStyle/>
          <a:p>
            <a:pPr>
              <a:spcBef>
                <a:spcPts val="600"/>
              </a:spcBef>
            </a:pPr>
            <a:r>
              <a:rPr lang="de-DE" b="1" dirty="0"/>
              <a:t>Die Bibel berichtet nur von 3 Inhaftierungen des Paulus, bevor er nach Rom gebracht wurde: in PHILIPPI (Apg 16,22-24), in JERUSALEM (Apg 23,10) und in CÄSAREA (Apg 23,33-35). Aber sicherlich gab es noch mehrere weitere (2. Kor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05834"/>
            <a:ext cx="3628082" cy="646331"/>
          </a:xfrm>
          <a:prstGeom prst="rect">
            <a:avLst/>
          </a:prstGeom>
          <a:noFill/>
        </p:spPr>
        <p:txBody>
          <a:bodyPr wrap="square">
            <a:spAutoFit/>
          </a:bodyPr>
          <a:lstStyle/>
          <a:p>
            <a:pPr algn="ctr">
              <a:spcBef>
                <a:spcPts val="600"/>
              </a:spcBef>
            </a:pPr>
            <a:r>
              <a:rPr lang="es-ES" sz="3600" b="1" dirty="0">
                <a:solidFill>
                  <a:srgbClr val="2F5882"/>
                </a:solidFill>
                <a:latin typeface="+mj-lt"/>
                <a:ea typeface="+mj-ea"/>
                <a:cs typeface="+mj-cs"/>
              </a:rPr>
              <a:t>DIE </a:t>
            </a:r>
            <a:r>
              <a:rPr lang="es-ES" sz="3600" b="1" dirty="0" err="1">
                <a:solidFill>
                  <a:srgbClr val="2F5882"/>
                </a:solidFill>
                <a:latin typeface="+mj-lt"/>
                <a:ea typeface="+mj-ea"/>
                <a:cs typeface="+mj-cs"/>
              </a:rPr>
              <a:t>EMPFÄNGER</a:t>
            </a:r>
            <a:endParaRPr lang="es-ES" sz="3600" b="1" dirty="0">
              <a:solidFill>
                <a:srgbClr val="2F5882"/>
              </a:solidFill>
              <a:latin typeface="+mj-lt"/>
              <a:ea typeface="+mj-ea"/>
              <a:cs typeface="+mj-cs"/>
            </a:endParaRP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815608"/>
            <a:ext cx="7473882" cy="4970591"/>
          </a:xfrm>
          <a:prstGeom prst="rect">
            <a:avLst/>
          </a:prstGeom>
          <a:noFill/>
        </p:spPr>
        <p:txBody>
          <a:bodyPr wrap="square">
            <a:spAutoFit/>
          </a:bodyPr>
          <a:lstStyle/>
          <a:p>
            <a:pPr>
              <a:spcBef>
                <a:spcPts val="600"/>
              </a:spcBef>
            </a:pPr>
            <a:r>
              <a:rPr lang="de-DE" sz="2400" b="1" dirty="0">
                <a:latin typeface="Constantia" panose="02030602050306030303" pitchFamily="18" charset="0"/>
              </a:rPr>
              <a:t>„Der Apostel Paulus fühlte sich den Menschen, die durch seine Arbeit zum GLAUBEN gekommen waren, zutiefst verpflichtet. Vor allem wünschte er sich, dass sie treu bleiben sollten, „damit ich mich am TAG CHRISTI freuen kann“, sagte er, „dass ich nicht umsonst gelaufen bin und nicht umsonst gearbeitet habe“. Philipper 2,16. </a:t>
            </a:r>
          </a:p>
          <a:p>
            <a:pPr>
              <a:spcBef>
                <a:spcPts val="600"/>
              </a:spcBef>
            </a:pPr>
            <a:r>
              <a:rPr lang="de-DE" sz="2400" b="1" dirty="0">
                <a:latin typeface="Constantia" panose="02030602050306030303" pitchFamily="18" charset="0"/>
              </a:rPr>
              <a:t>Er zitterte um das Ergebnis seines Dienstes. Er hatte das Gefühl, dass sogar sein eigenes SEELENHEIL gefährdet sein könnte, wenn er seine Pflicht nicht erfüllen und die GEMEINDE nicht mit ihm bei der Arbeit der SEELENRETTUNG zusammenarbeiten würde“</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2120829" y="5954762"/>
            <a:ext cx="7712112" cy="338554"/>
          </a:xfrm>
          <a:prstGeom prst="rect">
            <a:avLst/>
          </a:prstGeom>
          <a:noFill/>
        </p:spPr>
        <p:txBody>
          <a:bodyPr wrap="none" rtlCol="0">
            <a:spAutoFit/>
          </a:bodyPr>
          <a:lstStyle/>
          <a:p>
            <a:pPr algn="r"/>
            <a:r>
              <a:rPr lang="en-US" sz="1600" b="1" dirty="0"/>
              <a:t>E. G. White, The Acts of the Apostles (Das </a:t>
            </a:r>
            <a:r>
              <a:rPr lang="en-US" sz="1600" b="1" dirty="0" err="1"/>
              <a:t>Wirken</a:t>
            </a:r>
            <a:r>
              <a:rPr lang="en-US" sz="1600" b="1" dirty="0"/>
              <a:t> der </a:t>
            </a:r>
            <a:r>
              <a:rPr lang="en-US" sz="1600" b="1" dirty="0" err="1"/>
              <a:t>Apostel</a:t>
            </a:r>
            <a:r>
              <a:rPr lang="en-US" sz="1600" b="1" dirty="0"/>
              <a:t>), S. 206 (</a:t>
            </a:r>
            <a:r>
              <a:rPr lang="en-US" sz="1600" b="1" dirty="0" err="1"/>
              <a:t>engl.</a:t>
            </a:r>
            <a:r>
              <a:rPr lang="en-US" sz="1600" b="1" dirty="0"/>
              <a:t> </a:t>
            </a:r>
            <a:r>
              <a:rPr lang="en-US" sz="1600" b="1" dirty="0" err="1"/>
              <a:t>Ausg</a:t>
            </a:r>
            <a:r>
              <a:rPr lang="en-US" sz="1600" b="1" dirty="0"/>
              <a:t>.)</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442656" y="-50081"/>
            <a:ext cx="6749344" cy="646331"/>
          </a:xfrm>
          <a:prstGeom prst="rect">
            <a:avLst/>
          </a:prstGeom>
          <a:noFill/>
        </p:spPr>
        <p:txBody>
          <a:bodyPr wrap="square">
            <a:spAutoFit/>
          </a:bodyPr>
          <a:lstStyle/>
          <a:p>
            <a:pPr algn="ct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DIE </a:t>
            </a: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GESCHICHTE</a:t>
            </a: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VON</a:t>
            </a: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s-E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PHILIPPI</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de-DE"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„Und Paulus sah eine Erscheinung bei Nacht: Ein Mann aus Makedonien stand da und bat ihn: ,Komm herüber nach Makedonien und hilf uns!‘ “</a:t>
            </a: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Apg</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 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506374" cy="400110"/>
          </a:xfrm>
          <a:prstGeom prst="rect">
            <a:avLst/>
          </a:prstGeom>
          <a:noFill/>
        </p:spPr>
        <p:txBody>
          <a:bodyPr wrap="none" rtlCol="0">
            <a:spAutoFit/>
          </a:bodyPr>
          <a:lstStyle/>
          <a:p>
            <a:r>
              <a:rPr lang="es-ES" sz="2000" b="1" dirty="0" err="1">
                <a:solidFill>
                  <a:srgbClr val="002060"/>
                </a:solidFill>
              </a:rPr>
              <a:t>Apg</a:t>
            </a:r>
            <a:r>
              <a:rPr lang="es-ES" sz="2000" b="1" dirty="0">
                <a:solidFill>
                  <a:srgbClr val="002060"/>
                </a:solidFill>
              </a:rPr>
              <a:t>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761783" y="3401497"/>
            <a:ext cx="1101135" cy="369332"/>
          </a:xfrm>
          <a:prstGeom prst="rect">
            <a:avLst/>
          </a:prstGeom>
          <a:noFill/>
        </p:spPr>
        <p:txBody>
          <a:bodyPr wrap="none" rtlCol="0">
            <a:spAutoFit/>
          </a:bodyPr>
          <a:lstStyle/>
          <a:p>
            <a:pPr algn="ctr"/>
            <a:r>
              <a:rPr lang="es-ES" b="1" dirty="0" err="1"/>
              <a:t>Phrygien</a:t>
            </a:r>
            <a:endParaRPr lang="es-ES" b="1" dirty="0"/>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49141" y="3087172"/>
            <a:ext cx="1076065" cy="369332"/>
          </a:xfrm>
          <a:prstGeom prst="rect">
            <a:avLst/>
          </a:prstGeom>
          <a:noFill/>
        </p:spPr>
        <p:txBody>
          <a:bodyPr wrap="none" rtlCol="0">
            <a:spAutoFit/>
          </a:bodyPr>
          <a:lstStyle/>
          <a:p>
            <a:pPr algn="ctr"/>
            <a:r>
              <a:rPr lang="es-ES" b="1" dirty="0" err="1"/>
              <a:t>Galatien</a:t>
            </a:r>
            <a:endParaRPr lang="es-ES" b="1"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14040" y="3066662"/>
            <a:ext cx="929743" cy="369332"/>
          </a:xfrm>
          <a:prstGeom prst="rect">
            <a:avLst/>
          </a:prstGeom>
          <a:noFill/>
        </p:spPr>
        <p:txBody>
          <a:bodyPr wrap="none" rtlCol="0">
            <a:spAutoFit/>
          </a:bodyPr>
          <a:lstStyle/>
          <a:p>
            <a:pPr algn="ctr"/>
            <a:r>
              <a:rPr lang="es-ES" b="1" dirty="0" err="1"/>
              <a:t>Mysien</a:t>
            </a:r>
            <a:endParaRPr lang="es-ES" b="1" dirty="0"/>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2776" y="2601099"/>
            <a:ext cx="1175323" cy="369332"/>
          </a:xfrm>
          <a:prstGeom prst="rect">
            <a:avLst/>
          </a:prstGeom>
          <a:noFill/>
        </p:spPr>
        <p:txBody>
          <a:bodyPr wrap="none" rtlCol="0">
            <a:spAutoFit/>
          </a:bodyPr>
          <a:lstStyle/>
          <a:p>
            <a:pPr algn="ctr"/>
            <a:r>
              <a:rPr lang="es-ES" b="1" dirty="0" err="1"/>
              <a:t>Bithynien</a:t>
            </a:r>
            <a:endParaRPr lang="es-ES" b="1" dirty="0"/>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algn="ctr"/>
            <a:r>
              <a:rPr lang="es-ES" b="1" dirty="0" err="1"/>
              <a:t>Troas</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algn="ctr"/>
            <a:r>
              <a:rPr lang="es-ES" b="1" dirty="0" err="1"/>
              <a:t>Provinz</a:t>
            </a:r>
            <a:r>
              <a:rPr lang="es-ES" b="1" dirty="0"/>
              <a:t> </a:t>
            </a:r>
            <a:r>
              <a:rPr lang="es-ES" b="1" dirty="0" err="1"/>
              <a:t>von</a:t>
            </a:r>
            <a:r>
              <a:rPr lang="es-ES" b="1" dirty="0"/>
              <a:t> </a:t>
            </a:r>
            <a:r>
              <a:rPr lang="es-ES" b="1" dirty="0" err="1"/>
              <a:t>Mazedonien</a:t>
            </a:r>
            <a:endParaRPr lang="es-ES" b="1" dirty="0"/>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34639" y="2861667"/>
            <a:ext cx="1453668" cy="369332"/>
          </a:xfrm>
          <a:prstGeom prst="rect">
            <a:avLst/>
          </a:prstGeom>
          <a:noFill/>
        </p:spPr>
        <p:txBody>
          <a:bodyPr wrap="none" rtlCol="0">
            <a:spAutoFit/>
          </a:bodyPr>
          <a:lstStyle/>
          <a:p>
            <a:pPr algn="ctr"/>
            <a:r>
              <a:rPr lang="es-ES" b="1" dirty="0" err="1"/>
              <a:t>Samothrake</a:t>
            </a:r>
            <a:endParaRPr lang="es-ES" b="1" dirty="0"/>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88307" y="2879735"/>
            <a:ext cx="563550"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es-ES" b="1" dirty="0" err="1"/>
              <a:t>Neapolis</a:t>
            </a:r>
            <a:endParaRPr lang="es-ES" b="1"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53859" y="2258514"/>
            <a:ext cx="982962" cy="369332"/>
          </a:xfrm>
          <a:prstGeom prst="rect">
            <a:avLst/>
          </a:prstGeom>
          <a:noFill/>
        </p:spPr>
        <p:txBody>
          <a:bodyPr wrap="none" rtlCol="0">
            <a:spAutoFit/>
          </a:bodyPr>
          <a:lstStyle/>
          <a:p>
            <a:pPr algn="ctr"/>
            <a:r>
              <a:rPr lang="es-ES" b="1" dirty="0" err="1">
                <a:solidFill>
                  <a:schemeClr val="accent2">
                    <a:lumMod val="75000"/>
                  </a:schemeClr>
                </a:solidFill>
              </a:rPr>
              <a:t>Philippi</a:t>
            </a:r>
            <a:endParaRPr lang="es-ES" b="1" dirty="0">
              <a:solidFill>
                <a:schemeClr val="accent2">
                  <a:lumMod val="75000"/>
                </a:schemeClr>
              </a:solidFill>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de-DE" sz="2000" b="1" dirty="0"/>
              <a:t>Während seiner 2. Missionsreise nahmen die Pläne des Paulus eine Wende. Der HEILIGE GEIST lenkte seine Schritte um (Apg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3407933811"/>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80362"/>
            <a:ext cx="6443866" cy="1554272"/>
          </a:xfrm>
          <a:prstGeom prst="rect">
            <a:avLst/>
          </a:prstGeom>
          <a:noFill/>
        </p:spPr>
        <p:txBody>
          <a:bodyPr wrap="square" rtlCol="0">
            <a:spAutoFit/>
          </a:bodyPr>
          <a:lstStyle/>
          <a:p>
            <a:pPr>
              <a:spcBef>
                <a:spcPts val="600"/>
              </a:spcBef>
            </a:pPr>
            <a:r>
              <a:rPr lang="de-DE" sz="1900" b="1" dirty="0"/>
              <a:t>Philippi war der Ort, den der HEILIGE GEIST auserwählt hatte, um mit der Verkündigung des EVANGELIUMS in Europa zu beginnen. Als vollwertige römische Stadt waren die Philipper von der Steuer befreit und besaßen von Geburt an das Römische Bürgerrecht.</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528</TotalTime>
  <Words>1563</Words>
  <Application>Microsoft Office PowerPoint</Application>
  <PresentationFormat>Panorámica</PresentationFormat>
  <Paragraphs>80</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 Display</vt:lpstr>
      <vt:lpstr>Constantia</vt:lpstr>
      <vt:lpstr>Aptos</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84</cp:revision>
  <dcterms:created xsi:type="dcterms:W3CDTF">2025-12-14T15:19:42Z</dcterms:created>
  <dcterms:modified xsi:type="dcterms:W3CDTF">2026-01-08T07:45:03Z</dcterms:modified>
</cp:coreProperties>
</file>