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314" r:id="rId4"/>
    <p:sldId id="259" r:id="rId5"/>
    <p:sldId id="316" r:id="rId6"/>
    <p:sldId id="260" r:id="rId7"/>
    <p:sldId id="317" r:id="rId8"/>
    <p:sldId id="318" r:id="rId9"/>
    <p:sldId id="262" r:id="rId10"/>
    <p:sldId id="319" r:id="rId11"/>
    <p:sldId id="263" r:id="rId12"/>
    <p:sldId id="264" r:id="rId13"/>
    <p:sldId id="320" r:id="rId14"/>
    <p:sldId id="265" r:id="rId15"/>
    <p:sldId id="266" r:id="rId16"/>
    <p:sldId id="321" r:id="rId17"/>
    <p:sldId id="322" r:id="rId18"/>
    <p:sldId id="267" r:id="rId19"/>
    <p:sldId id="323" r:id="rId20"/>
    <p:sldId id="268" r:id="rId21"/>
    <p:sldId id="315" r:id="rId22"/>
    <p:sldId id="269" r:id="rId23"/>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2D30"/>
    <a:srgbClr val="4A3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5" d="100"/>
          <a:sy n="105" d="100"/>
        </p:scale>
        <p:origin x="13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6" Type="http://schemas.openxmlformats.org/officeDocument/2006/relationships/image" Target="../media/image50.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6" Type="http://schemas.openxmlformats.org/officeDocument/2006/relationships/image" Target="../media/image50.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a:lstStyle/>
        <a:p>
          <a:pPr algn="ctr"/>
          <a:r>
            <a:rPr lang="en" sz="1800" b="1" dirty="0"/>
            <a:t>Paulus ging nach PHRYGIEN (6a)</a:t>
          </a:r>
          <a:endParaRPr lang="es-ES" sz="1800" dirty="0"/>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pPr algn="ctr"/>
          <a:r>
            <a:rPr lang="en" sz="1700" b="1" dirty="0"/>
            <a:t>Er konnte weder dort noch in </a:t>
          </a:r>
          <a:r>
            <a:rPr lang="en" sz="1800" b="1" dirty="0"/>
            <a:t>GALATIEN predigen (6b)</a:t>
          </a:r>
          <a:endParaRPr lang="es-ES" sz="1800" dirty="0"/>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pPr algn="ctr"/>
          <a:r>
            <a:rPr lang="en" sz="1800" b="1" dirty="0"/>
            <a:t>Er kam in MYSIEN an (7a)</a:t>
          </a:r>
          <a:endParaRPr lang="es-ES" sz="1800" dirty="0"/>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pPr algn="ctr"/>
          <a:r>
            <a:rPr lang="en" sz="1700" b="1" dirty="0"/>
            <a:t>Es gelang ihm nicht nach BITHYNIEN zu kommen </a:t>
          </a:r>
          <a:r>
            <a:rPr lang="en" sz="1800" b="1" dirty="0"/>
            <a:t>(7b)</a:t>
          </a:r>
          <a:endParaRPr lang="es-ES" sz="1800" dirty="0"/>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pPr algn="ctr"/>
          <a:r>
            <a:rPr lang="en" sz="1800" b="1" dirty="0"/>
            <a:t>Er ging nach TROAS, wo er eine Vision hatte (8-10)</a:t>
          </a:r>
          <a:endParaRPr lang="es-ES" sz="1800" dirty="0"/>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pPr algn="ctr"/>
          <a:r>
            <a:rPr lang="en" sz="1800" b="1" dirty="0"/>
            <a:t>Er segelte nach SAMOTHRAKE (11a)</a:t>
          </a:r>
          <a:endParaRPr lang="es-ES" sz="1800" dirty="0"/>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pPr algn="ctr"/>
          <a:r>
            <a:rPr lang="en" sz="1800" b="1" dirty="0"/>
            <a:t>Von dort aus nach NEAPOLIS (11b)</a:t>
          </a:r>
          <a:endParaRPr lang="es-ES" sz="1800" dirty="0"/>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pPr algn="ctr"/>
          <a:r>
            <a:rPr lang="en" sz="1800" b="1" dirty="0"/>
            <a:t>Schlussendlich kam er in PHILIPPI an (12)</a:t>
          </a:r>
          <a:endParaRPr lang="es-ES" sz="1800" dirty="0"/>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28360" custLinFactNeighborX="-300000"/>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28360" custLinFactNeighborX="-300000"/>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28360" custLinFactNeighborX="-300000"/>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28360" custLinFactNeighborX="-300000"/>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28360" custLinFactNeighborX="-300000"/>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28360" custLinFactNeighborX="-300000"/>
      <dgm:spPr>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28360" custLinFactNeighborX="-300000"/>
      <dgm:spPr>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28360" custLinFactNeighborX="-300000"/>
      <dgm:spPr>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r>
            <a:rPr lang="de-DE" sz="2000" b="1" dirty="0">
              <a:effectLst>
                <a:outerShdw blurRad="38100" dist="38100" dir="2700000" algn="tl">
                  <a:srgbClr val="000000">
                    <a:alpha val="43137"/>
                  </a:srgbClr>
                </a:outerShdw>
              </a:effectLst>
            </a:rPr>
            <a:t>Die Einleitungen zu den Briefen an die PHILIPPER und an die KOLOSSER, die sich sehr ähneln, zeigen uns 2 wichtige Aspekte (Phil 1,1; Kol 1,1-2):</a:t>
          </a:r>
          <a:endParaRPr lang="es-ES" sz="2000" dirty="0">
            <a:effectLst>
              <a:outerShdw blurRad="38100" dist="38100" dir="2700000" algn="tl">
                <a:srgbClr val="000000">
                  <a:alpha val="43137"/>
                </a:srgbClr>
              </a:outerShdw>
            </a:effectLst>
          </a:endParaRP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pPr>
            <a:buFont typeface="+mj-lt"/>
            <a:buAutoNum type="arabicPeriod"/>
          </a:pPr>
          <a:r>
            <a:rPr lang="en" sz="2000" b="1" dirty="0">
              <a:effectLst>
                <a:outerShdw blurRad="38100" dist="38100" dir="2700000" algn="tl">
                  <a:srgbClr val="000000">
                    <a:alpha val="43137"/>
                  </a:srgbClr>
                </a:outerShdw>
              </a:effectLst>
            </a:rPr>
            <a:t> </a:t>
          </a:r>
          <a:r>
            <a:rPr lang="de-DE" sz="1800" b="1" dirty="0">
              <a:effectLst>
                <a:outerShdw blurRad="38100" dist="38100" dir="2700000" algn="tl">
                  <a:srgbClr val="000000">
                    <a:alpha val="43137"/>
                  </a:srgbClr>
                </a:outerShdw>
              </a:effectLst>
            </a:rPr>
            <a:t>In GOTTES Augen sind Gemeindemitglieder </a:t>
          </a:r>
          <a:br>
            <a:rPr lang="de-DE" sz="1800" b="1" dirty="0">
              <a:effectLst>
                <a:outerShdw blurRad="38100" dist="38100" dir="2700000" algn="tl">
                  <a:srgbClr val="000000">
                    <a:alpha val="43137"/>
                  </a:srgbClr>
                </a:outerShdw>
              </a:effectLst>
            </a:rPr>
          </a:br>
          <a:r>
            <a:rPr lang="de-DE" sz="1800" b="1" dirty="0">
              <a:effectLst>
                <a:outerShdw blurRad="38100" dist="38100" dir="2700000" algn="tl">
                  <a:srgbClr val="000000">
                    <a:alpha val="43137"/>
                  </a:srgbClr>
                </a:outerShdw>
              </a:effectLst>
            </a:rPr>
            <a:t>trotz ihrer Fehler „Heilige“ und „Gläubige“</a:t>
          </a:r>
          <a:r>
            <a:rPr lang="de-DE"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de-DE" sz="2000" b="1" dirty="0">
              <a:effectLst>
                <a:outerShdw blurRad="38100" dist="38100" dir="2700000" algn="tl">
                  <a:srgbClr val="000000">
                    <a:alpha val="43137"/>
                  </a:srgbClr>
                </a:outerShdw>
              </a:effectLst>
            </a:rPr>
            <a:t>In der Gemeinde gibt es eine Ordnung, in der einige Mitglieder mehr Autorität und Verantwortung haben als andere:</a:t>
          </a:r>
          <a:endParaRPr lang="en" sz="2000" b="1" dirty="0">
            <a:effectLst>
              <a:outerShdw blurRad="38100" dist="38100" dir="2700000" algn="tl">
                <a:srgbClr val="000000">
                  <a:alpha val="43137"/>
                </a:srgbClr>
              </a:outerShdw>
            </a:effectLst>
          </a:endParaRP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r>
            <a:rPr lang="de-DE" sz="2000" b="1" dirty="0">
              <a:effectLst>
                <a:outerShdw blurRad="38100" dist="38100" dir="2700000" algn="tl">
                  <a:srgbClr val="000000">
                    <a:alpha val="43137"/>
                  </a:srgbClr>
                </a:outerShdw>
              </a:effectLst>
            </a:rPr>
            <a:t>PAULUS ist ein Apostel, </a:t>
          </a:r>
          <a:br>
            <a:rPr lang="de-DE" sz="2000" b="1" dirty="0">
              <a:effectLst>
                <a:outerShdw blurRad="38100" dist="38100" dir="2700000" algn="tl">
                  <a:srgbClr val="000000">
                    <a:alpha val="43137"/>
                  </a:srgbClr>
                </a:outerShdw>
              </a:effectLst>
            </a:rPr>
          </a:br>
          <a:r>
            <a:rPr lang="de-DE" sz="2000" b="1" dirty="0">
              <a:effectLst>
                <a:outerShdw blurRad="38100" dist="38100" dir="2700000" algn="tl">
                  <a:srgbClr val="000000">
                    <a:alpha val="43137"/>
                  </a:srgbClr>
                </a:outerShdw>
              </a:effectLst>
            </a:rPr>
            <a:t>ein Leiter auf höchster Ebene.</a:t>
          </a:r>
          <a:endParaRPr lang="en" sz="2000" b="1" dirty="0">
            <a:effectLst>
              <a:outerShdw blurRad="38100" dist="38100" dir="2700000" algn="tl">
                <a:srgbClr val="000000">
                  <a:alpha val="43137"/>
                </a:srgbClr>
              </a:outerShdw>
            </a:effectLst>
          </a:endParaRP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r>
            <a:rPr lang="de-DE" sz="2000" b="1" dirty="0">
              <a:effectLst>
                <a:outerShdw blurRad="38100" dist="38100" dir="2700000" algn="tl">
                  <a:srgbClr val="000000">
                    <a:alpha val="43137"/>
                  </a:srgbClr>
                </a:outerShdw>
              </a:effectLst>
            </a:rPr>
            <a:t>TIMOTHEUS ist sein Mitarbeiter (Pastor)</a:t>
          </a:r>
          <a:endParaRPr lang="en" sz="2000" b="1" dirty="0">
            <a:effectLst>
              <a:outerShdw blurRad="38100" dist="38100" dir="2700000" algn="tl">
                <a:srgbClr val="000000">
                  <a:alpha val="43137"/>
                </a:srgbClr>
              </a:outerShdw>
            </a:effectLst>
          </a:endParaRP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r>
            <a:rPr lang="de-DE" sz="2000" b="1" dirty="0">
              <a:effectLst>
                <a:outerShdw blurRad="38100" dist="38100" dir="2700000" algn="tl">
                  <a:srgbClr val="000000">
                    <a:alpha val="43137"/>
                  </a:srgbClr>
                </a:outerShdw>
              </a:effectLst>
            </a:rPr>
            <a:t>BISCHÖFE sind lokale Leiter (Älteste)</a:t>
          </a:r>
          <a:endParaRPr lang="en" sz="2000" b="1" dirty="0">
            <a:effectLst>
              <a:outerShdw blurRad="38100" dist="38100" dir="2700000" algn="tl">
                <a:srgbClr val="000000">
                  <a:alpha val="43137"/>
                </a:srgbClr>
              </a:outerShdw>
            </a:effectLst>
          </a:endParaRP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DIAKONE “verwalten” die Gemeinde</a:t>
          </a: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158691" custScaleY="194934" custLinFactNeighborX="3066" custLinFactNeighborY="-25433">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613809"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ScaleY="188786" custLinFactNeighborX="-64646"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NeighborX="-64646"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NeighborX="-64646"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64646"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rot="10800000">
          <a:off x="37254" y="1996"/>
          <a:ext cx="5724991" cy="29740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1146"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Paulus ging nach PHRYGIEN (6a)</a:t>
          </a:r>
          <a:endParaRPr lang="es-ES" sz="1800" kern="1200" dirty="0"/>
        </a:p>
      </dsp:txBody>
      <dsp:txXfrm rot="10800000">
        <a:off x="111604" y="1996"/>
        <a:ext cx="5650641" cy="297401"/>
      </dsp:txXfrm>
    </dsp:sp>
    <dsp:sp modelId="{A0854987-322C-46BC-BC7F-82CD3A59358A}">
      <dsp:nvSpPr>
        <dsp:cNvPr id="0" name=""/>
        <dsp:cNvSpPr/>
      </dsp:nvSpPr>
      <dsp:spPr>
        <a:xfrm>
          <a:off x="0" y="1996"/>
          <a:ext cx="297401" cy="297401"/>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rot="10800000">
          <a:off x="37254" y="388174"/>
          <a:ext cx="5724991" cy="29740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1146" tIns="64770" rIns="120904" bIns="64770" numCol="1" spcCol="1270" anchor="ctr" anchorCtr="0">
          <a:noAutofit/>
        </a:bodyPr>
        <a:lstStyle/>
        <a:p>
          <a:pPr marL="0" lvl="0" indent="0" algn="ctr" defTabSz="755650">
            <a:lnSpc>
              <a:spcPct val="90000"/>
            </a:lnSpc>
            <a:spcBef>
              <a:spcPct val="0"/>
            </a:spcBef>
            <a:spcAft>
              <a:spcPct val="35000"/>
            </a:spcAft>
            <a:buNone/>
          </a:pPr>
          <a:r>
            <a:rPr lang="en" sz="1700" b="1" kern="1200" dirty="0"/>
            <a:t>Er konnte weder dort noch in </a:t>
          </a:r>
          <a:r>
            <a:rPr lang="en" sz="1800" b="1" kern="1200" dirty="0"/>
            <a:t>GALATIEN predigen (6b)</a:t>
          </a:r>
          <a:endParaRPr lang="es-ES" sz="1800" kern="1200" dirty="0"/>
        </a:p>
      </dsp:txBody>
      <dsp:txXfrm rot="10800000">
        <a:off x="111604" y="388174"/>
        <a:ext cx="5650641" cy="297401"/>
      </dsp:txXfrm>
    </dsp:sp>
    <dsp:sp modelId="{8C3C36EB-75BF-45F7-9BA4-AB84F5DEB128}">
      <dsp:nvSpPr>
        <dsp:cNvPr id="0" name=""/>
        <dsp:cNvSpPr/>
      </dsp:nvSpPr>
      <dsp:spPr>
        <a:xfrm>
          <a:off x="0" y="388174"/>
          <a:ext cx="297401" cy="297401"/>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rot="10800000">
          <a:off x="37254" y="774351"/>
          <a:ext cx="5724991" cy="29740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1146"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Er kam in MYSIEN an (7a)</a:t>
          </a:r>
          <a:endParaRPr lang="es-ES" sz="1800" kern="1200" dirty="0"/>
        </a:p>
      </dsp:txBody>
      <dsp:txXfrm rot="10800000">
        <a:off x="111604" y="774351"/>
        <a:ext cx="5650641" cy="297401"/>
      </dsp:txXfrm>
    </dsp:sp>
    <dsp:sp modelId="{65ADFB6D-90B4-43DA-B097-484378D600D2}">
      <dsp:nvSpPr>
        <dsp:cNvPr id="0" name=""/>
        <dsp:cNvSpPr/>
      </dsp:nvSpPr>
      <dsp:spPr>
        <a:xfrm>
          <a:off x="0" y="774351"/>
          <a:ext cx="297401" cy="297401"/>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rot="10800000">
          <a:off x="37254" y="1160529"/>
          <a:ext cx="5724991" cy="29740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1146" tIns="64770" rIns="120904" bIns="64770" numCol="1" spcCol="1270" anchor="ctr" anchorCtr="0">
          <a:noAutofit/>
        </a:bodyPr>
        <a:lstStyle/>
        <a:p>
          <a:pPr marL="0" lvl="0" indent="0" algn="ctr" defTabSz="755650">
            <a:lnSpc>
              <a:spcPct val="90000"/>
            </a:lnSpc>
            <a:spcBef>
              <a:spcPct val="0"/>
            </a:spcBef>
            <a:spcAft>
              <a:spcPct val="35000"/>
            </a:spcAft>
            <a:buNone/>
          </a:pPr>
          <a:r>
            <a:rPr lang="en" sz="1700" b="1" kern="1200" dirty="0"/>
            <a:t>Es gelang ihm nicht nach BITHYNIEN zu kommen </a:t>
          </a:r>
          <a:r>
            <a:rPr lang="en" sz="1800" b="1" kern="1200" dirty="0"/>
            <a:t>(7b)</a:t>
          </a:r>
          <a:endParaRPr lang="es-ES" sz="1800" kern="1200" dirty="0"/>
        </a:p>
      </dsp:txBody>
      <dsp:txXfrm rot="10800000">
        <a:off x="111604" y="1160529"/>
        <a:ext cx="5650641" cy="297401"/>
      </dsp:txXfrm>
    </dsp:sp>
    <dsp:sp modelId="{D074A911-3636-4D08-AA99-C91393CD2BF3}">
      <dsp:nvSpPr>
        <dsp:cNvPr id="0" name=""/>
        <dsp:cNvSpPr/>
      </dsp:nvSpPr>
      <dsp:spPr>
        <a:xfrm>
          <a:off x="0" y="1160529"/>
          <a:ext cx="297401" cy="297401"/>
        </a:xfrm>
        <a:prstGeom prst="ellipse">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rot="10800000">
          <a:off x="37254" y="1546707"/>
          <a:ext cx="5724991" cy="29740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1146"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Er ging nach TROAS, wo er eine Vision hatte (8-10)</a:t>
          </a:r>
          <a:endParaRPr lang="es-ES" sz="1800" kern="1200" dirty="0"/>
        </a:p>
      </dsp:txBody>
      <dsp:txXfrm rot="10800000">
        <a:off x="111604" y="1546707"/>
        <a:ext cx="5650641" cy="297401"/>
      </dsp:txXfrm>
    </dsp:sp>
    <dsp:sp modelId="{1CEEE802-798D-482C-8D07-EC1949A2019B}">
      <dsp:nvSpPr>
        <dsp:cNvPr id="0" name=""/>
        <dsp:cNvSpPr/>
      </dsp:nvSpPr>
      <dsp:spPr>
        <a:xfrm>
          <a:off x="0" y="1546707"/>
          <a:ext cx="297401" cy="297401"/>
        </a:xfrm>
        <a:prstGeom prst="ellipse">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rot="10800000">
          <a:off x="37254" y="1932885"/>
          <a:ext cx="5724991" cy="29740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1146"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Er segelte nach SAMOTHRAKE (11a)</a:t>
          </a:r>
          <a:endParaRPr lang="es-ES" sz="1800" kern="1200" dirty="0"/>
        </a:p>
      </dsp:txBody>
      <dsp:txXfrm rot="10800000">
        <a:off x="111604" y="1932885"/>
        <a:ext cx="5650641" cy="297401"/>
      </dsp:txXfrm>
    </dsp:sp>
    <dsp:sp modelId="{E5C48B8B-7B82-4879-8D72-0CE5587C3F02}">
      <dsp:nvSpPr>
        <dsp:cNvPr id="0" name=""/>
        <dsp:cNvSpPr/>
      </dsp:nvSpPr>
      <dsp:spPr>
        <a:xfrm>
          <a:off x="0" y="1932885"/>
          <a:ext cx="297401" cy="297401"/>
        </a:xfrm>
        <a:prstGeom prst="ellipse">
          <a:avLst/>
        </a:prstGeom>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rot="10800000">
          <a:off x="37254" y="2319063"/>
          <a:ext cx="5724991" cy="29740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1146"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Von dort aus nach NEAPOLIS (11b)</a:t>
          </a:r>
          <a:endParaRPr lang="es-ES" sz="1800" kern="1200" dirty="0"/>
        </a:p>
      </dsp:txBody>
      <dsp:txXfrm rot="10800000">
        <a:off x="111604" y="2319063"/>
        <a:ext cx="5650641" cy="297401"/>
      </dsp:txXfrm>
    </dsp:sp>
    <dsp:sp modelId="{0BD0DFE4-7DE3-42AF-B776-CCC2CA146D7A}">
      <dsp:nvSpPr>
        <dsp:cNvPr id="0" name=""/>
        <dsp:cNvSpPr/>
      </dsp:nvSpPr>
      <dsp:spPr>
        <a:xfrm>
          <a:off x="0" y="2319063"/>
          <a:ext cx="297401" cy="297401"/>
        </a:xfrm>
        <a:prstGeom prst="ellipse">
          <a:avLst/>
        </a:prstGeom>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rot="10800000">
          <a:off x="37254" y="2705241"/>
          <a:ext cx="5724991" cy="29740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1146"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Schlussendlich kam er in PHILIPPI an (12)</a:t>
          </a:r>
          <a:endParaRPr lang="es-ES" sz="1800" kern="1200" dirty="0"/>
        </a:p>
      </dsp:txBody>
      <dsp:txXfrm rot="10800000">
        <a:off x="111604" y="2705241"/>
        <a:ext cx="5650641" cy="297401"/>
      </dsp:txXfrm>
    </dsp:sp>
    <dsp:sp modelId="{045BBDD4-F320-47D6-8617-B9CCADCF75BB}">
      <dsp:nvSpPr>
        <dsp:cNvPr id="0" name=""/>
        <dsp:cNvSpPr/>
      </dsp:nvSpPr>
      <dsp:spPr>
        <a:xfrm>
          <a:off x="0" y="2705241"/>
          <a:ext cx="297401" cy="297401"/>
        </a:xfrm>
        <a:prstGeom prst="ellipse">
          <a:avLst/>
        </a:prstGeom>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5612953" y="1507150"/>
          <a:ext cx="594284" cy="2297104"/>
        </a:xfrm>
        <a:custGeom>
          <a:avLst/>
          <a:gdLst/>
          <a:ahLst/>
          <a:cxnLst/>
          <a:rect l="0" t="0" r="0" b="0"/>
          <a:pathLst>
            <a:path>
              <a:moveTo>
                <a:pt x="0" y="0"/>
              </a:moveTo>
              <a:lnTo>
                <a:pt x="0" y="2297104"/>
              </a:lnTo>
              <a:lnTo>
                <a:pt x="594284" y="2297104"/>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5612953" y="1507150"/>
          <a:ext cx="594284" cy="1750932"/>
        </a:xfrm>
        <a:custGeom>
          <a:avLst/>
          <a:gdLst/>
          <a:ahLst/>
          <a:cxnLst/>
          <a:rect l="0" t="0" r="0" b="0"/>
          <a:pathLst>
            <a:path>
              <a:moveTo>
                <a:pt x="0" y="0"/>
              </a:moveTo>
              <a:lnTo>
                <a:pt x="0" y="1750932"/>
              </a:lnTo>
              <a:lnTo>
                <a:pt x="594284" y="1750932"/>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5612953" y="1507150"/>
          <a:ext cx="594284" cy="1204761"/>
        </a:xfrm>
        <a:custGeom>
          <a:avLst/>
          <a:gdLst/>
          <a:ahLst/>
          <a:cxnLst/>
          <a:rect l="0" t="0" r="0" b="0"/>
          <a:pathLst>
            <a:path>
              <a:moveTo>
                <a:pt x="0" y="0"/>
              </a:moveTo>
              <a:lnTo>
                <a:pt x="0" y="1204761"/>
              </a:lnTo>
              <a:lnTo>
                <a:pt x="594284" y="1204761"/>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5612953" y="1507150"/>
          <a:ext cx="594284" cy="487842"/>
        </a:xfrm>
        <a:custGeom>
          <a:avLst/>
          <a:gdLst/>
          <a:ahLst/>
          <a:cxnLst/>
          <a:rect l="0" t="0" r="0" b="0"/>
          <a:pathLst>
            <a:path>
              <a:moveTo>
                <a:pt x="0" y="0"/>
              </a:moveTo>
              <a:lnTo>
                <a:pt x="0" y="487842"/>
              </a:lnTo>
              <a:lnTo>
                <a:pt x="594284" y="487842"/>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6105758" y="704050"/>
          <a:ext cx="2418065" cy="91440"/>
        </a:xfrm>
        <a:custGeom>
          <a:avLst/>
          <a:gdLst/>
          <a:ahLst/>
          <a:cxnLst/>
          <a:rect l="0" t="0" r="0" b="0"/>
          <a:pathLst>
            <a:path>
              <a:moveTo>
                <a:pt x="0" y="45720"/>
              </a:moveTo>
              <a:lnTo>
                <a:pt x="0" y="47507"/>
              </a:lnTo>
              <a:lnTo>
                <a:pt x="2418065" y="47507"/>
              </a:lnTo>
              <a:lnTo>
                <a:pt x="2418065" y="128279"/>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2362812" y="704050"/>
          <a:ext cx="3742946" cy="91440"/>
        </a:xfrm>
        <a:custGeom>
          <a:avLst/>
          <a:gdLst/>
          <a:ahLst/>
          <a:cxnLst/>
          <a:rect l="0" t="0" r="0" b="0"/>
          <a:pathLst>
            <a:path>
              <a:moveTo>
                <a:pt x="3742946" y="45720"/>
              </a:moveTo>
              <a:lnTo>
                <a:pt x="3742946" y="47507"/>
              </a:lnTo>
              <a:lnTo>
                <a:pt x="0" y="47507"/>
              </a:lnTo>
              <a:lnTo>
                <a:pt x="0" y="128279"/>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1649112" y="0"/>
          <a:ext cx="8913292" cy="749770"/>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Die Einleitungen zu den Briefen an die PHILIPPER und an die KOLOSSER, die sich sehr ähneln, zeigen uns 2 wichtige Aspekte (Phil 1,1; Kol 1,1-2):</a:t>
          </a:r>
          <a:endParaRPr lang="es-ES" sz="2000" kern="1200" dirty="0">
            <a:effectLst>
              <a:outerShdw blurRad="38100" dist="38100" dir="2700000" algn="tl">
                <a:srgbClr val="000000">
                  <a:alpha val="43137"/>
                </a:srgbClr>
              </a:outerShdw>
            </a:effectLst>
          </a:endParaRPr>
        </a:p>
      </dsp:txBody>
      <dsp:txXfrm>
        <a:off x="1649112" y="0"/>
        <a:ext cx="8913292" cy="749770"/>
      </dsp:txXfrm>
    </dsp:sp>
    <dsp:sp modelId="{F9AE677E-BA85-49CB-9D3B-953F8417212C}">
      <dsp:nvSpPr>
        <dsp:cNvPr id="0" name=""/>
        <dsp:cNvSpPr/>
      </dsp:nvSpPr>
      <dsp:spPr>
        <a:xfrm>
          <a:off x="1932" y="832329"/>
          <a:ext cx="4721758" cy="696068"/>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mj-lt"/>
            <a:buNone/>
          </a:pPr>
          <a:r>
            <a:rPr lang="en" sz="2000" b="1" kern="1200" dirty="0">
              <a:effectLst>
                <a:outerShdw blurRad="38100" dist="38100" dir="2700000" algn="tl">
                  <a:srgbClr val="000000">
                    <a:alpha val="43137"/>
                  </a:srgbClr>
                </a:outerShdw>
              </a:effectLst>
            </a:rPr>
            <a:t> </a:t>
          </a:r>
          <a:r>
            <a:rPr lang="de-DE" sz="1800" b="1" kern="1200" dirty="0">
              <a:effectLst>
                <a:outerShdw blurRad="38100" dist="38100" dir="2700000" algn="tl">
                  <a:srgbClr val="000000">
                    <a:alpha val="43137"/>
                  </a:srgbClr>
                </a:outerShdw>
              </a:effectLst>
            </a:rPr>
            <a:t>In GOTTES Augen sind Gemeindemitglieder </a:t>
          </a:r>
          <a:br>
            <a:rPr lang="de-DE" sz="1800" b="1" kern="1200" dirty="0">
              <a:effectLst>
                <a:outerShdw blurRad="38100" dist="38100" dir="2700000" algn="tl">
                  <a:srgbClr val="000000">
                    <a:alpha val="43137"/>
                  </a:srgbClr>
                </a:outerShdw>
              </a:effectLst>
            </a:rPr>
          </a:br>
          <a:r>
            <a:rPr lang="de-DE" sz="1800" b="1" kern="1200" dirty="0">
              <a:effectLst>
                <a:outerShdw blurRad="38100" dist="38100" dir="2700000" algn="tl">
                  <a:srgbClr val="000000">
                    <a:alpha val="43137"/>
                  </a:srgbClr>
                </a:outerShdw>
              </a:effectLst>
            </a:rPr>
            <a:t>trotz ihrer Fehler „Heilige“ und „Gläubige“</a:t>
          </a:r>
          <a:r>
            <a:rPr lang="de-DE"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1932" y="832329"/>
        <a:ext cx="4721758" cy="696068"/>
      </dsp:txXfrm>
    </dsp:sp>
    <dsp:sp modelId="{EA48EA70-2FFB-4370-BD91-D187F270BA36}">
      <dsp:nvSpPr>
        <dsp:cNvPr id="0" name=""/>
        <dsp:cNvSpPr/>
      </dsp:nvSpPr>
      <dsp:spPr>
        <a:xfrm>
          <a:off x="4885235" y="832329"/>
          <a:ext cx="7277178" cy="674821"/>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In der Gemeinde gibt es eine Ordnung, in der einige Mitglieder mehr Autorität und Verantwortung haben als andere:</a:t>
          </a:r>
          <a:endParaRPr lang="en" sz="2000" b="1" kern="1200" dirty="0">
            <a:effectLst>
              <a:outerShdw blurRad="38100" dist="38100" dir="2700000" algn="tl">
                <a:srgbClr val="000000">
                  <a:alpha val="43137"/>
                </a:srgbClr>
              </a:outerShdw>
            </a:effectLst>
          </a:endParaRPr>
        </a:p>
      </dsp:txBody>
      <dsp:txXfrm>
        <a:off x="4885235" y="832329"/>
        <a:ext cx="7277178" cy="674821"/>
      </dsp:txXfrm>
    </dsp:sp>
    <dsp:sp modelId="{51582FC8-24F4-4E65-BCC8-1BF7E8A4CD5F}">
      <dsp:nvSpPr>
        <dsp:cNvPr id="0" name=""/>
        <dsp:cNvSpPr/>
      </dsp:nvSpPr>
      <dsp:spPr>
        <a:xfrm>
          <a:off x="6207237" y="1631931"/>
          <a:ext cx="5485536" cy="726123"/>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PAULUS ist ein Apostel, </a:t>
          </a:r>
          <a:br>
            <a:rPr lang="de-DE" sz="2000" b="1" kern="1200" dirty="0">
              <a:effectLst>
                <a:outerShdw blurRad="38100" dist="38100" dir="2700000" algn="tl">
                  <a:srgbClr val="000000">
                    <a:alpha val="43137"/>
                  </a:srgbClr>
                </a:outerShdw>
              </a:effectLst>
            </a:rPr>
          </a:br>
          <a:r>
            <a:rPr lang="de-DE" sz="2000" b="1" kern="1200" dirty="0">
              <a:effectLst>
                <a:outerShdw blurRad="38100" dist="38100" dir="2700000" algn="tl">
                  <a:srgbClr val="000000">
                    <a:alpha val="43137"/>
                  </a:srgbClr>
                </a:outerShdw>
              </a:effectLst>
            </a:rPr>
            <a:t>ein Leiter auf höchster Ebene.</a:t>
          </a:r>
          <a:endParaRPr lang="en" sz="2000" b="1" kern="1200" dirty="0">
            <a:effectLst>
              <a:outerShdw blurRad="38100" dist="38100" dir="2700000" algn="tl">
                <a:srgbClr val="000000">
                  <a:alpha val="43137"/>
                </a:srgbClr>
              </a:outerShdw>
            </a:effectLst>
          </a:endParaRPr>
        </a:p>
      </dsp:txBody>
      <dsp:txXfrm>
        <a:off x="6207237" y="1631931"/>
        <a:ext cx="5485536" cy="726123"/>
      </dsp:txXfrm>
    </dsp:sp>
    <dsp:sp modelId="{428C67BA-E862-48DD-9CD9-BBA0A0D7B395}">
      <dsp:nvSpPr>
        <dsp:cNvPr id="0" name=""/>
        <dsp:cNvSpPr/>
      </dsp:nvSpPr>
      <dsp:spPr>
        <a:xfrm>
          <a:off x="6207237" y="2519598"/>
          <a:ext cx="5485536" cy="384627"/>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TIMOTHEUS ist sein Mitarbeiter (Pastor)</a:t>
          </a:r>
          <a:endParaRPr lang="en" sz="2000" b="1" kern="1200" dirty="0">
            <a:effectLst>
              <a:outerShdw blurRad="38100" dist="38100" dir="2700000" algn="tl">
                <a:srgbClr val="000000">
                  <a:alpha val="43137"/>
                </a:srgbClr>
              </a:outerShdw>
            </a:effectLst>
          </a:endParaRPr>
        </a:p>
      </dsp:txBody>
      <dsp:txXfrm>
        <a:off x="6207237" y="2519598"/>
        <a:ext cx="5485536" cy="384627"/>
      </dsp:txXfrm>
    </dsp:sp>
    <dsp:sp modelId="{BE6EF37F-EF03-4052-934A-E646F749B2C0}">
      <dsp:nvSpPr>
        <dsp:cNvPr id="0" name=""/>
        <dsp:cNvSpPr/>
      </dsp:nvSpPr>
      <dsp:spPr>
        <a:xfrm>
          <a:off x="6207237" y="3065770"/>
          <a:ext cx="5485536" cy="384627"/>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BISCHÖFE sind lokale Leiter (Älteste)</a:t>
          </a:r>
          <a:endParaRPr lang="en" sz="2000" b="1" kern="1200" dirty="0">
            <a:effectLst>
              <a:outerShdw blurRad="38100" dist="38100" dir="2700000" algn="tl">
                <a:srgbClr val="000000">
                  <a:alpha val="43137"/>
                </a:srgbClr>
              </a:outerShdw>
            </a:effectLst>
          </a:endParaRPr>
        </a:p>
      </dsp:txBody>
      <dsp:txXfrm>
        <a:off x="6207237" y="3065770"/>
        <a:ext cx="5485536" cy="384627"/>
      </dsp:txXfrm>
    </dsp:sp>
    <dsp:sp modelId="{9B3CE791-AD26-43CE-82AE-A54337EA1F93}">
      <dsp:nvSpPr>
        <dsp:cNvPr id="0" name=""/>
        <dsp:cNvSpPr/>
      </dsp:nvSpPr>
      <dsp:spPr>
        <a:xfrm>
          <a:off x="6207237" y="3611941"/>
          <a:ext cx="5485536" cy="384627"/>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DIAKONE “verwalten” die Gemeinde</a:t>
          </a:r>
        </a:p>
      </dsp:txBody>
      <dsp:txXfrm>
        <a:off x="6207237" y="3611941"/>
        <a:ext cx="5485536" cy="384627"/>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011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446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623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08/01/2026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9714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08/01/2026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3188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08/01/2026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197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08/01/2026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4677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08/01/2026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2749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08/01/2026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165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08/01/2026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7645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08/01/2026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755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48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08/01/2026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557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08/01/2026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316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08/01/2026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8961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393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18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735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95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33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111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628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53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08/01/2026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39648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xml"/><Relationship Id="rId13" Type="http://schemas.microsoft.com/office/2007/relationships/hdphoto" Target="../media/hdphoto5.wdp"/><Relationship Id="rId3" Type="http://schemas.microsoft.com/office/2007/relationships/hdphoto" Target="../media/hdphoto4.wdp"/><Relationship Id="rId7" Type="http://schemas.openxmlformats.org/officeDocument/2006/relationships/diagramData" Target="../diagrams/data1.xml"/><Relationship Id="rId12" Type="http://schemas.openxmlformats.org/officeDocument/2006/relationships/image" Target="../media/image51.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svg"/><Relationship Id="rId11" Type="http://schemas.microsoft.com/office/2007/relationships/diagramDrawing" Target="../diagrams/drawing1.xml"/><Relationship Id="rId5" Type="http://schemas.openxmlformats.org/officeDocument/2006/relationships/image" Target="../media/image33.png"/><Relationship Id="rId10" Type="http://schemas.openxmlformats.org/officeDocument/2006/relationships/diagramColors" Target="../diagrams/colors1.xml"/><Relationship Id="rId4" Type="http://schemas.openxmlformats.org/officeDocument/2006/relationships/image" Target="../media/image32.jpg"/><Relationship Id="rId9"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8.xml"/><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g"/><Relationship Id="rId3" Type="http://schemas.microsoft.com/office/2007/relationships/hdphoto" Target="../media/hdphoto2.wdp"/><Relationship Id="rId7" Type="http://schemas.openxmlformats.org/officeDocument/2006/relationships/image" Target="../media/image13.png"/><Relationship Id="rId12" Type="http://schemas.openxmlformats.org/officeDocument/2006/relationships/image" Target="../media/image18.jp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300" y="152400"/>
            <a:ext cx="4572000" cy="2123658"/>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lvl="0" algn="ctr">
              <a:defRPr/>
            </a:pPr>
            <a:r>
              <a:rPr lang="en-US" sz="4400" b="1" spc="50" dirty="0">
                <a:ln w="41275">
                  <a:noFill/>
                </a:ln>
                <a:solidFill>
                  <a:srgbClr val="CC6600">
                    <a:lumMod val="75000"/>
                  </a:srgbClr>
                </a:solidFill>
                <a:effectLst>
                  <a:glow rad="152400">
                    <a:srgbClr val="F6F7B3"/>
                  </a:glow>
                </a:effectLst>
              </a:rPr>
              <a:t>VERFOLGT</a:t>
            </a:r>
            <a:br>
              <a:rPr lang="en-US" sz="4400" b="1" spc="50" dirty="0">
                <a:ln w="41275">
                  <a:noFill/>
                </a:ln>
                <a:solidFill>
                  <a:srgbClr val="CC6600">
                    <a:lumMod val="75000"/>
                  </a:srgbClr>
                </a:solidFill>
                <a:effectLst>
                  <a:glow rad="152400">
                    <a:srgbClr val="F6F7B3"/>
                  </a:glow>
                </a:effectLst>
              </a:rPr>
            </a:br>
            <a:r>
              <a:rPr lang="en-US" sz="4400" b="1" spc="50" dirty="0">
                <a:ln w="41275">
                  <a:noFill/>
                </a:ln>
                <a:solidFill>
                  <a:srgbClr val="CC6600">
                    <a:lumMod val="75000"/>
                  </a:srgbClr>
                </a:solidFill>
                <a:effectLst>
                  <a:glow rad="152400">
                    <a:srgbClr val="F6F7B3"/>
                  </a:glow>
                </a:effectLst>
              </a:rPr>
              <a:t>ABER NICHT </a:t>
            </a:r>
          </a:p>
          <a:p>
            <a:pPr lvl="0" algn="ctr">
              <a:defRPr/>
            </a:pPr>
            <a:r>
              <a:rPr kumimoji="0" lang="en-US" sz="4400" b="1" i="0" u="none" strike="noStrike" kern="1200" cap="none" spc="50" normalizeH="0" baseline="0" noProof="0" dirty="0">
                <a:ln w="41275">
                  <a:noFill/>
                </a:ln>
                <a:solidFill>
                  <a:srgbClr val="CC6600">
                    <a:lumMod val="75000"/>
                  </a:srgbClr>
                </a:solidFill>
                <a:effectLst>
                  <a:glow rad="152400">
                    <a:srgbClr val="F6F7B3"/>
                  </a:glow>
                </a:effectLst>
                <a:uLnTx/>
                <a:uFillTx/>
                <a:latin typeface="Aptos" panose="02110004020202020204"/>
                <a:ea typeface="+mn-ea"/>
                <a:cs typeface="+mn-cs"/>
              </a:rPr>
              <a:t>VERLASSEN</a:t>
            </a:r>
            <a:endParaRPr kumimoji="0" lang="en" sz="4400" b="1" i="0" u="none" strike="noStrike" kern="1200" cap="none" spc="50" normalizeH="0" baseline="0" noProof="0" dirty="0">
              <a:ln w="41275">
                <a:noFill/>
              </a:ln>
              <a:solidFill>
                <a:srgbClr val="CC6600">
                  <a:lumMod val="75000"/>
                </a:srgbClr>
              </a:solidFill>
              <a:effectLst>
                <a:glow rad="152400">
                  <a:srgbClr val="F6F7B3"/>
                </a:glo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BDCB659-AD9E-2D33-544A-8F22AD72C116}"/>
              </a:ext>
            </a:extLst>
          </p:cNvPr>
          <p:cNvSpPr txBox="1"/>
          <p:nvPr/>
        </p:nvSpPr>
        <p:spPr>
          <a:xfrm>
            <a:off x="8242661" y="6361644"/>
            <a:ext cx="38840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b="1" i="0" u="none" strike="noStrike" kern="1200" cap="none" spc="0" normalizeH="0" baseline="0" noProof="0" dirty="0">
                <a:ln>
                  <a:noFill/>
                </a:ln>
                <a:solidFill>
                  <a:srgbClr val="F9F7C2"/>
                </a:solidFill>
                <a:effectLst>
                  <a:outerShdw blurRad="38100" dist="38100" dir="2700000" algn="tl">
                    <a:srgbClr val="000000">
                      <a:alpha val="43137"/>
                    </a:srgbClr>
                  </a:outerShdw>
                </a:effectLst>
                <a:uLnTx/>
                <a:uFillTx/>
                <a:latin typeface="Aptos" panose="02110004020202020204"/>
                <a:ea typeface="+mn-ea"/>
                <a:cs typeface="+mn-cs"/>
              </a:rPr>
              <a:t>Lektion 1, Sabbat, 3. Januar 2026</a:t>
            </a:r>
          </a:p>
        </p:txBody>
      </p:sp>
      <p:pic>
        <p:nvPicPr>
          <p:cNvPr id="5" name="Grafik 4">
            <a:extLst>
              <a:ext uri="{FF2B5EF4-FFF2-40B4-BE49-F238E27FC236}">
                <a16:creationId xmlns:a16="http://schemas.microsoft.com/office/drawing/2014/main" id="{76BEC60E-41C8-4952-F524-7A2743CD867D}"/>
              </a:ext>
            </a:extLst>
          </p:cNvPr>
          <p:cNvPicPr>
            <a:extLst>
              <a:ext uri="smNativeData">
                <pr:smNativeData xmlns:mc="http://schemas.openxmlformats.org/markup-compatibility/2006" xmlns:p14="http://schemas.microsoft.com/office/powerpoint/2010/main" xmlns:p15="http://schemas.microsoft.com/office/powerpoint/2012/main" xmlns:pr="smNativeData" xmlns="smNativeData"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3">
            <a:alphaModFix/>
            <a:duotone>
              <a:prstClr val="black"/>
              <a:schemeClr val="accent5">
                <a:tint val="45000"/>
                <a:satMod val="400000"/>
              </a:schemeClr>
            </a:duotone>
            <a:extLst>
              <a:ext uri="{BEBA8EAE-BF5A-486C-A8C5-ECC9F3942E4B}">
                <a14:imgProps xmlns:a14="http://schemas.microsoft.com/office/drawing/2010/main">
                  <a14:imgLayer r:embed="rId4">
                    <a14:imgEffect>
                      <a14:sharpenSoften amount="27000"/>
                    </a14:imgEffect>
                    <a14:imgEffect>
                      <a14:colorTemperature colorTemp="5936"/>
                    </a14:imgEffect>
                    <a14:imgEffect>
                      <a14:saturation sat="304000"/>
                    </a14:imgEffect>
                    <a14:imgEffect>
                      <a14:brightnessContrast bright="-41000" contrast="96000"/>
                    </a14:imgEffect>
                  </a14:imgLayer>
                </a14:imgProps>
              </a:ext>
            </a:extLst>
          </a:blip>
          <a:stretch>
            <a:fillRect/>
          </a:stretch>
        </p:blipFill>
        <p:spPr>
          <a:xfrm rot="5400000">
            <a:off x="2736921" y="3866512"/>
            <a:ext cx="384073" cy="5260350"/>
          </a:xfrm>
          <a:prstGeom prst="rect">
            <a:avLst/>
          </a:prstGeom>
          <a:solidFill>
            <a:srgbClr val="8E459D"/>
          </a:solidFill>
          <a:ln>
            <a:noFill/>
          </a:ln>
          <a:effectLst>
            <a:softEdge rad="31750"/>
          </a:effectLst>
        </p:spPr>
      </p:pic>
    </p:spTree>
    <p:extLst>
      <p:ext uri="{BB962C8B-B14F-4D97-AF65-F5344CB8AC3E}">
        <p14:creationId xmlns:p14="http://schemas.microsoft.com/office/powerpoint/2010/main" val="125948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90238" y="3152810"/>
            <a:ext cx="36181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 sz="3600" b="1" i="0" u="none" strike="noStrike" kern="1200" cap="none" spc="0" normalizeH="0" baseline="0" noProof="0" dirty="0">
                <a:ln>
                  <a:noFill/>
                </a:ln>
                <a:solidFill>
                  <a:srgbClr val="2F5882"/>
                </a:solidFill>
                <a:effectLst/>
                <a:uLnTx/>
                <a:uFillTx/>
                <a:latin typeface="Aptos Display" panose="02110004020202020204"/>
                <a:ea typeface="+mn-ea"/>
                <a:cs typeface="+mn-cs"/>
              </a:rPr>
              <a:t>DIE EMPFÄNGER</a:t>
            </a:r>
          </a:p>
        </p:txBody>
      </p:sp>
    </p:spTree>
    <p:extLst>
      <p:ext uri="{BB962C8B-B14F-4D97-AF65-F5344CB8AC3E}">
        <p14:creationId xmlns:p14="http://schemas.microsoft.com/office/powerpoint/2010/main" val="10078496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l="-6000" r="-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1023585" y="3118515"/>
            <a:ext cx="11491415" cy="3739485"/>
          </a:xfrm>
          <a:prstGeom prst="rect">
            <a:avLst/>
          </a:prstGeom>
          <a:noFill/>
        </p:spPr>
        <p:txBody>
          <a:bodyPr wrap="square">
            <a:spAutoFit/>
          </a:bodyPr>
          <a:lstStyle/>
          <a:p>
            <a:pPr lvl="0" algn="ctr">
              <a:spcBef>
                <a:spcPts val="600"/>
              </a:spcBef>
              <a:defRPr/>
            </a:pPr>
            <a:r>
              <a:rPr kumimoji="0" lang="en" sz="2900" b="1" i="0" u="none" strike="noStrike" kern="1200" cap="none" spc="0" normalizeH="0" baseline="0" noProof="0" dirty="0">
                <a:ln>
                  <a:noFill/>
                </a:ln>
                <a:solidFill>
                  <a:schemeClr val="bg1"/>
                </a:solidFill>
                <a:effectLst>
                  <a:glow rad="127000">
                    <a:schemeClr val="tx1">
                      <a:lumMod val="65000"/>
                      <a:lumOff val="35000"/>
                    </a:schemeClr>
                  </a:glow>
                </a:effectLst>
                <a:uLnTx/>
                <a:uFillTx/>
                <a:latin typeface="Constantia" panose="02030602050306030303" pitchFamily="18" charset="0"/>
              </a:rPr>
              <a:t>“</a:t>
            </a:r>
            <a:r>
              <a:rPr lang="de-DE" sz="2900" b="1" dirty="0">
                <a:solidFill>
                  <a:schemeClr val="bg1"/>
                </a:solidFill>
                <a:effectLst>
                  <a:glow rad="127000">
                    <a:schemeClr val="tx1">
                      <a:lumMod val="65000"/>
                      <a:lumOff val="35000"/>
                    </a:schemeClr>
                  </a:glow>
                </a:effectLst>
                <a:latin typeface="Constantia" panose="02030602050306030303" pitchFamily="18" charset="0"/>
              </a:rPr>
              <a:t>Der Apostel Paulus fühlte sich den Menschen, </a:t>
            </a:r>
            <a:br>
              <a:rPr lang="de-DE" sz="2900" b="1" dirty="0">
                <a:solidFill>
                  <a:schemeClr val="bg1"/>
                </a:solidFill>
                <a:effectLst>
                  <a:glow rad="127000">
                    <a:schemeClr val="tx1">
                      <a:lumMod val="65000"/>
                      <a:lumOff val="35000"/>
                    </a:schemeClr>
                  </a:glow>
                </a:effectLst>
                <a:latin typeface="Constantia" panose="02030602050306030303" pitchFamily="18" charset="0"/>
              </a:rPr>
            </a:br>
            <a:r>
              <a:rPr lang="de-DE" sz="2900" b="1" dirty="0">
                <a:solidFill>
                  <a:schemeClr val="bg1"/>
                </a:solidFill>
                <a:effectLst>
                  <a:glow rad="127000">
                    <a:schemeClr val="tx1">
                      <a:lumMod val="65000"/>
                      <a:lumOff val="35000"/>
                    </a:schemeClr>
                  </a:glow>
                </a:effectLst>
                <a:latin typeface="Constantia" panose="02030602050306030303" pitchFamily="18" charset="0"/>
              </a:rPr>
              <a:t>die durch seine Arbeit zum GLAUBEN gekommen waren, </a:t>
            </a:r>
            <a:br>
              <a:rPr lang="de-DE" sz="2900" b="1" dirty="0">
                <a:solidFill>
                  <a:schemeClr val="bg1"/>
                </a:solidFill>
                <a:effectLst>
                  <a:glow rad="127000">
                    <a:schemeClr val="tx1">
                      <a:lumMod val="65000"/>
                      <a:lumOff val="35000"/>
                    </a:schemeClr>
                  </a:glow>
                </a:effectLst>
                <a:latin typeface="Constantia" panose="02030602050306030303" pitchFamily="18" charset="0"/>
              </a:rPr>
            </a:br>
            <a:r>
              <a:rPr lang="de-DE" sz="2900" b="1" dirty="0">
                <a:solidFill>
                  <a:schemeClr val="bg1"/>
                </a:solidFill>
                <a:effectLst>
                  <a:glow rad="127000">
                    <a:schemeClr val="tx1">
                      <a:lumMod val="65000"/>
                      <a:lumOff val="35000"/>
                    </a:schemeClr>
                  </a:glow>
                </a:effectLst>
                <a:latin typeface="Constantia" panose="02030602050306030303" pitchFamily="18" charset="0"/>
              </a:rPr>
              <a:t>zutiefst verpflichtet. </a:t>
            </a:r>
          </a:p>
          <a:p>
            <a:pPr lvl="0" algn="ctr">
              <a:spcBef>
                <a:spcPts val="600"/>
              </a:spcBef>
              <a:defRPr/>
            </a:pPr>
            <a:r>
              <a:rPr lang="de-DE" sz="2900" b="1" dirty="0">
                <a:solidFill>
                  <a:schemeClr val="bg1"/>
                </a:solidFill>
                <a:effectLst>
                  <a:glow rad="127000">
                    <a:schemeClr val="tx1">
                      <a:lumMod val="65000"/>
                      <a:lumOff val="35000"/>
                    </a:schemeClr>
                  </a:glow>
                </a:effectLst>
                <a:latin typeface="Constantia" panose="02030602050306030303" pitchFamily="18" charset="0"/>
              </a:rPr>
              <a:t>Vor allem wünschte er sich, dass sie treu bleiben sollten, </a:t>
            </a:r>
            <a:br>
              <a:rPr lang="de-DE" sz="2900" b="1" dirty="0">
                <a:solidFill>
                  <a:schemeClr val="bg1"/>
                </a:solidFill>
                <a:effectLst>
                  <a:glow rad="127000">
                    <a:schemeClr val="tx1">
                      <a:lumMod val="65000"/>
                      <a:lumOff val="35000"/>
                    </a:schemeClr>
                  </a:glow>
                </a:effectLst>
                <a:latin typeface="Constantia" panose="02030602050306030303" pitchFamily="18" charset="0"/>
              </a:rPr>
            </a:br>
            <a:r>
              <a:rPr lang="de-DE" sz="2900" b="1" dirty="0">
                <a:solidFill>
                  <a:schemeClr val="bg1"/>
                </a:solidFill>
                <a:effectLst>
                  <a:glow rad="127000">
                    <a:schemeClr val="tx1">
                      <a:lumMod val="65000"/>
                      <a:lumOff val="35000"/>
                    </a:schemeClr>
                  </a:glow>
                </a:effectLst>
                <a:latin typeface="Constantia" panose="02030602050306030303" pitchFamily="18" charset="0"/>
              </a:rPr>
              <a:t>„damit ich mich am TAG CHRISTI freuen kann“, sagte er, </a:t>
            </a:r>
            <a:br>
              <a:rPr lang="de-DE" sz="2900" b="1" dirty="0">
                <a:solidFill>
                  <a:schemeClr val="bg1"/>
                </a:solidFill>
                <a:effectLst>
                  <a:glow rad="127000">
                    <a:schemeClr val="tx1">
                      <a:lumMod val="65000"/>
                      <a:lumOff val="35000"/>
                    </a:schemeClr>
                  </a:glow>
                </a:effectLst>
                <a:latin typeface="Constantia" panose="02030602050306030303" pitchFamily="18" charset="0"/>
              </a:rPr>
            </a:br>
            <a:r>
              <a:rPr lang="de-DE" sz="2900" b="1" dirty="0">
                <a:solidFill>
                  <a:schemeClr val="bg1"/>
                </a:solidFill>
                <a:effectLst>
                  <a:glow rad="127000">
                    <a:schemeClr val="tx1">
                      <a:lumMod val="65000"/>
                      <a:lumOff val="35000"/>
                    </a:schemeClr>
                  </a:glow>
                </a:effectLst>
                <a:latin typeface="Constantia" panose="02030602050306030303" pitchFamily="18" charset="0"/>
              </a:rPr>
              <a:t>„dass ich nicht umsonst gelaufen bin </a:t>
            </a:r>
            <a:br>
              <a:rPr lang="de-DE" sz="2900" b="1" dirty="0">
                <a:solidFill>
                  <a:schemeClr val="bg1"/>
                </a:solidFill>
                <a:effectLst>
                  <a:glow rad="127000">
                    <a:schemeClr val="tx1">
                      <a:lumMod val="65000"/>
                      <a:lumOff val="35000"/>
                    </a:schemeClr>
                  </a:glow>
                </a:effectLst>
                <a:latin typeface="Constantia" panose="02030602050306030303" pitchFamily="18" charset="0"/>
              </a:rPr>
            </a:br>
            <a:r>
              <a:rPr lang="de-DE" sz="2900" b="1" dirty="0">
                <a:solidFill>
                  <a:schemeClr val="bg1"/>
                </a:solidFill>
                <a:effectLst>
                  <a:glow rad="127000">
                    <a:schemeClr val="tx1">
                      <a:lumMod val="65000"/>
                      <a:lumOff val="35000"/>
                    </a:schemeClr>
                  </a:glow>
                </a:effectLst>
                <a:latin typeface="Constantia" panose="02030602050306030303" pitchFamily="18" charset="0"/>
              </a:rPr>
              <a:t>und nicht umsonst gearbeitet habe“. </a:t>
            </a:r>
            <a:br>
              <a:rPr lang="de-DE" sz="2900" b="1" dirty="0">
                <a:solidFill>
                  <a:schemeClr val="bg1"/>
                </a:solidFill>
                <a:effectLst>
                  <a:glow rad="127000">
                    <a:schemeClr val="tx1">
                      <a:lumMod val="65000"/>
                      <a:lumOff val="35000"/>
                    </a:schemeClr>
                  </a:glow>
                </a:effectLst>
                <a:latin typeface="Constantia" panose="02030602050306030303" pitchFamily="18" charset="0"/>
              </a:rPr>
            </a:br>
            <a:r>
              <a:rPr lang="de-DE" sz="2000" b="1" dirty="0">
                <a:solidFill>
                  <a:schemeClr val="bg1"/>
                </a:solidFill>
                <a:effectLst>
                  <a:glow rad="127000">
                    <a:schemeClr val="tx1">
                      <a:lumMod val="65000"/>
                      <a:lumOff val="35000"/>
                    </a:schemeClr>
                  </a:glow>
                </a:effectLst>
                <a:latin typeface="Constantia" panose="02030602050306030303" pitchFamily="18" charset="0"/>
              </a:rPr>
              <a:t>Philipper 2,16. </a:t>
            </a:r>
          </a:p>
        </p:txBody>
      </p:sp>
    </p:spTree>
    <p:extLst>
      <p:ext uri="{BB962C8B-B14F-4D97-AF65-F5344CB8AC3E}">
        <p14:creationId xmlns:p14="http://schemas.microsoft.com/office/powerpoint/2010/main" val="101878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l="-6000" r="-6000"/>
          </a:stretch>
        </a:blipFill>
        <a:effectLst/>
      </p:bgPr>
    </p:bg>
    <p:spTree>
      <p:nvGrpSpPr>
        <p:cNvPr id="1" name="">
          <a:extLst>
            <a:ext uri="{FF2B5EF4-FFF2-40B4-BE49-F238E27FC236}">
              <a16:creationId xmlns:a16="http://schemas.microsoft.com/office/drawing/2014/main" id="{FF2E720B-6F96-D18F-E9DF-C525EE6378E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6F0D45B-E412-9957-D335-29C5FBCAF1CF}"/>
              </a:ext>
            </a:extLst>
          </p:cNvPr>
          <p:cNvSpPr txBox="1"/>
          <p:nvPr/>
        </p:nvSpPr>
        <p:spPr>
          <a:xfrm>
            <a:off x="5041808" y="0"/>
            <a:ext cx="6869373" cy="4108817"/>
          </a:xfrm>
          <a:prstGeom prst="rect">
            <a:avLst/>
          </a:prstGeom>
          <a:noFill/>
        </p:spPr>
        <p:txBody>
          <a:bodyPr wrap="square">
            <a:spAutoFit/>
          </a:bodyPr>
          <a:lstStyle/>
          <a:p>
            <a:pPr lvl="0" algn="ctr">
              <a:spcBef>
                <a:spcPts val="600"/>
              </a:spcBef>
              <a:defRPr/>
            </a:pPr>
            <a:r>
              <a:rPr lang="de-DE" sz="2900" b="1" dirty="0">
                <a:solidFill>
                  <a:schemeClr val="bg1"/>
                </a:solidFill>
                <a:effectLst>
                  <a:glow rad="127000">
                    <a:schemeClr val="tx1">
                      <a:lumMod val="65000"/>
                      <a:lumOff val="35000"/>
                    </a:schemeClr>
                  </a:glow>
                </a:effectLst>
                <a:latin typeface="Constantia" panose="02030602050306030303" pitchFamily="18" charset="0"/>
              </a:rPr>
              <a:t>Er zitterte </a:t>
            </a:r>
            <a:br>
              <a:rPr lang="de-DE" sz="2900" b="1" dirty="0">
                <a:solidFill>
                  <a:schemeClr val="bg1"/>
                </a:solidFill>
                <a:effectLst>
                  <a:glow rad="127000">
                    <a:schemeClr val="tx1">
                      <a:lumMod val="65000"/>
                      <a:lumOff val="35000"/>
                    </a:schemeClr>
                  </a:glow>
                </a:effectLst>
                <a:latin typeface="Constantia" panose="02030602050306030303" pitchFamily="18" charset="0"/>
              </a:rPr>
            </a:br>
            <a:r>
              <a:rPr lang="de-DE" sz="2900" b="1" dirty="0">
                <a:solidFill>
                  <a:schemeClr val="bg1"/>
                </a:solidFill>
                <a:effectLst>
                  <a:glow rad="127000">
                    <a:schemeClr val="tx1">
                      <a:lumMod val="65000"/>
                      <a:lumOff val="35000"/>
                    </a:schemeClr>
                  </a:glow>
                </a:effectLst>
                <a:latin typeface="Constantia" panose="02030602050306030303" pitchFamily="18" charset="0"/>
              </a:rPr>
              <a:t>um das Ergebnis seines Dienstes. </a:t>
            </a:r>
            <a:br>
              <a:rPr lang="de-DE" sz="2900" b="1" dirty="0">
                <a:solidFill>
                  <a:schemeClr val="bg1"/>
                </a:solidFill>
                <a:effectLst>
                  <a:glow rad="127000">
                    <a:schemeClr val="tx1">
                      <a:lumMod val="65000"/>
                      <a:lumOff val="35000"/>
                    </a:schemeClr>
                  </a:glow>
                </a:effectLst>
                <a:latin typeface="Constantia" panose="02030602050306030303" pitchFamily="18" charset="0"/>
              </a:rPr>
            </a:br>
            <a:r>
              <a:rPr lang="de-DE" sz="2900" b="1" dirty="0">
                <a:solidFill>
                  <a:schemeClr val="bg1"/>
                </a:solidFill>
                <a:effectLst>
                  <a:glow rad="127000">
                    <a:schemeClr val="tx1">
                      <a:lumMod val="65000"/>
                      <a:lumOff val="35000"/>
                    </a:schemeClr>
                  </a:glow>
                </a:effectLst>
                <a:latin typeface="Constantia" panose="02030602050306030303" pitchFamily="18" charset="0"/>
              </a:rPr>
              <a:t>Er hatte das Gefühl, </a:t>
            </a:r>
            <a:br>
              <a:rPr lang="de-DE" sz="2900" b="1" dirty="0">
                <a:solidFill>
                  <a:schemeClr val="bg1"/>
                </a:solidFill>
                <a:effectLst>
                  <a:glow rad="127000">
                    <a:schemeClr val="tx1">
                      <a:lumMod val="65000"/>
                      <a:lumOff val="35000"/>
                    </a:schemeClr>
                  </a:glow>
                </a:effectLst>
                <a:latin typeface="Constantia" panose="02030602050306030303" pitchFamily="18" charset="0"/>
              </a:rPr>
            </a:br>
            <a:r>
              <a:rPr lang="de-DE" sz="2900" b="1" dirty="0">
                <a:solidFill>
                  <a:schemeClr val="bg1"/>
                </a:solidFill>
                <a:effectLst>
                  <a:glow rad="127000">
                    <a:schemeClr val="tx1">
                      <a:lumMod val="65000"/>
                      <a:lumOff val="35000"/>
                    </a:schemeClr>
                  </a:glow>
                </a:effectLst>
                <a:latin typeface="Constantia" panose="02030602050306030303" pitchFamily="18" charset="0"/>
              </a:rPr>
              <a:t>dass sogar sein eigenes </a:t>
            </a:r>
            <a:r>
              <a:rPr lang="de-DE" sz="2900" b="1" dirty="0">
                <a:solidFill>
                  <a:schemeClr val="accent4"/>
                </a:solidFill>
                <a:effectLst>
                  <a:glow rad="127000">
                    <a:schemeClr val="tx1">
                      <a:lumMod val="65000"/>
                      <a:lumOff val="35000"/>
                    </a:schemeClr>
                  </a:glow>
                </a:effectLst>
                <a:latin typeface="Constantia" panose="02030602050306030303" pitchFamily="18" charset="0"/>
              </a:rPr>
              <a:t>SEELENHEIL </a:t>
            </a:r>
            <a:br>
              <a:rPr lang="de-DE" sz="2900" b="1" dirty="0">
                <a:solidFill>
                  <a:schemeClr val="accent4"/>
                </a:solidFill>
                <a:effectLst>
                  <a:glow rad="127000">
                    <a:schemeClr val="tx1">
                      <a:lumMod val="65000"/>
                      <a:lumOff val="35000"/>
                    </a:schemeClr>
                  </a:glow>
                </a:effectLst>
                <a:latin typeface="Constantia" panose="02030602050306030303" pitchFamily="18" charset="0"/>
              </a:rPr>
            </a:br>
            <a:r>
              <a:rPr lang="de-DE" sz="2900" b="1" dirty="0">
                <a:solidFill>
                  <a:schemeClr val="bg1"/>
                </a:solidFill>
                <a:effectLst>
                  <a:glow rad="127000">
                    <a:schemeClr val="tx1">
                      <a:lumMod val="65000"/>
                      <a:lumOff val="35000"/>
                    </a:schemeClr>
                  </a:glow>
                </a:effectLst>
                <a:latin typeface="Constantia" panose="02030602050306030303" pitchFamily="18" charset="0"/>
              </a:rPr>
              <a:t>gefährdet sein könnte, </a:t>
            </a:r>
            <a:br>
              <a:rPr lang="de-DE" sz="2900" b="1" dirty="0">
                <a:solidFill>
                  <a:schemeClr val="bg1"/>
                </a:solidFill>
                <a:effectLst>
                  <a:glow rad="127000">
                    <a:schemeClr val="tx1">
                      <a:lumMod val="65000"/>
                      <a:lumOff val="35000"/>
                    </a:schemeClr>
                  </a:glow>
                </a:effectLst>
                <a:latin typeface="Constantia" panose="02030602050306030303" pitchFamily="18" charset="0"/>
              </a:rPr>
            </a:br>
            <a:r>
              <a:rPr lang="de-DE" sz="2900" b="1" dirty="0">
                <a:solidFill>
                  <a:schemeClr val="bg1"/>
                </a:solidFill>
                <a:effectLst>
                  <a:glow rad="127000">
                    <a:schemeClr val="tx1">
                      <a:lumMod val="65000"/>
                      <a:lumOff val="35000"/>
                    </a:schemeClr>
                  </a:glow>
                </a:effectLst>
                <a:latin typeface="Constantia" panose="02030602050306030303" pitchFamily="18" charset="0"/>
              </a:rPr>
              <a:t>wenn er seine Pflicht nicht erfüllen </a:t>
            </a:r>
            <a:br>
              <a:rPr lang="de-DE" sz="2900" b="1" dirty="0">
                <a:solidFill>
                  <a:schemeClr val="bg1"/>
                </a:solidFill>
                <a:effectLst>
                  <a:glow rad="127000">
                    <a:schemeClr val="tx1">
                      <a:lumMod val="65000"/>
                      <a:lumOff val="35000"/>
                    </a:schemeClr>
                  </a:glow>
                </a:effectLst>
                <a:latin typeface="Constantia" panose="02030602050306030303" pitchFamily="18" charset="0"/>
              </a:rPr>
            </a:br>
            <a:r>
              <a:rPr lang="de-DE" sz="2900" b="1" dirty="0">
                <a:solidFill>
                  <a:schemeClr val="bg1"/>
                </a:solidFill>
                <a:effectLst>
                  <a:glow rad="127000">
                    <a:schemeClr val="tx1">
                      <a:lumMod val="65000"/>
                      <a:lumOff val="35000"/>
                    </a:schemeClr>
                  </a:glow>
                </a:effectLst>
                <a:latin typeface="Constantia" panose="02030602050306030303" pitchFamily="18" charset="0"/>
              </a:rPr>
              <a:t>und die </a:t>
            </a:r>
            <a:r>
              <a:rPr lang="de-DE" sz="2900" b="1" dirty="0">
                <a:solidFill>
                  <a:schemeClr val="accent4"/>
                </a:solidFill>
                <a:effectLst>
                  <a:glow rad="127000">
                    <a:schemeClr val="tx1">
                      <a:lumMod val="65000"/>
                      <a:lumOff val="35000"/>
                    </a:schemeClr>
                  </a:glow>
                </a:effectLst>
                <a:latin typeface="Constantia" panose="02030602050306030303" pitchFamily="18" charset="0"/>
              </a:rPr>
              <a:t>GEMEINDE</a:t>
            </a:r>
            <a:r>
              <a:rPr lang="de-DE" sz="2900" b="1" dirty="0">
                <a:solidFill>
                  <a:schemeClr val="bg1"/>
                </a:solidFill>
                <a:effectLst>
                  <a:glow rad="127000">
                    <a:schemeClr val="tx1">
                      <a:lumMod val="65000"/>
                      <a:lumOff val="35000"/>
                    </a:schemeClr>
                  </a:glow>
                </a:effectLst>
                <a:latin typeface="Constantia" panose="02030602050306030303" pitchFamily="18" charset="0"/>
              </a:rPr>
              <a:t> nicht mit ihm </a:t>
            </a:r>
            <a:br>
              <a:rPr lang="de-DE" sz="2900" b="1" dirty="0">
                <a:solidFill>
                  <a:schemeClr val="bg1"/>
                </a:solidFill>
                <a:effectLst>
                  <a:glow rad="127000">
                    <a:schemeClr val="tx1">
                      <a:lumMod val="65000"/>
                      <a:lumOff val="35000"/>
                    </a:schemeClr>
                  </a:glow>
                </a:effectLst>
                <a:latin typeface="Constantia" panose="02030602050306030303" pitchFamily="18" charset="0"/>
              </a:rPr>
            </a:br>
            <a:r>
              <a:rPr lang="de-DE" sz="2900" b="1" dirty="0">
                <a:solidFill>
                  <a:schemeClr val="bg1"/>
                </a:solidFill>
                <a:effectLst>
                  <a:glow rad="127000">
                    <a:schemeClr val="tx1">
                      <a:lumMod val="65000"/>
                      <a:lumOff val="35000"/>
                    </a:schemeClr>
                  </a:glow>
                </a:effectLst>
                <a:latin typeface="Constantia" panose="02030602050306030303" pitchFamily="18" charset="0"/>
              </a:rPr>
              <a:t>bei der Arbeit der </a:t>
            </a:r>
            <a:r>
              <a:rPr lang="de-DE" sz="2900" b="1" dirty="0">
                <a:solidFill>
                  <a:schemeClr val="accent4"/>
                </a:solidFill>
                <a:effectLst>
                  <a:glow rad="127000">
                    <a:schemeClr val="tx1">
                      <a:lumMod val="65000"/>
                      <a:lumOff val="35000"/>
                    </a:schemeClr>
                  </a:glow>
                </a:effectLst>
                <a:latin typeface="Constantia" panose="02030602050306030303" pitchFamily="18" charset="0"/>
              </a:rPr>
              <a:t>SEELENRETTUNG</a:t>
            </a:r>
            <a:r>
              <a:rPr lang="de-DE" sz="2900" b="1" dirty="0">
                <a:solidFill>
                  <a:schemeClr val="bg1"/>
                </a:solidFill>
                <a:effectLst>
                  <a:glow rad="127000">
                    <a:schemeClr val="tx1">
                      <a:lumMod val="65000"/>
                      <a:lumOff val="35000"/>
                    </a:schemeClr>
                  </a:glow>
                </a:effectLst>
                <a:latin typeface="Constantia" panose="02030602050306030303" pitchFamily="18" charset="0"/>
              </a:rPr>
              <a:t> </a:t>
            </a:r>
            <a:br>
              <a:rPr lang="de-DE" sz="2900" b="1" dirty="0">
                <a:solidFill>
                  <a:schemeClr val="bg1"/>
                </a:solidFill>
                <a:effectLst>
                  <a:glow rad="127000">
                    <a:schemeClr val="tx1">
                      <a:lumMod val="65000"/>
                      <a:lumOff val="35000"/>
                    </a:schemeClr>
                  </a:glow>
                </a:effectLst>
                <a:latin typeface="Constantia" panose="02030602050306030303" pitchFamily="18" charset="0"/>
              </a:rPr>
            </a:br>
            <a:r>
              <a:rPr lang="de-DE" sz="2900" b="1" dirty="0">
                <a:solidFill>
                  <a:schemeClr val="bg1"/>
                </a:solidFill>
                <a:effectLst>
                  <a:glow rad="127000">
                    <a:schemeClr val="tx1">
                      <a:lumMod val="65000"/>
                      <a:lumOff val="35000"/>
                    </a:schemeClr>
                  </a:glow>
                </a:effectLst>
                <a:latin typeface="Constantia" panose="02030602050306030303" pitchFamily="18" charset="0"/>
              </a:rPr>
              <a:t>zusammenarbeiten würde.</a:t>
            </a:r>
            <a:r>
              <a:rPr kumimoji="0" lang="en" sz="2900" b="1" i="0" u="none" strike="noStrike" kern="1200" cap="none" spc="0" normalizeH="0" baseline="0" noProof="0" dirty="0">
                <a:ln>
                  <a:noFill/>
                </a:ln>
                <a:solidFill>
                  <a:schemeClr val="bg1"/>
                </a:solidFill>
                <a:effectLst>
                  <a:glow rad="127000">
                    <a:schemeClr val="tx1">
                      <a:lumMod val="65000"/>
                      <a:lumOff val="35000"/>
                    </a:schemeClr>
                  </a:glow>
                </a:effectLst>
                <a:uLnTx/>
                <a:uFillTx/>
                <a:latin typeface="Constantia" panose="02030602050306030303" pitchFamily="18" charset="0"/>
              </a:rPr>
              <a:t>”</a:t>
            </a:r>
          </a:p>
        </p:txBody>
      </p:sp>
      <p:sp>
        <p:nvSpPr>
          <p:cNvPr id="4" name="CuadroTexto 3">
            <a:extLst>
              <a:ext uri="{FF2B5EF4-FFF2-40B4-BE49-F238E27FC236}">
                <a16:creationId xmlns:a16="http://schemas.microsoft.com/office/drawing/2014/main" id="{CD278FA9-D363-9AE3-1A73-73278417ADAE}"/>
              </a:ext>
            </a:extLst>
          </p:cNvPr>
          <p:cNvSpPr txBox="1"/>
          <p:nvPr/>
        </p:nvSpPr>
        <p:spPr>
          <a:xfrm>
            <a:off x="5585579" y="6068678"/>
            <a:ext cx="5980355"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 G. White, The Acts of the Apostles (Das Wirken der Apostel),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S. 206 (engl. Ausg.)</a:t>
            </a:r>
          </a:p>
        </p:txBody>
      </p:sp>
    </p:spTree>
    <p:extLst>
      <p:ext uri="{BB962C8B-B14F-4D97-AF65-F5344CB8AC3E}">
        <p14:creationId xmlns:p14="http://schemas.microsoft.com/office/powerpoint/2010/main" val="426100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5000" contrast="-40000"/>
                    </a14:imgEffect>
                  </a14:imgLayer>
                </a14:imgProps>
              </a:ext>
            </a:extLst>
          </a:blip>
          <a:srcRect/>
          <a:stretch>
            <a:fillRect t="-6000" b="-6000"/>
          </a:stretch>
        </a:blipFill>
        <a:effectLst/>
      </p:bgPr>
    </p:bg>
    <p:spTree>
      <p:nvGrpSpPr>
        <p:cNvPr id="1" name="">
          <a:extLst>
            <a:ext uri="{FF2B5EF4-FFF2-40B4-BE49-F238E27FC236}">
              <a16:creationId xmlns:a16="http://schemas.microsoft.com/office/drawing/2014/main" id="{BA361B77-AE61-38A9-BD94-2D581904093B}"/>
            </a:ext>
          </a:extLst>
        </p:cNvPr>
        <p:cNvGrpSpPr/>
        <p:nvPr/>
      </p:nvGrpSpPr>
      <p:grpSpPr>
        <a:xfrm>
          <a:off x="0" y="0"/>
          <a:ext cx="0" cy="0"/>
          <a:chOff x="0" y="0"/>
          <a:chExt cx="0" cy="0"/>
        </a:xfrm>
      </p:grpSpPr>
      <p:pic>
        <p:nvPicPr>
          <p:cNvPr id="10" name="Imagen 9" descr="Mapa&#10;&#10;El contenido generado por IA puede ser incorrecto.">
            <a:extLst>
              <a:ext uri="{FF2B5EF4-FFF2-40B4-BE49-F238E27FC236}">
                <a16:creationId xmlns:a16="http://schemas.microsoft.com/office/drawing/2014/main" id="{945D3094-8071-342F-80E2-98DDDE23AF6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48135" y="1562100"/>
            <a:ext cx="6162675" cy="3733800"/>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2B11394B-AA3A-0EA9-A77B-A7E406C37D31}"/>
              </a:ext>
            </a:extLst>
          </p:cNvPr>
          <p:cNvSpPr/>
          <p:nvPr/>
        </p:nvSpPr>
        <p:spPr>
          <a:xfrm>
            <a:off x="10229850"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Elipse 11">
            <a:extLst>
              <a:ext uri="{FF2B5EF4-FFF2-40B4-BE49-F238E27FC236}">
                <a16:creationId xmlns:a16="http://schemas.microsoft.com/office/drawing/2014/main" id="{91D06B08-D7AB-045E-EF91-9DC00BED3A28}"/>
              </a:ext>
            </a:extLst>
          </p:cNvPr>
          <p:cNvSpPr/>
          <p:nvPr/>
        </p:nvSpPr>
        <p:spPr>
          <a:xfrm>
            <a:off x="10672200"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Elipse 12">
            <a:extLst>
              <a:ext uri="{FF2B5EF4-FFF2-40B4-BE49-F238E27FC236}">
                <a16:creationId xmlns:a16="http://schemas.microsoft.com/office/drawing/2014/main" id="{4EA75F01-484A-2211-9697-9D2965FCC8FD}"/>
              </a:ext>
            </a:extLst>
          </p:cNvPr>
          <p:cNvSpPr/>
          <p:nvPr/>
        </p:nvSpPr>
        <p:spPr>
          <a:xfrm>
            <a:off x="9505590"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Elipse 13">
            <a:extLst>
              <a:ext uri="{FF2B5EF4-FFF2-40B4-BE49-F238E27FC236}">
                <a16:creationId xmlns:a16="http://schemas.microsoft.com/office/drawing/2014/main" id="{8DA92106-521C-8481-A4F4-6B4273A7862A}"/>
              </a:ext>
            </a:extLst>
          </p:cNvPr>
          <p:cNvSpPr/>
          <p:nvPr/>
        </p:nvSpPr>
        <p:spPr>
          <a:xfrm>
            <a:off x="9877245"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Elipse 14">
            <a:extLst>
              <a:ext uri="{FF2B5EF4-FFF2-40B4-BE49-F238E27FC236}">
                <a16:creationId xmlns:a16="http://schemas.microsoft.com/office/drawing/2014/main" id="{1CF51704-5185-034B-1DCE-10899CCBCF19}"/>
              </a:ext>
            </a:extLst>
          </p:cNvPr>
          <p:cNvSpPr/>
          <p:nvPr/>
        </p:nvSpPr>
        <p:spPr>
          <a:xfrm>
            <a:off x="9250309"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Elipse 15">
            <a:extLst>
              <a:ext uri="{FF2B5EF4-FFF2-40B4-BE49-F238E27FC236}">
                <a16:creationId xmlns:a16="http://schemas.microsoft.com/office/drawing/2014/main" id="{D399EA6D-F7EB-6449-6D59-51D07C9D83FB}"/>
              </a:ext>
            </a:extLst>
          </p:cNvPr>
          <p:cNvSpPr/>
          <p:nvPr/>
        </p:nvSpPr>
        <p:spPr>
          <a:xfrm>
            <a:off x="9010290"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Elipse 16">
            <a:extLst>
              <a:ext uri="{FF2B5EF4-FFF2-40B4-BE49-F238E27FC236}">
                <a16:creationId xmlns:a16="http://schemas.microsoft.com/office/drawing/2014/main" id="{A685F06B-4BD5-7715-EC9E-12A65F3F1909}"/>
              </a:ext>
            </a:extLst>
          </p:cNvPr>
          <p:cNvSpPr/>
          <p:nvPr/>
        </p:nvSpPr>
        <p:spPr>
          <a:xfrm>
            <a:off x="9605805"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Elipse 17">
            <a:extLst>
              <a:ext uri="{FF2B5EF4-FFF2-40B4-BE49-F238E27FC236}">
                <a16:creationId xmlns:a16="http://schemas.microsoft.com/office/drawing/2014/main" id="{4D3B4656-AA4A-5FC8-A110-35AB0561ABF5}"/>
              </a:ext>
            </a:extLst>
          </p:cNvPr>
          <p:cNvSpPr/>
          <p:nvPr/>
        </p:nvSpPr>
        <p:spPr>
          <a:xfrm>
            <a:off x="8685472"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0" name="Conector recto 19">
            <a:extLst>
              <a:ext uri="{FF2B5EF4-FFF2-40B4-BE49-F238E27FC236}">
                <a16:creationId xmlns:a16="http://schemas.microsoft.com/office/drawing/2014/main" id="{B0E4D24F-C6D0-EC08-F57F-168D35C4544C}"/>
              </a:ext>
            </a:extLst>
          </p:cNvPr>
          <p:cNvCxnSpPr>
            <a:stCxn id="11" idx="7"/>
            <a:endCxn id="12" idx="3"/>
          </p:cNvCxnSpPr>
          <p:nvPr/>
        </p:nvCxnSpPr>
        <p:spPr>
          <a:xfrm flipV="1">
            <a:off x="10352762"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070EF680-8FB3-21A2-53B4-21AC7E4CC806}"/>
              </a:ext>
            </a:extLst>
          </p:cNvPr>
          <p:cNvCxnSpPr>
            <a:cxnSpLocks/>
            <a:stCxn id="13" idx="5"/>
            <a:endCxn id="12" idx="1"/>
          </p:cNvCxnSpPr>
          <p:nvPr/>
        </p:nvCxnSpPr>
        <p:spPr>
          <a:xfrm flipV="1">
            <a:off x="9628502"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7E052F38-4DD0-39AE-9510-1D9FE715F7B0}"/>
              </a:ext>
            </a:extLst>
          </p:cNvPr>
          <p:cNvCxnSpPr>
            <a:cxnSpLocks/>
            <a:stCxn id="13" idx="7"/>
            <a:endCxn id="14" idx="3"/>
          </p:cNvCxnSpPr>
          <p:nvPr/>
        </p:nvCxnSpPr>
        <p:spPr>
          <a:xfrm flipV="1">
            <a:off x="9628502"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07F8910F-6E4C-4698-2E9A-86531AB0DF1C}"/>
              </a:ext>
            </a:extLst>
          </p:cNvPr>
          <p:cNvSpPr txBox="1"/>
          <p:nvPr/>
        </p:nvSpPr>
        <p:spPr>
          <a:xfrm>
            <a:off x="9574811" y="2739598"/>
            <a:ext cx="369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ptos" panose="02110004020202020204"/>
                <a:ea typeface="+mn-ea"/>
                <a:cs typeface="+mn-cs"/>
              </a:rPr>
              <a:t>X</a:t>
            </a:r>
          </a:p>
        </p:txBody>
      </p:sp>
      <p:cxnSp>
        <p:nvCxnSpPr>
          <p:cNvPr id="28" name="Conector recto 27">
            <a:extLst>
              <a:ext uri="{FF2B5EF4-FFF2-40B4-BE49-F238E27FC236}">
                <a16:creationId xmlns:a16="http://schemas.microsoft.com/office/drawing/2014/main" id="{5413CC7F-378C-D9B3-4B6E-48A307FDD5AC}"/>
              </a:ext>
            </a:extLst>
          </p:cNvPr>
          <p:cNvCxnSpPr>
            <a:cxnSpLocks/>
            <a:stCxn id="15" idx="0"/>
            <a:endCxn id="13" idx="2"/>
          </p:cNvCxnSpPr>
          <p:nvPr/>
        </p:nvCxnSpPr>
        <p:spPr>
          <a:xfrm>
            <a:off x="9322309"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17EBD22C-3784-5478-3C8A-BDB2BFC961BA}"/>
              </a:ext>
            </a:extLst>
          </p:cNvPr>
          <p:cNvCxnSpPr>
            <a:cxnSpLocks/>
            <a:stCxn id="16" idx="7"/>
          </p:cNvCxnSpPr>
          <p:nvPr/>
        </p:nvCxnSpPr>
        <p:spPr>
          <a:xfrm>
            <a:off x="9133202"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1624CEC5-B977-077C-5FE4-24F2DC920028}"/>
              </a:ext>
            </a:extLst>
          </p:cNvPr>
          <p:cNvCxnSpPr>
            <a:cxnSpLocks/>
            <a:stCxn id="17" idx="3"/>
            <a:endCxn id="16" idx="0"/>
          </p:cNvCxnSpPr>
          <p:nvPr/>
        </p:nvCxnSpPr>
        <p:spPr>
          <a:xfrm flipH="1">
            <a:off x="9082290"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8B61CC94-8318-DEBD-1371-727DC9455C5C}"/>
              </a:ext>
            </a:extLst>
          </p:cNvPr>
          <p:cNvCxnSpPr>
            <a:cxnSpLocks/>
            <a:stCxn id="18" idx="7"/>
            <a:endCxn id="17" idx="1"/>
          </p:cNvCxnSpPr>
          <p:nvPr/>
        </p:nvCxnSpPr>
        <p:spPr>
          <a:xfrm>
            <a:off x="8808384"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5FD09EF-37D8-DEAF-D862-6DA9F6D8AE45}"/>
              </a:ext>
            </a:extLst>
          </p:cNvPr>
          <p:cNvSpPr txBox="1"/>
          <p:nvPr/>
        </p:nvSpPr>
        <p:spPr>
          <a:xfrm>
            <a:off x="10373850" y="1514981"/>
            <a:ext cx="15063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srgbClr val="002060"/>
                </a:solidFill>
                <a:effectLst/>
                <a:uLnTx/>
                <a:uFillTx/>
                <a:latin typeface="Aptos" panose="02110004020202020204"/>
                <a:ea typeface="+mn-ea"/>
                <a:cs typeface="+mn-cs"/>
              </a:rPr>
              <a:t>Apg 16:6-12</a:t>
            </a:r>
          </a:p>
        </p:txBody>
      </p:sp>
      <p:sp>
        <p:nvSpPr>
          <p:cNvPr id="42" name="CuadroTexto 41">
            <a:extLst>
              <a:ext uri="{FF2B5EF4-FFF2-40B4-BE49-F238E27FC236}">
                <a16:creationId xmlns:a16="http://schemas.microsoft.com/office/drawing/2014/main" id="{7B1068D8-6E0C-21AF-0C0E-E76B1E821E91}"/>
              </a:ext>
            </a:extLst>
          </p:cNvPr>
          <p:cNvSpPr txBox="1"/>
          <p:nvPr/>
        </p:nvSpPr>
        <p:spPr>
          <a:xfrm>
            <a:off x="9761784" y="3401497"/>
            <a:ext cx="110113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Phrygien</a:t>
            </a:r>
          </a:p>
        </p:txBody>
      </p:sp>
      <p:sp>
        <p:nvSpPr>
          <p:cNvPr id="43" name="CuadroTexto 42">
            <a:extLst>
              <a:ext uri="{FF2B5EF4-FFF2-40B4-BE49-F238E27FC236}">
                <a16:creationId xmlns:a16="http://schemas.microsoft.com/office/drawing/2014/main" id="{501538A5-0158-BE27-9CDF-2A72E34F1B0B}"/>
              </a:ext>
            </a:extLst>
          </p:cNvPr>
          <p:cNvSpPr txBox="1"/>
          <p:nvPr/>
        </p:nvSpPr>
        <p:spPr>
          <a:xfrm>
            <a:off x="10649142" y="3087172"/>
            <a:ext cx="107606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Galatien</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4" name="CuadroTexto 43">
            <a:extLst>
              <a:ext uri="{FF2B5EF4-FFF2-40B4-BE49-F238E27FC236}">
                <a16:creationId xmlns:a16="http://schemas.microsoft.com/office/drawing/2014/main" id="{D0049C06-DB73-9A60-B70E-ABDAE3F1EFC1}"/>
              </a:ext>
            </a:extLst>
          </p:cNvPr>
          <p:cNvSpPr txBox="1"/>
          <p:nvPr/>
        </p:nvSpPr>
        <p:spPr>
          <a:xfrm>
            <a:off x="9314039" y="3066662"/>
            <a:ext cx="92974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Mysien</a:t>
            </a:r>
          </a:p>
        </p:txBody>
      </p:sp>
      <p:sp>
        <p:nvSpPr>
          <p:cNvPr id="45" name="CuadroTexto 44">
            <a:extLst>
              <a:ext uri="{FF2B5EF4-FFF2-40B4-BE49-F238E27FC236}">
                <a16:creationId xmlns:a16="http://schemas.microsoft.com/office/drawing/2014/main" id="{F1B8B223-1D9A-9C2B-9E5D-C94ED9BBCC57}"/>
              </a:ext>
            </a:extLst>
          </p:cNvPr>
          <p:cNvSpPr txBox="1"/>
          <p:nvPr/>
        </p:nvSpPr>
        <p:spPr>
          <a:xfrm>
            <a:off x="10067455" y="2601099"/>
            <a:ext cx="12874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Bithynien</a:t>
            </a:r>
          </a:p>
        </p:txBody>
      </p:sp>
      <p:sp>
        <p:nvSpPr>
          <p:cNvPr id="46" name="CuadroTexto 45">
            <a:extLst>
              <a:ext uri="{FF2B5EF4-FFF2-40B4-BE49-F238E27FC236}">
                <a16:creationId xmlns:a16="http://schemas.microsoft.com/office/drawing/2014/main" id="{8BA99A6B-8E47-EB81-576C-EBF874B2728D}"/>
              </a:ext>
            </a:extLst>
          </p:cNvPr>
          <p:cNvSpPr txBox="1"/>
          <p:nvPr/>
        </p:nvSpPr>
        <p:spPr>
          <a:xfrm>
            <a:off x="7980940" y="3151316"/>
            <a:ext cx="75200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err="1">
                <a:ln>
                  <a:noFill/>
                </a:ln>
                <a:solidFill>
                  <a:prstClr val="black"/>
                </a:solidFill>
                <a:effectLst/>
                <a:uLnTx/>
                <a:uFillTx/>
                <a:latin typeface="Aptos" panose="02110004020202020204"/>
                <a:ea typeface="+mn-ea"/>
                <a:cs typeface="+mn-cs"/>
              </a:rPr>
              <a:t>Troas</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48" name="Conector recto de flecha 47">
            <a:extLst>
              <a:ext uri="{FF2B5EF4-FFF2-40B4-BE49-F238E27FC236}">
                <a16:creationId xmlns:a16="http://schemas.microsoft.com/office/drawing/2014/main" id="{091E3A4A-E700-89F5-B99E-93133B79D1DC}"/>
              </a:ext>
            </a:extLst>
          </p:cNvPr>
          <p:cNvCxnSpPr>
            <a:cxnSpLocks/>
            <a:stCxn id="46" idx="3"/>
            <a:endCxn id="15" idx="4"/>
          </p:cNvCxnSpPr>
          <p:nvPr/>
        </p:nvCxnSpPr>
        <p:spPr>
          <a:xfrm flipV="1">
            <a:off x="8732941" y="2941349"/>
            <a:ext cx="589368"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BD180CD4-2F89-C61C-11E2-9262B86EEC4B}"/>
              </a:ext>
            </a:extLst>
          </p:cNvPr>
          <p:cNvSpPr txBox="1"/>
          <p:nvPr/>
        </p:nvSpPr>
        <p:spPr>
          <a:xfrm>
            <a:off x="7102069" y="1559684"/>
            <a:ext cx="269503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Provinz von Mazedonien</a:t>
            </a:r>
          </a:p>
        </p:txBody>
      </p:sp>
      <p:sp>
        <p:nvSpPr>
          <p:cNvPr id="51" name="CuadroTexto 50">
            <a:extLst>
              <a:ext uri="{FF2B5EF4-FFF2-40B4-BE49-F238E27FC236}">
                <a16:creationId xmlns:a16="http://schemas.microsoft.com/office/drawing/2014/main" id="{CBEAEB51-3546-FF62-720F-838E43AAED0C}"/>
              </a:ext>
            </a:extLst>
          </p:cNvPr>
          <p:cNvSpPr txBox="1"/>
          <p:nvPr/>
        </p:nvSpPr>
        <p:spPr>
          <a:xfrm>
            <a:off x="6934639" y="2861667"/>
            <a:ext cx="145366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Samothrake</a:t>
            </a:r>
          </a:p>
        </p:txBody>
      </p:sp>
      <p:cxnSp>
        <p:nvCxnSpPr>
          <p:cNvPr id="52" name="Conector recto de flecha 51">
            <a:extLst>
              <a:ext uri="{FF2B5EF4-FFF2-40B4-BE49-F238E27FC236}">
                <a16:creationId xmlns:a16="http://schemas.microsoft.com/office/drawing/2014/main" id="{D6178CF3-2A22-8257-AF20-3F929EA8D2B1}"/>
              </a:ext>
            </a:extLst>
          </p:cNvPr>
          <p:cNvCxnSpPr>
            <a:cxnSpLocks/>
            <a:stCxn id="51" idx="3"/>
          </p:cNvCxnSpPr>
          <p:nvPr/>
        </p:nvCxnSpPr>
        <p:spPr>
          <a:xfrm flipV="1">
            <a:off x="8388307" y="2879735"/>
            <a:ext cx="563550"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B5F0A193-DA91-157C-A397-C467CA13F953}"/>
              </a:ext>
            </a:extLst>
          </p:cNvPr>
          <p:cNvSpPr txBox="1"/>
          <p:nvPr/>
        </p:nvSpPr>
        <p:spPr>
          <a:xfrm>
            <a:off x="9692174" y="2163307"/>
            <a:ext cx="112402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err="1">
                <a:ln>
                  <a:noFill/>
                </a:ln>
                <a:solidFill>
                  <a:prstClr val="black"/>
                </a:solidFill>
                <a:effectLst/>
                <a:uLnTx/>
                <a:uFillTx/>
                <a:latin typeface="Aptos" panose="02110004020202020204"/>
                <a:ea typeface="+mn-ea"/>
                <a:cs typeface="+mn-cs"/>
              </a:rPr>
              <a:t>Neapolis</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8" name="CuadroTexto 57">
            <a:extLst>
              <a:ext uri="{FF2B5EF4-FFF2-40B4-BE49-F238E27FC236}">
                <a16:creationId xmlns:a16="http://schemas.microsoft.com/office/drawing/2014/main" id="{B8E07078-6039-03E9-7974-629836712418}"/>
              </a:ext>
            </a:extLst>
          </p:cNvPr>
          <p:cNvSpPr txBox="1"/>
          <p:nvPr/>
        </p:nvSpPr>
        <p:spPr>
          <a:xfrm>
            <a:off x="7795592" y="2258514"/>
            <a:ext cx="88716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00CC99">
                    <a:lumMod val="75000"/>
                  </a:srgbClr>
                </a:solidFill>
                <a:effectLst/>
                <a:uLnTx/>
                <a:uFillTx/>
                <a:latin typeface="Aptos" panose="02110004020202020204"/>
                <a:ea typeface="+mn-ea"/>
                <a:cs typeface="+mn-cs"/>
              </a:rPr>
              <a:t>Philippi</a:t>
            </a:r>
          </a:p>
        </p:txBody>
      </p:sp>
      <p:pic>
        <p:nvPicPr>
          <p:cNvPr id="60" name="Gráfico 59" descr="Marcador con relleno sólido">
            <a:extLst>
              <a:ext uri="{FF2B5EF4-FFF2-40B4-BE49-F238E27FC236}">
                <a16:creationId xmlns:a16="http://schemas.microsoft.com/office/drawing/2014/main" id="{E5A91EEA-574D-7ADE-20A5-F18FCA4124F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35315" y="1979974"/>
            <a:ext cx="445116" cy="445116"/>
          </a:xfrm>
          <a:prstGeom prst="rect">
            <a:avLst/>
          </a:prstGeom>
        </p:spPr>
      </p:pic>
      <p:sp>
        <p:nvSpPr>
          <p:cNvPr id="61" name="CuadroTexto 60">
            <a:extLst>
              <a:ext uri="{FF2B5EF4-FFF2-40B4-BE49-F238E27FC236}">
                <a16:creationId xmlns:a16="http://schemas.microsoft.com/office/drawing/2014/main" id="{F75C1469-CAAF-B377-0453-75B7CA95517C}"/>
              </a:ext>
            </a:extLst>
          </p:cNvPr>
          <p:cNvSpPr txBox="1"/>
          <p:nvPr/>
        </p:nvSpPr>
        <p:spPr>
          <a:xfrm>
            <a:off x="109982" y="1652667"/>
            <a:ext cx="3894277" cy="1938992"/>
          </a:xfrm>
          <a:prstGeom prst="rect">
            <a:avLst/>
          </a:prstGeom>
          <a:noFill/>
        </p:spPr>
        <p:txBody>
          <a:bodyPr wrap="square" rtlCol="0">
            <a:spAutoFit/>
          </a:bodyPr>
          <a:lstStyle/>
          <a:p>
            <a:pPr lvl="0">
              <a:spcBef>
                <a:spcPts val="600"/>
              </a:spcBef>
              <a:defRPr/>
            </a:pPr>
            <a:r>
              <a:rPr lang="de-DE" sz="2000" b="1" dirty="0">
                <a:solidFill>
                  <a:prstClr val="black"/>
                </a:solidFill>
              </a:rPr>
              <a:t>Während seiner </a:t>
            </a:r>
            <a:br>
              <a:rPr lang="de-DE" sz="2000" b="1" dirty="0">
                <a:solidFill>
                  <a:prstClr val="black"/>
                </a:solidFill>
              </a:rPr>
            </a:br>
            <a:r>
              <a:rPr lang="de-DE" sz="2000" b="1" dirty="0">
                <a:solidFill>
                  <a:prstClr val="black"/>
                </a:solidFill>
              </a:rPr>
              <a:t>2. Missionsreise </a:t>
            </a:r>
            <a:br>
              <a:rPr lang="de-DE" sz="2000" b="1" dirty="0">
                <a:solidFill>
                  <a:prstClr val="black"/>
                </a:solidFill>
              </a:rPr>
            </a:br>
            <a:r>
              <a:rPr lang="de-DE" sz="2000" b="1" dirty="0">
                <a:solidFill>
                  <a:prstClr val="black"/>
                </a:solidFill>
              </a:rPr>
              <a:t>nahmen die Pläne </a:t>
            </a:r>
            <a:br>
              <a:rPr lang="de-DE" sz="2000" b="1" dirty="0">
                <a:solidFill>
                  <a:prstClr val="black"/>
                </a:solidFill>
              </a:rPr>
            </a:br>
            <a:r>
              <a:rPr lang="de-DE" sz="2000" b="1" dirty="0">
                <a:solidFill>
                  <a:prstClr val="black"/>
                </a:solidFill>
              </a:rPr>
              <a:t>des Paulus eine Wende. </a:t>
            </a:r>
            <a:br>
              <a:rPr lang="de-DE" sz="2000" b="1" dirty="0">
                <a:solidFill>
                  <a:prstClr val="black"/>
                </a:solidFill>
              </a:rPr>
            </a:br>
            <a:r>
              <a:rPr lang="de-DE" sz="2000" b="1" dirty="0">
                <a:solidFill>
                  <a:prstClr val="black"/>
                </a:solidFill>
              </a:rPr>
              <a:t>Der HEILIGE GEIST lenkte </a:t>
            </a:r>
            <a:br>
              <a:rPr lang="de-DE" sz="2000" b="1" dirty="0">
                <a:solidFill>
                  <a:prstClr val="black"/>
                </a:solidFill>
              </a:rPr>
            </a:br>
            <a:r>
              <a:rPr lang="de-DE" sz="2000" b="1" dirty="0">
                <a:solidFill>
                  <a:prstClr val="black"/>
                </a:solidFill>
              </a:rPr>
              <a:t>seine Schritte um (Apg 16,6-12):</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2" name="Diagrama 1">
            <a:extLst>
              <a:ext uri="{FF2B5EF4-FFF2-40B4-BE49-F238E27FC236}">
                <a16:creationId xmlns:a16="http://schemas.microsoft.com/office/drawing/2014/main" id="{AA10E98D-6963-44F3-EC7D-4F98C14B7F93}"/>
              </a:ext>
            </a:extLst>
          </p:cNvPr>
          <p:cNvGraphicFramePr/>
          <p:nvPr>
            <p:extLst>
              <p:ext uri="{D42A27DB-BD31-4B8C-83A1-F6EECF244321}">
                <p14:modId xmlns:p14="http://schemas.microsoft.com/office/powerpoint/2010/main" val="2736517816"/>
              </p:ext>
            </p:extLst>
          </p:nvPr>
        </p:nvGraphicFramePr>
        <p:xfrm>
          <a:off x="5785" y="3694026"/>
          <a:ext cx="5799500" cy="30046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3" name="CuadroTexto 62">
            <a:extLst>
              <a:ext uri="{FF2B5EF4-FFF2-40B4-BE49-F238E27FC236}">
                <a16:creationId xmlns:a16="http://schemas.microsoft.com/office/drawing/2014/main" id="{FE15302F-E23F-75D2-983E-082BA1F02A5A}"/>
              </a:ext>
            </a:extLst>
          </p:cNvPr>
          <p:cNvSpPr txBox="1"/>
          <p:nvPr/>
        </p:nvSpPr>
        <p:spPr>
          <a:xfrm>
            <a:off x="5748134" y="5251787"/>
            <a:ext cx="6443866" cy="1477328"/>
          </a:xfrm>
          <a:prstGeom prst="rect">
            <a:avLst/>
          </a:prstGeom>
          <a:noFill/>
        </p:spPr>
        <p:txBody>
          <a:bodyPr wrap="square" rtlCol="0">
            <a:spAutoFit/>
          </a:bodyPr>
          <a:lstStyle/>
          <a:p>
            <a:pPr lvl="0" algn="ctr">
              <a:spcBef>
                <a:spcPts val="600"/>
              </a:spcBef>
              <a:defRPr/>
            </a:pPr>
            <a:r>
              <a:rPr lang="de-DE" b="1" dirty="0">
                <a:solidFill>
                  <a:prstClr val="black"/>
                </a:solidFill>
              </a:rPr>
              <a:t>Philippi war der Ort, den der HEILIGE GEIST auserwählt hatte, um mit der Verkündigung des EVANGELIUMS in Europa zu beginnen. Als vollwertige römische Stadt waren die Philipper von der Steuer befreit und besaßen von Geburt an das Römische Bürgerrecht.</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EE3130B1-F533-29C8-88B3-EB6DF019BB20}"/>
              </a:ext>
            </a:extLst>
          </p:cNvPr>
          <p:cNvPicPr>
            <a:picLocks noChangeAspect="1"/>
          </p:cNvPicPr>
          <p:nvPr/>
        </p:nvPicPr>
        <p:blipFill>
          <a:blip r:embed="rId12" cstate="email">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a:ext>
            </a:extLst>
          </a:blip>
          <a:stretch>
            <a:fillRect/>
          </a:stretch>
        </p:blipFill>
        <p:spPr>
          <a:xfrm>
            <a:off x="3331476" y="140335"/>
            <a:ext cx="2244341" cy="299338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321CB9D7-FED2-5A00-006E-E8562DCCAF7B}"/>
              </a:ext>
            </a:extLst>
          </p:cNvPr>
          <p:cNvSpPr txBox="1"/>
          <p:nvPr/>
        </p:nvSpPr>
        <p:spPr>
          <a:xfrm>
            <a:off x="5964782" y="3982851"/>
            <a:ext cx="5585379" cy="1261884"/>
          </a:xfrm>
          <a:prstGeom prst="rect">
            <a:avLst/>
          </a:prstGeom>
          <a:noFill/>
        </p:spPr>
        <p:txBody>
          <a:bodyPr wrap="square">
            <a:spAutoFit/>
          </a:bodyPr>
          <a:lstStyle/>
          <a:p>
            <a:pPr lvl="0" algn="ctr">
              <a:defRPr/>
            </a:pPr>
            <a:r>
              <a:rPr kumimoji="0" lang="en" sz="20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andara" panose="020E0502030303020204" pitchFamily="34" charset="0"/>
              </a:rPr>
              <a:t>“</a:t>
            </a:r>
            <a:r>
              <a:rPr lang="de-DE" sz="2000"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andara" panose="020E0502030303020204" pitchFamily="34" charset="0"/>
              </a:rPr>
              <a:t>Und Paulus sah eine Erscheinung bei Nacht: </a:t>
            </a:r>
            <a:br>
              <a:rPr lang="de-DE" sz="2000"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andara" panose="020E0502030303020204" pitchFamily="34" charset="0"/>
              </a:rPr>
            </a:br>
            <a:r>
              <a:rPr lang="de-DE" sz="2000"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andara" panose="020E0502030303020204" pitchFamily="34" charset="0"/>
              </a:rPr>
              <a:t>Ein Mann aus Makedonien stand da und bat ihn: ,Komm herüber nach Makedonien und hilf uns!</a:t>
            </a:r>
            <a:r>
              <a:rPr lang="en-US" sz="2000"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andara" panose="020E0502030303020204" pitchFamily="34" charset="0"/>
              </a:rPr>
              <a:t>’ ” </a:t>
            </a:r>
            <a:br>
              <a:rPr lang="en-US" sz="2000"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andara" panose="020E0502030303020204" pitchFamily="34" charset="0"/>
              </a:rPr>
            </a:br>
            <a:r>
              <a:rPr kumimoji="0" lang="en" sz="16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andara" panose="020E0502030303020204" pitchFamily="34" charset="0"/>
              </a:rPr>
              <a:t>(Apg 16:9)</a:t>
            </a:r>
            <a:endParaRPr kumimoji="0" lang="es-ES" sz="20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andara" panose="020E0502030303020204" pitchFamily="34" charset="0"/>
            </a:endParaRPr>
          </a:p>
        </p:txBody>
      </p:sp>
      <p:sp>
        <p:nvSpPr>
          <p:cNvPr id="5" name="Scrollen: horizontal 4">
            <a:extLst>
              <a:ext uri="{FF2B5EF4-FFF2-40B4-BE49-F238E27FC236}">
                <a16:creationId xmlns:a16="http://schemas.microsoft.com/office/drawing/2014/main" id="{FB13673A-6A8C-5D50-977E-BB85FC4E28AE}"/>
              </a:ext>
            </a:extLst>
          </p:cNvPr>
          <p:cNvSpPr/>
          <p:nvPr/>
        </p:nvSpPr>
        <p:spPr>
          <a:xfrm>
            <a:off x="156923" y="18790"/>
            <a:ext cx="2748612" cy="1178355"/>
          </a:xfrm>
          <a:prstGeom prst="horizontalScroll">
            <a:avLst/>
          </a:prstGeom>
          <a:solidFill>
            <a:schemeClr val="bg1">
              <a:alpha val="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a:t>
            </a:r>
            <a:r>
              <a:rPr lang="de-DE" sz="2000" b="1" i="1" dirty="0">
                <a:solidFill>
                  <a:schemeClr val="tx1"/>
                </a:solidFill>
                <a:highlight>
                  <a:srgbClr val="FDD7D1"/>
                </a:highlight>
              </a:rPr>
              <a:t>Di, 06. Jan‘26 – </a:t>
            </a:r>
            <a:br>
              <a:rPr lang="de-DE" sz="2000" b="1" i="1" dirty="0">
                <a:solidFill>
                  <a:schemeClr val="tx1"/>
                </a:solidFill>
                <a:highlight>
                  <a:srgbClr val="FDD7D1"/>
                </a:highlight>
              </a:rPr>
            </a:br>
            <a:r>
              <a:rPr lang="de-DE" sz="2000" b="1" i="1" dirty="0">
                <a:solidFill>
                  <a:schemeClr val="tx1"/>
                </a:solidFill>
                <a:highlight>
                  <a:srgbClr val="FDD7D1"/>
                </a:highlight>
              </a:rPr>
              <a:t>Paulus in Philippi</a:t>
            </a:r>
          </a:p>
        </p:txBody>
      </p:sp>
      <p:sp>
        <p:nvSpPr>
          <p:cNvPr id="6" name="CuadroTexto 1">
            <a:extLst>
              <a:ext uri="{FF2B5EF4-FFF2-40B4-BE49-F238E27FC236}">
                <a16:creationId xmlns:a16="http://schemas.microsoft.com/office/drawing/2014/main" id="{968CAB81-4803-D6B2-5B3F-BC3931802F0A}"/>
              </a:ext>
            </a:extLst>
          </p:cNvPr>
          <p:cNvSpPr txBox="1"/>
          <p:nvPr/>
        </p:nvSpPr>
        <p:spPr>
          <a:xfrm>
            <a:off x="6616185" y="24112"/>
            <a:ext cx="5186301" cy="1446550"/>
          </a:xfrm>
          <a:prstGeom prst="rect">
            <a:avLst/>
          </a:prstGeom>
          <a:solidFill>
            <a:schemeClr val="bg1"/>
          </a:solidFill>
        </p:spPr>
        <p:txBody>
          <a:bodyPr wrap="square">
            <a:spAutoFit/>
            <a:scene3d>
              <a:camera prst="orthographicFront"/>
              <a:lightRig rig="flood" dir="t"/>
            </a:scene3d>
            <a:sp3d extrusionH="57150">
              <a:bevelT w="38100" h="38100" prst="relaxedIns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rPr>
              <a:t>DIE GESCHICHTE </a:t>
            </a:r>
            <a:br>
              <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rPr>
            </a:br>
            <a:r>
              <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rPr>
              <a:t>VON PHILIPPI</a:t>
            </a:r>
          </a:p>
        </p:txBody>
      </p:sp>
    </p:spTree>
    <p:extLst>
      <p:ext uri="{BB962C8B-B14F-4D97-AF65-F5344CB8AC3E}">
        <p14:creationId xmlns:p14="http://schemas.microsoft.com/office/powerpoint/2010/main" val="246098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5">
                                            <p:bg/>
                                          </p:spTgt>
                                        </p:tgtEl>
                                        <p:attrNameLst>
                                          <p:attrName>style.visibility</p:attrName>
                                        </p:attrNameLst>
                                      </p:cBhvr>
                                      <p:to>
                                        <p:strVal val="visible"/>
                                      </p:to>
                                    </p:set>
                                    <p:animEffect transition="in" filter="wipe(left)">
                                      <p:cBhvr>
                                        <p:cTn id="16" dur="500"/>
                                        <p:tgtEl>
                                          <p:spTgt spid="5">
                                            <p:bg/>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lef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lef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8"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lef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lef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8"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lef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8"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lef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8"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lef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8"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lef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8"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lef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P spid="4" grpId="0"/>
      <p:bldP spid="5" grpId="0" uiExpand="1" build="p"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768235" y="1097592"/>
            <a:ext cx="5186301" cy="1446550"/>
          </a:xfrm>
          <a:prstGeom prst="rect">
            <a:avLst/>
          </a:prstGeom>
          <a:noFill/>
        </p:spPr>
        <p:txBody>
          <a:bodyPr wrap="square">
            <a:spAutoFit/>
            <a:scene3d>
              <a:camera prst="orthographicFront"/>
              <a:lightRig rig="flood" dir="t"/>
            </a:scene3d>
            <a:sp3d extrusionH="57150">
              <a:bevelT w="38100" h="38100" prst="relaxedIns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rPr>
              <a:t>DIE GESCHICHTE </a:t>
            </a:r>
            <a:br>
              <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rPr>
            </a:br>
            <a:r>
              <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rPr>
              <a:t>VON PHILIPPI</a:t>
            </a:r>
          </a:p>
        </p:txBody>
      </p:sp>
      <p:sp>
        <p:nvSpPr>
          <p:cNvPr id="4" name="CuadroTexto 3">
            <a:extLst>
              <a:ext uri="{FF2B5EF4-FFF2-40B4-BE49-F238E27FC236}">
                <a16:creationId xmlns:a16="http://schemas.microsoft.com/office/drawing/2014/main" id="{404A05B3-9406-6E43-A322-D5156929EFBC}"/>
              </a:ext>
            </a:extLst>
          </p:cNvPr>
          <p:cNvSpPr txBox="1"/>
          <p:nvPr/>
        </p:nvSpPr>
        <p:spPr>
          <a:xfrm>
            <a:off x="171850" y="3805911"/>
            <a:ext cx="6379075" cy="1708160"/>
          </a:xfrm>
          <a:prstGeom prst="rect">
            <a:avLst/>
          </a:prstGeom>
          <a:noFill/>
        </p:spPr>
        <p:txBody>
          <a:bodyPr wrap="square" rtlCol="0">
            <a:spAutoFit/>
          </a:bodyPr>
          <a:lstStyle/>
          <a:p>
            <a:pPr lvl="0">
              <a:spcBef>
                <a:spcPts val="600"/>
              </a:spcBef>
              <a:defRPr/>
            </a:pPr>
            <a:r>
              <a:rPr lang="de-DE" sz="2000" b="1" dirty="0">
                <a:solidFill>
                  <a:prstClr val="black"/>
                </a:solidFill>
              </a:rPr>
              <a:t>Wenn Paulus in einer neuen Stadt ankam, </a:t>
            </a:r>
            <a:br>
              <a:rPr lang="de-DE" sz="2000" b="1" dirty="0">
                <a:solidFill>
                  <a:prstClr val="black"/>
                </a:solidFill>
              </a:rPr>
            </a:br>
            <a:r>
              <a:rPr lang="de-DE" sz="2000" b="1" dirty="0">
                <a:solidFill>
                  <a:prstClr val="black"/>
                </a:solidFill>
              </a:rPr>
              <a:t>war es sein Brauch, zuerst die Synagoge zu besuchen. Aber in Philippi gab es keine Synagoge! </a:t>
            </a:r>
          </a:p>
          <a:p>
            <a:pPr lvl="0">
              <a:spcBef>
                <a:spcPts val="600"/>
              </a:spcBef>
              <a:defRPr/>
            </a:pPr>
            <a:r>
              <a:rPr lang="de-DE" sz="2000" b="1" dirty="0">
                <a:solidFill>
                  <a:prstClr val="black"/>
                </a:solidFill>
              </a:rPr>
              <a:t>Am SABBAT fanden sie einen Ort der ANBETUNG und predigten dort den versammelten Frauen (Apg 16,13).</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7F41D411-CD5B-EB17-C689-891E6DF6AD41}"/>
              </a:ext>
            </a:extLst>
          </p:cNvPr>
          <p:cNvSpPr txBox="1"/>
          <p:nvPr/>
        </p:nvSpPr>
        <p:spPr>
          <a:xfrm>
            <a:off x="419666" y="5514071"/>
            <a:ext cx="6131259" cy="1323439"/>
          </a:xfrm>
          <a:prstGeom prst="rect">
            <a:avLst/>
          </a:prstGeom>
          <a:noFill/>
        </p:spPr>
        <p:txBody>
          <a:bodyPr wrap="square">
            <a:spAutoFit/>
          </a:bodyPr>
          <a:lstStyle/>
          <a:p>
            <a:pPr lvl="0" algn="ctr">
              <a:spcBef>
                <a:spcPts val="600"/>
              </a:spcBef>
              <a:defRPr/>
            </a:pPr>
            <a:r>
              <a:rPr lang="de-DE" sz="2000" b="1" dirty="0">
                <a:solidFill>
                  <a:prstClr val="black"/>
                </a:solidFill>
              </a:rPr>
              <a:t>Aus dieser Begegnung ging </a:t>
            </a:r>
            <a:br>
              <a:rPr lang="de-DE" sz="2000" b="1" dirty="0">
                <a:solidFill>
                  <a:prstClr val="black"/>
                </a:solidFill>
              </a:rPr>
            </a:br>
            <a:r>
              <a:rPr lang="de-DE" sz="2000" b="1" dirty="0">
                <a:solidFill>
                  <a:prstClr val="black"/>
                </a:solidFill>
              </a:rPr>
              <a:t>die </a:t>
            </a:r>
            <a:r>
              <a:rPr lang="de-DE" sz="2000" b="1" dirty="0">
                <a:solidFill>
                  <a:prstClr val="black"/>
                </a:solidFill>
                <a:highlight>
                  <a:srgbClr val="FFFF00"/>
                </a:highlight>
              </a:rPr>
              <a:t>erste europäische CHRISTIN </a:t>
            </a:r>
            <a:r>
              <a:rPr lang="de-DE" sz="2000" b="1" dirty="0">
                <a:solidFill>
                  <a:prstClr val="black"/>
                </a:solidFill>
              </a:rPr>
              <a:t>hervor: </a:t>
            </a:r>
            <a:r>
              <a:rPr lang="de-DE" sz="2000" b="1" dirty="0">
                <a:solidFill>
                  <a:prstClr val="black"/>
                </a:solidFill>
                <a:highlight>
                  <a:srgbClr val="FFFF00"/>
                </a:highlight>
              </a:rPr>
              <a:t>LYDIA.</a:t>
            </a:r>
            <a:r>
              <a:rPr lang="de-DE" sz="2000" b="1" dirty="0">
                <a:solidFill>
                  <a:prstClr val="black"/>
                </a:solidFill>
              </a:rPr>
              <a:t> </a:t>
            </a:r>
            <a:br>
              <a:rPr lang="de-DE" sz="2000" b="1" dirty="0">
                <a:solidFill>
                  <a:prstClr val="black"/>
                </a:solidFill>
              </a:rPr>
            </a:br>
            <a:r>
              <a:rPr lang="de-DE" sz="2000" b="1" dirty="0">
                <a:solidFill>
                  <a:prstClr val="black"/>
                </a:solidFill>
              </a:rPr>
              <a:t>Sie wurde zusammen mit ihrer ganzen Familie getauft (Apg 16,14-15).</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Scrollen: horizontal 4">
            <a:extLst>
              <a:ext uri="{FF2B5EF4-FFF2-40B4-BE49-F238E27FC236}">
                <a16:creationId xmlns:a16="http://schemas.microsoft.com/office/drawing/2014/main" id="{2846D8A1-97A6-58E9-6BEF-7D10366CF8C8}"/>
              </a:ext>
            </a:extLst>
          </p:cNvPr>
          <p:cNvSpPr/>
          <p:nvPr/>
        </p:nvSpPr>
        <p:spPr>
          <a:xfrm>
            <a:off x="156923" y="18790"/>
            <a:ext cx="2748612" cy="1178355"/>
          </a:xfrm>
          <a:prstGeom prst="horizontalScroll">
            <a:avLst/>
          </a:prstGeom>
          <a:solidFill>
            <a:schemeClr val="bg1">
              <a:alpha val="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a:t>
            </a:r>
            <a:r>
              <a:rPr lang="de-DE" sz="2000" b="1" i="1" dirty="0">
                <a:solidFill>
                  <a:schemeClr val="tx1"/>
                </a:solidFill>
                <a:highlight>
                  <a:srgbClr val="FDD7D1"/>
                </a:highlight>
              </a:rPr>
              <a:t>Di, 06. Jan‘26 – </a:t>
            </a:r>
            <a:br>
              <a:rPr lang="de-DE" sz="2000" b="1" i="1" dirty="0">
                <a:solidFill>
                  <a:schemeClr val="tx1"/>
                </a:solidFill>
                <a:highlight>
                  <a:srgbClr val="FDD7D1"/>
                </a:highlight>
              </a:rPr>
            </a:br>
            <a:r>
              <a:rPr lang="de-DE" sz="2000" b="1" i="1" dirty="0">
                <a:solidFill>
                  <a:schemeClr val="tx1"/>
                </a:solidFill>
                <a:highlight>
                  <a:srgbClr val="FDD7D1"/>
                </a:highlight>
              </a:rPr>
              <a:t>Paulus in Philippi</a:t>
            </a:r>
          </a:p>
        </p:txBody>
      </p:sp>
      <p:sp>
        <p:nvSpPr>
          <p:cNvPr id="8" name="CuadroTexto 3">
            <a:extLst>
              <a:ext uri="{FF2B5EF4-FFF2-40B4-BE49-F238E27FC236}">
                <a16:creationId xmlns:a16="http://schemas.microsoft.com/office/drawing/2014/main" id="{5BEDD0BD-DD0A-8A48-20E1-1C11CEE05E1E}"/>
              </a:ext>
            </a:extLst>
          </p:cNvPr>
          <p:cNvSpPr txBox="1"/>
          <p:nvPr/>
        </p:nvSpPr>
        <p:spPr>
          <a:xfrm>
            <a:off x="568697" y="2544142"/>
            <a:ext cx="5585379" cy="1261884"/>
          </a:xfrm>
          <a:prstGeom prst="rect">
            <a:avLst/>
          </a:prstGeom>
          <a:noFill/>
        </p:spPr>
        <p:txBody>
          <a:bodyPr wrap="square">
            <a:spAutoFit/>
          </a:bodyPr>
          <a:lstStyle/>
          <a:p>
            <a:pPr lvl="0" algn="ctr">
              <a:defRPr/>
            </a:pPr>
            <a:r>
              <a:rPr kumimoji="0" lang="en" sz="2000" b="1" i="0" u="none" strike="noStrike" kern="1200" cap="none" spc="0" normalizeH="0" baseline="0" noProof="0" dirty="0">
                <a:ln>
                  <a:noFill/>
                </a:ln>
                <a:solidFill>
                  <a:schemeClr val="accent5">
                    <a:lumMod val="50000"/>
                  </a:schemeClr>
                </a:solidFill>
                <a:effectLst>
                  <a:glow>
                    <a:srgbClr val="186662"/>
                  </a:glow>
                </a:effectLst>
                <a:uLnTx/>
                <a:uFillTx/>
                <a:latin typeface="Candara" panose="020E0502030303020204" pitchFamily="34" charset="0"/>
              </a:rPr>
              <a:t>“</a:t>
            </a:r>
            <a:r>
              <a:rPr lang="de-DE" sz="2000" b="1" dirty="0">
                <a:solidFill>
                  <a:schemeClr val="accent5">
                    <a:lumMod val="50000"/>
                  </a:schemeClr>
                </a:solidFill>
                <a:effectLst>
                  <a:glow>
                    <a:srgbClr val="186662"/>
                  </a:glow>
                </a:effectLst>
                <a:latin typeface="Candara" panose="020E0502030303020204" pitchFamily="34" charset="0"/>
              </a:rPr>
              <a:t>Und Paulus sah eine Erscheinung bei Nacht: </a:t>
            </a:r>
            <a:br>
              <a:rPr lang="de-DE" sz="2000" b="1" dirty="0">
                <a:solidFill>
                  <a:schemeClr val="accent5">
                    <a:lumMod val="50000"/>
                  </a:schemeClr>
                </a:solidFill>
                <a:effectLst>
                  <a:glow>
                    <a:srgbClr val="186662"/>
                  </a:glow>
                </a:effectLst>
                <a:latin typeface="Candara" panose="020E0502030303020204" pitchFamily="34" charset="0"/>
              </a:rPr>
            </a:br>
            <a:r>
              <a:rPr lang="de-DE" sz="2000" b="1" dirty="0">
                <a:solidFill>
                  <a:schemeClr val="accent5">
                    <a:lumMod val="50000"/>
                  </a:schemeClr>
                </a:solidFill>
                <a:effectLst>
                  <a:glow>
                    <a:srgbClr val="186662"/>
                  </a:glow>
                </a:effectLst>
                <a:latin typeface="Candara" panose="020E0502030303020204" pitchFamily="34" charset="0"/>
              </a:rPr>
              <a:t>Ein Mann aus Makedonien stand da und bat ihn: </a:t>
            </a:r>
            <a:r>
              <a:rPr lang="de-DE" sz="2000" b="1" dirty="0">
                <a:solidFill>
                  <a:schemeClr val="accent5">
                    <a:lumMod val="50000"/>
                  </a:schemeClr>
                </a:solidFill>
                <a:effectLst>
                  <a:glow>
                    <a:srgbClr val="186662"/>
                  </a:glow>
                </a:effectLst>
                <a:highlight>
                  <a:srgbClr val="FFFF00"/>
                </a:highlight>
                <a:latin typeface="Candara" panose="020E0502030303020204" pitchFamily="34" charset="0"/>
              </a:rPr>
              <a:t>,Komm herüber nach Makedonien und hilf uns!</a:t>
            </a:r>
            <a:r>
              <a:rPr lang="en-US" sz="2000" b="1" dirty="0">
                <a:solidFill>
                  <a:schemeClr val="accent5">
                    <a:lumMod val="50000"/>
                  </a:schemeClr>
                </a:solidFill>
                <a:effectLst>
                  <a:glow>
                    <a:srgbClr val="186662"/>
                  </a:glow>
                </a:effectLst>
                <a:highlight>
                  <a:srgbClr val="FFFF00"/>
                </a:highlight>
                <a:latin typeface="Candara" panose="020E0502030303020204" pitchFamily="34" charset="0"/>
              </a:rPr>
              <a:t>’ ” </a:t>
            </a:r>
            <a:br>
              <a:rPr lang="en-US" sz="2000" b="1" dirty="0">
                <a:solidFill>
                  <a:schemeClr val="accent5">
                    <a:lumMod val="50000"/>
                  </a:schemeClr>
                </a:solidFill>
                <a:effectLst>
                  <a:glow>
                    <a:srgbClr val="186662"/>
                  </a:glow>
                </a:effectLst>
                <a:latin typeface="Candara" panose="020E0502030303020204" pitchFamily="34" charset="0"/>
              </a:rPr>
            </a:br>
            <a:r>
              <a:rPr kumimoji="0" lang="en" sz="1600" b="1" i="0" u="none" strike="noStrike" kern="1200" cap="none" spc="0" normalizeH="0" baseline="0" noProof="0" dirty="0">
                <a:ln>
                  <a:noFill/>
                </a:ln>
                <a:solidFill>
                  <a:schemeClr val="accent5">
                    <a:lumMod val="50000"/>
                  </a:schemeClr>
                </a:solidFill>
                <a:effectLst>
                  <a:glow>
                    <a:srgbClr val="186662"/>
                  </a:glow>
                </a:effectLst>
                <a:uLnTx/>
                <a:uFillTx/>
                <a:latin typeface="Candara" panose="020E0502030303020204" pitchFamily="34" charset="0"/>
              </a:rPr>
              <a:t>(Apg 16:9)</a:t>
            </a:r>
            <a:endParaRPr kumimoji="0" lang="es-ES" sz="2000" b="1" i="0" u="none" strike="noStrike" kern="1200" cap="none" spc="0" normalizeH="0" baseline="0" noProof="0" dirty="0">
              <a:ln>
                <a:noFill/>
              </a:ln>
              <a:solidFill>
                <a:schemeClr val="accent5">
                  <a:lumMod val="50000"/>
                </a:schemeClr>
              </a:solidFill>
              <a:effectLst>
                <a:glow>
                  <a:srgbClr val="186662"/>
                </a:glow>
              </a:effectLst>
              <a:uLnTx/>
              <a:uFillTx/>
              <a:latin typeface="Candara" panose="020E0502030303020204" pitchFamily="34" charset="0"/>
            </a:endParaRPr>
          </a:p>
        </p:txBody>
      </p:sp>
      <p:pic>
        <p:nvPicPr>
          <p:cNvPr id="3" name="Grafik 2">
            <a:extLst>
              <a:ext uri="{FF2B5EF4-FFF2-40B4-BE49-F238E27FC236}">
                <a16:creationId xmlns:a16="http://schemas.microsoft.com/office/drawing/2014/main" id="{D7DFE6ED-D53D-1198-FF86-E8C68C6571E9}"/>
              </a:ext>
            </a:extLst>
          </p:cNvPr>
          <p:cNvPicPr>
            <a:picLocks noChangeAspect="1"/>
          </p:cNvPicPr>
          <p:nvPr/>
        </p:nvPicPr>
        <p:blipFill>
          <a:blip r:embed="rId3"/>
          <a:stretch>
            <a:fillRect/>
          </a:stretch>
        </p:blipFill>
        <p:spPr>
          <a:xfrm>
            <a:off x="6833849" y="-6640"/>
            <a:ext cx="5358151" cy="6865767"/>
          </a:xfrm>
          <a:prstGeom prst="rect">
            <a:avLst/>
          </a:prstGeom>
          <a:effectLst>
            <a:softEdge rad="635000"/>
          </a:effectLst>
        </p:spPr>
      </p:pic>
    </p:spTree>
    <p:extLst>
      <p:ext uri="{BB962C8B-B14F-4D97-AF65-F5344CB8AC3E}">
        <p14:creationId xmlns:p14="http://schemas.microsoft.com/office/powerpoint/2010/main" val="104515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82EB21BE-48B1-50D1-1BE0-062E6F60362D}"/>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D430C077-CF26-6024-3CD5-CBD7BDBE0714}"/>
              </a:ext>
            </a:extLst>
          </p:cNvPr>
          <p:cNvSpPr txBox="1"/>
          <p:nvPr/>
        </p:nvSpPr>
        <p:spPr>
          <a:xfrm>
            <a:off x="4909226" y="18790"/>
            <a:ext cx="5186301" cy="1446550"/>
          </a:xfrm>
          <a:prstGeom prst="rect">
            <a:avLst/>
          </a:prstGeom>
          <a:noFill/>
        </p:spPr>
        <p:txBody>
          <a:bodyPr wrap="square">
            <a:spAutoFit/>
            <a:scene3d>
              <a:camera prst="orthographicFront"/>
              <a:lightRig rig="flood" dir="t"/>
            </a:scene3d>
            <a:sp3d extrusionH="57150">
              <a:bevelT w="38100" h="38100" prst="relaxedIns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rPr>
              <a:t>DIE GESCHICHTE </a:t>
            </a:r>
            <a:br>
              <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rPr>
            </a:br>
            <a:r>
              <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rPr>
              <a:t>VON PHILIPPI</a:t>
            </a:r>
          </a:p>
        </p:txBody>
      </p:sp>
      <p:pic>
        <p:nvPicPr>
          <p:cNvPr id="10" name="Imagen 9" descr="Imagen que contiene persona, interior, mujer, grupo&#10;&#10;El contenido generado por IA puede ser incorrecto.">
            <a:extLst>
              <a:ext uri="{FF2B5EF4-FFF2-40B4-BE49-F238E27FC236}">
                <a16:creationId xmlns:a16="http://schemas.microsoft.com/office/drawing/2014/main" id="{05974D55-DD73-41D9-3A8A-7F36C3D61C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0" y="1501077"/>
            <a:ext cx="5336595" cy="5118264"/>
          </a:xfrm>
          <a:prstGeom prst="rect">
            <a:avLst/>
          </a:prstGeom>
          <a:effectLst>
            <a:softEdge rad="127000"/>
          </a:effectLst>
        </p:spPr>
      </p:pic>
      <p:sp>
        <p:nvSpPr>
          <p:cNvPr id="9" name="CuadroTexto 8">
            <a:extLst>
              <a:ext uri="{FF2B5EF4-FFF2-40B4-BE49-F238E27FC236}">
                <a16:creationId xmlns:a16="http://schemas.microsoft.com/office/drawing/2014/main" id="{37C273C6-01F0-075B-79FA-08C5C1FA3B81}"/>
              </a:ext>
            </a:extLst>
          </p:cNvPr>
          <p:cNvSpPr txBox="1"/>
          <p:nvPr/>
        </p:nvSpPr>
        <p:spPr>
          <a:xfrm>
            <a:off x="4909226" y="2781638"/>
            <a:ext cx="7438030" cy="3616375"/>
          </a:xfrm>
          <a:prstGeom prst="rect">
            <a:avLst/>
          </a:prstGeom>
          <a:noFill/>
        </p:spPr>
        <p:txBody>
          <a:bodyPr wrap="square">
            <a:spAutoFit/>
          </a:bodyPr>
          <a:lstStyle/>
          <a:p>
            <a:pPr lvl="0" algn="ctr">
              <a:spcBef>
                <a:spcPts val="600"/>
              </a:spcBef>
              <a:defRPr/>
            </a:pPr>
            <a:r>
              <a:rPr lang="de-DE" sz="2800" b="1" dirty="0">
                <a:solidFill>
                  <a:prstClr val="black"/>
                </a:solidFill>
              </a:rPr>
              <a:t>Das Ergebnis: </a:t>
            </a:r>
            <a:br>
              <a:rPr lang="de-DE" sz="2800" b="1" dirty="0">
                <a:solidFill>
                  <a:prstClr val="black"/>
                </a:solidFill>
              </a:rPr>
            </a:br>
            <a:r>
              <a:rPr lang="de-DE" sz="2800" b="1" dirty="0">
                <a:solidFill>
                  <a:prstClr val="black"/>
                </a:solidFill>
              </a:rPr>
              <a:t>Die Bekehrung des Gefängniswärters </a:t>
            </a:r>
            <a:br>
              <a:rPr lang="de-DE" sz="2800" b="1" dirty="0">
                <a:solidFill>
                  <a:prstClr val="black"/>
                </a:solidFill>
              </a:rPr>
            </a:br>
            <a:r>
              <a:rPr lang="de-DE" sz="2800" b="1" dirty="0">
                <a:solidFill>
                  <a:prstClr val="black"/>
                </a:solidFill>
              </a:rPr>
              <a:t>und seiner Familie (Apg 16,25-33). </a:t>
            </a:r>
          </a:p>
          <a:p>
            <a:pPr lvl="0" algn="ctr">
              <a:spcBef>
                <a:spcPts val="600"/>
              </a:spcBef>
              <a:defRPr/>
            </a:pPr>
            <a:r>
              <a:rPr lang="de-DE" sz="2800" b="1" dirty="0">
                <a:solidFill>
                  <a:prstClr val="black"/>
                </a:solidFill>
              </a:rPr>
              <a:t>Es besteht kein Zweifel daran, </a:t>
            </a:r>
            <a:br>
              <a:rPr lang="de-DE" sz="2800" b="1" dirty="0">
                <a:solidFill>
                  <a:prstClr val="black"/>
                </a:solidFill>
              </a:rPr>
            </a:br>
            <a:r>
              <a:rPr lang="de-DE" sz="2800" b="1" dirty="0">
                <a:solidFill>
                  <a:prstClr val="black"/>
                </a:solidFill>
              </a:rPr>
              <a:t>dass das EVANGELIUM </a:t>
            </a:r>
            <a:br>
              <a:rPr lang="de-DE" sz="2800" b="1" dirty="0">
                <a:solidFill>
                  <a:prstClr val="black"/>
                </a:solidFill>
              </a:rPr>
            </a:br>
            <a:r>
              <a:rPr lang="de-DE" sz="2800" b="1" dirty="0">
                <a:solidFill>
                  <a:prstClr val="black"/>
                </a:solidFill>
              </a:rPr>
              <a:t>mit der </a:t>
            </a:r>
            <a:r>
              <a:rPr lang="de-DE" sz="2800" b="1" dirty="0">
                <a:solidFill>
                  <a:prstClr val="black"/>
                </a:solidFill>
                <a:highlight>
                  <a:srgbClr val="FFFF00"/>
                </a:highlight>
              </a:rPr>
              <a:t>Kraft</a:t>
            </a:r>
            <a:r>
              <a:rPr lang="de-DE" sz="2800" b="1" dirty="0">
                <a:solidFill>
                  <a:prstClr val="black"/>
                </a:solidFill>
              </a:rPr>
              <a:t> und unter der </a:t>
            </a:r>
            <a:r>
              <a:rPr lang="de-DE" sz="2800" b="1" dirty="0">
                <a:solidFill>
                  <a:prstClr val="black"/>
                </a:solidFill>
                <a:highlight>
                  <a:srgbClr val="FFFF00"/>
                </a:highlight>
              </a:rPr>
              <a:t>Leitung </a:t>
            </a:r>
            <a:br>
              <a:rPr lang="de-DE" sz="2800" b="1" dirty="0">
                <a:solidFill>
                  <a:prstClr val="black"/>
                </a:solidFill>
              </a:rPr>
            </a:br>
            <a:r>
              <a:rPr lang="de-DE" sz="2800" b="1" dirty="0">
                <a:solidFill>
                  <a:prstClr val="black"/>
                </a:solidFill>
              </a:rPr>
              <a:t>des </a:t>
            </a:r>
            <a:r>
              <a:rPr lang="de-DE" sz="2800" b="1" dirty="0">
                <a:solidFill>
                  <a:prstClr val="black"/>
                </a:solidFill>
                <a:highlight>
                  <a:srgbClr val="FFFF00"/>
                </a:highlight>
              </a:rPr>
              <a:t>HEILIGEN GEISTES </a:t>
            </a:r>
            <a:br>
              <a:rPr lang="de-DE" sz="2800" b="1" dirty="0">
                <a:solidFill>
                  <a:prstClr val="black"/>
                </a:solidFill>
              </a:rPr>
            </a:br>
            <a:r>
              <a:rPr lang="de-DE" sz="2800" b="1" dirty="0">
                <a:solidFill>
                  <a:prstClr val="black"/>
                </a:solidFill>
              </a:rPr>
              <a:t>nach </a:t>
            </a:r>
            <a:r>
              <a:rPr lang="de-DE" sz="2800" b="1" dirty="0">
                <a:solidFill>
                  <a:prstClr val="black"/>
                </a:solidFill>
                <a:highlight>
                  <a:srgbClr val="FFFF00"/>
                </a:highlight>
              </a:rPr>
              <a:t>EUROPA</a:t>
            </a:r>
            <a:r>
              <a:rPr lang="de-DE" sz="2800" b="1" dirty="0">
                <a:solidFill>
                  <a:prstClr val="black"/>
                </a:solidFill>
              </a:rPr>
              <a:t> kam.</a:t>
            </a:r>
            <a:endParaRPr kumimoji="0" lang="en" sz="2800" b="1" i="0" u="none" strike="noStrike" kern="1200" cap="none" spc="0" normalizeH="0" baseline="0" noProof="0" dirty="0">
              <a:ln>
                <a:noFill/>
              </a:ln>
              <a:solidFill>
                <a:prstClr val="black"/>
              </a:solidFill>
              <a:effectLst/>
              <a:uLnTx/>
              <a:uFillTx/>
              <a:latin typeface="Aptos" panose="02110004020202020204"/>
            </a:endParaRPr>
          </a:p>
        </p:txBody>
      </p:sp>
      <p:sp>
        <p:nvSpPr>
          <p:cNvPr id="5" name="Scrollen: horizontal 4">
            <a:extLst>
              <a:ext uri="{FF2B5EF4-FFF2-40B4-BE49-F238E27FC236}">
                <a16:creationId xmlns:a16="http://schemas.microsoft.com/office/drawing/2014/main" id="{6FB17DA1-0C5D-C1B5-79A7-DEF231A4A022}"/>
              </a:ext>
            </a:extLst>
          </p:cNvPr>
          <p:cNvSpPr/>
          <p:nvPr/>
        </p:nvSpPr>
        <p:spPr>
          <a:xfrm>
            <a:off x="156923" y="18790"/>
            <a:ext cx="2748612" cy="1178355"/>
          </a:xfrm>
          <a:prstGeom prst="horizontalScroll">
            <a:avLst/>
          </a:prstGeom>
          <a:solidFill>
            <a:schemeClr val="bg1">
              <a:alpha val="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a:t>
            </a:r>
            <a:r>
              <a:rPr lang="de-DE" sz="2000" b="1" i="1" dirty="0">
                <a:solidFill>
                  <a:schemeClr val="tx1"/>
                </a:solidFill>
                <a:highlight>
                  <a:srgbClr val="FDD7D1"/>
                </a:highlight>
              </a:rPr>
              <a:t>Di, 06. Jan‘26 – </a:t>
            </a:r>
            <a:br>
              <a:rPr lang="de-DE" sz="2000" b="1" i="1" dirty="0">
                <a:solidFill>
                  <a:schemeClr val="tx1"/>
                </a:solidFill>
                <a:highlight>
                  <a:srgbClr val="FDD7D1"/>
                </a:highlight>
              </a:rPr>
            </a:br>
            <a:r>
              <a:rPr lang="de-DE" sz="2000" b="1" i="1" dirty="0">
                <a:solidFill>
                  <a:schemeClr val="tx1"/>
                </a:solidFill>
                <a:highlight>
                  <a:srgbClr val="FDD7D1"/>
                </a:highlight>
              </a:rPr>
              <a:t>Paulus in Philippi</a:t>
            </a:r>
          </a:p>
        </p:txBody>
      </p:sp>
      <p:sp>
        <p:nvSpPr>
          <p:cNvPr id="8" name="CuadroTexto 3">
            <a:extLst>
              <a:ext uri="{FF2B5EF4-FFF2-40B4-BE49-F238E27FC236}">
                <a16:creationId xmlns:a16="http://schemas.microsoft.com/office/drawing/2014/main" id="{771A21A1-A138-F177-E7D6-C10B30B1C5FB}"/>
              </a:ext>
            </a:extLst>
          </p:cNvPr>
          <p:cNvSpPr txBox="1"/>
          <p:nvPr/>
        </p:nvSpPr>
        <p:spPr>
          <a:xfrm>
            <a:off x="5508445" y="1484017"/>
            <a:ext cx="5585379" cy="1261884"/>
          </a:xfrm>
          <a:prstGeom prst="rect">
            <a:avLst/>
          </a:prstGeom>
          <a:noFill/>
        </p:spPr>
        <p:txBody>
          <a:bodyPr wrap="square">
            <a:spAutoFit/>
          </a:bodyPr>
          <a:lstStyle/>
          <a:p>
            <a:pPr lvl="0" algn="ctr">
              <a:defRPr/>
            </a:pPr>
            <a:r>
              <a:rPr kumimoji="0" lang="en" sz="2000" b="1" i="0" u="none" strike="noStrike" kern="1200" cap="none" spc="0" normalizeH="0" baseline="0" noProof="0" dirty="0">
                <a:ln>
                  <a:noFill/>
                </a:ln>
                <a:solidFill>
                  <a:schemeClr val="accent5">
                    <a:lumMod val="50000"/>
                  </a:schemeClr>
                </a:solidFill>
                <a:effectLst>
                  <a:glow>
                    <a:srgbClr val="186662"/>
                  </a:glow>
                </a:effectLst>
                <a:uLnTx/>
                <a:uFillTx/>
                <a:latin typeface="Candara" panose="020E0502030303020204" pitchFamily="34" charset="0"/>
              </a:rPr>
              <a:t>“</a:t>
            </a:r>
            <a:r>
              <a:rPr lang="de-DE" sz="2000" b="1" dirty="0">
                <a:solidFill>
                  <a:schemeClr val="accent5">
                    <a:lumMod val="50000"/>
                  </a:schemeClr>
                </a:solidFill>
                <a:effectLst>
                  <a:glow>
                    <a:srgbClr val="186662"/>
                  </a:glow>
                </a:effectLst>
                <a:latin typeface="Candara" panose="020E0502030303020204" pitchFamily="34" charset="0"/>
              </a:rPr>
              <a:t>Und Paulus sah eine Erscheinung bei Nacht: </a:t>
            </a:r>
            <a:br>
              <a:rPr lang="de-DE" sz="2000" b="1" dirty="0">
                <a:solidFill>
                  <a:schemeClr val="accent5">
                    <a:lumMod val="50000"/>
                  </a:schemeClr>
                </a:solidFill>
                <a:effectLst>
                  <a:glow>
                    <a:srgbClr val="186662"/>
                  </a:glow>
                </a:effectLst>
                <a:latin typeface="Candara" panose="020E0502030303020204" pitchFamily="34" charset="0"/>
              </a:rPr>
            </a:br>
            <a:r>
              <a:rPr lang="de-DE" sz="2000" b="1" dirty="0">
                <a:solidFill>
                  <a:schemeClr val="accent5">
                    <a:lumMod val="50000"/>
                  </a:schemeClr>
                </a:solidFill>
                <a:effectLst>
                  <a:glow>
                    <a:srgbClr val="186662"/>
                  </a:glow>
                </a:effectLst>
                <a:latin typeface="Candara" panose="020E0502030303020204" pitchFamily="34" charset="0"/>
              </a:rPr>
              <a:t>Ein Mann aus Makedonien stand da und bat ihn: </a:t>
            </a:r>
            <a:r>
              <a:rPr lang="de-DE" sz="2000" b="1" dirty="0">
                <a:solidFill>
                  <a:schemeClr val="accent5">
                    <a:lumMod val="50000"/>
                  </a:schemeClr>
                </a:solidFill>
                <a:effectLst>
                  <a:glow>
                    <a:srgbClr val="186662"/>
                  </a:glow>
                </a:effectLst>
                <a:highlight>
                  <a:srgbClr val="FFFF00"/>
                </a:highlight>
                <a:latin typeface="Candara" panose="020E0502030303020204" pitchFamily="34" charset="0"/>
              </a:rPr>
              <a:t>,Komm herüber nach Makedonien und hilf uns!</a:t>
            </a:r>
            <a:r>
              <a:rPr lang="en-US" sz="2000" b="1" dirty="0">
                <a:solidFill>
                  <a:schemeClr val="accent5">
                    <a:lumMod val="50000"/>
                  </a:schemeClr>
                </a:solidFill>
                <a:effectLst>
                  <a:glow>
                    <a:srgbClr val="186662"/>
                  </a:glow>
                </a:effectLst>
                <a:highlight>
                  <a:srgbClr val="FFFF00"/>
                </a:highlight>
                <a:latin typeface="Candara" panose="020E0502030303020204" pitchFamily="34" charset="0"/>
              </a:rPr>
              <a:t>’ ” </a:t>
            </a:r>
            <a:br>
              <a:rPr lang="en-US" sz="2000" b="1" dirty="0">
                <a:solidFill>
                  <a:schemeClr val="accent5">
                    <a:lumMod val="50000"/>
                  </a:schemeClr>
                </a:solidFill>
                <a:effectLst>
                  <a:glow>
                    <a:srgbClr val="186662"/>
                  </a:glow>
                </a:effectLst>
                <a:latin typeface="Candara" panose="020E0502030303020204" pitchFamily="34" charset="0"/>
              </a:rPr>
            </a:br>
            <a:r>
              <a:rPr kumimoji="0" lang="en" sz="1600" b="1" i="0" u="none" strike="noStrike" kern="1200" cap="none" spc="0" normalizeH="0" baseline="0" noProof="0" dirty="0">
                <a:ln>
                  <a:noFill/>
                </a:ln>
                <a:solidFill>
                  <a:schemeClr val="accent5">
                    <a:lumMod val="50000"/>
                  </a:schemeClr>
                </a:solidFill>
                <a:effectLst>
                  <a:glow>
                    <a:srgbClr val="186662"/>
                  </a:glow>
                </a:effectLst>
                <a:uLnTx/>
                <a:uFillTx/>
                <a:latin typeface="Candara" panose="020E0502030303020204" pitchFamily="34" charset="0"/>
              </a:rPr>
              <a:t>(Apg 16:9)</a:t>
            </a:r>
            <a:endParaRPr kumimoji="0" lang="es-ES" sz="2000" b="1" i="0" u="none" strike="noStrike" kern="1200" cap="none" spc="0" normalizeH="0" baseline="0" noProof="0" dirty="0">
              <a:ln>
                <a:noFill/>
              </a:ln>
              <a:solidFill>
                <a:schemeClr val="accent5">
                  <a:lumMod val="50000"/>
                </a:schemeClr>
              </a:solidFill>
              <a:effectLst>
                <a:glow>
                  <a:srgbClr val="186662"/>
                </a:glow>
              </a:effectLst>
              <a:uLnTx/>
              <a:uFillTx/>
              <a:latin typeface="Candara" panose="020E0502030303020204" pitchFamily="34" charset="0"/>
            </a:endParaRPr>
          </a:p>
        </p:txBody>
      </p:sp>
    </p:spTree>
    <p:extLst>
      <p:ext uri="{BB962C8B-B14F-4D97-AF65-F5344CB8AC3E}">
        <p14:creationId xmlns:p14="http://schemas.microsoft.com/office/powerpoint/2010/main" val="114870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9A97690A-E26E-8163-7510-2A639ABBD293}"/>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5FCAB7A-0063-9797-16E3-E18DDED143A4}"/>
              </a:ext>
            </a:extLst>
          </p:cNvPr>
          <p:cNvSpPr txBox="1"/>
          <p:nvPr/>
        </p:nvSpPr>
        <p:spPr>
          <a:xfrm>
            <a:off x="4568032" y="-56799"/>
            <a:ext cx="5186301" cy="1446550"/>
          </a:xfrm>
          <a:prstGeom prst="rect">
            <a:avLst/>
          </a:prstGeom>
          <a:noFill/>
        </p:spPr>
        <p:txBody>
          <a:bodyPr wrap="square">
            <a:spAutoFit/>
            <a:scene3d>
              <a:camera prst="orthographicFront"/>
              <a:lightRig rig="flood" dir="t"/>
            </a:scene3d>
            <a:sp3d extrusionH="57150">
              <a:bevelT w="38100" h="38100" prst="relaxedIns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rPr>
              <a:t>DIE GESCHICHTE </a:t>
            </a:r>
            <a:br>
              <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rPr>
            </a:br>
            <a:r>
              <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rPr>
              <a:t>VON PHILIPPI</a:t>
            </a:r>
          </a:p>
        </p:txBody>
      </p:sp>
      <p:pic>
        <p:nvPicPr>
          <p:cNvPr id="12" name="Imagen 11" descr="Imagen que contiene exterior, hombre, grupo, gente&#10;&#10;El contenido generado por IA puede ser incorrecto.">
            <a:extLst>
              <a:ext uri="{FF2B5EF4-FFF2-40B4-BE49-F238E27FC236}">
                <a16:creationId xmlns:a16="http://schemas.microsoft.com/office/drawing/2014/main" id="{9A6B9279-382C-C3FC-825F-7217ACA304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35"/>
          <a:stretch>
            <a:fillRect/>
          </a:stretch>
        </p:blipFill>
        <p:spPr>
          <a:xfrm>
            <a:off x="7360721" y="1434106"/>
            <a:ext cx="4433610" cy="507028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9B87E871-27D7-1535-F1C7-DA08609279EB}"/>
              </a:ext>
            </a:extLst>
          </p:cNvPr>
          <p:cNvSpPr txBox="1"/>
          <p:nvPr/>
        </p:nvSpPr>
        <p:spPr>
          <a:xfrm>
            <a:off x="112845" y="2844241"/>
            <a:ext cx="6833226" cy="3493264"/>
          </a:xfrm>
          <a:prstGeom prst="rect">
            <a:avLst/>
          </a:prstGeom>
          <a:noFill/>
        </p:spPr>
        <p:txBody>
          <a:bodyPr wrap="square">
            <a:spAutoFit/>
          </a:bodyPr>
          <a:lstStyle/>
          <a:p>
            <a:pPr lvl="0" algn="ctr">
              <a:spcBef>
                <a:spcPts val="600"/>
              </a:spcBef>
              <a:defRPr/>
            </a:pPr>
            <a:r>
              <a:rPr lang="de-DE" sz="2400" b="1" dirty="0">
                <a:solidFill>
                  <a:prstClr val="black"/>
                </a:solidFill>
              </a:rPr>
              <a:t>Aber der Feind blieb nicht untätig. </a:t>
            </a:r>
            <a:br>
              <a:rPr lang="de-DE" sz="2400" b="1" dirty="0">
                <a:solidFill>
                  <a:prstClr val="black"/>
                </a:solidFill>
              </a:rPr>
            </a:br>
            <a:r>
              <a:rPr lang="de-DE" sz="2400" b="1" dirty="0">
                <a:solidFill>
                  <a:prstClr val="black"/>
                </a:solidFill>
              </a:rPr>
              <a:t>Er drängte eine Wahrsagerin, </a:t>
            </a:r>
            <a:br>
              <a:rPr lang="de-DE" sz="2400" b="1" dirty="0">
                <a:solidFill>
                  <a:prstClr val="black"/>
                </a:solidFill>
              </a:rPr>
            </a:br>
            <a:r>
              <a:rPr lang="de-DE" sz="2400" b="1" dirty="0">
                <a:solidFill>
                  <a:prstClr val="black"/>
                </a:solidFill>
              </a:rPr>
              <a:t>die Menschen zu verwirren, indem sie vorgab, Paulus zu unterstützen </a:t>
            </a:r>
            <a:br>
              <a:rPr lang="de-DE" sz="2400" b="1" dirty="0">
                <a:solidFill>
                  <a:prstClr val="black"/>
                </a:solidFill>
              </a:rPr>
            </a:br>
            <a:r>
              <a:rPr lang="de-DE" sz="2400" b="1" dirty="0">
                <a:solidFill>
                  <a:prstClr val="black"/>
                </a:solidFill>
              </a:rPr>
              <a:t>(Apg 16,16-17). </a:t>
            </a:r>
          </a:p>
          <a:p>
            <a:pPr lvl="0" algn="ctr">
              <a:spcBef>
                <a:spcPts val="600"/>
              </a:spcBef>
              <a:defRPr/>
            </a:pPr>
            <a:r>
              <a:rPr lang="de-DE" sz="2400" b="1" dirty="0">
                <a:solidFill>
                  <a:prstClr val="black"/>
                </a:solidFill>
              </a:rPr>
              <a:t>Als die Magd von den Dämonen befreit wurde, begannen die Schwierigkeiten </a:t>
            </a:r>
            <a:br>
              <a:rPr lang="de-DE" sz="2400" b="1" dirty="0">
                <a:solidFill>
                  <a:prstClr val="black"/>
                </a:solidFill>
              </a:rPr>
            </a:br>
            <a:r>
              <a:rPr lang="de-DE" sz="2400" b="1" dirty="0">
                <a:solidFill>
                  <a:prstClr val="black"/>
                </a:solidFill>
              </a:rPr>
              <a:t>für Paulus und Silas </a:t>
            </a:r>
            <a:br>
              <a:rPr lang="de-DE" sz="2400" b="1" dirty="0">
                <a:solidFill>
                  <a:prstClr val="black"/>
                </a:solidFill>
              </a:rPr>
            </a:br>
            <a:r>
              <a:rPr lang="de-DE" sz="2400" b="1" dirty="0">
                <a:solidFill>
                  <a:prstClr val="black"/>
                </a:solidFill>
              </a:rPr>
              <a:t>(Apg 16,18-24).</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
        <p:nvSpPr>
          <p:cNvPr id="5" name="Scrollen: horizontal 4">
            <a:extLst>
              <a:ext uri="{FF2B5EF4-FFF2-40B4-BE49-F238E27FC236}">
                <a16:creationId xmlns:a16="http://schemas.microsoft.com/office/drawing/2014/main" id="{D0701D2A-3798-D4C3-4E77-94BB08248835}"/>
              </a:ext>
            </a:extLst>
          </p:cNvPr>
          <p:cNvSpPr/>
          <p:nvPr/>
        </p:nvSpPr>
        <p:spPr>
          <a:xfrm>
            <a:off x="156923" y="18790"/>
            <a:ext cx="2748612" cy="1178355"/>
          </a:xfrm>
          <a:prstGeom prst="horizontalScroll">
            <a:avLst/>
          </a:prstGeom>
          <a:solidFill>
            <a:schemeClr val="bg1">
              <a:alpha val="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a:t>
            </a:r>
            <a:r>
              <a:rPr lang="de-DE" sz="2000" b="1" i="1" dirty="0">
                <a:solidFill>
                  <a:schemeClr val="tx1"/>
                </a:solidFill>
                <a:highlight>
                  <a:srgbClr val="FDD7D1"/>
                </a:highlight>
              </a:rPr>
              <a:t>Di, 06. Jan‘26 – </a:t>
            </a:r>
            <a:br>
              <a:rPr lang="de-DE" sz="2000" b="1" i="1" dirty="0">
                <a:solidFill>
                  <a:schemeClr val="tx1"/>
                </a:solidFill>
                <a:highlight>
                  <a:srgbClr val="FDD7D1"/>
                </a:highlight>
              </a:rPr>
            </a:br>
            <a:r>
              <a:rPr lang="de-DE" sz="2000" b="1" i="1" dirty="0">
                <a:solidFill>
                  <a:schemeClr val="tx1"/>
                </a:solidFill>
                <a:highlight>
                  <a:srgbClr val="FDD7D1"/>
                </a:highlight>
              </a:rPr>
              <a:t>Paulus in Philippi</a:t>
            </a:r>
          </a:p>
        </p:txBody>
      </p:sp>
      <p:sp>
        <p:nvSpPr>
          <p:cNvPr id="4" name="CuadroTexto 3">
            <a:extLst>
              <a:ext uri="{FF2B5EF4-FFF2-40B4-BE49-F238E27FC236}">
                <a16:creationId xmlns:a16="http://schemas.microsoft.com/office/drawing/2014/main" id="{AD6FD21E-E2D6-CBD8-4267-3160C5BCF31D}"/>
              </a:ext>
            </a:extLst>
          </p:cNvPr>
          <p:cNvSpPr txBox="1"/>
          <p:nvPr/>
        </p:nvSpPr>
        <p:spPr>
          <a:xfrm>
            <a:off x="112845" y="1389751"/>
            <a:ext cx="5585379" cy="1261884"/>
          </a:xfrm>
          <a:prstGeom prst="rect">
            <a:avLst/>
          </a:prstGeom>
          <a:noFill/>
        </p:spPr>
        <p:txBody>
          <a:bodyPr wrap="square">
            <a:spAutoFit/>
          </a:bodyPr>
          <a:lstStyle/>
          <a:p>
            <a:pPr lvl="0" algn="ctr">
              <a:defRPr/>
            </a:pPr>
            <a:r>
              <a:rPr kumimoji="0" lang="en" sz="2000" b="1" i="0" u="none" strike="noStrike" kern="1200" cap="none" spc="0" normalizeH="0" baseline="0" noProof="0" dirty="0">
                <a:ln>
                  <a:noFill/>
                </a:ln>
                <a:solidFill>
                  <a:schemeClr val="accent5">
                    <a:lumMod val="50000"/>
                  </a:schemeClr>
                </a:solidFill>
                <a:effectLst>
                  <a:glow>
                    <a:srgbClr val="186662"/>
                  </a:glow>
                </a:effectLst>
                <a:uLnTx/>
                <a:uFillTx/>
                <a:latin typeface="Candara" panose="020E0502030303020204" pitchFamily="34" charset="0"/>
              </a:rPr>
              <a:t>“</a:t>
            </a:r>
            <a:r>
              <a:rPr lang="de-DE" sz="2000" b="1" dirty="0">
                <a:solidFill>
                  <a:schemeClr val="accent5">
                    <a:lumMod val="50000"/>
                  </a:schemeClr>
                </a:solidFill>
                <a:effectLst>
                  <a:glow>
                    <a:srgbClr val="186662"/>
                  </a:glow>
                </a:effectLst>
                <a:latin typeface="Candara" panose="020E0502030303020204" pitchFamily="34" charset="0"/>
              </a:rPr>
              <a:t>Und Paulus sah eine Erscheinung bei Nacht: </a:t>
            </a:r>
            <a:br>
              <a:rPr lang="de-DE" sz="2000" b="1" dirty="0">
                <a:solidFill>
                  <a:schemeClr val="accent5">
                    <a:lumMod val="50000"/>
                  </a:schemeClr>
                </a:solidFill>
                <a:effectLst>
                  <a:glow>
                    <a:srgbClr val="186662"/>
                  </a:glow>
                </a:effectLst>
                <a:latin typeface="Candara" panose="020E0502030303020204" pitchFamily="34" charset="0"/>
              </a:rPr>
            </a:br>
            <a:r>
              <a:rPr lang="de-DE" sz="2000" b="1" dirty="0">
                <a:solidFill>
                  <a:schemeClr val="accent5">
                    <a:lumMod val="50000"/>
                  </a:schemeClr>
                </a:solidFill>
                <a:effectLst>
                  <a:glow>
                    <a:srgbClr val="186662"/>
                  </a:glow>
                </a:effectLst>
                <a:latin typeface="Candara" panose="020E0502030303020204" pitchFamily="34" charset="0"/>
              </a:rPr>
              <a:t>Ein Mann aus Makedonien stand da und bat ihn: </a:t>
            </a:r>
            <a:r>
              <a:rPr lang="de-DE" sz="2000" b="1" dirty="0">
                <a:solidFill>
                  <a:schemeClr val="accent5">
                    <a:lumMod val="50000"/>
                  </a:schemeClr>
                </a:solidFill>
                <a:effectLst>
                  <a:glow>
                    <a:srgbClr val="186662"/>
                  </a:glow>
                </a:effectLst>
                <a:highlight>
                  <a:srgbClr val="FFFF00"/>
                </a:highlight>
                <a:latin typeface="Candara" panose="020E0502030303020204" pitchFamily="34" charset="0"/>
              </a:rPr>
              <a:t>,Komm herüber nach Makedonien und hilf uns!</a:t>
            </a:r>
            <a:r>
              <a:rPr lang="en-US" sz="2000" b="1" dirty="0">
                <a:solidFill>
                  <a:schemeClr val="accent5">
                    <a:lumMod val="50000"/>
                  </a:schemeClr>
                </a:solidFill>
                <a:effectLst>
                  <a:glow>
                    <a:srgbClr val="186662"/>
                  </a:glow>
                </a:effectLst>
                <a:highlight>
                  <a:srgbClr val="FFFF00"/>
                </a:highlight>
                <a:latin typeface="Candara" panose="020E0502030303020204" pitchFamily="34" charset="0"/>
              </a:rPr>
              <a:t>’ ” </a:t>
            </a:r>
            <a:br>
              <a:rPr lang="en-US" sz="2000" b="1" dirty="0">
                <a:solidFill>
                  <a:schemeClr val="accent5">
                    <a:lumMod val="50000"/>
                  </a:schemeClr>
                </a:solidFill>
                <a:effectLst>
                  <a:glow>
                    <a:srgbClr val="186662"/>
                  </a:glow>
                </a:effectLst>
                <a:latin typeface="Candara" panose="020E0502030303020204" pitchFamily="34" charset="0"/>
              </a:rPr>
            </a:br>
            <a:r>
              <a:rPr kumimoji="0" lang="en" sz="1600" b="1" i="0" u="none" strike="noStrike" kern="1200" cap="none" spc="0" normalizeH="0" baseline="0" noProof="0" dirty="0">
                <a:ln>
                  <a:noFill/>
                </a:ln>
                <a:solidFill>
                  <a:schemeClr val="accent5">
                    <a:lumMod val="50000"/>
                  </a:schemeClr>
                </a:solidFill>
                <a:effectLst>
                  <a:glow>
                    <a:srgbClr val="186662"/>
                  </a:glow>
                </a:effectLst>
                <a:uLnTx/>
                <a:uFillTx/>
                <a:latin typeface="Candara" panose="020E0502030303020204" pitchFamily="34" charset="0"/>
              </a:rPr>
              <a:t>(Apg 16:9)</a:t>
            </a:r>
            <a:endParaRPr kumimoji="0" lang="es-ES" sz="2000" b="1" i="0" u="none" strike="noStrike" kern="1200" cap="none" spc="0" normalizeH="0" baseline="0" noProof="0" dirty="0">
              <a:ln>
                <a:noFill/>
              </a:ln>
              <a:solidFill>
                <a:schemeClr val="accent5">
                  <a:lumMod val="50000"/>
                </a:schemeClr>
              </a:solidFill>
              <a:effectLst>
                <a:glow>
                  <a:srgbClr val="186662"/>
                </a:glow>
              </a:effectLst>
              <a:uLnTx/>
              <a:uFillTx/>
              <a:latin typeface="Candara" panose="020E0502030303020204" pitchFamily="34" charset="0"/>
            </a:endParaRPr>
          </a:p>
        </p:txBody>
      </p:sp>
    </p:spTree>
    <p:extLst>
      <p:ext uri="{BB962C8B-B14F-4D97-AF65-F5344CB8AC3E}">
        <p14:creationId xmlns:p14="http://schemas.microsoft.com/office/powerpoint/2010/main" val="80315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2899359" y="-57730"/>
            <a:ext cx="9292641"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uLnTx/>
                <a:uFillTx/>
                <a:latin typeface="Aptos" panose="02110004020202020204"/>
                <a:ea typeface="+mn-ea"/>
                <a:cs typeface="+mn-cs"/>
              </a:rPr>
              <a:t>DIE GESCHICHTE </a:t>
            </a:r>
            <a:br>
              <a:rPr kumimoji="0" lang="en" sz="4400" b="1" i="0" u="none" strike="noStrike" kern="1200" cap="none" spc="300" normalizeH="0" baseline="0" noProof="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uLnTx/>
                <a:uFillTx/>
                <a:latin typeface="Aptos" panose="02110004020202020204"/>
                <a:ea typeface="+mn-ea"/>
                <a:cs typeface="+mn-cs"/>
              </a:rPr>
            </a:br>
            <a:r>
              <a:rPr kumimoji="0" lang="en" sz="4400" b="1" i="0" u="none" strike="noStrike" kern="1200" cap="none" spc="300" normalizeH="0" baseline="0" noProof="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uLnTx/>
                <a:uFillTx/>
                <a:latin typeface="Aptos" panose="02110004020202020204"/>
                <a:ea typeface="+mn-ea"/>
                <a:cs typeface="+mn-cs"/>
              </a:rPr>
              <a:t>VON KOLOSSAE</a:t>
            </a:r>
          </a:p>
        </p:txBody>
      </p:sp>
      <p:sp>
        <p:nvSpPr>
          <p:cNvPr id="4" name="CuadroTexto 3">
            <a:extLst>
              <a:ext uri="{FF2B5EF4-FFF2-40B4-BE49-F238E27FC236}">
                <a16:creationId xmlns:a16="http://schemas.microsoft.com/office/drawing/2014/main" id="{1B26E579-6743-B4E0-E455-78AF1DB58043}"/>
              </a:ext>
            </a:extLst>
          </p:cNvPr>
          <p:cNvSpPr txBox="1"/>
          <p:nvPr/>
        </p:nvSpPr>
        <p:spPr>
          <a:xfrm>
            <a:off x="3327641" y="1193305"/>
            <a:ext cx="8436076" cy="707886"/>
          </a:xfrm>
          <a:prstGeom prst="rect">
            <a:avLst/>
          </a:prstGeom>
          <a:noFill/>
        </p:spPr>
        <p:txBody>
          <a:bodyPr wrap="square">
            <a:spAutoFit/>
          </a:bodyPr>
          <a:lstStyle/>
          <a:p>
            <a:pPr lvl="0" algn="ctr">
              <a:defRPr/>
            </a:pPr>
            <a:r>
              <a:rPr kumimoji="0" lang="en" sz="2000" b="1" i="0" u="none" strike="noStrike" kern="1200" cap="none" spc="0" normalizeH="0" baseline="0" noProof="0" dirty="0">
                <a:ln>
                  <a:noFill/>
                </a:ln>
                <a:solidFill>
                  <a:schemeClr val="bg1"/>
                </a:solidFill>
                <a:effectLst/>
                <a:uLnTx/>
                <a:uFillTx/>
                <a:latin typeface="Candara" panose="020E0502030303020204" pitchFamily="34" charset="0"/>
              </a:rPr>
              <a:t>“</a:t>
            </a:r>
            <a:r>
              <a:rPr lang="de-DE" sz="2000" b="1" dirty="0">
                <a:solidFill>
                  <a:schemeClr val="bg1"/>
                </a:solidFill>
                <a:latin typeface="Candara" panose="020E0502030303020204" pitchFamily="34" charset="0"/>
              </a:rPr>
              <a:t>So habt ihr’s gelernt von </a:t>
            </a:r>
            <a:r>
              <a:rPr lang="de-DE" sz="2000" b="1" dirty="0">
                <a:solidFill>
                  <a:srgbClr val="FFFF00"/>
                </a:solidFill>
                <a:latin typeface="Candara" panose="020E0502030303020204" pitchFamily="34" charset="0"/>
              </a:rPr>
              <a:t>EPAPHRAS</a:t>
            </a:r>
            <a:r>
              <a:rPr lang="de-DE" sz="2000" b="1" dirty="0">
                <a:solidFill>
                  <a:schemeClr val="bg1"/>
                </a:solidFill>
                <a:latin typeface="Candara" panose="020E0502030303020204" pitchFamily="34" charset="0"/>
              </a:rPr>
              <a:t>, unserm lieben Mitknecht, </a:t>
            </a:r>
            <a:br>
              <a:rPr lang="de-DE" sz="2000" b="1" dirty="0">
                <a:solidFill>
                  <a:schemeClr val="bg1"/>
                </a:solidFill>
                <a:latin typeface="Candara" panose="020E0502030303020204" pitchFamily="34" charset="0"/>
              </a:rPr>
            </a:br>
            <a:r>
              <a:rPr lang="de-DE" sz="2000" b="1" dirty="0">
                <a:solidFill>
                  <a:schemeClr val="bg1"/>
                </a:solidFill>
                <a:latin typeface="Candara" panose="020E0502030303020204" pitchFamily="34" charset="0"/>
              </a:rPr>
              <a:t>der ein treuer </a:t>
            </a:r>
            <a:r>
              <a:rPr lang="de-DE" sz="2000" b="1" dirty="0">
                <a:solidFill>
                  <a:srgbClr val="FFFF00"/>
                </a:solidFill>
                <a:latin typeface="Candara" panose="020E0502030303020204" pitchFamily="34" charset="0"/>
              </a:rPr>
              <a:t>Diener CHRISTI </a:t>
            </a:r>
            <a:r>
              <a:rPr lang="de-DE" sz="2000" b="1" dirty="0">
                <a:solidFill>
                  <a:schemeClr val="bg1"/>
                </a:solidFill>
                <a:latin typeface="Candara" panose="020E0502030303020204" pitchFamily="34" charset="0"/>
              </a:rPr>
              <a:t>für euch ist,</a:t>
            </a:r>
            <a:r>
              <a:rPr kumimoji="0" lang="en" sz="2000" b="1" i="0" u="none" strike="noStrike" kern="1200" cap="none" spc="0" normalizeH="0" baseline="0" noProof="0" dirty="0">
                <a:ln>
                  <a:noFill/>
                </a:ln>
                <a:solidFill>
                  <a:schemeClr val="bg1"/>
                </a:solidFill>
                <a:effectLst/>
                <a:uLnTx/>
                <a:uFillTx/>
                <a:latin typeface="Candara" panose="020E0502030303020204" pitchFamily="34" charset="0"/>
              </a:rPr>
              <a:t>” </a:t>
            </a:r>
            <a:r>
              <a:rPr kumimoji="0" lang="en" sz="1600" b="1" i="0" u="none" strike="noStrike" kern="1200" cap="none" spc="0" normalizeH="0" baseline="0" noProof="0" dirty="0">
                <a:ln>
                  <a:noFill/>
                </a:ln>
                <a:solidFill>
                  <a:schemeClr val="bg1"/>
                </a:solidFill>
                <a:effectLst/>
                <a:uLnTx/>
                <a:uFillTx/>
                <a:latin typeface="Candara" panose="020E0502030303020204" pitchFamily="34" charset="0"/>
              </a:rPr>
              <a:t>(Kolosser 1:7)</a:t>
            </a:r>
          </a:p>
        </p:txBody>
      </p:sp>
      <p:sp>
        <p:nvSpPr>
          <p:cNvPr id="5" name="CuadroTexto 4">
            <a:extLst>
              <a:ext uri="{FF2B5EF4-FFF2-40B4-BE49-F238E27FC236}">
                <a16:creationId xmlns:a16="http://schemas.microsoft.com/office/drawing/2014/main" id="{D627A239-1C2D-4E2A-5457-B63AFF276C7D}"/>
              </a:ext>
            </a:extLst>
          </p:cNvPr>
          <p:cNvSpPr txBox="1"/>
          <p:nvPr/>
        </p:nvSpPr>
        <p:spPr>
          <a:xfrm>
            <a:off x="4535447" y="1901191"/>
            <a:ext cx="6990618" cy="2123658"/>
          </a:xfrm>
          <a:prstGeom prst="rect">
            <a:avLst/>
          </a:prstGeom>
          <a:noFill/>
        </p:spPr>
        <p:txBody>
          <a:bodyPr wrap="square" rtlCol="0">
            <a:spAutoFit/>
          </a:bodyPr>
          <a:lstStyle/>
          <a:p>
            <a:pPr lvl="0" algn="ctr">
              <a:spcBef>
                <a:spcPts val="600"/>
              </a:spcBef>
              <a:defRPr/>
            </a:pPr>
            <a:r>
              <a:rPr lang="de-DE" sz="2200" b="1" dirty="0">
                <a:solidFill>
                  <a:srgbClr val="FFFF00"/>
                </a:solidFill>
              </a:rPr>
              <a:t>EPAPHRAS</a:t>
            </a:r>
            <a:r>
              <a:rPr lang="de-DE" sz="2200" b="1" dirty="0">
                <a:solidFill>
                  <a:prstClr val="black"/>
                </a:solidFill>
              </a:rPr>
              <a:t> war der Gefährte von Paulus </a:t>
            </a:r>
            <a:br>
              <a:rPr lang="de-DE" sz="2200" b="1" dirty="0">
                <a:solidFill>
                  <a:prstClr val="black"/>
                </a:solidFill>
              </a:rPr>
            </a:br>
            <a:r>
              <a:rPr lang="de-DE" sz="2200" b="1" dirty="0">
                <a:solidFill>
                  <a:prstClr val="black"/>
                </a:solidFill>
              </a:rPr>
              <a:t>während seiner Gefangenschaft in Rom </a:t>
            </a:r>
            <a:br>
              <a:rPr lang="de-DE" sz="2200" b="1" dirty="0">
                <a:solidFill>
                  <a:prstClr val="black"/>
                </a:solidFill>
              </a:rPr>
            </a:br>
            <a:r>
              <a:rPr lang="de-DE" sz="2200" b="1" dirty="0">
                <a:solidFill>
                  <a:prstClr val="black"/>
                </a:solidFill>
              </a:rPr>
              <a:t>(Phil 23). </a:t>
            </a:r>
            <a:br>
              <a:rPr lang="de-DE" sz="2200" b="1" dirty="0">
                <a:solidFill>
                  <a:prstClr val="black"/>
                </a:solidFill>
              </a:rPr>
            </a:br>
            <a:r>
              <a:rPr lang="de-DE" sz="2200" b="1" dirty="0">
                <a:solidFill>
                  <a:prstClr val="black"/>
                </a:solidFill>
              </a:rPr>
              <a:t>Er stammte aus </a:t>
            </a:r>
            <a:r>
              <a:rPr lang="de-DE" sz="2200" b="1" dirty="0">
                <a:solidFill>
                  <a:prstClr val="black"/>
                </a:solidFill>
                <a:highlight>
                  <a:srgbClr val="FFFF00"/>
                </a:highlight>
              </a:rPr>
              <a:t>Kolossä</a:t>
            </a:r>
            <a:r>
              <a:rPr lang="de-DE" sz="2200" b="1" dirty="0">
                <a:solidFill>
                  <a:prstClr val="black"/>
                </a:solidFill>
              </a:rPr>
              <a:t> (Kol 4,12) </a:t>
            </a:r>
            <a:br>
              <a:rPr lang="de-DE" sz="2200" b="1" dirty="0">
                <a:solidFill>
                  <a:prstClr val="black"/>
                </a:solidFill>
              </a:rPr>
            </a:br>
            <a:r>
              <a:rPr lang="de-DE" sz="2200" b="1" dirty="0">
                <a:solidFill>
                  <a:prstClr val="black"/>
                </a:solidFill>
              </a:rPr>
              <a:t>und war derjenige, der das </a:t>
            </a:r>
            <a:r>
              <a:rPr lang="de-DE" sz="2200" b="1" dirty="0">
                <a:solidFill>
                  <a:prstClr val="black"/>
                </a:solidFill>
                <a:highlight>
                  <a:srgbClr val="FFFF00"/>
                </a:highlight>
              </a:rPr>
              <a:t>EVANGELIUM</a:t>
            </a:r>
            <a:r>
              <a:rPr lang="de-DE" sz="2200" b="1" dirty="0">
                <a:solidFill>
                  <a:prstClr val="black"/>
                </a:solidFill>
              </a:rPr>
              <a:t> </a:t>
            </a:r>
            <a:br>
              <a:rPr lang="de-DE" sz="2200" b="1" dirty="0">
                <a:solidFill>
                  <a:prstClr val="black"/>
                </a:solidFill>
              </a:rPr>
            </a:br>
            <a:r>
              <a:rPr lang="de-DE" sz="2200" b="1" dirty="0">
                <a:solidFill>
                  <a:prstClr val="black"/>
                </a:solidFill>
              </a:rPr>
              <a:t>in dieser Stadt verkündet hatte (Kol 1,7).</a:t>
            </a:r>
            <a:endParaRPr kumimoji="0" lang="en" sz="2200" b="1" i="0" u="none" strike="noStrike" kern="1200" cap="none" spc="0" normalizeH="0" baseline="0" noProof="0" dirty="0">
              <a:ln>
                <a:noFill/>
              </a:ln>
              <a:solidFill>
                <a:prstClr val="black"/>
              </a:solidFill>
              <a:effectLst/>
              <a:uLnTx/>
              <a:uFillTx/>
              <a:latin typeface="Aptos" panose="02110004020202020204"/>
            </a:endParaRPr>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428283" y="1310996"/>
            <a:ext cx="3344034" cy="5301436"/>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511AEC40-7BC1-3823-4B83-AD444BF67C27}"/>
              </a:ext>
            </a:extLst>
          </p:cNvPr>
          <p:cNvSpPr txBox="1"/>
          <p:nvPr/>
        </p:nvSpPr>
        <p:spPr>
          <a:xfrm>
            <a:off x="4454749" y="4140969"/>
            <a:ext cx="7152013" cy="2431435"/>
          </a:xfrm>
          <a:prstGeom prst="rect">
            <a:avLst/>
          </a:prstGeom>
          <a:noFill/>
        </p:spPr>
        <p:txBody>
          <a:bodyPr wrap="square">
            <a:spAutoFit/>
          </a:bodyPr>
          <a:lstStyle/>
          <a:p>
            <a:pPr lvl="0" algn="ctr">
              <a:spcBef>
                <a:spcPts val="600"/>
              </a:spcBef>
              <a:defRPr/>
            </a:pPr>
            <a:r>
              <a:rPr lang="de-DE" sz="2000" b="1" dirty="0">
                <a:solidFill>
                  <a:prstClr val="black"/>
                </a:solidFill>
              </a:rPr>
              <a:t>Kolossä war eine Stadt in der Provinz PHRYGIEN, </a:t>
            </a:r>
            <a:br>
              <a:rPr lang="de-DE" sz="2000" b="1" dirty="0">
                <a:solidFill>
                  <a:prstClr val="black"/>
                </a:solidFill>
              </a:rPr>
            </a:br>
            <a:r>
              <a:rPr lang="de-DE" sz="2000" b="1" dirty="0">
                <a:solidFill>
                  <a:prstClr val="black"/>
                </a:solidFill>
              </a:rPr>
              <a:t>in der Nähe von LAODIZEA und HIERAPOLIS, </a:t>
            </a:r>
            <a:br>
              <a:rPr lang="de-DE" sz="2000" b="1" dirty="0">
                <a:solidFill>
                  <a:prstClr val="black"/>
                </a:solidFill>
              </a:rPr>
            </a:br>
            <a:r>
              <a:rPr lang="de-DE" sz="2000" b="1" dirty="0">
                <a:solidFill>
                  <a:prstClr val="black"/>
                </a:solidFill>
              </a:rPr>
              <a:t>wo </a:t>
            </a:r>
            <a:r>
              <a:rPr lang="de-DE" sz="2000" b="1" dirty="0" err="1">
                <a:solidFill>
                  <a:prstClr val="black"/>
                </a:solidFill>
              </a:rPr>
              <a:t>Epaphras</a:t>
            </a:r>
            <a:r>
              <a:rPr lang="de-DE" sz="2000" b="1" dirty="0">
                <a:solidFill>
                  <a:prstClr val="black"/>
                </a:solidFill>
              </a:rPr>
              <a:t> ebenfalls predigte (Kol 4,13).</a:t>
            </a:r>
          </a:p>
          <a:p>
            <a:pPr lvl="0" algn="ctr">
              <a:spcBef>
                <a:spcPts val="600"/>
              </a:spcBef>
              <a:defRPr/>
            </a:pPr>
            <a:r>
              <a:rPr lang="de-DE" sz="700" b="1" dirty="0">
                <a:solidFill>
                  <a:prstClr val="black"/>
                </a:solidFill>
              </a:rPr>
              <a:t> </a:t>
            </a:r>
            <a:br>
              <a:rPr lang="de-DE" sz="2000" b="1" dirty="0">
                <a:solidFill>
                  <a:prstClr val="black"/>
                </a:solidFill>
              </a:rPr>
            </a:br>
            <a:r>
              <a:rPr lang="de-DE" sz="2000" b="1" dirty="0">
                <a:solidFill>
                  <a:prstClr val="black"/>
                </a:solidFill>
              </a:rPr>
              <a:t>Dort lebte eine größtenteils jüdische Bevölkerung. </a:t>
            </a:r>
            <a:br>
              <a:rPr lang="de-DE" sz="2000" b="1" dirty="0">
                <a:solidFill>
                  <a:prstClr val="black"/>
                </a:solidFill>
              </a:rPr>
            </a:br>
            <a:r>
              <a:rPr lang="de-DE" sz="2000" b="1" dirty="0">
                <a:solidFill>
                  <a:prstClr val="black"/>
                </a:solidFill>
              </a:rPr>
              <a:t>Einer der prominentesten Juden</a:t>
            </a:r>
            <a:br>
              <a:rPr lang="de-DE" sz="2000" b="1" dirty="0">
                <a:solidFill>
                  <a:prstClr val="black"/>
                </a:solidFill>
              </a:rPr>
            </a:br>
            <a:r>
              <a:rPr lang="de-DE" sz="2000" b="1" dirty="0">
                <a:solidFill>
                  <a:prstClr val="black"/>
                </a:solidFill>
              </a:rPr>
              <a:t>war </a:t>
            </a:r>
            <a:r>
              <a:rPr lang="de-DE" sz="2000" b="1" dirty="0">
                <a:solidFill>
                  <a:prstClr val="black"/>
                </a:solidFill>
                <a:highlight>
                  <a:srgbClr val="FFFF00"/>
                </a:highlight>
              </a:rPr>
              <a:t>PHILEMON</a:t>
            </a:r>
            <a:r>
              <a:rPr lang="de-DE" sz="2000" b="1" dirty="0">
                <a:solidFill>
                  <a:prstClr val="black"/>
                </a:solidFill>
              </a:rPr>
              <a:t>, ein Mitarbeiter des Paulus, </a:t>
            </a:r>
            <a:br>
              <a:rPr lang="de-DE" sz="2000" b="1" dirty="0">
                <a:solidFill>
                  <a:prstClr val="black"/>
                </a:solidFill>
              </a:rPr>
            </a:br>
            <a:r>
              <a:rPr lang="de-DE" sz="2000" b="1" dirty="0">
                <a:solidFill>
                  <a:prstClr val="black"/>
                </a:solidFill>
              </a:rPr>
              <a:t>in dessen Haus sich eine </a:t>
            </a:r>
            <a:r>
              <a:rPr lang="de-DE" sz="2000" b="1" dirty="0">
                <a:solidFill>
                  <a:prstClr val="black"/>
                </a:solidFill>
                <a:highlight>
                  <a:srgbClr val="FFFF00"/>
                </a:highlight>
              </a:rPr>
              <a:t>GEMEINDE </a:t>
            </a:r>
            <a:r>
              <a:rPr lang="de-DE" sz="2000" b="1" dirty="0">
                <a:solidFill>
                  <a:prstClr val="black"/>
                </a:solidFill>
              </a:rPr>
              <a:t>versammelte (Phil 1-2).</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Scrollen: horizontal 1">
            <a:extLst>
              <a:ext uri="{FF2B5EF4-FFF2-40B4-BE49-F238E27FC236}">
                <a16:creationId xmlns:a16="http://schemas.microsoft.com/office/drawing/2014/main" id="{D6938F6A-EE97-E85C-8367-3CA7ADFCF111}"/>
              </a:ext>
            </a:extLst>
          </p:cNvPr>
          <p:cNvSpPr/>
          <p:nvPr/>
        </p:nvSpPr>
        <p:spPr>
          <a:xfrm>
            <a:off x="66145" y="34028"/>
            <a:ext cx="2833214" cy="1110925"/>
          </a:xfrm>
          <a:prstGeom prst="horizontalScroll">
            <a:avLst/>
          </a:prstGeom>
          <a:solidFill>
            <a:schemeClr val="bg1">
              <a:alpha val="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a:t>
            </a:r>
            <a:r>
              <a:rPr lang="de-DE" sz="2000" b="1" i="1" dirty="0">
                <a:solidFill>
                  <a:schemeClr val="tx1"/>
                </a:solidFill>
                <a:highlight>
                  <a:srgbClr val="FDD7D1"/>
                </a:highlight>
              </a:rPr>
              <a:t>Mi, 07. Jan‘26 – </a:t>
            </a:r>
            <a:br>
              <a:rPr lang="de-DE" sz="2000" b="1" i="1" dirty="0">
                <a:solidFill>
                  <a:schemeClr val="tx1"/>
                </a:solidFill>
                <a:highlight>
                  <a:srgbClr val="FDD7D1"/>
                </a:highlight>
              </a:rPr>
            </a:br>
            <a:r>
              <a:rPr lang="de-DE" sz="2000" b="1" i="1" dirty="0">
                <a:solidFill>
                  <a:schemeClr val="tx1"/>
                </a:solidFill>
                <a:highlight>
                  <a:srgbClr val="FDD7D1"/>
                </a:highlight>
              </a:rPr>
              <a:t>Paulus und Kolossä</a:t>
            </a:r>
          </a:p>
        </p:txBody>
      </p:sp>
    </p:spTree>
    <p:extLst>
      <p:ext uri="{BB962C8B-B14F-4D97-AF65-F5344CB8AC3E}">
        <p14:creationId xmlns:p14="http://schemas.microsoft.com/office/powerpoint/2010/main" val="209374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
                                            <p:bg/>
                                          </p:spTgt>
                                        </p:tgtEl>
                                        <p:attrNameLst>
                                          <p:attrName>style.visibility</p:attrName>
                                        </p:attrNameLst>
                                      </p:cBhvr>
                                      <p:to>
                                        <p:strVal val="visible"/>
                                      </p:to>
                                    </p:set>
                                    <p:animEffect transition="in" filter="wipe(left)">
                                      <p:cBhvr>
                                        <p:cTn id="23" dur="500"/>
                                        <p:tgtEl>
                                          <p:spTgt spid="2">
                                            <p:bg/>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6"/>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2"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93EC7C7-92C5-375D-D314-1ED190EE411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0D2656F-6DC9-2723-4563-5EBB25060B0E}"/>
              </a:ext>
            </a:extLst>
          </p:cNvPr>
          <p:cNvSpPr txBox="1"/>
          <p:nvPr/>
        </p:nvSpPr>
        <p:spPr>
          <a:xfrm>
            <a:off x="2899359" y="-18818"/>
            <a:ext cx="9292641"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uLnTx/>
                <a:uFillTx/>
                <a:latin typeface="Aptos" panose="02110004020202020204"/>
                <a:ea typeface="+mn-ea"/>
                <a:cs typeface="+mn-cs"/>
              </a:rPr>
              <a:t>DIE GESCHICHTE </a:t>
            </a:r>
            <a:br>
              <a:rPr kumimoji="0" lang="en" sz="4400" b="1" i="0" u="none" strike="noStrike" kern="1200" cap="none" spc="300" normalizeH="0" baseline="0" noProof="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uLnTx/>
                <a:uFillTx/>
                <a:latin typeface="Aptos" panose="02110004020202020204"/>
                <a:ea typeface="+mn-ea"/>
                <a:cs typeface="+mn-cs"/>
              </a:rPr>
            </a:br>
            <a:r>
              <a:rPr kumimoji="0" lang="en" sz="4400" b="1" i="0" u="none" strike="noStrike" kern="1200" cap="none" spc="300" normalizeH="0" baseline="0" noProof="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uLnTx/>
                <a:uFillTx/>
                <a:latin typeface="Aptos" panose="02110004020202020204"/>
                <a:ea typeface="+mn-ea"/>
                <a:cs typeface="+mn-cs"/>
              </a:rPr>
              <a:t>VON KOLOSSAE</a:t>
            </a:r>
          </a:p>
        </p:txBody>
      </p:sp>
      <p:pic>
        <p:nvPicPr>
          <p:cNvPr id="8" name="Imagen 7" descr="Imagen que contiene hombre, persona, edificio, celular&#10;&#10;El contenido generado por IA puede ser incorrecto.">
            <a:extLst>
              <a:ext uri="{FF2B5EF4-FFF2-40B4-BE49-F238E27FC236}">
                <a16:creationId xmlns:a16="http://schemas.microsoft.com/office/drawing/2014/main" id="{67557BAD-1428-8509-19B0-989DE3A3FAB2}"/>
              </a:ext>
            </a:extLst>
          </p:cNvPr>
          <p:cNvPicPr>
            <a:picLocks noChangeAspect="1"/>
          </p:cNvPicPr>
          <p:nvPr/>
        </p:nvPicPr>
        <p:blipFill>
          <a:blip r:embed="rId3" cstate="email">
            <a:extLst>
              <a:ext uri="{28A0092B-C50C-407E-A947-70E740481C1C}">
                <a14:useLocalDpi xmlns:a14="http://schemas.microsoft.com/office/drawing/2010/main"/>
              </a:ext>
            </a:extLst>
          </a:blip>
          <a:srcRect l="13084"/>
          <a:stretch>
            <a:fillRect/>
          </a:stretch>
        </p:blipFill>
        <p:spPr>
          <a:xfrm>
            <a:off x="588543" y="1003832"/>
            <a:ext cx="3271367" cy="2117142"/>
          </a:xfrm>
          <a:prstGeom prst="rect">
            <a:avLst/>
          </a:prstGeom>
          <a:effectLst>
            <a:softEdge rad="127000"/>
          </a:effectLst>
        </p:spPr>
      </p:pic>
      <p:pic>
        <p:nvPicPr>
          <p:cNvPr id="12" name="Imagen 11" descr="Hombre caminando al lado de un edificio&#10;&#10;El contenido generado por IA puede ser incorrecto.">
            <a:extLst>
              <a:ext uri="{FF2B5EF4-FFF2-40B4-BE49-F238E27FC236}">
                <a16:creationId xmlns:a16="http://schemas.microsoft.com/office/drawing/2014/main" id="{0A97F092-6B85-016A-7BB5-F8B8871C4E52}"/>
              </a:ext>
            </a:extLst>
          </p:cNvPr>
          <p:cNvPicPr>
            <a:picLocks noChangeAspect="1"/>
          </p:cNvPicPr>
          <p:nvPr/>
        </p:nvPicPr>
        <p:blipFill>
          <a:blip r:embed="rId4" cstate="email">
            <a:extLst>
              <a:ext uri="{28A0092B-C50C-407E-A947-70E740481C1C}">
                <a14:useLocalDpi xmlns:a14="http://schemas.microsoft.com/office/drawing/2010/main"/>
              </a:ext>
            </a:extLst>
          </a:blip>
          <a:srcRect l="13083"/>
          <a:stretch>
            <a:fillRect/>
          </a:stretch>
        </p:blipFill>
        <p:spPr>
          <a:xfrm>
            <a:off x="5550839" y="2923844"/>
            <a:ext cx="2761618" cy="1787244"/>
          </a:xfrm>
          <a:prstGeom prst="rect">
            <a:avLst/>
          </a:prstGeom>
          <a:effectLst>
            <a:softEdge rad="127000"/>
          </a:effectLst>
        </p:spPr>
      </p:pic>
      <p:pic>
        <p:nvPicPr>
          <p:cNvPr id="14" name="Imagen 13" descr="Imagen que contiene edificio, exterior, persona, agua&#10;&#10;El contenido generado por IA puede ser incorrecto.">
            <a:extLst>
              <a:ext uri="{FF2B5EF4-FFF2-40B4-BE49-F238E27FC236}">
                <a16:creationId xmlns:a16="http://schemas.microsoft.com/office/drawing/2014/main" id="{C2AFECCC-2E0A-1F78-212D-13D3A1C7A239}"/>
              </a:ext>
            </a:extLst>
          </p:cNvPr>
          <p:cNvPicPr>
            <a:picLocks noChangeAspect="1"/>
          </p:cNvPicPr>
          <p:nvPr/>
        </p:nvPicPr>
        <p:blipFill>
          <a:blip r:embed="rId5" cstate="email">
            <a:extLst>
              <a:ext uri="{28A0092B-C50C-407E-A947-70E740481C1C}">
                <a14:useLocalDpi xmlns:a14="http://schemas.microsoft.com/office/drawing/2010/main"/>
              </a:ext>
            </a:extLst>
          </a:blip>
          <a:srcRect l="13083"/>
          <a:stretch>
            <a:fillRect/>
          </a:stretch>
        </p:blipFill>
        <p:spPr>
          <a:xfrm>
            <a:off x="8215952" y="4022154"/>
            <a:ext cx="3804570" cy="2462213"/>
          </a:xfrm>
          <a:prstGeom prst="rect">
            <a:avLst/>
          </a:prstGeom>
          <a:effectLst>
            <a:softEdge rad="317500"/>
          </a:effectLst>
        </p:spPr>
      </p:pic>
      <p:sp>
        <p:nvSpPr>
          <p:cNvPr id="7" name="CuadroTexto 6">
            <a:extLst>
              <a:ext uri="{FF2B5EF4-FFF2-40B4-BE49-F238E27FC236}">
                <a16:creationId xmlns:a16="http://schemas.microsoft.com/office/drawing/2014/main" id="{5913E015-2B91-C5E4-5FED-D543D6784728}"/>
              </a:ext>
            </a:extLst>
          </p:cNvPr>
          <p:cNvSpPr txBox="1"/>
          <p:nvPr/>
        </p:nvSpPr>
        <p:spPr>
          <a:xfrm>
            <a:off x="3172202" y="1363341"/>
            <a:ext cx="7518893" cy="1446550"/>
          </a:xfrm>
          <a:prstGeom prst="rect">
            <a:avLst/>
          </a:prstGeom>
          <a:noFill/>
        </p:spPr>
        <p:txBody>
          <a:bodyPr wrap="square">
            <a:spAutoFit/>
          </a:bodyPr>
          <a:lstStyle/>
          <a:p>
            <a:pPr lvl="0" algn="ctr">
              <a:spcBef>
                <a:spcPts val="600"/>
              </a:spcBef>
              <a:defRPr/>
            </a:pPr>
            <a:r>
              <a:rPr lang="de-DE" sz="2200" b="1" dirty="0">
                <a:solidFill>
                  <a:prstClr val="black"/>
                </a:solidFill>
              </a:rPr>
              <a:t>Einer von PHILEMONS Sklaven, ONESIMUS, </a:t>
            </a:r>
            <a:br>
              <a:rPr lang="de-DE" sz="2200" b="1" dirty="0">
                <a:solidFill>
                  <a:prstClr val="black"/>
                </a:solidFill>
              </a:rPr>
            </a:br>
            <a:r>
              <a:rPr lang="de-DE" sz="2200" b="1" dirty="0">
                <a:solidFill>
                  <a:prstClr val="black"/>
                </a:solidFill>
              </a:rPr>
              <a:t>floh nach Rom, </a:t>
            </a:r>
            <a:br>
              <a:rPr lang="de-DE" sz="2200" b="1" dirty="0">
                <a:solidFill>
                  <a:prstClr val="black"/>
                </a:solidFill>
              </a:rPr>
            </a:br>
            <a:r>
              <a:rPr lang="de-DE" sz="2200" b="1" dirty="0">
                <a:solidFill>
                  <a:prstClr val="black"/>
                </a:solidFill>
              </a:rPr>
              <a:t>wo er durch Paulus zum Glauben an JESUS kam </a:t>
            </a:r>
            <a:br>
              <a:rPr lang="de-DE" sz="2200" b="1" dirty="0">
                <a:solidFill>
                  <a:prstClr val="black"/>
                </a:solidFill>
              </a:rPr>
            </a:br>
            <a:r>
              <a:rPr lang="de-DE" sz="2200" b="1" dirty="0">
                <a:solidFill>
                  <a:prstClr val="black"/>
                </a:solidFill>
              </a:rPr>
              <a:t>(</a:t>
            </a:r>
            <a:r>
              <a:rPr lang="de-DE" sz="2200" b="1" dirty="0" err="1">
                <a:solidFill>
                  <a:prstClr val="black"/>
                </a:solidFill>
              </a:rPr>
              <a:t>Philm</a:t>
            </a:r>
            <a:r>
              <a:rPr lang="de-DE" sz="2200" b="1" dirty="0">
                <a:solidFill>
                  <a:prstClr val="black"/>
                </a:solidFill>
              </a:rPr>
              <a:t>. 10-11). </a:t>
            </a:r>
            <a:endParaRPr kumimoji="0" lang="en" sz="2200" b="1" i="0" u="none" strike="noStrike" kern="1200" cap="none" spc="0" normalizeH="0" baseline="0" noProof="0" dirty="0">
              <a:ln>
                <a:noFill/>
              </a:ln>
              <a:solidFill>
                <a:prstClr val="black"/>
              </a:solidFill>
              <a:effectLst/>
              <a:uLnTx/>
              <a:uFillTx/>
              <a:latin typeface="Aptos" panose="02110004020202020204"/>
            </a:endParaRPr>
          </a:p>
        </p:txBody>
      </p:sp>
      <p:sp>
        <p:nvSpPr>
          <p:cNvPr id="2" name="Scrollen: horizontal 1">
            <a:extLst>
              <a:ext uri="{FF2B5EF4-FFF2-40B4-BE49-F238E27FC236}">
                <a16:creationId xmlns:a16="http://schemas.microsoft.com/office/drawing/2014/main" id="{072F81A2-312E-C940-E4B4-56182A32788E}"/>
              </a:ext>
            </a:extLst>
          </p:cNvPr>
          <p:cNvSpPr/>
          <p:nvPr/>
        </p:nvSpPr>
        <p:spPr>
          <a:xfrm>
            <a:off x="66145" y="34028"/>
            <a:ext cx="2833214" cy="1110925"/>
          </a:xfrm>
          <a:prstGeom prst="horizontalScroll">
            <a:avLst/>
          </a:prstGeom>
          <a:solidFill>
            <a:schemeClr val="bg1">
              <a:alpha val="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a:t>
            </a:r>
            <a:r>
              <a:rPr lang="de-DE" sz="2000" b="1" i="1" dirty="0">
                <a:solidFill>
                  <a:schemeClr val="tx1"/>
                </a:solidFill>
                <a:highlight>
                  <a:srgbClr val="FDD7D1"/>
                </a:highlight>
              </a:rPr>
              <a:t>Mi, 07. Jan‘26 – </a:t>
            </a:r>
            <a:br>
              <a:rPr lang="de-DE" sz="2000" b="1" i="1" dirty="0">
                <a:solidFill>
                  <a:schemeClr val="tx1"/>
                </a:solidFill>
                <a:highlight>
                  <a:srgbClr val="FDD7D1"/>
                </a:highlight>
              </a:rPr>
            </a:br>
            <a:r>
              <a:rPr lang="de-DE" sz="2000" b="1" i="1" dirty="0">
                <a:solidFill>
                  <a:schemeClr val="tx1"/>
                </a:solidFill>
                <a:highlight>
                  <a:srgbClr val="FDD7D1"/>
                </a:highlight>
              </a:rPr>
              <a:t>Paulus und Kolossä</a:t>
            </a:r>
          </a:p>
        </p:txBody>
      </p:sp>
      <p:sp>
        <p:nvSpPr>
          <p:cNvPr id="11" name="CuadroTexto 6">
            <a:extLst>
              <a:ext uri="{FF2B5EF4-FFF2-40B4-BE49-F238E27FC236}">
                <a16:creationId xmlns:a16="http://schemas.microsoft.com/office/drawing/2014/main" id="{DCE02208-20D3-FD5E-F899-2E7EC8344998}"/>
              </a:ext>
            </a:extLst>
          </p:cNvPr>
          <p:cNvSpPr txBox="1"/>
          <p:nvPr/>
        </p:nvSpPr>
        <p:spPr>
          <a:xfrm>
            <a:off x="-256626" y="3234927"/>
            <a:ext cx="7188275" cy="2462213"/>
          </a:xfrm>
          <a:prstGeom prst="rect">
            <a:avLst/>
          </a:prstGeom>
          <a:noFill/>
        </p:spPr>
        <p:txBody>
          <a:bodyPr wrap="square">
            <a:spAutoFit/>
          </a:bodyPr>
          <a:lstStyle/>
          <a:p>
            <a:pPr lvl="0" algn="ctr">
              <a:spcBef>
                <a:spcPts val="600"/>
              </a:spcBef>
              <a:defRPr/>
            </a:pPr>
            <a:r>
              <a:rPr lang="de-DE" sz="2200" b="1" dirty="0">
                <a:solidFill>
                  <a:prstClr val="black"/>
                </a:solidFill>
              </a:rPr>
              <a:t>Als Paulus ONESIMUS </a:t>
            </a:r>
            <a:br>
              <a:rPr lang="de-DE" sz="2200" b="1" dirty="0">
                <a:solidFill>
                  <a:prstClr val="black"/>
                </a:solidFill>
              </a:rPr>
            </a:br>
            <a:r>
              <a:rPr lang="de-DE" sz="2200" b="1" dirty="0">
                <a:solidFill>
                  <a:prstClr val="black"/>
                </a:solidFill>
              </a:rPr>
              <a:t>zu seinem Herrn zurückschickte, </a:t>
            </a:r>
            <a:br>
              <a:rPr lang="de-DE" sz="2200" b="1" dirty="0">
                <a:solidFill>
                  <a:prstClr val="black"/>
                </a:solidFill>
              </a:rPr>
            </a:br>
            <a:r>
              <a:rPr lang="de-DE" sz="2200" b="1" dirty="0">
                <a:solidFill>
                  <a:prstClr val="black"/>
                </a:solidFill>
              </a:rPr>
              <a:t>zeigte er damit, wie die Beziehung </a:t>
            </a:r>
            <a:br>
              <a:rPr lang="de-DE" sz="2200" b="1" dirty="0">
                <a:solidFill>
                  <a:prstClr val="black"/>
                </a:solidFill>
              </a:rPr>
            </a:br>
            <a:r>
              <a:rPr lang="de-DE" sz="2200" b="1" dirty="0">
                <a:solidFill>
                  <a:prstClr val="black"/>
                </a:solidFill>
              </a:rPr>
              <a:t>zwischen Herren und Sklaven </a:t>
            </a:r>
            <a:br>
              <a:rPr lang="de-DE" sz="2200" b="1" dirty="0">
                <a:solidFill>
                  <a:prstClr val="black"/>
                </a:solidFill>
              </a:rPr>
            </a:br>
            <a:r>
              <a:rPr lang="de-DE" sz="2200" b="1" dirty="0">
                <a:solidFill>
                  <a:prstClr val="black"/>
                </a:solidFill>
              </a:rPr>
              <a:t>oder Vorgesetzten und Untergebenen sein sollte </a:t>
            </a:r>
            <a:br>
              <a:rPr lang="de-DE" sz="2200" b="1" dirty="0">
                <a:solidFill>
                  <a:prstClr val="black"/>
                </a:solidFill>
              </a:rPr>
            </a:br>
            <a:r>
              <a:rPr lang="de-DE" sz="2200" b="1" dirty="0">
                <a:solidFill>
                  <a:prstClr val="black"/>
                </a:solidFill>
              </a:rPr>
              <a:t>(</a:t>
            </a:r>
            <a:r>
              <a:rPr lang="de-DE" sz="2200" b="1" dirty="0" err="1">
                <a:solidFill>
                  <a:prstClr val="black"/>
                </a:solidFill>
              </a:rPr>
              <a:t>Philm</a:t>
            </a:r>
            <a:r>
              <a:rPr lang="de-DE" sz="2200" b="1" dirty="0">
                <a:solidFill>
                  <a:prstClr val="black"/>
                </a:solidFill>
              </a:rPr>
              <a:t>. 12-17).</a:t>
            </a:r>
            <a:br>
              <a:rPr lang="de-DE" sz="2200" b="1" dirty="0">
                <a:solidFill>
                  <a:prstClr val="black"/>
                </a:solidFill>
              </a:rPr>
            </a:br>
            <a:endParaRPr kumimoji="0" lang="en" sz="2200" b="1" i="0" u="none" strike="noStrike" kern="1200" cap="none" spc="0" normalizeH="0" baseline="0" noProof="0" dirty="0">
              <a:ln>
                <a:noFill/>
              </a:ln>
              <a:solidFill>
                <a:prstClr val="black"/>
              </a:solidFill>
              <a:effectLst/>
              <a:uLnTx/>
              <a:uFillTx/>
              <a:latin typeface="Aptos" panose="02110004020202020204"/>
            </a:endParaRPr>
          </a:p>
        </p:txBody>
      </p:sp>
      <p:sp>
        <p:nvSpPr>
          <p:cNvPr id="13" name="CuadroTexto 6">
            <a:extLst>
              <a:ext uri="{FF2B5EF4-FFF2-40B4-BE49-F238E27FC236}">
                <a16:creationId xmlns:a16="http://schemas.microsoft.com/office/drawing/2014/main" id="{73DAD485-E506-3C6A-7258-76D38ABEF6D4}"/>
              </a:ext>
            </a:extLst>
          </p:cNvPr>
          <p:cNvSpPr txBox="1"/>
          <p:nvPr/>
        </p:nvSpPr>
        <p:spPr>
          <a:xfrm>
            <a:off x="1136859" y="5481167"/>
            <a:ext cx="7079093" cy="1200329"/>
          </a:xfrm>
          <a:prstGeom prst="rect">
            <a:avLst/>
          </a:prstGeom>
          <a:noFill/>
        </p:spPr>
        <p:txBody>
          <a:bodyPr wrap="square">
            <a:spAutoFit/>
          </a:bodyPr>
          <a:lstStyle/>
          <a:p>
            <a:pPr lvl="0" algn="ctr">
              <a:spcBef>
                <a:spcPts val="600"/>
              </a:spcBef>
              <a:defRPr/>
            </a:pPr>
            <a:r>
              <a:rPr lang="de-DE" sz="2400" b="1" dirty="0">
                <a:solidFill>
                  <a:prstClr val="black"/>
                </a:solidFill>
              </a:rPr>
              <a:t>Gleichzeitig setzte sich Paulus </a:t>
            </a:r>
            <a:br>
              <a:rPr lang="de-DE" sz="2400" b="1" dirty="0">
                <a:solidFill>
                  <a:prstClr val="black"/>
                </a:solidFill>
              </a:rPr>
            </a:br>
            <a:r>
              <a:rPr lang="de-DE" sz="2400" b="1" dirty="0">
                <a:solidFill>
                  <a:prstClr val="black"/>
                </a:solidFill>
              </a:rPr>
              <a:t>durch einen Brief an dessen Herrn PHILEMON</a:t>
            </a:r>
            <a:br>
              <a:rPr lang="de-DE" sz="2400" b="1" dirty="0">
                <a:solidFill>
                  <a:prstClr val="black"/>
                </a:solidFill>
              </a:rPr>
            </a:br>
            <a:r>
              <a:rPr lang="de-DE" sz="2400" b="1" dirty="0">
                <a:solidFill>
                  <a:prstClr val="black"/>
                </a:solidFill>
              </a:rPr>
              <a:t>um Milde für seinen entlaufenen Sklaven ein.</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67581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ppt_h/2"/>
                                          </p:val>
                                        </p:tav>
                                        <p:tav tm="100000">
                                          <p:val>
                                            <p:strVal val="#ppt_y"/>
                                          </p:val>
                                        </p:tav>
                                      </p:tavLst>
                                    </p:anim>
                                    <p:anim calcmode="lin" valueType="num">
                                      <p:cBhvr>
                                        <p:cTn id="22" dur="500" fill="hold"/>
                                        <p:tgtEl>
                                          <p:spTgt spid="8"/>
                                        </p:tgtEl>
                                        <p:attrNameLst>
                                          <p:attrName>ppt_w</p:attrName>
                                        </p:attrNameLst>
                                      </p:cBhvr>
                                      <p:tavLst>
                                        <p:tav tm="0">
                                          <p:val>
                                            <p:strVal val="#ppt_w"/>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ppt_x</p:attrName>
                                        </p:attrNameLst>
                                      </p:cBhvr>
                                      <p:tavLst>
                                        <p:tav tm="0">
                                          <p:val>
                                            <p:strVal val="#ppt_x"/>
                                          </p:val>
                                        </p:tav>
                                        <p:tav tm="100000">
                                          <p:val>
                                            <p:strVal val="#ppt_x"/>
                                          </p:val>
                                        </p:tav>
                                      </p:tavLst>
                                    </p:anim>
                                    <p:anim calcmode="lin" valueType="num">
                                      <p:cBhvr>
                                        <p:cTn id="33" dur="500" fill="hold"/>
                                        <p:tgtEl>
                                          <p:spTgt spid="12"/>
                                        </p:tgtEl>
                                        <p:attrNameLst>
                                          <p:attrName>ppt_y</p:attrName>
                                        </p:attrNameLst>
                                      </p:cBhvr>
                                      <p:tavLst>
                                        <p:tav tm="0">
                                          <p:val>
                                            <p:strVal val="#ppt_y-#ppt_h/2"/>
                                          </p:val>
                                        </p:tav>
                                        <p:tav tm="100000">
                                          <p:val>
                                            <p:strVal val="#ppt_y"/>
                                          </p:val>
                                        </p:tav>
                                      </p:tavLst>
                                    </p:anim>
                                    <p:anim calcmode="lin" valueType="num">
                                      <p:cBhvr>
                                        <p:cTn id="34" dur="500" fill="hold"/>
                                        <p:tgtEl>
                                          <p:spTgt spid="12"/>
                                        </p:tgtEl>
                                        <p:attrNameLst>
                                          <p:attrName>ppt_w</p:attrName>
                                        </p:attrNameLst>
                                      </p:cBhvr>
                                      <p:tavLst>
                                        <p:tav tm="0">
                                          <p:val>
                                            <p:strVal val="#ppt_w"/>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7" presetClass="entr" presetSubtype="1"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ppt_x</p:attrName>
                                        </p:attrNameLst>
                                      </p:cBhvr>
                                      <p:tavLst>
                                        <p:tav tm="0">
                                          <p:val>
                                            <p:strVal val="#ppt_x"/>
                                          </p:val>
                                        </p:tav>
                                        <p:tav tm="100000">
                                          <p:val>
                                            <p:strVal val="#ppt_x"/>
                                          </p:val>
                                        </p:tav>
                                      </p:tavLst>
                                    </p:anim>
                                    <p:anim calcmode="lin" valueType="num">
                                      <p:cBhvr>
                                        <p:cTn id="45" dur="500" fill="hold"/>
                                        <p:tgtEl>
                                          <p:spTgt spid="14"/>
                                        </p:tgtEl>
                                        <p:attrNameLst>
                                          <p:attrName>ppt_y</p:attrName>
                                        </p:attrNameLst>
                                      </p:cBhvr>
                                      <p:tavLst>
                                        <p:tav tm="0">
                                          <p:val>
                                            <p:strVal val="#ppt_y-#ppt_h/2"/>
                                          </p:val>
                                        </p:tav>
                                        <p:tav tm="100000">
                                          <p:val>
                                            <p:strVal val="#ppt_y"/>
                                          </p:val>
                                        </p:tav>
                                      </p:tavLst>
                                    </p:anim>
                                    <p:anim calcmode="lin" valueType="num">
                                      <p:cBhvr>
                                        <p:cTn id="46" dur="500" fill="hold"/>
                                        <p:tgtEl>
                                          <p:spTgt spid="14"/>
                                        </p:tgtEl>
                                        <p:attrNameLst>
                                          <p:attrName>ppt_w</p:attrName>
                                        </p:attrNameLst>
                                      </p:cBhvr>
                                      <p:tavLst>
                                        <p:tav tm="0">
                                          <p:val>
                                            <p:strVal val="#ppt_w"/>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2" grpId="0" uiExpand="1" build="p"/>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4105072" y="0"/>
            <a:ext cx="8086928" cy="144655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a:solidFill>
                  <a:srgbClr val="00CC99">
                    <a:lumMod val="60000"/>
                    <a:lumOff val="40000"/>
                  </a:srgbClr>
                </a:solidFill>
                <a:effectLst>
                  <a:outerShdw blurRad="38100" dist="38100" dir="2700000" algn="tl">
                    <a:srgbClr val="000000">
                      <a:alpha val="43137"/>
                    </a:srgbClr>
                  </a:outerShdw>
                </a:effectLst>
                <a:uLnTx/>
                <a:uFillTx/>
                <a:latin typeface="Aptos" panose="02110004020202020204"/>
                <a:ea typeface="+mn-ea"/>
                <a:cs typeface="+mn-cs"/>
              </a:rPr>
              <a:t>DIE GEMEINDEN VON PHILIPPI </a:t>
            </a:r>
            <a:br>
              <a:rPr kumimoji="0" lang="en" sz="4400" b="1" i="0" u="none" strike="noStrike" kern="1200" cap="none" spc="0" normalizeH="0" baseline="0" noProof="0" dirty="0">
                <a:ln/>
                <a:solidFill>
                  <a:srgbClr val="00CC99">
                    <a:lumMod val="60000"/>
                    <a:lumOff val="40000"/>
                  </a:srgbClr>
                </a:solidFill>
                <a:effectLst>
                  <a:outerShdw blurRad="38100" dist="38100" dir="2700000" algn="tl">
                    <a:srgbClr val="000000">
                      <a:alpha val="43137"/>
                    </a:srgbClr>
                  </a:outerShdw>
                </a:effectLst>
                <a:uLnTx/>
                <a:uFillTx/>
                <a:latin typeface="Aptos" panose="02110004020202020204"/>
                <a:ea typeface="+mn-ea"/>
                <a:cs typeface="+mn-cs"/>
              </a:rPr>
            </a:br>
            <a:r>
              <a:rPr lang="en" sz="4400" b="1" dirty="0">
                <a:ln/>
                <a:solidFill>
                  <a:srgbClr val="00CC99">
                    <a:lumMod val="60000"/>
                    <a:lumOff val="40000"/>
                  </a:srgbClr>
                </a:solidFill>
                <a:effectLst>
                  <a:outerShdw blurRad="38100" dist="38100" dir="2700000" algn="tl">
                    <a:srgbClr val="000000">
                      <a:alpha val="43137"/>
                    </a:srgbClr>
                  </a:outerShdw>
                </a:effectLst>
                <a:latin typeface="Aptos" panose="02110004020202020204"/>
              </a:rPr>
              <a:t>U</a:t>
            </a:r>
            <a:r>
              <a:rPr kumimoji="0" lang="en" sz="4400" b="1" i="0" u="none" strike="noStrike" kern="1200" cap="none" spc="0" normalizeH="0" baseline="0" noProof="0" dirty="0">
                <a:ln/>
                <a:solidFill>
                  <a:srgbClr val="00CC99">
                    <a:lumMod val="60000"/>
                    <a:lumOff val="40000"/>
                  </a:srgbClr>
                </a:solidFill>
                <a:effectLst>
                  <a:outerShdw blurRad="38100" dist="38100" dir="2700000" algn="tl">
                    <a:srgbClr val="000000">
                      <a:alpha val="43137"/>
                    </a:srgbClr>
                  </a:outerShdw>
                </a:effectLst>
                <a:uLnTx/>
                <a:uFillTx/>
                <a:latin typeface="Aptos" panose="02110004020202020204"/>
                <a:ea typeface="+mn-ea"/>
                <a:cs typeface="+mn-cs"/>
              </a:rPr>
              <a:t>ND </a:t>
            </a:r>
            <a:r>
              <a:rPr lang="en" sz="4400" b="1" dirty="0">
                <a:ln/>
                <a:solidFill>
                  <a:srgbClr val="00CC99">
                    <a:lumMod val="60000"/>
                    <a:lumOff val="40000"/>
                  </a:srgbClr>
                </a:solidFill>
                <a:effectLst>
                  <a:outerShdw blurRad="38100" dist="38100" dir="2700000" algn="tl">
                    <a:srgbClr val="000000">
                      <a:alpha val="43137"/>
                    </a:srgbClr>
                  </a:outerShdw>
                </a:effectLst>
                <a:latin typeface="Aptos" panose="02110004020202020204"/>
              </a:rPr>
              <a:t>K</a:t>
            </a:r>
            <a:r>
              <a:rPr kumimoji="0" lang="en" sz="4400" b="1" i="0" u="none" strike="noStrike" kern="1200" cap="none" spc="0" normalizeH="0" baseline="0" noProof="0" dirty="0">
                <a:ln/>
                <a:solidFill>
                  <a:srgbClr val="00CC99">
                    <a:lumMod val="60000"/>
                    <a:lumOff val="40000"/>
                  </a:srgbClr>
                </a:solidFill>
                <a:effectLst>
                  <a:outerShdw blurRad="38100" dist="38100" dir="2700000" algn="tl">
                    <a:srgbClr val="000000">
                      <a:alpha val="43137"/>
                    </a:srgbClr>
                  </a:outerShdw>
                </a:effectLst>
                <a:uLnTx/>
                <a:uFillTx/>
                <a:latin typeface="Aptos" panose="02110004020202020204"/>
                <a:ea typeface="+mn-ea"/>
                <a:cs typeface="+mn-cs"/>
              </a:rPr>
              <a:t>OLOSSAE</a:t>
            </a:r>
          </a:p>
        </p:txBody>
      </p:sp>
      <p:sp>
        <p:nvSpPr>
          <p:cNvPr id="4" name="CuadroTexto 3">
            <a:extLst>
              <a:ext uri="{FF2B5EF4-FFF2-40B4-BE49-F238E27FC236}">
                <a16:creationId xmlns:a16="http://schemas.microsoft.com/office/drawing/2014/main" id="{A3574AC3-033E-CFA6-3BC8-53F0063D4ECE}"/>
              </a:ext>
            </a:extLst>
          </p:cNvPr>
          <p:cNvSpPr txBox="1"/>
          <p:nvPr/>
        </p:nvSpPr>
        <p:spPr>
          <a:xfrm>
            <a:off x="76583" y="706917"/>
            <a:ext cx="7989478"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chemeClr val="accent4">
                    <a:lumMod val="40000"/>
                    <a:lumOff val="60000"/>
                  </a:schemeClr>
                </a:solidFill>
                <a:effectLst>
                  <a:glow rad="127000">
                    <a:srgbClr val="8C3088"/>
                  </a:glow>
                  <a:outerShdw blurRad="38100" dist="38100" dir="2700000" algn="tl">
                    <a:srgbClr val="000000">
                      <a:alpha val="47000"/>
                    </a:srgbClr>
                  </a:outerShdw>
                </a:effectLst>
                <a:uLnTx/>
                <a:uFillTx/>
                <a:latin typeface="Candara" panose="020E0502030303020204" pitchFamily="34" charset="0"/>
              </a:rPr>
              <a:t>“</a:t>
            </a:r>
            <a:r>
              <a:rPr lang="en-US" b="1" dirty="0">
                <a:solidFill>
                  <a:schemeClr val="accent4">
                    <a:lumMod val="40000"/>
                    <a:lumOff val="60000"/>
                  </a:schemeClr>
                </a:solidFill>
                <a:effectLst>
                  <a:glow rad="127000">
                    <a:srgbClr val="8C3088"/>
                  </a:glow>
                  <a:outerShdw blurRad="38100" dist="38100" dir="2700000" algn="tl">
                    <a:srgbClr val="000000">
                      <a:alpha val="47000"/>
                    </a:srgbClr>
                  </a:outerShdw>
                </a:effectLst>
                <a:latin typeface="Candara" panose="020E0502030303020204" pitchFamily="34" charset="0"/>
              </a:rPr>
              <a:t>Paulus und Timotheus, </a:t>
            </a:r>
            <a:r>
              <a:rPr lang="en-US" b="1" dirty="0" err="1">
                <a:solidFill>
                  <a:schemeClr val="accent4">
                    <a:lumMod val="40000"/>
                    <a:lumOff val="60000"/>
                  </a:schemeClr>
                </a:solidFill>
                <a:effectLst>
                  <a:glow rad="127000">
                    <a:srgbClr val="8C3088"/>
                  </a:glow>
                  <a:outerShdw blurRad="38100" dist="38100" dir="2700000" algn="tl">
                    <a:srgbClr val="000000">
                      <a:alpha val="47000"/>
                    </a:srgbClr>
                  </a:outerShdw>
                </a:effectLst>
                <a:latin typeface="Candara" panose="020E0502030303020204" pitchFamily="34" charset="0"/>
              </a:rPr>
              <a:t>Knechte</a:t>
            </a:r>
            <a:r>
              <a:rPr lang="en-US" b="1" dirty="0">
                <a:solidFill>
                  <a:schemeClr val="accent4">
                    <a:lumMod val="40000"/>
                    <a:lumOff val="60000"/>
                  </a:schemeClr>
                </a:solidFill>
                <a:effectLst>
                  <a:glow rad="127000">
                    <a:srgbClr val="8C3088"/>
                  </a:glow>
                  <a:outerShdw blurRad="38100" dist="38100" dir="2700000" algn="tl">
                    <a:srgbClr val="000000">
                      <a:alpha val="47000"/>
                    </a:srgbClr>
                  </a:outerShdw>
                </a:effectLst>
                <a:latin typeface="Candara" panose="020E0502030303020204" pitchFamily="34" charset="0"/>
              </a:rPr>
              <a:t> CHRISTI JESU, an alle </a:t>
            </a:r>
            <a:r>
              <a:rPr lang="en-US" b="1" dirty="0" err="1">
                <a:solidFill>
                  <a:schemeClr val="accent4">
                    <a:lumMod val="40000"/>
                    <a:lumOff val="60000"/>
                  </a:schemeClr>
                </a:solidFill>
                <a:effectLst>
                  <a:glow rad="127000">
                    <a:srgbClr val="8C3088"/>
                  </a:glow>
                  <a:outerShdw blurRad="38100" dist="38100" dir="2700000" algn="tl">
                    <a:srgbClr val="000000">
                      <a:alpha val="47000"/>
                    </a:srgbClr>
                  </a:outerShdw>
                </a:effectLst>
                <a:latin typeface="Candara" panose="020E0502030303020204" pitchFamily="34" charset="0"/>
              </a:rPr>
              <a:t>Heiligen</a:t>
            </a:r>
            <a:r>
              <a:rPr lang="en-US" b="1" dirty="0">
                <a:solidFill>
                  <a:schemeClr val="accent4">
                    <a:lumMod val="40000"/>
                    <a:lumOff val="60000"/>
                  </a:schemeClr>
                </a:solidFill>
                <a:effectLst>
                  <a:glow rad="127000">
                    <a:srgbClr val="8C3088"/>
                  </a:glow>
                  <a:outerShdw blurRad="38100" dist="38100" dir="2700000" algn="tl">
                    <a:srgbClr val="000000">
                      <a:alpha val="47000"/>
                    </a:srgbClr>
                  </a:outerShdw>
                </a:effectLst>
                <a:latin typeface="Candara" panose="020E0502030303020204" pitchFamily="34" charset="0"/>
              </a:rPr>
              <a:t> </a:t>
            </a:r>
            <a:br>
              <a:rPr lang="en-US" b="1" dirty="0">
                <a:solidFill>
                  <a:schemeClr val="accent4">
                    <a:lumMod val="40000"/>
                    <a:lumOff val="60000"/>
                  </a:schemeClr>
                </a:solidFill>
                <a:effectLst>
                  <a:glow rad="127000">
                    <a:srgbClr val="8C3088"/>
                  </a:glow>
                  <a:outerShdw blurRad="38100" dist="38100" dir="2700000" algn="tl">
                    <a:srgbClr val="000000">
                      <a:alpha val="47000"/>
                    </a:srgbClr>
                  </a:outerShdw>
                </a:effectLst>
                <a:latin typeface="Candara" panose="020E0502030303020204" pitchFamily="34" charset="0"/>
              </a:rPr>
            </a:br>
            <a:r>
              <a:rPr lang="en-US" b="1" dirty="0">
                <a:solidFill>
                  <a:schemeClr val="accent4">
                    <a:lumMod val="40000"/>
                    <a:lumOff val="60000"/>
                  </a:schemeClr>
                </a:solidFill>
                <a:effectLst>
                  <a:glow rad="127000">
                    <a:srgbClr val="8C3088"/>
                  </a:glow>
                  <a:outerShdw blurRad="38100" dist="38100" dir="2700000" algn="tl">
                    <a:srgbClr val="000000">
                      <a:alpha val="47000"/>
                    </a:srgbClr>
                  </a:outerShdw>
                </a:effectLst>
                <a:latin typeface="Candara" panose="020E0502030303020204" pitchFamily="34" charset="0"/>
              </a:rPr>
              <a:t>in CHRISTUS JESUS in Philippi </a:t>
            </a:r>
            <a:r>
              <a:rPr lang="en-US" b="1" dirty="0" err="1">
                <a:solidFill>
                  <a:schemeClr val="accent4">
                    <a:lumMod val="40000"/>
                    <a:lumOff val="60000"/>
                  </a:schemeClr>
                </a:solidFill>
                <a:effectLst>
                  <a:glow rad="127000">
                    <a:srgbClr val="8C3088"/>
                  </a:glow>
                  <a:outerShdw blurRad="38100" dist="38100" dir="2700000" algn="tl">
                    <a:srgbClr val="000000">
                      <a:alpha val="47000"/>
                    </a:srgbClr>
                  </a:outerShdw>
                </a:effectLst>
                <a:latin typeface="Candara" panose="020E0502030303020204" pitchFamily="34" charset="0"/>
              </a:rPr>
              <a:t>samt</a:t>
            </a:r>
            <a:r>
              <a:rPr lang="en-US" b="1" dirty="0">
                <a:solidFill>
                  <a:schemeClr val="accent4">
                    <a:lumMod val="40000"/>
                    <a:lumOff val="60000"/>
                  </a:schemeClr>
                </a:solidFill>
                <a:effectLst>
                  <a:glow rad="127000">
                    <a:srgbClr val="8C3088"/>
                  </a:glow>
                  <a:outerShdw blurRad="38100" dist="38100" dir="2700000" algn="tl">
                    <a:srgbClr val="000000">
                      <a:alpha val="47000"/>
                    </a:srgbClr>
                  </a:outerShdw>
                </a:effectLst>
                <a:latin typeface="Candara" panose="020E0502030303020204" pitchFamily="34" charset="0"/>
              </a:rPr>
              <a:t> den </a:t>
            </a:r>
            <a:r>
              <a:rPr lang="en-US" b="1" dirty="0" err="1">
                <a:solidFill>
                  <a:schemeClr val="accent4">
                    <a:lumMod val="40000"/>
                    <a:lumOff val="60000"/>
                  </a:schemeClr>
                </a:solidFill>
                <a:effectLst>
                  <a:glow rad="127000">
                    <a:srgbClr val="8C3088"/>
                  </a:glow>
                  <a:outerShdw blurRad="38100" dist="38100" dir="2700000" algn="tl">
                    <a:srgbClr val="000000">
                      <a:alpha val="47000"/>
                    </a:srgbClr>
                  </a:outerShdw>
                </a:effectLst>
                <a:latin typeface="Candara" panose="020E0502030303020204" pitchFamily="34" charset="0"/>
              </a:rPr>
              <a:t>Bischöfen</a:t>
            </a:r>
            <a:r>
              <a:rPr lang="en-US" b="1" dirty="0">
                <a:solidFill>
                  <a:schemeClr val="accent4">
                    <a:lumMod val="40000"/>
                    <a:lumOff val="60000"/>
                  </a:schemeClr>
                </a:solidFill>
                <a:effectLst>
                  <a:glow rad="127000">
                    <a:srgbClr val="8C3088"/>
                  </a:glow>
                  <a:outerShdw blurRad="38100" dist="38100" dir="2700000" algn="tl">
                    <a:srgbClr val="000000">
                      <a:alpha val="47000"/>
                    </a:srgbClr>
                  </a:outerShdw>
                </a:effectLst>
                <a:latin typeface="Candara" panose="020E0502030303020204" pitchFamily="34" charset="0"/>
              </a:rPr>
              <a:t> und </a:t>
            </a:r>
            <a:r>
              <a:rPr lang="en-US" b="1" dirty="0" err="1">
                <a:solidFill>
                  <a:schemeClr val="accent4">
                    <a:lumMod val="40000"/>
                    <a:lumOff val="60000"/>
                  </a:schemeClr>
                </a:solidFill>
                <a:effectLst>
                  <a:glow rad="127000">
                    <a:srgbClr val="8C3088"/>
                  </a:glow>
                  <a:outerShdw blurRad="38100" dist="38100" dir="2700000" algn="tl">
                    <a:srgbClr val="000000">
                      <a:alpha val="47000"/>
                    </a:srgbClr>
                  </a:outerShdw>
                </a:effectLst>
                <a:latin typeface="Candara" panose="020E0502030303020204" pitchFamily="34" charset="0"/>
              </a:rPr>
              <a:t>Diakonen</a:t>
            </a:r>
            <a:r>
              <a:rPr kumimoji="0" lang="en" sz="1800" b="1" i="0" u="none" strike="noStrike" kern="1200" cap="none" spc="0" normalizeH="0" baseline="0" noProof="0" dirty="0">
                <a:ln>
                  <a:noFill/>
                </a:ln>
                <a:solidFill>
                  <a:schemeClr val="accent4">
                    <a:lumMod val="40000"/>
                    <a:lumOff val="60000"/>
                  </a:schemeClr>
                </a:solidFill>
                <a:effectLst>
                  <a:glow rad="127000">
                    <a:srgbClr val="8C3088"/>
                  </a:glow>
                  <a:outerShdw blurRad="38100" dist="38100" dir="2700000" algn="tl">
                    <a:srgbClr val="000000">
                      <a:alpha val="47000"/>
                    </a:srgbClr>
                  </a:outerShdw>
                </a:effectLst>
                <a:uLnTx/>
                <a:uFillTx/>
                <a:latin typeface="Candara" panose="020E0502030303020204" pitchFamily="34" charset="0"/>
              </a:rPr>
              <a:t>” </a:t>
            </a:r>
            <a:r>
              <a:rPr kumimoji="0" lang="en" sz="1400" b="1" i="0" u="none" strike="noStrike" kern="1200" cap="none" spc="0" normalizeH="0" baseline="0" noProof="0" dirty="0">
                <a:ln>
                  <a:noFill/>
                </a:ln>
                <a:solidFill>
                  <a:schemeClr val="accent4">
                    <a:lumMod val="40000"/>
                    <a:lumOff val="60000"/>
                  </a:schemeClr>
                </a:solidFill>
                <a:effectLst>
                  <a:glow rad="127000">
                    <a:srgbClr val="8C3088"/>
                  </a:glow>
                  <a:outerShdw blurRad="38100" dist="38100" dir="2700000" algn="tl">
                    <a:srgbClr val="000000">
                      <a:alpha val="47000"/>
                    </a:srgbClr>
                  </a:outerShdw>
                </a:effectLst>
                <a:uLnTx/>
                <a:uFillTx/>
                <a:latin typeface="Candara" panose="020E0502030303020204" pitchFamily="34" charset="0"/>
              </a:rPr>
              <a:t>(Phil 1:1)</a:t>
            </a: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906419009"/>
              </p:ext>
            </p:extLst>
          </p:nvPr>
        </p:nvGraphicFramePr>
        <p:xfrm>
          <a:off x="-30426" y="1379338"/>
          <a:ext cx="12192000" cy="423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5400675" y="5392640"/>
            <a:ext cx="6791325" cy="707886"/>
          </a:xfrm>
          <a:prstGeom prst="rect">
            <a:avLst/>
          </a:prstGeom>
          <a:noFill/>
        </p:spPr>
        <p:txBody>
          <a:bodyPr wrap="square" rtlCol="0">
            <a:spAutoFit/>
          </a:bodyPr>
          <a:lstStyle/>
          <a:p>
            <a:pPr lvl="0">
              <a:spcBef>
                <a:spcPts val="600"/>
              </a:spcBef>
              <a:defRPr/>
            </a:pPr>
            <a:r>
              <a:rPr lang="de-DE" sz="2000" b="1" dirty="0">
                <a:solidFill>
                  <a:prstClr val="black"/>
                </a:solidFill>
              </a:rPr>
              <a:t>Aus dem Gefängnis heraus dankt Paulus den PHILIPPERN für die Hilfe, die sie ihm gesandt haben (Phil 4,18).</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143180" y="3248027"/>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7EDC4235-4040-B3BB-CDB8-48AA7888D874}"/>
              </a:ext>
            </a:extLst>
          </p:cNvPr>
          <p:cNvSpPr txBox="1"/>
          <p:nvPr/>
        </p:nvSpPr>
        <p:spPr>
          <a:xfrm>
            <a:off x="5400674" y="6091152"/>
            <a:ext cx="6791325" cy="707886"/>
          </a:xfrm>
          <a:prstGeom prst="rect">
            <a:avLst/>
          </a:prstGeom>
          <a:noFill/>
        </p:spPr>
        <p:txBody>
          <a:bodyPr wrap="square">
            <a:spAutoFit/>
          </a:bodyPr>
          <a:lstStyle/>
          <a:p>
            <a:pPr lvl="0">
              <a:spcBef>
                <a:spcPts val="600"/>
              </a:spcBef>
              <a:defRPr/>
            </a:pPr>
            <a:r>
              <a:rPr lang="de-DE" sz="2000" b="1" dirty="0">
                <a:solidFill>
                  <a:prstClr val="black"/>
                </a:solidFill>
              </a:rPr>
              <a:t>Zu den KOLOSSERN schickt er seine Mitarbeiter, </a:t>
            </a:r>
            <a:br>
              <a:rPr lang="de-DE" sz="2000" b="1" dirty="0">
                <a:solidFill>
                  <a:prstClr val="black"/>
                </a:solidFill>
              </a:rPr>
            </a:br>
            <a:r>
              <a:rPr lang="de-DE" sz="2000" b="1" dirty="0">
                <a:solidFill>
                  <a:prstClr val="black"/>
                </a:solidFill>
              </a:rPr>
              <a:t>um sie zu trösten (Kol 4,7-9).</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Scrollen: horizontal 4">
            <a:extLst>
              <a:ext uri="{FF2B5EF4-FFF2-40B4-BE49-F238E27FC236}">
                <a16:creationId xmlns:a16="http://schemas.microsoft.com/office/drawing/2014/main" id="{FE4ED92A-7A15-0783-3DFB-C3E6BD8D01C9}"/>
              </a:ext>
            </a:extLst>
          </p:cNvPr>
          <p:cNvSpPr/>
          <p:nvPr/>
        </p:nvSpPr>
        <p:spPr>
          <a:xfrm>
            <a:off x="76583" y="2950"/>
            <a:ext cx="4135498" cy="886087"/>
          </a:xfrm>
          <a:prstGeom prst="horizontalScroll">
            <a:avLst/>
          </a:prstGeom>
          <a:solidFill>
            <a:schemeClr val="bg1">
              <a:alpha val="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a:t>
            </a:r>
            <a:r>
              <a:rPr lang="de-DE" sz="2000" b="1" i="1" dirty="0">
                <a:solidFill>
                  <a:schemeClr val="tx1"/>
                </a:solidFill>
                <a:highlight>
                  <a:srgbClr val="FDD7D1"/>
                </a:highlight>
              </a:rPr>
              <a:t>Do, 08. Jan‘26 – Die Gemeinden </a:t>
            </a:r>
            <a:br>
              <a:rPr lang="de-DE" sz="2000" b="1" i="1" dirty="0">
                <a:solidFill>
                  <a:schemeClr val="tx1"/>
                </a:solidFill>
                <a:highlight>
                  <a:srgbClr val="FDD7D1"/>
                </a:highlight>
              </a:rPr>
            </a:br>
            <a:r>
              <a:rPr lang="de-DE" sz="2000" b="1" i="1" dirty="0">
                <a:solidFill>
                  <a:schemeClr val="tx1"/>
                </a:solidFill>
                <a:highlight>
                  <a:srgbClr val="FDD7D1"/>
                </a:highlight>
              </a:rPr>
              <a:t>in Philippi und Kolossä  </a:t>
            </a:r>
          </a:p>
        </p:txBody>
      </p:sp>
    </p:spTree>
    <p:extLst>
      <p:ext uri="{BB962C8B-B14F-4D97-AF65-F5344CB8AC3E}">
        <p14:creationId xmlns:p14="http://schemas.microsoft.com/office/powerpoint/2010/main" val="422918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22" presetClass="entr" presetSubtype="8" fill="hold" grpId="0" nodeType="afterEffect">
                                  <p:stCondLst>
                                    <p:cond delay="0"/>
                                  </p:stCondLst>
                                  <p:childTnLst>
                                    <p:set>
                                      <p:cBhvr>
                                        <p:cTn id="32" dur="1" fill="hold">
                                          <p:stCondLst>
                                            <p:cond delay="0"/>
                                          </p:stCondLst>
                                        </p:cTn>
                                        <p:tgtEl>
                                          <p:spTgt spid="5">
                                            <p:bg/>
                                          </p:spTgt>
                                        </p:tgtEl>
                                        <p:attrNameLst>
                                          <p:attrName>style.visibility</p:attrName>
                                        </p:attrNameLst>
                                      </p:cBhvr>
                                      <p:to>
                                        <p:strVal val="visible"/>
                                      </p:to>
                                    </p:set>
                                    <p:animEffect transition="in" filter="wipe(left)">
                                      <p:cBhvr>
                                        <p:cTn id="33" dur="500"/>
                                        <p:tgtEl>
                                          <p:spTgt spid="5">
                                            <p:bg/>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Effect transition="in" filter="wipe(left)">
                                      <p:cBhvr>
                                        <p:cTn id="36" dur="500"/>
                                        <p:tgtEl>
                                          <p:spTgt spid="5">
                                            <p:txEl>
                                              <p:pRg st="0" end="0"/>
                                            </p:txEl>
                                          </p:spTgt>
                                        </p:tgtEl>
                                      </p:cBhvr>
                                    </p:animEffect>
                                  </p:childTnLst>
                                </p:cTn>
                              </p:par>
                            </p:childTnLst>
                          </p:cTn>
                        </p:par>
                        <p:par>
                          <p:cTn id="37" fill="hold">
                            <p:stCondLst>
                              <p:cond delay="2250"/>
                            </p:stCondLst>
                            <p:childTnLst>
                              <p:par>
                                <p:cTn id="38" presetID="47"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7"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A634F59B-8FBC-40AF-85C7-A61FDCFF6263}"/>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54" dur="500"/>
                                        <p:tgtEl>
                                          <p:spTgt spid="2">
                                            <p:graphicEl>
                                              <a:dgm id="{8F9C26B5-5676-4250-9563-EEFB14D1810F}"/>
                                            </p:graphicEl>
                                          </p:spTgt>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7" dur="500"/>
                                        <p:tgtEl>
                                          <p:spTgt spid="2">
                                            <p:graphicEl>
                                              <a:dgm id="{F9AE677E-BA85-49CB-9D3B-953F8417212C}"/>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62" dur="500"/>
                                        <p:tgtEl>
                                          <p:spTgt spid="2">
                                            <p:graphicEl>
                                              <a:dgm id="{04329610-E81E-400D-A680-468C4326725D}"/>
                                            </p:graphicEl>
                                          </p:spTgt>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65" dur="500"/>
                                        <p:tgtEl>
                                          <p:spTgt spid="2">
                                            <p:graphicEl>
                                              <a:dgm id="{EA48EA70-2FFB-4370-BD91-D187F270BA36}"/>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70" dur="500"/>
                                        <p:tgtEl>
                                          <p:spTgt spid="2">
                                            <p:graphicEl>
                                              <a:dgm id="{04AA7B01-2A1A-4B2F-A6DB-CC317FC61E4B}"/>
                                            </p:graphicEl>
                                          </p:spTgt>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73" dur="500"/>
                                        <p:tgtEl>
                                          <p:spTgt spid="2">
                                            <p:graphicEl>
                                              <a:dgm id="{51582FC8-24F4-4E65-BCC8-1BF7E8A4CD5F}"/>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8" dur="500"/>
                                        <p:tgtEl>
                                          <p:spTgt spid="2">
                                            <p:graphicEl>
                                              <a:dgm id="{06FE9D2A-A18D-474F-9C83-21F89489D17A}"/>
                                            </p:graphicEl>
                                          </p:spTgt>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81" dur="500"/>
                                        <p:tgtEl>
                                          <p:spTgt spid="2">
                                            <p:graphicEl>
                                              <a:dgm id="{428C67BA-E862-48DD-9CD9-BBA0A0D7B395}"/>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86" dur="500"/>
                                        <p:tgtEl>
                                          <p:spTgt spid="2">
                                            <p:graphicEl>
                                              <a:dgm id="{ADBE852E-1828-4F28-AFC8-2B3FA2170FDA}"/>
                                            </p:graphicEl>
                                          </p:spTgt>
                                        </p:tgtEl>
                                      </p:cBhvr>
                                    </p:animEffect>
                                  </p:childTnLst>
                                </p:cTn>
                              </p:par>
                              <p:par>
                                <p:cTn id="87" presetID="22" presetClass="entr" presetSubtype="1" fill="hold" grpId="0" nodeType="withEffect">
                                  <p:stCondLst>
                                    <p:cond delay="0"/>
                                  </p:stCondLst>
                                  <p:childTnLst>
                                    <p:set>
                                      <p:cBhvr>
                                        <p:cTn id="88"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9" dur="500"/>
                                        <p:tgtEl>
                                          <p:spTgt spid="2">
                                            <p:graphicEl>
                                              <a:dgm id="{BE6EF37F-EF03-4052-934A-E646F749B2C0}"/>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grpId="0" nodeType="clickEffect">
                                  <p:stCondLst>
                                    <p:cond delay="0"/>
                                  </p:stCondLst>
                                  <p:childTnLst>
                                    <p:set>
                                      <p:cBhvr>
                                        <p:cTn id="93"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94" dur="500"/>
                                        <p:tgtEl>
                                          <p:spTgt spid="2">
                                            <p:graphicEl>
                                              <a:dgm id="{9AEC58B0-87B9-4EB4-98F3-31896FD5577F}"/>
                                            </p:graphicEl>
                                          </p:spTgt>
                                        </p:tgtEl>
                                      </p:cBhvr>
                                    </p:animEffect>
                                  </p:childTnLst>
                                </p:cTn>
                              </p:par>
                              <p:par>
                                <p:cTn id="95" presetID="22" presetClass="entr" presetSubtype="1" fill="hold" grpId="0" nodeType="withEffect">
                                  <p:stCondLst>
                                    <p:cond delay="0"/>
                                  </p:stCondLst>
                                  <p:childTnLst>
                                    <p:set>
                                      <p:cBhvr>
                                        <p:cTn id="96"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7" dur="500"/>
                                        <p:tgtEl>
                                          <p:spTgt spid="2">
                                            <p:graphicEl>
                                              <a:dgm id="{9B3CE791-AD26-43CE-82AE-A54337EA1F93}"/>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wipe(left)">
                                      <p:cBhvr>
                                        <p:cTn id="102" dur="500"/>
                                        <p:tgtEl>
                                          <p:spTgt spid="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8"/>
                                        </p:tgtEl>
                                        <p:attrNameLst>
                                          <p:attrName>style.visibility</p:attrName>
                                        </p:attrNameLst>
                                      </p:cBhvr>
                                      <p:to>
                                        <p:strVal val="visible"/>
                                      </p:to>
                                    </p:set>
                                    <p:animEffect transition="in" filter="wipe(left)">
                                      <p:cBhvr>
                                        <p:cTn id="10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P spid="5"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11113"/>
          <a:stretch>
            <a:fillRect/>
          </a:stretch>
        </p:blipFill>
        <p:spPr>
          <a:xfrm>
            <a:off x="-1219" y="-9"/>
            <a:ext cx="12191695" cy="6858000"/>
          </a:xfrm>
          <a:prstGeom prst="rect">
            <a:avLst/>
          </a:prstGeom>
          <a:scene3d>
            <a:camera prst="orthographicFront"/>
            <a:lightRig rig="threePt" dir="t"/>
          </a:scene3d>
          <a:sp3d>
            <a:bevelT w="139700" h="139700" prst="divot"/>
          </a:sp3d>
        </p:spPr>
      </p:pic>
      <p:sp>
        <p:nvSpPr>
          <p:cNvPr id="19" name="Freeform: Shape 18">
            <a:extLst>
              <a:ext uri="{FF2B5EF4-FFF2-40B4-BE49-F238E27FC236}">
                <a16:creationId xmlns:a16="http://schemas.microsoft.com/office/drawing/2014/main" id="{8CC700D5-9809-43F4-89D5-7DBBCB0D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87718" y="1278965"/>
            <a:ext cx="4592444" cy="426719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C7163242-6303-46DC-BAC1-2A204F061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9080" y="1374588"/>
            <a:ext cx="4315593" cy="408790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23" name="Freeform: Shape 22">
            <a:extLst>
              <a:ext uri="{FF2B5EF4-FFF2-40B4-BE49-F238E27FC236}">
                <a16:creationId xmlns:a16="http://schemas.microsoft.com/office/drawing/2014/main" id="{805C4C40-D70E-4C4F-B228-98A0A6132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00000" flipH="1">
            <a:off x="987224" y="1122042"/>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uadroTexto 2">
            <a:extLst>
              <a:ext uri="{FF2B5EF4-FFF2-40B4-BE49-F238E27FC236}">
                <a16:creationId xmlns:a16="http://schemas.microsoft.com/office/drawing/2014/main" id="{6B69A79C-3566-145B-9D5D-A37CFEDFB164}"/>
              </a:ext>
            </a:extLst>
          </p:cNvPr>
          <p:cNvSpPr txBox="1"/>
          <p:nvPr/>
        </p:nvSpPr>
        <p:spPr>
          <a:xfrm>
            <a:off x="1309165" y="1409960"/>
            <a:ext cx="4195421" cy="3264700"/>
          </a:xfrm>
          <a:prstGeom prst="rect">
            <a:avLst/>
          </a:prstGeom>
        </p:spPr>
        <p:txBody>
          <a:bodyPr vert="horz" lIns="91440" tIns="45720" rIns="91440" bIns="45720" rtlCol="0" anchor="b">
            <a:normAutofit fontScale="32500" lnSpcReduction="20000"/>
            <a:scene3d>
              <a:camera prst="orthographicFront"/>
              <a:lightRig rig="threePt" dir="t"/>
            </a:scene3d>
            <a:sp3d extrusionH="57150">
              <a:bevelT w="38100" h="38100"/>
            </a:sp3d>
          </a:bodyPr>
          <a:lstStyle/>
          <a:p>
            <a:pPr marL="0" marR="0" lvl="0" indent="0" algn="ctr" fontAlgn="auto">
              <a:lnSpc>
                <a:spcPct val="120000"/>
              </a:lnSpc>
              <a:spcBef>
                <a:spcPct val="0"/>
              </a:spcBef>
              <a:spcAft>
                <a:spcPts val="600"/>
              </a:spcAft>
              <a:buClrTx/>
              <a:buSzTx/>
              <a:tabLst/>
              <a:defRPr/>
            </a:pPr>
            <a:r>
              <a:rPr kumimoji="0" lang="en-US" sz="9800" b="1" i="0" u="none" strike="noStrike" kern="1200" cap="none" spc="0" normalizeH="0" baseline="0" noProof="0" dirty="0">
                <a:ln w="12700" cmpd="sng">
                  <a:noFill/>
                  <a:prstDash val="solid"/>
                </a:ln>
                <a:solidFill>
                  <a:schemeClr val="tx1">
                    <a:lumMod val="75000"/>
                    <a:lumOff val="25000"/>
                  </a:schemeClr>
                </a:solidFill>
                <a:effectLst/>
                <a:uLnTx/>
                <a:uFillTx/>
                <a:latin typeface="+mj-lt"/>
                <a:ea typeface="+mj-ea"/>
                <a:cs typeface="+mj-cs"/>
              </a:rPr>
              <a:t>“</a:t>
            </a:r>
            <a:r>
              <a:rPr kumimoji="0" lang="en-US" sz="9800" b="1" i="0" u="none" strike="noStrike" kern="1200" cap="none" spc="0" normalizeH="0" baseline="0" noProof="0" dirty="0" err="1">
                <a:ln w="12700" cmpd="sng">
                  <a:noFill/>
                  <a:prstDash val="solid"/>
                </a:ln>
                <a:solidFill>
                  <a:schemeClr val="tx1">
                    <a:lumMod val="75000"/>
                    <a:lumOff val="25000"/>
                  </a:schemeClr>
                </a:solidFill>
                <a:effectLst/>
                <a:uLnTx/>
                <a:uFillTx/>
                <a:latin typeface="+mj-lt"/>
                <a:ea typeface="+mj-ea"/>
                <a:cs typeface="+mj-cs"/>
              </a:rPr>
              <a:t>Freuet</a:t>
            </a:r>
            <a:r>
              <a:rPr kumimoji="0" lang="en-US" sz="9800" b="1" i="0" u="none" strike="noStrike" kern="1200" cap="none" spc="0" normalizeH="0" baseline="0" noProof="0" dirty="0">
                <a:ln w="12700" cmpd="sng">
                  <a:noFill/>
                  <a:prstDash val="solid"/>
                </a:ln>
                <a:solidFill>
                  <a:schemeClr val="tx1">
                    <a:lumMod val="75000"/>
                    <a:lumOff val="25000"/>
                  </a:schemeClr>
                </a:solidFill>
                <a:effectLst/>
                <a:uLnTx/>
                <a:uFillTx/>
                <a:latin typeface="+mj-lt"/>
                <a:ea typeface="+mj-ea"/>
                <a:cs typeface="+mj-cs"/>
              </a:rPr>
              <a:t> </a:t>
            </a:r>
            <a:r>
              <a:rPr kumimoji="0" lang="en-US" sz="9800" b="1" i="0" u="none" strike="noStrike" kern="1200" cap="none" spc="0" normalizeH="0" baseline="0" noProof="0" dirty="0" err="1">
                <a:ln w="12700" cmpd="sng">
                  <a:noFill/>
                  <a:prstDash val="solid"/>
                </a:ln>
                <a:solidFill>
                  <a:schemeClr val="tx1">
                    <a:lumMod val="75000"/>
                    <a:lumOff val="25000"/>
                  </a:schemeClr>
                </a:solidFill>
                <a:effectLst/>
                <a:uLnTx/>
                <a:uFillTx/>
                <a:latin typeface="+mj-lt"/>
                <a:ea typeface="+mj-ea"/>
                <a:cs typeface="+mj-cs"/>
              </a:rPr>
              <a:t>euch</a:t>
            </a:r>
            <a:r>
              <a:rPr kumimoji="0" lang="en-US" sz="9800" b="1" i="0" u="none" strike="noStrike" kern="1200" cap="none" spc="0" normalizeH="0" baseline="0" noProof="0" dirty="0">
                <a:ln w="12700" cmpd="sng">
                  <a:noFill/>
                  <a:prstDash val="solid"/>
                </a:ln>
                <a:solidFill>
                  <a:schemeClr val="tx1">
                    <a:lumMod val="75000"/>
                    <a:lumOff val="25000"/>
                  </a:schemeClr>
                </a:solidFill>
                <a:effectLst/>
                <a:uLnTx/>
                <a:uFillTx/>
                <a:latin typeface="+mj-lt"/>
                <a:ea typeface="+mj-ea"/>
                <a:cs typeface="+mj-cs"/>
              </a:rPr>
              <a:t> </a:t>
            </a:r>
            <a:br>
              <a:rPr kumimoji="0" lang="en-US" sz="9800" b="1" i="0" u="none" strike="noStrike" kern="1200" cap="none" spc="0" normalizeH="0" baseline="0" noProof="0" dirty="0">
                <a:ln w="12700" cmpd="sng">
                  <a:noFill/>
                  <a:prstDash val="solid"/>
                </a:ln>
                <a:solidFill>
                  <a:schemeClr val="tx1">
                    <a:lumMod val="75000"/>
                    <a:lumOff val="25000"/>
                  </a:schemeClr>
                </a:solidFill>
                <a:effectLst/>
                <a:uLnTx/>
                <a:uFillTx/>
                <a:latin typeface="+mj-lt"/>
                <a:ea typeface="+mj-ea"/>
                <a:cs typeface="+mj-cs"/>
              </a:rPr>
            </a:br>
            <a:r>
              <a:rPr kumimoji="0" lang="en-US" sz="9800" b="1" i="0" u="none" strike="noStrike" kern="1200" cap="none" spc="0" normalizeH="0" baseline="0" noProof="0" dirty="0">
                <a:ln w="12700" cmpd="sng">
                  <a:noFill/>
                  <a:prstDash val="solid"/>
                </a:ln>
                <a:solidFill>
                  <a:schemeClr val="tx1">
                    <a:lumMod val="75000"/>
                    <a:lumOff val="25000"/>
                  </a:schemeClr>
                </a:solidFill>
                <a:effectLst/>
                <a:uLnTx/>
                <a:uFillTx/>
                <a:latin typeface="+mj-lt"/>
                <a:ea typeface="+mj-ea"/>
                <a:cs typeface="+mj-cs"/>
              </a:rPr>
              <a:t>in dem HERRN </a:t>
            </a:r>
            <a:r>
              <a:rPr kumimoji="0" lang="en-US" sz="9800" b="1" i="0" u="none" strike="noStrike" kern="1200" cap="none" spc="0" normalizeH="0" baseline="0" noProof="0" dirty="0" err="1">
                <a:ln w="12700" cmpd="sng">
                  <a:noFill/>
                  <a:prstDash val="solid"/>
                </a:ln>
                <a:solidFill>
                  <a:schemeClr val="tx1">
                    <a:lumMod val="75000"/>
                    <a:lumOff val="25000"/>
                  </a:schemeClr>
                </a:solidFill>
                <a:effectLst/>
                <a:uLnTx/>
                <a:uFillTx/>
                <a:latin typeface="+mj-lt"/>
                <a:ea typeface="+mj-ea"/>
                <a:cs typeface="+mj-cs"/>
              </a:rPr>
              <a:t>allewege</a:t>
            </a:r>
            <a:r>
              <a:rPr kumimoji="0" lang="en-US" sz="9800" b="1" i="0" u="none" strike="noStrike" kern="1200" cap="none" spc="0" normalizeH="0" baseline="0" noProof="0" dirty="0">
                <a:ln w="12700" cmpd="sng">
                  <a:noFill/>
                  <a:prstDash val="solid"/>
                </a:ln>
                <a:solidFill>
                  <a:schemeClr val="tx1">
                    <a:lumMod val="75000"/>
                    <a:lumOff val="25000"/>
                  </a:schemeClr>
                </a:solidFill>
                <a:effectLst/>
                <a:uLnTx/>
                <a:uFillTx/>
                <a:latin typeface="+mj-lt"/>
                <a:ea typeface="+mj-ea"/>
                <a:cs typeface="+mj-cs"/>
              </a:rPr>
              <a:t> </a:t>
            </a:r>
            <a:br>
              <a:rPr kumimoji="0" lang="en-US" sz="9800" b="1" i="0" u="none" strike="noStrike" kern="1200" cap="none" spc="0" normalizeH="0" baseline="0" noProof="0" dirty="0">
                <a:ln w="12700" cmpd="sng">
                  <a:noFill/>
                  <a:prstDash val="solid"/>
                </a:ln>
                <a:solidFill>
                  <a:schemeClr val="tx1">
                    <a:lumMod val="75000"/>
                    <a:lumOff val="25000"/>
                  </a:schemeClr>
                </a:solidFill>
                <a:effectLst/>
                <a:uLnTx/>
                <a:uFillTx/>
                <a:latin typeface="+mj-lt"/>
                <a:ea typeface="+mj-ea"/>
                <a:cs typeface="+mj-cs"/>
              </a:rPr>
            </a:br>
            <a:r>
              <a:rPr kumimoji="0" lang="en-US" sz="9800" b="1" i="0" u="none" strike="noStrike" kern="1200" cap="none" spc="0" normalizeH="0" baseline="0" noProof="0" dirty="0">
                <a:ln w="12700" cmpd="sng">
                  <a:noFill/>
                  <a:prstDash val="solid"/>
                </a:ln>
                <a:solidFill>
                  <a:schemeClr val="tx1">
                    <a:lumMod val="75000"/>
                    <a:lumOff val="25000"/>
                  </a:schemeClr>
                </a:solidFill>
                <a:effectLst/>
                <a:uLnTx/>
                <a:uFillTx/>
                <a:latin typeface="+mj-lt"/>
                <a:ea typeface="+mj-ea"/>
                <a:cs typeface="+mj-cs"/>
              </a:rPr>
              <a:t>und </a:t>
            </a:r>
            <a:r>
              <a:rPr kumimoji="0" lang="en-US" sz="9800" b="1" i="0" u="none" strike="noStrike" kern="1200" cap="none" spc="0" normalizeH="0" baseline="0" noProof="0" dirty="0" err="1">
                <a:ln w="12700" cmpd="sng">
                  <a:noFill/>
                  <a:prstDash val="solid"/>
                </a:ln>
                <a:solidFill>
                  <a:schemeClr val="tx1">
                    <a:lumMod val="75000"/>
                    <a:lumOff val="25000"/>
                  </a:schemeClr>
                </a:solidFill>
                <a:effectLst/>
                <a:uLnTx/>
                <a:uFillTx/>
                <a:latin typeface="+mj-lt"/>
                <a:ea typeface="+mj-ea"/>
                <a:cs typeface="+mj-cs"/>
              </a:rPr>
              <a:t>abermals</a:t>
            </a:r>
            <a:r>
              <a:rPr kumimoji="0" lang="en-US" sz="9800" b="1" i="0" u="none" strike="noStrike" kern="1200" cap="none" spc="0" normalizeH="0" baseline="0" noProof="0" dirty="0">
                <a:ln w="12700" cmpd="sng">
                  <a:noFill/>
                  <a:prstDash val="solid"/>
                </a:ln>
                <a:solidFill>
                  <a:schemeClr val="tx1">
                    <a:lumMod val="75000"/>
                    <a:lumOff val="25000"/>
                  </a:schemeClr>
                </a:solidFill>
                <a:effectLst/>
                <a:uLnTx/>
                <a:uFillTx/>
                <a:latin typeface="+mj-lt"/>
                <a:ea typeface="+mj-ea"/>
                <a:cs typeface="+mj-cs"/>
              </a:rPr>
              <a:t> sage ich: </a:t>
            </a:r>
            <a:r>
              <a:rPr kumimoji="0" lang="en-US" sz="9800" b="1" i="0" u="none" strike="noStrike" kern="1200" cap="none" spc="0" normalizeH="0" baseline="0" noProof="0" dirty="0" err="1">
                <a:ln w="12700" cmpd="sng">
                  <a:noFill/>
                  <a:prstDash val="solid"/>
                </a:ln>
                <a:solidFill>
                  <a:schemeClr val="tx1">
                    <a:lumMod val="75000"/>
                    <a:lumOff val="25000"/>
                  </a:schemeClr>
                </a:solidFill>
                <a:effectLst/>
                <a:highlight>
                  <a:srgbClr val="FFFF00"/>
                </a:highlight>
                <a:uLnTx/>
                <a:uFillTx/>
                <a:latin typeface="+mj-lt"/>
                <a:ea typeface="+mj-ea"/>
                <a:cs typeface="+mj-cs"/>
              </a:rPr>
              <a:t>Freuet</a:t>
            </a:r>
            <a:r>
              <a:rPr kumimoji="0" lang="en-US" sz="9800" b="1" i="0" u="none" strike="noStrike" kern="1200" cap="none" spc="0" normalizeH="0" baseline="0" noProof="0" dirty="0">
                <a:ln w="12700" cmpd="sng">
                  <a:noFill/>
                  <a:prstDash val="solid"/>
                </a:ln>
                <a:solidFill>
                  <a:schemeClr val="tx1">
                    <a:lumMod val="75000"/>
                    <a:lumOff val="25000"/>
                  </a:schemeClr>
                </a:solidFill>
                <a:effectLst/>
                <a:highlight>
                  <a:srgbClr val="FFFF00"/>
                </a:highlight>
                <a:uLnTx/>
                <a:uFillTx/>
                <a:latin typeface="+mj-lt"/>
                <a:ea typeface="+mj-ea"/>
                <a:cs typeface="+mj-cs"/>
              </a:rPr>
              <a:t> </a:t>
            </a:r>
            <a:r>
              <a:rPr kumimoji="0" lang="en-US" sz="9800" b="1" i="0" u="none" strike="noStrike" kern="1200" cap="none" spc="0" normalizeH="0" baseline="0" noProof="0" dirty="0" err="1">
                <a:ln w="12700" cmpd="sng">
                  <a:noFill/>
                  <a:prstDash val="solid"/>
                </a:ln>
                <a:solidFill>
                  <a:schemeClr val="tx1">
                    <a:lumMod val="75000"/>
                    <a:lumOff val="25000"/>
                  </a:schemeClr>
                </a:solidFill>
                <a:effectLst/>
                <a:highlight>
                  <a:srgbClr val="FFFF00"/>
                </a:highlight>
                <a:uLnTx/>
                <a:uFillTx/>
                <a:latin typeface="+mj-lt"/>
                <a:ea typeface="+mj-ea"/>
                <a:cs typeface="+mj-cs"/>
              </a:rPr>
              <a:t>euch</a:t>
            </a:r>
            <a:r>
              <a:rPr kumimoji="0" lang="en-US" sz="9800" b="1" i="0" u="none" strike="noStrike" kern="1200" cap="none" spc="0" normalizeH="0" baseline="0" noProof="0" dirty="0">
                <a:ln w="12700" cmpd="sng">
                  <a:noFill/>
                  <a:prstDash val="solid"/>
                </a:ln>
                <a:solidFill>
                  <a:schemeClr val="tx1">
                    <a:lumMod val="75000"/>
                    <a:lumOff val="25000"/>
                  </a:schemeClr>
                </a:solidFill>
                <a:effectLst/>
                <a:uLnTx/>
                <a:uFillTx/>
                <a:latin typeface="+mj-lt"/>
                <a:ea typeface="+mj-ea"/>
                <a:cs typeface="+mj-cs"/>
              </a:rPr>
              <a:t>!”</a:t>
            </a:r>
          </a:p>
          <a:p>
            <a:pPr marL="0" marR="0" lvl="0" indent="0" algn="ctr" fontAlgn="auto">
              <a:lnSpc>
                <a:spcPct val="120000"/>
              </a:lnSpc>
              <a:spcBef>
                <a:spcPct val="0"/>
              </a:spcBef>
              <a:spcAft>
                <a:spcPts val="600"/>
              </a:spcAft>
              <a:buClrTx/>
              <a:buSzTx/>
              <a:tabLst/>
              <a:defRPr/>
            </a:pPr>
            <a:endParaRPr kumimoji="0" lang="en-US" sz="2100" b="1" i="0" u="none" strike="noStrike" kern="1200" cap="none" spc="0" normalizeH="0" baseline="0" noProof="0" dirty="0">
              <a:ln w="12700" cmpd="sng">
                <a:noFill/>
                <a:prstDash val="solid"/>
              </a:ln>
              <a:solidFill>
                <a:schemeClr val="tx1">
                  <a:lumMod val="75000"/>
                  <a:lumOff val="25000"/>
                </a:schemeClr>
              </a:solidFill>
              <a:effectLst/>
              <a:uLnTx/>
              <a:uFillTx/>
              <a:latin typeface="+mj-lt"/>
              <a:ea typeface="+mj-ea"/>
              <a:cs typeface="+mj-cs"/>
            </a:endParaRPr>
          </a:p>
          <a:p>
            <a:pPr marL="0" marR="0" lvl="0" indent="0" algn="ctr" fontAlgn="auto">
              <a:lnSpc>
                <a:spcPct val="90000"/>
              </a:lnSpc>
              <a:spcBef>
                <a:spcPct val="0"/>
              </a:spcBef>
              <a:spcAft>
                <a:spcPts val="600"/>
              </a:spcAft>
              <a:buClrTx/>
              <a:buSzTx/>
              <a:tabLst/>
              <a:defRPr/>
            </a:pPr>
            <a:r>
              <a:rPr kumimoji="0" lang="en-US" sz="4300" b="1" i="0" u="none" strike="noStrike" kern="1200" cap="none" spc="0" normalizeH="0" baseline="0" noProof="0" dirty="0" err="1">
                <a:ln w="12700" cmpd="sng">
                  <a:noFill/>
                  <a:prstDash val="solid"/>
                </a:ln>
                <a:solidFill>
                  <a:schemeClr val="tx1">
                    <a:lumMod val="75000"/>
                    <a:lumOff val="25000"/>
                  </a:schemeClr>
                </a:solidFill>
                <a:effectLst/>
                <a:uLnTx/>
                <a:uFillTx/>
                <a:latin typeface="+mj-lt"/>
                <a:ea typeface="+mj-ea"/>
                <a:cs typeface="+mj-cs"/>
              </a:rPr>
              <a:t>Philipper</a:t>
            </a:r>
            <a:r>
              <a:rPr kumimoji="0" lang="en-US" sz="4300" b="1" i="0" u="none" strike="noStrike" kern="1200" cap="none" spc="0" normalizeH="0" baseline="0" noProof="0" dirty="0">
                <a:ln w="12700" cmpd="sng">
                  <a:noFill/>
                  <a:prstDash val="solid"/>
                </a:ln>
                <a:solidFill>
                  <a:schemeClr val="tx1">
                    <a:lumMod val="75000"/>
                    <a:lumOff val="25000"/>
                  </a:schemeClr>
                </a:solidFill>
                <a:effectLst/>
                <a:uLnTx/>
                <a:uFillTx/>
                <a:latin typeface="+mj-lt"/>
                <a:ea typeface="+mj-ea"/>
                <a:cs typeface="+mj-cs"/>
              </a:rPr>
              <a:t> 4:4 </a:t>
            </a:r>
            <a:r>
              <a:rPr kumimoji="0" lang="en-US" sz="3100" b="1" i="0" u="none" strike="noStrike" kern="1200" cap="none" spc="0" normalizeH="0" baseline="0" noProof="0" dirty="0">
                <a:ln w="12700" cmpd="sng">
                  <a:noFill/>
                  <a:prstDash val="solid"/>
                </a:ln>
                <a:solidFill>
                  <a:schemeClr val="tx1">
                    <a:lumMod val="75000"/>
                    <a:lumOff val="25000"/>
                  </a:schemeClr>
                </a:solidFill>
                <a:effectLst/>
                <a:uLnTx/>
                <a:uFillTx/>
                <a:latin typeface="+mj-lt"/>
                <a:ea typeface="+mj-ea"/>
                <a:cs typeface="+mj-cs"/>
              </a:rPr>
              <a:t>(LUT)</a:t>
            </a:r>
            <a:endParaRPr kumimoji="0" lang="en-US" sz="2800" b="1" i="0" u="none" strike="noStrike" kern="1200" cap="none" spc="0" normalizeH="0" baseline="0" noProof="0" dirty="0">
              <a:ln w="12700" cmpd="sng">
                <a:noFill/>
                <a:prstDash val="solid"/>
              </a:ln>
              <a:solidFill>
                <a:schemeClr val="tx1">
                  <a:lumMod val="75000"/>
                  <a:lumOff val="25000"/>
                </a:schemeClr>
              </a:solidFill>
              <a:effectLst/>
              <a:uLnTx/>
              <a:uFillTx/>
              <a:latin typeface="+mj-lt"/>
              <a:ea typeface="+mj-ea"/>
              <a:cs typeface="+mj-cs"/>
            </a:endParaRPr>
          </a:p>
        </p:txBody>
      </p:sp>
      <p:sp>
        <p:nvSpPr>
          <p:cNvPr id="25" name="Freeform: Shape 24">
            <a:extLst>
              <a:ext uri="{FF2B5EF4-FFF2-40B4-BE49-F238E27FC236}">
                <a16:creationId xmlns:a16="http://schemas.microsoft.com/office/drawing/2014/main" id="{D289228A-771B-48F6-B5DF-7A63EA324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081120" y="3758637"/>
            <a:ext cx="2685902" cy="247174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31D5EF21-94C4-481A-BD01-3D29FB305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845430" y="3616324"/>
            <a:ext cx="3051507" cy="2756367"/>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AB980901-8348-441D-BC47-AAB8C55E2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8973" y="2325120"/>
            <a:ext cx="2537979" cy="2944580"/>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A5160F0-6244-48E8-9E71-1F51EA90C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25813" y="485983"/>
            <a:ext cx="2843929" cy="2556327"/>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2513D8C9-24E7-4F31-8B40-E3AF6235D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35614" y="2499229"/>
            <a:ext cx="2323437" cy="2595038"/>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5" name="Freeform: Shape 34">
            <a:extLst>
              <a:ext uri="{FF2B5EF4-FFF2-40B4-BE49-F238E27FC236}">
                <a16:creationId xmlns:a16="http://schemas.microsoft.com/office/drawing/2014/main" id="{9BDFF5CA-602C-465F-8BC3-59C996302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87359" y="357050"/>
            <a:ext cx="3172430" cy="288713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l="10664" r="2910" b="-5"/>
          <a:stretch>
            <a:fillRect/>
          </a:stretch>
        </p:blipFill>
        <p:spPr>
          <a:xfrm>
            <a:off x="6359783" y="579726"/>
            <a:ext cx="2603820" cy="2350093"/>
          </a:xfrm>
          <a:custGeom>
            <a:avLst/>
            <a:gdLst/>
            <a:ahLst/>
            <a:cxnLst/>
            <a:rect l="l" t="t" r="r" b="b"/>
            <a:pathLst>
              <a:path w="2442835" h="2236365">
                <a:moveTo>
                  <a:pt x="1178694" y="0"/>
                </a:moveTo>
                <a:cubicBezTo>
                  <a:pt x="1426542" y="0"/>
                  <a:pt x="1608393" y="124353"/>
                  <a:pt x="1857551" y="314024"/>
                </a:cubicBezTo>
                <a:cubicBezTo>
                  <a:pt x="1885386" y="335216"/>
                  <a:pt x="1913222" y="356156"/>
                  <a:pt x="1940168" y="376379"/>
                </a:cubicBezTo>
                <a:cubicBezTo>
                  <a:pt x="2086213" y="486125"/>
                  <a:pt x="2224133" y="589796"/>
                  <a:pt x="2315923" y="702353"/>
                </a:cubicBezTo>
                <a:cubicBezTo>
                  <a:pt x="2403676" y="809955"/>
                  <a:pt x="2442835" y="917915"/>
                  <a:pt x="2442835" y="1052431"/>
                </a:cubicBezTo>
                <a:cubicBezTo>
                  <a:pt x="2442835" y="1389589"/>
                  <a:pt x="2341663" y="1692735"/>
                  <a:pt x="2157925" y="1906050"/>
                </a:cubicBezTo>
                <a:cubicBezTo>
                  <a:pt x="2068023" y="2010385"/>
                  <a:pt x="1960192" y="2091482"/>
                  <a:pt x="1837422" y="2147045"/>
                </a:cubicBezTo>
                <a:cubicBezTo>
                  <a:pt x="1706420" y="2206285"/>
                  <a:pt x="1558592" y="2236365"/>
                  <a:pt x="1397973" y="2236365"/>
                </a:cubicBezTo>
                <a:cubicBezTo>
                  <a:pt x="1227656" y="2236365"/>
                  <a:pt x="1055033" y="2204038"/>
                  <a:pt x="885082" y="2140253"/>
                </a:cubicBezTo>
                <a:cubicBezTo>
                  <a:pt x="719588" y="2078255"/>
                  <a:pt x="562062" y="1986944"/>
                  <a:pt x="429436" y="1876226"/>
                </a:cubicBezTo>
                <a:cubicBezTo>
                  <a:pt x="294504" y="1763618"/>
                  <a:pt x="188455" y="1635487"/>
                  <a:pt x="114279" y="1495506"/>
                </a:cubicBezTo>
                <a:cubicBezTo>
                  <a:pt x="38477" y="1352411"/>
                  <a:pt x="0" y="1203340"/>
                  <a:pt x="0" y="1052431"/>
                </a:cubicBezTo>
                <a:cubicBezTo>
                  <a:pt x="0" y="900449"/>
                  <a:pt x="61386" y="811692"/>
                  <a:pt x="189137" y="641019"/>
                </a:cubicBezTo>
                <a:cubicBezTo>
                  <a:pt x="219961" y="599856"/>
                  <a:pt x="251833" y="557266"/>
                  <a:pt x="284438" y="510435"/>
                </a:cubicBezTo>
                <a:cubicBezTo>
                  <a:pt x="533598" y="152646"/>
                  <a:pt x="801051" y="0"/>
                  <a:pt x="1178694" y="0"/>
                </a:cubicBez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33141" r="10138" b="-5"/>
          <a:stretch>
            <a:fillRect/>
          </a:stretch>
        </p:blipFill>
        <p:spPr>
          <a:xfrm>
            <a:off x="6305271" y="3765168"/>
            <a:ext cx="2272677" cy="2404194"/>
          </a:xfrm>
          <a:custGeom>
            <a:avLst/>
            <a:gdLst/>
            <a:ahLst/>
            <a:cxnLst/>
            <a:rect l="l" t="t" r="r" b="b"/>
            <a:pathLst>
              <a:path w="2162369" h="2349722">
                <a:moveTo>
                  <a:pt x="1017608" y="0"/>
                </a:moveTo>
                <a:cubicBezTo>
                  <a:pt x="1343611" y="0"/>
                  <a:pt x="1636726" y="97316"/>
                  <a:pt x="1842983" y="274051"/>
                </a:cubicBezTo>
                <a:cubicBezTo>
                  <a:pt x="1943865" y="360525"/>
                  <a:pt x="2022280" y="464246"/>
                  <a:pt x="2076004" y="582337"/>
                </a:cubicBezTo>
                <a:cubicBezTo>
                  <a:pt x="2133284" y="708345"/>
                  <a:pt x="2162369" y="850538"/>
                  <a:pt x="2162369" y="1005035"/>
                </a:cubicBezTo>
                <a:cubicBezTo>
                  <a:pt x="2162369" y="1168860"/>
                  <a:pt x="2131110" y="1334903"/>
                  <a:pt x="2069437" y="1498376"/>
                </a:cubicBezTo>
                <a:cubicBezTo>
                  <a:pt x="2009489" y="1657562"/>
                  <a:pt x="1921200" y="1809084"/>
                  <a:pt x="1814146" y="1936654"/>
                </a:cubicBezTo>
                <a:cubicBezTo>
                  <a:pt x="1705264" y="2066444"/>
                  <a:pt x="1581372" y="2168450"/>
                  <a:pt x="1446023" y="2239799"/>
                </a:cubicBezTo>
                <a:cubicBezTo>
                  <a:pt x="1307663" y="2312711"/>
                  <a:pt x="1163523" y="2349722"/>
                  <a:pt x="1017608" y="2349722"/>
                </a:cubicBezTo>
                <a:cubicBezTo>
                  <a:pt x="870655" y="2349722"/>
                  <a:pt x="784834" y="2290675"/>
                  <a:pt x="619809" y="2167794"/>
                </a:cubicBezTo>
                <a:cubicBezTo>
                  <a:pt x="580008" y="2138146"/>
                  <a:pt x="538826" y="2107488"/>
                  <a:pt x="493546" y="2076126"/>
                </a:cubicBezTo>
                <a:cubicBezTo>
                  <a:pt x="147595" y="1836463"/>
                  <a:pt x="0" y="1579204"/>
                  <a:pt x="0" y="1215956"/>
                </a:cubicBezTo>
                <a:cubicBezTo>
                  <a:pt x="0" y="977555"/>
                  <a:pt x="120238" y="802636"/>
                  <a:pt x="303632" y="562975"/>
                </a:cubicBezTo>
                <a:cubicBezTo>
                  <a:pt x="324124" y="536201"/>
                  <a:pt x="344370" y="509426"/>
                  <a:pt x="363924" y="483507"/>
                </a:cubicBezTo>
                <a:cubicBezTo>
                  <a:pt x="470040" y="343029"/>
                  <a:pt x="570281" y="210366"/>
                  <a:pt x="679113" y="122074"/>
                </a:cubicBezTo>
                <a:cubicBezTo>
                  <a:pt x="783155" y="37666"/>
                  <a:pt x="887542" y="0"/>
                  <a:pt x="1017608" y="0"/>
                </a:cubicBez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val="0"/>
              </a:ext>
            </a:extLst>
          </a:blip>
          <a:srcRect t="14626" r="-3" b="-3"/>
          <a:stretch>
            <a:fillRect/>
          </a:stretch>
        </p:blipFill>
        <p:spPr>
          <a:xfrm>
            <a:off x="9237306" y="2600139"/>
            <a:ext cx="2075470" cy="2331477"/>
          </a:xfrm>
          <a:custGeom>
            <a:avLst/>
            <a:gdLst/>
            <a:ahLst/>
            <a:cxnLst/>
            <a:rect l="l" t="t" r="r" b="b"/>
            <a:pathLst>
              <a:path w="2032624" h="2270234">
                <a:moveTo>
                  <a:pt x="1042023" y="1394"/>
                </a:moveTo>
                <a:cubicBezTo>
                  <a:pt x="1116189" y="4748"/>
                  <a:pt x="1192106" y="14167"/>
                  <a:pt x="1268930" y="29755"/>
                </a:cubicBezTo>
                <a:cubicBezTo>
                  <a:pt x="1391535" y="54633"/>
                  <a:pt x="1483561" y="110372"/>
                  <a:pt x="1567353" y="210433"/>
                </a:cubicBezTo>
                <a:cubicBezTo>
                  <a:pt x="1655005" y="315100"/>
                  <a:pt x="1727050" y="460263"/>
                  <a:pt x="1803312" y="613972"/>
                </a:cubicBezTo>
                <a:cubicBezTo>
                  <a:pt x="1817359" y="642327"/>
                  <a:pt x="1831914" y="671628"/>
                  <a:pt x="1846700" y="700973"/>
                </a:cubicBezTo>
                <a:cubicBezTo>
                  <a:pt x="1979027" y="963656"/>
                  <a:pt x="2062774" y="1152776"/>
                  <a:pt x="2022440" y="1379185"/>
                </a:cubicBezTo>
                <a:cubicBezTo>
                  <a:pt x="1960984" y="1724161"/>
                  <a:pt x="1778332" y="1940248"/>
                  <a:pt x="1411680" y="2101685"/>
                </a:cubicBezTo>
                <a:cubicBezTo>
                  <a:pt x="1363691" y="2122808"/>
                  <a:pt x="1319685" y="2144048"/>
                  <a:pt x="1277151" y="2164592"/>
                </a:cubicBezTo>
                <a:cubicBezTo>
                  <a:pt x="1100803" y="2249728"/>
                  <a:pt x="1009916" y="2289389"/>
                  <a:pt x="871393" y="2261281"/>
                </a:cubicBezTo>
                <a:cubicBezTo>
                  <a:pt x="733849" y="2233372"/>
                  <a:pt x="604240" y="2170653"/>
                  <a:pt x="486153" y="2074943"/>
                </a:cubicBezTo>
                <a:cubicBezTo>
                  <a:pt x="370639" y="1981296"/>
                  <a:pt x="271112" y="1860724"/>
                  <a:pt x="190435" y="1716637"/>
                </a:cubicBezTo>
                <a:cubicBezTo>
                  <a:pt x="111106" y="1575007"/>
                  <a:pt x="53516" y="1414221"/>
                  <a:pt x="23940" y="1251577"/>
                </a:cubicBezTo>
                <a:cubicBezTo>
                  <a:pt x="-6539" y="1084530"/>
                  <a:pt x="-7912" y="920860"/>
                  <a:pt x="19805" y="765277"/>
                </a:cubicBezTo>
                <a:cubicBezTo>
                  <a:pt x="45944" y="618551"/>
                  <a:pt x="97417" y="489074"/>
                  <a:pt x="172729" y="380360"/>
                </a:cubicBezTo>
                <a:cubicBezTo>
                  <a:pt x="243351" y="278485"/>
                  <a:pt x="334814" y="194980"/>
                  <a:pt x="444540" y="132150"/>
                </a:cubicBezTo>
                <a:cubicBezTo>
                  <a:pt x="612784" y="35855"/>
                  <a:pt x="819525" y="-8668"/>
                  <a:pt x="1042023" y="1394"/>
                </a:cubicBezTo>
                <a:close/>
              </a:path>
            </a:pathLst>
          </a:custGeom>
          <a:scene3d>
            <a:camera prst="orthographicFront"/>
            <a:lightRig rig="threePt" dir="t"/>
          </a:scene3d>
          <a:sp3d>
            <a:bevelT w="139700" h="139700" prst="divot"/>
          </a:sp3d>
        </p:spPr>
      </p:pic>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a:extLst>
            <a:ext uri="{FF2B5EF4-FFF2-40B4-BE49-F238E27FC236}">
              <a16:creationId xmlns:a16="http://schemas.microsoft.com/office/drawing/2014/main" id="{142BE093-9079-6BC0-8B1F-6E54F7AAAB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462B0BB-6847-DC9C-9B70-7CB1C6C47F2D}"/>
              </a:ext>
            </a:extLst>
          </p:cNvPr>
          <p:cNvSpPr txBox="1"/>
          <p:nvPr/>
        </p:nvSpPr>
        <p:spPr>
          <a:xfrm>
            <a:off x="349395" y="629930"/>
            <a:ext cx="11493210" cy="5632311"/>
          </a:xfrm>
          <a:prstGeom prst="rect">
            <a:avLst/>
          </a:prstGeom>
          <a:noFill/>
        </p:spPr>
        <p:txBody>
          <a:bodyPr wrap="square">
            <a:spAutoFit/>
          </a:bodyPr>
          <a:lstStyle/>
          <a:p>
            <a:pPr lvl="0" algn="ctr">
              <a:spcBef>
                <a:spcPts val="600"/>
              </a:spcBef>
              <a:defRPr/>
            </a:pPr>
            <a:r>
              <a:rPr kumimoji="0" lang="en" sz="3600" b="1" i="0" u="none" strike="noStrike" kern="1200" cap="none" spc="0" normalizeH="0" baseline="0" noProof="0" dirty="0">
                <a:ln>
                  <a:noFill/>
                </a:ln>
                <a:solidFill>
                  <a:srgbClr val="FFFF00"/>
                </a:solidFill>
                <a:effectLst/>
                <a:uLnTx/>
                <a:uFillTx/>
                <a:latin typeface="Constantia" panose="02030602050306030303" pitchFamily="18" charset="0"/>
              </a:rPr>
              <a:t>“</a:t>
            </a:r>
            <a:r>
              <a:rPr lang="de-DE" sz="3600" b="1" dirty="0">
                <a:solidFill>
                  <a:srgbClr val="FFFF00"/>
                </a:solidFill>
                <a:latin typeface="Constantia" panose="02030602050306030303" pitchFamily="18" charset="0"/>
              </a:rPr>
              <a:t>Betrachten wir einmal kurz </a:t>
            </a:r>
            <a:br>
              <a:rPr lang="de-DE" sz="3600" b="1" dirty="0">
                <a:solidFill>
                  <a:srgbClr val="FFFF00"/>
                </a:solidFill>
                <a:latin typeface="Constantia" panose="02030602050306030303" pitchFamily="18" charset="0"/>
              </a:rPr>
            </a:br>
            <a:r>
              <a:rPr lang="de-DE" sz="3600" b="1" dirty="0">
                <a:solidFill>
                  <a:srgbClr val="FFFF00"/>
                </a:solidFill>
                <a:latin typeface="Constantia" panose="02030602050306030303" pitchFamily="18" charset="0"/>
              </a:rPr>
              <a:t>die Erfahrung des Paulus. </a:t>
            </a:r>
            <a:br>
              <a:rPr lang="de-DE" sz="3600" b="1" dirty="0">
                <a:solidFill>
                  <a:srgbClr val="FFFF00"/>
                </a:solidFill>
                <a:latin typeface="Constantia" panose="02030602050306030303" pitchFamily="18" charset="0"/>
              </a:rPr>
            </a:br>
            <a:r>
              <a:rPr lang="de-DE" sz="3600" b="1" dirty="0">
                <a:solidFill>
                  <a:srgbClr val="FFFF00"/>
                </a:solidFill>
                <a:latin typeface="Constantia" panose="02030602050306030303" pitchFamily="18" charset="0"/>
              </a:rPr>
              <a:t>Gerade als es schien, dass die Arbeit des Apostels </a:t>
            </a:r>
            <a:br>
              <a:rPr lang="de-DE" sz="3600" b="1" dirty="0">
                <a:solidFill>
                  <a:srgbClr val="FFFF00"/>
                </a:solidFill>
                <a:latin typeface="Constantia" panose="02030602050306030303" pitchFamily="18" charset="0"/>
              </a:rPr>
            </a:br>
            <a:r>
              <a:rPr lang="de-DE" sz="3600" b="1" dirty="0">
                <a:solidFill>
                  <a:srgbClr val="FFFF00"/>
                </a:solidFill>
                <a:latin typeface="Constantia" panose="02030602050306030303" pitchFamily="18" charset="0"/>
              </a:rPr>
              <a:t>am dringendsten gebraucht wurde, </a:t>
            </a:r>
            <a:br>
              <a:rPr lang="de-DE" sz="3600" b="1" dirty="0">
                <a:solidFill>
                  <a:srgbClr val="FFFF00"/>
                </a:solidFill>
                <a:latin typeface="Constantia" panose="02030602050306030303" pitchFamily="18" charset="0"/>
              </a:rPr>
            </a:br>
            <a:r>
              <a:rPr lang="de-DE" sz="3600" b="1" dirty="0">
                <a:solidFill>
                  <a:srgbClr val="FFFF00"/>
                </a:solidFill>
                <a:latin typeface="Constantia" panose="02030602050306030303" pitchFamily="18" charset="0"/>
              </a:rPr>
              <a:t>um die geprüfte und verfolgte Gemeinde zu stärken, </a:t>
            </a:r>
            <a:br>
              <a:rPr lang="de-DE" sz="3600" b="1" dirty="0">
                <a:solidFill>
                  <a:srgbClr val="FFFF00"/>
                </a:solidFill>
                <a:latin typeface="Constantia" panose="02030602050306030303" pitchFamily="18" charset="0"/>
              </a:rPr>
            </a:br>
            <a:r>
              <a:rPr lang="de-DE" sz="3600" b="1" dirty="0">
                <a:solidFill>
                  <a:srgbClr val="FFFF00"/>
                </a:solidFill>
                <a:latin typeface="Constantia" panose="02030602050306030303" pitchFamily="18" charset="0"/>
              </a:rPr>
              <a:t>wurde ihm seine Freiheit genommen </a:t>
            </a:r>
            <a:br>
              <a:rPr lang="de-DE" sz="3600" b="1" dirty="0">
                <a:solidFill>
                  <a:srgbClr val="FFFF00"/>
                </a:solidFill>
                <a:latin typeface="Constantia" panose="02030602050306030303" pitchFamily="18" charset="0"/>
              </a:rPr>
            </a:br>
            <a:r>
              <a:rPr lang="de-DE" sz="3600" b="1" dirty="0">
                <a:solidFill>
                  <a:srgbClr val="FFFF00"/>
                </a:solidFill>
                <a:latin typeface="Constantia" panose="02030602050306030303" pitchFamily="18" charset="0"/>
              </a:rPr>
              <a:t>und er wurde in Ketten gelegt. </a:t>
            </a:r>
            <a:br>
              <a:rPr lang="de-DE" sz="3600" b="1" dirty="0">
                <a:solidFill>
                  <a:srgbClr val="FFFF00"/>
                </a:solidFill>
                <a:latin typeface="Constantia" panose="02030602050306030303" pitchFamily="18" charset="0"/>
              </a:rPr>
            </a:br>
            <a:r>
              <a:rPr lang="de-DE" sz="3600" b="1" dirty="0">
                <a:solidFill>
                  <a:srgbClr val="FFFF00"/>
                </a:solidFill>
                <a:latin typeface="Constantia" panose="02030602050306030303" pitchFamily="18" charset="0"/>
              </a:rPr>
              <a:t>Aber dies war die Zeit, </a:t>
            </a:r>
            <a:br>
              <a:rPr lang="de-DE" sz="3600" b="1" dirty="0">
                <a:solidFill>
                  <a:srgbClr val="FFFF00"/>
                </a:solidFill>
                <a:latin typeface="Constantia" panose="02030602050306030303" pitchFamily="18" charset="0"/>
              </a:rPr>
            </a:br>
            <a:r>
              <a:rPr lang="de-DE" sz="3600" b="1" dirty="0">
                <a:solidFill>
                  <a:srgbClr val="FFFF00"/>
                </a:solidFill>
                <a:latin typeface="Constantia" panose="02030602050306030303" pitchFamily="18" charset="0"/>
              </a:rPr>
              <a:t>in der der HERR wirken musste </a:t>
            </a:r>
            <a:br>
              <a:rPr lang="de-DE" sz="3600" b="1" dirty="0">
                <a:solidFill>
                  <a:srgbClr val="FFFF00"/>
                </a:solidFill>
                <a:latin typeface="Constantia" panose="02030602050306030303" pitchFamily="18" charset="0"/>
              </a:rPr>
            </a:br>
            <a:r>
              <a:rPr lang="de-DE" sz="3600" b="1" dirty="0">
                <a:solidFill>
                  <a:srgbClr val="FFFF00"/>
                </a:solidFill>
                <a:latin typeface="Constantia" panose="02030602050306030303" pitchFamily="18" charset="0"/>
              </a:rPr>
              <a:t>und die errungenen Siege waren kostbar.</a:t>
            </a:r>
          </a:p>
        </p:txBody>
      </p:sp>
    </p:spTree>
    <p:extLst>
      <p:ext uri="{BB962C8B-B14F-4D97-AF65-F5344CB8AC3E}">
        <p14:creationId xmlns:p14="http://schemas.microsoft.com/office/powerpoint/2010/main" val="406554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0" y="107722"/>
            <a:ext cx="12192000" cy="5693866"/>
          </a:xfrm>
          <a:prstGeom prst="rect">
            <a:avLst/>
          </a:prstGeom>
          <a:solidFill>
            <a:srgbClr val="7030A0">
              <a:alpha val="25000"/>
            </a:srgbClr>
          </a:solidFill>
          <a:effectLst>
            <a:softEdge rad="114300"/>
          </a:effectLst>
        </p:spPr>
        <p:txBody>
          <a:bodyPr wrap="square">
            <a:spAutoFit/>
          </a:bodyPr>
          <a:lstStyle/>
          <a:p>
            <a:pPr lvl="0" algn="ctr">
              <a:spcBef>
                <a:spcPts val="600"/>
              </a:spcBef>
              <a:defRPr/>
            </a:pPr>
            <a:r>
              <a:rPr lang="de-DE" sz="3200" b="1" dirty="0">
                <a:solidFill>
                  <a:schemeClr val="bg1"/>
                </a:solidFill>
                <a:latin typeface="Constantia" panose="02030602050306030303" pitchFamily="18" charset="0"/>
              </a:rPr>
              <a:t>Als Paulus allem Anschein nach am wenigsten tun konnte, </a:t>
            </a:r>
            <a:br>
              <a:rPr lang="de-DE" sz="3200" b="1" dirty="0">
                <a:solidFill>
                  <a:schemeClr val="bg1"/>
                </a:solidFill>
                <a:latin typeface="Constantia" panose="02030602050306030303" pitchFamily="18" charset="0"/>
              </a:rPr>
            </a:br>
            <a:r>
              <a:rPr lang="de-DE" sz="3200" b="1" dirty="0">
                <a:solidFill>
                  <a:schemeClr val="bg1"/>
                </a:solidFill>
                <a:latin typeface="Constantia" panose="02030602050306030303" pitchFamily="18" charset="0"/>
              </a:rPr>
              <a:t>fand die </a:t>
            </a:r>
            <a:r>
              <a:rPr lang="de-DE" sz="3200" b="1" dirty="0">
                <a:solidFill>
                  <a:schemeClr val="accent4"/>
                </a:solidFill>
                <a:latin typeface="Constantia" panose="02030602050306030303" pitchFamily="18" charset="0"/>
              </a:rPr>
              <a:t>WAHRHEIT</a:t>
            </a:r>
            <a:r>
              <a:rPr lang="de-DE" sz="3200" b="1" dirty="0">
                <a:solidFill>
                  <a:schemeClr val="bg1"/>
                </a:solidFill>
                <a:latin typeface="Constantia" panose="02030602050306030303" pitchFamily="18" charset="0"/>
              </a:rPr>
              <a:t> Eingang in den </a:t>
            </a:r>
            <a:r>
              <a:rPr lang="de-DE" sz="3200" b="1" dirty="0">
                <a:solidFill>
                  <a:schemeClr val="accent4"/>
                </a:solidFill>
                <a:latin typeface="Constantia" panose="02030602050306030303" pitchFamily="18" charset="0"/>
              </a:rPr>
              <a:t>königlichen Palast. </a:t>
            </a:r>
          </a:p>
          <a:p>
            <a:pPr lvl="0" algn="ctr">
              <a:spcBef>
                <a:spcPts val="600"/>
              </a:spcBef>
              <a:defRPr/>
            </a:pPr>
            <a:br>
              <a:rPr lang="de-DE" sz="700" b="1" dirty="0">
                <a:solidFill>
                  <a:schemeClr val="bg1"/>
                </a:solidFill>
                <a:latin typeface="Constantia" panose="02030602050306030303" pitchFamily="18" charset="0"/>
              </a:rPr>
            </a:br>
            <a:r>
              <a:rPr lang="de-DE" sz="3200" b="1" dirty="0">
                <a:solidFill>
                  <a:schemeClr val="bg1"/>
                </a:solidFill>
                <a:latin typeface="Constantia" panose="02030602050306030303" pitchFamily="18" charset="0"/>
              </a:rPr>
              <a:t>Nicht die meisterhaften Predigten des Paulus </a:t>
            </a:r>
            <a:br>
              <a:rPr lang="de-DE" sz="3200" b="1" dirty="0">
                <a:solidFill>
                  <a:schemeClr val="bg1"/>
                </a:solidFill>
                <a:latin typeface="Constantia" panose="02030602050306030303" pitchFamily="18" charset="0"/>
              </a:rPr>
            </a:br>
            <a:r>
              <a:rPr lang="de-DE" sz="3200" b="1" dirty="0">
                <a:solidFill>
                  <a:schemeClr val="bg1"/>
                </a:solidFill>
                <a:latin typeface="Constantia" panose="02030602050306030303" pitchFamily="18" charset="0"/>
              </a:rPr>
              <a:t>vor diesen großen Männern, </a:t>
            </a:r>
            <a:br>
              <a:rPr lang="de-DE" sz="3200" b="1" dirty="0">
                <a:solidFill>
                  <a:schemeClr val="bg1"/>
                </a:solidFill>
                <a:latin typeface="Constantia" panose="02030602050306030303" pitchFamily="18" charset="0"/>
              </a:rPr>
            </a:br>
            <a:r>
              <a:rPr lang="de-DE" sz="3200" b="1" dirty="0">
                <a:solidFill>
                  <a:schemeClr val="bg1"/>
                </a:solidFill>
                <a:latin typeface="Constantia" panose="02030602050306030303" pitchFamily="18" charset="0"/>
              </a:rPr>
              <a:t>sondern seine Fesseln zogen ihre Aufmerksamkeit auf sich. Durch seine Gefangenschaft war er ein </a:t>
            </a:r>
            <a:r>
              <a:rPr lang="de-DE" sz="3200" b="1" dirty="0">
                <a:solidFill>
                  <a:schemeClr val="accent4"/>
                </a:solidFill>
                <a:latin typeface="Constantia" panose="02030602050306030303" pitchFamily="18" charset="0"/>
              </a:rPr>
              <a:t>SIEGER für CHRISTUS. </a:t>
            </a:r>
            <a:br>
              <a:rPr lang="de-DE" sz="3200" b="1" dirty="0">
                <a:solidFill>
                  <a:schemeClr val="bg1"/>
                </a:solidFill>
                <a:latin typeface="Constantia" panose="02030602050306030303" pitchFamily="18" charset="0"/>
              </a:rPr>
            </a:br>
            <a:r>
              <a:rPr lang="de-DE" sz="3200" b="1" dirty="0">
                <a:solidFill>
                  <a:schemeClr val="bg1"/>
                </a:solidFill>
                <a:latin typeface="Constantia" panose="02030602050306030303" pitchFamily="18" charset="0"/>
              </a:rPr>
              <a:t>Die </a:t>
            </a:r>
            <a:r>
              <a:rPr lang="de-DE" sz="3200" b="1" dirty="0">
                <a:solidFill>
                  <a:schemeClr val="accent4"/>
                </a:solidFill>
                <a:latin typeface="Constantia" panose="02030602050306030303" pitchFamily="18" charset="0"/>
              </a:rPr>
              <a:t>GEDULD und SANFTMUT, </a:t>
            </a:r>
            <a:br>
              <a:rPr lang="de-DE" sz="3200" b="1" dirty="0">
                <a:solidFill>
                  <a:schemeClr val="bg1"/>
                </a:solidFill>
                <a:latin typeface="Constantia" panose="02030602050306030303" pitchFamily="18" charset="0"/>
              </a:rPr>
            </a:br>
            <a:r>
              <a:rPr lang="de-DE" sz="3200" b="1" dirty="0">
                <a:solidFill>
                  <a:schemeClr val="bg1"/>
                </a:solidFill>
                <a:latin typeface="Constantia" panose="02030602050306030303" pitchFamily="18" charset="0"/>
              </a:rPr>
              <a:t>mit der er sich </a:t>
            </a:r>
            <a:br>
              <a:rPr lang="de-DE" sz="3200" b="1" dirty="0">
                <a:solidFill>
                  <a:schemeClr val="bg1"/>
                </a:solidFill>
                <a:latin typeface="Constantia" panose="02030602050306030303" pitchFamily="18" charset="0"/>
              </a:rPr>
            </a:br>
            <a:r>
              <a:rPr lang="de-DE" sz="3200" b="1" dirty="0">
                <a:solidFill>
                  <a:schemeClr val="bg1"/>
                </a:solidFill>
                <a:latin typeface="Constantia" panose="02030602050306030303" pitchFamily="18" charset="0"/>
              </a:rPr>
              <a:t>seiner langen und ungerechten Haft unterwarf, </a:t>
            </a:r>
            <a:br>
              <a:rPr lang="de-DE" sz="3200" b="1" dirty="0">
                <a:solidFill>
                  <a:schemeClr val="bg1"/>
                </a:solidFill>
                <a:latin typeface="Constantia" panose="02030602050306030303" pitchFamily="18" charset="0"/>
              </a:rPr>
            </a:br>
            <a:r>
              <a:rPr lang="de-DE" sz="3200" b="1" dirty="0">
                <a:solidFill>
                  <a:schemeClr val="bg1"/>
                </a:solidFill>
                <a:latin typeface="Constantia" panose="02030602050306030303" pitchFamily="18" charset="0"/>
              </a:rPr>
              <a:t>veranlasste diese Männer, </a:t>
            </a:r>
            <a:br>
              <a:rPr lang="de-DE" sz="3200" b="1" dirty="0">
                <a:solidFill>
                  <a:schemeClr val="bg1"/>
                </a:solidFill>
                <a:latin typeface="Constantia" panose="02030602050306030303" pitchFamily="18" charset="0"/>
              </a:rPr>
            </a:br>
            <a:r>
              <a:rPr lang="de-DE" sz="3200" b="1" dirty="0">
                <a:solidFill>
                  <a:schemeClr val="bg1"/>
                </a:solidFill>
                <a:latin typeface="Constantia" panose="02030602050306030303" pitchFamily="18" charset="0"/>
              </a:rPr>
              <a:t>seinen Charakter </a:t>
            </a:r>
            <a:r>
              <a:rPr lang="de-DE" sz="3200" b="1">
                <a:solidFill>
                  <a:schemeClr val="bg1"/>
                </a:solidFill>
                <a:latin typeface="Constantia" panose="02030602050306030303" pitchFamily="18" charset="0"/>
              </a:rPr>
              <a:t>zu schätzen</a:t>
            </a:r>
            <a:r>
              <a:rPr lang="en-US" sz="3200" b="1">
                <a:solidFill>
                  <a:schemeClr val="bg1"/>
                </a:solidFill>
                <a:latin typeface="Constantia" panose="02030602050306030303" pitchFamily="18" charset="0"/>
              </a:rPr>
              <a:t>.”</a:t>
            </a:r>
            <a:endParaRPr lang="en-US" sz="3200" b="1" dirty="0">
              <a:solidFill>
                <a:schemeClr val="bg1"/>
              </a:solidFill>
              <a:latin typeface="Constantia" panose="02030602050306030303" pitchFamily="18" charset="0"/>
            </a:endParaRPr>
          </a:p>
        </p:txBody>
      </p:sp>
      <p:sp>
        <p:nvSpPr>
          <p:cNvPr id="4" name="CuadroTexto 3">
            <a:extLst>
              <a:ext uri="{FF2B5EF4-FFF2-40B4-BE49-F238E27FC236}">
                <a16:creationId xmlns:a16="http://schemas.microsoft.com/office/drawing/2014/main" id="{7FA93103-BC9E-E5D5-8E03-10752B6FB7F0}"/>
              </a:ext>
            </a:extLst>
          </p:cNvPr>
          <p:cNvSpPr txBox="1"/>
          <p:nvPr/>
        </p:nvSpPr>
        <p:spPr>
          <a:xfrm>
            <a:off x="2044382" y="6380946"/>
            <a:ext cx="810323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b="1" i="0" u="none" strike="noStrike" kern="1200" cap="none" spc="0" normalizeH="0" baseline="0" noProof="0" dirty="0">
                <a:ln>
                  <a:noFill/>
                </a:ln>
                <a:solidFill>
                  <a:schemeClr val="bg1"/>
                </a:solidFill>
                <a:effectLst/>
                <a:uLnTx/>
                <a:uFillTx/>
                <a:latin typeface="Aptos" panose="02110004020202020204"/>
                <a:ea typeface="+mn-ea"/>
                <a:cs typeface="+mn-cs"/>
              </a:rPr>
              <a:t>E. G. White, Reflecting Christ (Christus widerspiegeln), 10. Dezember</a:t>
            </a:r>
          </a:p>
        </p:txBody>
      </p:sp>
    </p:spTree>
    <p:extLst>
      <p:ext uri="{BB962C8B-B14F-4D97-AF65-F5344CB8AC3E}">
        <p14:creationId xmlns:p14="http://schemas.microsoft.com/office/powerpoint/2010/main" val="42913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3E37402-183A-FBCD-7EBE-62791AB55988}"/>
              </a:ext>
            </a:extLst>
          </p:cNvPr>
          <p:cNvSpPr txBox="1"/>
          <p:nvPr/>
        </p:nvSpPr>
        <p:spPr>
          <a:xfrm>
            <a:off x="5254992" y="318165"/>
            <a:ext cx="6534151" cy="2308324"/>
          </a:xfrm>
          <a:prstGeom prst="rect">
            <a:avLst/>
          </a:prstGeom>
          <a:noFill/>
        </p:spPr>
        <p:txBody>
          <a:bodyPr wrap="square" rtlCol="0">
            <a:spAutoFit/>
          </a:bodyPr>
          <a:lstStyle/>
          <a:p>
            <a:pPr lvl="0">
              <a:spcBef>
                <a:spcPts val="600"/>
              </a:spcBef>
              <a:defRPr/>
            </a:pPr>
            <a:r>
              <a:rPr lang="de-DE" sz="2400" b="1" dirty="0">
                <a:solidFill>
                  <a:schemeClr val="bg1">
                    <a:lumMod val="95000"/>
                  </a:schemeClr>
                </a:solidFill>
              </a:rPr>
              <a:t>In seinem gesamten Wirken </a:t>
            </a:r>
            <a:br>
              <a:rPr lang="de-DE" sz="2400" b="1" dirty="0">
                <a:solidFill>
                  <a:schemeClr val="bg1">
                    <a:lumMod val="95000"/>
                  </a:schemeClr>
                </a:solidFill>
              </a:rPr>
            </a:br>
            <a:r>
              <a:rPr lang="de-DE" sz="2400" b="1" dirty="0">
                <a:solidFill>
                  <a:schemeClr val="bg1">
                    <a:lumMod val="95000"/>
                  </a:schemeClr>
                </a:solidFill>
              </a:rPr>
              <a:t>war es Paulus ein Anliegen, </a:t>
            </a:r>
            <a:br>
              <a:rPr lang="de-DE" sz="2400" b="1" dirty="0">
                <a:solidFill>
                  <a:schemeClr val="bg1">
                    <a:lumMod val="95000"/>
                  </a:schemeClr>
                </a:solidFill>
              </a:rPr>
            </a:br>
            <a:r>
              <a:rPr lang="de-DE" sz="2400" b="1" dirty="0">
                <a:solidFill>
                  <a:schemeClr val="bg1">
                    <a:lumMod val="95000"/>
                  </a:schemeClr>
                </a:solidFill>
              </a:rPr>
              <a:t>allen, die ihm zuhören wollten, </a:t>
            </a:r>
            <a:br>
              <a:rPr lang="de-DE" sz="2400" b="1" dirty="0">
                <a:solidFill>
                  <a:schemeClr val="bg1">
                    <a:lumMod val="95000"/>
                  </a:schemeClr>
                </a:solidFill>
              </a:rPr>
            </a:br>
            <a:r>
              <a:rPr lang="de-DE" sz="2400" b="1" dirty="0">
                <a:solidFill>
                  <a:schemeClr val="bg1">
                    <a:lumMod val="95000"/>
                  </a:schemeClr>
                </a:solidFill>
              </a:rPr>
              <a:t>Den </a:t>
            </a:r>
            <a:r>
              <a:rPr lang="de-DE" sz="2400" b="1" dirty="0">
                <a:solidFill>
                  <a:schemeClr val="accent4"/>
                </a:solidFill>
              </a:rPr>
              <a:t>EINZIGEN</a:t>
            </a:r>
            <a:r>
              <a:rPr lang="de-DE" sz="2400" b="1" dirty="0">
                <a:solidFill>
                  <a:schemeClr val="bg1">
                    <a:lumMod val="95000"/>
                  </a:schemeClr>
                </a:solidFill>
              </a:rPr>
              <a:t> zu verkünden, </a:t>
            </a:r>
            <a:br>
              <a:rPr lang="de-DE" sz="2400" b="1" dirty="0">
                <a:solidFill>
                  <a:schemeClr val="bg1">
                    <a:lumMod val="95000"/>
                  </a:schemeClr>
                </a:solidFill>
              </a:rPr>
            </a:br>
            <a:r>
              <a:rPr lang="de-DE" sz="2400" b="1" dirty="0">
                <a:solidFill>
                  <a:schemeClr val="bg1">
                    <a:lumMod val="95000"/>
                  </a:schemeClr>
                </a:solidFill>
              </a:rPr>
              <a:t>der Himmel und Erde vereinen kann</a:t>
            </a:r>
            <a:br>
              <a:rPr lang="de-DE" sz="2400" b="1" dirty="0">
                <a:solidFill>
                  <a:schemeClr val="bg1">
                    <a:lumMod val="95000"/>
                  </a:schemeClr>
                </a:solidFill>
              </a:rPr>
            </a:br>
            <a:r>
              <a:rPr lang="de-DE" sz="2400" b="1" dirty="0">
                <a:solidFill>
                  <a:schemeClr val="bg1">
                    <a:lumMod val="95000"/>
                  </a:schemeClr>
                </a:solidFill>
              </a:rPr>
              <a:t> </a:t>
            </a:r>
            <a:r>
              <a:rPr lang="de-DE" sz="2400" b="1" dirty="0">
                <a:solidFill>
                  <a:schemeClr val="accent4">
                    <a:lumMod val="75000"/>
                  </a:schemeClr>
                </a:solidFill>
              </a:rPr>
              <a:t>JESUS CHRISTUS</a:t>
            </a:r>
            <a:r>
              <a:rPr lang="de-DE" sz="2400" b="1" dirty="0">
                <a:solidFill>
                  <a:schemeClr val="bg1">
                    <a:lumMod val="95000"/>
                  </a:schemeClr>
                </a:solidFill>
              </a:rPr>
              <a:t>, den </a:t>
            </a:r>
            <a:r>
              <a:rPr lang="de-DE" sz="2400" b="1" dirty="0">
                <a:solidFill>
                  <a:schemeClr val="accent4">
                    <a:lumMod val="75000"/>
                  </a:schemeClr>
                </a:solidFill>
              </a:rPr>
              <a:t>ERLÖSER.</a:t>
            </a:r>
            <a:endParaRPr kumimoji="0" lang="en" sz="2400" b="1" i="0" u="none" strike="noStrike" kern="1200" cap="none" spc="0" normalizeH="0" baseline="0" noProof="0" dirty="0">
              <a:ln>
                <a:noFill/>
              </a:ln>
              <a:solidFill>
                <a:schemeClr val="accent4">
                  <a:lumMod val="75000"/>
                </a:schemeClr>
              </a:solidFill>
              <a:effectLst/>
              <a:uLnTx/>
              <a:uFillTx/>
              <a:latin typeface="Aptos" panose="02110004020202020204"/>
            </a:endParaRP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24" y="195203"/>
            <a:ext cx="5093068" cy="6448425"/>
          </a:xfrm>
          <a:prstGeom prst="rect">
            <a:avLst/>
          </a:prstGeom>
          <a:effectLst>
            <a:softEdge rad="317500"/>
          </a:effectLst>
        </p:spPr>
      </p:pic>
      <p:sp>
        <p:nvSpPr>
          <p:cNvPr id="6" name="CuadroTexto 5">
            <a:extLst>
              <a:ext uri="{FF2B5EF4-FFF2-40B4-BE49-F238E27FC236}">
                <a16:creationId xmlns:a16="http://schemas.microsoft.com/office/drawing/2014/main" id="{008862F0-0543-E32C-2A41-CEA9FFED264C}"/>
              </a:ext>
            </a:extLst>
          </p:cNvPr>
          <p:cNvSpPr txBox="1"/>
          <p:nvPr/>
        </p:nvSpPr>
        <p:spPr>
          <a:xfrm>
            <a:off x="5254992" y="4826817"/>
            <a:ext cx="6534149" cy="1569660"/>
          </a:xfrm>
          <a:prstGeom prst="rect">
            <a:avLst/>
          </a:prstGeom>
          <a:noFill/>
        </p:spPr>
        <p:txBody>
          <a:bodyPr wrap="square">
            <a:spAutoFit/>
          </a:bodyPr>
          <a:lstStyle/>
          <a:p>
            <a:pPr lvl="0">
              <a:spcBef>
                <a:spcPts val="600"/>
              </a:spcBef>
              <a:defRPr/>
            </a:pPr>
            <a:r>
              <a:rPr lang="de-DE" sz="2400" b="1" dirty="0">
                <a:solidFill>
                  <a:schemeClr val="bg1">
                    <a:lumMod val="95000"/>
                  </a:schemeClr>
                </a:solidFill>
              </a:rPr>
              <a:t>Damit zeigte er uns, wie </a:t>
            </a:r>
            <a:r>
              <a:rPr lang="de-DE" sz="2400" b="1" dirty="0">
                <a:solidFill>
                  <a:schemeClr val="bg2">
                    <a:lumMod val="60000"/>
                    <a:lumOff val="40000"/>
                  </a:schemeClr>
                </a:solidFill>
              </a:rPr>
              <a:t>GOTTES GEMEINDE </a:t>
            </a:r>
            <a:r>
              <a:rPr lang="de-DE" sz="2400" b="1" dirty="0">
                <a:solidFill>
                  <a:schemeClr val="bg1">
                    <a:lumMod val="95000"/>
                  </a:schemeClr>
                </a:solidFill>
              </a:rPr>
              <a:t>heute mit dem </a:t>
            </a:r>
            <a:r>
              <a:rPr lang="de-DE" sz="2400" b="1" dirty="0">
                <a:solidFill>
                  <a:srgbClr val="FFFF00"/>
                </a:solidFill>
              </a:rPr>
              <a:t>HIMMEL vereint </a:t>
            </a:r>
            <a:r>
              <a:rPr lang="de-DE" sz="2400" b="1" dirty="0">
                <a:solidFill>
                  <a:schemeClr val="bg1">
                    <a:lumMod val="95000"/>
                  </a:schemeClr>
                </a:solidFill>
              </a:rPr>
              <a:t>sein kann, </a:t>
            </a:r>
            <a:br>
              <a:rPr lang="de-DE" sz="2400" b="1" dirty="0">
                <a:solidFill>
                  <a:schemeClr val="bg1">
                    <a:lumMod val="95000"/>
                  </a:schemeClr>
                </a:solidFill>
              </a:rPr>
            </a:br>
            <a:r>
              <a:rPr lang="de-DE" sz="2400" b="1" dirty="0">
                <a:solidFill>
                  <a:schemeClr val="bg1">
                    <a:lumMod val="95000"/>
                  </a:schemeClr>
                </a:solidFill>
              </a:rPr>
              <a:t>um auf Erden den </a:t>
            </a:r>
            <a:r>
              <a:rPr lang="de-DE" sz="2400" b="1" dirty="0">
                <a:solidFill>
                  <a:schemeClr val="bg2">
                    <a:lumMod val="60000"/>
                    <a:lumOff val="40000"/>
                  </a:schemeClr>
                </a:solidFill>
              </a:rPr>
              <a:t>Auftrag zu erfüllen</a:t>
            </a:r>
            <a:r>
              <a:rPr lang="de-DE" sz="2400" b="1" dirty="0">
                <a:solidFill>
                  <a:schemeClr val="bg1">
                    <a:lumMod val="95000"/>
                  </a:schemeClr>
                </a:solidFill>
              </a:rPr>
              <a:t>, </a:t>
            </a:r>
            <a:br>
              <a:rPr lang="de-DE" sz="2400" b="1" dirty="0">
                <a:solidFill>
                  <a:schemeClr val="bg1">
                    <a:lumMod val="95000"/>
                  </a:schemeClr>
                </a:solidFill>
              </a:rPr>
            </a:br>
            <a:r>
              <a:rPr lang="de-DE" sz="2400" b="1" dirty="0">
                <a:solidFill>
                  <a:schemeClr val="bg1">
                    <a:lumMod val="95000"/>
                  </a:schemeClr>
                </a:solidFill>
              </a:rPr>
              <a:t>den </a:t>
            </a:r>
            <a:r>
              <a:rPr lang="de-DE" sz="2400" b="1" dirty="0">
                <a:solidFill>
                  <a:srgbClr val="FFFF00"/>
                </a:solidFill>
              </a:rPr>
              <a:t>JESUS uns anvertraut </a:t>
            </a:r>
            <a:r>
              <a:rPr lang="de-DE" sz="2400" b="1" dirty="0">
                <a:solidFill>
                  <a:schemeClr val="bg1">
                    <a:lumMod val="95000"/>
                  </a:schemeClr>
                </a:solidFill>
              </a:rPr>
              <a:t>hat.</a:t>
            </a:r>
            <a:endParaRPr kumimoji="0" lang="en" sz="2400" b="1" i="0" u="none" strike="noStrike" kern="1200" cap="none" spc="0" normalizeH="0" baseline="0" noProof="0" dirty="0">
              <a:ln>
                <a:noFill/>
              </a:ln>
              <a:solidFill>
                <a:schemeClr val="bg1">
                  <a:lumMod val="95000"/>
                </a:schemeClr>
              </a:solidFill>
              <a:effectLst/>
              <a:uLnTx/>
              <a:uFillTx/>
              <a:latin typeface="Aptos" panose="02110004020202020204"/>
            </a:endParaRPr>
          </a:p>
        </p:txBody>
      </p:sp>
      <p:sp>
        <p:nvSpPr>
          <p:cNvPr id="8" name="CuadroTexto 7">
            <a:extLst>
              <a:ext uri="{FF2B5EF4-FFF2-40B4-BE49-F238E27FC236}">
                <a16:creationId xmlns:a16="http://schemas.microsoft.com/office/drawing/2014/main" id="{5D4DA7DF-B775-D53B-59F6-3DF3FFB4F3E5}"/>
              </a:ext>
            </a:extLst>
          </p:cNvPr>
          <p:cNvSpPr txBox="1"/>
          <p:nvPr/>
        </p:nvSpPr>
        <p:spPr>
          <a:xfrm>
            <a:off x="5736861" y="2830755"/>
            <a:ext cx="6534150" cy="1938992"/>
          </a:xfrm>
          <a:prstGeom prst="rect">
            <a:avLst/>
          </a:prstGeom>
          <a:noFill/>
        </p:spPr>
        <p:txBody>
          <a:bodyPr wrap="square">
            <a:spAutoFit/>
          </a:bodyPr>
          <a:lstStyle/>
          <a:p>
            <a:pPr lvl="0">
              <a:spcBef>
                <a:spcPts val="600"/>
              </a:spcBef>
              <a:defRPr/>
            </a:pPr>
            <a:r>
              <a:rPr lang="de-DE" sz="2400" b="1" dirty="0">
                <a:solidFill>
                  <a:schemeClr val="bg1">
                    <a:lumMod val="95000"/>
                  </a:schemeClr>
                </a:solidFill>
              </a:rPr>
              <a:t>In seinen Briefen an die </a:t>
            </a:r>
            <a:r>
              <a:rPr lang="de-DE" sz="2400" b="1" dirty="0">
                <a:solidFill>
                  <a:schemeClr val="bg2">
                    <a:lumMod val="40000"/>
                    <a:lumOff val="60000"/>
                  </a:schemeClr>
                </a:solidFill>
              </a:rPr>
              <a:t>Philipper</a:t>
            </a:r>
            <a:r>
              <a:rPr lang="de-DE" sz="2400" b="1" dirty="0">
                <a:solidFill>
                  <a:schemeClr val="bg1">
                    <a:lumMod val="95000"/>
                  </a:schemeClr>
                </a:solidFill>
              </a:rPr>
              <a:t> </a:t>
            </a:r>
            <a:br>
              <a:rPr lang="de-DE" sz="2400" b="1" dirty="0">
                <a:solidFill>
                  <a:schemeClr val="bg1">
                    <a:lumMod val="95000"/>
                  </a:schemeClr>
                </a:solidFill>
              </a:rPr>
            </a:br>
            <a:r>
              <a:rPr lang="de-DE" sz="2400" b="1" dirty="0">
                <a:solidFill>
                  <a:schemeClr val="bg1">
                    <a:lumMod val="95000"/>
                  </a:schemeClr>
                </a:solidFill>
              </a:rPr>
              <a:t>und </a:t>
            </a:r>
            <a:r>
              <a:rPr lang="de-DE" sz="2400" b="1" dirty="0">
                <a:solidFill>
                  <a:schemeClr val="bg2">
                    <a:lumMod val="40000"/>
                    <a:lumOff val="60000"/>
                  </a:schemeClr>
                </a:solidFill>
              </a:rPr>
              <a:t>Kolosser</a:t>
            </a:r>
            <a:r>
              <a:rPr lang="de-DE" sz="2400" b="1" dirty="0">
                <a:solidFill>
                  <a:schemeClr val="bg1">
                    <a:lumMod val="95000"/>
                  </a:schemeClr>
                </a:solidFill>
              </a:rPr>
              <a:t> tat er alles, </a:t>
            </a:r>
            <a:br>
              <a:rPr lang="de-DE" sz="2400" b="1" dirty="0">
                <a:solidFill>
                  <a:schemeClr val="bg1">
                    <a:lumMod val="95000"/>
                  </a:schemeClr>
                </a:solidFill>
              </a:rPr>
            </a:br>
            <a:r>
              <a:rPr lang="de-DE" sz="2400" b="1" dirty="0">
                <a:solidFill>
                  <a:schemeClr val="bg1">
                    <a:lumMod val="95000"/>
                  </a:schemeClr>
                </a:solidFill>
              </a:rPr>
              <a:t>um die Gemeinde </a:t>
            </a:r>
            <a:r>
              <a:rPr lang="de-DE" sz="2400" b="1" dirty="0">
                <a:solidFill>
                  <a:schemeClr val="bg2">
                    <a:lumMod val="20000"/>
                    <a:lumOff val="80000"/>
                  </a:schemeClr>
                </a:solidFill>
              </a:rPr>
              <a:t>näher zum Himmel </a:t>
            </a:r>
            <a:br>
              <a:rPr lang="de-DE" sz="2400" b="1" dirty="0">
                <a:solidFill>
                  <a:schemeClr val="bg1">
                    <a:lumMod val="95000"/>
                  </a:schemeClr>
                </a:solidFill>
              </a:rPr>
            </a:br>
            <a:r>
              <a:rPr lang="de-DE" sz="2400" b="1" dirty="0">
                <a:solidFill>
                  <a:schemeClr val="bg1">
                    <a:lumMod val="95000"/>
                  </a:schemeClr>
                </a:solidFill>
              </a:rPr>
              <a:t>und die Gläubigen </a:t>
            </a:r>
            <a:br>
              <a:rPr lang="de-DE" sz="2400" b="1" dirty="0">
                <a:solidFill>
                  <a:schemeClr val="bg1">
                    <a:lumMod val="95000"/>
                  </a:schemeClr>
                </a:solidFill>
              </a:rPr>
            </a:br>
            <a:r>
              <a:rPr lang="de-DE" sz="2400" b="1" dirty="0">
                <a:solidFill>
                  <a:schemeClr val="bg2">
                    <a:lumMod val="20000"/>
                    <a:lumOff val="80000"/>
                  </a:schemeClr>
                </a:solidFill>
              </a:rPr>
              <a:t>näher zueinander </a:t>
            </a:r>
            <a:r>
              <a:rPr lang="de-DE" sz="2400" b="1" dirty="0">
                <a:solidFill>
                  <a:schemeClr val="bg1">
                    <a:lumMod val="95000"/>
                  </a:schemeClr>
                </a:solidFill>
              </a:rPr>
              <a:t>zu bringen.</a:t>
            </a:r>
            <a:endParaRPr kumimoji="0" lang="en" sz="2400" b="1" i="0" u="none" strike="noStrike" kern="1200" cap="none" spc="0" normalizeH="0" baseline="0" noProof="0" dirty="0">
              <a:ln>
                <a:noFill/>
              </a:ln>
              <a:solidFill>
                <a:schemeClr val="bg1">
                  <a:lumMod val="95000"/>
                </a:schemeClr>
              </a:solidFill>
              <a:effectLst/>
              <a:uLnTx/>
              <a:uFillTx/>
              <a:latin typeface="Aptos" panose="02110004020202020204"/>
            </a:endParaRPr>
          </a:p>
        </p:txBody>
      </p:sp>
    </p:spTree>
    <p:extLst>
      <p:ext uri="{BB962C8B-B14F-4D97-AF65-F5344CB8AC3E}">
        <p14:creationId xmlns:p14="http://schemas.microsoft.com/office/powerpoint/2010/main" val="153352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50000"/>
                    </a14:imgEffect>
                    <a14:imgEffect>
                      <a14:brightnessContrast bright="51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A57A0144-82B9-9DC4-7E32-93364B79B4BE}"/>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45D9A79D-7183-8CCA-3F15-B262425381B1}"/>
              </a:ext>
            </a:extLst>
          </p:cNvPr>
          <p:cNvSpPr txBox="1"/>
          <p:nvPr/>
        </p:nvSpPr>
        <p:spPr>
          <a:xfrm>
            <a:off x="922893" y="942669"/>
            <a:ext cx="6679138" cy="4708981"/>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sng" strike="noStrike" kern="1200" cap="none" spc="0" normalizeH="0" baseline="0" noProof="0" dirty="0">
                <a:ln>
                  <a:noFill/>
                </a:ln>
                <a:solidFill>
                  <a:srgbClr val="AA0069"/>
                </a:solidFill>
                <a:effectLst/>
                <a:uLnTx/>
                <a:uFillTx/>
                <a:latin typeface="Aptos" panose="02110004020202020204"/>
                <a:ea typeface="+mn-ea"/>
                <a:cs typeface="+mn-cs"/>
              </a:rPr>
              <a:t>Der Verfasser der Briefe:</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Paulus aus dem Gefängnis</a:t>
            </a:r>
          </a:p>
          <a:p>
            <a:pPr marL="457200" marR="0" lvl="1" indent="0" algn="l" defTabSz="914400" rtl="0" eaLnBrk="1" fontAlgn="auto" latinLnBrk="0" hangingPunct="1">
              <a:lnSpc>
                <a:spcPct val="100000"/>
              </a:lnSpc>
              <a:spcBef>
                <a:spcPts val="600"/>
              </a:spcBef>
              <a:spcAft>
                <a:spcPts val="0"/>
              </a:spcAft>
              <a:buClrTx/>
              <a:buSzTx/>
              <a:buFontTx/>
              <a:buNone/>
              <a:tabLst/>
              <a:defRPr/>
            </a:pP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Botschafter</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in Ketten</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1800"/>
              </a:spcBef>
              <a:spcAft>
                <a:spcPts val="0"/>
              </a:spcAft>
              <a:buClrTx/>
              <a:buSzTx/>
              <a:buFontTx/>
              <a:buNone/>
              <a:tabLst/>
              <a:defRPr/>
            </a:pPr>
            <a:endParaRPr kumimoji="0" lang="en" sz="500" b="1" i="0" u="none" strike="noStrike" kern="1200" cap="none" spc="0" normalizeH="0" baseline="0" noProof="0" dirty="0">
              <a:ln>
                <a:noFill/>
              </a:ln>
              <a:solidFill>
                <a:schemeClr val="bg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 sz="2000" b="1" i="0" u="sng" strike="noStrike" kern="1200" cap="none" spc="0" normalizeH="0" baseline="0" noProof="0" dirty="0">
                <a:ln>
                  <a:noFill/>
                </a:ln>
                <a:solidFill>
                  <a:schemeClr val="bg2"/>
                </a:solidFill>
                <a:effectLst/>
                <a:uLnTx/>
                <a:uFillTx/>
                <a:latin typeface="Aptos" panose="02110004020202020204"/>
                <a:ea typeface="+mn-ea"/>
                <a:cs typeface="+mn-cs"/>
              </a:rPr>
              <a:t>Die Empfänger:</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Die Geschichte von  Philippi</a:t>
            </a:r>
          </a:p>
          <a:p>
            <a:pPr marL="457200" marR="0" lvl="1" indent="0" algn="l" defTabSz="914400" rtl="0" eaLnBrk="1" fontAlgn="auto" latinLnBrk="0" hangingPunct="1">
              <a:lnSpc>
                <a:spcPct val="100000"/>
              </a:lnSpc>
              <a:spcBef>
                <a:spcPts val="600"/>
              </a:spcBef>
              <a:spcAft>
                <a:spcPts val="0"/>
              </a:spcAft>
              <a:buClrTx/>
              <a:buSzTx/>
              <a:buFontTx/>
              <a:buNone/>
              <a:tabLst/>
              <a:defRPr/>
            </a:pP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Die Geschichte von Kolossä</a:t>
            </a:r>
          </a:p>
          <a:p>
            <a:pPr marL="457200" marR="0" lvl="1" indent="0" algn="l" defTabSz="914400" rtl="0" eaLnBrk="1" fontAlgn="auto" latinLnBrk="0" hangingPunct="1">
              <a:lnSpc>
                <a:spcPct val="100000"/>
              </a:lnSpc>
              <a:spcBef>
                <a:spcPts val="600"/>
              </a:spcBef>
              <a:spcAft>
                <a:spcPts val="0"/>
              </a:spcAft>
              <a:buClrTx/>
              <a:buSzTx/>
              <a:buFontTx/>
              <a:buNone/>
              <a:tabLst/>
              <a:defRPr/>
            </a:pP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Die Gemeinden von  Philippi </a:t>
            </a:r>
            <a:r>
              <a:rPr lang="en" sz="2000" b="1" dirty="0">
                <a:solidFill>
                  <a:prstClr val="black"/>
                </a:solidFill>
                <a:latin typeface="Aptos" panose="02110004020202020204"/>
              </a:rPr>
              <a:t>u</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nd Kolossä</a:t>
            </a:r>
          </a:p>
          <a:p>
            <a:pPr marL="457200" marR="0" lvl="1" indent="0" algn="l" defTabSz="914400" rtl="0" eaLnBrk="1" fontAlgn="auto" latinLnBrk="0" hangingPunct="1">
              <a:lnSpc>
                <a:spcPct val="100000"/>
              </a:lnSpc>
              <a:spcBef>
                <a:spcPts val="600"/>
              </a:spcBef>
              <a:spcAft>
                <a:spcPts val="0"/>
              </a:spcAft>
              <a:buClrTx/>
              <a:buSzTx/>
              <a:buFontTx/>
              <a:buNone/>
              <a:tabLst/>
              <a:defRPr/>
            </a:pP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2" name="Imagen 11" descr="Imagen que contiene computadora, computer, monitor, pantalla&#10;&#10;El contenido generado por IA puede ser incorrecto.">
            <a:extLst>
              <a:ext uri="{FF2B5EF4-FFF2-40B4-BE49-F238E27FC236}">
                <a16:creationId xmlns:a16="http://schemas.microsoft.com/office/drawing/2014/main" id="{66BB3AB3-BFEC-1EB5-7283-C95B47015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909245" y="3367209"/>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7914ED8E-A189-B51C-FA6C-FF8A3BA359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909245" y="1404775"/>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08BC44D5-FFA0-4CE5-000A-E8392EAD56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09245" y="4130351"/>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812F960F-3FDA-6166-D9FD-350E33B65B2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909245" y="2140188"/>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D678C108-4277-B8BA-6754-94113BAE89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909245" y="4909453"/>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2B2EDCCD-69D1-01A0-18C9-11DCFCC9E4C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125524" y="975980"/>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3656BEA-A9C1-3F05-049F-40E5E0DCF60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125524" y="2961019"/>
            <a:ext cx="736095" cy="306903"/>
          </a:xfrm>
          <a:prstGeom prst="rect">
            <a:avLst/>
          </a:prstGeom>
        </p:spPr>
      </p:pic>
      <p:pic>
        <p:nvPicPr>
          <p:cNvPr id="7" name="Grafik 6" descr="Ein Bild, das Menschliches Gesicht, Mann, Person, Kleidung enthält.&#10;&#10;KI-generierte Inhalte können fehlerhaft sein.">
            <a:extLst>
              <a:ext uri="{FF2B5EF4-FFF2-40B4-BE49-F238E27FC236}">
                <a16:creationId xmlns:a16="http://schemas.microsoft.com/office/drawing/2014/main" id="{A963174D-7C02-A9A2-67DC-9C707FB24AE4}"/>
              </a:ext>
            </a:extLst>
          </p:cNvPr>
          <p:cNvPicPr>
            <a:picLocks noChangeAspect="1"/>
          </p:cNvPicPr>
          <p:nvPr/>
        </p:nvPicPr>
        <p:blipFill>
          <a:blip r:embed="rId11"/>
          <a:stretch>
            <a:fillRect/>
          </a:stretch>
        </p:blipFill>
        <p:spPr>
          <a:xfrm>
            <a:off x="8447290" y="-39705"/>
            <a:ext cx="2070108" cy="3378985"/>
          </a:xfrm>
          <a:prstGeom prst="rect">
            <a:avLst/>
          </a:prstGeom>
        </p:spPr>
      </p:pic>
      <p:sp>
        <p:nvSpPr>
          <p:cNvPr id="9" name="Rechteck 8">
            <a:extLst>
              <a:ext uri="{FF2B5EF4-FFF2-40B4-BE49-F238E27FC236}">
                <a16:creationId xmlns:a16="http://schemas.microsoft.com/office/drawing/2014/main" id="{11F26D81-119D-637D-3227-D8A607C61B0A}"/>
              </a:ext>
            </a:extLst>
          </p:cNvPr>
          <p:cNvSpPr/>
          <p:nvPr/>
        </p:nvSpPr>
        <p:spPr>
          <a:xfrm>
            <a:off x="5777633" y="234370"/>
            <a:ext cx="3099032" cy="110799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6600" b="1" i="1" spc="300" dirty="0">
                <a:ln>
                  <a:solidFill>
                    <a:schemeClr val="accent3">
                      <a:lumMod val="50000"/>
                    </a:schemeClr>
                  </a:solidFill>
                </a:ln>
                <a:blipFill>
                  <a:blip r:embed="rId12"/>
                  <a:stretch>
                    <a:fillRect/>
                  </a:stretch>
                </a:blipFill>
                <a:effectLst>
                  <a:outerShdw blurRad="38100" dist="38100" dir="2700000" algn="tl">
                    <a:srgbClr val="000000">
                      <a:alpha val="43137"/>
                    </a:srgbClr>
                  </a:outerShdw>
                </a:effectLst>
                <a:latin typeface="Candara" panose="020E0502030303020204" pitchFamily="34" charset="0"/>
              </a:rPr>
              <a:t>Ü B E R</a:t>
            </a:r>
            <a:endParaRPr lang="de-DE" sz="6600" b="1" i="1" cap="none" spc="300" dirty="0">
              <a:ln>
                <a:solidFill>
                  <a:schemeClr val="accent3">
                    <a:lumMod val="50000"/>
                  </a:schemeClr>
                </a:solidFill>
              </a:ln>
              <a:blipFill>
                <a:blip r:embed="rId12"/>
                <a:stretch>
                  <a:fillRect/>
                </a:stretch>
              </a:blipFill>
              <a:effectLst>
                <a:outerShdw blurRad="38100" dist="38100" dir="2700000" algn="tl">
                  <a:srgbClr val="000000">
                    <a:alpha val="43137"/>
                  </a:srgbClr>
                </a:outerShdw>
              </a:effectLst>
              <a:latin typeface="Candara" panose="020E0502030303020204" pitchFamily="34" charset="0"/>
            </a:endParaRPr>
          </a:p>
        </p:txBody>
      </p:sp>
      <p:sp>
        <p:nvSpPr>
          <p:cNvPr id="10" name="Rechteck 9">
            <a:extLst>
              <a:ext uri="{FF2B5EF4-FFF2-40B4-BE49-F238E27FC236}">
                <a16:creationId xmlns:a16="http://schemas.microsoft.com/office/drawing/2014/main" id="{D3A50763-E3E1-E755-13B0-9C1BAB4D17DB}"/>
              </a:ext>
            </a:extLst>
          </p:cNvPr>
          <p:cNvSpPr/>
          <p:nvPr/>
        </p:nvSpPr>
        <p:spPr>
          <a:xfrm rot="20146470">
            <a:off x="9559044" y="280871"/>
            <a:ext cx="3077430" cy="103430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6000" b="1" spc="700" dirty="0">
                <a:ln>
                  <a:solidFill>
                    <a:schemeClr val="accent3">
                      <a:lumMod val="50000"/>
                    </a:schemeClr>
                  </a:solidFill>
                </a:ln>
                <a:blipFill>
                  <a:blip r:embed="rId13"/>
                  <a:stretch>
                    <a:fillRect/>
                  </a:stretch>
                </a:blipFill>
                <a:effectLst>
                  <a:outerShdw blurRad="38100" dist="38100" dir="2700000" algn="tl">
                    <a:srgbClr val="000000">
                      <a:alpha val="43137"/>
                    </a:srgbClr>
                  </a:outerShdw>
                </a:effectLst>
                <a:latin typeface="Candara" panose="020E0502030303020204" pitchFamily="34" charset="0"/>
              </a:rPr>
              <a:t>b</a:t>
            </a:r>
            <a:r>
              <a:rPr lang="de-DE" sz="6000" b="1" cap="none" spc="700" dirty="0">
                <a:ln>
                  <a:solidFill>
                    <a:schemeClr val="accent3">
                      <a:lumMod val="50000"/>
                    </a:schemeClr>
                  </a:solidFill>
                </a:ln>
                <a:blipFill>
                  <a:blip r:embed="rId13"/>
                  <a:stretch>
                    <a:fillRect/>
                  </a:stretch>
                </a:blipFill>
                <a:effectLst>
                  <a:outerShdw blurRad="38100" dist="38100" dir="2700000" algn="tl">
                    <a:srgbClr val="000000">
                      <a:alpha val="43137"/>
                    </a:srgbClr>
                  </a:outerShdw>
                </a:effectLst>
                <a:latin typeface="Candara" panose="020E0502030303020204" pitchFamily="34" charset="0"/>
              </a:rPr>
              <a:t>lick</a:t>
            </a:r>
          </a:p>
        </p:txBody>
      </p:sp>
      <p:sp>
        <p:nvSpPr>
          <p:cNvPr id="11" name="Scrollen: horizontal 10">
            <a:extLst>
              <a:ext uri="{FF2B5EF4-FFF2-40B4-BE49-F238E27FC236}">
                <a16:creationId xmlns:a16="http://schemas.microsoft.com/office/drawing/2014/main" id="{BE18A84D-D381-7DC0-9C44-6F1EC922B4F0}"/>
              </a:ext>
            </a:extLst>
          </p:cNvPr>
          <p:cNvSpPr/>
          <p:nvPr/>
        </p:nvSpPr>
        <p:spPr>
          <a:xfrm>
            <a:off x="1711490" y="1610184"/>
            <a:ext cx="6605611" cy="511629"/>
          </a:xfrm>
          <a:prstGeom prst="horizontalScroll">
            <a:avLst/>
          </a:prstGeom>
          <a:solidFill>
            <a:schemeClr val="bg1">
              <a:alpha val="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a:t>
            </a:r>
            <a:r>
              <a:rPr lang="de-DE" sz="2000" b="1" i="1" dirty="0">
                <a:solidFill>
                  <a:schemeClr val="tx1"/>
                </a:solidFill>
                <a:highlight>
                  <a:srgbClr val="FDD7D1"/>
                </a:highlight>
              </a:rPr>
              <a:t>So, 04. Jan‘26 – Paulus, ein Gefangener JESU CHRISTI</a:t>
            </a:r>
          </a:p>
        </p:txBody>
      </p:sp>
      <p:sp>
        <p:nvSpPr>
          <p:cNvPr id="14" name="Scrollen: horizontal 13">
            <a:extLst>
              <a:ext uri="{FF2B5EF4-FFF2-40B4-BE49-F238E27FC236}">
                <a16:creationId xmlns:a16="http://schemas.microsoft.com/office/drawing/2014/main" id="{BC5ECB56-DE3E-02CB-0F9C-2CB22952DB65}"/>
              </a:ext>
            </a:extLst>
          </p:cNvPr>
          <p:cNvSpPr/>
          <p:nvPr/>
        </p:nvSpPr>
        <p:spPr>
          <a:xfrm>
            <a:off x="1711492" y="2362240"/>
            <a:ext cx="4190086" cy="511629"/>
          </a:xfrm>
          <a:prstGeom prst="horizontalScroll">
            <a:avLst/>
          </a:prstGeom>
          <a:solidFill>
            <a:schemeClr val="bg1">
              <a:alpha val="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a:t>
            </a:r>
            <a:r>
              <a:rPr lang="de-DE" sz="2000" b="1" i="1" dirty="0">
                <a:solidFill>
                  <a:schemeClr val="tx1"/>
                </a:solidFill>
                <a:highlight>
                  <a:srgbClr val="FDD7D1"/>
                </a:highlight>
              </a:rPr>
              <a:t>Mo, 05. Jan‘26 – Paulus in Ketten</a:t>
            </a:r>
          </a:p>
        </p:txBody>
      </p:sp>
      <p:sp>
        <p:nvSpPr>
          <p:cNvPr id="18" name="Scrollen: horizontal 17">
            <a:extLst>
              <a:ext uri="{FF2B5EF4-FFF2-40B4-BE49-F238E27FC236}">
                <a16:creationId xmlns:a16="http://schemas.microsoft.com/office/drawing/2014/main" id="{A0FE5C9E-F4BD-7E20-CA2C-0A4A38339B90}"/>
              </a:ext>
            </a:extLst>
          </p:cNvPr>
          <p:cNvSpPr/>
          <p:nvPr/>
        </p:nvSpPr>
        <p:spPr>
          <a:xfrm>
            <a:off x="1711492" y="3592529"/>
            <a:ext cx="4190086" cy="511629"/>
          </a:xfrm>
          <a:prstGeom prst="horizontalScroll">
            <a:avLst/>
          </a:prstGeom>
          <a:solidFill>
            <a:schemeClr val="bg1">
              <a:alpha val="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a:t>
            </a:r>
            <a:r>
              <a:rPr lang="de-DE" sz="2000" b="1" i="1" dirty="0">
                <a:solidFill>
                  <a:schemeClr val="tx1"/>
                </a:solidFill>
                <a:highlight>
                  <a:srgbClr val="FDD7D1"/>
                </a:highlight>
              </a:rPr>
              <a:t>Di, 06. Jan‘26 – Paulus in Philippi</a:t>
            </a:r>
          </a:p>
        </p:txBody>
      </p:sp>
      <p:sp>
        <p:nvSpPr>
          <p:cNvPr id="19" name="Scrollen: horizontal 18">
            <a:extLst>
              <a:ext uri="{FF2B5EF4-FFF2-40B4-BE49-F238E27FC236}">
                <a16:creationId xmlns:a16="http://schemas.microsoft.com/office/drawing/2014/main" id="{2A91E612-BD51-545E-F0FF-86192568440B}"/>
              </a:ext>
            </a:extLst>
          </p:cNvPr>
          <p:cNvSpPr/>
          <p:nvPr/>
        </p:nvSpPr>
        <p:spPr>
          <a:xfrm>
            <a:off x="1711491" y="4344585"/>
            <a:ext cx="4552831" cy="511629"/>
          </a:xfrm>
          <a:prstGeom prst="horizontalScroll">
            <a:avLst/>
          </a:prstGeom>
          <a:solidFill>
            <a:schemeClr val="bg1">
              <a:alpha val="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a:t>
            </a:r>
            <a:r>
              <a:rPr lang="de-DE" sz="2000" b="1" i="1" dirty="0">
                <a:solidFill>
                  <a:schemeClr val="tx1"/>
                </a:solidFill>
                <a:highlight>
                  <a:srgbClr val="FDD7D1"/>
                </a:highlight>
              </a:rPr>
              <a:t>Mi, 07. Jan‘26 – Paulus und Kolossä</a:t>
            </a:r>
          </a:p>
        </p:txBody>
      </p:sp>
      <p:sp>
        <p:nvSpPr>
          <p:cNvPr id="20" name="Scrollen: horizontal 19">
            <a:extLst>
              <a:ext uri="{FF2B5EF4-FFF2-40B4-BE49-F238E27FC236}">
                <a16:creationId xmlns:a16="http://schemas.microsoft.com/office/drawing/2014/main" id="{E9F922AC-9FA4-FD4A-65A1-FA0CE88B94E4}"/>
              </a:ext>
            </a:extLst>
          </p:cNvPr>
          <p:cNvSpPr/>
          <p:nvPr/>
        </p:nvSpPr>
        <p:spPr>
          <a:xfrm>
            <a:off x="1711491" y="5140021"/>
            <a:ext cx="6892219" cy="511629"/>
          </a:xfrm>
          <a:prstGeom prst="horizontalScroll">
            <a:avLst/>
          </a:prstGeom>
          <a:solidFill>
            <a:schemeClr val="bg1">
              <a:alpha val="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a:t>
            </a:r>
            <a:r>
              <a:rPr lang="de-DE" sz="2000" b="1" i="1" dirty="0">
                <a:solidFill>
                  <a:schemeClr val="tx1"/>
                </a:solidFill>
                <a:highlight>
                  <a:srgbClr val="FDD7D1"/>
                </a:highlight>
              </a:rPr>
              <a:t>Do, 08. Jan‘26 – Die Gemeinden in Philippi und Kolossä  </a:t>
            </a:r>
          </a:p>
        </p:txBody>
      </p:sp>
    </p:spTree>
    <p:extLst>
      <p:ext uri="{BB962C8B-B14F-4D97-AF65-F5344CB8AC3E}">
        <p14:creationId xmlns:p14="http://schemas.microsoft.com/office/powerpoint/2010/main" val="127422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ppt_x</p:attrName>
                                        </p:attrNameLst>
                                      </p:cBhvr>
                                      <p:tavLst>
                                        <p:tav tm="0">
                                          <p:val>
                                            <p:strVal val="#ppt_x-#ppt_w/2"/>
                                          </p:val>
                                        </p:tav>
                                        <p:tav tm="100000">
                                          <p:val>
                                            <p:strVal val="#ppt_x"/>
                                          </p:val>
                                        </p:tav>
                                      </p:tavLst>
                                    </p:anim>
                                    <p:anim calcmode="lin" valueType="num">
                                      <p:cBhvr>
                                        <p:cTn id="23" dur="500" fill="hold"/>
                                        <p:tgtEl>
                                          <p:spTgt spid="25"/>
                                        </p:tgtEl>
                                        <p:attrNameLst>
                                          <p:attrName>ppt_y</p:attrName>
                                        </p:attrNameLst>
                                      </p:cBhvr>
                                      <p:tavLst>
                                        <p:tav tm="0">
                                          <p:val>
                                            <p:strVal val="#ppt_y"/>
                                          </p:val>
                                        </p:tav>
                                        <p:tav tm="100000">
                                          <p:val>
                                            <p:strVal val="#ppt_y"/>
                                          </p:val>
                                        </p:tav>
                                      </p:tavLst>
                                    </p:anim>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wipe(left)">
                                      <p:cBhvr>
                                        <p:cTn id="29" dur="500"/>
                                        <p:tgtEl>
                                          <p:spTgt spid="2">
                                            <p:txEl>
                                              <p:pRg st="0" end="0"/>
                                            </p:txEl>
                                          </p:spTgt>
                                        </p:tgtEl>
                                      </p:cBhvr>
                                    </p:animEffect>
                                  </p:childTnLst>
                                </p:cTn>
                              </p:par>
                            </p:childTnLst>
                          </p:cTn>
                        </p:par>
                        <p:par>
                          <p:cTn id="30" fill="hold">
                            <p:stCondLst>
                              <p:cond delay="1000"/>
                            </p:stCondLst>
                            <p:childTnLst>
                              <p:par>
                                <p:cTn id="31" presetID="31"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2">
                                            <p:txEl>
                                              <p:pRg st="1" end="1"/>
                                            </p:txEl>
                                          </p:spTgt>
                                        </p:tgtEl>
                                        <p:attrNameLst>
                                          <p:attrName>style.visibility</p:attrName>
                                        </p:attrNameLst>
                                      </p:cBhvr>
                                      <p:to>
                                        <p:strVal val="visible"/>
                                      </p:to>
                                    </p:set>
                                    <p:animEffect transition="in" filter="wipe(left)">
                                      <p:cBhvr>
                                        <p:cTn id="40" dur="500"/>
                                        <p:tgtEl>
                                          <p:spTgt spid="2">
                                            <p:txEl>
                                              <p:pRg st="1" end="1"/>
                                            </p:txEl>
                                          </p:spTgt>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11">
                                            <p:bg/>
                                          </p:spTgt>
                                        </p:tgtEl>
                                        <p:attrNameLst>
                                          <p:attrName>style.visibility</p:attrName>
                                        </p:attrNameLst>
                                      </p:cBhvr>
                                      <p:to>
                                        <p:strVal val="visible"/>
                                      </p:to>
                                    </p:set>
                                    <p:animEffect transition="in" filter="wipe(left)">
                                      <p:cBhvr>
                                        <p:cTn id="44" dur="500"/>
                                        <p:tgtEl>
                                          <p:spTgt spid="11">
                                            <p:bg/>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wipe(left)">
                                      <p:cBhvr>
                                        <p:cTn id="47" dur="500"/>
                                        <p:tgtEl>
                                          <p:spTgt spid="11">
                                            <p:txEl>
                                              <p:pRg st="0" end="0"/>
                                            </p:txEl>
                                          </p:spTgt>
                                        </p:tgtEl>
                                      </p:cBhvr>
                                    </p:animEffect>
                                  </p:childTnLst>
                                </p:cTn>
                              </p:par>
                            </p:childTnLst>
                          </p:cTn>
                        </p:par>
                        <p:par>
                          <p:cTn id="48" fill="hold">
                            <p:stCondLst>
                              <p:cond delay="3000"/>
                            </p:stCondLst>
                            <p:childTnLst>
                              <p:par>
                                <p:cTn id="49" presetID="31" presetClass="entr" presetSubtype="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 calcmode="lin" valueType="num">
                                      <p:cBhvr>
                                        <p:cTn id="53" dur="1000" fill="hold"/>
                                        <p:tgtEl>
                                          <p:spTgt spid="16"/>
                                        </p:tgtEl>
                                        <p:attrNameLst>
                                          <p:attrName>style.rotation</p:attrName>
                                        </p:attrNameLst>
                                      </p:cBhvr>
                                      <p:tavLst>
                                        <p:tav tm="0">
                                          <p:val>
                                            <p:fltVal val="90"/>
                                          </p:val>
                                        </p:tav>
                                        <p:tav tm="100000">
                                          <p:val>
                                            <p:fltVal val="0"/>
                                          </p:val>
                                        </p:tav>
                                      </p:tavLst>
                                    </p:anim>
                                    <p:animEffect transition="in" filter="fade">
                                      <p:cBhvr>
                                        <p:cTn id="54" dur="1000"/>
                                        <p:tgtEl>
                                          <p:spTgt spid="16"/>
                                        </p:tgtEl>
                                      </p:cBhvr>
                                    </p:animEffect>
                                  </p:childTnLst>
                                </p:cTn>
                              </p:par>
                            </p:childTnLst>
                          </p:cTn>
                        </p:par>
                        <p:par>
                          <p:cTn id="55" fill="hold">
                            <p:stCondLst>
                              <p:cond delay="4000"/>
                            </p:stCondLst>
                            <p:childTnLst>
                              <p:par>
                                <p:cTn id="56" presetID="22" presetClass="entr" presetSubtype="8" fill="hold" grpId="0" nodeType="afterEffect">
                                  <p:stCondLst>
                                    <p:cond delay="0"/>
                                  </p:stCondLst>
                                  <p:childTnLst>
                                    <p:set>
                                      <p:cBhvr>
                                        <p:cTn id="57" dur="1" fill="hold">
                                          <p:stCondLst>
                                            <p:cond delay="0"/>
                                          </p:stCondLst>
                                        </p:cTn>
                                        <p:tgtEl>
                                          <p:spTgt spid="2">
                                            <p:txEl>
                                              <p:pRg st="3" end="3"/>
                                            </p:txEl>
                                          </p:spTgt>
                                        </p:tgtEl>
                                        <p:attrNameLst>
                                          <p:attrName>style.visibility</p:attrName>
                                        </p:attrNameLst>
                                      </p:cBhvr>
                                      <p:to>
                                        <p:strVal val="visible"/>
                                      </p:to>
                                    </p:set>
                                    <p:animEffect transition="in" filter="wipe(left)">
                                      <p:cBhvr>
                                        <p:cTn id="58" dur="500"/>
                                        <p:tgtEl>
                                          <p:spTgt spid="2">
                                            <p:txEl>
                                              <p:pRg st="3" end="3"/>
                                            </p:txEl>
                                          </p:spTgt>
                                        </p:tgtEl>
                                      </p:cBhvr>
                                    </p:animEffect>
                                  </p:childTnLst>
                                </p:cTn>
                              </p:par>
                            </p:childTnLst>
                          </p:cTn>
                        </p:par>
                        <p:par>
                          <p:cTn id="59" fill="hold">
                            <p:stCondLst>
                              <p:cond delay="4500"/>
                            </p:stCondLst>
                            <p:childTnLst>
                              <p:par>
                                <p:cTn id="60" presetID="22" presetClass="entr" presetSubtype="8" fill="hold" grpId="0" nodeType="afterEffect">
                                  <p:stCondLst>
                                    <p:cond delay="0"/>
                                  </p:stCondLst>
                                  <p:childTnLst>
                                    <p:set>
                                      <p:cBhvr>
                                        <p:cTn id="61" dur="1" fill="hold">
                                          <p:stCondLst>
                                            <p:cond delay="0"/>
                                          </p:stCondLst>
                                        </p:cTn>
                                        <p:tgtEl>
                                          <p:spTgt spid="14">
                                            <p:bg/>
                                          </p:spTgt>
                                        </p:tgtEl>
                                        <p:attrNameLst>
                                          <p:attrName>style.visibility</p:attrName>
                                        </p:attrNameLst>
                                      </p:cBhvr>
                                      <p:to>
                                        <p:strVal val="visible"/>
                                      </p:to>
                                    </p:set>
                                    <p:animEffect transition="in" filter="wipe(left)">
                                      <p:cBhvr>
                                        <p:cTn id="62" dur="500"/>
                                        <p:tgtEl>
                                          <p:spTgt spid="14">
                                            <p:bg/>
                                          </p:spTgt>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4">
                                            <p:txEl>
                                              <p:pRg st="0" end="0"/>
                                            </p:txEl>
                                          </p:spTgt>
                                        </p:tgtEl>
                                        <p:attrNameLst>
                                          <p:attrName>style.visibility</p:attrName>
                                        </p:attrNameLst>
                                      </p:cBhvr>
                                      <p:to>
                                        <p:strVal val="visible"/>
                                      </p:to>
                                    </p:set>
                                    <p:animEffect transition="in" filter="wipe(left)">
                                      <p:cBhvr>
                                        <p:cTn id="65" dur="500"/>
                                        <p:tgtEl>
                                          <p:spTgt spid="14">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7" presetClass="entr" presetSubtype="8"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anim calcmode="lin" valueType="num">
                                      <p:cBhvr>
                                        <p:cTn id="70" dur="500" fill="hold"/>
                                        <p:tgtEl>
                                          <p:spTgt spid="34"/>
                                        </p:tgtEl>
                                        <p:attrNameLst>
                                          <p:attrName>ppt_x</p:attrName>
                                        </p:attrNameLst>
                                      </p:cBhvr>
                                      <p:tavLst>
                                        <p:tav tm="0">
                                          <p:val>
                                            <p:strVal val="#ppt_x-#ppt_w/2"/>
                                          </p:val>
                                        </p:tav>
                                        <p:tav tm="100000">
                                          <p:val>
                                            <p:strVal val="#ppt_x"/>
                                          </p:val>
                                        </p:tav>
                                      </p:tavLst>
                                    </p:anim>
                                    <p:anim calcmode="lin" valueType="num">
                                      <p:cBhvr>
                                        <p:cTn id="71" dur="500" fill="hold"/>
                                        <p:tgtEl>
                                          <p:spTgt spid="34"/>
                                        </p:tgtEl>
                                        <p:attrNameLst>
                                          <p:attrName>ppt_y</p:attrName>
                                        </p:attrNameLst>
                                      </p:cBhvr>
                                      <p:tavLst>
                                        <p:tav tm="0">
                                          <p:val>
                                            <p:strVal val="#ppt_y"/>
                                          </p:val>
                                        </p:tav>
                                        <p:tav tm="100000">
                                          <p:val>
                                            <p:strVal val="#ppt_y"/>
                                          </p:val>
                                        </p:tav>
                                      </p:tavLst>
                                    </p:anim>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strVal val="#ppt_h"/>
                                          </p:val>
                                        </p:tav>
                                        <p:tav tm="100000">
                                          <p:val>
                                            <p:strVal val="#ppt_h"/>
                                          </p:val>
                                        </p:tav>
                                      </p:tavLst>
                                    </p:anim>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txEl>
                                              <p:pRg st="5" end="5"/>
                                            </p:txEl>
                                          </p:spTgt>
                                        </p:tgtEl>
                                        <p:attrNameLst>
                                          <p:attrName>style.visibility</p:attrName>
                                        </p:attrNameLst>
                                      </p:cBhvr>
                                      <p:to>
                                        <p:strVal val="visible"/>
                                      </p:to>
                                    </p:set>
                                    <p:animEffect transition="in" filter="wipe(left)">
                                      <p:cBhvr>
                                        <p:cTn id="77" dur="500"/>
                                        <p:tgtEl>
                                          <p:spTgt spid="2">
                                            <p:txEl>
                                              <p:pRg st="5" end="5"/>
                                            </p:txEl>
                                          </p:spTgt>
                                        </p:tgtEl>
                                      </p:cBhvr>
                                    </p:animEffect>
                                  </p:childTnLst>
                                </p:cTn>
                              </p:par>
                            </p:childTnLst>
                          </p:cTn>
                        </p:par>
                        <p:par>
                          <p:cTn id="78" fill="hold">
                            <p:stCondLst>
                              <p:cond delay="1000"/>
                            </p:stCondLst>
                            <p:childTnLst>
                              <p:par>
                                <p:cTn id="79" presetID="31" presetClass="entr" presetSubtype="0" fill="hold" nodeType="afterEffect">
                                  <p:stCondLst>
                                    <p:cond delay="0"/>
                                  </p:stCondLst>
                                  <p:childTnLst>
                                    <p:set>
                                      <p:cBhvr>
                                        <p:cTn id="80" dur="1" fill="hold">
                                          <p:stCondLst>
                                            <p:cond delay="0"/>
                                          </p:stCondLst>
                                        </p:cTn>
                                        <p:tgtEl>
                                          <p:spTgt spid="12"/>
                                        </p:tgtEl>
                                        <p:attrNameLst>
                                          <p:attrName>style.visibility</p:attrName>
                                        </p:attrNameLst>
                                      </p:cBhvr>
                                      <p:to>
                                        <p:strVal val="visible"/>
                                      </p:to>
                                    </p:set>
                                    <p:anim calcmode="lin" valueType="num">
                                      <p:cBhvr>
                                        <p:cTn id="81" dur="1000" fill="hold"/>
                                        <p:tgtEl>
                                          <p:spTgt spid="12"/>
                                        </p:tgtEl>
                                        <p:attrNameLst>
                                          <p:attrName>ppt_w</p:attrName>
                                        </p:attrNameLst>
                                      </p:cBhvr>
                                      <p:tavLst>
                                        <p:tav tm="0">
                                          <p:val>
                                            <p:fltVal val="0"/>
                                          </p:val>
                                        </p:tav>
                                        <p:tav tm="100000">
                                          <p:val>
                                            <p:strVal val="#ppt_w"/>
                                          </p:val>
                                        </p:tav>
                                      </p:tavLst>
                                    </p:anim>
                                    <p:anim calcmode="lin" valueType="num">
                                      <p:cBhvr>
                                        <p:cTn id="82" dur="1000" fill="hold"/>
                                        <p:tgtEl>
                                          <p:spTgt spid="12"/>
                                        </p:tgtEl>
                                        <p:attrNameLst>
                                          <p:attrName>ppt_h</p:attrName>
                                        </p:attrNameLst>
                                      </p:cBhvr>
                                      <p:tavLst>
                                        <p:tav tm="0">
                                          <p:val>
                                            <p:fltVal val="0"/>
                                          </p:val>
                                        </p:tav>
                                        <p:tav tm="100000">
                                          <p:val>
                                            <p:strVal val="#ppt_h"/>
                                          </p:val>
                                        </p:tav>
                                      </p:tavLst>
                                    </p:anim>
                                    <p:anim calcmode="lin" valueType="num">
                                      <p:cBhvr>
                                        <p:cTn id="83" dur="1000" fill="hold"/>
                                        <p:tgtEl>
                                          <p:spTgt spid="12"/>
                                        </p:tgtEl>
                                        <p:attrNameLst>
                                          <p:attrName>style.rotation</p:attrName>
                                        </p:attrNameLst>
                                      </p:cBhvr>
                                      <p:tavLst>
                                        <p:tav tm="0">
                                          <p:val>
                                            <p:fltVal val="90"/>
                                          </p:val>
                                        </p:tav>
                                        <p:tav tm="100000">
                                          <p:val>
                                            <p:fltVal val="0"/>
                                          </p:val>
                                        </p:tav>
                                      </p:tavLst>
                                    </p:anim>
                                    <p:animEffect transition="in" filter="fade">
                                      <p:cBhvr>
                                        <p:cTn id="84" dur="1000"/>
                                        <p:tgtEl>
                                          <p:spTgt spid="12"/>
                                        </p:tgtEl>
                                      </p:cBhvr>
                                    </p:animEffect>
                                  </p:childTnLst>
                                </p:cTn>
                              </p:par>
                            </p:childTnLst>
                          </p:cTn>
                        </p:par>
                        <p:par>
                          <p:cTn id="85" fill="hold">
                            <p:stCondLst>
                              <p:cond delay="2000"/>
                            </p:stCondLst>
                            <p:childTnLst>
                              <p:par>
                                <p:cTn id="86" presetID="22" presetClass="entr" presetSubtype="8" fill="hold" grpId="0" nodeType="afterEffect">
                                  <p:stCondLst>
                                    <p:cond delay="0"/>
                                  </p:stCondLst>
                                  <p:childTnLst>
                                    <p:set>
                                      <p:cBhvr>
                                        <p:cTn id="87" dur="1" fill="hold">
                                          <p:stCondLst>
                                            <p:cond delay="0"/>
                                          </p:stCondLst>
                                        </p:cTn>
                                        <p:tgtEl>
                                          <p:spTgt spid="2">
                                            <p:txEl>
                                              <p:pRg st="6" end="6"/>
                                            </p:txEl>
                                          </p:spTgt>
                                        </p:tgtEl>
                                        <p:attrNameLst>
                                          <p:attrName>style.visibility</p:attrName>
                                        </p:attrNameLst>
                                      </p:cBhvr>
                                      <p:to>
                                        <p:strVal val="visible"/>
                                      </p:to>
                                    </p:set>
                                    <p:animEffect transition="in" filter="wipe(left)">
                                      <p:cBhvr>
                                        <p:cTn id="88" dur="500"/>
                                        <p:tgtEl>
                                          <p:spTgt spid="2">
                                            <p:txEl>
                                              <p:pRg st="6" end="6"/>
                                            </p:txEl>
                                          </p:spTgt>
                                        </p:tgtEl>
                                      </p:cBhvr>
                                    </p:animEffect>
                                  </p:childTnLst>
                                </p:cTn>
                              </p:par>
                            </p:childTnLst>
                          </p:cTn>
                        </p:par>
                        <p:par>
                          <p:cTn id="89" fill="hold">
                            <p:stCondLst>
                              <p:cond delay="2500"/>
                            </p:stCondLst>
                            <p:childTnLst>
                              <p:par>
                                <p:cTn id="90" presetID="22" presetClass="entr" presetSubtype="8" fill="hold" grpId="0" nodeType="afterEffect">
                                  <p:stCondLst>
                                    <p:cond delay="0"/>
                                  </p:stCondLst>
                                  <p:childTnLst>
                                    <p:set>
                                      <p:cBhvr>
                                        <p:cTn id="91" dur="1" fill="hold">
                                          <p:stCondLst>
                                            <p:cond delay="0"/>
                                          </p:stCondLst>
                                        </p:cTn>
                                        <p:tgtEl>
                                          <p:spTgt spid="18">
                                            <p:bg/>
                                          </p:spTgt>
                                        </p:tgtEl>
                                        <p:attrNameLst>
                                          <p:attrName>style.visibility</p:attrName>
                                        </p:attrNameLst>
                                      </p:cBhvr>
                                      <p:to>
                                        <p:strVal val="visible"/>
                                      </p:to>
                                    </p:set>
                                    <p:animEffect transition="in" filter="wipe(left)">
                                      <p:cBhvr>
                                        <p:cTn id="92" dur="500"/>
                                        <p:tgtEl>
                                          <p:spTgt spid="18">
                                            <p:bg/>
                                          </p:spTgt>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18">
                                            <p:txEl>
                                              <p:pRg st="0" end="0"/>
                                            </p:txEl>
                                          </p:spTgt>
                                        </p:tgtEl>
                                        <p:attrNameLst>
                                          <p:attrName>style.visibility</p:attrName>
                                        </p:attrNameLst>
                                      </p:cBhvr>
                                      <p:to>
                                        <p:strVal val="visible"/>
                                      </p:to>
                                    </p:set>
                                    <p:animEffect transition="in" filter="wipe(left)">
                                      <p:cBhvr>
                                        <p:cTn id="95" dur="500"/>
                                        <p:tgtEl>
                                          <p:spTgt spid="18">
                                            <p:txEl>
                                              <p:pRg st="0" end="0"/>
                                            </p:txEl>
                                          </p:spTgt>
                                        </p:tgtEl>
                                      </p:cBhvr>
                                    </p:animEffect>
                                  </p:childTnLst>
                                </p:cTn>
                              </p:par>
                            </p:childTnLst>
                          </p:cTn>
                        </p:par>
                        <p:par>
                          <p:cTn id="96" fill="hold">
                            <p:stCondLst>
                              <p:cond delay="3000"/>
                            </p:stCondLst>
                            <p:childTnLst>
                              <p:par>
                                <p:cTn id="97" presetID="31" presetClass="entr" presetSubtype="0" fill="hold" nodeType="afterEffect">
                                  <p:stCondLst>
                                    <p:cond delay="0"/>
                                  </p:stCondLst>
                                  <p:childTnLst>
                                    <p:set>
                                      <p:cBhvr>
                                        <p:cTn id="98" dur="1" fill="hold">
                                          <p:stCondLst>
                                            <p:cond delay="0"/>
                                          </p:stCondLst>
                                        </p:cTn>
                                        <p:tgtEl>
                                          <p:spTgt spid="15"/>
                                        </p:tgtEl>
                                        <p:attrNameLst>
                                          <p:attrName>style.visibility</p:attrName>
                                        </p:attrNameLst>
                                      </p:cBhvr>
                                      <p:to>
                                        <p:strVal val="visible"/>
                                      </p:to>
                                    </p:set>
                                    <p:anim calcmode="lin" valueType="num">
                                      <p:cBhvr>
                                        <p:cTn id="99" dur="1000" fill="hold"/>
                                        <p:tgtEl>
                                          <p:spTgt spid="15"/>
                                        </p:tgtEl>
                                        <p:attrNameLst>
                                          <p:attrName>ppt_w</p:attrName>
                                        </p:attrNameLst>
                                      </p:cBhvr>
                                      <p:tavLst>
                                        <p:tav tm="0">
                                          <p:val>
                                            <p:fltVal val="0"/>
                                          </p:val>
                                        </p:tav>
                                        <p:tav tm="100000">
                                          <p:val>
                                            <p:strVal val="#ppt_w"/>
                                          </p:val>
                                        </p:tav>
                                      </p:tavLst>
                                    </p:anim>
                                    <p:anim calcmode="lin" valueType="num">
                                      <p:cBhvr>
                                        <p:cTn id="100" dur="1000" fill="hold"/>
                                        <p:tgtEl>
                                          <p:spTgt spid="15"/>
                                        </p:tgtEl>
                                        <p:attrNameLst>
                                          <p:attrName>ppt_h</p:attrName>
                                        </p:attrNameLst>
                                      </p:cBhvr>
                                      <p:tavLst>
                                        <p:tav tm="0">
                                          <p:val>
                                            <p:fltVal val="0"/>
                                          </p:val>
                                        </p:tav>
                                        <p:tav tm="100000">
                                          <p:val>
                                            <p:strVal val="#ppt_h"/>
                                          </p:val>
                                        </p:tav>
                                      </p:tavLst>
                                    </p:anim>
                                    <p:anim calcmode="lin" valueType="num">
                                      <p:cBhvr>
                                        <p:cTn id="101" dur="1000" fill="hold"/>
                                        <p:tgtEl>
                                          <p:spTgt spid="15"/>
                                        </p:tgtEl>
                                        <p:attrNameLst>
                                          <p:attrName>style.rotation</p:attrName>
                                        </p:attrNameLst>
                                      </p:cBhvr>
                                      <p:tavLst>
                                        <p:tav tm="0">
                                          <p:val>
                                            <p:fltVal val="90"/>
                                          </p:val>
                                        </p:tav>
                                        <p:tav tm="100000">
                                          <p:val>
                                            <p:fltVal val="0"/>
                                          </p:val>
                                        </p:tav>
                                      </p:tavLst>
                                    </p:anim>
                                    <p:animEffect transition="in" filter="fade">
                                      <p:cBhvr>
                                        <p:cTn id="102" dur="1000"/>
                                        <p:tgtEl>
                                          <p:spTgt spid="15"/>
                                        </p:tgtEl>
                                      </p:cBhvr>
                                    </p:animEffect>
                                  </p:childTnLst>
                                </p:cTn>
                              </p:par>
                            </p:childTnLst>
                          </p:cTn>
                        </p:par>
                        <p:par>
                          <p:cTn id="103" fill="hold">
                            <p:stCondLst>
                              <p:cond delay="4000"/>
                            </p:stCondLst>
                            <p:childTnLst>
                              <p:par>
                                <p:cTn id="104" presetID="22" presetClass="entr" presetSubtype="8" fill="hold" grpId="0" nodeType="afterEffect">
                                  <p:stCondLst>
                                    <p:cond delay="0"/>
                                  </p:stCondLst>
                                  <p:childTnLst>
                                    <p:set>
                                      <p:cBhvr>
                                        <p:cTn id="105" dur="1" fill="hold">
                                          <p:stCondLst>
                                            <p:cond delay="0"/>
                                          </p:stCondLst>
                                        </p:cTn>
                                        <p:tgtEl>
                                          <p:spTgt spid="2">
                                            <p:txEl>
                                              <p:pRg st="8" end="8"/>
                                            </p:txEl>
                                          </p:spTgt>
                                        </p:tgtEl>
                                        <p:attrNameLst>
                                          <p:attrName>style.visibility</p:attrName>
                                        </p:attrNameLst>
                                      </p:cBhvr>
                                      <p:to>
                                        <p:strVal val="visible"/>
                                      </p:to>
                                    </p:set>
                                    <p:animEffect transition="in" filter="wipe(left)">
                                      <p:cBhvr>
                                        <p:cTn id="106" dur="500"/>
                                        <p:tgtEl>
                                          <p:spTgt spid="2">
                                            <p:txEl>
                                              <p:pRg st="8" end="8"/>
                                            </p:txEl>
                                          </p:spTgt>
                                        </p:tgtEl>
                                      </p:cBhvr>
                                    </p:animEffect>
                                  </p:childTnLst>
                                </p:cTn>
                              </p:par>
                            </p:childTnLst>
                          </p:cTn>
                        </p:par>
                        <p:par>
                          <p:cTn id="107" fill="hold">
                            <p:stCondLst>
                              <p:cond delay="4500"/>
                            </p:stCondLst>
                            <p:childTnLst>
                              <p:par>
                                <p:cTn id="108" presetID="22" presetClass="entr" presetSubtype="8" fill="hold" grpId="0" nodeType="afterEffect">
                                  <p:stCondLst>
                                    <p:cond delay="0"/>
                                  </p:stCondLst>
                                  <p:childTnLst>
                                    <p:set>
                                      <p:cBhvr>
                                        <p:cTn id="109" dur="1" fill="hold">
                                          <p:stCondLst>
                                            <p:cond delay="0"/>
                                          </p:stCondLst>
                                        </p:cTn>
                                        <p:tgtEl>
                                          <p:spTgt spid="19">
                                            <p:bg/>
                                          </p:spTgt>
                                        </p:tgtEl>
                                        <p:attrNameLst>
                                          <p:attrName>style.visibility</p:attrName>
                                        </p:attrNameLst>
                                      </p:cBhvr>
                                      <p:to>
                                        <p:strVal val="visible"/>
                                      </p:to>
                                    </p:set>
                                    <p:animEffect transition="in" filter="wipe(left)">
                                      <p:cBhvr>
                                        <p:cTn id="110" dur="500"/>
                                        <p:tgtEl>
                                          <p:spTgt spid="19">
                                            <p:bg/>
                                          </p:spTgt>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19">
                                            <p:txEl>
                                              <p:pRg st="0" end="0"/>
                                            </p:txEl>
                                          </p:spTgt>
                                        </p:tgtEl>
                                        <p:attrNameLst>
                                          <p:attrName>style.visibility</p:attrName>
                                        </p:attrNameLst>
                                      </p:cBhvr>
                                      <p:to>
                                        <p:strVal val="visible"/>
                                      </p:to>
                                    </p:set>
                                    <p:animEffect transition="in" filter="wipe(left)">
                                      <p:cBhvr>
                                        <p:cTn id="113" dur="500"/>
                                        <p:tgtEl>
                                          <p:spTgt spid="19">
                                            <p:txEl>
                                              <p:pRg st="0" end="0"/>
                                            </p:txEl>
                                          </p:spTgt>
                                        </p:tgtEl>
                                      </p:cBhvr>
                                    </p:animEffect>
                                  </p:childTnLst>
                                </p:cTn>
                              </p:par>
                            </p:childTnLst>
                          </p:cTn>
                        </p:par>
                        <p:par>
                          <p:cTn id="114" fill="hold">
                            <p:stCondLst>
                              <p:cond delay="5000"/>
                            </p:stCondLst>
                            <p:childTnLst>
                              <p:par>
                                <p:cTn id="115" presetID="31" presetClass="entr" presetSubtype="0" fill="hold" nodeType="afterEffect">
                                  <p:stCondLst>
                                    <p:cond delay="0"/>
                                  </p:stCondLst>
                                  <p:childTnLst>
                                    <p:set>
                                      <p:cBhvr>
                                        <p:cTn id="116" dur="1" fill="hold">
                                          <p:stCondLst>
                                            <p:cond delay="0"/>
                                          </p:stCondLst>
                                        </p:cTn>
                                        <p:tgtEl>
                                          <p:spTgt spid="21"/>
                                        </p:tgtEl>
                                        <p:attrNameLst>
                                          <p:attrName>style.visibility</p:attrName>
                                        </p:attrNameLst>
                                      </p:cBhvr>
                                      <p:to>
                                        <p:strVal val="visible"/>
                                      </p:to>
                                    </p:set>
                                    <p:anim calcmode="lin" valueType="num">
                                      <p:cBhvr>
                                        <p:cTn id="117" dur="1000" fill="hold"/>
                                        <p:tgtEl>
                                          <p:spTgt spid="21"/>
                                        </p:tgtEl>
                                        <p:attrNameLst>
                                          <p:attrName>ppt_w</p:attrName>
                                        </p:attrNameLst>
                                      </p:cBhvr>
                                      <p:tavLst>
                                        <p:tav tm="0">
                                          <p:val>
                                            <p:fltVal val="0"/>
                                          </p:val>
                                        </p:tav>
                                        <p:tav tm="100000">
                                          <p:val>
                                            <p:strVal val="#ppt_w"/>
                                          </p:val>
                                        </p:tav>
                                      </p:tavLst>
                                    </p:anim>
                                    <p:anim calcmode="lin" valueType="num">
                                      <p:cBhvr>
                                        <p:cTn id="118" dur="1000" fill="hold"/>
                                        <p:tgtEl>
                                          <p:spTgt spid="21"/>
                                        </p:tgtEl>
                                        <p:attrNameLst>
                                          <p:attrName>ppt_h</p:attrName>
                                        </p:attrNameLst>
                                      </p:cBhvr>
                                      <p:tavLst>
                                        <p:tav tm="0">
                                          <p:val>
                                            <p:fltVal val="0"/>
                                          </p:val>
                                        </p:tav>
                                        <p:tav tm="100000">
                                          <p:val>
                                            <p:strVal val="#ppt_h"/>
                                          </p:val>
                                        </p:tav>
                                      </p:tavLst>
                                    </p:anim>
                                    <p:anim calcmode="lin" valueType="num">
                                      <p:cBhvr>
                                        <p:cTn id="119" dur="1000" fill="hold"/>
                                        <p:tgtEl>
                                          <p:spTgt spid="21"/>
                                        </p:tgtEl>
                                        <p:attrNameLst>
                                          <p:attrName>style.rotation</p:attrName>
                                        </p:attrNameLst>
                                      </p:cBhvr>
                                      <p:tavLst>
                                        <p:tav tm="0">
                                          <p:val>
                                            <p:fltVal val="90"/>
                                          </p:val>
                                        </p:tav>
                                        <p:tav tm="100000">
                                          <p:val>
                                            <p:fltVal val="0"/>
                                          </p:val>
                                        </p:tav>
                                      </p:tavLst>
                                    </p:anim>
                                    <p:animEffect transition="in" filter="fade">
                                      <p:cBhvr>
                                        <p:cTn id="120" dur="1000"/>
                                        <p:tgtEl>
                                          <p:spTgt spid="21"/>
                                        </p:tgtEl>
                                      </p:cBhvr>
                                    </p:animEffect>
                                  </p:childTnLst>
                                </p:cTn>
                              </p:par>
                            </p:childTnLst>
                          </p:cTn>
                        </p:par>
                        <p:par>
                          <p:cTn id="121" fill="hold">
                            <p:stCondLst>
                              <p:cond delay="6000"/>
                            </p:stCondLst>
                            <p:childTnLst>
                              <p:par>
                                <p:cTn id="122" presetID="22" presetClass="entr" presetSubtype="8" fill="hold" grpId="0" nodeType="afterEffect">
                                  <p:stCondLst>
                                    <p:cond delay="0"/>
                                  </p:stCondLst>
                                  <p:childTnLst>
                                    <p:set>
                                      <p:cBhvr>
                                        <p:cTn id="123" dur="1" fill="hold">
                                          <p:stCondLst>
                                            <p:cond delay="0"/>
                                          </p:stCondLst>
                                        </p:cTn>
                                        <p:tgtEl>
                                          <p:spTgt spid="2">
                                            <p:txEl>
                                              <p:pRg st="10" end="10"/>
                                            </p:txEl>
                                          </p:spTgt>
                                        </p:tgtEl>
                                        <p:attrNameLst>
                                          <p:attrName>style.visibility</p:attrName>
                                        </p:attrNameLst>
                                      </p:cBhvr>
                                      <p:to>
                                        <p:strVal val="visible"/>
                                      </p:to>
                                    </p:set>
                                    <p:animEffect transition="in" filter="wipe(left)">
                                      <p:cBhvr>
                                        <p:cTn id="124" dur="500"/>
                                        <p:tgtEl>
                                          <p:spTgt spid="2">
                                            <p:txEl>
                                              <p:pRg st="10" end="10"/>
                                            </p:txEl>
                                          </p:spTgt>
                                        </p:tgtEl>
                                      </p:cBhvr>
                                    </p:animEffect>
                                  </p:childTnLst>
                                </p:cTn>
                              </p:par>
                            </p:childTnLst>
                          </p:cTn>
                        </p:par>
                        <p:par>
                          <p:cTn id="125" fill="hold">
                            <p:stCondLst>
                              <p:cond delay="6500"/>
                            </p:stCondLst>
                            <p:childTnLst>
                              <p:par>
                                <p:cTn id="126" presetID="22" presetClass="entr" presetSubtype="8" fill="hold" grpId="0" nodeType="afterEffect">
                                  <p:stCondLst>
                                    <p:cond delay="0"/>
                                  </p:stCondLst>
                                  <p:childTnLst>
                                    <p:set>
                                      <p:cBhvr>
                                        <p:cTn id="127" dur="1" fill="hold">
                                          <p:stCondLst>
                                            <p:cond delay="0"/>
                                          </p:stCondLst>
                                        </p:cTn>
                                        <p:tgtEl>
                                          <p:spTgt spid="20">
                                            <p:bg/>
                                          </p:spTgt>
                                        </p:tgtEl>
                                        <p:attrNameLst>
                                          <p:attrName>style.visibility</p:attrName>
                                        </p:attrNameLst>
                                      </p:cBhvr>
                                      <p:to>
                                        <p:strVal val="visible"/>
                                      </p:to>
                                    </p:set>
                                    <p:animEffect transition="in" filter="wipe(left)">
                                      <p:cBhvr>
                                        <p:cTn id="128" dur="500"/>
                                        <p:tgtEl>
                                          <p:spTgt spid="20">
                                            <p:bg/>
                                          </p:spTgt>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20">
                                            <p:txEl>
                                              <p:pRg st="0" end="0"/>
                                            </p:txEl>
                                          </p:spTgt>
                                        </p:tgtEl>
                                        <p:attrNameLst>
                                          <p:attrName>style.visibility</p:attrName>
                                        </p:attrNameLst>
                                      </p:cBhvr>
                                      <p:to>
                                        <p:strVal val="visible"/>
                                      </p:to>
                                    </p:set>
                                    <p:animEffect transition="in" filter="wipe(left)">
                                      <p:cBhvr>
                                        <p:cTn id="131"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9" grpId="0"/>
      <p:bldP spid="10" grpId="0"/>
      <p:bldP spid="11" grpId="0" uiExpand="1" build="p" animBg="1"/>
      <p:bldP spid="14" grpId="0" uiExpand="1" build="p" animBg="1"/>
      <p:bldP spid="18" grpId="0" uiExpand="1" build="p" animBg="1"/>
      <p:bldP spid="19" grpId="0" uiExpand="1" build="p" animBg="1"/>
      <p:bldP spid="20"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4171950" y="354205"/>
            <a:ext cx="7748116" cy="6149591"/>
          </a:xfrm>
          <a:prstGeom prst="rect">
            <a:avLst/>
          </a:prstGeom>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190013" y="2828835"/>
            <a:ext cx="362808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 sz="3600" b="1" dirty="0">
                <a:solidFill>
                  <a:srgbClr val="5A3011"/>
                </a:solidFill>
                <a:latin typeface="Aptos Display" panose="02110004020202020204"/>
              </a:rPr>
              <a:t>DER VERFASSER DER BRIEFE</a:t>
            </a:r>
            <a:endParaRPr kumimoji="0" lang="en"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Tree>
    <p:extLst>
      <p:ext uri="{BB962C8B-B14F-4D97-AF65-F5344CB8AC3E}">
        <p14:creationId xmlns:p14="http://schemas.microsoft.com/office/powerpoint/2010/main" val="22918346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6036029" y="110962"/>
            <a:ext cx="6521967"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600" normalizeH="0" baseline="0" noProof="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highlight>
                  <a:srgbClr val="808080"/>
                </a:highlight>
                <a:uLnTx/>
                <a:uFillTx/>
                <a:latin typeface="Aptos" panose="02110004020202020204"/>
              </a:rPr>
              <a:t>PAUL</a:t>
            </a:r>
            <a:r>
              <a:rPr lang="en" sz="4400" b="1" spc="60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highlight>
                  <a:srgbClr val="808080"/>
                </a:highlight>
                <a:latin typeface="Aptos" panose="02110004020202020204"/>
              </a:rPr>
              <a:t>US AUS DEM </a:t>
            </a:r>
            <a:br>
              <a:rPr lang="en" sz="4400" b="1" spc="60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highlight>
                  <a:srgbClr val="808080"/>
                </a:highlight>
                <a:latin typeface="Aptos" panose="02110004020202020204"/>
              </a:rPr>
            </a:br>
            <a:r>
              <a:rPr lang="en" sz="4400" b="1" spc="60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highlight>
                  <a:srgbClr val="808080"/>
                </a:highlight>
                <a:latin typeface="Aptos" panose="02110004020202020204"/>
              </a:rPr>
              <a:t>GEFFÄNGNIS</a:t>
            </a:r>
            <a:endParaRPr kumimoji="0" lang="en" sz="4400" b="1" i="0" u="none" strike="noStrike" kern="1200" cap="none" spc="600" normalizeH="0" baseline="0" noProof="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highlight>
                <a:srgbClr val="808080"/>
              </a:highlight>
              <a:uLnTx/>
              <a:uFillTx/>
              <a:latin typeface="Aptos" panose="02110004020202020204"/>
            </a:endParaRPr>
          </a:p>
        </p:txBody>
      </p:sp>
      <p:sp>
        <p:nvSpPr>
          <p:cNvPr id="5" name="CuadroTexto 4">
            <a:extLst>
              <a:ext uri="{FF2B5EF4-FFF2-40B4-BE49-F238E27FC236}">
                <a16:creationId xmlns:a16="http://schemas.microsoft.com/office/drawing/2014/main" id="{7055A856-0CE9-C83F-0B57-153FA7EBBF02}"/>
              </a:ext>
            </a:extLst>
          </p:cNvPr>
          <p:cNvSpPr txBox="1"/>
          <p:nvPr/>
        </p:nvSpPr>
        <p:spPr>
          <a:xfrm>
            <a:off x="6496949" y="2133305"/>
            <a:ext cx="5600128" cy="1015663"/>
          </a:xfrm>
          <a:prstGeom prst="rect">
            <a:avLst/>
          </a:prstGeom>
          <a:solidFill>
            <a:srgbClr val="4A3929">
              <a:alpha val="74000"/>
            </a:srgbClr>
          </a:solidFill>
        </p:spPr>
        <p:txBody>
          <a:bodyPr wrap="square">
            <a:spAutoFit/>
          </a:bodyPr>
          <a:lstStyle/>
          <a:p>
            <a:pPr lvl="0" algn="ctr">
              <a:defRPr/>
            </a:pPr>
            <a:r>
              <a:rPr kumimoji="0" lang="en" sz="20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andara" panose="020E0502030303020204" pitchFamily="34" charset="0"/>
              </a:rPr>
              <a:t>“</a:t>
            </a:r>
            <a:r>
              <a:rPr lang="de-DE" sz="2000" b="1" dirty="0">
                <a:solidFill>
                  <a:srgbClr val="008000">
                    <a:lumMod val="20000"/>
                    <a:lumOff val="80000"/>
                  </a:srgbClr>
                </a:solidFill>
                <a:effectLst>
                  <a:outerShdw blurRad="38100" dist="38100" dir="2700000" algn="tl">
                    <a:srgbClr val="000000">
                      <a:alpha val="43137"/>
                    </a:srgbClr>
                  </a:outerShdw>
                </a:effectLst>
                <a:latin typeface="Candara" panose="020E0502030303020204" pitchFamily="34" charset="0"/>
              </a:rPr>
              <a:t>Paulus, Gefangener CHRISTI JESU und Timotheus, der Bruder, an den lieben Philemon, </a:t>
            </a:r>
            <a:br>
              <a:rPr lang="de-DE" sz="2000" b="1" dirty="0">
                <a:solidFill>
                  <a:srgbClr val="008000">
                    <a:lumMod val="20000"/>
                    <a:lumOff val="80000"/>
                  </a:srgbClr>
                </a:solidFill>
                <a:effectLst>
                  <a:outerShdw blurRad="38100" dist="38100" dir="2700000" algn="tl">
                    <a:srgbClr val="000000">
                      <a:alpha val="43137"/>
                    </a:srgbClr>
                  </a:outerShdw>
                </a:effectLst>
                <a:latin typeface="Candara" panose="020E0502030303020204" pitchFamily="34" charset="0"/>
              </a:rPr>
            </a:br>
            <a:r>
              <a:rPr lang="de-DE" sz="2000" b="1" dirty="0">
                <a:solidFill>
                  <a:srgbClr val="008000">
                    <a:lumMod val="20000"/>
                    <a:lumOff val="80000"/>
                  </a:srgbClr>
                </a:solidFill>
                <a:effectLst>
                  <a:outerShdw blurRad="38100" dist="38100" dir="2700000" algn="tl">
                    <a:srgbClr val="000000">
                      <a:alpha val="43137"/>
                    </a:srgbClr>
                  </a:outerShdw>
                </a:effectLst>
                <a:latin typeface="Candara" panose="020E0502030303020204" pitchFamily="34" charset="0"/>
              </a:rPr>
              <a:t>unsern Mitarbeiter</a:t>
            </a:r>
            <a:r>
              <a:rPr kumimoji="0" lang="en" sz="20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andara" panose="020E0502030303020204" pitchFamily="34" charset="0"/>
              </a:rPr>
              <a:t>” </a:t>
            </a:r>
            <a:r>
              <a:rPr kumimoji="0" lang="en" sz="16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andara" panose="020E0502030303020204" pitchFamily="34" charset="0"/>
              </a:rPr>
              <a:t>(Philemon 1:1)</a:t>
            </a:r>
          </a:p>
        </p:txBody>
      </p:sp>
      <p:sp>
        <p:nvSpPr>
          <p:cNvPr id="6" name="CuadroTexto 5">
            <a:extLst>
              <a:ext uri="{FF2B5EF4-FFF2-40B4-BE49-F238E27FC236}">
                <a16:creationId xmlns:a16="http://schemas.microsoft.com/office/drawing/2014/main" id="{70957489-6DFD-99DC-CF5F-EBE814934DE7}"/>
              </a:ext>
            </a:extLst>
          </p:cNvPr>
          <p:cNvSpPr txBox="1"/>
          <p:nvPr/>
        </p:nvSpPr>
        <p:spPr>
          <a:xfrm>
            <a:off x="94925" y="1071477"/>
            <a:ext cx="5600128" cy="3139321"/>
          </a:xfrm>
          <a:prstGeom prst="rect">
            <a:avLst/>
          </a:prstGeom>
          <a:noFill/>
        </p:spPr>
        <p:txBody>
          <a:bodyPr wrap="square" rtlCol="0">
            <a:spAutoFit/>
          </a:bodyPr>
          <a:lstStyle/>
          <a:p>
            <a:pPr lvl="0">
              <a:spcBef>
                <a:spcPts val="600"/>
              </a:spcBef>
              <a:defRPr/>
            </a:pPr>
            <a:r>
              <a:rPr lang="de-DE" sz="2200" b="1" dirty="0">
                <a:solidFill>
                  <a:schemeClr val="bg1">
                    <a:lumMod val="85000"/>
                  </a:schemeClr>
                </a:solidFill>
              </a:rPr>
              <a:t>Während seiner 1. Haft in Rom – </a:t>
            </a:r>
            <a:br>
              <a:rPr lang="de-DE" sz="2200" b="1" dirty="0">
                <a:solidFill>
                  <a:schemeClr val="bg1">
                    <a:lumMod val="85000"/>
                  </a:schemeClr>
                </a:solidFill>
              </a:rPr>
            </a:br>
            <a:r>
              <a:rPr lang="de-DE" sz="2200" b="1" dirty="0">
                <a:solidFill>
                  <a:schemeClr val="bg1">
                    <a:lumMod val="85000"/>
                  </a:schemeClr>
                </a:solidFill>
              </a:rPr>
              <a:t>zwischen 60 und 62 n. Chr. – </a:t>
            </a:r>
            <a:br>
              <a:rPr lang="de-DE" sz="2200" b="1" dirty="0">
                <a:solidFill>
                  <a:schemeClr val="bg1">
                    <a:lumMod val="85000"/>
                  </a:schemeClr>
                </a:solidFill>
              </a:rPr>
            </a:br>
            <a:r>
              <a:rPr lang="de-DE" sz="2200" b="1" dirty="0">
                <a:solidFill>
                  <a:schemeClr val="bg1">
                    <a:lumMod val="85000"/>
                  </a:schemeClr>
                </a:solidFill>
              </a:rPr>
              <a:t>schrieb Paulus mindestens 5 Briefe: </a:t>
            </a:r>
            <a:br>
              <a:rPr lang="de-DE" sz="2200" b="1" dirty="0">
                <a:solidFill>
                  <a:schemeClr val="bg1">
                    <a:lumMod val="85000"/>
                  </a:schemeClr>
                </a:solidFill>
              </a:rPr>
            </a:br>
            <a:r>
              <a:rPr lang="de-DE" sz="2200" b="1" dirty="0">
                <a:solidFill>
                  <a:schemeClr val="bg1">
                    <a:lumMod val="85000"/>
                  </a:schemeClr>
                </a:solidFill>
              </a:rPr>
              <a:t>an die </a:t>
            </a:r>
            <a:r>
              <a:rPr lang="de-DE" sz="2200" b="1" dirty="0">
                <a:solidFill>
                  <a:schemeClr val="bg2">
                    <a:lumMod val="60000"/>
                    <a:lumOff val="40000"/>
                  </a:schemeClr>
                </a:solidFill>
              </a:rPr>
              <a:t>EPHESER, </a:t>
            </a:r>
            <a:br>
              <a:rPr lang="de-DE" sz="2200" b="1" dirty="0">
                <a:solidFill>
                  <a:schemeClr val="bg2">
                    <a:lumMod val="60000"/>
                    <a:lumOff val="40000"/>
                  </a:schemeClr>
                </a:solidFill>
              </a:rPr>
            </a:br>
            <a:r>
              <a:rPr lang="de-DE" sz="2200" b="1" dirty="0">
                <a:solidFill>
                  <a:schemeClr val="bg1">
                    <a:lumMod val="85000"/>
                  </a:schemeClr>
                </a:solidFill>
              </a:rPr>
              <a:t>an die </a:t>
            </a:r>
            <a:r>
              <a:rPr lang="de-DE" sz="2200" b="1" dirty="0">
                <a:solidFill>
                  <a:schemeClr val="bg2">
                    <a:lumMod val="60000"/>
                    <a:lumOff val="40000"/>
                  </a:schemeClr>
                </a:solidFill>
              </a:rPr>
              <a:t>PHILIPPER, </a:t>
            </a:r>
            <a:br>
              <a:rPr lang="de-DE" sz="2200" b="1" dirty="0">
                <a:solidFill>
                  <a:schemeClr val="bg2">
                    <a:lumMod val="60000"/>
                    <a:lumOff val="40000"/>
                  </a:schemeClr>
                </a:solidFill>
              </a:rPr>
            </a:br>
            <a:r>
              <a:rPr lang="de-DE" sz="2200" b="1" dirty="0">
                <a:solidFill>
                  <a:schemeClr val="bg1">
                    <a:lumMod val="85000"/>
                  </a:schemeClr>
                </a:solidFill>
              </a:rPr>
              <a:t>an die </a:t>
            </a:r>
            <a:r>
              <a:rPr lang="de-DE" sz="2200" b="1" dirty="0">
                <a:solidFill>
                  <a:schemeClr val="bg2">
                    <a:lumMod val="60000"/>
                    <a:lumOff val="40000"/>
                  </a:schemeClr>
                </a:solidFill>
              </a:rPr>
              <a:t>KOLOSSER,</a:t>
            </a:r>
            <a:r>
              <a:rPr lang="de-DE" sz="2200" b="1" dirty="0">
                <a:solidFill>
                  <a:schemeClr val="bg1">
                    <a:lumMod val="85000"/>
                  </a:schemeClr>
                </a:solidFill>
              </a:rPr>
              <a:t> </a:t>
            </a:r>
            <a:br>
              <a:rPr lang="de-DE" sz="2200" b="1" dirty="0">
                <a:solidFill>
                  <a:schemeClr val="bg1">
                    <a:lumMod val="85000"/>
                  </a:schemeClr>
                </a:solidFill>
              </a:rPr>
            </a:br>
            <a:r>
              <a:rPr lang="de-DE" sz="2200" b="1" dirty="0">
                <a:solidFill>
                  <a:schemeClr val="bg1">
                    <a:lumMod val="85000"/>
                  </a:schemeClr>
                </a:solidFill>
              </a:rPr>
              <a:t>an </a:t>
            </a:r>
            <a:r>
              <a:rPr lang="de-DE" sz="2200" b="1" dirty="0">
                <a:solidFill>
                  <a:schemeClr val="bg2">
                    <a:lumMod val="60000"/>
                    <a:lumOff val="40000"/>
                  </a:schemeClr>
                </a:solidFill>
              </a:rPr>
              <a:t>PHILEMON</a:t>
            </a:r>
            <a:r>
              <a:rPr lang="de-DE" sz="2200" b="1" dirty="0">
                <a:solidFill>
                  <a:schemeClr val="bg1">
                    <a:lumMod val="85000"/>
                  </a:schemeClr>
                </a:solidFill>
              </a:rPr>
              <a:t> und </a:t>
            </a:r>
            <a:br>
              <a:rPr lang="de-DE" sz="2200" b="1" dirty="0">
                <a:solidFill>
                  <a:schemeClr val="bg1">
                    <a:lumMod val="85000"/>
                  </a:schemeClr>
                </a:solidFill>
              </a:rPr>
            </a:br>
            <a:r>
              <a:rPr lang="de-DE" sz="2200" b="1" dirty="0">
                <a:solidFill>
                  <a:schemeClr val="bg1">
                    <a:lumMod val="85000"/>
                  </a:schemeClr>
                </a:solidFill>
              </a:rPr>
              <a:t>an die Gemeinde in </a:t>
            </a:r>
            <a:r>
              <a:rPr lang="de-DE" sz="2200" b="1" dirty="0">
                <a:solidFill>
                  <a:schemeClr val="bg2">
                    <a:lumMod val="60000"/>
                    <a:lumOff val="40000"/>
                  </a:schemeClr>
                </a:solidFill>
              </a:rPr>
              <a:t>LAODIZEA </a:t>
            </a:r>
            <a:br>
              <a:rPr lang="de-DE" sz="2200" b="1" dirty="0">
                <a:solidFill>
                  <a:schemeClr val="bg2">
                    <a:lumMod val="60000"/>
                    <a:lumOff val="40000"/>
                  </a:schemeClr>
                </a:solidFill>
              </a:rPr>
            </a:br>
            <a:r>
              <a:rPr lang="de-DE" sz="2200" b="1" dirty="0">
                <a:solidFill>
                  <a:schemeClr val="bg2">
                    <a:lumMod val="60000"/>
                    <a:lumOff val="40000"/>
                  </a:schemeClr>
                </a:solidFill>
              </a:rPr>
              <a:t>	</a:t>
            </a:r>
            <a:r>
              <a:rPr lang="de-DE" sz="2200" b="1" dirty="0">
                <a:solidFill>
                  <a:schemeClr val="bg1">
                    <a:lumMod val="85000"/>
                  </a:schemeClr>
                </a:solidFill>
              </a:rPr>
              <a:t>(der uns nicht überliefert ist).</a:t>
            </a:r>
            <a:endParaRPr kumimoji="0" lang="en" sz="2200" b="1" i="0" u="none" strike="noStrike" kern="1200" cap="none" spc="0" normalizeH="0" baseline="0" noProof="0" dirty="0">
              <a:ln>
                <a:noFill/>
              </a:ln>
              <a:solidFill>
                <a:schemeClr val="bg1">
                  <a:lumMod val="85000"/>
                </a:schemeClr>
              </a:solidFill>
              <a:effectLst/>
              <a:uLnTx/>
              <a:uFillTx/>
              <a:latin typeface="Aptos" panose="02110004020202020204"/>
            </a:endParaRPr>
          </a:p>
        </p:txBody>
      </p:sp>
      <p:sp>
        <p:nvSpPr>
          <p:cNvPr id="12" name="CuadroTexto 11">
            <a:extLst>
              <a:ext uri="{FF2B5EF4-FFF2-40B4-BE49-F238E27FC236}">
                <a16:creationId xmlns:a16="http://schemas.microsoft.com/office/drawing/2014/main" id="{7FFBFE5C-4F1F-1DBF-8250-55B122397D81}"/>
              </a:ext>
            </a:extLst>
          </p:cNvPr>
          <p:cNvSpPr txBox="1"/>
          <p:nvPr/>
        </p:nvSpPr>
        <p:spPr>
          <a:xfrm>
            <a:off x="-185960" y="4278894"/>
            <a:ext cx="9951541" cy="2385268"/>
          </a:xfrm>
          <a:prstGeom prst="rect">
            <a:avLst/>
          </a:prstGeom>
          <a:noFill/>
        </p:spPr>
        <p:txBody>
          <a:bodyPr wrap="square">
            <a:spAutoFit/>
          </a:bodyPr>
          <a:lstStyle/>
          <a:p>
            <a:pPr lvl="0" algn="ctr">
              <a:spcBef>
                <a:spcPts val="600"/>
              </a:spcBef>
              <a:defRPr/>
            </a:pPr>
            <a:r>
              <a:rPr lang="de-DE" sz="2400" b="1" dirty="0">
                <a:solidFill>
                  <a:schemeClr val="bg1">
                    <a:lumMod val="85000"/>
                  </a:schemeClr>
                </a:solidFill>
              </a:rPr>
              <a:t>Da keine schwerwiegenden Anklagen </a:t>
            </a:r>
            <a:br>
              <a:rPr lang="de-DE" sz="2400" b="1" dirty="0">
                <a:solidFill>
                  <a:schemeClr val="bg1">
                    <a:lumMod val="85000"/>
                  </a:schemeClr>
                </a:solidFill>
              </a:rPr>
            </a:br>
            <a:r>
              <a:rPr lang="de-DE" sz="2400" b="1" dirty="0">
                <a:solidFill>
                  <a:schemeClr val="bg1">
                    <a:lumMod val="85000"/>
                  </a:schemeClr>
                </a:solidFill>
              </a:rPr>
              <a:t>gegen ihn vorlagen, durfte er in einem gemieteten Haus wohnen, </a:t>
            </a:r>
            <a:br>
              <a:rPr lang="de-DE" sz="2400" b="1" dirty="0">
                <a:solidFill>
                  <a:schemeClr val="bg1">
                    <a:lumMod val="85000"/>
                  </a:schemeClr>
                </a:solidFill>
              </a:rPr>
            </a:br>
            <a:r>
              <a:rPr lang="de-DE" sz="2400" b="1" dirty="0">
                <a:solidFill>
                  <a:schemeClr val="bg1">
                    <a:lumMod val="85000"/>
                  </a:schemeClr>
                </a:solidFill>
              </a:rPr>
              <a:t>das ständig von einem römischen Soldaten bewacht wurde </a:t>
            </a:r>
            <a:br>
              <a:rPr lang="de-DE" sz="2400" b="1" dirty="0">
                <a:solidFill>
                  <a:schemeClr val="bg1">
                    <a:lumMod val="85000"/>
                  </a:schemeClr>
                </a:solidFill>
              </a:rPr>
            </a:br>
            <a:r>
              <a:rPr lang="de-DE" sz="2400" b="1" dirty="0">
                <a:solidFill>
                  <a:schemeClr val="bg1">
                    <a:lumMod val="85000"/>
                  </a:schemeClr>
                </a:solidFill>
              </a:rPr>
              <a:t>(Apg 28,16). </a:t>
            </a:r>
          </a:p>
          <a:p>
            <a:pPr lvl="0" algn="ctr">
              <a:spcBef>
                <a:spcPts val="600"/>
              </a:spcBef>
              <a:defRPr/>
            </a:pPr>
            <a:r>
              <a:rPr lang="de-DE" sz="2400" b="1" dirty="0">
                <a:solidFill>
                  <a:schemeClr val="bg1">
                    <a:lumMod val="85000"/>
                  </a:schemeClr>
                </a:solidFill>
              </a:rPr>
              <a:t>So konnte er weiterhin das Evangelium verkünden, </a:t>
            </a:r>
            <a:br>
              <a:rPr lang="de-DE" sz="2400" b="1" dirty="0">
                <a:solidFill>
                  <a:schemeClr val="bg1">
                    <a:lumMod val="85000"/>
                  </a:schemeClr>
                </a:solidFill>
              </a:rPr>
            </a:br>
            <a:r>
              <a:rPr lang="de-DE" sz="2400" b="1" dirty="0">
                <a:solidFill>
                  <a:schemeClr val="bg1">
                    <a:lumMod val="85000"/>
                  </a:schemeClr>
                </a:solidFill>
              </a:rPr>
              <a:t>sogar vor der Prätorianergarde selbst (Phil 1,13).</a:t>
            </a:r>
            <a:endParaRPr kumimoji="0" lang="en" sz="2400" b="1" i="0" u="none" strike="noStrike" kern="1200" cap="none" spc="0" normalizeH="0" baseline="0" noProof="0" dirty="0">
              <a:ln>
                <a:noFill/>
              </a:ln>
              <a:solidFill>
                <a:schemeClr val="bg1">
                  <a:lumMod val="85000"/>
                </a:schemeClr>
              </a:solidFill>
              <a:effectLst/>
              <a:uLnTx/>
              <a:uFillTx/>
              <a:latin typeface="Aptos" panose="02110004020202020204"/>
            </a:endParaRPr>
          </a:p>
        </p:txBody>
      </p:sp>
      <p:sp>
        <p:nvSpPr>
          <p:cNvPr id="2" name="Scrollen: horizontal 1">
            <a:extLst>
              <a:ext uri="{FF2B5EF4-FFF2-40B4-BE49-F238E27FC236}">
                <a16:creationId xmlns:a16="http://schemas.microsoft.com/office/drawing/2014/main" id="{E6489756-089F-8E35-34DC-F6A1423FB4F6}"/>
              </a:ext>
            </a:extLst>
          </p:cNvPr>
          <p:cNvSpPr/>
          <p:nvPr/>
        </p:nvSpPr>
        <p:spPr>
          <a:xfrm>
            <a:off x="94925" y="0"/>
            <a:ext cx="3753134" cy="940653"/>
          </a:xfrm>
          <a:prstGeom prst="horizontalScroll">
            <a:avLst/>
          </a:prstGeom>
          <a:solidFill>
            <a:schemeClr val="bg1">
              <a:alpha val="6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a:t>
            </a:r>
            <a:r>
              <a:rPr lang="de-DE" sz="2000" b="1" i="1" dirty="0">
                <a:solidFill>
                  <a:schemeClr val="tx1"/>
                </a:solidFill>
                <a:highlight>
                  <a:srgbClr val="FDD7D1"/>
                </a:highlight>
              </a:rPr>
              <a:t>So, 04. Jan‘26 – Paulus, </a:t>
            </a:r>
            <a:br>
              <a:rPr lang="de-DE" sz="2000" b="1" i="1" dirty="0">
                <a:solidFill>
                  <a:schemeClr val="tx1"/>
                </a:solidFill>
                <a:highlight>
                  <a:srgbClr val="FDD7D1"/>
                </a:highlight>
              </a:rPr>
            </a:br>
            <a:r>
              <a:rPr lang="de-DE" sz="2000" b="1" i="1" dirty="0">
                <a:solidFill>
                  <a:schemeClr val="tx1"/>
                </a:solidFill>
                <a:highlight>
                  <a:srgbClr val="FDD7D1"/>
                </a:highlight>
              </a:rPr>
              <a:t>ein Gefangener JESU CHRISTI</a:t>
            </a:r>
          </a:p>
        </p:txBody>
      </p:sp>
    </p:spTree>
    <p:extLst>
      <p:ext uri="{BB962C8B-B14F-4D97-AF65-F5344CB8AC3E}">
        <p14:creationId xmlns:p14="http://schemas.microsoft.com/office/powerpoint/2010/main" val="2410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
                                            <p:bg/>
                                          </p:spTgt>
                                        </p:tgtEl>
                                        <p:attrNameLst>
                                          <p:attrName>style.visibility</p:attrName>
                                        </p:attrNameLst>
                                      </p:cBhvr>
                                      <p:to>
                                        <p:strVal val="visible"/>
                                      </p:to>
                                    </p:set>
                                    <p:animEffect transition="in" filter="wipe(left)">
                                      <p:cBhvr>
                                        <p:cTn id="20" dur="500"/>
                                        <p:tgtEl>
                                          <p:spTgt spid="2">
                                            <p:bg/>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left)">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500"/>
                            </p:stCondLst>
                            <p:childTnLst>
                              <p:par>
                                <p:cTn id="30" presetID="37"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900" decel="100000" fill="hold"/>
                                        <p:tgtEl>
                                          <p:spTgt spid="12"/>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p:bldP spid="2"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a:extLst>
            <a:ext uri="{FF2B5EF4-FFF2-40B4-BE49-F238E27FC236}">
              <a16:creationId xmlns:a16="http://schemas.microsoft.com/office/drawing/2014/main" id="{FA11AC11-7E8E-F0B3-BBA3-56ED7E1C7BBA}"/>
            </a:ext>
          </a:extLst>
        </p:cNvPr>
        <p:cNvGrpSpPr/>
        <p:nvPr/>
      </p:nvGrpSpPr>
      <p:grpSpPr>
        <a:xfrm>
          <a:off x="0" y="0"/>
          <a:ext cx="0" cy="0"/>
          <a:chOff x="0" y="0"/>
          <a:chExt cx="0" cy="0"/>
        </a:xfrm>
      </p:grpSpPr>
      <p:pic>
        <p:nvPicPr>
          <p:cNvPr id="8" name="Imagen 7" descr="Personas sentadas en una mesa&#10;&#10;El contenido generado por IA puede ser incorrecto.">
            <a:extLst>
              <a:ext uri="{FF2B5EF4-FFF2-40B4-BE49-F238E27FC236}">
                <a16:creationId xmlns:a16="http://schemas.microsoft.com/office/drawing/2014/main" id="{D3E04929-9C31-E2ED-EA58-1AA8DEF69760}"/>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34263" y="1080607"/>
            <a:ext cx="3189996" cy="4478932"/>
          </a:xfrm>
          <a:prstGeom prst="rect">
            <a:avLst/>
          </a:prstGeom>
          <a:ln>
            <a:noFill/>
          </a:ln>
          <a:effectLst>
            <a:softEdge rad="112500"/>
          </a:effectLst>
        </p:spPr>
      </p:pic>
      <p:sp>
        <p:nvSpPr>
          <p:cNvPr id="14" name="CuadroTexto 13">
            <a:extLst>
              <a:ext uri="{FF2B5EF4-FFF2-40B4-BE49-F238E27FC236}">
                <a16:creationId xmlns:a16="http://schemas.microsoft.com/office/drawing/2014/main" id="{0BBF3E2C-7159-90E0-10E0-8CAE91A9D865}"/>
              </a:ext>
            </a:extLst>
          </p:cNvPr>
          <p:cNvSpPr txBox="1"/>
          <p:nvPr/>
        </p:nvSpPr>
        <p:spPr>
          <a:xfrm>
            <a:off x="2901486" y="3799489"/>
            <a:ext cx="5393051" cy="1938992"/>
          </a:xfrm>
          <a:prstGeom prst="rect">
            <a:avLst/>
          </a:prstGeom>
          <a:noFill/>
        </p:spPr>
        <p:txBody>
          <a:bodyPr wrap="square">
            <a:spAutoFit/>
          </a:bodyPr>
          <a:lstStyle/>
          <a:p>
            <a:pPr lvl="0" algn="ctr">
              <a:spcBef>
                <a:spcPts val="600"/>
              </a:spcBef>
              <a:defRPr/>
            </a:pPr>
            <a:r>
              <a:rPr lang="de-DE" sz="2000" b="1" dirty="0">
                <a:solidFill>
                  <a:schemeClr val="bg1">
                    <a:lumMod val="85000"/>
                  </a:schemeClr>
                </a:solidFill>
              </a:rPr>
              <a:t>Wenn wir die Briefe betrachten, </a:t>
            </a:r>
            <a:br>
              <a:rPr lang="de-DE" sz="2000" b="1" dirty="0">
                <a:solidFill>
                  <a:schemeClr val="bg1">
                    <a:lumMod val="85000"/>
                  </a:schemeClr>
                </a:solidFill>
              </a:rPr>
            </a:br>
            <a:r>
              <a:rPr lang="de-DE" sz="2000" b="1" dirty="0">
                <a:solidFill>
                  <a:schemeClr val="bg1">
                    <a:lumMod val="85000"/>
                  </a:schemeClr>
                </a:solidFill>
              </a:rPr>
              <a:t>sehen wir, </a:t>
            </a:r>
            <a:br>
              <a:rPr lang="de-DE" sz="2000" b="1" dirty="0">
                <a:solidFill>
                  <a:schemeClr val="bg1">
                    <a:lumMod val="85000"/>
                  </a:schemeClr>
                </a:solidFill>
              </a:rPr>
            </a:br>
            <a:r>
              <a:rPr lang="de-DE" sz="2000" b="1" dirty="0">
                <a:solidFill>
                  <a:schemeClr val="bg1">
                    <a:lumMod val="85000"/>
                  </a:schemeClr>
                </a:solidFill>
              </a:rPr>
              <a:t>dass Paulus viele Mitarbeiter hatte </a:t>
            </a:r>
            <a:br>
              <a:rPr lang="de-DE" sz="2000" b="1" dirty="0">
                <a:solidFill>
                  <a:schemeClr val="bg1">
                    <a:lumMod val="85000"/>
                  </a:schemeClr>
                </a:solidFill>
              </a:rPr>
            </a:br>
            <a:r>
              <a:rPr lang="de-DE" sz="2000" b="1" dirty="0">
                <a:solidFill>
                  <a:schemeClr val="bg1">
                    <a:lumMod val="85000"/>
                  </a:schemeClr>
                </a:solidFill>
              </a:rPr>
              <a:t>(Kol 4,7-14; </a:t>
            </a:r>
            <a:r>
              <a:rPr lang="de-DE" sz="2000" b="1" dirty="0" err="1">
                <a:solidFill>
                  <a:schemeClr val="bg1">
                    <a:lumMod val="85000"/>
                  </a:schemeClr>
                </a:solidFill>
              </a:rPr>
              <a:t>Philem</a:t>
            </a:r>
            <a:r>
              <a:rPr lang="de-DE" sz="2000" b="1" dirty="0">
                <a:solidFill>
                  <a:schemeClr val="bg1">
                    <a:lumMod val="85000"/>
                  </a:schemeClr>
                </a:solidFill>
              </a:rPr>
              <a:t> 23-24). </a:t>
            </a:r>
            <a:br>
              <a:rPr lang="de-DE" sz="2000" b="1" dirty="0">
                <a:solidFill>
                  <a:schemeClr val="bg1">
                    <a:lumMod val="85000"/>
                  </a:schemeClr>
                </a:solidFill>
              </a:rPr>
            </a:br>
            <a:r>
              <a:rPr lang="de-DE" sz="2000" b="1" dirty="0">
                <a:solidFill>
                  <a:schemeClr val="bg1">
                    <a:lumMod val="85000"/>
                  </a:schemeClr>
                </a:solidFill>
              </a:rPr>
              <a:t>Er stand auch in Kontakt </a:t>
            </a:r>
            <a:br>
              <a:rPr lang="de-DE" sz="2000" b="1" dirty="0">
                <a:solidFill>
                  <a:schemeClr val="bg1">
                    <a:lumMod val="85000"/>
                  </a:schemeClr>
                </a:solidFill>
              </a:rPr>
            </a:br>
            <a:r>
              <a:rPr lang="de-DE" sz="2000" b="1" dirty="0">
                <a:solidFill>
                  <a:schemeClr val="bg1">
                    <a:lumMod val="85000"/>
                  </a:schemeClr>
                </a:solidFill>
              </a:rPr>
              <a:t>mit dem Haushalt des Kaisers (Phil 4,22).</a:t>
            </a:r>
            <a:endParaRPr kumimoji="0" lang="en" sz="2000" b="1" i="0" u="none" strike="noStrike" kern="1200" cap="none" spc="0" normalizeH="0" baseline="0" noProof="0" dirty="0">
              <a:ln>
                <a:noFill/>
              </a:ln>
              <a:solidFill>
                <a:schemeClr val="bg1">
                  <a:lumMod val="85000"/>
                </a:schemeClr>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9DB3618A-18AF-0D1B-3E91-AB4268C269C7}"/>
              </a:ext>
            </a:extLst>
          </p:cNvPr>
          <p:cNvSpPr txBox="1"/>
          <p:nvPr/>
        </p:nvSpPr>
        <p:spPr>
          <a:xfrm>
            <a:off x="58368" y="5757937"/>
            <a:ext cx="11914496" cy="1200329"/>
          </a:xfrm>
          <a:prstGeom prst="rect">
            <a:avLst/>
          </a:prstGeom>
          <a:noFill/>
        </p:spPr>
        <p:txBody>
          <a:bodyPr wrap="square">
            <a:spAutoFit/>
          </a:bodyPr>
          <a:lstStyle/>
          <a:p>
            <a:pPr lvl="0">
              <a:spcBef>
                <a:spcPts val="600"/>
              </a:spcBef>
              <a:defRPr/>
            </a:pPr>
            <a:r>
              <a:rPr lang="de-DE" sz="2400" b="1" dirty="0">
                <a:solidFill>
                  <a:schemeClr val="bg1">
                    <a:lumMod val="85000"/>
                  </a:schemeClr>
                </a:solidFill>
              </a:rPr>
              <a:t>Paulus hatte gehofft, bald freigelassen zu werden (Phil. 2,24), </a:t>
            </a:r>
            <a:br>
              <a:rPr lang="de-DE" sz="2400" b="1" dirty="0">
                <a:solidFill>
                  <a:schemeClr val="bg1">
                    <a:lumMod val="85000"/>
                  </a:schemeClr>
                </a:solidFill>
              </a:rPr>
            </a:br>
            <a:r>
              <a:rPr lang="de-DE" sz="2400" b="1" dirty="0">
                <a:solidFill>
                  <a:schemeClr val="bg1">
                    <a:lumMod val="85000"/>
                  </a:schemeClr>
                </a:solidFill>
              </a:rPr>
              <a:t>eine Hoffnung, die er während seiner 2. Gefangenschaft nicht mehr hatte </a:t>
            </a:r>
            <a:br>
              <a:rPr lang="de-DE" sz="2400" b="1" dirty="0">
                <a:solidFill>
                  <a:schemeClr val="bg1">
                    <a:lumMod val="85000"/>
                  </a:schemeClr>
                </a:solidFill>
              </a:rPr>
            </a:br>
            <a:r>
              <a:rPr lang="de-DE" sz="2400" b="1" dirty="0">
                <a:solidFill>
                  <a:schemeClr val="bg1">
                    <a:lumMod val="85000"/>
                  </a:schemeClr>
                </a:solidFill>
              </a:rPr>
              <a:t>							(2 Tim. 4,6).</a:t>
            </a:r>
            <a:endParaRPr kumimoji="0" lang="en" sz="2400" b="1" i="0" u="none" strike="noStrike" kern="1200" cap="none" spc="0" normalizeH="0" baseline="0" noProof="0" dirty="0">
              <a:ln>
                <a:noFill/>
              </a:ln>
              <a:solidFill>
                <a:schemeClr val="bg1">
                  <a:lumMod val="85000"/>
                </a:schemeClr>
              </a:solidFill>
              <a:effectLst/>
              <a:uLnTx/>
              <a:uFillTx/>
              <a:latin typeface="Aptos" panose="02110004020202020204"/>
            </a:endParaRPr>
          </a:p>
        </p:txBody>
      </p:sp>
      <p:sp>
        <p:nvSpPr>
          <p:cNvPr id="2" name="CuadroTexto 2">
            <a:extLst>
              <a:ext uri="{FF2B5EF4-FFF2-40B4-BE49-F238E27FC236}">
                <a16:creationId xmlns:a16="http://schemas.microsoft.com/office/drawing/2014/main" id="{C0C27BE5-4D4A-E282-34FA-C1696B25A6F4}"/>
              </a:ext>
            </a:extLst>
          </p:cNvPr>
          <p:cNvSpPr txBox="1"/>
          <p:nvPr/>
        </p:nvSpPr>
        <p:spPr>
          <a:xfrm>
            <a:off x="6036029" y="110962"/>
            <a:ext cx="6521967"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600" normalizeH="0" baseline="0" noProof="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highlight>
                  <a:srgbClr val="808080"/>
                </a:highlight>
                <a:uLnTx/>
                <a:uFillTx/>
                <a:latin typeface="Aptos" panose="02110004020202020204"/>
              </a:rPr>
              <a:t>PAUL</a:t>
            </a:r>
            <a:r>
              <a:rPr lang="en" sz="4400" b="1" spc="60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highlight>
                  <a:srgbClr val="808080"/>
                </a:highlight>
                <a:latin typeface="Aptos" panose="02110004020202020204"/>
              </a:rPr>
              <a:t>US AUS DEM </a:t>
            </a:r>
            <a:br>
              <a:rPr lang="en" sz="4400" b="1" spc="60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highlight>
                  <a:srgbClr val="808080"/>
                </a:highlight>
                <a:latin typeface="Aptos" panose="02110004020202020204"/>
              </a:rPr>
            </a:br>
            <a:r>
              <a:rPr lang="en" sz="4400" b="1" spc="60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highlight>
                  <a:srgbClr val="808080"/>
                </a:highlight>
                <a:latin typeface="Aptos" panose="02110004020202020204"/>
              </a:rPr>
              <a:t>GEFFÄNGNIS</a:t>
            </a:r>
            <a:endParaRPr kumimoji="0" lang="en" sz="4400" b="1" i="0" u="none" strike="noStrike" kern="1200" cap="none" spc="600" normalizeH="0" baseline="0" noProof="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highlight>
                <a:srgbClr val="808080"/>
              </a:highlight>
              <a:uLnTx/>
              <a:uFillTx/>
              <a:latin typeface="Aptos" panose="02110004020202020204"/>
            </a:endParaRPr>
          </a:p>
        </p:txBody>
      </p:sp>
      <p:sp>
        <p:nvSpPr>
          <p:cNvPr id="4" name="Scrollen: horizontal 3">
            <a:extLst>
              <a:ext uri="{FF2B5EF4-FFF2-40B4-BE49-F238E27FC236}">
                <a16:creationId xmlns:a16="http://schemas.microsoft.com/office/drawing/2014/main" id="{7497B658-C131-D917-63E4-D658EFACF75C}"/>
              </a:ext>
            </a:extLst>
          </p:cNvPr>
          <p:cNvSpPr/>
          <p:nvPr/>
        </p:nvSpPr>
        <p:spPr>
          <a:xfrm>
            <a:off x="94925" y="-2828"/>
            <a:ext cx="3753134" cy="940653"/>
          </a:xfrm>
          <a:prstGeom prst="horizontalScroll">
            <a:avLst/>
          </a:prstGeom>
          <a:solidFill>
            <a:schemeClr val="bg1">
              <a:alpha val="6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a:t>
            </a:r>
            <a:r>
              <a:rPr lang="de-DE" sz="2000" b="1" i="1" dirty="0">
                <a:solidFill>
                  <a:schemeClr val="tx1"/>
                </a:solidFill>
                <a:highlight>
                  <a:srgbClr val="FDD7D1"/>
                </a:highlight>
              </a:rPr>
              <a:t>So, 04. Jan‘26 – Paulus, </a:t>
            </a:r>
            <a:br>
              <a:rPr lang="de-DE" sz="2000" b="1" i="1" dirty="0">
                <a:solidFill>
                  <a:schemeClr val="tx1"/>
                </a:solidFill>
                <a:highlight>
                  <a:srgbClr val="FDD7D1"/>
                </a:highlight>
              </a:rPr>
            </a:br>
            <a:r>
              <a:rPr lang="de-DE" sz="2000" b="1" i="1" dirty="0">
                <a:solidFill>
                  <a:schemeClr val="tx1"/>
                </a:solidFill>
                <a:highlight>
                  <a:srgbClr val="FDD7D1"/>
                </a:highlight>
              </a:rPr>
              <a:t>ein Gefangener JESU CHRISTI</a:t>
            </a:r>
          </a:p>
        </p:txBody>
      </p:sp>
    </p:spTree>
    <p:extLst>
      <p:ext uri="{BB962C8B-B14F-4D97-AF65-F5344CB8AC3E}">
        <p14:creationId xmlns:p14="http://schemas.microsoft.com/office/powerpoint/2010/main" val="180560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475" y="1049393"/>
            <a:ext cx="12464953" cy="5943564"/>
          </a:xfrm>
          <a:prstGeom prst="rect">
            <a:avLst/>
          </a:prstGeom>
          <a:effectLst>
            <a:softEdge rad="127000"/>
          </a:effectLst>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0" y="2374177"/>
            <a:ext cx="3452881" cy="4510293"/>
          </a:xfrm>
          <a:prstGeom prst="rect">
            <a:avLst/>
          </a:prstGeom>
          <a:effectLst>
            <a:softEdge rad="317500"/>
          </a:effectLst>
        </p:spPr>
      </p:pic>
      <p:sp>
        <p:nvSpPr>
          <p:cNvPr id="7" name="CuadroTexto 6">
            <a:extLst>
              <a:ext uri="{FF2B5EF4-FFF2-40B4-BE49-F238E27FC236}">
                <a16:creationId xmlns:a16="http://schemas.microsoft.com/office/drawing/2014/main" id="{61EEA612-6B73-53EA-255A-641332D9FFDB}"/>
              </a:ext>
            </a:extLst>
          </p:cNvPr>
          <p:cNvSpPr txBox="1"/>
          <p:nvPr/>
        </p:nvSpPr>
        <p:spPr>
          <a:xfrm>
            <a:off x="6165287" y="1223995"/>
            <a:ext cx="6026712" cy="2939266"/>
          </a:xfrm>
          <a:prstGeom prst="rect">
            <a:avLst/>
          </a:prstGeom>
          <a:noFill/>
        </p:spPr>
        <p:txBody>
          <a:bodyPr wrap="square">
            <a:spAutoFit/>
          </a:bodyPr>
          <a:lstStyle/>
          <a:p>
            <a:pPr lvl="0" algn="r">
              <a:spcBef>
                <a:spcPts val="600"/>
              </a:spcBef>
              <a:defRPr/>
            </a:pPr>
            <a:r>
              <a:rPr lang="de-DE" sz="2000" b="1" dirty="0">
                <a:solidFill>
                  <a:schemeClr val="bg1"/>
                </a:solidFill>
              </a:rPr>
              <a:t>Die Bibel berichtet nur </a:t>
            </a:r>
            <a:br>
              <a:rPr lang="de-DE" sz="2000" b="1" dirty="0">
                <a:solidFill>
                  <a:schemeClr val="bg1"/>
                </a:solidFill>
              </a:rPr>
            </a:br>
            <a:r>
              <a:rPr lang="de-DE" sz="2000" b="1" dirty="0">
                <a:solidFill>
                  <a:schemeClr val="bg1"/>
                </a:solidFill>
              </a:rPr>
              <a:t>von 3 Inhaftierungen des Paulus, </a:t>
            </a:r>
            <a:br>
              <a:rPr lang="de-DE" sz="2000" b="1" dirty="0">
                <a:solidFill>
                  <a:schemeClr val="bg1"/>
                </a:solidFill>
              </a:rPr>
            </a:br>
            <a:r>
              <a:rPr lang="de-DE" sz="2000" b="1" dirty="0">
                <a:solidFill>
                  <a:schemeClr val="bg1"/>
                </a:solidFill>
              </a:rPr>
              <a:t>bevor er nach Rom gebracht wurde: </a:t>
            </a:r>
            <a:br>
              <a:rPr lang="de-DE" sz="2000" b="1" dirty="0">
                <a:solidFill>
                  <a:schemeClr val="bg1"/>
                </a:solidFill>
              </a:rPr>
            </a:br>
            <a:r>
              <a:rPr lang="de-DE" sz="2000" b="1" dirty="0">
                <a:solidFill>
                  <a:schemeClr val="bg1"/>
                </a:solidFill>
              </a:rPr>
              <a:t>in </a:t>
            </a:r>
            <a:r>
              <a:rPr lang="de-DE" sz="2000" b="1" dirty="0">
                <a:solidFill>
                  <a:schemeClr val="bg1"/>
                </a:solidFill>
                <a:highlight>
                  <a:srgbClr val="000080"/>
                </a:highlight>
              </a:rPr>
              <a:t>PHILIPPI</a:t>
            </a:r>
            <a:r>
              <a:rPr lang="de-DE" sz="2000" b="1" dirty="0">
                <a:solidFill>
                  <a:schemeClr val="bg1"/>
                </a:solidFill>
              </a:rPr>
              <a:t> (Apg 16,22-24), </a:t>
            </a:r>
            <a:br>
              <a:rPr lang="de-DE" sz="2000" b="1" dirty="0">
                <a:solidFill>
                  <a:schemeClr val="bg1"/>
                </a:solidFill>
              </a:rPr>
            </a:br>
            <a:r>
              <a:rPr lang="de-DE" sz="2000" b="1" dirty="0">
                <a:solidFill>
                  <a:schemeClr val="bg1"/>
                </a:solidFill>
              </a:rPr>
              <a:t>in </a:t>
            </a:r>
            <a:r>
              <a:rPr lang="de-DE" sz="2000" b="1" dirty="0">
                <a:solidFill>
                  <a:schemeClr val="bg1"/>
                </a:solidFill>
                <a:highlight>
                  <a:srgbClr val="000080"/>
                </a:highlight>
              </a:rPr>
              <a:t>JERUSALEM</a:t>
            </a:r>
            <a:r>
              <a:rPr lang="de-DE" sz="2000" b="1" dirty="0">
                <a:solidFill>
                  <a:schemeClr val="bg1"/>
                </a:solidFill>
              </a:rPr>
              <a:t> (Apg 23,10) </a:t>
            </a:r>
            <a:br>
              <a:rPr lang="de-DE" sz="2000" b="1" dirty="0">
                <a:solidFill>
                  <a:schemeClr val="bg1"/>
                </a:solidFill>
              </a:rPr>
            </a:br>
            <a:r>
              <a:rPr lang="de-DE" sz="2000" b="1" dirty="0">
                <a:solidFill>
                  <a:schemeClr val="bg1"/>
                </a:solidFill>
              </a:rPr>
              <a:t>und in </a:t>
            </a:r>
            <a:r>
              <a:rPr lang="de-DE" sz="2000" b="1" dirty="0">
                <a:solidFill>
                  <a:schemeClr val="bg1"/>
                </a:solidFill>
                <a:highlight>
                  <a:srgbClr val="000080"/>
                </a:highlight>
              </a:rPr>
              <a:t>CÄSAREA</a:t>
            </a:r>
            <a:r>
              <a:rPr lang="de-DE" sz="2000" b="1" dirty="0">
                <a:solidFill>
                  <a:schemeClr val="bg1"/>
                </a:solidFill>
              </a:rPr>
              <a:t> (Apg 23,33-35). </a:t>
            </a:r>
          </a:p>
          <a:p>
            <a:pPr lvl="0" algn="r">
              <a:spcBef>
                <a:spcPts val="600"/>
              </a:spcBef>
              <a:defRPr/>
            </a:pPr>
            <a:r>
              <a:rPr lang="de-DE" sz="2000" b="1" dirty="0">
                <a:solidFill>
                  <a:schemeClr val="bg1"/>
                </a:solidFill>
              </a:rPr>
              <a:t>Aber sicherlich gab es </a:t>
            </a:r>
            <a:br>
              <a:rPr lang="de-DE" sz="2000" b="1" dirty="0">
                <a:solidFill>
                  <a:schemeClr val="bg1"/>
                </a:solidFill>
              </a:rPr>
            </a:br>
            <a:r>
              <a:rPr lang="de-DE" sz="2000" b="1" dirty="0">
                <a:solidFill>
                  <a:schemeClr val="bg1"/>
                </a:solidFill>
              </a:rPr>
              <a:t>noch mehrere weitere </a:t>
            </a:r>
            <a:br>
              <a:rPr lang="de-DE" sz="2000" b="1" dirty="0">
                <a:solidFill>
                  <a:schemeClr val="bg1"/>
                </a:solidFill>
              </a:rPr>
            </a:br>
            <a:r>
              <a:rPr lang="de-DE" sz="2000" b="1" dirty="0">
                <a:solidFill>
                  <a:schemeClr val="bg1"/>
                </a:solidFill>
              </a:rPr>
              <a:t>(2. Kor 11,23).</a:t>
            </a:r>
            <a:endParaRPr kumimoji="0" lang="en" sz="2000" b="1" i="0" u="none" strike="noStrike" kern="1200" cap="none" spc="0" normalizeH="0" baseline="0" noProof="0" dirty="0">
              <a:ln>
                <a:noFill/>
              </a:ln>
              <a:solidFill>
                <a:schemeClr val="bg1"/>
              </a:solidFill>
              <a:effectLst/>
              <a:uLnTx/>
              <a:uFillTx/>
              <a:latin typeface="Aptos" panose="02110004020202020204"/>
            </a:endParaRPr>
          </a:p>
        </p:txBody>
      </p:sp>
      <p:sp>
        <p:nvSpPr>
          <p:cNvPr id="6" name="CuadroTexto 5">
            <a:extLst>
              <a:ext uri="{FF2B5EF4-FFF2-40B4-BE49-F238E27FC236}">
                <a16:creationId xmlns:a16="http://schemas.microsoft.com/office/drawing/2014/main" id="{3F1568ED-2C97-7ABC-A1D5-E7A90E3134F1}"/>
              </a:ext>
            </a:extLst>
          </p:cNvPr>
          <p:cNvSpPr txBox="1"/>
          <p:nvPr/>
        </p:nvSpPr>
        <p:spPr>
          <a:xfrm>
            <a:off x="27296" y="5822283"/>
            <a:ext cx="12013848" cy="830997"/>
          </a:xfrm>
          <a:prstGeom prst="rect">
            <a:avLst/>
          </a:prstGeom>
          <a:noFill/>
        </p:spPr>
        <p:txBody>
          <a:bodyPr wrap="square" rtlCol="0">
            <a:spAutoFit/>
          </a:bodyPr>
          <a:lstStyle/>
          <a:p>
            <a:pPr lvl="0">
              <a:spcBef>
                <a:spcPts val="600"/>
              </a:spcBef>
              <a:defRPr/>
            </a:pPr>
            <a:r>
              <a:rPr lang="de-DE" sz="2400" b="1" dirty="0">
                <a:solidFill>
                  <a:schemeClr val="accent4">
                    <a:lumMod val="50000"/>
                  </a:schemeClr>
                </a:solidFill>
              </a:rPr>
              <a:t>Von dem Moment an, als er sich entschied, </a:t>
            </a:r>
            <a:r>
              <a:rPr lang="de-DE" sz="2400" b="1" dirty="0">
                <a:solidFill>
                  <a:schemeClr val="accent4">
                    <a:lumMod val="50000"/>
                  </a:schemeClr>
                </a:solidFill>
                <a:highlight>
                  <a:srgbClr val="000080"/>
                </a:highlight>
              </a:rPr>
              <a:t>BOTSCHAFTER CHRISTI </a:t>
            </a:r>
            <a:r>
              <a:rPr lang="de-DE" sz="2400" b="1" dirty="0">
                <a:solidFill>
                  <a:schemeClr val="accent4">
                    <a:lumMod val="50000"/>
                  </a:schemeClr>
                </a:solidFill>
              </a:rPr>
              <a:t>zu sein, </a:t>
            </a:r>
            <a:br>
              <a:rPr lang="de-DE" sz="2400" b="1" dirty="0">
                <a:solidFill>
                  <a:schemeClr val="accent4">
                    <a:lumMod val="50000"/>
                  </a:schemeClr>
                </a:solidFill>
              </a:rPr>
            </a:br>
            <a:r>
              <a:rPr lang="de-DE" sz="2400" b="1" dirty="0">
                <a:solidFill>
                  <a:schemeClr val="accent4">
                    <a:lumMod val="50000"/>
                  </a:schemeClr>
                </a:solidFill>
              </a:rPr>
              <a:t>war das Leben des Paulus nicht einfach (2 Kor 6,4-5).</a:t>
            </a:r>
            <a:endParaRPr kumimoji="0" lang="en" sz="2400" b="1" i="0" u="none" strike="noStrike" kern="1200" cap="none" spc="0" normalizeH="0" baseline="0" noProof="0" dirty="0">
              <a:ln>
                <a:noFill/>
              </a:ln>
              <a:solidFill>
                <a:schemeClr val="accent4">
                  <a:lumMod val="50000"/>
                </a:schemeClr>
              </a:solidFill>
              <a:effectLst/>
              <a:uLnTx/>
              <a:uFillTx/>
              <a:latin typeface="Aptos" panose="02110004020202020204"/>
            </a:endParaRPr>
          </a:p>
        </p:txBody>
      </p:sp>
      <p:sp>
        <p:nvSpPr>
          <p:cNvPr id="2" name="Scrollen: horizontal 1">
            <a:extLst>
              <a:ext uri="{FF2B5EF4-FFF2-40B4-BE49-F238E27FC236}">
                <a16:creationId xmlns:a16="http://schemas.microsoft.com/office/drawing/2014/main" id="{7BE0C771-7532-A517-6D0F-07F19841257B}"/>
              </a:ext>
            </a:extLst>
          </p:cNvPr>
          <p:cNvSpPr/>
          <p:nvPr/>
        </p:nvSpPr>
        <p:spPr>
          <a:xfrm>
            <a:off x="143078" y="62413"/>
            <a:ext cx="2559179" cy="1161582"/>
          </a:xfrm>
          <a:prstGeom prst="horizontalScroll">
            <a:avLst/>
          </a:prstGeom>
          <a:solidFill>
            <a:schemeClr val="bg1">
              <a:alpha val="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a:t>
            </a:r>
            <a:r>
              <a:rPr lang="de-DE" sz="2000" b="1" i="1" dirty="0">
                <a:solidFill>
                  <a:schemeClr val="tx1"/>
                </a:solidFill>
                <a:highlight>
                  <a:srgbClr val="FDD7D1"/>
                </a:highlight>
              </a:rPr>
              <a:t>Mo, 05. Jan‘26 – </a:t>
            </a:r>
            <a:br>
              <a:rPr lang="de-DE" sz="2000" b="1" i="1" dirty="0">
                <a:solidFill>
                  <a:schemeClr val="tx1"/>
                </a:solidFill>
                <a:highlight>
                  <a:srgbClr val="FDD7D1"/>
                </a:highlight>
              </a:rPr>
            </a:br>
            <a:r>
              <a:rPr lang="de-DE" sz="2000" b="1" i="1" dirty="0">
                <a:solidFill>
                  <a:schemeClr val="tx1"/>
                </a:solidFill>
                <a:highlight>
                  <a:srgbClr val="FDD7D1"/>
                </a:highlight>
              </a:rPr>
              <a:t>Paulus in Ketten</a:t>
            </a:r>
          </a:p>
        </p:txBody>
      </p:sp>
      <p:sp>
        <p:nvSpPr>
          <p:cNvPr id="9" name="CuadroTexto 2">
            <a:extLst>
              <a:ext uri="{FF2B5EF4-FFF2-40B4-BE49-F238E27FC236}">
                <a16:creationId xmlns:a16="http://schemas.microsoft.com/office/drawing/2014/main" id="{CE7DB4EF-3186-10E7-926E-CFAB5E9BD210}"/>
              </a:ext>
            </a:extLst>
          </p:cNvPr>
          <p:cNvSpPr txBox="1"/>
          <p:nvPr/>
        </p:nvSpPr>
        <p:spPr>
          <a:xfrm>
            <a:off x="2981810" y="-118214"/>
            <a:ext cx="9210189" cy="769441"/>
          </a:xfrm>
          <a:prstGeom prst="rect">
            <a:avLst/>
          </a:prstGeom>
          <a:noFill/>
        </p:spPr>
        <p:txBody>
          <a:bodyPr wrap="square">
            <a:spAutoFit/>
            <a:scene3d>
              <a:camera prst="orthographicFront"/>
              <a:lightRig rig="chilly" dir="t"/>
            </a:scene3d>
            <a:sp3d extrusionH="57150">
              <a:bevelT w="38100" h="38100" prst="convex"/>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400" b="1" spc="300" dirty="0">
                <a:ln w="13462">
                  <a:solidFill>
                    <a:prstClr val="white"/>
                  </a:solidFill>
                  <a:prstDash val="solid"/>
                </a:ln>
                <a:solidFill>
                  <a:srgbClr val="CC6600"/>
                </a:solidFill>
                <a:effectLst>
                  <a:outerShdw dist="12700" dir="2700000" algn="bl" rotWithShape="0">
                    <a:srgbClr val="FFFF66"/>
                  </a:outerShdw>
                </a:effectLst>
                <a:latin typeface="Aptos" panose="02110004020202020204"/>
              </a:rPr>
              <a:t>BOTSCHAFTER IN KETTEN</a:t>
            </a:r>
            <a:endParaRPr kumimoji="0" lang="en" sz="4400" b="1" i="0" u="none" strike="noStrike" kern="1200" cap="none" spc="300" normalizeH="0" baseline="0" noProof="0" dirty="0">
              <a:ln w="13462">
                <a:solidFill>
                  <a:prstClr val="white"/>
                </a:solidFill>
                <a:prstDash val="solid"/>
              </a:ln>
              <a:solidFill>
                <a:srgbClr val="CC6600"/>
              </a:solidFill>
              <a:effectLst>
                <a:outerShdw dist="12700" dir="2700000" algn="bl" rotWithShape="0">
                  <a:srgbClr val="FFFF66"/>
                </a:outerShdw>
              </a:effectLst>
              <a:uLnTx/>
              <a:uFillTx/>
              <a:latin typeface="Aptos" panose="02110004020202020204"/>
              <a:ea typeface="+mn-ea"/>
              <a:cs typeface="+mn-cs"/>
            </a:endParaRPr>
          </a:p>
        </p:txBody>
      </p:sp>
      <p:sp>
        <p:nvSpPr>
          <p:cNvPr id="11" name="CuadroTexto 4">
            <a:extLst>
              <a:ext uri="{FF2B5EF4-FFF2-40B4-BE49-F238E27FC236}">
                <a16:creationId xmlns:a16="http://schemas.microsoft.com/office/drawing/2014/main" id="{CDF97115-CEA2-E392-5AC2-157C416418D9}"/>
              </a:ext>
            </a:extLst>
          </p:cNvPr>
          <p:cNvSpPr txBox="1"/>
          <p:nvPr/>
        </p:nvSpPr>
        <p:spPr>
          <a:xfrm>
            <a:off x="2702257" y="454940"/>
            <a:ext cx="9489742" cy="830997"/>
          </a:xfrm>
          <a:prstGeom prst="rect">
            <a:avLst/>
          </a:prstGeom>
          <a:noFill/>
        </p:spPr>
        <p:txBody>
          <a:bodyPr wrap="square">
            <a:spAutoFit/>
          </a:bodyPr>
          <a:lstStyle/>
          <a:p>
            <a:pPr lvl="0" algn="ctr">
              <a:defRPr/>
            </a:pPr>
            <a:r>
              <a:rPr kumimoji="0" lang="en" sz="2400" b="1" i="0" u="none" strike="noStrike" kern="1200" cap="none" spc="0" normalizeH="0" baseline="0" noProof="0" dirty="0">
                <a:ln>
                  <a:noFill/>
                </a:ln>
                <a:solidFill>
                  <a:schemeClr val="accent4">
                    <a:lumMod val="20000"/>
                    <a:lumOff val="80000"/>
                  </a:schemeClr>
                </a:solidFill>
                <a:effectLst>
                  <a:glow rad="38100">
                    <a:schemeClr val="bg1">
                      <a:lumMod val="50000"/>
                    </a:schemeClr>
                  </a:glow>
                </a:effectLst>
                <a:uLnTx/>
                <a:uFillTx/>
                <a:latin typeface="Candara" panose="020E0502030303020204" pitchFamily="34" charset="0"/>
              </a:rPr>
              <a:t>“</a:t>
            </a:r>
            <a:r>
              <a:rPr lang="de-DE" sz="2400" b="1" dirty="0">
                <a:solidFill>
                  <a:schemeClr val="accent4">
                    <a:lumMod val="20000"/>
                    <a:lumOff val="80000"/>
                  </a:schemeClr>
                </a:solidFill>
                <a:effectLst>
                  <a:glow rad="38100">
                    <a:schemeClr val="bg1">
                      <a:lumMod val="50000"/>
                    </a:schemeClr>
                  </a:glow>
                </a:effectLst>
                <a:latin typeface="Candara" panose="020E0502030303020204" pitchFamily="34" charset="0"/>
              </a:rPr>
              <a:t>dessen Bote ich bin in Ketten, </a:t>
            </a:r>
            <a:br>
              <a:rPr lang="de-DE" sz="2400" b="1" dirty="0">
                <a:solidFill>
                  <a:schemeClr val="accent4">
                    <a:lumMod val="20000"/>
                    <a:lumOff val="80000"/>
                  </a:schemeClr>
                </a:solidFill>
                <a:effectLst>
                  <a:glow rad="38100">
                    <a:schemeClr val="bg1">
                      <a:lumMod val="50000"/>
                    </a:schemeClr>
                  </a:glow>
                </a:effectLst>
                <a:latin typeface="Candara" panose="020E0502030303020204" pitchFamily="34" charset="0"/>
              </a:rPr>
            </a:br>
            <a:r>
              <a:rPr lang="de-DE" sz="2400" b="1" dirty="0">
                <a:solidFill>
                  <a:schemeClr val="accent4">
                    <a:lumMod val="20000"/>
                    <a:lumOff val="80000"/>
                  </a:schemeClr>
                </a:solidFill>
                <a:effectLst>
                  <a:glow rad="38100">
                    <a:schemeClr val="bg1">
                      <a:lumMod val="50000"/>
                    </a:schemeClr>
                  </a:glow>
                </a:effectLst>
                <a:latin typeface="Candara" panose="020E0502030303020204" pitchFamily="34" charset="0"/>
              </a:rPr>
              <a:t>dass ich mit Freimut davon rede, wie ich es muss.</a:t>
            </a:r>
            <a:r>
              <a:rPr kumimoji="0" lang="en" sz="2400" b="1" i="0" u="none" strike="noStrike" kern="1200" cap="none" spc="0" normalizeH="0" baseline="0" noProof="0" dirty="0">
                <a:ln>
                  <a:noFill/>
                </a:ln>
                <a:solidFill>
                  <a:schemeClr val="accent4">
                    <a:lumMod val="20000"/>
                    <a:lumOff val="80000"/>
                  </a:schemeClr>
                </a:solidFill>
                <a:effectLst>
                  <a:glow rad="38100">
                    <a:schemeClr val="bg1">
                      <a:lumMod val="50000"/>
                    </a:schemeClr>
                  </a:glow>
                </a:effectLst>
                <a:uLnTx/>
                <a:uFillTx/>
                <a:latin typeface="Candara" panose="020E0502030303020204" pitchFamily="34" charset="0"/>
              </a:rPr>
              <a:t>” </a:t>
            </a:r>
            <a:r>
              <a:rPr kumimoji="0" lang="en" b="1" i="0" u="none" strike="noStrike" kern="1200" cap="none" spc="0" normalizeH="0" baseline="0" noProof="0" dirty="0">
                <a:ln>
                  <a:noFill/>
                </a:ln>
                <a:solidFill>
                  <a:schemeClr val="accent4">
                    <a:lumMod val="20000"/>
                    <a:lumOff val="80000"/>
                  </a:schemeClr>
                </a:solidFill>
                <a:effectLst>
                  <a:glow rad="38100">
                    <a:schemeClr val="bg1">
                      <a:lumMod val="50000"/>
                    </a:schemeClr>
                  </a:glow>
                </a:effectLst>
                <a:uLnTx/>
                <a:uFillTx/>
                <a:latin typeface="Candara" panose="020E0502030303020204" pitchFamily="34" charset="0"/>
              </a:rPr>
              <a:t>(Ephes</a:t>
            </a:r>
            <a:r>
              <a:rPr lang="en" b="1" dirty="0">
                <a:solidFill>
                  <a:schemeClr val="accent4">
                    <a:lumMod val="20000"/>
                    <a:lumOff val="80000"/>
                  </a:schemeClr>
                </a:solidFill>
                <a:effectLst>
                  <a:glow rad="38100">
                    <a:schemeClr val="bg1">
                      <a:lumMod val="50000"/>
                    </a:schemeClr>
                  </a:glow>
                </a:effectLst>
                <a:latin typeface="Candara" panose="020E0502030303020204" pitchFamily="34" charset="0"/>
              </a:rPr>
              <a:t>er</a:t>
            </a:r>
            <a:r>
              <a:rPr kumimoji="0" lang="en" b="1" i="0" u="none" strike="noStrike" kern="1200" cap="none" spc="0" normalizeH="0" baseline="0" noProof="0" dirty="0">
                <a:ln>
                  <a:noFill/>
                </a:ln>
                <a:solidFill>
                  <a:schemeClr val="accent4">
                    <a:lumMod val="20000"/>
                    <a:lumOff val="80000"/>
                  </a:schemeClr>
                </a:solidFill>
                <a:effectLst>
                  <a:glow rad="38100">
                    <a:schemeClr val="bg1">
                      <a:lumMod val="50000"/>
                    </a:schemeClr>
                  </a:glow>
                </a:effectLst>
                <a:uLnTx/>
                <a:uFillTx/>
                <a:latin typeface="Candara" panose="020E0502030303020204" pitchFamily="34" charset="0"/>
              </a:rPr>
              <a:t> 6:20)</a:t>
            </a:r>
            <a:endParaRPr kumimoji="0" lang="es-ES" sz="2400" b="1" i="0" u="none" strike="noStrike" kern="1200" cap="none" spc="0" normalizeH="0" baseline="0" noProof="0" dirty="0">
              <a:ln>
                <a:noFill/>
              </a:ln>
              <a:solidFill>
                <a:schemeClr val="accent4">
                  <a:lumMod val="20000"/>
                  <a:lumOff val="80000"/>
                </a:schemeClr>
              </a:solidFill>
              <a:effectLst>
                <a:glow rad="38100">
                  <a:schemeClr val="bg1">
                    <a:lumMod val="50000"/>
                  </a:schemeClr>
                </a:glow>
              </a:effectLst>
              <a:uLnTx/>
              <a:uFillTx/>
              <a:latin typeface="Candara" panose="020E0502030303020204" pitchFamily="34" charset="0"/>
            </a:endParaRPr>
          </a:p>
        </p:txBody>
      </p:sp>
    </p:spTree>
    <p:extLst>
      <p:ext uri="{BB962C8B-B14F-4D97-AF65-F5344CB8AC3E}">
        <p14:creationId xmlns:p14="http://schemas.microsoft.com/office/powerpoint/2010/main" val="206877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vertical)">
                                      <p:cBhvr>
                                        <p:cTn id="16" dur="500"/>
                                        <p:tgtEl>
                                          <p:spTgt spid="11"/>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
                                            <p:bg/>
                                          </p:spTgt>
                                        </p:tgtEl>
                                        <p:attrNameLst>
                                          <p:attrName>style.visibility</p:attrName>
                                        </p:attrNameLst>
                                      </p:cBhvr>
                                      <p:to>
                                        <p:strVal val="visible"/>
                                      </p:to>
                                    </p:set>
                                    <p:animEffect transition="in" filter="wipe(left)">
                                      <p:cBhvr>
                                        <p:cTn id="20" dur="500"/>
                                        <p:tgtEl>
                                          <p:spTgt spid="2">
                                            <p:bg/>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left)">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8)">
                                      <p:cBhvr>
                                        <p:cTn id="28" dur="750"/>
                                        <p:tgtEl>
                                          <p:spTgt spid="8"/>
                                        </p:tgtEl>
                                      </p:cBhvr>
                                    </p:animEffect>
                                  </p:childTnLst>
                                </p:cTn>
                              </p:par>
                            </p:childTnLst>
                          </p:cTn>
                        </p:par>
                        <p:par>
                          <p:cTn id="29" fill="hold">
                            <p:stCondLst>
                              <p:cond delay="75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upRigh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2" grpId="0" uiExpand="1" build="p" animBg="1"/>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29F0AFD-3F12-275D-7077-242B26CD762E}"/>
            </a:ext>
          </a:extLst>
        </p:cNvPr>
        <p:cNvGrpSpPr/>
        <p:nvPr/>
      </p:nvGrpSpPr>
      <p:grpSpPr>
        <a:xfrm>
          <a:off x="0" y="0"/>
          <a:ext cx="0" cy="0"/>
          <a:chOff x="0" y="0"/>
          <a:chExt cx="0" cy="0"/>
        </a:xfrm>
      </p:grpSpPr>
      <p:pic>
        <p:nvPicPr>
          <p:cNvPr id="16" name="Imagen 15" descr="Imagen que contiene persona, hombre, sostener, parado&#10;&#10;El contenido generado por IA puede ser incorrecto.">
            <a:extLst>
              <a:ext uri="{FF2B5EF4-FFF2-40B4-BE49-F238E27FC236}">
                <a16:creationId xmlns:a16="http://schemas.microsoft.com/office/drawing/2014/main" id="{63032F64-007A-F406-C568-6DF1E755EB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60586" y="1074258"/>
            <a:ext cx="9892969" cy="5526241"/>
          </a:xfrm>
          <a:prstGeom prst="rect">
            <a:avLst/>
          </a:prstGeom>
          <a:effectLst>
            <a:softEdge rad="317500"/>
          </a:effectLst>
        </p:spPr>
      </p:pic>
      <p:sp>
        <p:nvSpPr>
          <p:cNvPr id="12" name="CuadroTexto 11">
            <a:extLst>
              <a:ext uri="{FF2B5EF4-FFF2-40B4-BE49-F238E27FC236}">
                <a16:creationId xmlns:a16="http://schemas.microsoft.com/office/drawing/2014/main" id="{499CD6C3-E393-C9FC-B809-2357C7EB2834}"/>
              </a:ext>
            </a:extLst>
          </p:cNvPr>
          <p:cNvSpPr txBox="1"/>
          <p:nvPr/>
        </p:nvSpPr>
        <p:spPr>
          <a:xfrm>
            <a:off x="8423067" y="1272010"/>
            <a:ext cx="3730020" cy="3447098"/>
          </a:xfrm>
          <a:prstGeom prst="rect">
            <a:avLst/>
          </a:prstGeom>
          <a:pattFill prst="horzBrick">
            <a:fgClr>
              <a:schemeClr val="accent5">
                <a:lumMod val="50000"/>
              </a:schemeClr>
            </a:fgClr>
            <a:bgClr>
              <a:schemeClr val="accent5">
                <a:lumMod val="75000"/>
              </a:schemeClr>
            </a:bgClr>
          </a:pattFill>
          <a:effectLst>
            <a:softEdge rad="127000"/>
          </a:effectLst>
        </p:spPr>
        <p:txBody>
          <a:bodyPr wrap="square">
            <a:spAutoFit/>
          </a:bodyPr>
          <a:lstStyle/>
          <a:p>
            <a:pPr lvl="0" algn="r">
              <a:spcBef>
                <a:spcPts val="600"/>
              </a:spcBef>
              <a:defRPr/>
            </a:pPr>
            <a:endParaRPr lang="de-DE" sz="500" b="1" dirty="0">
              <a:solidFill>
                <a:prstClr val="black"/>
              </a:solidFill>
            </a:endParaRPr>
          </a:p>
          <a:p>
            <a:pPr lvl="0" algn="r">
              <a:spcBef>
                <a:spcPts val="600"/>
              </a:spcBef>
              <a:defRPr/>
            </a:pPr>
            <a:r>
              <a:rPr lang="de-DE" sz="2200" b="1" dirty="0">
                <a:solidFill>
                  <a:prstClr val="black"/>
                </a:solidFill>
              </a:rPr>
              <a:t>In all diesen Schwierigkeiten </a:t>
            </a:r>
            <a:br>
              <a:rPr lang="de-DE" sz="2200" b="1" dirty="0">
                <a:solidFill>
                  <a:prstClr val="black"/>
                </a:solidFill>
              </a:rPr>
            </a:br>
            <a:r>
              <a:rPr lang="de-DE" sz="2200" b="1" dirty="0">
                <a:solidFill>
                  <a:prstClr val="black"/>
                </a:solidFill>
              </a:rPr>
              <a:t>betrachtete sich </a:t>
            </a:r>
            <a:r>
              <a:rPr lang="de-DE" sz="2200" b="1" dirty="0">
                <a:solidFill>
                  <a:schemeClr val="bg1"/>
                </a:solidFill>
              </a:rPr>
              <a:t>PAULUS </a:t>
            </a:r>
            <a:br>
              <a:rPr lang="de-DE" sz="2200" b="1" dirty="0">
                <a:solidFill>
                  <a:schemeClr val="bg1"/>
                </a:solidFill>
              </a:rPr>
            </a:br>
            <a:r>
              <a:rPr lang="de-DE" sz="2200" b="1" dirty="0">
                <a:solidFill>
                  <a:prstClr val="black"/>
                </a:solidFill>
              </a:rPr>
              <a:t>jedoch </a:t>
            </a:r>
            <a:r>
              <a:rPr lang="de-DE" sz="2200" b="1" dirty="0">
                <a:solidFill>
                  <a:schemeClr val="bg1"/>
                </a:solidFill>
              </a:rPr>
              <a:t>nie</a:t>
            </a:r>
            <a:r>
              <a:rPr lang="de-DE" sz="2200" b="1" dirty="0">
                <a:solidFill>
                  <a:prstClr val="black"/>
                </a:solidFill>
              </a:rPr>
              <a:t> als </a:t>
            </a:r>
            <a:r>
              <a:rPr lang="de-DE" sz="2200" b="1" dirty="0">
                <a:solidFill>
                  <a:schemeClr val="bg1"/>
                </a:solidFill>
              </a:rPr>
              <a:t>hilflos</a:t>
            </a:r>
            <a:r>
              <a:rPr lang="de-DE" sz="2200" b="1" dirty="0">
                <a:solidFill>
                  <a:prstClr val="black"/>
                </a:solidFill>
              </a:rPr>
              <a:t> </a:t>
            </a:r>
            <a:br>
              <a:rPr lang="de-DE" sz="2200" b="1" dirty="0">
                <a:solidFill>
                  <a:prstClr val="black"/>
                </a:solidFill>
              </a:rPr>
            </a:br>
            <a:r>
              <a:rPr lang="de-DE" sz="2200" b="1" dirty="0">
                <a:solidFill>
                  <a:prstClr val="black"/>
                </a:solidFill>
              </a:rPr>
              <a:t>(2. Kor 4,7-9). </a:t>
            </a:r>
            <a:br>
              <a:rPr lang="de-DE" sz="2200" b="1" dirty="0">
                <a:solidFill>
                  <a:prstClr val="black"/>
                </a:solidFill>
              </a:rPr>
            </a:br>
            <a:r>
              <a:rPr lang="de-DE" sz="2200" b="1" dirty="0">
                <a:solidFill>
                  <a:prstClr val="black"/>
                </a:solidFill>
              </a:rPr>
              <a:t>Da er nicht frei predigen </a:t>
            </a:r>
            <a:br>
              <a:rPr lang="de-DE" sz="2200" b="1" dirty="0">
                <a:solidFill>
                  <a:prstClr val="black"/>
                </a:solidFill>
              </a:rPr>
            </a:br>
            <a:r>
              <a:rPr lang="de-DE" sz="2200" b="1" dirty="0">
                <a:solidFill>
                  <a:prstClr val="black"/>
                </a:solidFill>
              </a:rPr>
              <a:t>konnte, wurde er zu einem </a:t>
            </a:r>
            <a:br>
              <a:rPr lang="de-DE" sz="2200" b="1" dirty="0">
                <a:solidFill>
                  <a:prstClr val="black"/>
                </a:solidFill>
              </a:rPr>
            </a:br>
            <a:r>
              <a:rPr lang="de-DE" sz="2200" b="1" dirty="0">
                <a:solidFill>
                  <a:schemeClr val="accent4">
                    <a:lumMod val="75000"/>
                  </a:schemeClr>
                </a:solidFill>
              </a:rPr>
              <a:t>„BOTSCHAFTER IN KETTEN” </a:t>
            </a:r>
            <a:br>
              <a:rPr lang="de-DE" sz="2200" b="1" dirty="0">
                <a:solidFill>
                  <a:prstClr val="black"/>
                </a:solidFill>
              </a:rPr>
            </a:br>
            <a:r>
              <a:rPr lang="de-DE" sz="2200" b="1" dirty="0">
                <a:solidFill>
                  <a:prstClr val="black"/>
                </a:solidFill>
              </a:rPr>
              <a:t>(</a:t>
            </a:r>
            <a:r>
              <a:rPr lang="de-DE" sz="2200" b="1" dirty="0" err="1">
                <a:solidFill>
                  <a:prstClr val="black"/>
                </a:solidFill>
              </a:rPr>
              <a:t>Eph</a:t>
            </a:r>
            <a:r>
              <a:rPr lang="de-DE" sz="2200" b="1" dirty="0">
                <a:solidFill>
                  <a:prstClr val="black"/>
                </a:solidFill>
              </a:rPr>
              <a:t> 6,20).</a:t>
            </a:r>
          </a:p>
          <a:p>
            <a:pPr lvl="0" algn="r">
              <a:spcBef>
                <a:spcPts val="600"/>
              </a:spcBef>
              <a:defRPr/>
            </a:pPr>
            <a:endParaRPr kumimoji="0" lang="en" sz="5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AC13BD57-05B3-5E0F-7669-03001F175CCA}"/>
              </a:ext>
            </a:extLst>
          </p:cNvPr>
          <p:cNvSpPr txBox="1"/>
          <p:nvPr/>
        </p:nvSpPr>
        <p:spPr>
          <a:xfrm>
            <a:off x="164140" y="5320545"/>
            <a:ext cx="11863719" cy="1631216"/>
          </a:xfrm>
          <a:prstGeom prst="rect">
            <a:avLst/>
          </a:prstGeom>
          <a:solidFill>
            <a:srgbClr val="402D30">
              <a:alpha val="78000"/>
            </a:srgbClr>
          </a:solidFill>
          <a:effectLst>
            <a:softEdge rad="127000"/>
          </a:effectLst>
        </p:spPr>
        <p:txBody>
          <a:bodyPr wrap="square">
            <a:spAutoFit/>
          </a:bodyPr>
          <a:lstStyle/>
          <a:p>
            <a:pPr lvl="0" algn="ctr">
              <a:spcBef>
                <a:spcPts val="600"/>
              </a:spcBef>
              <a:defRPr/>
            </a:pPr>
            <a:endParaRPr lang="de-DE" sz="500" b="1" dirty="0">
              <a:solidFill>
                <a:schemeClr val="bg1"/>
              </a:solidFill>
            </a:endParaRPr>
          </a:p>
          <a:p>
            <a:pPr lvl="0" algn="ctr">
              <a:spcBef>
                <a:spcPts val="600"/>
              </a:spcBef>
              <a:defRPr/>
            </a:pPr>
            <a:r>
              <a:rPr lang="de-DE" sz="2000" b="1" dirty="0">
                <a:solidFill>
                  <a:schemeClr val="bg1"/>
                </a:solidFill>
              </a:rPr>
              <a:t>Paulus' Haltung lehrt uns, dass wir, wenn wir wegen der Verkündigung des </a:t>
            </a:r>
            <a:r>
              <a:rPr lang="de-DE" sz="2000" b="1" dirty="0">
                <a:solidFill>
                  <a:srgbClr val="FFFF00"/>
                </a:solidFill>
              </a:rPr>
              <a:t>EVANGELIUMS </a:t>
            </a:r>
            <a:r>
              <a:rPr lang="de-DE" sz="2000" b="1" dirty="0">
                <a:solidFill>
                  <a:schemeClr val="bg1"/>
                </a:solidFill>
              </a:rPr>
              <a:t>Schwierigkeiten erleiden, unser </a:t>
            </a:r>
            <a:r>
              <a:rPr lang="de-DE" sz="2000" b="1" dirty="0">
                <a:solidFill>
                  <a:srgbClr val="FFFF00"/>
                </a:solidFill>
              </a:rPr>
              <a:t>volles Vertrauen auf GOTT setzen</a:t>
            </a:r>
            <a:r>
              <a:rPr lang="de-DE" sz="2000" b="1" dirty="0">
                <a:solidFill>
                  <a:schemeClr val="bg1"/>
                </a:solidFill>
              </a:rPr>
              <a:t>; immer </a:t>
            </a:r>
            <a:r>
              <a:rPr lang="de-DE" sz="2000" b="1" dirty="0">
                <a:solidFill>
                  <a:srgbClr val="FFFF00"/>
                </a:solidFill>
              </a:rPr>
              <a:t>Sein WORT im Gedächtnis </a:t>
            </a:r>
            <a:r>
              <a:rPr lang="de-DE" sz="2000" b="1" dirty="0">
                <a:solidFill>
                  <a:schemeClr val="bg1"/>
                </a:solidFill>
              </a:rPr>
              <a:t>behalten (2 Tim 2,15); und uns </a:t>
            </a:r>
            <a:r>
              <a:rPr lang="de-DE" sz="2000" b="1" dirty="0">
                <a:solidFill>
                  <a:srgbClr val="FFFF00"/>
                </a:solidFill>
              </a:rPr>
              <a:t>an den HEILIGEN GEIST klammern </a:t>
            </a:r>
            <a:r>
              <a:rPr lang="de-DE" sz="2000" b="1" dirty="0">
                <a:solidFill>
                  <a:schemeClr val="bg1"/>
                </a:solidFill>
              </a:rPr>
              <a:t>müssen. </a:t>
            </a:r>
            <a:br>
              <a:rPr lang="de-DE" sz="2000" b="1" dirty="0">
                <a:solidFill>
                  <a:schemeClr val="bg1"/>
                </a:solidFill>
              </a:rPr>
            </a:br>
            <a:r>
              <a:rPr lang="de-DE" sz="2000" b="1" dirty="0">
                <a:solidFill>
                  <a:schemeClr val="bg1"/>
                </a:solidFill>
              </a:rPr>
              <a:t>Er ist der </a:t>
            </a:r>
            <a:r>
              <a:rPr lang="de-DE" sz="2000" b="1" dirty="0">
                <a:solidFill>
                  <a:schemeClr val="tx1">
                    <a:lumMod val="95000"/>
                    <a:lumOff val="5000"/>
                  </a:schemeClr>
                </a:solidFill>
                <a:highlight>
                  <a:srgbClr val="FFFF00"/>
                </a:highlight>
              </a:rPr>
              <a:t>TRÖSTER</a:t>
            </a:r>
            <a:r>
              <a:rPr lang="de-DE" sz="2000" b="1" dirty="0">
                <a:solidFill>
                  <a:schemeClr val="tx1">
                    <a:lumMod val="95000"/>
                    <a:lumOff val="5000"/>
                  </a:schemeClr>
                </a:solidFill>
              </a:rPr>
              <a:t>,</a:t>
            </a:r>
            <a:r>
              <a:rPr lang="de-DE" sz="2000" b="1" dirty="0">
                <a:solidFill>
                  <a:schemeClr val="bg1"/>
                </a:solidFill>
              </a:rPr>
              <a:t> Der uns </a:t>
            </a:r>
            <a:r>
              <a:rPr lang="de-DE" sz="2000" b="1" dirty="0">
                <a:highlight>
                  <a:srgbClr val="FFFF00"/>
                </a:highlight>
              </a:rPr>
              <a:t>KRAFT</a:t>
            </a:r>
            <a:r>
              <a:rPr lang="de-DE" sz="2000" b="1" dirty="0"/>
              <a:t> </a:t>
            </a:r>
            <a:r>
              <a:rPr lang="de-DE" sz="2000" b="1" dirty="0">
                <a:solidFill>
                  <a:schemeClr val="bg1"/>
                </a:solidFill>
              </a:rPr>
              <a:t>und </a:t>
            </a:r>
            <a:r>
              <a:rPr lang="de-DE" sz="2000" b="1" dirty="0">
                <a:highlight>
                  <a:srgbClr val="FFFF00"/>
                </a:highlight>
              </a:rPr>
              <a:t>MUT </a:t>
            </a:r>
            <a:r>
              <a:rPr lang="de-DE" sz="2000" b="1" dirty="0">
                <a:solidFill>
                  <a:schemeClr val="bg1"/>
                </a:solidFill>
              </a:rPr>
              <a:t>gibt (</a:t>
            </a:r>
            <a:r>
              <a:rPr lang="de-DE" sz="2000" b="1" dirty="0" err="1">
                <a:solidFill>
                  <a:schemeClr val="bg1"/>
                </a:solidFill>
              </a:rPr>
              <a:t>Sach</a:t>
            </a:r>
            <a:r>
              <a:rPr lang="de-DE" sz="2000" b="1" dirty="0">
                <a:solidFill>
                  <a:schemeClr val="bg1"/>
                </a:solidFill>
              </a:rPr>
              <a:t> 4,6).</a:t>
            </a:r>
          </a:p>
          <a:p>
            <a:pPr lvl="0" algn="ctr">
              <a:spcBef>
                <a:spcPts val="600"/>
              </a:spcBef>
              <a:defRPr/>
            </a:pPr>
            <a:endParaRPr kumimoji="0" lang="en" sz="500" b="1" i="0" u="none" strike="noStrike" kern="1200" cap="none" spc="0" normalizeH="0" baseline="0" noProof="0" dirty="0">
              <a:ln>
                <a:noFill/>
              </a:ln>
              <a:solidFill>
                <a:schemeClr val="bg1"/>
              </a:solidFill>
              <a:effectLst/>
              <a:uLnTx/>
              <a:uFillTx/>
              <a:latin typeface="Aptos" panose="02110004020202020204"/>
            </a:endParaRPr>
          </a:p>
        </p:txBody>
      </p:sp>
      <p:sp>
        <p:nvSpPr>
          <p:cNvPr id="4" name="Scrollen: horizontal 3">
            <a:extLst>
              <a:ext uri="{FF2B5EF4-FFF2-40B4-BE49-F238E27FC236}">
                <a16:creationId xmlns:a16="http://schemas.microsoft.com/office/drawing/2014/main" id="{FA11E98E-B24B-138B-2AAC-634E13770FAB}"/>
              </a:ext>
            </a:extLst>
          </p:cNvPr>
          <p:cNvSpPr/>
          <p:nvPr/>
        </p:nvSpPr>
        <p:spPr>
          <a:xfrm>
            <a:off x="143078" y="62413"/>
            <a:ext cx="2559179" cy="1161582"/>
          </a:xfrm>
          <a:prstGeom prst="horizontalScroll">
            <a:avLst/>
          </a:prstGeom>
          <a:solidFill>
            <a:schemeClr val="bg1">
              <a:alpha val="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a:t>
            </a:r>
            <a:r>
              <a:rPr lang="de-DE" sz="2000" b="1" i="1" dirty="0">
                <a:solidFill>
                  <a:schemeClr val="tx1"/>
                </a:solidFill>
                <a:highlight>
                  <a:srgbClr val="FDD7D1"/>
                </a:highlight>
              </a:rPr>
              <a:t>Mo, 05. Jan‘26 – </a:t>
            </a:r>
            <a:br>
              <a:rPr lang="de-DE" sz="2000" b="1" i="1" dirty="0">
                <a:solidFill>
                  <a:schemeClr val="tx1"/>
                </a:solidFill>
                <a:highlight>
                  <a:srgbClr val="FDD7D1"/>
                </a:highlight>
              </a:rPr>
            </a:br>
            <a:r>
              <a:rPr lang="de-DE" sz="2000" b="1" i="1" dirty="0">
                <a:solidFill>
                  <a:schemeClr val="tx1"/>
                </a:solidFill>
                <a:highlight>
                  <a:srgbClr val="FDD7D1"/>
                </a:highlight>
              </a:rPr>
              <a:t>Paulus in Ketten</a:t>
            </a:r>
          </a:p>
        </p:txBody>
      </p:sp>
      <p:sp>
        <p:nvSpPr>
          <p:cNvPr id="9" name="CuadroTexto 2">
            <a:extLst>
              <a:ext uri="{FF2B5EF4-FFF2-40B4-BE49-F238E27FC236}">
                <a16:creationId xmlns:a16="http://schemas.microsoft.com/office/drawing/2014/main" id="{38B02C48-88EB-F9A3-9F51-5594DFB4293E}"/>
              </a:ext>
            </a:extLst>
          </p:cNvPr>
          <p:cNvSpPr txBox="1"/>
          <p:nvPr/>
        </p:nvSpPr>
        <p:spPr>
          <a:xfrm>
            <a:off x="2981810" y="-118214"/>
            <a:ext cx="9210189" cy="769441"/>
          </a:xfrm>
          <a:prstGeom prst="rect">
            <a:avLst/>
          </a:prstGeom>
          <a:noFill/>
        </p:spPr>
        <p:txBody>
          <a:bodyPr wrap="square">
            <a:spAutoFit/>
            <a:scene3d>
              <a:camera prst="orthographicFront"/>
              <a:lightRig rig="chilly" dir="t"/>
            </a:scene3d>
            <a:sp3d extrusionH="57150">
              <a:bevelT w="38100" h="38100" prst="convex"/>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400" b="1" spc="300" dirty="0">
                <a:ln w="13462">
                  <a:solidFill>
                    <a:prstClr val="white"/>
                  </a:solidFill>
                  <a:prstDash val="solid"/>
                </a:ln>
                <a:solidFill>
                  <a:srgbClr val="CC6600"/>
                </a:solidFill>
                <a:effectLst>
                  <a:outerShdw dist="12700" dir="2700000" algn="bl" rotWithShape="0">
                    <a:srgbClr val="FFFF66"/>
                  </a:outerShdw>
                </a:effectLst>
                <a:latin typeface="Aptos" panose="02110004020202020204"/>
              </a:rPr>
              <a:t>BOTSCHAFTER IN KETTEN</a:t>
            </a:r>
            <a:endParaRPr kumimoji="0" lang="en" sz="4400" b="1" i="0" u="none" strike="noStrike" kern="1200" cap="none" spc="300" normalizeH="0" baseline="0" noProof="0" dirty="0">
              <a:ln w="13462">
                <a:solidFill>
                  <a:prstClr val="white"/>
                </a:solidFill>
                <a:prstDash val="solid"/>
              </a:ln>
              <a:solidFill>
                <a:srgbClr val="CC6600"/>
              </a:solidFill>
              <a:effectLst>
                <a:outerShdw dist="12700" dir="2700000" algn="bl" rotWithShape="0">
                  <a:srgbClr val="FFFF66"/>
                </a:outerShdw>
              </a:effectLst>
              <a:uLnTx/>
              <a:uFillTx/>
              <a:latin typeface="Aptos" panose="02110004020202020204"/>
              <a:ea typeface="+mn-ea"/>
              <a:cs typeface="+mn-cs"/>
            </a:endParaRPr>
          </a:p>
        </p:txBody>
      </p:sp>
      <p:sp>
        <p:nvSpPr>
          <p:cNvPr id="11" name="CuadroTexto 4">
            <a:extLst>
              <a:ext uri="{FF2B5EF4-FFF2-40B4-BE49-F238E27FC236}">
                <a16:creationId xmlns:a16="http://schemas.microsoft.com/office/drawing/2014/main" id="{3FFEED33-DE42-AF4A-5A84-4C76C299B365}"/>
              </a:ext>
            </a:extLst>
          </p:cNvPr>
          <p:cNvSpPr txBox="1"/>
          <p:nvPr/>
        </p:nvSpPr>
        <p:spPr>
          <a:xfrm>
            <a:off x="2702257" y="454940"/>
            <a:ext cx="9489742" cy="830997"/>
          </a:xfrm>
          <a:prstGeom prst="rect">
            <a:avLst/>
          </a:prstGeom>
          <a:noFill/>
        </p:spPr>
        <p:txBody>
          <a:bodyPr wrap="square">
            <a:spAutoFit/>
          </a:bodyPr>
          <a:lstStyle/>
          <a:p>
            <a:pPr lvl="0" algn="ctr">
              <a:defRPr/>
            </a:pPr>
            <a:r>
              <a:rPr kumimoji="0" lang="en" sz="2400" b="1" i="0" u="none" strike="noStrike" kern="1200" cap="none" spc="0" normalizeH="0" baseline="0" noProof="0" dirty="0">
                <a:ln>
                  <a:noFill/>
                </a:ln>
                <a:solidFill>
                  <a:schemeClr val="accent4">
                    <a:lumMod val="20000"/>
                    <a:lumOff val="80000"/>
                  </a:schemeClr>
                </a:solidFill>
                <a:effectLst>
                  <a:glow rad="38100">
                    <a:schemeClr val="bg1">
                      <a:lumMod val="50000"/>
                    </a:schemeClr>
                  </a:glow>
                </a:effectLst>
                <a:uLnTx/>
                <a:uFillTx/>
                <a:latin typeface="Candara" panose="020E0502030303020204" pitchFamily="34" charset="0"/>
              </a:rPr>
              <a:t>“</a:t>
            </a:r>
            <a:r>
              <a:rPr lang="de-DE" sz="2400" b="1" dirty="0">
                <a:solidFill>
                  <a:schemeClr val="accent4">
                    <a:lumMod val="20000"/>
                    <a:lumOff val="80000"/>
                  </a:schemeClr>
                </a:solidFill>
                <a:effectLst>
                  <a:glow rad="38100">
                    <a:schemeClr val="bg1">
                      <a:lumMod val="50000"/>
                    </a:schemeClr>
                  </a:glow>
                </a:effectLst>
                <a:latin typeface="Candara" panose="020E0502030303020204" pitchFamily="34" charset="0"/>
              </a:rPr>
              <a:t>dessen Bote ich bin in Ketten, </a:t>
            </a:r>
            <a:br>
              <a:rPr lang="de-DE" sz="2400" b="1" dirty="0">
                <a:solidFill>
                  <a:schemeClr val="accent4">
                    <a:lumMod val="20000"/>
                    <a:lumOff val="80000"/>
                  </a:schemeClr>
                </a:solidFill>
                <a:effectLst>
                  <a:glow rad="38100">
                    <a:schemeClr val="bg1">
                      <a:lumMod val="50000"/>
                    </a:schemeClr>
                  </a:glow>
                </a:effectLst>
                <a:latin typeface="Candara" panose="020E0502030303020204" pitchFamily="34" charset="0"/>
              </a:rPr>
            </a:br>
            <a:r>
              <a:rPr lang="de-DE" sz="2400" b="1" dirty="0">
                <a:solidFill>
                  <a:schemeClr val="accent4">
                    <a:lumMod val="20000"/>
                    <a:lumOff val="80000"/>
                  </a:schemeClr>
                </a:solidFill>
                <a:effectLst>
                  <a:glow rad="38100">
                    <a:schemeClr val="bg1">
                      <a:lumMod val="50000"/>
                    </a:schemeClr>
                  </a:glow>
                </a:effectLst>
                <a:latin typeface="Candara" panose="020E0502030303020204" pitchFamily="34" charset="0"/>
              </a:rPr>
              <a:t>dass ich mit Freimut davon rede, wie ich es muss.</a:t>
            </a:r>
            <a:r>
              <a:rPr kumimoji="0" lang="en" sz="2400" b="1" i="0" u="none" strike="noStrike" kern="1200" cap="none" spc="0" normalizeH="0" baseline="0" noProof="0" dirty="0">
                <a:ln>
                  <a:noFill/>
                </a:ln>
                <a:solidFill>
                  <a:schemeClr val="accent4">
                    <a:lumMod val="20000"/>
                    <a:lumOff val="80000"/>
                  </a:schemeClr>
                </a:solidFill>
                <a:effectLst>
                  <a:glow rad="38100">
                    <a:schemeClr val="bg1">
                      <a:lumMod val="50000"/>
                    </a:schemeClr>
                  </a:glow>
                </a:effectLst>
                <a:uLnTx/>
                <a:uFillTx/>
                <a:latin typeface="Candara" panose="020E0502030303020204" pitchFamily="34" charset="0"/>
              </a:rPr>
              <a:t>” </a:t>
            </a:r>
            <a:r>
              <a:rPr kumimoji="0" lang="en" b="1" i="0" u="none" strike="noStrike" kern="1200" cap="none" spc="0" normalizeH="0" baseline="0" noProof="0" dirty="0">
                <a:ln>
                  <a:noFill/>
                </a:ln>
                <a:solidFill>
                  <a:schemeClr val="accent4">
                    <a:lumMod val="20000"/>
                    <a:lumOff val="80000"/>
                  </a:schemeClr>
                </a:solidFill>
                <a:effectLst>
                  <a:glow rad="38100">
                    <a:schemeClr val="bg1">
                      <a:lumMod val="50000"/>
                    </a:schemeClr>
                  </a:glow>
                </a:effectLst>
                <a:uLnTx/>
                <a:uFillTx/>
                <a:latin typeface="Candara" panose="020E0502030303020204" pitchFamily="34" charset="0"/>
              </a:rPr>
              <a:t>(Ephes</a:t>
            </a:r>
            <a:r>
              <a:rPr lang="en" b="1" dirty="0">
                <a:solidFill>
                  <a:schemeClr val="accent4">
                    <a:lumMod val="20000"/>
                    <a:lumOff val="80000"/>
                  </a:schemeClr>
                </a:solidFill>
                <a:effectLst>
                  <a:glow rad="38100">
                    <a:schemeClr val="bg1">
                      <a:lumMod val="50000"/>
                    </a:schemeClr>
                  </a:glow>
                </a:effectLst>
                <a:latin typeface="Candara" panose="020E0502030303020204" pitchFamily="34" charset="0"/>
              </a:rPr>
              <a:t>er</a:t>
            </a:r>
            <a:r>
              <a:rPr kumimoji="0" lang="en" b="1" i="0" u="none" strike="noStrike" kern="1200" cap="none" spc="0" normalizeH="0" baseline="0" noProof="0" dirty="0">
                <a:ln>
                  <a:noFill/>
                </a:ln>
                <a:solidFill>
                  <a:schemeClr val="accent4">
                    <a:lumMod val="20000"/>
                    <a:lumOff val="80000"/>
                  </a:schemeClr>
                </a:solidFill>
                <a:effectLst>
                  <a:glow rad="38100">
                    <a:schemeClr val="bg1">
                      <a:lumMod val="50000"/>
                    </a:schemeClr>
                  </a:glow>
                </a:effectLst>
                <a:uLnTx/>
                <a:uFillTx/>
                <a:latin typeface="Candara" panose="020E0502030303020204" pitchFamily="34" charset="0"/>
              </a:rPr>
              <a:t> 6:20)</a:t>
            </a:r>
            <a:endParaRPr kumimoji="0" lang="es-ES" sz="2400" b="1" i="0" u="none" strike="noStrike" kern="1200" cap="none" spc="0" normalizeH="0" baseline="0" noProof="0" dirty="0">
              <a:ln>
                <a:noFill/>
              </a:ln>
              <a:solidFill>
                <a:schemeClr val="accent4">
                  <a:lumMod val="20000"/>
                  <a:lumOff val="80000"/>
                </a:schemeClr>
              </a:solidFill>
              <a:effectLst>
                <a:glow rad="38100">
                  <a:schemeClr val="bg1">
                    <a:lumMod val="50000"/>
                  </a:schemeClr>
                </a:glow>
              </a:effectLst>
              <a:uLnTx/>
              <a:uFillTx/>
              <a:latin typeface="Candara" panose="020E0502030303020204" pitchFamily="34" charset="0"/>
            </a:endParaRPr>
          </a:p>
        </p:txBody>
      </p:sp>
    </p:spTree>
    <p:extLst>
      <p:ext uri="{BB962C8B-B14F-4D97-AF65-F5344CB8AC3E}">
        <p14:creationId xmlns:p14="http://schemas.microsoft.com/office/powerpoint/2010/main" val="405845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up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theme/theme1.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2092</Words>
  <Application>Microsoft Office PowerPoint</Application>
  <PresentationFormat>Panorámica</PresentationFormat>
  <Paragraphs>124</Paragraphs>
  <Slides>21</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21</vt:i4>
      </vt:variant>
    </vt:vector>
  </HeadingPairs>
  <TitlesOfParts>
    <vt:vector size="29" baseType="lpstr">
      <vt:lpstr>Meiryo</vt:lpstr>
      <vt:lpstr>Aptos</vt:lpstr>
      <vt:lpstr>Aptos Display</vt:lpstr>
      <vt:lpstr>Arial</vt:lpstr>
      <vt:lpstr>Candara</vt:lpstr>
      <vt:lpstr>Constantia</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64</cp:revision>
  <dcterms:created xsi:type="dcterms:W3CDTF">2025-12-27T23:49:19Z</dcterms:created>
  <dcterms:modified xsi:type="dcterms:W3CDTF">2026-01-08T07:14:09Z</dcterms:modified>
</cp:coreProperties>
</file>