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2"/>
  </p:notesMasterIdLst>
  <p:sldIdLst>
    <p:sldId id="257" r:id="rId4"/>
    <p:sldId id="318" r:id="rId5"/>
    <p:sldId id="259" r:id="rId6"/>
    <p:sldId id="319" r:id="rId7"/>
    <p:sldId id="260" r:id="rId8"/>
    <p:sldId id="261" r:id="rId9"/>
    <p:sldId id="320" r:id="rId10"/>
    <p:sldId id="262" r:id="rId11"/>
    <p:sldId id="321" r:id="rId12"/>
    <p:sldId id="263" r:id="rId13"/>
    <p:sldId id="264" r:id="rId14"/>
    <p:sldId id="265" r:id="rId15"/>
    <p:sldId id="323" r:id="rId16"/>
    <p:sldId id="322" r:id="rId17"/>
    <p:sldId id="266" r:id="rId18"/>
    <p:sldId id="324" r:id="rId19"/>
    <p:sldId id="267" r:id="rId20"/>
    <p:sldId id="325" r:id="rId21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9AB"/>
    <a:srgbClr val="AC8300"/>
    <a:srgbClr val="8B4612"/>
    <a:srgbClr val="FB9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Bewahrt die Einheit </a:t>
          </a:r>
          <a:b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(Phil. 2:14)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de-DE" sz="1700" b="1" dirty="0"/>
            <a:t>Während wir zusammenarbeiten, sollte es unter uns keinen Klatsch, </a:t>
          </a:r>
          <a:br>
            <a:rPr lang="de-DE" sz="1700" b="1" dirty="0"/>
          </a:br>
          <a:r>
            <a:rPr lang="de-DE" sz="1700" b="1" dirty="0"/>
            <a:t>keine Kritik, </a:t>
          </a:r>
          <a:br>
            <a:rPr lang="de-DE" sz="1700" b="1" dirty="0"/>
          </a:br>
          <a:r>
            <a:rPr lang="de-DE" sz="1700" b="1" dirty="0"/>
            <a:t>keine Rivalitäten und keine Streitigkeiten geben.</a:t>
          </a:r>
          <a:endParaRPr lang="es-ES" sz="17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Verhaltet euch vorbildlich </a:t>
          </a:r>
          <a:b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(Phil. 2:15)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de-DE" sz="1700" b="1" dirty="0"/>
            <a:t>Wenn wir unserem Vater mit Einfachheit gehorchen, steht das in krassem Gegensatz zu Bösem und Zersplitterung, </a:t>
          </a:r>
          <a:br>
            <a:rPr lang="de-DE" sz="1700" b="1" dirty="0"/>
          </a:br>
          <a:r>
            <a:rPr lang="de-DE" sz="1700" b="1" dirty="0"/>
            <a:t>die überall um uns herum existieren.</a:t>
          </a:r>
          <a:endParaRPr lang="es-ES" sz="170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Seid treu gegenüber dem </a:t>
          </a:r>
          <a:b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WORT GOTTES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(Phil. 2:16)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de-DE" sz="1800" b="1" dirty="0"/>
            <a:t>Unser Handeln </a:t>
          </a:r>
          <a:br>
            <a:rPr lang="de-DE" sz="1800" b="1" dirty="0"/>
          </a:br>
          <a:r>
            <a:rPr lang="de-DE" sz="1800" b="1" dirty="0"/>
            <a:t>und Denken muss </a:t>
          </a:r>
          <a:br>
            <a:rPr lang="de-DE" sz="1800" b="1" dirty="0"/>
          </a:br>
          <a:r>
            <a:rPr lang="de-DE" sz="1800" b="1" dirty="0"/>
            <a:t>im Einklang </a:t>
          </a:r>
          <a:br>
            <a:rPr lang="de-DE" sz="1800" b="1" dirty="0"/>
          </a:br>
          <a:r>
            <a:rPr lang="de-DE" sz="1800" b="1" dirty="0"/>
            <a:t>mit dem stehen, </a:t>
          </a:r>
          <a:br>
            <a:rPr lang="de-DE" sz="1800" b="1" dirty="0"/>
          </a:br>
          <a:r>
            <a:rPr lang="de-DE" sz="1800" b="1" dirty="0"/>
            <a:t>was die Bibel </a:t>
          </a:r>
          <a:br>
            <a:rPr lang="de-DE" sz="1800" b="1" dirty="0"/>
          </a:br>
          <a:r>
            <a:rPr lang="de-DE" sz="1800" b="1" dirty="0"/>
            <a:t>lehrt.</a:t>
          </a:r>
          <a:endParaRPr lang="es-ES" sz="1800" dirty="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606457" y="544637"/>
          <a:ext cx="0" cy="39199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715345" y="675303"/>
          <a:ext cx="2061695" cy="176399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611209" y="2439297"/>
          <a:ext cx="2329591" cy="202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Während wir zusammenarbeiten, sollte es unter uns keinen Klatsch, </a:t>
          </a:r>
          <a:br>
            <a:rPr lang="de-DE" sz="1700" b="1" kern="1200" dirty="0"/>
          </a:br>
          <a:r>
            <a:rPr lang="de-DE" sz="1700" b="1" kern="1200" dirty="0"/>
            <a:t>keine Kritik, </a:t>
          </a:r>
          <a:br>
            <a:rPr lang="de-DE" sz="1700" b="1" kern="1200" dirty="0"/>
          </a:br>
          <a:r>
            <a:rPr lang="de-DE" sz="1700" b="1" kern="1200" dirty="0"/>
            <a:t>keine Rivalitäten und keine Streitigkeiten geben.</a:t>
          </a:r>
          <a:endParaRPr lang="es-ES" sz="1700" kern="1200" dirty="0"/>
        </a:p>
      </dsp:txBody>
      <dsp:txXfrm>
        <a:off x="611209" y="2439297"/>
        <a:ext cx="2329591" cy="2025326"/>
      </dsp:txXfrm>
    </dsp:sp>
    <dsp:sp modelId="{005260F8-7B30-470E-AA28-FCEB93406D5D}">
      <dsp:nvSpPr>
        <dsp:cNvPr id="0" name=""/>
        <dsp:cNvSpPr/>
      </dsp:nvSpPr>
      <dsp:spPr>
        <a:xfrm>
          <a:off x="4521" y="45056"/>
          <a:ext cx="3381641" cy="5636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Bewahrt die Einheit </a:t>
          </a:r>
          <a:b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(Phil. 2:14)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21" y="45056"/>
        <a:ext cx="3381641" cy="563606"/>
      </dsp:txXfrm>
    </dsp:sp>
    <dsp:sp modelId="{1FC1ACCF-0605-4F01-87E7-E6DD7A7807A9}">
      <dsp:nvSpPr>
        <dsp:cNvPr id="0" name=""/>
        <dsp:cNvSpPr/>
      </dsp:nvSpPr>
      <dsp:spPr>
        <a:xfrm>
          <a:off x="4530865" y="544637"/>
          <a:ext cx="0" cy="39199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39754" y="675303"/>
          <a:ext cx="2061695" cy="176399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35618" y="2439297"/>
          <a:ext cx="2329591" cy="202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Wenn wir unserem Vater mit Einfachheit gehorchen, steht das in krassem Gegensatz zu Bösem und Zersplitterung, </a:t>
          </a:r>
          <a:br>
            <a:rPr lang="de-DE" sz="1700" b="1" kern="1200" dirty="0"/>
          </a:br>
          <a:r>
            <a:rPr lang="de-DE" sz="1700" b="1" kern="1200" dirty="0"/>
            <a:t>die überall um uns herum existieren.</a:t>
          </a:r>
          <a:endParaRPr lang="es-ES" sz="1700" kern="1200" dirty="0"/>
        </a:p>
      </dsp:txBody>
      <dsp:txXfrm>
        <a:off x="4535618" y="2439297"/>
        <a:ext cx="2329591" cy="2025326"/>
      </dsp:txXfrm>
    </dsp:sp>
    <dsp:sp modelId="{F0371C59-4F87-4DBD-9EC4-342D3DF794AF}">
      <dsp:nvSpPr>
        <dsp:cNvPr id="0" name=""/>
        <dsp:cNvSpPr/>
      </dsp:nvSpPr>
      <dsp:spPr>
        <a:xfrm>
          <a:off x="3928930" y="45056"/>
          <a:ext cx="3381641" cy="5636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Verhaltet euch vorbildlich </a:t>
          </a:r>
          <a:b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(Phil. 2:15)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28930" y="45056"/>
        <a:ext cx="3381641" cy="563606"/>
      </dsp:txXfrm>
    </dsp:sp>
    <dsp:sp modelId="{B7601F9C-0C9A-46F1-A8E3-B33234CD3938}">
      <dsp:nvSpPr>
        <dsp:cNvPr id="0" name=""/>
        <dsp:cNvSpPr/>
      </dsp:nvSpPr>
      <dsp:spPr>
        <a:xfrm>
          <a:off x="8455274" y="544637"/>
          <a:ext cx="0" cy="39199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564163" y="675303"/>
          <a:ext cx="2061695" cy="176399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460026" y="2439297"/>
          <a:ext cx="2329591" cy="2025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Unser Handeln </a:t>
          </a:r>
          <a:br>
            <a:rPr lang="de-DE" sz="1800" b="1" kern="1200" dirty="0"/>
          </a:br>
          <a:r>
            <a:rPr lang="de-DE" sz="1800" b="1" kern="1200" dirty="0"/>
            <a:t>und Denken muss </a:t>
          </a:r>
          <a:br>
            <a:rPr lang="de-DE" sz="1800" b="1" kern="1200" dirty="0"/>
          </a:br>
          <a:r>
            <a:rPr lang="de-DE" sz="1800" b="1" kern="1200" dirty="0"/>
            <a:t>im Einklang </a:t>
          </a:r>
          <a:br>
            <a:rPr lang="de-DE" sz="1800" b="1" kern="1200" dirty="0"/>
          </a:br>
          <a:r>
            <a:rPr lang="de-DE" sz="1800" b="1" kern="1200" dirty="0"/>
            <a:t>mit dem stehen, </a:t>
          </a:r>
          <a:br>
            <a:rPr lang="de-DE" sz="1800" b="1" kern="1200" dirty="0"/>
          </a:br>
          <a:r>
            <a:rPr lang="de-DE" sz="1800" b="1" kern="1200" dirty="0"/>
            <a:t>was die Bibel </a:t>
          </a:r>
          <a:br>
            <a:rPr lang="de-DE" sz="1800" b="1" kern="1200" dirty="0"/>
          </a:br>
          <a:r>
            <a:rPr lang="de-DE" sz="1800" b="1" kern="1200" dirty="0"/>
            <a:t>lehrt.</a:t>
          </a:r>
          <a:endParaRPr lang="es-ES" sz="1800" kern="1200" dirty="0"/>
        </a:p>
      </dsp:txBody>
      <dsp:txXfrm>
        <a:off x="8460026" y="2439297"/>
        <a:ext cx="2329591" cy="2025326"/>
      </dsp:txXfrm>
    </dsp:sp>
    <dsp:sp modelId="{2E811DF2-F3C4-4512-A907-06319FA32221}">
      <dsp:nvSpPr>
        <dsp:cNvPr id="0" name=""/>
        <dsp:cNvSpPr/>
      </dsp:nvSpPr>
      <dsp:spPr>
        <a:xfrm>
          <a:off x="7853338" y="45056"/>
          <a:ext cx="3381641" cy="563606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Seid treu gegenüber dem </a:t>
          </a:r>
          <a:b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WORT GOTTES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(Phil. 2:16)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3338" y="45056"/>
        <a:ext cx="3381641" cy="563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393FD-1778-499F-8CDD-90031C210ABE}" type="datetimeFigureOut">
              <a:rPr lang="de-DE" smtClean="0"/>
              <a:t>30.01.2026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CAFC0-6564-4B10-B616-FBE86B933EA0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30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265299" y="3664787"/>
            <a:ext cx="6829404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WIE </a:t>
            </a:r>
            <a:r>
              <a:rPr kumimoji="0" lang="en" sz="7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chemeClr val="accent6"/>
                </a:solidFill>
                <a:effectLst>
                  <a:glow rad="76200">
                    <a:schemeClr val="bg1">
                      <a:lumMod val="65000"/>
                    </a:schemeClr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LICHTER</a:t>
            </a:r>
            <a:r>
              <a:rPr kumimoji="0" lang="en" sz="7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chemeClr val="accent6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br>
              <a:rPr kumimoji="0" lang="en" sz="7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chemeClr val="accent6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7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IN DER NACHT LEUCHTEN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82042" y="127594"/>
            <a:ext cx="4099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Lektion 5, Sabbat, 31. Januar 2026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A7258DA-89B4-2957-3E26-B73D33959149}"/>
              </a:ext>
            </a:extLst>
          </p:cNvPr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I9INZxMAAAAlAAAAEQAAAA0AAAAAkAAAAEgAAACQAAAASAAAAAAAAAAAAAAAAAAAAAEAAABQAAAAAAAAAAAA4D8AAAAAAADgPwAAAAAAAOA/AAAAAAAA4D8AAAAAAADgPwAAAAAAAOA/AAAAAAAA4D8AAAAAAADgPwAAAAAAAOA/AAAAAAAA4D8CAAAAjAAAAAAAAAAAAAAAFWCC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o6OgKAAAAACgAAAAoAAAAZAAAAGQAAAAAAAAAzMzMAAAAAABQAAAAUAAAAGQAAABkAAAAAAAAAAcAAAA4AAAAAAAAAAAAAAAAAAAA////AAAAAAAAAAAAAAAAAAAAAAAAAAAAAAAAAAAAAABkAAAAZAAAAAAAAAAjAAAABAAAAGQAAAAXAAAAFAAAAAAAAAAAAAAA/38AAP9/AAAAAAAACQAAAAQAAAAAAA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BVgggX///8BAAAAAAAAAAAAAAAAAAAAAAAAAAAAAAAAAAAAAAAAAAAAAAACf39/AOjo6APMzMwAwMD/AH9/fwAAAAAAAAAAAAAAAAD///8AAAAAACEAAAAYAAAAFAAAAJEGAAA7JgAA+iEAAO0nAAAQAAAAJgAAAAgAAAD//////////zAAAAAUAAAAAAAAAAAA//8AAAEAAAD//wAAAQA="/>
              </a:ext>
            </a:extLst>
          </p:cNvPicPr>
          <p:nvPr/>
        </p:nvPicPr>
        <p:blipFill>
          <a:blip r:embed="rId5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7000"/>
                    </a14:imgEffect>
                    <a14:imgEffect>
                      <a14:colorTemperature colorTemp="5936"/>
                    </a14:imgEffect>
                    <a14:imgEffect>
                      <a14:saturation sat="304000"/>
                    </a14:imgEffect>
                    <a14:imgEffect>
                      <a14:brightnessContrast bright="-41000" contrast="9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810496" y="3721508"/>
            <a:ext cx="404200" cy="5601745"/>
          </a:xfrm>
          <a:prstGeom prst="rect">
            <a:avLst/>
          </a:prstGeom>
          <a:solidFill>
            <a:srgbClr val="8E459D"/>
          </a:solidFill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3944983" y="0"/>
            <a:ext cx="7742192" cy="769441"/>
          </a:xfrm>
          <a:prstGeom prst="rect">
            <a:avLst/>
          </a:prstGeom>
          <a:solidFill>
            <a:srgbClr val="FF3300">
              <a:alpha val="48000"/>
            </a:srgbClr>
          </a:solidFill>
          <a:effectLst>
            <a:softEdge rad="190500"/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de-DE" sz="4400" b="1" spc="30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latin typeface="Candara" panose="020E0502030303020204" pitchFamily="34" charset="0"/>
              </a:rPr>
              <a:t>EIN LEBENDIGES OPFER </a:t>
            </a:r>
            <a:endParaRPr kumimoji="0" lang="en" sz="4400" b="1" i="0" u="none" strike="noStrike" kern="1200" cap="none" spc="300" normalizeH="0" baseline="0" noProof="0" dirty="0">
              <a:ln w="12700">
                <a:solidFill>
                  <a:srgbClr val="FF3300">
                    <a:lumMod val="50000"/>
                  </a:srgbClr>
                </a:solidFill>
                <a:prstDash val="solid"/>
              </a:ln>
              <a:solidFill>
                <a:srgbClr val="FF3300"/>
              </a:solidFill>
              <a:effectLst>
                <a:innerShdw blurRad="177800">
                  <a:srgbClr val="FF3300">
                    <a:lumMod val="50000"/>
                  </a:srgbClr>
                </a:innerShdw>
              </a:effectLst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3109755" y="612899"/>
            <a:ext cx="864776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Und wenn ich auch geopfert werde bei dem Opfer und GOTTESDIENST </a:t>
            </a:r>
            <a:br>
              <a:rPr lang="de-DE" sz="2000" b="1" dirty="0">
                <a:solidFill>
                  <a:srgbClr val="C00000"/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eures Glaubens, so freue ich mich und freue mich mit euch allen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</a:rPr>
              <a:t>.”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</a:rPr>
              <a:t>(Philipp 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14299" y="1271900"/>
            <a:ext cx="7254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Obwohl Paulus auf seine Freilassung hoffte,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bestand die Möglichkeit, dass er verurteilt werden würde... 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als „ausgegossen wie ein Trankopfer“ (Phil 2,17).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228" y="1292539"/>
            <a:ext cx="5175996" cy="3248918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390167" y="4327334"/>
            <a:ext cx="58018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Paulus machte es nichts aus zu sterben,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denn sein Zeugnis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würde den Gläubigen,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die bereits treue Zeugen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des EVANGELIUMS waren,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noch mehr Kraft geben,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damit sie mutig davon sprachen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und sich wie würdige Kinder GOTTES verhielten.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264271" y="2334011"/>
            <a:ext cx="36807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Das Trankopfer bestand darin, eine Flüssigkeit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über das Opfer zu gießen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(2. Mose 29,39-40).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In diesem Fall waren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die Philipper das Opfer.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22255" y="2334011"/>
            <a:ext cx="2800350" cy="414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14299" y="4254940"/>
            <a:ext cx="42025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Würden die Philipper sterben? Keineswegs.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Ihr Opfer bestand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aus „dem Dienst eures Glaubens”.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Es war ein lebendiges Opfer,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ein Opfer, das wir alle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GOTT darbringen müssen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(Röm 12,1).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F07C61EF-D938-0EDA-905C-45A2020068A1}"/>
              </a:ext>
            </a:extLst>
          </p:cNvPr>
          <p:cNvSpPr/>
          <p:nvPr/>
        </p:nvSpPr>
        <p:spPr>
          <a:xfrm>
            <a:off x="0" y="48515"/>
            <a:ext cx="3039415" cy="1192174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Di, 27. Jan‘26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Ein lebendiges Opfer</a:t>
            </a: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/>
      <p:bldP spid="10" grpId="0"/>
      <p:bldP spid="7" grpId="0"/>
      <p:bldP spid="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5024284" y="-373625"/>
            <a:ext cx="7610167" cy="65272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BEISPIELE FÜR </a:t>
            </a:r>
            <a:br>
              <a:rPr kumimoji="0" lang="es-ES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LICHT</a:t>
            </a: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5667220" y="75471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TIMOTHEUS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3723966" y="826224"/>
            <a:ext cx="782033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A26036"/>
                </a:solidFill>
                <a:latin typeface="Candara" panose="020E0502030303020204" pitchFamily="34" charset="0"/>
              </a:rPr>
              <a:t>Ihr aber wisst, dass er sich bewährt hat; </a:t>
            </a:r>
            <a:br>
              <a:rPr lang="de-DE" sz="2000" b="1" dirty="0">
                <a:solidFill>
                  <a:srgbClr val="A26036"/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A26036"/>
                </a:solidFill>
                <a:latin typeface="Candara" panose="020E0502030303020204" pitchFamily="34" charset="0"/>
              </a:rPr>
              <a:t>denn wie ein Kind dem Vater hat er mit mir dem Evangelium gedient.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andara" panose="020E0502030303020204" pitchFamily="34" charset="0"/>
              </a:rPr>
              <a:t>” 						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andara" panose="020E0502030303020204" pitchFamily="34" charset="0"/>
              </a:rPr>
              <a:t>(Philipp 2:22)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8045688" y="1921896"/>
            <a:ext cx="428864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Timotheus war ein aktiver Mitarbeiter des Paulus und Mitautor von sechs Briefen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(2. Korinther, Philipper, Kolosser, 1. Thessalonicher, 2. Thessalonicher, Philemon).</a:t>
            </a:r>
          </a:p>
          <a:p>
            <a:pPr lvl="0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 Es war Paulus selbst,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der ihn als Evangelisten auswählte (Apg. 16,1-3). </a:t>
            </a:r>
          </a:p>
          <a:p>
            <a:pPr lvl="0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Was sah Paulus an diesem jungen Mann,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das so besonders war?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504A028F-B0D1-AECC-A7AC-767101885586}"/>
              </a:ext>
            </a:extLst>
          </p:cNvPr>
          <p:cNvSpPr/>
          <p:nvPr/>
        </p:nvSpPr>
        <p:spPr>
          <a:xfrm>
            <a:off x="65466" y="52755"/>
            <a:ext cx="2953615" cy="1047968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Mi, 28. Jan‘26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Bewährter Charakter </a:t>
            </a:r>
          </a:p>
        </p:txBody>
      </p:sp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58542"/>
            <a:ext cx="8045688" cy="549945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2751CA-D3FD-FEA9-24D8-A9F37FD84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79EC80-C563-D367-2B7C-FB32A0F7722E}"/>
              </a:ext>
            </a:extLst>
          </p:cNvPr>
          <p:cNvSpPr txBox="1"/>
          <p:nvPr/>
        </p:nvSpPr>
        <p:spPr>
          <a:xfrm>
            <a:off x="6299610" y="52755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TIMOTHEUS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2AC1F1-B0E3-18F3-64F5-087EF48B2805}"/>
              </a:ext>
            </a:extLst>
          </p:cNvPr>
          <p:cNvSpPr txBox="1"/>
          <p:nvPr/>
        </p:nvSpPr>
        <p:spPr>
          <a:xfrm>
            <a:off x="4155940" y="822751"/>
            <a:ext cx="7820334" cy="9848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A26036"/>
                </a:solidFill>
                <a:latin typeface="Candara" panose="020E0502030303020204" pitchFamily="34" charset="0"/>
              </a:rPr>
              <a:t>Ihr aber wisst, dass er sich bewährt hat; </a:t>
            </a:r>
            <a:br>
              <a:rPr lang="de-DE" sz="2000" b="1" dirty="0">
                <a:solidFill>
                  <a:srgbClr val="A26036"/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A26036"/>
                </a:solidFill>
                <a:latin typeface="Candara" panose="020E0502030303020204" pitchFamily="34" charset="0"/>
              </a:rPr>
              <a:t>denn wie ein Kind dem Vater hat er mit mir dem Evangelium gedient.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andara" panose="020E0502030303020204" pitchFamily="34" charset="0"/>
              </a:rPr>
              <a:t>”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andara" panose="020E0502030303020204" pitchFamily="34" charset="0"/>
              </a:rPr>
              <a:t>(Philipp 2:22)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17740F63-C450-5DB9-4A27-BE98A339A3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7" y="1420028"/>
            <a:ext cx="7655499" cy="538521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0483BE5-B1A7-BA02-F79A-7BA2B5C5B945}"/>
              </a:ext>
            </a:extLst>
          </p:cNvPr>
          <p:cNvSpPr txBox="1"/>
          <p:nvPr/>
        </p:nvSpPr>
        <p:spPr>
          <a:xfrm>
            <a:off x="6826684" y="2013505"/>
            <a:ext cx="5188201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Erstens „sprachen alle gut von ihm”. Seine Eignung für den Dienst wurde durch prophetische Worte bestätigt (1 Tim 1,18). </a:t>
            </a:r>
          </a:p>
          <a:p>
            <a:pPr lvl="0" algn="ctr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Als junger Mann betrachtete Paulus ihn wie einen Sohn (1 Tim 1,2; 4,12).</a:t>
            </a:r>
          </a:p>
          <a:p>
            <a:pPr lvl="0" algn="ctr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 Timotheus seinerseits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behandelte Paulus mit dem Respekt und der Zuneigung,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die ein Sohn seinem Vater entgegenbringt (Phil 2,22).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2615E7DE-9205-0559-5FDA-E258984C22C6}"/>
              </a:ext>
            </a:extLst>
          </p:cNvPr>
          <p:cNvSpPr/>
          <p:nvPr/>
        </p:nvSpPr>
        <p:spPr>
          <a:xfrm>
            <a:off x="65466" y="52755"/>
            <a:ext cx="2953615" cy="1047968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Mi, 28. Jan‘26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Bewährter Charakter </a:t>
            </a:r>
          </a:p>
        </p:txBody>
      </p:sp>
    </p:spTree>
    <p:extLst>
      <p:ext uri="{BB962C8B-B14F-4D97-AF65-F5344CB8AC3E}">
        <p14:creationId xmlns:p14="http://schemas.microsoft.com/office/powerpoint/2010/main" val="12765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56C28B-4D84-7B42-189C-6370F6238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D86F7C-ADAA-BDBD-E1B5-6E5CDB64682E}"/>
              </a:ext>
            </a:extLst>
          </p:cNvPr>
          <p:cNvSpPr txBox="1"/>
          <p:nvPr/>
        </p:nvSpPr>
        <p:spPr>
          <a:xfrm>
            <a:off x="7549115" y="-23292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TIMOTHEUS</a:t>
            </a:r>
          </a:p>
        </p:txBody>
      </p:sp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CC13450D-9181-8B36-0F05-D9613DC510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15408" y="1100723"/>
            <a:ext cx="3952843" cy="594569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D61ADE9-8B34-F8D2-9092-E776746B69E3}"/>
              </a:ext>
            </a:extLst>
          </p:cNvPr>
          <p:cNvSpPr txBox="1"/>
          <p:nvPr/>
        </p:nvSpPr>
        <p:spPr>
          <a:xfrm>
            <a:off x="65466" y="1876010"/>
            <a:ext cx="7483649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800" b="1" dirty="0">
                <a:solidFill>
                  <a:prstClr val="black"/>
                </a:solidFill>
              </a:rPr>
              <a:t>Paulus hielt ihn </a:t>
            </a:r>
            <a:br>
              <a:rPr lang="de-DE" sz="2800" b="1" dirty="0">
                <a:solidFill>
                  <a:prstClr val="black"/>
                </a:solidFill>
              </a:rPr>
            </a:br>
            <a:r>
              <a:rPr lang="de-DE" sz="2800" b="1" dirty="0">
                <a:solidFill>
                  <a:prstClr val="black"/>
                </a:solidFill>
              </a:rPr>
              <a:t>für einen ebenso tüchtigen Mitarbeiter </a:t>
            </a:r>
            <a:br>
              <a:rPr lang="de-DE" sz="2800" b="1" dirty="0">
                <a:solidFill>
                  <a:prstClr val="black"/>
                </a:solidFill>
              </a:rPr>
            </a:br>
            <a:r>
              <a:rPr lang="de-DE" sz="2800" b="1" dirty="0">
                <a:solidFill>
                  <a:prstClr val="black"/>
                </a:solidFill>
              </a:rPr>
              <a:t>wie sich selbst (1 Kor 6,10). </a:t>
            </a:r>
          </a:p>
          <a:p>
            <a:pPr lvl="0" algn="ctr">
              <a:spcBef>
                <a:spcPts val="600"/>
              </a:spcBef>
              <a:defRPr/>
            </a:pPr>
            <a:r>
              <a:rPr lang="de-DE" sz="2800" b="1" dirty="0">
                <a:solidFill>
                  <a:prstClr val="black"/>
                </a:solidFill>
              </a:rPr>
              <a:t>Er vertraute ihm die Aufsicht </a:t>
            </a:r>
            <a:br>
              <a:rPr lang="de-DE" sz="2800" b="1" dirty="0">
                <a:solidFill>
                  <a:prstClr val="black"/>
                </a:solidFill>
              </a:rPr>
            </a:br>
            <a:r>
              <a:rPr lang="de-DE" sz="2800" b="1" dirty="0">
                <a:solidFill>
                  <a:prstClr val="black"/>
                </a:solidFill>
              </a:rPr>
              <a:t>über mehrere Gemeinden an, </a:t>
            </a:r>
            <a:br>
              <a:rPr lang="de-DE" sz="2800" b="1" dirty="0">
                <a:solidFill>
                  <a:prstClr val="black"/>
                </a:solidFill>
              </a:rPr>
            </a:br>
            <a:r>
              <a:rPr lang="de-DE" sz="2800" b="1" dirty="0">
                <a:solidFill>
                  <a:prstClr val="black"/>
                </a:solidFill>
              </a:rPr>
              <a:t>darunter Korinth (1 Kor 4,17), </a:t>
            </a:r>
            <a:br>
              <a:rPr lang="de-DE" sz="2800" b="1" dirty="0">
                <a:solidFill>
                  <a:prstClr val="black"/>
                </a:solidFill>
              </a:rPr>
            </a:br>
            <a:r>
              <a:rPr lang="de-DE" sz="2800" b="1" dirty="0">
                <a:solidFill>
                  <a:prstClr val="black"/>
                </a:solidFill>
              </a:rPr>
              <a:t>Philippi (Phil 2,19) </a:t>
            </a:r>
            <a:br>
              <a:rPr lang="de-DE" sz="2800" b="1" dirty="0">
                <a:solidFill>
                  <a:prstClr val="black"/>
                </a:solidFill>
              </a:rPr>
            </a:br>
            <a:r>
              <a:rPr lang="de-DE" sz="2800" b="1" dirty="0">
                <a:solidFill>
                  <a:prstClr val="black"/>
                </a:solidFill>
              </a:rPr>
              <a:t>und </a:t>
            </a:r>
            <a:r>
              <a:rPr lang="de-DE" sz="2800" b="1" dirty="0" err="1">
                <a:solidFill>
                  <a:prstClr val="black"/>
                </a:solidFill>
              </a:rPr>
              <a:t>Thessalonich</a:t>
            </a:r>
            <a:r>
              <a:rPr lang="de-DE" sz="2800" b="1" dirty="0">
                <a:solidFill>
                  <a:prstClr val="black"/>
                </a:solidFill>
              </a:rPr>
              <a:t> (1 </a:t>
            </a:r>
            <a:r>
              <a:rPr lang="de-DE" sz="2800" b="1" dirty="0" err="1">
                <a:solidFill>
                  <a:prstClr val="black"/>
                </a:solidFill>
              </a:rPr>
              <a:t>Thess</a:t>
            </a:r>
            <a:r>
              <a:rPr lang="de-DE" sz="2800" b="1" dirty="0">
                <a:solidFill>
                  <a:prstClr val="black"/>
                </a:solidFill>
              </a:rPr>
              <a:t> 3,2). </a:t>
            </a:r>
          </a:p>
          <a:p>
            <a:pPr lvl="0" algn="ctr">
              <a:spcBef>
                <a:spcPts val="600"/>
              </a:spcBef>
              <a:defRPr/>
            </a:pPr>
            <a:r>
              <a:rPr lang="de-DE" sz="2800" b="1" dirty="0">
                <a:solidFill>
                  <a:prstClr val="black"/>
                </a:solidFill>
              </a:rPr>
              <a:t>Auch er litt wie Paulus </a:t>
            </a:r>
            <a:br>
              <a:rPr lang="de-DE" sz="2800" b="1" dirty="0">
                <a:solidFill>
                  <a:prstClr val="black"/>
                </a:solidFill>
              </a:rPr>
            </a:br>
            <a:r>
              <a:rPr lang="de-DE" sz="2800" b="1" dirty="0">
                <a:solidFill>
                  <a:prstClr val="black"/>
                </a:solidFill>
              </a:rPr>
              <a:t>unter Gefangenschaft </a:t>
            </a:r>
            <a:br>
              <a:rPr lang="de-DE" sz="2800" b="1" dirty="0">
                <a:solidFill>
                  <a:prstClr val="black"/>
                </a:solidFill>
              </a:rPr>
            </a:br>
            <a:r>
              <a:rPr lang="de-DE" sz="2800" b="1" dirty="0">
                <a:solidFill>
                  <a:prstClr val="black"/>
                </a:solidFill>
              </a:rPr>
              <a:t>(</a:t>
            </a:r>
            <a:r>
              <a:rPr lang="de-DE" sz="2800" b="1" dirty="0" err="1">
                <a:solidFill>
                  <a:prstClr val="black"/>
                </a:solidFill>
              </a:rPr>
              <a:t>Hebr</a:t>
            </a:r>
            <a:r>
              <a:rPr lang="de-DE" sz="2800" b="1" dirty="0">
                <a:solidFill>
                  <a:prstClr val="black"/>
                </a:solidFill>
              </a:rPr>
              <a:t> 13,23).</a:t>
            </a:r>
            <a:endParaRPr kumimoji="0" lang="e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24A814E1-6AF1-7C27-7CD7-4278C74F7530}"/>
              </a:ext>
            </a:extLst>
          </p:cNvPr>
          <p:cNvSpPr/>
          <p:nvPr/>
        </p:nvSpPr>
        <p:spPr>
          <a:xfrm>
            <a:off x="65466" y="52755"/>
            <a:ext cx="2953615" cy="1047968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Mi, 28. Jan‘26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Bewährter Charakter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D29DAA0-A942-6A01-683D-AA29104F386E}"/>
              </a:ext>
            </a:extLst>
          </p:cNvPr>
          <p:cNvSpPr txBox="1"/>
          <p:nvPr/>
        </p:nvSpPr>
        <p:spPr>
          <a:xfrm>
            <a:off x="3486700" y="741323"/>
            <a:ext cx="52186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A26036"/>
                </a:solidFill>
                <a:latin typeface="Candara" panose="020E0502030303020204" pitchFamily="34" charset="0"/>
              </a:rPr>
              <a:t>Ihr aber wisst, dass er sich bewährt hat; </a:t>
            </a:r>
            <a:br>
              <a:rPr lang="de-DE" sz="2000" b="1" dirty="0">
                <a:solidFill>
                  <a:srgbClr val="A26036"/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A26036"/>
                </a:solidFill>
                <a:latin typeface="Candara" panose="020E0502030303020204" pitchFamily="34" charset="0"/>
              </a:rPr>
              <a:t>denn wie ein Kind dem Vater hat er </a:t>
            </a:r>
            <a:br>
              <a:rPr lang="de-DE" sz="2000" b="1" dirty="0">
                <a:solidFill>
                  <a:srgbClr val="A26036"/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A26036"/>
                </a:solidFill>
                <a:latin typeface="Candara" panose="020E0502030303020204" pitchFamily="34" charset="0"/>
              </a:rPr>
              <a:t>mit mir dem Evangelium gedient.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andara" panose="020E0502030303020204" pitchFamily="34" charset="0"/>
              </a:rPr>
              <a:t>”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andara" panose="020E0502030303020204" pitchFamily="34" charset="0"/>
              </a:rPr>
              <a:t>(Philipp 2:22)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76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044435" y="0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EPAPHRODITU</a:t>
            </a:r>
            <a:r>
              <a:rPr lang="en" sz="4400" b="1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ptos" panose="02110004020202020204"/>
              </a:rPr>
              <a:t>S</a:t>
            </a:r>
            <a:endParaRPr kumimoji="0" lang="en" sz="4400" b="1" i="0" u="none" strike="noStrike" kern="1200" cap="none" spc="0" normalizeH="0" baseline="0" noProof="0" dirty="0">
              <a:ln w="0"/>
              <a:gradFill>
                <a:gsLst>
                  <a:gs pos="0">
                    <a:srgbClr val="9900CC">
                      <a:lumMod val="50000"/>
                    </a:srgbClr>
                  </a:gs>
                  <a:gs pos="50000">
                    <a:srgbClr val="9900CC"/>
                  </a:gs>
                  <a:gs pos="100000">
                    <a:srgbClr val="9900CC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47" y="3299972"/>
            <a:ext cx="3506798" cy="35580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633" y="1597469"/>
            <a:ext cx="5237367" cy="54465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3836980" y="3801713"/>
            <a:ext cx="33136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000" b="1" dirty="0" err="1">
                <a:solidFill>
                  <a:prstClr val="black"/>
                </a:solidFill>
              </a:rPr>
              <a:t>Epaphroditus</a:t>
            </a:r>
            <a:r>
              <a:rPr lang="de-DE" sz="2000" b="1" dirty="0">
                <a:solidFill>
                  <a:prstClr val="black"/>
                </a:solidFill>
              </a:rPr>
              <a:t> überbrachte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nicht nur materielle Hilfe,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sondern begleitete Paulus,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half ihm in seinen Nöten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und arbeitete mit ihm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zusammen,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um das Evangelium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zu verbreiten.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4723345" y="874887"/>
            <a:ext cx="5616093" cy="1569660"/>
          </a:xfrm>
          <a:prstGeom prst="rect">
            <a:avLst/>
          </a:prstGeom>
          <a:solidFill>
            <a:schemeClr val="accent4">
              <a:lumMod val="40000"/>
              <a:lumOff val="60000"/>
              <a:alpha val="84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9900CC">
                    <a:lumMod val="75000"/>
                  </a:srgbClr>
                </a:solidFill>
                <a:latin typeface="Candara" panose="020E0502030303020204" pitchFamily="34" charset="0"/>
              </a:rPr>
              <a:t>Ich habe es aber für nötig angesehen, </a:t>
            </a:r>
            <a:br>
              <a:rPr lang="de-DE" sz="2000" b="1" dirty="0">
                <a:solidFill>
                  <a:srgbClr val="9900CC">
                    <a:lumMod val="75000"/>
                  </a:srgbClr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9900CC">
                    <a:lumMod val="75000"/>
                  </a:srgbClr>
                </a:solidFill>
                <a:latin typeface="Candara" panose="020E0502030303020204" pitchFamily="34" charset="0"/>
              </a:rPr>
              <a:t>den Bruder </a:t>
            </a:r>
            <a:r>
              <a:rPr lang="de-DE" sz="2000" b="1" dirty="0" err="1">
                <a:solidFill>
                  <a:srgbClr val="9900CC">
                    <a:lumMod val="75000"/>
                  </a:srgbClr>
                </a:solidFill>
                <a:latin typeface="Candara" panose="020E0502030303020204" pitchFamily="34" charset="0"/>
              </a:rPr>
              <a:t>Epaphroditus</a:t>
            </a:r>
            <a:r>
              <a:rPr lang="de-DE" sz="2000" b="1" dirty="0">
                <a:solidFill>
                  <a:srgbClr val="9900CC">
                    <a:lumMod val="75000"/>
                  </a:srgbClr>
                </a:solidFill>
                <a:latin typeface="Candara" panose="020E0502030303020204" pitchFamily="34" charset="0"/>
              </a:rPr>
              <a:t> zu euch zu senden, </a:t>
            </a:r>
            <a:br>
              <a:rPr lang="de-DE" sz="2000" b="1" dirty="0">
                <a:solidFill>
                  <a:srgbClr val="9900CC">
                    <a:lumMod val="75000"/>
                  </a:srgbClr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9900CC">
                    <a:lumMod val="75000"/>
                  </a:srgbClr>
                </a:solidFill>
                <a:latin typeface="Candara" panose="020E0502030303020204" pitchFamily="34" charset="0"/>
              </a:rPr>
              <a:t>der mein Mitarbeiter und Mitstreiter ist </a:t>
            </a:r>
            <a:br>
              <a:rPr lang="de-DE" sz="2000" b="1" dirty="0">
                <a:solidFill>
                  <a:srgbClr val="9900CC">
                    <a:lumMod val="75000"/>
                  </a:srgbClr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9900CC">
                    <a:lumMod val="75000"/>
                  </a:srgbClr>
                </a:solidFill>
                <a:latin typeface="Candara" panose="020E0502030303020204" pitchFamily="34" charset="0"/>
              </a:rPr>
              <a:t>und euer Abgesandter und Helfer in meiner Not;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</a:rPr>
              <a:t>”   </a:t>
            </a:r>
            <a:b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</a:rPr>
            </a:b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</a:rPr>
              <a:t>(Philippus 2:25)</a:t>
            </a: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9748E822-CCDC-9370-4C31-713AAB424E90}"/>
              </a:ext>
            </a:extLst>
          </p:cNvPr>
          <p:cNvSpPr/>
          <p:nvPr/>
        </p:nvSpPr>
        <p:spPr>
          <a:xfrm>
            <a:off x="124357" y="51549"/>
            <a:ext cx="4289382" cy="1139699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Do, 29. Jan‘26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Haltet solche Menschen in Ehren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0" y="1191248"/>
            <a:ext cx="621381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Als die Philipper erfuhren,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dass Paulus in Rom inhaftiert war,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beschlossen sie, ihm Hilfe zu schicken,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um seine Bedürfnisse zu decken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(Miete, Essen, Kleidung usw.). </a:t>
            </a:r>
          </a:p>
          <a:p>
            <a:pPr lvl="0">
              <a:spcBef>
                <a:spcPts val="600"/>
              </a:spcBef>
              <a:defRPr/>
            </a:pPr>
            <a:r>
              <a:rPr lang="de-DE" sz="2000" b="1" dirty="0" err="1">
                <a:solidFill>
                  <a:prstClr val="black"/>
                </a:solidFill>
              </a:rPr>
              <a:t>Epaphroditus</a:t>
            </a:r>
            <a:r>
              <a:rPr lang="de-DE" sz="2000" b="1" dirty="0">
                <a:solidFill>
                  <a:prstClr val="black"/>
                </a:solidFill>
              </a:rPr>
              <a:t> war dafür verantwortlich,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diese Hilfe zum Apostel zu bringen (Phil. 4:18; 2:25).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2" grpId="0" uiExpand="1" build="p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B6D22F-D1E7-70C3-E8DC-4735AA37E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6A60DA-E7FF-FED2-AAC9-DED5B1FB402B}"/>
              </a:ext>
            </a:extLst>
          </p:cNvPr>
          <p:cNvSpPr txBox="1"/>
          <p:nvPr/>
        </p:nvSpPr>
        <p:spPr>
          <a:xfrm>
            <a:off x="7044435" y="0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EPAPHRODITU</a:t>
            </a:r>
            <a:r>
              <a:rPr lang="en" sz="4400" b="1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ptos" panose="02110004020202020204"/>
              </a:rPr>
              <a:t>S</a:t>
            </a:r>
            <a:endParaRPr kumimoji="0" lang="en" sz="4400" b="1" i="0" u="none" strike="noStrike" kern="1200" cap="none" spc="0" normalizeH="0" baseline="0" noProof="0" dirty="0">
              <a:ln w="0"/>
              <a:gradFill>
                <a:gsLst>
                  <a:gs pos="0">
                    <a:srgbClr val="9900CC">
                      <a:lumMod val="50000"/>
                    </a:srgbClr>
                  </a:gs>
                  <a:gs pos="50000">
                    <a:srgbClr val="9900CC"/>
                  </a:gs>
                  <a:gs pos="100000">
                    <a:srgbClr val="9900CC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CB936FAD-4FD1-C0D5-2F7A-9286DF38F8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124356" y="2336051"/>
            <a:ext cx="7940139" cy="44342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AD6D067-2E68-D6FF-394A-002BD1F2C2E0}"/>
              </a:ext>
            </a:extLst>
          </p:cNvPr>
          <p:cNvSpPr txBox="1"/>
          <p:nvPr/>
        </p:nvSpPr>
        <p:spPr>
          <a:xfrm>
            <a:off x="7965888" y="2658206"/>
            <a:ext cx="428821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In seinem Eifer für das Evangelium riskierte er sein eigenes Leben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und wurde schwer krank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(Phil. 2,27.30).</a:t>
            </a:r>
          </a:p>
          <a:p>
            <a:pPr lvl="0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Als die Philipper davon hörten, machten sie sich Sorgen um ihn.</a:t>
            </a:r>
          </a:p>
          <a:p>
            <a:pPr lvl="0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Das war der Hauptgrund,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warum Paulus beschloss,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ihn zu ihnen zu schicken,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um ihnen den Brief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zu überbringen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(Phil. 2,26.28).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9D63BE-A6FF-034C-5618-F0AA68EE8BF1}"/>
              </a:ext>
            </a:extLst>
          </p:cNvPr>
          <p:cNvSpPr txBox="1"/>
          <p:nvPr/>
        </p:nvSpPr>
        <p:spPr>
          <a:xfrm>
            <a:off x="191732" y="1191248"/>
            <a:ext cx="60484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200" b="1" dirty="0">
                <a:solidFill>
                  <a:prstClr val="black"/>
                </a:solidFill>
              </a:rPr>
              <a:t>Paulus bittet darum,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„solche wie ihn zu ehren“ (Phil. 2,29). </a:t>
            </a:r>
            <a:r>
              <a:rPr lang="de-DE" sz="2200" b="1" dirty="0" err="1">
                <a:solidFill>
                  <a:prstClr val="black"/>
                </a:solidFill>
              </a:rPr>
              <a:t>Epaphroditus</a:t>
            </a:r>
            <a:r>
              <a:rPr lang="de-DE" sz="2200" b="1" dirty="0">
                <a:solidFill>
                  <a:prstClr val="black"/>
                </a:solidFill>
              </a:rPr>
              <a:t> war zweifellos ein treuer Christ.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C4B60BBA-FBB1-A8CB-6F0C-E80E70D6DD7D}"/>
              </a:ext>
            </a:extLst>
          </p:cNvPr>
          <p:cNvSpPr/>
          <p:nvPr/>
        </p:nvSpPr>
        <p:spPr>
          <a:xfrm>
            <a:off x="124357" y="51549"/>
            <a:ext cx="4289382" cy="1139699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Do, 29. Jan‘26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Haltet solche Menschen in Ehren</a:t>
            </a: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A0657409-385C-26B1-E349-40D52DDEF7C5}"/>
              </a:ext>
            </a:extLst>
          </p:cNvPr>
          <p:cNvSpPr txBox="1"/>
          <p:nvPr/>
        </p:nvSpPr>
        <p:spPr>
          <a:xfrm>
            <a:off x="6240148" y="928993"/>
            <a:ext cx="5616093" cy="1569660"/>
          </a:xfrm>
          <a:prstGeom prst="rect">
            <a:avLst/>
          </a:prstGeom>
          <a:solidFill>
            <a:schemeClr val="accent4">
              <a:lumMod val="40000"/>
              <a:lumOff val="60000"/>
              <a:alpha val="84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9900CC">
                    <a:lumMod val="75000"/>
                  </a:srgbClr>
                </a:solidFill>
                <a:latin typeface="Candara" panose="020E0502030303020204" pitchFamily="34" charset="0"/>
              </a:rPr>
              <a:t>Ich habe es aber für nötig angesehen, </a:t>
            </a:r>
            <a:br>
              <a:rPr lang="de-DE" sz="2000" b="1" dirty="0">
                <a:solidFill>
                  <a:srgbClr val="9900CC">
                    <a:lumMod val="75000"/>
                  </a:srgbClr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9900CC">
                    <a:lumMod val="75000"/>
                  </a:srgbClr>
                </a:solidFill>
                <a:latin typeface="Candara" panose="020E0502030303020204" pitchFamily="34" charset="0"/>
              </a:rPr>
              <a:t>den Bruder </a:t>
            </a:r>
            <a:r>
              <a:rPr lang="de-DE" sz="2000" b="1" dirty="0" err="1">
                <a:solidFill>
                  <a:srgbClr val="9900CC">
                    <a:lumMod val="75000"/>
                  </a:srgbClr>
                </a:solidFill>
                <a:latin typeface="Candara" panose="020E0502030303020204" pitchFamily="34" charset="0"/>
              </a:rPr>
              <a:t>Epaphroditus</a:t>
            </a:r>
            <a:r>
              <a:rPr lang="de-DE" sz="2000" b="1" dirty="0">
                <a:solidFill>
                  <a:srgbClr val="9900CC">
                    <a:lumMod val="75000"/>
                  </a:srgbClr>
                </a:solidFill>
                <a:latin typeface="Candara" panose="020E0502030303020204" pitchFamily="34" charset="0"/>
              </a:rPr>
              <a:t> zu euch zu senden, </a:t>
            </a:r>
            <a:br>
              <a:rPr lang="de-DE" sz="2000" b="1" dirty="0">
                <a:solidFill>
                  <a:srgbClr val="9900CC">
                    <a:lumMod val="75000"/>
                  </a:srgbClr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9900CC">
                    <a:lumMod val="75000"/>
                  </a:srgbClr>
                </a:solidFill>
                <a:latin typeface="Candara" panose="020E0502030303020204" pitchFamily="34" charset="0"/>
              </a:rPr>
              <a:t>der mein Mitarbeiter und Mitstreiter ist </a:t>
            </a:r>
            <a:br>
              <a:rPr lang="de-DE" sz="2000" b="1" dirty="0">
                <a:solidFill>
                  <a:srgbClr val="9900CC">
                    <a:lumMod val="75000"/>
                  </a:srgbClr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9900CC">
                    <a:lumMod val="75000"/>
                  </a:srgbClr>
                </a:solidFill>
                <a:latin typeface="Candara" panose="020E0502030303020204" pitchFamily="34" charset="0"/>
              </a:rPr>
              <a:t>und euer Abgesandter und Helfer in meiner Not;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</a:rPr>
              <a:t>”   </a:t>
            </a:r>
            <a:b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</a:rPr>
            </a:b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</a:rPr>
              <a:t>(Philippus 2:25)</a:t>
            </a:r>
          </a:p>
        </p:txBody>
      </p:sp>
    </p:spTree>
    <p:extLst>
      <p:ext uri="{BB962C8B-B14F-4D97-AF65-F5344CB8AC3E}">
        <p14:creationId xmlns:p14="http://schemas.microsoft.com/office/powerpoint/2010/main" val="23823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5000"/>
                <a:lumOff val="95000"/>
              </a:schemeClr>
            </a:gs>
            <a:gs pos="61000">
              <a:schemeClr val="bg2">
                <a:lumMod val="50000"/>
              </a:schemeClr>
            </a:gs>
            <a:gs pos="11000">
              <a:srgbClr val="FFC000"/>
            </a:gs>
            <a:gs pos="81000">
              <a:schemeClr val="bg2">
                <a:lumMod val="60000"/>
                <a:lumOff val="40000"/>
              </a:schemeClr>
            </a:gs>
            <a:gs pos="38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16BC222E-A7DE-E4F4-3087-D4BF77227777}"/>
              </a:ext>
            </a:extLst>
          </p:cNvPr>
          <p:cNvSpPr/>
          <p:nvPr/>
        </p:nvSpPr>
        <p:spPr>
          <a:xfrm>
            <a:off x="104365" y="30229"/>
            <a:ext cx="11983272" cy="6797542"/>
          </a:xfrm>
          <a:prstGeom prst="ellipse">
            <a:avLst/>
          </a:prstGeom>
          <a:gradFill>
            <a:gsLst>
              <a:gs pos="12000">
                <a:schemeClr val="accent1">
                  <a:lumMod val="5000"/>
                  <a:lumOff val="95000"/>
                </a:schemeClr>
              </a:gs>
              <a:gs pos="52000">
                <a:srgbClr val="FFC000"/>
              </a:gs>
              <a:gs pos="71000">
                <a:schemeClr val="bg2">
                  <a:lumMod val="60000"/>
                  <a:lumOff val="40000"/>
                </a:schemeClr>
              </a:gs>
              <a:gs pos="38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“Während </a:t>
            </a:r>
            <a:r>
              <a:rPr lang="de-DE" sz="36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JESUS</a:t>
            </a:r>
            <a:r>
              <a:rPr lang="de-DE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, unser </a:t>
            </a:r>
            <a:r>
              <a:rPr lang="de-DE" sz="36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FÜRSPRECHER,</a:t>
            </a:r>
            <a:r>
              <a:rPr lang="de-DE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br>
              <a:rPr lang="de-DE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im Himmel für uns eintritt, </a:t>
            </a:r>
            <a:br>
              <a:rPr lang="de-DE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wirkt der </a:t>
            </a:r>
            <a:r>
              <a:rPr lang="de-DE" sz="36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HEILIGE GEIST </a:t>
            </a:r>
            <a:r>
              <a:rPr lang="de-DE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in uns, </a:t>
            </a:r>
            <a:br>
              <a:rPr lang="de-DE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3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damit wir </a:t>
            </a:r>
            <a:r>
              <a:rPr lang="de-DE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Seinen guten Willen </a:t>
            </a:r>
            <a:r>
              <a:rPr lang="de-DE" sz="3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wollen u. tun. </a:t>
            </a:r>
            <a:r>
              <a:rPr lang="de-DE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Der ganze </a:t>
            </a:r>
            <a:r>
              <a:rPr lang="de-DE" sz="36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HIMMEL</a:t>
            </a:r>
            <a:r>
              <a:rPr lang="de-DE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br>
              <a:rPr lang="de-DE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ist an der </a:t>
            </a:r>
            <a:r>
              <a:rPr lang="de-DE" sz="36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ERLÖSUNG</a:t>
            </a:r>
            <a:r>
              <a:rPr lang="de-DE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 der Seele interessiert. </a:t>
            </a:r>
            <a:br>
              <a:rPr lang="de-DE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Welchen Grund haben wir dann, </a:t>
            </a:r>
            <a:br>
              <a:rPr lang="de-DE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daran zu zweifeln, dass der </a:t>
            </a:r>
            <a:r>
              <a:rPr lang="de-DE" sz="36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HERR</a:t>
            </a:r>
            <a:r>
              <a:rPr lang="de-DE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br>
              <a:rPr lang="de-DE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uns helfen will und uns hilft? </a:t>
            </a: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B544FA-5082-C1D2-E46C-6BCD704FA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8B9FFD46-0902-11AF-1961-6A241DE65E78}"/>
              </a:ext>
            </a:extLst>
          </p:cNvPr>
          <p:cNvSpPr/>
          <p:nvPr/>
        </p:nvSpPr>
        <p:spPr>
          <a:xfrm>
            <a:off x="-1897552" y="-2359049"/>
            <a:ext cx="15987103" cy="11576098"/>
          </a:xfrm>
          <a:prstGeom prst="ellipse">
            <a:avLst/>
          </a:prstGeo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rgbClr val="FFC000"/>
              </a:gs>
              <a:gs pos="24000">
                <a:schemeClr val="accent6">
                  <a:lumMod val="40000"/>
                  <a:lumOff val="60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Wir, die wir die Menschen lehren, </a:t>
            </a:r>
            <a:b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müssen selbst eine lebendige Verbindung </a:t>
            </a:r>
            <a:b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zu </a:t>
            </a:r>
            <a:r>
              <a:rPr lang="de-DE" sz="32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GOTT</a:t>
            </a:r>
            <a: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 haben. </a:t>
            </a:r>
            <a:b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Im Geist und im Wort sollten wir </a:t>
            </a:r>
            <a:b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für die Menschen wie eine Quelle sein, </a:t>
            </a:r>
            <a:b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denn </a:t>
            </a:r>
            <a:r>
              <a:rPr lang="de-DE" sz="3200" dirty="0">
                <a:ln>
                  <a:solidFill>
                    <a:schemeClr val="accent1">
                      <a:shade val="1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>
                    <a:schemeClr val="accent6"/>
                  </a:glow>
                </a:effectLst>
                <a:latin typeface="Candara" panose="020E0502030303020204" pitchFamily="34" charset="0"/>
              </a:rPr>
              <a:t>CHRISTUS</a:t>
            </a:r>
            <a: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 ist in uns </a:t>
            </a:r>
            <a:b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eine Quelle des Wassers, </a:t>
            </a:r>
            <a:b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das zum ewigen Leben quillt. </a:t>
            </a:r>
            <a:b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Trauer und Schmerz mögen unsere Geduld </a:t>
            </a:r>
            <a:b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und unseren Glauben auf die Probe stellen, </a:t>
            </a:r>
            <a:b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aber die Helligkeit der Gegenwart </a:t>
            </a:r>
            <a:b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des </a:t>
            </a:r>
            <a:r>
              <a:rPr lang="de-DE" sz="32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UNSICHTBAREN </a:t>
            </a:r>
            <a: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ist mit uns </a:t>
            </a:r>
            <a:b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und wir müssen uns </a:t>
            </a:r>
            <a:b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hinter </a:t>
            </a:r>
            <a:r>
              <a:rPr lang="de-DE" sz="32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JESUS</a:t>
            </a:r>
            <a:r>
              <a:rPr lang="de-DE" sz="32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 verbergen.”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7CEAF5C-7D25-57CD-6311-8351794C1EFE}"/>
              </a:ext>
            </a:extLst>
          </p:cNvPr>
          <p:cNvSpPr/>
          <p:nvPr/>
        </p:nvSpPr>
        <p:spPr>
          <a:xfrm>
            <a:off x="4411578" y="2350352"/>
            <a:ext cx="2759243" cy="673767"/>
          </a:xfrm>
          <a:prstGeom prst="ellipse">
            <a:avLst/>
          </a:prstGeom>
          <a:solidFill>
            <a:srgbClr val="FAF9AB">
              <a:alpha val="32000"/>
            </a:srgbClr>
          </a:solidFill>
          <a:effectLst>
            <a:softEdge rad="762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n>
                  <a:solidFill>
                    <a:schemeClr val="accent1">
                      <a:shade val="15000"/>
                    </a:schemeClr>
                  </a:solidFill>
                </a:ln>
                <a:solidFill>
                  <a:schemeClr val="accent6"/>
                </a:solidFill>
                <a:effectLst>
                  <a:glow>
                    <a:schemeClr val="accent6"/>
                  </a:glow>
                </a:effectLst>
                <a:latin typeface="Candara" panose="020E0502030303020204" pitchFamily="34" charset="0"/>
              </a:rPr>
              <a:t>CHRISTUS</a:t>
            </a:r>
            <a:endParaRPr lang="de-DE" sz="3200" dirty="0">
              <a:solidFill>
                <a:schemeClr val="accent6"/>
              </a:solidFill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9B88466A-B21C-9605-7C9C-DFE539F17BEB}"/>
              </a:ext>
            </a:extLst>
          </p:cNvPr>
          <p:cNvSpPr txBox="1"/>
          <p:nvPr/>
        </p:nvSpPr>
        <p:spPr>
          <a:xfrm rot="5400000">
            <a:off x="9359412" y="3134932"/>
            <a:ext cx="4520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E.G.White, (You Shall Receive Power, </a:t>
            </a:r>
            <a:b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(Ihr werdet Kraft empfangen) 8. Dezember</a:t>
            </a:r>
          </a:p>
        </p:txBody>
      </p:sp>
    </p:spTree>
    <p:extLst>
      <p:ext uri="{BB962C8B-B14F-4D97-AF65-F5344CB8AC3E}">
        <p14:creationId xmlns:p14="http://schemas.microsoft.com/office/powerpoint/2010/main" val="35923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307943" y="93527"/>
            <a:ext cx="5824240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andara" panose="020E0502030303020204" pitchFamily="34" charset="0"/>
              </a:rPr>
              <a:t>“</a:t>
            </a:r>
            <a:r>
              <a:rPr kumimoji="0" lang="de-DE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andara" panose="020E0502030303020204" pitchFamily="34" charset="0"/>
              </a:rPr>
              <a:t>Tut alles </a:t>
            </a:r>
            <a:br>
              <a:rPr kumimoji="0" lang="de-DE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andara" panose="020E0502030303020204" pitchFamily="34" charset="0"/>
              </a:rPr>
            </a:br>
            <a:r>
              <a:rPr kumimoji="0" lang="de-DE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andara" panose="020E0502030303020204" pitchFamily="34" charset="0"/>
              </a:rPr>
              <a:t>ohne Murren und ohne Zweifel, damit ihr ohne Tadel </a:t>
            </a:r>
            <a:br>
              <a:rPr kumimoji="0" lang="de-DE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andara" panose="020E0502030303020204" pitchFamily="34" charset="0"/>
              </a:rPr>
            </a:br>
            <a:r>
              <a:rPr kumimoji="0" lang="de-DE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andara" panose="020E0502030303020204" pitchFamily="34" charset="0"/>
              </a:rPr>
              <a:t>und lauter seid, </a:t>
            </a:r>
            <a:br>
              <a:rPr kumimoji="0" lang="de-DE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andara" panose="020E0502030303020204" pitchFamily="34" charset="0"/>
              </a:rPr>
            </a:br>
            <a:r>
              <a:rPr kumimoji="0" lang="de-DE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76200">
                    <a:schemeClr val="accent5">
                      <a:lumMod val="75000"/>
                    </a:schemeClr>
                  </a:glow>
                </a:effectLst>
                <a:uLnTx/>
                <a:uFillTx/>
                <a:latin typeface="Candara" panose="020E0502030303020204" pitchFamily="34" charset="0"/>
              </a:rPr>
              <a:t>GOTTES Kinder, </a:t>
            </a:r>
            <a:br>
              <a:rPr kumimoji="0" lang="de-DE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>
                  <a:glow rad="76200">
                    <a:schemeClr val="accent5">
                      <a:lumMod val="75000"/>
                    </a:schemeClr>
                  </a:glow>
                </a:effectLst>
                <a:uLnTx/>
                <a:uFillTx/>
                <a:latin typeface="Candara" panose="020E0502030303020204" pitchFamily="34" charset="0"/>
              </a:rPr>
            </a:br>
            <a:r>
              <a:rPr kumimoji="0" lang="de-DE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andara" panose="020E0502030303020204" pitchFamily="34" charset="0"/>
              </a:rPr>
              <a:t>ohne Makel </a:t>
            </a:r>
            <a:br>
              <a:rPr kumimoji="0" lang="de-DE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andara" panose="020E0502030303020204" pitchFamily="34" charset="0"/>
              </a:rPr>
            </a:br>
            <a:r>
              <a:rPr kumimoji="0" lang="de-DE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andara" panose="020E0502030303020204" pitchFamily="34" charset="0"/>
              </a:rPr>
              <a:t>mitten unter einem verdorbenen und verkehrten Geschlecht, </a:t>
            </a:r>
            <a:br>
              <a:rPr kumimoji="0" lang="de-DE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andara" panose="020E0502030303020204" pitchFamily="34" charset="0"/>
              </a:rPr>
            </a:br>
            <a:r>
              <a:rPr kumimoji="0" lang="de-DE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andara" panose="020E0502030303020204" pitchFamily="34" charset="0"/>
              </a:rPr>
              <a:t>unter dem ihr scheint </a:t>
            </a:r>
            <a:br>
              <a:rPr kumimoji="0" lang="de-DE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andara" panose="020E0502030303020204" pitchFamily="34" charset="0"/>
              </a:rPr>
            </a:br>
            <a:r>
              <a:rPr kumimoji="0" lang="de-DE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andara" panose="020E0502030303020204" pitchFamily="34" charset="0"/>
              </a:rPr>
              <a:t>als </a:t>
            </a:r>
            <a:r>
              <a:rPr lang="de-DE" sz="3200" b="1" dirty="0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76200">
                    <a:schemeClr val="accent5">
                      <a:lumMod val="75000"/>
                    </a:schemeClr>
                  </a:glow>
                </a:effectLst>
                <a:latin typeface="Candara" panose="020E0502030303020204" pitchFamily="34" charset="0"/>
              </a:rPr>
              <a:t>LICHTER in der Welt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andara" panose="020E0502030303020204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andara" panose="020E0502030303020204" pitchFamily="34" charset="0"/>
              </a:rPr>
              <a:t>Philipper 2:14.15</a:t>
            </a:r>
          </a:p>
        </p:txBody>
      </p:sp>
      <p:pic>
        <p:nvPicPr>
          <p:cNvPr id="2" name="Grafik 1" descr="Ein Bild, das Schrift, Handschrift, Grafiken, Schwarz enthält.&#10;&#10;KI-generierte Inhalte können fehlerhaft sein.">
            <a:extLst>
              <a:ext uri="{FF2B5EF4-FFF2-40B4-BE49-F238E27FC236}">
                <a16:creationId xmlns:a16="http://schemas.microsoft.com/office/drawing/2014/main" id="{80F6E992-AF51-AD99-2174-0423807E0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36492">
            <a:off x="3020960" y="-317852"/>
            <a:ext cx="3767506" cy="245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205710"/>
            <a:ext cx="11658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„So soll euer Licht vor den Menschen leuchten,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damit sie eure guten Werke sehen und euren VATER im Himmel preisen“ (</a:t>
            </a:r>
            <a:r>
              <a:rPr lang="de-DE" sz="2000" b="1" dirty="0" err="1">
                <a:solidFill>
                  <a:prstClr val="black"/>
                </a:solidFill>
              </a:rPr>
              <a:t>Mt</a:t>
            </a:r>
            <a:r>
              <a:rPr lang="de-DE" sz="2000" b="1" dirty="0">
                <a:solidFill>
                  <a:prstClr val="black"/>
                </a:solidFill>
              </a:rPr>
              <a:t> 5,16).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24777" y="2668589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575" y="2994691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647307"/>
            <a:ext cx="110196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Wir leben in einer Welt, in der GOTTES Gesetz ständig mit Füßen getreten wird.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Als Christen dienen wir GOTT und leben nach Seinem Gesetz.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So lassen wir unser Licht in der Finsternis leuchten.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050936"/>
            <a:ext cx="86043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In Phil 2,12-18 finden wir die Paulinische Version dieses Gebots JESU.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E4861E-37E2-E429-AA2B-0A29F3F7F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3DA840-1377-EB08-203B-2B6BA419BDE0}"/>
              </a:ext>
            </a:extLst>
          </p:cNvPr>
          <p:cNvSpPr txBox="1"/>
          <p:nvPr/>
        </p:nvSpPr>
        <p:spPr>
          <a:xfrm>
            <a:off x="840381" y="825668"/>
            <a:ext cx="637222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 Lichter in der Welt:</a:t>
            </a:r>
            <a:r>
              <a:rPr lang="en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D73E9E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Gott wiederstrahlen (Philipper 2:12-13)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Ein Licht in der Welt (Phil 2:14-16)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Ein lebendiges Opfer (</a:t>
            </a:r>
            <a:r>
              <a:rPr lang="en" sz="2000" b="1" dirty="0">
                <a:solidFill>
                  <a:prstClr val="black"/>
                </a:solidFill>
              </a:rPr>
              <a:t>Phil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2:17-18)</a:t>
            </a:r>
          </a:p>
          <a:p>
            <a:pPr lvl="1">
              <a:spcBef>
                <a:spcPts val="600"/>
              </a:spcBef>
              <a:defRPr/>
            </a:pP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Beispiele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für Licht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Timotheus (</a:t>
            </a:r>
            <a:r>
              <a:rPr lang="en" sz="2000" b="1" dirty="0">
                <a:solidFill>
                  <a:prstClr val="black"/>
                </a:solidFill>
              </a:rPr>
              <a:t>Phil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2:19-24)</a:t>
            </a:r>
          </a:p>
          <a:p>
            <a:pPr lvl="1">
              <a:spcBef>
                <a:spcPts val="600"/>
              </a:spcBef>
              <a:defRPr/>
            </a:pP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Epaphroditus (</a:t>
            </a:r>
            <a:r>
              <a:rPr lang="en" sz="2000" b="1" dirty="0">
                <a:solidFill>
                  <a:prstClr val="black"/>
                </a:solidFill>
              </a:rPr>
              <a:t>Phil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2:25-30)</a:t>
            </a:r>
          </a:p>
          <a:p>
            <a:pPr lvl="1">
              <a:spcBef>
                <a:spcPts val="600"/>
              </a:spcBef>
              <a:defRPr/>
            </a:pP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AB15F42A-F2D0-8B47-EB5A-C1EAC9E00153}"/>
              </a:ext>
            </a:extLst>
          </p:cNvPr>
          <p:cNvSpPr/>
          <p:nvPr/>
        </p:nvSpPr>
        <p:spPr>
          <a:xfrm>
            <a:off x="1026199" y="1270122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F08AC032-7A03-423F-9BD1-432F0F2646BE}"/>
              </a:ext>
            </a:extLst>
          </p:cNvPr>
          <p:cNvSpPr/>
          <p:nvPr/>
        </p:nvSpPr>
        <p:spPr>
          <a:xfrm>
            <a:off x="1026199" y="2039389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C587EF91-7BB0-CABA-4BFA-4E2985946DFC}"/>
              </a:ext>
            </a:extLst>
          </p:cNvPr>
          <p:cNvSpPr/>
          <p:nvPr/>
        </p:nvSpPr>
        <p:spPr>
          <a:xfrm>
            <a:off x="1026199" y="2795007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7E82E27-49FF-3F5C-5FAC-D49B16977281}"/>
              </a:ext>
            </a:extLst>
          </p:cNvPr>
          <p:cNvSpPr/>
          <p:nvPr/>
        </p:nvSpPr>
        <p:spPr>
          <a:xfrm>
            <a:off x="1026199" y="485171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9167D2FD-39FA-1C41-D3FA-231A8D446640}"/>
              </a:ext>
            </a:extLst>
          </p:cNvPr>
          <p:cNvSpPr/>
          <p:nvPr/>
        </p:nvSpPr>
        <p:spPr>
          <a:xfrm>
            <a:off x="1026199" y="4078041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052F376B-A69A-4E80-772C-880CF6A25A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96" y="3625027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AF7A950A-B192-48BF-2DD2-A78F398ACD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46" y="814220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 descr="Ein Bild, das Menschliches Gesicht, Mann, Person, Kleidung enthält.&#10;&#10;KI-generierte Inhalte können fehlerhaft sein.">
            <a:extLst>
              <a:ext uri="{FF2B5EF4-FFF2-40B4-BE49-F238E27FC236}">
                <a16:creationId xmlns:a16="http://schemas.microsoft.com/office/drawing/2014/main" id="{C51AC121-665E-9342-4DFE-743C4EE31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3135" y="17435"/>
            <a:ext cx="2070108" cy="337898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6744DB8-0C5E-0D6C-EA23-C5B6C0233B70}"/>
              </a:ext>
            </a:extLst>
          </p:cNvPr>
          <p:cNvSpPr/>
          <p:nvPr/>
        </p:nvSpPr>
        <p:spPr>
          <a:xfrm>
            <a:off x="6878473" y="114837"/>
            <a:ext cx="309903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6600" b="1" i="1" spc="300" dirty="0">
                <a:ln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Ü B E R</a:t>
            </a:r>
            <a:endParaRPr lang="de-DE" sz="6600" b="1" i="1" cap="none" spc="300" dirty="0">
              <a:ln>
                <a:solidFill>
                  <a:schemeClr val="accent3">
                    <a:lumMod val="50000"/>
                  </a:schemeClr>
                </a:solidFill>
              </a:ln>
              <a:blipFill>
                <a:blip r:embed="rId6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04A1D8C-790E-A608-9191-B9F7694A1437}"/>
              </a:ext>
            </a:extLst>
          </p:cNvPr>
          <p:cNvSpPr/>
          <p:nvPr/>
        </p:nvSpPr>
        <p:spPr>
          <a:xfrm rot="20146470">
            <a:off x="7090481" y="1842451"/>
            <a:ext cx="3077430" cy="1034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6000" b="1" spc="700" dirty="0">
                <a:ln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</a:t>
            </a:r>
            <a:r>
              <a:rPr lang="de-DE" sz="6000" b="1" cap="none" spc="700" dirty="0">
                <a:ln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lick</a:t>
            </a:r>
          </a:p>
        </p:txBody>
      </p:sp>
      <p:sp>
        <p:nvSpPr>
          <p:cNvPr id="12" name="Scrollen: horizontal 11">
            <a:extLst>
              <a:ext uri="{FF2B5EF4-FFF2-40B4-BE49-F238E27FC236}">
                <a16:creationId xmlns:a16="http://schemas.microsoft.com/office/drawing/2014/main" id="{7AECF005-AA19-5451-2B52-1D33485E3C43}"/>
              </a:ext>
            </a:extLst>
          </p:cNvPr>
          <p:cNvSpPr/>
          <p:nvPr/>
        </p:nvSpPr>
        <p:spPr>
          <a:xfrm>
            <a:off x="1424882" y="1501000"/>
            <a:ext cx="6555435" cy="511629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So, 25. Jan‘26 – Wir setzen um, was GOTT in uns wirkt</a:t>
            </a:r>
          </a:p>
        </p:txBody>
      </p:sp>
      <p:sp>
        <p:nvSpPr>
          <p:cNvPr id="13" name="Scrollen: horizontal 12">
            <a:extLst>
              <a:ext uri="{FF2B5EF4-FFF2-40B4-BE49-F238E27FC236}">
                <a16:creationId xmlns:a16="http://schemas.microsoft.com/office/drawing/2014/main" id="{D4EAD979-891B-98F1-FE4F-B1F25961BBEF}"/>
              </a:ext>
            </a:extLst>
          </p:cNvPr>
          <p:cNvSpPr/>
          <p:nvPr/>
        </p:nvSpPr>
        <p:spPr>
          <a:xfrm>
            <a:off x="1413507" y="2267551"/>
            <a:ext cx="5464966" cy="511629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Mo, 26. Jan‘26 – Licht in einer dunklen Welt</a:t>
            </a:r>
          </a:p>
        </p:txBody>
      </p:sp>
      <p:sp>
        <p:nvSpPr>
          <p:cNvPr id="14" name="Scrollen: horizontal 13">
            <a:extLst>
              <a:ext uri="{FF2B5EF4-FFF2-40B4-BE49-F238E27FC236}">
                <a16:creationId xmlns:a16="http://schemas.microsoft.com/office/drawing/2014/main" id="{348B2FC6-5D9D-FBB5-2C68-77B99989BA1A}"/>
              </a:ext>
            </a:extLst>
          </p:cNvPr>
          <p:cNvSpPr/>
          <p:nvPr/>
        </p:nvSpPr>
        <p:spPr>
          <a:xfrm>
            <a:off x="1415779" y="3034104"/>
            <a:ext cx="4677950" cy="511629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Di, 27. Jan‘26 – Ein lebendiges Opfer</a:t>
            </a:r>
          </a:p>
        </p:txBody>
      </p:sp>
      <p:sp>
        <p:nvSpPr>
          <p:cNvPr id="16" name="Scrollen: horizontal 15">
            <a:extLst>
              <a:ext uri="{FF2B5EF4-FFF2-40B4-BE49-F238E27FC236}">
                <a16:creationId xmlns:a16="http://schemas.microsoft.com/office/drawing/2014/main" id="{D36222E3-9124-B66A-9FA6-77C56D3EAE69}"/>
              </a:ext>
            </a:extLst>
          </p:cNvPr>
          <p:cNvSpPr/>
          <p:nvPr/>
        </p:nvSpPr>
        <p:spPr>
          <a:xfrm>
            <a:off x="1418051" y="4332924"/>
            <a:ext cx="4675678" cy="511629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Mi, 28. Jan‘26 – Bewährter Charakter </a:t>
            </a:r>
          </a:p>
        </p:txBody>
      </p:sp>
      <p:sp>
        <p:nvSpPr>
          <p:cNvPr id="17" name="Scrollen: horizontal 16">
            <a:extLst>
              <a:ext uri="{FF2B5EF4-FFF2-40B4-BE49-F238E27FC236}">
                <a16:creationId xmlns:a16="http://schemas.microsoft.com/office/drawing/2014/main" id="{0FF6695B-1C31-E239-6704-88D1E21AEF9D}"/>
              </a:ext>
            </a:extLst>
          </p:cNvPr>
          <p:cNvSpPr/>
          <p:nvPr/>
        </p:nvSpPr>
        <p:spPr>
          <a:xfrm>
            <a:off x="1420321" y="5072180"/>
            <a:ext cx="6222425" cy="511629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Do, 29. Jan‘26 – Haltet solche Menschen in Ehren!</a:t>
            </a:r>
          </a:p>
        </p:txBody>
      </p:sp>
    </p:spTree>
    <p:extLst>
      <p:ext uri="{BB962C8B-B14F-4D97-AF65-F5344CB8AC3E}">
        <p14:creationId xmlns:p14="http://schemas.microsoft.com/office/powerpoint/2010/main" val="32804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2" grpId="0" animBg="1"/>
      <p:bldP spid="43" grpId="0" animBg="1"/>
      <p:bldP spid="44" grpId="0" animBg="1"/>
      <p:bldP spid="45" grpId="0" animBg="1"/>
      <p:bldP spid="46" grpId="0" animBg="1"/>
      <p:bldP spid="7" grpId="0"/>
      <p:bldP spid="11" grpId="0"/>
      <p:bldP spid="12" grpId="0" uiExpand="1" build="p" animBg="1"/>
      <p:bldP spid="13" grpId="0" uiExpand="1" build="p" animBg="1"/>
      <p:bldP spid="14" grpId="0" uiExpand="1" build="p" animBg="1"/>
      <p:bldP spid="16" grpId="0" uiExpand="1" build="p" animBg="1"/>
      <p:bldP spid="1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5158848" y="-369810"/>
            <a:ext cx="6326544" cy="65272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600" b="1" i="0" u="none" strike="noStrike" kern="1200" cap="none" spc="100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LICHTER  </a:t>
            </a:r>
            <a:br>
              <a:rPr kumimoji="0" lang="es-ES" sz="9600" b="1" i="0" u="none" strike="noStrike" kern="1200" cap="none" spc="100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9600" b="1" i="0" u="none" strike="noStrike" kern="1200" cap="none" spc="100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IN DER </a:t>
            </a:r>
            <a:br>
              <a:rPr kumimoji="0" lang="es-ES" sz="9600" b="1" i="0" u="none" strike="noStrike" kern="1200" cap="none" spc="100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9600" b="1" i="0" u="none" strike="noStrike" kern="1200" cap="none" spc="100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WELT</a:t>
            </a: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Kunst enthält.&#10;&#10;KI-generierte Inhalte können fehlerhaft sein.">
            <a:extLst>
              <a:ext uri="{FF2B5EF4-FFF2-40B4-BE49-F238E27FC236}">
                <a16:creationId xmlns:a16="http://schemas.microsoft.com/office/drawing/2014/main" id="{8CF61D38-A229-412A-520E-B4567C76B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976" y="1345255"/>
            <a:ext cx="8373644" cy="557290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solidFill>
            <a:srgbClr val="FB9205"/>
          </a:solidFill>
          <a:effectLst>
            <a:softEdge rad="215900"/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de-DE" sz="4400" b="1" spc="300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GOTT WIEDERSTRAHLEN </a:t>
            </a:r>
            <a:endParaRPr kumimoji="0" lang="en" sz="4400" b="1" i="0" u="none" strike="noStrike" kern="1200" cap="none" spc="300" normalizeH="0" baseline="0" noProof="0" dirty="0">
              <a:ln w="10160">
                <a:solidFill>
                  <a:srgbClr val="FFFF00"/>
                </a:solidFill>
                <a:prstDash val="solid"/>
              </a:ln>
              <a:solidFill>
                <a:schemeClr val="accent4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Denn GOTT ist’s, der in euch wirkt beides, das Wollen und das Vollbringen, </a:t>
            </a:r>
            <a:br>
              <a:rPr lang="de-DE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nach Seinem Wohlgefallen.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(Philipper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664832" y="1660841"/>
            <a:ext cx="5106305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lang="de-DE" sz="2200" b="1" dirty="0">
                <a:solidFill>
                  <a:prstClr val="black"/>
                </a:solidFill>
              </a:rPr>
              <a:t>Nachdem Paulus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die Erniedrigung und Erhöhung JESU meisterhaft beschrieben hat,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fügt er den Ausdruck „deshalb“ hinzu. </a:t>
            </a:r>
          </a:p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lang="de-DE" sz="2200" b="1" dirty="0">
                <a:solidFill>
                  <a:prstClr val="black"/>
                </a:solidFill>
              </a:rPr>
              <a:t>Das heißt, da JESUS sich selbst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erniedrigt und erhöht hat,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damit „jede Zunge bekennt,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dass JESUS CHRISTUS der HERR ist,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zur Ehre GOTTES, des VATERS“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(Phil. 2,11),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müssen die Gläubigen in Philippi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(und damit auch wir alle)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etwas unternehmen.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7407ACD8-9565-ED0E-DBFA-B77318411A81}"/>
              </a:ext>
            </a:extLst>
          </p:cNvPr>
          <p:cNvSpPr/>
          <p:nvPr/>
        </p:nvSpPr>
        <p:spPr>
          <a:xfrm>
            <a:off x="209372" y="-63972"/>
            <a:ext cx="3008613" cy="1323439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So, 25. Jan‘26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Wir setzen um,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was GOTT in uns wirkt</a:t>
            </a: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15AEBF-4EF6-6077-D313-A74E9979E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Kleidung, Menschliches Gesicht, Person, Lächeln enthält.&#10;&#10;KI-generierte Inhalte können fehlerhaft sein.">
            <a:extLst>
              <a:ext uri="{FF2B5EF4-FFF2-40B4-BE49-F238E27FC236}">
                <a16:creationId xmlns:a16="http://schemas.microsoft.com/office/drawing/2014/main" id="{6FFD7964-5199-01C0-7D3E-EAE2EBC2B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28" y="1004279"/>
            <a:ext cx="2979110" cy="3789681"/>
          </a:xfrm>
          <a:prstGeom prst="rect">
            <a:avLst/>
          </a:prstGeom>
        </p:spPr>
      </p:pic>
      <p:pic>
        <p:nvPicPr>
          <p:cNvPr id="6" name="Grafik 5" descr="Ein Bild, das Kleidung, Person, Menschliches Gesicht, Junge enthält.&#10;&#10;KI-generierte Inhalte können fehlerhaft sein.">
            <a:extLst>
              <a:ext uri="{FF2B5EF4-FFF2-40B4-BE49-F238E27FC236}">
                <a16:creationId xmlns:a16="http://schemas.microsoft.com/office/drawing/2014/main" id="{3F0771A7-83AA-A8E8-5BF3-E77E2E150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68" y="2604248"/>
            <a:ext cx="3490433" cy="465564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71EA8AA-A52B-FDB5-07F5-F3B0DBFF34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1107" y="1004279"/>
            <a:ext cx="3490433" cy="332317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F5EAB0F-AAD3-8B8C-5671-AE09F7393437}"/>
              </a:ext>
            </a:extLst>
          </p:cNvPr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solidFill>
            <a:srgbClr val="FB9205"/>
          </a:solidFill>
          <a:effectLst>
            <a:softEdge rad="215900"/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de-DE" sz="4400" b="1" spc="300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GOTT WIEDERSTRAHLEN </a:t>
            </a:r>
            <a:endParaRPr kumimoji="0" lang="en" sz="4400" b="1" i="0" u="none" strike="noStrike" kern="1200" cap="none" spc="300" normalizeH="0" baseline="0" noProof="0" dirty="0">
              <a:ln w="10160">
                <a:solidFill>
                  <a:srgbClr val="FFFF00"/>
                </a:solidFill>
                <a:prstDash val="solid"/>
              </a:ln>
              <a:solidFill>
                <a:schemeClr val="accent4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94A4B6-FFCF-85FF-E12B-4DD281E4C480}"/>
              </a:ext>
            </a:extLst>
          </p:cNvPr>
          <p:cNvSpPr txBox="1"/>
          <p:nvPr/>
        </p:nvSpPr>
        <p:spPr>
          <a:xfrm>
            <a:off x="3709065" y="626677"/>
            <a:ext cx="8372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Denn GOTT ist’s, der in euch wirkt beides, das Wollen und das Vollbringen, </a:t>
            </a:r>
            <a:br>
              <a:rPr lang="de-DE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nach Seinem Wohlgefallen.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(Philipper 2:13)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D507A5-1BE1-0788-F166-9C01B9ABBEF8}"/>
              </a:ext>
            </a:extLst>
          </p:cNvPr>
          <p:cNvSpPr txBox="1"/>
          <p:nvPr/>
        </p:nvSpPr>
        <p:spPr>
          <a:xfrm>
            <a:off x="3838353" y="1438130"/>
            <a:ext cx="5289605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Unsere erste Aufgabe ist es,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unsere Erlösung „mit Furcht und Zittern“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zu erarbeiten (Phil 2,12). </a:t>
            </a:r>
          </a:p>
          <a:p>
            <a:pPr lvl="0" algn="ctr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Wenn GOTT derjenige ist, der uns erlöst (Titus 2,11),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warum sollten wir uns dann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darum kümmern?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78358E-A026-DCD0-1CCF-E382C9145FDC}"/>
              </a:ext>
            </a:extLst>
          </p:cNvPr>
          <p:cNvSpPr txBox="1"/>
          <p:nvPr/>
        </p:nvSpPr>
        <p:spPr>
          <a:xfrm>
            <a:off x="4112054" y="3694619"/>
            <a:ext cx="549977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300" b="1" dirty="0">
                <a:solidFill>
                  <a:prstClr val="black"/>
                </a:solidFill>
              </a:rPr>
              <a:t>Furcht und Zittern sind Ausdrücke, </a:t>
            </a:r>
            <a:br>
              <a:rPr lang="de-DE" sz="2300" b="1" dirty="0">
                <a:solidFill>
                  <a:prstClr val="black"/>
                </a:solidFill>
              </a:rPr>
            </a:br>
            <a:r>
              <a:rPr lang="de-DE" sz="2300" b="1" dirty="0">
                <a:solidFill>
                  <a:prstClr val="black"/>
                </a:solidFill>
              </a:rPr>
              <a:t>die als Synonyme </a:t>
            </a:r>
            <a:br>
              <a:rPr lang="de-DE" sz="2300" b="1" dirty="0">
                <a:solidFill>
                  <a:prstClr val="black"/>
                </a:solidFill>
              </a:rPr>
            </a:br>
            <a:r>
              <a:rPr lang="de-DE" sz="2300" b="1" dirty="0">
                <a:solidFill>
                  <a:prstClr val="black"/>
                </a:solidFill>
              </a:rPr>
              <a:t>für den Dienst an GOTT </a:t>
            </a:r>
            <a:br>
              <a:rPr lang="de-DE" sz="2300" b="1" dirty="0">
                <a:solidFill>
                  <a:prstClr val="black"/>
                </a:solidFill>
              </a:rPr>
            </a:br>
            <a:r>
              <a:rPr lang="de-DE" sz="2300" b="1" dirty="0">
                <a:solidFill>
                  <a:prstClr val="black"/>
                </a:solidFill>
              </a:rPr>
              <a:t>verwendet werden (Psalm 2,11). </a:t>
            </a: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B27FE80A-97D2-D8F8-1C61-DDA40A945045}"/>
              </a:ext>
            </a:extLst>
          </p:cNvPr>
          <p:cNvSpPr/>
          <p:nvPr/>
        </p:nvSpPr>
        <p:spPr>
          <a:xfrm>
            <a:off x="209372" y="-63972"/>
            <a:ext cx="3008613" cy="1323439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So, 25. Jan‘26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Wir setzen um,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was GOTT in uns wirkt</a:t>
            </a:r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79112AAD-0D67-4A0F-7978-1026D7FF23E7}"/>
              </a:ext>
            </a:extLst>
          </p:cNvPr>
          <p:cNvSpPr txBox="1"/>
          <p:nvPr/>
        </p:nvSpPr>
        <p:spPr>
          <a:xfrm>
            <a:off x="4246334" y="5254456"/>
            <a:ext cx="79456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Daher betont Paulus, dass es GOTT ist,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der in uns den Wunsch weckt, Gutes zu tun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und uns die Kraft gibt, dies zu verwirklichen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(Philipper 2,13).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316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9">
            <a:extLst>
              <a:ext uri="{FF2B5EF4-FFF2-40B4-BE49-F238E27FC236}">
                <a16:creationId xmlns:a16="http://schemas.microsoft.com/office/drawing/2014/main" id="{E87EAB5D-A21F-52E9-7621-2CB298E3D554}"/>
              </a:ext>
            </a:extLst>
          </p:cNvPr>
          <p:cNvSpPr/>
          <p:nvPr/>
        </p:nvSpPr>
        <p:spPr>
          <a:xfrm>
            <a:off x="0" y="44346"/>
            <a:ext cx="12192000" cy="1780345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90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4232366" y="0"/>
            <a:ext cx="795963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de-DE" sz="4400" b="1" dirty="0">
                <a:ln/>
                <a:solidFill>
                  <a:srgbClr val="B90E4E"/>
                </a:solidFill>
              </a:rPr>
              <a:t>EIN LICHT IN DER WELT </a:t>
            </a:r>
            <a:endParaRPr kumimoji="0" lang="en" sz="4400" b="1" i="0" u="none" strike="noStrike" kern="1200" cap="none" spc="0" normalizeH="0" baseline="0" noProof="0" dirty="0">
              <a:ln/>
              <a:solidFill>
                <a:srgbClr val="B90E4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4090254" y="646723"/>
            <a:ext cx="77921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damit ihr ohne Tadel und lauter seid, GOTTES Kinder, ohne Makel mitten unter einem verdorbenen und verkehrten Geschlecht, </a:t>
            </a:r>
            <a:br>
              <a:rPr lang="de-DE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unter dem ihr scheint als LICHTER in der Welt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.”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(Philipp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152401" y="1811995"/>
            <a:ext cx="11882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Paulus nennt drei Aspekte, die Gläubige in der Welt zum Leuchten bringen: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542142"/>
              </p:ext>
            </p:extLst>
          </p:nvPr>
        </p:nvGraphicFramePr>
        <p:xfrm>
          <a:off x="521546" y="2303974"/>
          <a:ext cx="11239502" cy="450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crollen: horizontal 3">
            <a:extLst>
              <a:ext uri="{FF2B5EF4-FFF2-40B4-BE49-F238E27FC236}">
                <a16:creationId xmlns:a16="http://schemas.microsoft.com/office/drawing/2014/main" id="{49E54951-F101-D258-3A0E-E6F86539A894}"/>
              </a:ext>
            </a:extLst>
          </p:cNvPr>
          <p:cNvSpPr/>
          <p:nvPr/>
        </p:nvSpPr>
        <p:spPr>
          <a:xfrm>
            <a:off x="152401" y="21655"/>
            <a:ext cx="3628291" cy="1161449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Mo, 26. Jan‘26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Licht in einer dunklen Welt</a:t>
            </a:r>
          </a:p>
        </p:txBody>
      </p:sp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5000"/>
            <a:duotone>
              <a:prstClr val="black"/>
              <a:schemeClr val="accent3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0" smoothness="0"/>
                    </a14:imgEffect>
                    <a14:imgEffect>
                      <a14:colorTemperature colorTemp="896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95D91F-3436-2024-7470-C105B0184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9">
            <a:extLst>
              <a:ext uri="{FF2B5EF4-FFF2-40B4-BE49-F238E27FC236}">
                <a16:creationId xmlns:a16="http://schemas.microsoft.com/office/drawing/2014/main" id="{3361C361-102F-2023-CBB5-DC3AE094DCC8}"/>
              </a:ext>
            </a:extLst>
          </p:cNvPr>
          <p:cNvSpPr/>
          <p:nvPr/>
        </p:nvSpPr>
        <p:spPr>
          <a:xfrm>
            <a:off x="0" y="44346"/>
            <a:ext cx="12192000" cy="1780345"/>
          </a:xfrm>
          <a:prstGeom prst="rect">
            <a:avLst/>
          </a:prstGeom>
          <a:blipFill dpi="0"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90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DDAFEB-D22F-BC16-ACAD-969F05D679F5}"/>
              </a:ext>
            </a:extLst>
          </p:cNvPr>
          <p:cNvSpPr txBox="1"/>
          <p:nvPr/>
        </p:nvSpPr>
        <p:spPr>
          <a:xfrm>
            <a:off x="4232366" y="0"/>
            <a:ext cx="795963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de-DE" sz="4400" b="1" dirty="0">
                <a:ln/>
                <a:solidFill>
                  <a:srgbClr val="B90E4E"/>
                </a:solidFill>
              </a:rPr>
              <a:t>EIN LICHT IN DER WELT </a:t>
            </a:r>
            <a:endParaRPr kumimoji="0" lang="en" sz="4400" b="1" i="0" u="none" strike="noStrike" kern="1200" cap="none" spc="0" normalizeH="0" baseline="0" noProof="0" dirty="0">
              <a:ln/>
              <a:solidFill>
                <a:srgbClr val="B90E4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7AE80D-E143-AD2F-0E36-2F00C0792D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27"/>
          <a:stretch>
            <a:fillRect/>
          </a:stretch>
        </p:blipFill>
        <p:spPr>
          <a:xfrm>
            <a:off x="1966546" y="934518"/>
            <a:ext cx="3334624" cy="5611659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  <a:effectLst>
            <a:softEdge rad="317500"/>
          </a:effectLst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E2178FE8-028B-34D8-235C-C8D3A4933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155" y="2549786"/>
            <a:ext cx="5168710" cy="3726827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  <a:effectLst>
            <a:softEdge rad="355600"/>
          </a:effectLst>
        </p:spPr>
      </p:pic>
      <p:sp>
        <p:nvSpPr>
          <p:cNvPr id="4" name="Scrollen: horizontal 3">
            <a:extLst>
              <a:ext uri="{FF2B5EF4-FFF2-40B4-BE49-F238E27FC236}">
                <a16:creationId xmlns:a16="http://schemas.microsoft.com/office/drawing/2014/main" id="{76674F68-69CD-0FEC-39F0-3AD81998B4A6}"/>
              </a:ext>
            </a:extLst>
          </p:cNvPr>
          <p:cNvSpPr/>
          <p:nvPr/>
        </p:nvSpPr>
        <p:spPr>
          <a:xfrm>
            <a:off x="152401" y="21655"/>
            <a:ext cx="3628291" cy="1161449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Mo, 26. Jan‘26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FDD7D1"/>
                </a:highlight>
              </a:rPr>
              <a:t>Licht in einer dunklen Welt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0E2A6B-8B03-D0AF-3BB4-C7DA369E8C6D}"/>
              </a:ext>
            </a:extLst>
          </p:cNvPr>
          <p:cNvSpPr txBox="1"/>
          <p:nvPr/>
        </p:nvSpPr>
        <p:spPr>
          <a:xfrm>
            <a:off x="5717619" y="769441"/>
            <a:ext cx="4825291" cy="1938992"/>
          </a:xfrm>
          <a:prstGeom prst="rect">
            <a:avLst/>
          </a:prstGeom>
          <a:solidFill>
            <a:srgbClr val="FB920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damit ihr ohne Tadel und lauter seid, </a:t>
            </a:r>
            <a:br>
              <a:rPr lang="de-D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Gottes Kinder, ohne Makel </a:t>
            </a:r>
            <a:br>
              <a:rPr lang="de-D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mitten unter einem verdorbenen </a:t>
            </a:r>
            <a:br>
              <a:rPr lang="de-D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und verkehrten Geschlecht, </a:t>
            </a:r>
            <a:br>
              <a:rPr lang="de-D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unter dem ihr scheint </a:t>
            </a:r>
            <a:br>
              <a:rPr lang="de-D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als Lichter in der Welt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.”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(Philipp2:15)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0C268E2-5181-39BE-5CE1-27089EBBADA6}"/>
              </a:ext>
            </a:extLst>
          </p:cNvPr>
          <p:cNvSpPr txBox="1"/>
          <p:nvPr/>
        </p:nvSpPr>
        <p:spPr>
          <a:xfrm>
            <a:off x="1279176" y="5510925"/>
            <a:ext cx="9834564" cy="1200329"/>
          </a:xfrm>
          <a:prstGeom prst="rect">
            <a:avLst/>
          </a:prstGeom>
          <a:solidFill>
            <a:srgbClr val="8B4612">
              <a:alpha val="82000"/>
            </a:srgbClr>
          </a:solidFill>
          <a:effectLst>
            <a:softEdge rad="114300"/>
          </a:effectLst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400" b="1" dirty="0">
                <a:solidFill>
                  <a:schemeClr val="accent6"/>
                </a:solidFill>
              </a:rPr>
              <a:t>Wo die Dunkelheit am größten ist, leuchtet das Licht am hellsten. </a:t>
            </a:r>
            <a:br>
              <a:rPr lang="de-DE" sz="2400" b="1" dirty="0">
                <a:solidFill>
                  <a:schemeClr val="accent6"/>
                </a:solidFill>
              </a:rPr>
            </a:br>
            <a:r>
              <a:rPr lang="de-DE" sz="2400" b="1" dirty="0">
                <a:solidFill>
                  <a:schemeClr val="accent6"/>
                </a:solidFill>
              </a:rPr>
              <a:t>In einer Welt, in der GOTT systematisch abgelehnt wird, </a:t>
            </a:r>
            <a:br>
              <a:rPr lang="de-DE" sz="2400" b="1" dirty="0">
                <a:solidFill>
                  <a:schemeClr val="accent6"/>
                </a:solidFill>
              </a:rPr>
            </a:br>
            <a:r>
              <a:rPr lang="de-DE" sz="2400" b="1" dirty="0">
                <a:solidFill>
                  <a:schemeClr val="accent6"/>
                </a:solidFill>
              </a:rPr>
              <a:t>müssen wir Christen mit dem Licht CHRISTI hell leuchten.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3374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1841</Words>
  <Application>Microsoft Office PowerPoint</Application>
  <PresentationFormat>Panorámica</PresentationFormat>
  <Paragraphs>95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Aptos</vt:lpstr>
      <vt:lpstr>Aptos Display</vt:lpstr>
      <vt:lpstr>Arial</vt:lpstr>
      <vt:lpstr>Candara</vt:lpstr>
      <vt:lpstr>Gill Sans MT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56</cp:revision>
  <dcterms:created xsi:type="dcterms:W3CDTF">2026-01-05T23:20:28Z</dcterms:created>
  <dcterms:modified xsi:type="dcterms:W3CDTF">2026-01-30T08:01:41Z</dcterms:modified>
</cp:coreProperties>
</file>