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24" r:id="rId4"/>
    <p:sldId id="257" r:id="rId5"/>
    <p:sldId id="327" r:id="rId6"/>
    <p:sldId id="258" r:id="rId7"/>
    <p:sldId id="322" r:id="rId8"/>
    <p:sldId id="329" r:id="rId9"/>
    <p:sldId id="328" r:id="rId10"/>
    <p:sldId id="323" r:id="rId11"/>
    <p:sldId id="330" r:id="rId12"/>
    <p:sldId id="331" r:id="rId13"/>
    <p:sldId id="261" r:id="rId14"/>
    <p:sldId id="332" r:id="rId15"/>
    <p:sldId id="262" r:id="rId16"/>
    <p:sldId id="263" r:id="rId17"/>
    <p:sldId id="333" r:id="rId18"/>
    <p:sldId id="264" r:id="rId19"/>
    <p:sldId id="335" r:id="rId20"/>
    <p:sldId id="334" r:id="rId21"/>
    <p:sldId id="320" r:id="rId22"/>
    <p:sldId id="325" r:id="rId23"/>
    <p:sldId id="326" r:id="rId24"/>
  </p:sldIdLst>
  <p:sldSz cx="12192000" cy="6858000"/>
  <p:notesSz cx="6858000" cy="9144000"/>
  <p:embeddedFontLs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DFF"/>
    <a:srgbClr val="823A36"/>
    <a:srgbClr val="D4E2C4"/>
    <a:srgbClr val="EFF6AF"/>
    <a:srgbClr val="954ECA"/>
    <a:srgbClr val="579BC6"/>
    <a:srgbClr val="0B4B75"/>
    <a:srgbClr val="B3DFFA"/>
    <a:srgbClr val="485F2F"/>
    <a:srgbClr val="BED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400" b="1" dirty="0"/>
            <a:t>GOTTES Gnade empfangen (Psalm 31:7)</a:t>
          </a:r>
          <a:endParaRPr lang="es-ES" sz="24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8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8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400" b="1" dirty="0"/>
            <a:t>Unser Vertrauen auf IHN setzen </a:t>
          </a:r>
          <a:r>
            <a:rPr lang="en" sz="2400" b="1" dirty="0"/>
            <a:t>(Psalm 5:11)</a:t>
          </a:r>
          <a:endParaRPr lang="es-ES" sz="24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8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8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400" b="1" dirty="0"/>
            <a:t>Die Segnungen der Erlösung empfangen </a:t>
          </a:r>
          <a:r>
            <a:rPr lang="en" sz="2400" b="1" dirty="0"/>
            <a:t>(Psalm 9:14)</a:t>
          </a:r>
          <a:endParaRPr lang="es-ES" sz="24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8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8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400" b="1" dirty="0"/>
            <a:t>GOTTES Gesetz halten </a:t>
          </a:r>
          <a:r>
            <a:rPr lang="en" sz="2400" b="1" dirty="0"/>
            <a:t>(Psalm 119:14; Jesaja 58:13.14)</a:t>
          </a:r>
          <a:endParaRPr lang="es-ES" sz="24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8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8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400" b="1" dirty="0"/>
            <a:t>Auf GOTTES Wort vertrauen </a:t>
          </a:r>
          <a:r>
            <a:rPr lang="en" sz="2400" b="1" dirty="0"/>
            <a:t>(Psalm 119:162)</a:t>
          </a:r>
          <a:endParaRPr lang="es-ES" sz="24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8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8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400" b="1" dirty="0"/>
            <a:t>Gottesfürchtige Kinder aufziehen  </a:t>
          </a:r>
          <a:r>
            <a:rPr lang="en" sz="2400" b="1" dirty="0"/>
            <a:t>(Sprüche 23:24.25)</a:t>
          </a:r>
          <a:endParaRPr lang="es-ES" sz="24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8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8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de-DE" sz="2000" b="1" dirty="0"/>
            <a:t>Am 8. Tag BESCHNITTEN; Sohn </a:t>
          </a:r>
          <a:br>
            <a:rPr lang="de-DE" sz="2000" b="1" dirty="0"/>
          </a:br>
          <a:r>
            <a:rPr lang="de-DE" sz="2000" b="1" dirty="0"/>
            <a:t>frommer Eltern</a:t>
          </a:r>
          <a:endParaRPr lang="en" sz="20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20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20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sz="2000" b="1" dirty="0"/>
            <a:t>HEBRÄER unter den Hebräern; BENJAMINITER reinster Abstammung</a:t>
          </a:r>
          <a:endParaRPr lang="en" sz="20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20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20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1" dirty="0"/>
            <a:t>
Was das GESETZ betraf, der STRENGSTE PHARISÄER</a:t>
          </a:r>
          <a:endParaRPr lang="en" sz="20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20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20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de-DE" sz="2000" b="1" dirty="0"/>
            <a:t>Was seinen EIFER betrifft, so war er ein VERFOLGER der Gemeinde.</a:t>
          </a:r>
          <a:endParaRPr lang="en" sz="20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20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20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de-DE" sz="2000" b="1" dirty="0"/>
            <a:t>Ein UNTADELIGER Hüter des GESETZES.</a:t>
          </a:r>
          <a:endParaRPr lang="en" sz="20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20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20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9360" custLinFactNeighborY="20253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71079" custLinFactNeighborY="-8997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" sz="2400" b="1" dirty="0"/>
            <a:t>Wenn wir Sein Wort </a:t>
          </a:r>
          <a:r>
            <a:rPr lang="en" sz="2400" b="1" dirty="0">
              <a:highlight>
                <a:srgbClr val="FFFF00"/>
              </a:highlight>
            </a:rPr>
            <a:t>(Bibel) studieren</a:t>
          </a:r>
          <a:endParaRPr lang="es-ES" sz="2400" dirty="0">
            <a:highlight>
              <a:srgbClr val="FFFF00"/>
            </a:highlight>
          </a:endParaRPr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4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4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" sz="2400" b="1" dirty="0"/>
            <a:t>Wenn wir uns </a:t>
          </a:r>
          <a:r>
            <a:rPr lang="en" sz="2400" b="1" dirty="0">
              <a:highlight>
                <a:srgbClr val="FFFF00"/>
              </a:highlight>
            </a:rPr>
            <a:t>vom Heiligen GEIST leiten </a:t>
          </a:r>
          <a:r>
            <a:rPr lang="en" sz="2400" b="1" dirty="0"/>
            <a:t>lassen</a:t>
          </a:r>
          <a:endParaRPr lang="es-ES" sz="24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4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4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" sz="2400" b="1" dirty="0"/>
            <a:t>Wenn wir an </a:t>
          </a:r>
          <a:r>
            <a:rPr lang="en" sz="2400" b="1" dirty="0">
              <a:highlight>
                <a:srgbClr val="FFFF00"/>
              </a:highlight>
            </a:rPr>
            <a:t>Seinen Leiden teilhaben</a:t>
          </a:r>
          <a:endParaRPr lang="es-ES" sz="2400" dirty="0">
            <a:highlight>
              <a:srgbClr val="FFFF00"/>
            </a:highlight>
          </a:endParaRPr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4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4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" sz="2400" b="1" dirty="0"/>
            <a:t>Wenn wir auf das </a:t>
          </a:r>
          <a:r>
            <a:rPr lang="en" sz="2400" b="1" dirty="0">
              <a:highlight>
                <a:srgbClr val="FFFF00"/>
              </a:highlight>
            </a:rPr>
            <a:t>Ziel zustreben</a:t>
          </a:r>
          <a:endParaRPr lang="es-ES" sz="2400" dirty="0">
            <a:highlight>
              <a:srgbClr val="FFFF00"/>
            </a:highlight>
          </a:endParaRPr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4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4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310808" y="0"/>
          <a:ext cx="2672491" cy="3851962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2920693" y="216803"/>
          <a:ext cx="7938394" cy="49468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GOTTES Gnade empfangen (Psalm 31:7)</a:t>
          </a:r>
          <a:endParaRPr lang="es-ES" sz="2400" kern="1200" dirty="0"/>
        </a:p>
      </dsp:txBody>
      <dsp:txXfrm>
        <a:off x="2944841" y="240951"/>
        <a:ext cx="7890098" cy="446386"/>
      </dsp:txXfrm>
    </dsp:sp>
    <dsp:sp modelId="{808F1990-6E95-4E19-8984-EDB82DF32734}">
      <dsp:nvSpPr>
        <dsp:cNvPr id="0" name=""/>
        <dsp:cNvSpPr/>
      </dsp:nvSpPr>
      <dsp:spPr>
        <a:xfrm>
          <a:off x="2920693" y="808166"/>
          <a:ext cx="7938394" cy="49468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Unser Vertrauen auf IHN setzen </a:t>
          </a:r>
          <a:r>
            <a:rPr lang="en" sz="2400" b="1" kern="1200" dirty="0"/>
            <a:t>(Psalm 5:11)</a:t>
          </a:r>
          <a:endParaRPr lang="es-ES" sz="2400" kern="1200" dirty="0"/>
        </a:p>
      </dsp:txBody>
      <dsp:txXfrm>
        <a:off x="2944841" y="832314"/>
        <a:ext cx="7890098" cy="446386"/>
      </dsp:txXfrm>
    </dsp:sp>
    <dsp:sp modelId="{F36D605C-4091-4D7C-850A-9AE01370489E}">
      <dsp:nvSpPr>
        <dsp:cNvPr id="0" name=""/>
        <dsp:cNvSpPr/>
      </dsp:nvSpPr>
      <dsp:spPr>
        <a:xfrm>
          <a:off x="2920693" y="1399530"/>
          <a:ext cx="7938394" cy="49468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Die Segnungen der Erlösung empfangen </a:t>
          </a:r>
          <a:r>
            <a:rPr lang="en" sz="2400" b="1" kern="1200" dirty="0"/>
            <a:t>(Psalm 9:14)</a:t>
          </a:r>
          <a:endParaRPr lang="es-ES" sz="2400" kern="1200" dirty="0"/>
        </a:p>
      </dsp:txBody>
      <dsp:txXfrm>
        <a:off x="2944841" y="1423678"/>
        <a:ext cx="7890098" cy="446386"/>
      </dsp:txXfrm>
    </dsp:sp>
    <dsp:sp modelId="{8C0CC12C-2034-4F6A-9D72-2319F4BE8B0F}">
      <dsp:nvSpPr>
        <dsp:cNvPr id="0" name=""/>
        <dsp:cNvSpPr/>
      </dsp:nvSpPr>
      <dsp:spPr>
        <a:xfrm>
          <a:off x="2920693" y="1977911"/>
          <a:ext cx="7938394" cy="494682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GOTTES Gesetz halten </a:t>
          </a:r>
          <a:r>
            <a:rPr lang="en" sz="2400" b="1" kern="1200" dirty="0"/>
            <a:t>(Psalm 119:14; Jesaja 58:13.14)</a:t>
          </a:r>
          <a:endParaRPr lang="es-ES" sz="2400" kern="1200" dirty="0"/>
        </a:p>
      </dsp:txBody>
      <dsp:txXfrm>
        <a:off x="2944841" y="2002059"/>
        <a:ext cx="7890098" cy="446386"/>
      </dsp:txXfrm>
    </dsp:sp>
    <dsp:sp modelId="{7A7BB961-2256-42CC-B522-27586A53DAD5}">
      <dsp:nvSpPr>
        <dsp:cNvPr id="0" name=""/>
        <dsp:cNvSpPr/>
      </dsp:nvSpPr>
      <dsp:spPr>
        <a:xfrm>
          <a:off x="2920693" y="2595240"/>
          <a:ext cx="7938394" cy="494682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Auf GOTTES Wort vertrauen </a:t>
          </a:r>
          <a:r>
            <a:rPr lang="en" sz="2400" b="1" kern="1200" dirty="0"/>
            <a:t>(Psalm 119:162)</a:t>
          </a:r>
          <a:endParaRPr lang="es-ES" sz="2400" kern="1200" dirty="0"/>
        </a:p>
      </dsp:txBody>
      <dsp:txXfrm>
        <a:off x="2944841" y="2619388"/>
        <a:ext cx="7890098" cy="446386"/>
      </dsp:txXfrm>
    </dsp:sp>
    <dsp:sp modelId="{DEA65993-D725-4E74-80AE-E7C4EF8D115F}">
      <dsp:nvSpPr>
        <dsp:cNvPr id="0" name=""/>
        <dsp:cNvSpPr/>
      </dsp:nvSpPr>
      <dsp:spPr>
        <a:xfrm>
          <a:off x="2920693" y="3188501"/>
          <a:ext cx="7938394" cy="49468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Gottesfürchtige Kinder aufziehen  </a:t>
          </a:r>
          <a:r>
            <a:rPr lang="en" sz="2400" b="1" kern="1200" dirty="0"/>
            <a:t>(Sprüche 23:24.25)</a:t>
          </a:r>
          <a:endParaRPr lang="es-ES" sz="2400" kern="1200" dirty="0"/>
        </a:p>
      </dsp:txBody>
      <dsp:txXfrm>
        <a:off x="2944841" y="3212649"/>
        <a:ext cx="7890098" cy="446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2177" y="0"/>
          <a:ext cx="2037233" cy="4083630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Am 8. Tag BESCHNITTEN; Sohn </a:t>
          </a:r>
          <a:br>
            <a:rPr lang="de-DE" sz="2000" b="1" kern="1200" dirty="0"/>
          </a:br>
          <a:r>
            <a:rPr lang="de-DE" sz="2000" b="1" kern="1200" dirty="0"/>
            <a:t>frommer Eltern</a:t>
          </a:r>
          <a:endParaRPr lang="en" sz="2000" b="1" kern="1200" dirty="0"/>
        </a:p>
      </dsp:txBody>
      <dsp:txXfrm>
        <a:off x="2177" y="1633452"/>
        <a:ext cx="2037233" cy="1633452"/>
      </dsp:txXfrm>
    </dsp:sp>
    <dsp:sp modelId="{1D9CE686-3970-4C8A-B7F5-25FB1EC212C9}">
      <dsp:nvSpPr>
        <dsp:cNvPr id="0" name=""/>
        <dsp:cNvSpPr/>
      </dsp:nvSpPr>
      <dsp:spPr>
        <a:xfrm>
          <a:off x="340869" y="245017"/>
          <a:ext cx="1359848" cy="1359848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2100527" y="0"/>
          <a:ext cx="2037233" cy="408363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HEBRÄER unter den Hebräern; BENJAMINITER reinster Abstammung</a:t>
          </a:r>
          <a:endParaRPr lang="en" sz="2000" b="1" kern="1200" dirty="0"/>
        </a:p>
      </dsp:txBody>
      <dsp:txXfrm>
        <a:off x="2100527" y="1633452"/>
        <a:ext cx="2037233" cy="1633452"/>
      </dsp:txXfrm>
    </dsp:sp>
    <dsp:sp modelId="{A7375061-F62C-4302-9206-8E6BEB0D613F}">
      <dsp:nvSpPr>
        <dsp:cNvPr id="0" name=""/>
        <dsp:cNvSpPr/>
      </dsp:nvSpPr>
      <dsp:spPr>
        <a:xfrm>
          <a:off x="2439220" y="245017"/>
          <a:ext cx="1359848" cy="1359848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4198878" y="0"/>
          <a:ext cx="2037233" cy="408363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
Was das GESETZ betraf, der STRENGSTE PHARISÄER</a:t>
          </a:r>
          <a:endParaRPr lang="en" sz="2000" b="1" kern="1200" dirty="0"/>
        </a:p>
      </dsp:txBody>
      <dsp:txXfrm>
        <a:off x="4198878" y="1633452"/>
        <a:ext cx="2037233" cy="1633452"/>
      </dsp:txXfrm>
    </dsp:sp>
    <dsp:sp modelId="{77956109-AA7E-4306-825B-EF93EC33C5FD}">
      <dsp:nvSpPr>
        <dsp:cNvPr id="0" name=""/>
        <dsp:cNvSpPr/>
      </dsp:nvSpPr>
      <dsp:spPr>
        <a:xfrm>
          <a:off x="4537570" y="245017"/>
          <a:ext cx="1359848" cy="1359848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6297229" y="0"/>
          <a:ext cx="2037233" cy="408363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Was seinen EIFER betrifft, so war er ein VERFOLGER der Gemeinde.</a:t>
          </a:r>
          <a:endParaRPr lang="en" sz="2000" b="1" kern="1200" dirty="0"/>
        </a:p>
      </dsp:txBody>
      <dsp:txXfrm>
        <a:off x="6297229" y="1633452"/>
        <a:ext cx="2037233" cy="1633452"/>
      </dsp:txXfrm>
    </dsp:sp>
    <dsp:sp modelId="{4FA8565D-20F1-44C2-B921-B09BCCEC5BAF}">
      <dsp:nvSpPr>
        <dsp:cNvPr id="0" name=""/>
        <dsp:cNvSpPr/>
      </dsp:nvSpPr>
      <dsp:spPr>
        <a:xfrm>
          <a:off x="6635921" y="245017"/>
          <a:ext cx="1359848" cy="1359848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8395579" y="0"/>
          <a:ext cx="2341637" cy="408363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Ein UNTADELIGER Hüter des GESETZES.</a:t>
          </a:r>
          <a:endParaRPr lang="en" sz="2000" b="1" kern="1200" dirty="0"/>
        </a:p>
      </dsp:txBody>
      <dsp:txXfrm>
        <a:off x="8395579" y="1633452"/>
        <a:ext cx="2341637" cy="1633452"/>
      </dsp:txXfrm>
    </dsp:sp>
    <dsp:sp modelId="{4505B560-5A0C-4590-8D92-869AA8ADD0A8}">
      <dsp:nvSpPr>
        <dsp:cNvPr id="0" name=""/>
        <dsp:cNvSpPr/>
      </dsp:nvSpPr>
      <dsp:spPr>
        <a:xfrm>
          <a:off x="8886473" y="245017"/>
          <a:ext cx="1359848" cy="1359848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429575" y="3266904"/>
          <a:ext cx="9880242" cy="612544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879672" y="2994370"/>
          <a:ext cx="94115" cy="94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1702264" y="3126518"/>
          <a:ext cx="94115" cy="94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1516385" y="3147231"/>
          <a:ext cx="94115" cy="941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3198882" y="2005760"/>
          <a:ext cx="94115" cy="941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3127355" y="2179556"/>
          <a:ext cx="94115" cy="941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3575154" y="292341"/>
          <a:ext cx="94115" cy="94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3705975" y="209264"/>
          <a:ext cx="94115" cy="94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3836796" y="126188"/>
          <a:ext cx="94115" cy="941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3967616" y="209264"/>
          <a:ext cx="94115" cy="941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4098437" y="323506"/>
          <a:ext cx="94115" cy="941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3836796" y="410386"/>
          <a:ext cx="94115" cy="94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3369334" y="1692167"/>
          <a:ext cx="94115" cy="94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2744370" y="1907334"/>
          <a:ext cx="58892" cy="58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6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747245" y="1910209"/>
        <a:ext cx="53142" cy="53145"/>
      </dsp:txXfrm>
    </dsp:sp>
    <dsp:sp modelId="{A235F25A-81F1-400D-B1E2-C289B1F5F14F}">
      <dsp:nvSpPr>
        <dsp:cNvPr id="0" name=""/>
        <dsp:cNvSpPr/>
      </dsp:nvSpPr>
      <dsp:spPr>
        <a:xfrm>
          <a:off x="0" y="2615847"/>
          <a:ext cx="1531214" cy="1531210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2351722" y="2758720"/>
          <a:ext cx="58892" cy="588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6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354597" y="2761595"/>
        <a:ext cx="53142" cy="53145"/>
      </dsp:txXfrm>
    </dsp:sp>
    <dsp:sp modelId="{01DBECC5-EFA4-44DE-B589-7D5E19152295}">
      <dsp:nvSpPr>
        <dsp:cNvPr id="0" name=""/>
        <dsp:cNvSpPr/>
      </dsp:nvSpPr>
      <dsp:spPr>
        <a:xfrm>
          <a:off x="1852044" y="2104534"/>
          <a:ext cx="1531214" cy="1531210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3777093" y="673879"/>
          <a:ext cx="58892" cy="588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6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3779968" y="676754"/>
        <a:ext cx="53142" cy="53145"/>
      </dsp:txXfrm>
    </dsp:sp>
    <dsp:sp modelId="{1D774E81-82A5-4176-8501-4C3E2A6F230E}">
      <dsp:nvSpPr>
        <dsp:cNvPr id="0" name=""/>
        <dsp:cNvSpPr/>
      </dsp:nvSpPr>
      <dsp:spPr>
        <a:xfrm>
          <a:off x="3023379" y="561745"/>
          <a:ext cx="1531214" cy="1531210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28590"/>
          <a:ext cx="7489913" cy="6364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Wenn wir Sein Wort </a:t>
          </a:r>
          <a:r>
            <a:rPr lang="en" sz="2400" b="1" kern="1200" dirty="0">
              <a:highlight>
                <a:srgbClr val="FFFF00"/>
              </a:highlight>
            </a:rPr>
            <a:t>(Bibel) studieren</a:t>
          </a:r>
          <a:endParaRPr lang="es-ES" sz="2400" kern="1200" dirty="0">
            <a:highlight>
              <a:srgbClr val="FFFF00"/>
            </a:highlight>
          </a:endParaRPr>
        </a:p>
      </dsp:txBody>
      <dsp:txXfrm>
        <a:off x="31070" y="59660"/>
        <a:ext cx="7427773" cy="574340"/>
      </dsp:txXfrm>
    </dsp:sp>
    <dsp:sp modelId="{AC2183AB-1788-4257-BAEC-8F86DBF54A97}">
      <dsp:nvSpPr>
        <dsp:cNvPr id="0" name=""/>
        <dsp:cNvSpPr/>
      </dsp:nvSpPr>
      <dsp:spPr>
        <a:xfrm>
          <a:off x="0" y="762990"/>
          <a:ext cx="7489913" cy="636480"/>
        </a:xfrm>
        <a:prstGeom prst="roundRect">
          <a:avLst/>
        </a:prstGeom>
        <a:solidFill>
          <a:schemeClr val="accent2">
            <a:shade val="50000"/>
            <a:hueOff val="-274533"/>
            <a:satOff val="0"/>
            <a:lumOff val="258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Wenn wir uns </a:t>
          </a:r>
          <a:r>
            <a:rPr lang="en" sz="2400" b="1" kern="1200" dirty="0">
              <a:highlight>
                <a:srgbClr val="FFFF00"/>
              </a:highlight>
            </a:rPr>
            <a:t>vom Heiligen GEIST leiten </a:t>
          </a:r>
          <a:r>
            <a:rPr lang="en" sz="2400" b="1" kern="1200" dirty="0"/>
            <a:t>lassen</a:t>
          </a:r>
          <a:endParaRPr lang="es-ES" sz="2400" kern="1200" dirty="0"/>
        </a:p>
      </dsp:txBody>
      <dsp:txXfrm>
        <a:off x="31070" y="794060"/>
        <a:ext cx="7427773" cy="574340"/>
      </dsp:txXfrm>
    </dsp:sp>
    <dsp:sp modelId="{98181CE8-058B-4900-B30A-3A1C2A9FA89B}">
      <dsp:nvSpPr>
        <dsp:cNvPr id="0" name=""/>
        <dsp:cNvSpPr/>
      </dsp:nvSpPr>
      <dsp:spPr>
        <a:xfrm>
          <a:off x="0" y="1497390"/>
          <a:ext cx="7489913" cy="636480"/>
        </a:xfrm>
        <a:prstGeom prst="roundRect">
          <a:avLst/>
        </a:prstGeom>
        <a:solidFill>
          <a:schemeClr val="accent2">
            <a:shade val="50000"/>
            <a:hueOff val="-549065"/>
            <a:satOff val="0"/>
            <a:lumOff val="516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Wenn wir an </a:t>
          </a:r>
          <a:r>
            <a:rPr lang="en" sz="2400" b="1" kern="1200" dirty="0">
              <a:highlight>
                <a:srgbClr val="FFFF00"/>
              </a:highlight>
            </a:rPr>
            <a:t>Seinen Leiden teilhaben</a:t>
          </a:r>
          <a:endParaRPr lang="es-ES" sz="2400" kern="1200" dirty="0">
            <a:highlight>
              <a:srgbClr val="FFFF00"/>
            </a:highlight>
          </a:endParaRPr>
        </a:p>
      </dsp:txBody>
      <dsp:txXfrm>
        <a:off x="31070" y="1528460"/>
        <a:ext cx="7427773" cy="574340"/>
      </dsp:txXfrm>
    </dsp:sp>
    <dsp:sp modelId="{AE6B2F7C-9832-47C0-AE96-1FC8C025600F}">
      <dsp:nvSpPr>
        <dsp:cNvPr id="0" name=""/>
        <dsp:cNvSpPr/>
      </dsp:nvSpPr>
      <dsp:spPr>
        <a:xfrm>
          <a:off x="0" y="2231790"/>
          <a:ext cx="7489913" cy="636480"/>
        </a:xfrm>
        <a:prstGeom prst="roundRect">
          <a:avLst/>
        </a:prstGeom>
        <a:solidFill>
          <a:schemeClr val="accent2">
            <a:shade val="50000"/>
            <a:hueOff val="-274533"/>
            <a:satOff val="0"/>
            <a:lumOff val="258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Wenn wir auf das </a:t>
          </a:r>
          <a:r>
            <a:rPr lang="en" sz="2400" b="1" kern="1200" dirty="0">
              <a:highlight>
                <a:srgbClr val="FFFF00"/>
              </a:highlight>
            </a:rPr>
            <a:t>Ziel zustreben</a:t>
          </a:r>
          <a:endParaRPr lang="es-ES" sz="2400" kern="1200" dirty="0">
            <a:highlight>
              <a:srgbClr val="FFFF00"/>
            </a:highlight>
          </a:endParaRPr>
        </a:p>
      </dsp:txBody>
      <dsp:txXfrm>
        <a:off x="31070" y="2262860"/>
        <a:ext cx="7427773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FF567-9651-4570-86D0-037F65C53417}" type="datetimeFigureOut">
              <a:rPr lang="de-DE" smtClean="0"/>
              <a:t>06.02.2026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C8EB5-F8FC-42AB-A0DE-954BC864CA5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7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C8EB5-F8FC-42AB-A0DE-954BC864CA5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7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C8EB5-F8FC-42AB-A0DE-954BC864CA5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75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C8EB5-F8FC-42AB-A0DE-954BC864CA5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1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9.jpe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VERTRAUEN AUF CHRISTUS ALLEIN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964882" y="103240"/>
            <a:ext cx="2108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000" b="1" dirty="0">
                <a:solidFill>
                  <a:srgbClr val="DE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6,</a:t>
            </a:r>
            <a:br>
              <a:rPr lang="en" sz="2000" b="1" dirty="0">
                <a:solidFill>
                  <a:srgbClr val="DE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dirty="0">
                <a:solidFill>
                  <a:srgbClr val="DE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Sabbat, </a:t>
            </a:r>
            <a:br>
              <a:rPr lang="en" sz="2000" b="1" dirty="0">
                <a:solidFill>
                  <a:srgbClr val="DE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dirty="0">
                <a:solidFill>
                  <a:srgbClr val="DE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Februar 2026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EB76504-C2E5-B06F-6B13-AAB3152E1E58}"/>
              </a:ext>
            </a:extLst>
          </p:cNvPr>
          <p:cNvPic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I9INZxMAAAAlAAAAEQAAAA0AAAAAkAAAAEgAAACQAAAASAAAAAAAAAAAAAAAAAAAAAEAAABQAAAAAAAAAAAA4D8AAAAAAADgPwAAAAAAAOA/AAAAAAAA4D8AAAAAAADgPwAAAAAAAOA/AAAAAAAA4D8AAAAAAADgPwAAAAAAAOA/AAAAAAAA4D8CAAAAjAAAAAAAAAAAAAAAFWCC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o6OgKAAAAACgAAAAoAAAAZAAAAGQAAAAAAAAAzMzMAAAAAABQAAAAUAAAAGQAAABkAAAAAAAAAAcAAAA4AAAAAAAAAAAAAAAAAAAA////AAAAAAAAAAAAAAAAAAAAAAAAAAAAAAAAAAAAAABkAAAAZAAAAAAAAAAjAAAABAAAAGQAAAAXAAAAFAAAAAAAAAAAAAAA/38AAP9/AAAAAAAACQAAAAQAAAAAAA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BVgggX///8BAAAAAAAAAAAAAAAAAAAAAAAAAAAAAAAAAAAAAAAAAAAAAAACf39/AOjo6APMzMwAwMD/AH9/fwAAAAAAAAAAAAAAAAD///8AAAAAACEAAAAYAAAAFAAAAJEGAAA7JgAA+iEAAO0nAAAQAAAAJgAAAAgAAAD//////////zAAAAAUAAAAAAAAAAAA//8AAAEAAAD//wAAAQA="/>
              </a:ext>
            </a:extLst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5936"/>
                    </a14:imgEffect>
                    <a14:imgEffect>
                      <a14:saturation sat="304000"/>
                    </a14:imgEffect>
                    <a14:imgEffect>
                      <a14:brightnessContrast bright="-41000" contras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33" y="102899"/>
            <a:ext cx="404200" cy="5601745"/>
          </a:xfrm>
          <a:prstGeom prst="rect">
            <a:avLst/>
          </a:prstGeom>
          <a:solidFill>
            <a:srgbClr val="8E459D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02D33-88C0-875D-DEEE-979590359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36E38D4-6790-06C0-30D4-7681936E61EE}"/>
              </a:ext>
            </a:extLst>
          </p:cNvPr>
          <p:cNvSpPr txBox="1"/>
          <p:nvPr/>
        </p:nvSpPr>
        <p:spPr>
          <a:xfrm>
            <a:off x="3563279" y="1051998"/>
            <a:ext cx="84812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rgbClr val="823A36"/>
                </a:solidFill>
                <a:latin typeface="Candara" panose="020E0502030303020204" pitchFamily="34" charset="0"/>
              </a:rPr>
              <a:t>Ich wurde am 8. Tag beschnitten, bin aus Israels Geschlecht, vom Stamm Benjamin, ein Hebräer von Hebräern, nach dem Gesetz ein Pharisäer</a:t>
            </a:r>
            <a: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  <a:t>” </a:t>
            </a:r>
            <a:b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en" sz="1400" b="1" dirty="0">
                <a:solidFill>
                  <a:srgbClr val="823A36"/>
                </a:solidFill>
                <a:latin typeface="Candara" panose="020E0502030303020204" pitchFamily="34" charset="0"/>
              </a:rPr>
              <a:t>(Philipp 3:5)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9535AA0-114D-668E-5199-9EBFBA876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708699"/>
              </p:ext>
            </p:extLst>
          </p:nvPr>
        </p:nvGraphicFramePr>
        <p:xfrm>
          <a:off x="726303" y="2699925"/>
          <a:ext cx="10739394" cy="408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2C85374-AA40-D51B-0E8A-1E40E1414B19}"/>
              </a:ext>
            </a:extLst>
          </p:cNvPr>
          <p:cNvSpPr txBox="1"/>
          <p:nvPr/>
        </p:nvSpPr>
        <p:spPr>
          <a:xfrm>
            <a:off x="0" y="185252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Paulus erinnert sie daran, wie vollkommen er früher war, </a:t>
            </a:r>
            <a:br>
              <a:rPr lang="de-DE" sz="2200" b="1" dirty="0"/>
            </a:br>
            <a:r>
              <a:rPr lang="de-DE" sz="2200" b="1" dirty="0"/>
              <a:t>als er noch wie diese Lehrer war (Phil 3,4-6):</a:t>
            </a:r>
            <a:endParaRPr lang="en" sz="2200" b="1" dirty="0"/>
          </a:p>
        </p:txBody>
      </p:sp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04229327-9221-56E1-D74C-0B885AF44F92}"/>
              </a:ext>
            </a:extLst>
          </p:cNvPr>
          <p:cNvSpPr/>
          <p:nvPr/>
        </p:nvSpPr>
        <p:spPr>
          <a:xfrm>
            <a:off x="138264" y="88297"/>
            <a:ext cx="3572499" cy="109853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02.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Das „Vorleben“ von Paulus</a:t>
            </a: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EC49A716-7FCC-76DC-6331-BC535043D3D3}"/>
              </a:ext>
            </a:extLst>
          </p:cNvPr>
          <p:cNvSpPr txBox="1"/>
          <p:nvPr/>
        </p:nvSpPr>
        <p:spPr>
          <a:xfrm>
            <a:off x="4344310" y="-75054"/>
            <a:ext cx="729727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WAS DAHINTEN LIEGT </a:t>
            </a:r>
            <a:r>
              <a:rPr lang="de-DE" sz="32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(PHIL 3:4-6)</a:t>
            </a:r>
            <a:endParaRPr lang="de-DE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6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BB8F9-C47D-D0CF-EF9D-C0A9C127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6F9927-CE44-515F-9DFD-CE3D71977075}"/>
              </a:ext>
            </a:extLst>
          </p:cNvPr>
          <p:cNvSpPr txBox="1"/>
          <p:nvPr/>
        </p:nvSpPr>
        <p:spPr>
          <a:xfrm>
            <a:off x="3264195" y="-98323"/>
            <a:ext cx="8927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DAS WICHTIGSTE </a:t>
            </a:r>
            <a:r>
              <a:rPr lang="de-DE" sz="32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(Phil 3:7-8)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ED169E-3880-F6B3-01AB-5A67A919A281}"/>
              </a:ext>
            </a:extLst>
          </p:cNvPr>
          <p:cNvSpPr txBox="1"/>
          <p:nvPr/>
        </p:nvSpPr>
        <p:spPr>
          <a:xfrm>
            <a:off x="3701651" y="652733"/>
            <a:ext cx="7960658" cy="707886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Aber was mir Gewinn war, das habe ich um CHRISTI willen </a:t>
            </a:r>
            <a:br>
              <a:rPr lang="de-DE" sz="2000" b="1" dirty="0">
                <a:solidFill>
                  <a:srgbClr val="485F2F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für Schaden erachtet.</a:t>
            </a:r>
            <a:r>
              <a:rPr lang="en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rgbClr val="485F2F"/>
                </a:solidFill>
                <a:latin typeface="Candara" panose="020E0502030303020204" pitchFamily="34" charset="0"/>
              </a:rPr>
              <a:t>(Philipp 3:7)</a:t>
            </a:r>
            <a:endParaRPr lang="en" sz="1600" b="1" dirty="0">
              <a:solidFill>
                <a:srgbClr val="485F2F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2BB78062-6AE0-11FE-FD52-28DAA0664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3" y="1422174"/>
            <a:ext cx="7139114" cy="5354335"/>
          </a:xfrm>
          <a:prstGeom prst="rect">
            <a:avLst/>
          </a:prstGeom>
          <a:effectLst>
            <a:glow rad="304800">
              <a:srgbClr val="FFFF00">
                <a:alpha val="38000"/>
              </a:srgbClr>
            </a:glow>
          </a:effectLst>
        </p:spPr>
      </p:pic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6AA5015D-A4FA-1D5F-9FB3-25AA0DF62F7A}"/>
              </a:ext>
            </a:extLst>
          </p:cNvPr>
          <p:cNvSpPr/>
          <p:nvPr/>
        </p:nvSpPr>
        <p:spPr>
          <a:xfrm>
            <a:off x="100149" y="13728"/>
            <a:ext cx="2502974" cy="122421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03. Feb ‘26 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- Was zählt</a:t>
            </a:r>
          </a:p>
        </p:txBody>
      </p:sp>
    </p:spTree>
    <p:extLst>
      <p:ext uri="{BB962C8B-B14F-4D97-AF65-F5344CB8AC3E}">
        <p14:creationId xmlns:p14="http://schemas.microsoft.com/office/powerpoint/2010/main" val="197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3264195" y="-98323"/>
            <a:ext cx="8927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DAS WICHTIGSTE </a:t>
            </a:r>
            <a:r>
              <a:rPr lang="de-DE" sz="32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(Phil 3:7-8)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3701651" y="652733"/>
            <a:ext cx="7960658" cy="707886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Aber was mir Gewinn war, das habe ich um CHRISTI willen </a:t>
            </a:r>
            <a:br>
              <a:rPr lang="de-DE" sz="2000" b="1" dirty="0">
                <a:solidFill>
                  <a:srgbClr val="485F2F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für Schaden erachtet.</a:t>
            </a:r>
            <a:r>
              <a:rPr lang="en" sz="2000" b="1" dirty="0">
                <a:solidFill>
                  <a:srgbClr val="485F2F"/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rgbClr val="485F2F"/>
                </a:solidFill>
                <a:latin typeface="Candara" panose="020E0502030303020204" pitchFamily="34" charset="0"/>
              </a:rPr>
              <a:t>(Philipp 3:7)</a:t>
            </a:r>
            <a:endParaRPr lang="en" sz="1600" b="1" dirty="0">
              <a:solidFill>
                <a:srgbClr val="485F2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302897" y="1757488"/>
            <a:ext cx="729891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Paulus wägt sein früheres Leben </a:t>
            </a:r>
            <a:br>
              <a:rPr lang="de-DE" sz="2400" b="1" dirty="0"/>
            </a:br>
            <a:r>
              <a:rPr lang="de-DE" sz="2400" b="1" dirty="0"/>
              <a:t>gegen sein jetziges Leben ab. </a:t>
            </a:r>
          </a:p>
          <a:p>
            <a:pPr>
              <a:spcBef>
                <a:spcPts val="600"/>
              </a:spcBef>
            </a:pPr>
            <a:r>
              <a:rPr lang="de-DE" sz="2400" b="1" dirty="0"/>
              <a:t>Auf die eine Seite legt er all sein Wissen, </a:t>
            </a:r>
            <a:br>
              <a:rPr lang="de-DE" sz="2400" b="1" dirty="0"/>
            </a:br>
            <a:r>
              <a:rPr lang="de-DE" sz="2400" b="1" dirty="0"/>
              <a:t>seine glorreiche Zukunft </a:t>
            </a:r>
            <a:br>
              <a:rPr lang="de-DE" sz="2400" b="1" dirty="0"/>
            </a:br>
            <a:r>
              <a:rPr lang="de-DE" sz="2400" b="1" dirty="0"/>
              <a:t>als Musterschüler von </a:t>
            </a:r>
            <a:r>
              <a:rPr lang="de-DE" sz="2400" b="1" dirty="0" err="1"/>
              <a:t>Gamaliel</a:t>
            </a:r>
            <a:r>
              <a:rPr lang="de-DE" sz="2400" b="1" dirty="0"/>
              <a:t>, </a:t>
            </a:r>
            <a:br>
              <a:rPr lang="de-DE" sz="2400" b="1" dirty="0"/>
            </a:br>
            <a:r>
              <a:rPr lang="de-DE" sz="2400" b="1" dirty="0"/>
              <a:t>seine großartigen pharisäischen Gaben. </a:t>
            </a:r>
            <a:br>
              <a:rPr lang="de-DE" sz="2400" b="1" dirty="0"/>
            </a:br>
            <a:r>
              <a:rPr lang="de-DE" sz="2400" b="1" dirty="0"/>
              <a:t>Alles Gewinn.</a:t>
            </a:r>
            <a:endParaRPr lang="en" sz="24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566" y="2358748"/>
            <a:ext cx="3976615" cy="1845150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16" y="2358748"/>
            <a:ext cx="3810365" cy="17680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749706" y="4512088"/>
            <a:ext cx="7272931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Nun betrachte sein Leben </a:t>
            </a:r>
            <a:br>
              <a:rPr lang="de-DE" sz="2400" b="1" dirty="0"/>
            </a:br>
            <a:r>
              <a:rPr lang="de-DE" sz="2400" b="1" dirty="0"/>
              <a:t>seit seiner Begegnung mit Christus </a:t>
            </a:r>
            <a:br>
              <a:rPr lang="de-DE" sz="2400" b="1" dirty="0"/>
            </a:br>
            <a:r>
              <a:rPr lang="de-DE" sz="2400" b="1" dirty="0"/>
              <a:t>auf der anderen Seite der Waage.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Alle Gewinne werden zu Müll, </a:t>
            </a:r>
            <a:br>
              <a:rPr lang="de-DE" sz="2400" b="1" dirty="0"/>
            </a:br>
            <a:r>
              <a:rPr lang="de-DE" sz="2400" b="1" dirty="0"/>
              <a:t>denn nichts ist mit der Liebe Christi vergleichbar (Phil. 3,7-8).</a:t>
            </a:r>
            <a:endParaRPr lang="en" sz="24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65D5619-636F-B857-99EB-3C9C906D7F94}"/>
              </a:ext>
            </a:extLst>
          </p:cNvPr>
          <p:cNvSpPr/>
          <p:nvPr/>
        </p:nvSpPr>
        <p:spPr>
          <a:xfrm>
            <a:off x="100149" y="13728"/>
            <a:ext cx="2502974" cy="122421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03. Feb ‘26 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- Was zählt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B7E7-576C-8962-9391-E6B116B3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E5086AE4-C04F-8DFD-A261-4677DD700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3726"/>
            <a:ext cx="12191998" cy="68579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230A57A-D4D1-35A3-3792-D78638F3C6C4}"/>
              </a:ext>
            </a:extLst>
          </p:cNvPr>
          <p:cNvSpPr txBox="1"/>
          <p:nvPr/>
        </p:nvSpPr>
        <p:spPr>
          <a:xfrm>
            <a:off x="3264195" y="-98323"/>
            <a:ext cx="8927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DAS WICHTIGSTE </a:t>
            </a:r>
            <a:r>
              <a:rPr lang="de-DE" sz="32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(Phil 3:7-8)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9B392E-750A-312C-3D50-8EEDF345CE4D}"/>
              </a:ext>
            </a:extLst>
          </p:cNvPr>
          <p:cNvSpPr txBox="1"/>
          <p:nvPr/>
        </p:nvSpPr>
        <p:spPr>
          <a:xfrm>
            <a:off x="827918" y="4832544"/>
            <a:ext cx="11152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Was könnte wertvoller sein </a:t>
            </a:r>
            <a:b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als das </a:t>
            </a: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808000"/>
                </a:highlight>
              </a:rPr>
              <a:t>EWIGE LEBEN im HIMMEL </a:t>
            </a: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und auf der </a:t>
            </a: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808000"/>
                </a:highlight>
              </a:rPr>
              <a:t>NEUEN ERDE</a:t>
            </a: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 </a:t>
            </a:r>
            <a:b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Doch weltliche Werte blenden viele für diese Realität. </a:t>
            </a:r>
            <a:b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 gibt einen natürlichen Wettbewerb zwischen den Dingen, </a:t>
            </a:r>
            <a:b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die hier als wichtig angesehen werden und dem, was der HIMMEL wirklich schätzt: </a:t>
            </a:r>
          </a:p>
          <a:p>
            <a:pPr algn="ctr"/>
            <a:r>
              <a:rPr lang="de-DE" sz="2000" b="1" dirty="0">
                <a:solidFill>
                  <a:srgbClr val="823A36"/>
                </a:solidFill>
                <a:highlight>
                  <a:srgbClr val="FFFF00"/>
                </a:highlight>
              </a:rPr>
              <a:t>ein christusähnlicher Charakter und die Erlösung zum ewigen Leben.</a:t>
            </a:r>
            <a:endParaRPr lang="en" sz="2000" b="1" dirty="0">
              <a:solidFill>
                <a:srgbClr val="823A36"/>
              </a:solidFill>
              <a:highlight>
                <a:srgbClr val="FFFF00"/>
              </a:highlight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69E7B60B-B891-9328-7AA4-88C9E90E858F}"/>
              </a:ext>
            </a:extLst>
          </p:cNvPr>
          <p:cNvSpPr/>
          <p:nvPr/>
        </p:nvSpPr>
        <p:spPr>
          <a:xfrm>
            <a:off x="100149" y="13728"/>
            <a:ext cx="2502974" cy="122421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03. Feb ‘26 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- Was zählt</a:t>
            </a:r>
          </a:p>
        </p:txBody>
      </p:sp>
    </p:spTree>
    <p:extLst>
      <p:ext uri="{BB962C8B-B14F-4D97-AF65-F5344CB8AC3E}">
        <p14:creationId xmlns:p14="http://schemas.microsoft.com/office/powerpoint/2010/main" val="25464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pPr>
              <a:spcBef>
                <a:spcPts val="600"/>
              </a:spcBef>
            </a:pPr>
            <a:r>
              <a:rPr lang="de-DE" sz="6000" dirty="0">
                <a:solidFill>
                  <a:srgbClr val="2B436F"/>
                </a:solidFill>
              </a:rPr>
              <a:t>TIPPS, UM DEN VERLUST DEINER ERLÖSUNG ZU VERMEIDEN:</a:t>
            </a:r>
            <a:endParaRPr lang="en" sz="6000" dirty="0">
              <a:solidFill>
                <a:srgbClr val="2B43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3397762" y="-85317"/>
            <a:ext cx="824732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de-DE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DER GLAUBE CHRISTI </a:t>
            </a:r>
            <a:r>
              <a:rPr lang="de-DE" sz="32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(Phil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134542" y="1261486"/>
            <a:ext cx="806859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Paulus, überzeugt von seiner eigenen Gerechtigkeit, </a:t>
            </a:r>
            <a:br>
              <a:rPr lang="de-DE" sz="2000" b="1" dirty="0"/>
            </a:br>
            <a:r>
              <a:rPr lang="de-DE" sz="2000" b="1" dirty="0"/>
              <a:t>begab sich nach Damaskus, um die Ketzer der Sekte „Der Weg“ </a:t>
            </a:r>
            <a:br>
              <a:rPr lang="de-DE" sz="2000" b="1" dirty="0"/>
            </a:br>
            <a:r>
              <a:rPr lang="de-DE" sz="2000" b="1" dirty="0"/>
              <a:t>auf den Weg der Erlösung zurückzuführen </a:t>
            </a:r>
            <a:br>
              <a:rPr lang="de-DE" sz="2000" b="1" dirty="0"/>
            </a:br>
            <a:r>
              <a:rPr lang="de-DE" sz="2000" b="1" dirty="0"/>
              <a:t>(Apostelgeschichte 9,1-2).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Aber er betrat Damaskus </a:t>
            </a:r>
            <a:br>
              <a:rPr lang="de-DE" sz="2000" b="1" dirty="0"/>
            </a:br>
            <a:r>
              <a:rPr lang="de-DE" sz="2000" b="1" dirty="0"/>
              <a:t>überwältigt von einer anderen Gerechtigkeit, </a:t>
            </a:r>
            <a:br>
              <a:rPr lang="de-DE" sz="2000" b="1" dirty="0"/>
            </a:br>
            <a:r>
              <a:rPr lang="de-DE" sz="2000" b="1" dirty="0"/>
              <a:t>der Gerechtigkeit GOTTES: „die durch den Glauben an CHRISTUS“ </a:t>
            </a:r>
            <a:br>
              <a:rPr lang="de-DE" sz="2000" b="1" dirty="0"/>
            </a:br>
            <a:r>
              <a:rPr lang="de-DE" sz="2000" b="1" dirty="0"/>
              <a:t>(Philipper 3,9).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7694798" y="545625"/>
            <a:ext cx="4617568" cy="67299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524532" y="4115957"/>
            <a:ext cx="4265678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Von diesem Moment an </a:t>
            </a:r>
            <a:br>
              <a:rPr lang="de-DE" sz="2200" b="1" dirty="0"/>
            </a:br>
            <a:r>
              <a:rPr lang="de-DE" sz="2200" b="1" dirty="0"/>
              <a:t>vertraute er nie wieder </a:t>
            </a:r>
            <a:br>
              <a:rPr lang="de-DE" sz="2200" b="1" dirty="0"/>
            </a:br>
            <a:r>
              <a:rPr lang="de-DE" sz="2200" b="1" dirty="0"/>
              <a:t>auf seine eigene Gerechtigkeit. 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Denn es ist sinnlos, </a:t>
            </a:r>
            <a:br>
              <a:rPr lang="de-DE" sz="2200" b="1" dirty="0"/>
            </a:br>
            <a:r>
              <a:rPr lang="de-DE" sz="2200" b="1" dirty="0"/>
              <a:t>auf unsere Taten zu vertrauen, </a:t>
            </a:r>
            <a:br>
              <a:rPr lang="de-DE" sz="2200" b="1" dirty="0"/>
            </a:br>
            <a:r>
              <a:rPr lang="de-DE" sz="2200" b="1" dirty="0"/>
              <a:t>um Erlösung zu erlangen </a:t>
            </a:r>
            <a:br>
              <a:rPr lang="de-DE" sz="2200" b="1" dirty="0"/>
            </a:br>
            <a:r>
              <a:rPr lang="de-DE" sz="2000" b="1" dirty="0"/>
              <a:t>(Gal 2,16).</a:t>
            </a:r>
            <a:endParaRPr lang="en" sz="22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BF5C4EDD-E4C2-47F4-9DA8-4E47CEF35D4E}"/>
              </a:ext>
            </a:extLst>
          </p:cNvPr>
          <p:cNvSpPr/>
          <p:nvPr/>
        </p:nvSpPr>
        <p:spPr>
          <a:xfrm>
            <a:off x="134542" y="96381"/>
            <a:ext cx="2590730" cy="119276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04.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Der Glaube Christi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4903820" y="4211540"/>
            <a:ext cx="4442199" cy="25237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und in IHM gefunden werde, </a:t>
            </a:r>
            <a:b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dass ich nicht habe meine Gerechtigkeit, die aus dem Gesetz, sondern die durch den Glauben an Christus kommt, nämlich die Gerechtigkeit, die von GOTT kommt durch den Glauben.</a:t>
            </a: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b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(Philippus 3:9)</a:t>
            </a:r>
            <a:endParaRPr lang="en" sz="16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2" grpId="0" uiExpand="1" build="p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70AF9-DC37-E984-8B50-60897C1E3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833EB5-9C21-83AB-0490-565700B8C14D}"/>
              </a:ext>
            </a:extLst>
          </p:cNvPr>
          <p:cNvSpPr txBox="1"/>
          <p:nvPr/>
        </p:nvSpPr>
        <p:spPr>
          <a:xfrm>
            <a:off x="2725272" y="-85317"/>
            <a:ext cx="9466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de-DE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DER GLAUBE CHRISTI </a:t>
            </a:r>
            <a:r>
              <a:rPr lang="de-DE" sz="28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(Phil 3:9)</a:t>
            </a:r>
            <a:endParaRPr lang="de-DE" sz="32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25B63-AB64-B0AF-3BB0-A3CD7D27DDDD}"/>
              </a:ext>
            </a:extLst>
          </p:cNvPr>
          <p:cNvSpPr txBox="1"/>
          <p:nvPr/>
        </p:nvSpPr>
        <p:spPr>
          <a:xfrm>
            <a:off x="2725272" y="545625"/>
            <a:ext cx="946672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und in IHM gefunden werde, dass ich nicht habe meine Gerechtigkeit, </a:t>
            </a:r>
            <a:b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die aus dem Gesetz, sondern die durch den Glauben an CHRISTUS kommt, </a:t>
            </a:r>
            <a:b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nämlich die Gerechtigkeit, die von GOTT kommt durch den Glauben.</a:t>
            </a: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(Philipp 3:9)</a:t>
            </a:r>
            <a:endParaRPr lang="en" sz="16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520FD2-4550-2001-3678-0D848AA9D17B}"/>
              </a:ext>
            </a:extLst>
          </p:cNvPr>
          <p:cNvSpPr txBox="1"/>
          <p:nvPr/>
        </p:nvSpPr>
        <p:spPr>
          <a:xfrm>
            <a:off x="6234715" y="2318418"/>
            <a:ext cx="47993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Gemäß 1. Korinther 1,30 </a:t>
            </a:r>
            <a:br>
              <a:rPr lang="de-DE" sz="2000" b="1" dirty="0"/>
            </a:br>
            <a:r>
              <a:rPr lang="de-DE" sz="2000" b="1" dirty="0"/>
              <a:t>umfasst </a:t>
            </a:r>
            <a:r>
              <a:rPr lang="de-DE" sz="2000" b="1" dirty="0">
                <a:highlight>
                  <a:srgbClr val="DECDFF"/>
                </a:highlight>
              </a:rPr>
              <a:t>„in CHRISTUS sein“ </a:t>
            </a:r>
            <a:r>
              <a:rPr lang="de-DE" sz="2000" b="1" dirty="0"/>
              <a:t>alles, </a:t>
            </a:r>
            <a:br>
              <a:rPr lang="de-DE" sz="2000" b="1" dirty="0"/>
            </a:br>
            <a:r>
              <a:rPr lang="de-DE" sz="2000" b="1" dirty="0"/>
              <a:t>was den ERLÖSUNGSPLAN ausmacht, </a:t>
            </a:r>
            <a:br>
              <a:rPr lang="de-DE" sz="2000" b="1" dirty="0"/>
            </a:br>
            <a:r>
              <a:rPr lang="de-DE" sz="2000" b="1" dirty="0"/>
              <a:t>vom Beginn </a:t>
            </a:r>
            <a:br>
              <a:rPr lang="de-DE" sz="2000" b="1" dirty="0"/>
            </a:br>
            <a:r>
              <a:rPr lang="de-DE" sz="2000" b="1" dirty="0"/>
              <a:t>unserer </a:t>
            </a:r>
            <a:r>
              <a:rPr lang="de-DE" sz="2000" b="1" dirty="0">
                <a:highlight>
                  <a:srgbClr val="DECDFF"/>
                </a:highlight>
              </a:rPr>
              <a:t>GEISTIGEN ERKENNTNIS </a:t>
            </a:r>
            <a:br>
              <a:rPr lang="de-DE" sz="2000" b="1" dirty="0"/>
            </a:br>
            <a:r>
              <a:rPr lang="de-DE" sz="2000" b="1" dirty="0"/>
              <a:t>(Weisheit) </a:t>
            </a:r>
            <a:br>
              <a:rPr lang="de-DE" sz="2000" b="1" dirty="0"/>
            </a:br>
            <a:r>
              <a:rPr lang="de-DE" sz="2000" b="1" dirty="0"/>
              <a:t>über die </a:t>
            </a:r>
            <a:r>
              <a:rPr lang="de-DE" sz="2000" b="1" dirty="0">
                <a:highlight>
                  <a:srgbClr val="DECDFF"/>
                </a:highlight>
              </a:rPr>
              <a:t>RECHTFERTIGUNG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>
                <a:highlight>
                  <a:srgbClr val="DECDFF"/>
                </a:highlight>
              </a:rPr>
              <a:t>durch den GLAUBEN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/>
              <a:t>(Gerechtigkeit) </a:t>
            </a:r>
            <a:br>
              <a:rPr lang="de-DE" sz="2000" b="1" dirty="0"/>
            </a:br>
            <a:r>
              <a:rPr lang="de-DE" sz="2000" b="1" dirty="0"/>
              <a:t>und die </a:t>
            </a:r>
            <a:r>
              <a:rPr lang="de-DE" sz="2000" b="1" dirty="0">
                <a:highlight>
                  <a:srgbClr val="DECDFF"/>
                </a:highlight>
              </a:rPr>
              <a:t>Vorbereitung auf den HIMMEL </a:t>
            </a:r>
            <a:r>
              <a:rPr lang="de-DE" sz="2000" b="1" dirty="0"/>
              <a:t>(Heiligung) </a:t>
            </a:r>
            <a:br>
              <a:rPr lang="de-DE" sz="2000" b="1" dirty="0"/>
            </a:br>
            <a:r>
              <a:rPr lang="de-DE" sz="2000" b="1" dirty="0"/>
              <a:t>bis hin zur </a:t>
            </a:r>
            <a:r>
              <a:rPr lang="de-DE" sz="2000" b="1" dirty="0">
                <a:highlight>
                  <a:srgbClr val="DECDFF"/>
                </a:highlight>
              </a:rPr>
              <a:t>Verherrlichung </a:t>
            </a:r>
            <a:br>
              <a:rPr lang="de-DE" sz="2000" b="1" dirty="0">
                <a:highlight>
                  <a:srgbClr val="DECDFF"/>
                </a:highlight>
              </a:rPr>
            </a:br>
            <a:r>
              <a:rPr lang="de-DE" sz="2000" b="1" dirty="0">
                <a:highlight>
                  <a:srgbClr val="DECDFF"/>
                </a:highlight>
              </a:rPr>
              <a:t>bei der WIEDERKUNFT CHRISTI </a:t>
            </a:r>
            <a:br>
              <a:rPr lang="de-DE" sz="2000" b="1" dirty="0"/>
            </a:br>
            <a:r>
              <a:rPr lang="de-DE" sz="2000" b="1" dirty="0"/>
              <a:t>(Erlösung).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E8F6C5-E9E6-DB84-233B-6194ED420C77}"/>
              </a:ext>
            </a:extLst>
          </p:cNvPr>
          <p:cNvSpPr txBox="1"/>
          <p:nvPr/>
        </p:nvSpPr>
        <p:spPr>
          <a:xfrm>
            <a:off x="2458998" y="1585910"/>
            <a:ext cx="8429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Er sehnte sich danach, „in [CHRISTUS] gefunden zu werden“ (Phil 3,9). Was bedeutet das?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DB6F3F34-8809-4008-8E0A-61F658E59DD5}"/>
              </a:ext>
            </a:extLst>
          </p:cNvPr>
          <p:cNvSpPr/>
          <p:nvPr/>
        </p:nvSpPr>
        <p:spPr>
          <a:xfrm>
            <a:off x="134542" y="96381"/>
            <a:ext cx="2590730" cy="119276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04.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Der Glaube Christi </a:t>
            </a:r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B8ED8891-7D27-EA70-8031-D3B002F82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356" y="2293796"/>
            <a:ext cx="4561284" cy="4391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14" name="Diagrama 8">
            <a:extLst>
              <a:ext uri="{FF2B5EF4-FFF2-40B4-BE49-F238E27FC236}">
                <a16:creationId xmlns:a16="http://schemas.microsoft.com/office/drawing/2014/main" id="{AB236D26-6538-A603-FCB1-E1932711A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841666"/>
              </p:ext>
            </p:extLst>
          </p:nvPr>
        </p:nvGraphicFramePr>
        <p:xfrm>
          <a:off x="178356" y="2290934"/>
          <a:ext cx="4705783" cy="439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91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Graphic spid="1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722418" y="215469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/>
              <a:t>Wie können wir CHRISTUS erkennen </a:t>
            </a:r>
            <a:br>
              <a:rPr lang="de-DE" sz="2000" b="1" dirty="0"/>
            </a:br>
            <a:r>
              <a:rPr lang="de-DE" sz="2000" b="1" dirty="0"/>
              <a:t>(Phil. 3,10-16)?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912699"/>
              </p:ext>
            </p:extLst>
          </p:nvPr>
        </p:nvGraphicFramePr>
        <p:xfrm>
          <a:off x="2336147" y="3199083"/>
          <a:ext cx="7489913" cy="289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2718">
            <a:off x="687226" y="2705772"/>
            <a:ext cx="2047847" cy="781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660" y="2154696"/>
            <a:ext cx="2030097" cy="1722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2">
            <a:extLst>
              <a:ext uri="{FF2B5EF4-FFF2-40B4-BE49-F238E27FC236}">
                <a16:creationId xmlns:a16="http://schemas.microsoft.com/office/drawing/2014/main" id="{4D3A0052-5E2A-8371-EA6B-5C2B2478D3A6}"/>
              </a:ext>
            </a:extLst>
          </p:cNvPr>
          <p:cNvSpPr txBox="1"/>
          <p:nvPr/>
        </p:nvSpPr>
        <p:spPr>
          <a:xfrm>
            <a:off x="4114800" y="0"/>
            <a:ext cx="80772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dirty="0">
                <a:ln/>
                <a:solidFill>
                  <a:srgbClr val="954ECA"/>
                </a:solidFill>
              </a:rPr>
              <a:t>Die Erkenntnis Christi </a:t>
            </a:r>
            <a:r>
              <a:rPr lang="de-DE" sz="2400" b="1" dirty="0">
                <a:ln/>
                <a:solidFill>
                  <a:srgbClr val="954ECA"/>
                </a:solidFill>
              </a:rPr>
              <a:t>(Phil 3:10-16)</a:t>
            </a:r>
            <a:endParaRPr lang="de-DE" sz="3200" b="1" dirty="0">
              <a:ln/>
              <a:solidFill>
                <a:srgbClr val="954ECA"/>
              </a:solidFill>
            </a:endParaRPr>
          </a:p>
        </p:txBody>
      </p:sp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1F5FFC42-E40E-FD0D-5E2B-F5EB7C82F3D3}"/>
              </a:ext>
            </a:extLst>
          </p:cNvPr>
          <p:cNvSpPr/>
          <p:nvPr/>
        </p:nvSpPr>
        <p:spPr>
          <a:xfrm>
            <a:off x="157930" y="104619"/>
            <a:ext cx="2564488" cy="15063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05.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Nur Eines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Christus kennen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1D77B29F-A7E1-212A-F679-291B0FE55D35}"/>
              </a:ext>
            </a:extLst>
          </p:cNvPr>
          <p:cNvSpPr txBox="1"/>
          <p:nvPr/>
        </p:nvSpPr>
        <p:spPr>
          <a:xfrm>
            <a:off x="2916824" y="769441"/>
            <a:ext cx="92751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IHN möchte ich erkennen und die Kraft Seiner Auferstehung 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und die Gemeinschaft Seiner Leiden 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und so Seinem Tode gleich gestaltet werden, 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damit ich gelange zur AUFERSTEHUNG von den Toten.</a:t>
            </a:r>
            <a:r>
              <a:rPr lang="en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  <a:t>(Philipp 3:10)</a:t>
            </a:r>
            <a:endParaRPr lang="en" sz="1600" b="1" dirty="0">
              <a:solidFill>
                <a:srgbClr val="823A36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Grafik 16" descr="Ein Bild, das Bild, Kunst enthält.&#10;&#10;KI-generierte Inhalte können fehlerhaft sein.">
            <a:extLst>
              <a:ext uri="{FF2B5EF4-FFF2-40B4-BE49-F238E27FC236}">
                <a16:creationId xmlns:a16="http://schemas.microsoft.com/office/drawing/2014/main" id="{CD4C76B2-6408-0859-2792-F94481627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0164" y="3816690"/>
            <a:ext cx="3468385" cy="28897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Grafik 21" descr="Ein Bild, das Person, Kleidung, Balance, Tanz enthält.&#10;&#10;KI-generierte Inhalte können fehlerhaft sein.">
            <a:extLst>
              <a:ext uri="{FF2B5EF4-FFF2-40B4-BE49-F238E27FC236}">
                <a16:creationId xmlns:a16="http://schemas.microsoft.com/office/drawing/2014/main" id="{55417715-83DE-1923-1302-893CFDCFA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1621" t="4955" r="7048" b="6267"/>
          <a:stretch>
            <a:fillRect/>
          </a:stretch>
        </p:blipFill>
        <p:spPr>
          <a:xfrm>
            <a:off x="10301605" y="3903018"/>
            <a:ext cx="2030096" cy="285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3" grpId="0" uiExpand="1">
        <p:bldSub>
          <a:bldDgm bld="one"/>
        </p:bldSub>
      </p:bldGraphic>
      <p:bldP spid="7" grpId="0"/>
      <p:bldP spid="11" grpId="0" uiExpand="1" build="p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A5AD2A-F5FF-2557-5C7D-467D64F78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>
            <a:extLst>
              <a:ext uri="{FF2B5EF4-FFF2-40B4-BE49-F238E27FC236}">
                <a16:creationId xmlns:a16="http://schemas.microsoft.com/office/drawing/2014/main" id="{912A8997-C272-C282-2B3F-AC3754E7F37D}"/>
              </a:ext>
            </a:extLst>
          </p:cNvPr>
          <p:cNvSpPr txBox="1"/>
          <p:nvPr/>
        </p:nvSpPr>
        <p:spPr>
          <a:xfrm>
            <a:off x="2916824" y="769441"/>
            <a:ext cx="92751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IHN möchte ich erkennen und die Kraft Seiner Auferstehung 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und die Gemeinschaft Seiner Leiden 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und so Seinem Tode gleich gestaltet werden, 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damit ich gelange zur AUFERSTEHUNG von den Toten.</a:t>
            </a:r>
            <a:r>
              <a:rPr lang="en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  <a:t>(Philipp 3:10)</a:t>
            </a:r>
            <a:endParaRPr lang="en" sz="1600" b="1" dirty="0">
              <a:solidFill>
                <a:srgbClr val="823A36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141370-6B64-E5AA-DD11-1F44DDA7E744}"/>
              </a:ext>
            </a:extLst>
          </p:cNvPr>
          <p:cNvSpPr txBox="1"/>
          <p:nvPr/>
        </p:nvSpPr>
        <p:spPr>
          <a:xfrm>
            <a:off x="5863515" y="2473342"/>
            <a:ext cx="6114833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>
                <a:highlight>
                  <a:srgbClr val="FFFF00"/>
                </a:highlight>
              </a:rPr>
              <a:t>Das christliche Leben </a:t>
            </a:r>
            <a:br>
              <a:rPr lang="de-DE" sz="2200" b="1" dirty="0">
                <a:highlight>
                  <a:srgbClr val="FFFF00"/>
                </a:highlight>
              </a:rPr>
            </a:br>
            <a:r>
              <a:rPr lang="de-DE" sz="2200" b="1" dirty="0">
                <a:highlight>
                  <a:srgbClr val="FFFF00"/>
                </a:highlight>
              </a:rPr>
              <a:t>ist wie ein WETTKAMPF. 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Wir müssen unser </a:t>
            </a:r>
            <a:r>
              <a:rPr lang="de-DE" sz="2200" b="1" dirty="0">
                <a:highlight>
                  <a:srgbClr val="FFFF00"/>
                </a:highlight>
              </a:rPr>
              <a:t>ZIEL</a:t>
            </a:r>
            <a:r>
              <a:rPr lang="de-DE" sz="2200" b="1" dirty="0"/>
              <a:t> </a:t>
            </a:r>
            <a:br>
              <a:rPr lang="de-DE" sz="2200" b="1" dirty="0"/>
            </a:br>
            <a:r>
              <a:rPr lang="de-DE" sz="2200" b="1" dirty="0"/>
              <a:t>klar vor Augen haben. 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Wir leben nicht, </a:t>
            </a:r>
            <a:br>
              <a:rPr lang="de-DE" sz="2200" b="1" dirty="0"/>
            </a:br>
            <a:r>
              <a:rPr lang="de-DE" sz="2200" b="1" dirty="0"/>
              <a:t>um hier zu bleiben </a:t>
            </a:r>
            <a:br>
              <a:rPr lang="de-DE" sz="2200" b="1" dirty="0"/>
            </a:br>
            <a:r>
              <a:rPr lang="de-DE" sz="2200" b="1" dirty="0"/>
              <a:t>und einfach nur dieses Leben zu genießen. 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Wir hoffen, </a:t>
            </a:r>
            <a:br>
              <a:rPr lang="de-DE" sz="2200" b="1" dirty="0"/>
            </a:br>
            <a:r>
              <a:rPr lang="de-DE" sz="2200" b="1" dirty="0"/>
              <a:t>die </a:t>
            </a:r>
            <a:r>
              <a:rPr lang="de-DE" sz="2200" b="1" dirty="0">
                <a:highlight>
                  <a:srgbClr val="FFFF00"/>
                </a:highlight>
              </a:rPr>
              <a:t>AUFERSTEHUNG DER TOTEN </a:t>
            </a:r>
            <a:br>
              <a:rPr lang="de-DE" sz="2200" b="1" dirty="0"/>
            </a:br>
            <a:r>
              <a:rPr lang="de-DE" sz="2200" b="1" dirty="0"/>
              <a:t>zu erreichen </a:t>
            </a:r>
            <a:br>
              <a:rPr lang="de-DE" sz="2200" b="1" dirty="0"/>
            </a:br>
            <a:r>
              <a:rPr lang="de-DE" sz="2000" b="1" dirty="0"/>
              <a:t>(Phil. 3,11).</a:t>
            </a:r>
            <a:endParaRPr lang="en" sz="2200" b="1" dirty="0"/>
          </a:p>
        </p:txBody>
      </p:sp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4C1D25C8-C2C2-52B5-01FF-CC85AA70A7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38" y="2240564"/>
            <a:ext cx="6017090" cy="45128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uadroTexto 2">
            <a:extLst>
              <a:ext uri="{FF2B5EF4-FFF2-40B4-BE49-F238E27FC236}">
                <a16:creationId xmlns:a16="http://schemas.microsoft.com/office/drawing/2014/main" id="{D49F90EB-30CE-15FD-8685-590ECA70D88A}"/>
              </a:ext>
            </a:extLst>
          </p:cNvPr>
          <p:cNvSpPr txBox="1"/>
          <p:nvPr/>
        </p:nvSpPr>
        <p:spPr>
          <a:xfrm>
            <a:off x="2722418" y="0"/>
            <a:ext cx="94695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dirty="0">
                <a:ln/>
                <a:solidFill>
                  <a:srgbClr val="954ECA"/>
                </a:solidFill>
              </a:rPr>
              <a:t>Die Erkenntnis Christi </a:t>
            </a:r>
            <a:r>
              <a:rPr lang="de-DE" sz="2400" b="1" dirty="0">
                <a:ln/>
                <a:solidFill>
                  <a:srgbClr val="954ECA"/>
                </a:solidFill>
              </a:rPr>
              <a:t>(Phil 3:10-16)</a:t>
            </a:r>
            <a:endParaRPr lang="de-DE" sz="3200" b="1" dirty="0">
              <a:ln/>
              <a:solidFill>
                <a:srgbClr val="954ECA"/>
              </a:solidFill>
            </a:endParaRPr>
          </a:p>
        </p:txBody>
      </p:sp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19CE58E2-A0BF-F3C1-C40D-211B55F778A1}"/>
              </a:ext>
            </a:extLst>
          </p:cNvPr>
          <p:cNvSpPr/>
          <p:nvPr/>
        </p:nvSpPr>
        <p:spPr>
          <a:xfrm>
            <a:off x="157930" y="104619"/>
            <a:ext cx="2564488" cy="15063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05.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Nur Eines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Christus kennen</a:t>
            </a:r>
          </a:p>
        </p:txBody>
      </p:sp>
    </p:spTree>
    <p:extLst>
      <p:ext uri="{BB962C8B-B14F-4D97-AF65-F5344CB8AC3E}">
        <p14:creationId xmlns:p14="http://schemas.microsoft.com/office/powerpoint/2010/main" val="13958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E3326-7A1D-9D10-634B-C391EEA1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60FFC00-49BC-8AD6-4CEB-5A1FB2FB1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8315" y="1442854"/>
            <a:ext cx="8931372" cy="55914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66F0EC-7472-C0C7-423C-20AF16C0CDA4}"/>
              </a:ext>
            </a:extLst>
          </p:cNvPr>
          <p:cNvSpPr txBox="1"/>
          <p:nvPr/>
        </p:nvSpPr>
        <p:spPr>
          <a:xfrm>
            <a:off x="4114800" y="0"/>
            <a:ext cx="80772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dirty="0">
                <a:ln/>
                <a:solidFill>
                  <a:srgbClr val="954ECA"/>
                </a:solidFill>
              </a:rPr>
              <a:t>Die Erkenntnis Christi </a:t>
            </a:r>
            <a:r>
              <a:rPr lang="de-DE" sz="2400" b="1" dirty="0">
                <a:ln/>
                <a:solidFill>
                  <a:srgbClr val="954ECA"/>
                </a:solidFill>
              </a:rPr>
              <a:t>(Phil 3:10-16)</a:t>
            </a:r>
            <a:endParaRPr lang="de-DE" sz="3200" b="1" dirty="0">
              <a:ln/>
              <a:solidFill>
                <a:srgbClr val="954ECA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E905A8-7D51-8D29-12CA-C3C08DB6CF29}"/>
              </a:ext>
            </a:extLst>
          </p:cNvPr>
          <p:cNvSpPr txBox="1"/>
          <p:nvPr/>
        </p:nvSpPr>
        <p:spPr>
          <a:xfrm>
            <a:off x="163005" y="1819382"/>
            <a:ext cx="6195245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/>
              <a:t>Bis dieser Moment kommt, </a:t>
            </a:r>
            <a:br>
              <a:rPr lang="de-DE" sz="2200" b="1" dirty="0"/>
            </a:br>
            <a:r>
              <a:rPr lang="de-DE" sz="2200" b="1" dirty="0"/>
              <a:t>streben wir danach, </a:t>
            </a:r>
            <a:br>
              <a:rPr lang="de-DE" sz="2200" b="1" dirty="0"/>
            </a:br>
            <a:r>
              <a:rPr lang="de-DE" sz="2200" b="1" dirty="0"/>
              <a:t>„das zu ergreifen, </a:t>
            </a:r>
            <a:br>
              <a:rPr lang="de-DE" sz="2200" b="1" dirty="0"/>
            </a:br>
            <a:r>
              <a:rPr lang="de-DE" sz="2200" b="1" dirty="0"/>
              <a:t>wofür Christus Jesus </a:t>
            </a:r>
            <a:br>
              <a:rPr lang="de-DE" sz="2200" b="1" dirty="0"/>
            </a:br>
            <a:r>
              <a:rPr lang="de-DE" sz="2200" b="1" dirty="0"/>
              <a:t>mich ergriffen hat“ </a:t>
            </a:r>
            <a:br>
              <a:rPr lang="de-DE" sz="2200" b="1" dirty="0"/>
            </a:br>
            <a:r>
              <a:rPr lang="en" sz="2000" b="1" dirty="0"/>
              <a:t>(Phil. 3:12).</a:t>
            </a:r>
          </a:p>
          <a:p>
            <a:pPr>
              <a:spcBef>
                <a:spcPts val="600"/>
              </a:spcBef>
            </a:pPr>
            <a:r>
              <a:rPr lang="en" sz="2200" b="1" dirty="0"/>
              <a:t> </a:t>
            </a:r>
            <a:r>
              <a:rPr lang="de-DE" sz="2200" b="1" dirty="0"/>
              <a:t>JESUS hat mich erlöst, </a:t>
            </a:r>
            <a:br>
              <a:rPr lang="de-DE" sz="2200" b="1" dirty="0"/>
            </a:br>
            <a:r>
              <a:rPr lang="de-DE" sz="2200" b="1" dirty="0"/>
              <a:t>um mir eine ewige </a:t>
            </a:r>
            <a:br>
              <a:rPr lang="de-DE" sz="2200" b="1" dirty="0"/>
            </a:br>
            <a:r>
              <a:rPr lang="de-DE" sz="2200" b="1" dirty="0"/>
              <a:t>Gemeinschaft mit Ihm </a:t>
            </a:r>
            <a:br>
              <a:rPr lang="de-DE" sz="2200" b="1" dirty="0"/>
            </a:br>
            <a:r>
              <a:rPr lang="de-DE" sz="2200" b="1" dirty="0"/>
              <a:t>zu ermöglichen.</a:t>
            </a:r>
            <a:br>
              <a:rPr lang="de-DE" sz="2200" b="1" dirty="0"/>
            </a:br>
            <a:r>
              <a:rPr lang="de-DE" sz="2200" b="1" dirty="0"/>
              <a:t>Dazu eine Stadt, </a:t>
            </a:r>
            <a:br>
              <a:rPr lang="de-DE" sz="2200" b="1" dirty="0"/>
            </a:br>
            <a:r>
              <a:rPr lang="de-DE" sz="2200" b="1" dirty="0"/>
              <a:t>einen Preis, </a:t>
            </a:r>
            <a:br>
              <a:rPr lang="de-DE" sz="2200" b="1" dirty="0"/>
            </a:br>
            <a:r>
              <a:rPr lang="de-DE" sz="2200" b="1" dirty="0"/>
              <a:t>ein ewiges Leben </a:t>
            </a:r>
            <a:br>
              <a:rPr lang="de-DE" sz="2200" b="1" dirty="0"/>
            </a:br>
            <a:r>
              <a:rPr lang="de-DE" sz="2200" b="1" dirty="0"/>
              <a:t>(Hebr. 11,10; Phil. 3,14; 1. Thess. 4,17).</a:t>
            </a:r>
            <a:endParaRPr lang="en" sz="22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AD02BCF9-4876-210B-3983-810A3ED8CA8D}"/>
              </a:ext>
            </a:extLst>
          </p:cNvPr>
          <p:cNvSpPr/>
          <p:nvPr/>
        </p:nvSpPr>
        <p:spPr>
          <a:xfrm>
            <a:off x="157930" y="104619"/>
            <a:ext cx="2564488" cy="15063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05.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Nur Eines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Christus kennen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091C520B-B1FD-BC22-075D-CABAB5D7DB05}"/>
              </a:ext>
            </a:extLst>
          </p:cNvPr>
          <p:cNvSpPr txBox="1"/>
          <p:nvPr/>
        </p:nvSpPr>
        <p:spPr>
          <a:xfrm>
            <a:off x="2916824" y="613576"/>
            <a:ext cx="92751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IHN möchte ich erkennen und die Kraft Seiner Auferstehung 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und die Gemeinschaft Seiner Leiden 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und so Seinem Tode gleich gestaltet werden, </a:t>
            </a:r>
            <a:b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damit ich gelange zur AUFERSTEHUNG von den Toten.</a:t>
            </a:r>
            <a:r>
              <a:rPr lang="en" sz="2000" b="1" dirty="0">
                <a:solidFill>
                  <a:srgbClr val="823A36"/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  <a:t>(Philipp 3:10)</a:t>
            </a:r>
            <a:endParaRPr lang="en" sz="1600" b="1" dirty="0">
              <a:solidFill>
                <a:srgbClr val="823A3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0513"/>
          <a:stretch>
            <a:fillRect/>
          </a:stretch>
        </p:blipFill>
        <p:spPr>
          <a:xfrm>
            <a:off x="181899" y="182880"/>
            <a:ext cx="5915025" cy="64997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6" r="-2" b="-2"/>
          <a:stretch>
            <a:fillRect/>
          </a:stretch>
        </p:blipFill>
        <p:spPr>
          <a:xfrm>
            <a:off x="6095156" y="182880"/>
            <a:ext cx="5915025" cy="6499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74F55D3-8B00-BE05-9586-EAB5249F0A7E}"/>
              </a:ext>
            </a:extLst>
          </p:cNvPr>
          <p:cNvSpPr/>
          <p:nvPr/>
        </p:nvSpPr>
        <p:spPr>
          <a:xfrm>
            <a:off x="1693718" y="2836719"/>
            <a:ext cx="8749146" cy="3838402"/>
          </a:xfrm>
          <a:prstGeom prst="ellipse">
            <a:avLst/>
          </a:prstGeom>
          <a:solidFill>
            <a:srgbClr val="EFF6AF">
              <a:alpha val="54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1704152" y="3168863"/>
            <a:ext cx="8780319" cy="3631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R="0" lvl="0" algn="ctr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</a:rPr>
              <a:t>“</a:t>
            </a:r>
            <a: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  <a:t>IHN möchte ich erkennen </a:t>
            </a:r>
            <a:b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</a:br>
            <a: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  <a:t>und die Kraft Seiner AUFERSTEHUNG </a:t>
            </a:r>
            <a:b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</a:br>
            <a: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  <a:t>und die GEMEINSCHAFT Seiner Leiden </a:t>
            </a:r>
            <a:b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</a:br>
            <a: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  <a:t>und so Seinem Tode GLEICH GESTALTET werden, </a:t>
            </a:r>
            <a:b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</a:br>
            <a: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  <a:t>damit ich gelange </a:t>
            </a:r>
            <a:b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</a:br>
            <a:r>
              <a:rPr lang="de-DE" sz="3200" b="1" dirty="0">
                <a:ln w="12700" cmpd="sng">
                  <a:noFill/>
                  <a:prstDash val="solid"/>
                </a:ln>
                <a:solidFill>
                  <a:srgbClr val="000000"/>
                </a:solidFill>
              </a:rPr>
              <a:t>zur AUFERSTEHUNG von den Toten.</a:t>
            </a:r>
            <a:r>
              <a:rPr kumimoji="0" lang="en-US" sz="32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</a:rPr>
              <a:t>”</a:t>
            </a:r>
          </a:p>
          <a:p>
            <a:pPr marR="0" lvl="0" algn="ctr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</a:rPr>
              <a:t>Philipper</a:t>
            </a:r>
            <a:r>
              <a:rPr kumimoji="0" lang="en-US" sz="32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</a:rPr>
              <a:t> 3:10.11</a:t>
            </a:r>
          </a:p>
        </p:txBody>
      </p:sp>
      <p:pic>
        <p:nvPicPr>
          <p:cNvPr id="8" name="Grafik 7" descr="Ein Bild, das Schrift, Handschrift, Grafiken, Schwarz enthält.&#10;&#10;KI-generierte Inhalte können fehlerhaft sein.">
            <a:extLst>
              <a:ext uri="{FF2B5EF4-FFF2-40B4-BE49-F238E27FC236}">
                <a16:creationId xmlns:a16="http://schemas.microsoft.com/office/drawing/2014/main" id="{816FE67C-1AE1-8EC3-79DD-850678B11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36492">
            <a:off x="8932284" y="4763301"/>
            <a:ext cx="3767506" cy="24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lb, orange, Bernstein, Farbigkeit enthält.&#10;&#10;KI-generierte Inhalte können fehlerhaft sein.">
            <a:extLst>
              <a:ext uri="{FF2B5EF4-FFF2-40B4-BE49-F238E27FC236}">
                <a16:creationId xmlns:a16="http://schemas.microsoft.com/office/drawing/2014/main" id="{EBA4373C-F499-2CA2-E1E9-36E310DA4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4" r="44286"/>
          <a:stretch>
            <a:fillRect/>
          </a:stretch>
        </p:blipFill>
        <p:spPr>
          <a:xfrm>
            <a:off x="0" y="3339"/>
            <a:ext cx="12191999" cy="68546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614417" y="497428"/>
            <a:ext cx="10963164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4000" b="1" dirty="0">
                <a:latin typeface="Constantia" panose="02030602050306030303" pitchFamily="18" charset="0"/>
              </a:rPr>
              <a:t>“</a:t>
            </a:r>
            <a:r>
              <a:rPr lang="de-DE" sz="4000" b="1" dirty="0">
                <a:latin typeface="Constantia" panose="02030602050306030303" pitchFamily="18" charset="0"/>
              </a:rPr>
              <a:t>Das </a:t>
            </a:r>
            <a:r>
              <a:rPr lang="de-DE" sz="4000" b="1" dirty="0" err="1">
                <a:latin typeface="Constantia" panose="02030602050306030303" pitchFamily="18" charset="0"/>
              </a:rPr>
              <a:t>GROßE</a:t>
            </a:r>
            <a:r>
              <a:rPr lang="de-DE" sz="4000" b="1" dirty="0">
                <a:latin typeface="Constantia" panose="02030602050306030303" pitchFamily="18" charset="0"/>
              </a:rPr>
              <a:t> ZIEL,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das Paulus dazu bewog,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trotz aller Widrigkeiten und Schwierigkeiten voranzuschreiten, </a:t>
            </a:r>
          </a:p>
          <a:p>
            <a:pPr algn="ctr">
              <a:spcBef>
                <a:spcPts val="600"/>
              </a:spcBef>
            </a:pPr>
            <a:br>
              <a:rPr lang="de-DE" sz="1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sollte jeden christlichen Arbeiter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dazu veranlassen,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sich GANZ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in den DIENST GOTTES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zu stellen. </a:t>
            </a:r>
            <a:endParaRPr lang="en" sz="4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2A6139-666F-8D0D-66E7-3928A42B9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lb, orange, Bernstein, Farbigkeit enthält.&#10;&#10;KI-generierte Inhalte können fehlerhaft sein.">
            <a:extLst>
              <a:ext uri="{FF2B5EF4-FFF2-40B4-BE49-F238E27FC236}">
                <a16:creationId xmlns:a16="http://schemas.microsoft.com/office/drawing/2014/main" id="{14724925-79C1-7853-D0CE-2B419FFB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739" b="35811"/>
          <a:stretch>
            <a:fillRect/>
          </a:stretch>
        </p:blipFill>
        <p:spPr>
          <a:xfrm>
            <a:off x="0" y="-163286"/>
            <a:ext cx="12192000" cy="70238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069AFE-2C2B-7985-767F-85CB40D29FA0}"/>
              </a:ext>
            </a:extLst>
          </p:cNvPr>
          <p:cNvSpPr txBox="1"/>
          <p:nvPr/>
        </p:nvSpPr>
        <p:spPr>
          <a:xfrm>
            <a:off x="336207" y="280823"/>
            <a:ext cx="10963164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3600" b="1" dirty="0">
                <a:latin typeface="Constantia" panose="02030602050306030303" pitchFamily="18" charset="0"/>
              </a:rPr>
              <a:t>“</a:t>
            </a:r>
            <a:r>
              <a:rPr lang="de-DE" sz="3600" b="1" dirty="0">
                <a:latin typeface="Constantia" panose="02030602050306030303" pitchFamily="18" charset="0"/>
              </a:rPr>
              <a:t>Weltliche Verlockungen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werden auf ihn einwirken,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um seine Aufmerksamkeit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vom ERLÖSER abzulenken, </a:t>
            </a:r>
          </a:p>
          <a:p>
            <a:pPr algn="ctr">
              <a:spcBef>
                <a:spcPts val="600"/>
              </a:spcBef>
            </a:pPr>
            <a:r>
              <a:rPr lang="de-DE" sz="3600" b="1" dirty="0">
                <a:latin typeface="Constantia" panose="02030602050306030303" pitchFamily="18" charset="0"/>
              </a:rPr>
              <a:t>aber er soll auf das Ziel zustreben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und der Welt, den Engeln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und den Menschen zeigen,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dass die Hoffnung,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das Angesicht GOTTES zu sehen,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alle Anstrengungen und Opfer wert ist,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die das Erreichen dieser HOFFNUNG erfordert.</a:t>
            </a:r>
            <a:endParaRPr lang="en" sz="3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6DD1BB-14F4-9547-5C0A-FB7190517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lb, orange, Bernstein, Farbigkeit enthält.&#10;&#10;KI-generierte Inhalte können fehlerhaft sein.">
            <a:extLst>
              <a:ext uri="{FF2B5EF4-FFF2-40B4-BE49-F238E27FC236}">
                <a16:creationId xmlns:a16="http://schemas.microsoft.com/office/drawing/2014/main" id="{76E5439A-6C5B-3F74-2444-FAFF917A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5"/>
            <a:ext cx="12191999" cy="68852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48FB77-0CE6-5617-31B6-266316DD1AF4}"/>
              </a:ext>
            </a:extLst>
          </p:cNvPr>
          <p:cNvSpPr txBox="1"/>
          <p:nvPr/>
        </p:nvSpPr>
        <p:spPr>
          <a:xfrm>
            <a:off x="417270" y="889843"/>
            <a:ext cx="1096316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5400" b="1" dirty="0">
                <a:latin typeface="Constantia" panose="02030602050306030303" pitchFamily="18" charset="0"/>
              </a:rPr>
              <a:t>Der geringste Jünger CHRISTI </a:t>
            </a:r>
            <a:br>
              <a:rPr lang="de-DE" sz="5400" b="1" dirty="0">
                <a:latin typeface="Constantia" panose="02030602050306030303" pitchFamily="18" charset="0"/>
              </a:rPr>
            </a:br>
            <a:r>
              <a:rPr lang="de-DE" sz="5400" b="1" dirty="0">
                <a:latin typeface="Constantia" panose="02030602050306030303" pitchFamily="18" charset="0"/>
              </a:rPr>
              <a:t>kann ein Bewohner </a:t>
            </a:r>
            <a:br>
              <a:rPr lang="de-DE" sz="5400" b="1" dirty="0">
                <a:latin typeface="Constantia" panose="02030602050306030303" pitchFamily="18" charset="0"/>
              </a:rPr>
            </a:br>
            <a:r>
              <a:rPr lang="de-DE" sz="5400" b="1" dirty="0">
                <a:latin typeface="Constantia" panose="02030602050306030303" pitchFamily="18" charset="0"/>
              </a:rPr>
              <a:t>des HIMMELS werden, </a:t>
            </a:r>
            <a:br>
              <a:rPr lang="de-DE" sz="5400" b="1" dirty="0">
                <a:latin typeface="Constantia" panose="02030602050306030303" pitchFamily="18" charset="0"/>
              </a:rPr>
            </a:br>
            <a:r>
              <a:rPr lang="de-DE" sz="5400" b="1" dirty="0">
                <a:latin typeface="Constantia" panose="02030602050306030303" pitchFamily="18" charset="0"/>
              </a:rPr>
              <a:t>ein Erbe GOTTES </a:t>
            </a:r>
            <a:br>
              <a:rPr lang="de-DE" sz="5400" b="1" dirty="0">
                <a:latin typeface="Constantia" panose="02030602050306030303" pitchFamily="18" charset="0"/>
              </a:rPr>
            </a:br>
            <a:r>
              <a:rPr lang="de-DE" sz="5400" b="1" dirty="0">
                <a:latin typeface="Constantia" panose="02030602050306030303" pitchFamily="18" charset="0"/>
              </a:rPr>
              <a:t>und Erbe </a:t>
            </a:r>
            <a:br>
              <a:rPr lang="de-DE" sz="5400" b="1" dirty="0">
                <a:latin typeface="Constantia" panose="02030602050306030303" pitchFamily="18" charset="0"/>
              </a:rPr>
            </a:br>
            <a:r>
              <a:rPr lang="de-DE" sz="5400" b="1" dirty="0">
                <a:latin typeface="Constantia" panose="02030602050306030303" pitchFamily="18" charset="0"/>
              </a:rPr>
              <a:t>eines UNVERGÄNGLICHEN ERBES.</a:t>
            </a:r>
            <a:r>
              <a:rPr lang="en" sz="5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FF9416-8BF5-38EB-CA76-8125F8042F48}"/>
              </a:ext>
            </a:extLst>
          </p:cNvPr>
          <p:cNvSpPr txBox="1"/>
          <p:nvPr/>
        </p:nvSpPr>
        <p:spPr>
          <a:xfrm rot="5400000">
            <a:off x="8601124" y="3238420"/>
            <a:ext cx="67471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700" b="1" dirty="0"/>
              <a:t>E. G. White, Conflict and Courage (Konflikt und Mut), 13. Dezember</a:t>
            </a:r>
          </a:p>
        </p:txBody>
      </p:sp>
    </p:spTree>
    <p:extLst>
      <p:ext uri="{BB962C8B-B14F-4D97-AF65-F5344CB8AC3E}">
        <p14:creationId xmlns:p14="http://schemas.microsoft.com/office/powerpoint/2010/main" val="7015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537883" y="566365"/>
            <a:ext cx="74642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Die Philipper kannten den Weg zur Erlösung, </a:t>
            </a:r>
            <a:br>
              <a:rPr lang="de-DE" sz="2200" b="1" dirty="0"/>
            </a:br>
            <a:r>
              <a:rPr lang="de-DE" sz="2200" b="1" dirty="0"/>
              <a:t>denn Paulus und Silas hatten </a:t>
            </a:r>
            <a:br>
              <a:rPr lang="de-DE" sz="2200" b="1" dirty="0"/>
            </a:br>
            <a:r>
              <a:rPr lang="de-DE" sz="2200" b="1" dirty="0"/>
              <a:t>ihn einem der ersten Bekehrten in dieser Stadt, </a:t>
            </a:r>
            <a:br>
              <a:rPr lang="de-DE" sz="2200" b="1" dirty="0"/>
            </a:br>
            <a:r>
              <a:rPr lang="de-DE" sz="2200" b="1" dirty="0"/>
              <a:t>dem Gefängniswärter, klar erklärt </a:t>
            </a:r>
            <a:br>
              <a:rPr lang="de-DE" sz="2200" b="1" dirty="0"/>
            </a:br>
            <a:r>
              <a:rPr lang="de-DE" sz="2200" b="1" dirty="0"/>
              <a:t>(Apg 16,30-31).</a:t>
            </a:r>
            <a:endParaRPr lang="en" sz="22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05438" y="1458917"/>
            <a:ext cx="3362351" cy="578160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76" y="0"/>
            <a:ext cx="5223062" cy="70344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32694" y="4646742"/>
            <a:ext cx="477566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Aus diesem Grund </a:t>
            </a:r>
            <a:br>
              <a:rPr lang="de-DE" sz="2200" b="1" dirty="0"/>
            </a:br>
            <a:r>
              <a:rPr lang="de-DE" sz="2200" b="1" dirty="0"/>
              <a:t>erinnert Paulus sie </a:t>
            </a:r>
            <a:br>
              <a:rPr lang="de-DE" sz="2200" b="1" dirty="0"/>
            </a:br>
            <a:r>
              <a:rPr lang="de-DE" sz="2200" b="1" dirty="0"/>
              <a:t>an die grundlegenden </a:t>
            </a:r>
            <a:br>
              <a:rPr lang="de-DE" sz="2200" b="1" dirty="0"/>
            </a:br>
            <a:r>
              <a:rPr lang="de-DE" sz="2200" b="1" dirty="0">
                <a:highlight>
                  <a:srgbClr val="FFFF00"/>
                </a:highlight>
              </a:rPr>
              <a:t>Säulen der Erlösung </a:t>
            </a:r>
            <a:br>
              <a:rPr lang="de-DE" sz="2200" b="1" dirty="0"/>
            </a:br>
            <a:r>
              <a:rPr lang="de-DE" sz="2200" b="1" dirty="0"/>
              <a:t>durch den Glauben.</a:t>
            </a:r>
            <a:endParaRPr lang="en" sz="2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169358" y="2730069"/>
            <a:ext cx="49023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Nun, da die Gemeinde </a:t>
            </a:r>
            <a:br>
              <a:rPr lang="de-DE" sz="2200" b="1" dirty="0"/>
            </a:br>
            <a:r>
              <a:rPr lang="de-DE" sz="2200" b="1" dirty="0"/>
              <a:t>fest gegründet war, </a:t>
            </a:r>
            <a:br>
              <a:rPr lang="de-DE" sz="2200" b="1" dirty="0"/>
            </a:br>
            <a:r>
              <a:rPr lang="de-DE" sz="2200" b="1" dirty="0"/>
              <a:t>liefen sie Gefahr, </a:t>
            </a:r>
            <a:br>
              <a:rPr lang="de-DE" sz="2200" b="1" dirty="0"/>
            </a:br>
            <a:r>
              <a:rPr lang="de-DE" sz="2200" b="1" dirty="0"/>
              <a:t>vom </a:t>
            </a:r>
            <a:r>
              <a:rPr lang="de-DE" sz="2200" b="1" dirty="0">
                <a:highlight>
                  <a:srgbClr val="FFFF00"/>
                </a:highlight>
              </a:rPr>
              <a:t>Weg der Erlösung </a:t>
            </a:r>
            <a:br>
              <a:rPr lang="de-DE" sz="2200" b="1" dirty="0"/>
            </a:br>
            <a:r>
              <a:rPr lang="de-DE" sz="2200" b="1" dirty="0"/>
              <a:t>abzukommen.</a:t>
            </a:r>
            <a:endParaRPr lang="en" sz="22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59378-AED5-BFD0-0B24-C60AD196C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BB2DC-6FC1-EFC1-52E1-19C3DFDBB545}"/>
              </a:ext>
            </a:extLst>
          </p:cNvPr>
          <p:cNvSpPr txBox="1"/>
          <p:nvPr/>
        </p:nvSpPr>
        <p:spPr>
          <a:xfrm>
            <a:off x="531202" y="1003457"/>
            <a:ext cx="6482579" cy="47859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rgbClr val="2B436F"/>
                </a:solidFill>
              </a:rPr>
              <a:t>Tipps, um den Verlust deiner Erlösung zu vermeiden:</a:t>
            </a:r>
            <a:endParaRPr lang="en" sz="2000" b="1" dirty="0">
              <a:solidFill>
                <a:srgbClr val="2B436F"/>
              </a:solidFill>
            </a:endParaRPr>
          </a:p>
          <a:p>
            <a:pPr lvl="1">
              <a:spcBef>
                <a:spcPts val="600"/>
              </a:spcBef>
            </a:pPr>
            <a:r>
              <a:rPr lang="de-DE" sz="2000" b="1" dirty="0"/>
              <a:t>Was du vermeiden solltest (Philipper 3:1-3)</a:t>
            </a:r>
          </a:p>
          <a:p>
            <a:pPr lvl="1">
              <a:spcBef>
                <a:spcPts val="600"/>
              </a:spcBef>
            </a:pP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de-DE" sz="2000" b="1" dirty="0"/>
              <a:t>Was dahinten liegt (Phil 3:4-6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de-DE" sz="2000" b="1" dirty="0"/>
              <a:t>Das Wichtigste (Phil 3:7-8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endParaRPr lang="en" sz="2000" b="1" dirty="0"/>
          </a:p>
          <a:p>
            <a:pPr>
              <a:spcBef>
                <a:spcPts val="1800"/>
              </a:spcBef>
            </a:pPr>
            <a:r>
              <a:rPr lang="de-DE" sz="2000" b="1" dirty="0">
                <a:solidFill>
                  <a:srgbClr val="28724D"/>
                </a:solidFill>
              </a:rPr>
              <a:t>Tipps, um in der Erlösung zu bleiben 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de-DE" sz="2000" b="1" dirty="0"/>
              <a:t>Der Glaube Christi (Phil 3:9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de-DE" sz="2000" b="1" dirty="0"/>
              <a:t>Die Erkenntnis Christi (Phil 3:10-16)</a:t>
            </a:r>
          </a:p>
          <a:p>
            <a:pPr lvl="1">
              <a:spcBef>
                <a:spcPts val="600"/>
              </a:spcBef>
            </a:pPr>
            <a:endParaRPr lang="en" sz="2000" b="1" dirty="0"/>
          </a:p>
        </p:txBody>
      </p:sp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70E56E0-1C20-FEC9-9571-F9D65D173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164631" y="3727695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8A1B8887-4CE7-BFC7-999D-8B2E57AFE1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164631" y="918461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17B84660-6219-E975-116D-F954AF5AEB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02" y="4238592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93E9162-80A9-9647-3CE7-7D68175A88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02" y="4996846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EFF6664B-7986-ADBB-17C4-C83DCA2C9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02" y="2164527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2133FE88-8C1F-64AE-B1FE-BA62075DF6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02" y="292207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54E4AAF1-781A-ECE7-07B3-74F5A28B2A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02" y="1398432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 descr="Ein Bild, das Menschliches Gesicht, Mann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EA23ECF7-C790-5EAA-BD12-62B5BFBF57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3135" y="17435"/>
            <a:ext cx="2070108" cy="337898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0FF8E73-6D52-BA77-370D-E31B49336E09}"/>
              </a:ext>
            </a:extLst>
          </p:cNvPr>
          <p:cNvSpPr/>
          <p:nvPr/>
        </p:nvSpPr>
        <p:spPr>
          <a:xfrm>
            <a:off x="6878473" y="114837"/>
            <a:ext cx="30990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600" b="1" i="1" spc="3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1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Ü B E R</a:t>
            </a:r>
            <a:endParaRPr lang="de-DE" sz="6600" b="1" i="1" cap="none" spc="300" dirty="0">
              <a:ln>
                <a:solidFill>
                  <a:schemeClr val="accent3">
                    <a:lumMod val="50000"/>
                  </a:schemeClr>
                </a:solidFill>
              </a:ln>
              <a:blipFill>
                <a:blip r:embed="rId11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FF285E8-526F-9025-E275-175177708C8E}"/>
              </a:ext>
            </a:extLst>
          </p:cNvPr>
          <p:cNvSpPr/>
          <p:nvPr/>
        </p:nvSpPr>
        <p:spPr>
          <a:xfrm rot="20146470">
            <a:off x="7090481" y="1842451"/>
            <a:ext cx="3077430" cy="1034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000" b="1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</a:t>
            </a:r>
            <a:r>
              <a:rPr lang="de-DE" sz="6000" b="1" cap="none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lick</a:t>
            </a:r>
          </a:p>
        </p:txBody>
      </p:sp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F058FAFC-A9EF-48DF-1EE4-C4C120A97A12}"/>
              </a:ext>
            </a:extLst>
          </p:cNvPr>
          <p:cNvSpPr/>
          <p:nvPr/>
        </p:nvSpPr>
        <p:spPr>
          <a:xfrm>
            <a:off x="1438530" y="1652898"/>
            <a:ext cx="4307177" cy="51162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01. Feb ‘26  - Freude im Herrn</a:t>
            </a:r>
          </a:p>
        </p:txBody>
      </p:sp>
      <p:sp>
        <p:nvSpPr>
          <p:cNvPr id="12" name="Scrollen: horizontal 11">
            <a:extLst>
              <a:ext uri="{FF2B5EF4-FFF2-40B4-BE49-F238E27FC236}">
                <a16:creationId xmlns:a16="http://schemas.microsoft.com/office/drawing/2014/main" id="{D9F7DFEF-D187-0963-4080-6AFE5C741D7F}"/>
              </a:ext>
            </a:extLst>
          </p:cNvPr>
          <p:cNvSpPr/>
          <p:nvPr/>
        </p:nvSpPr>
        <p:spPr>
          <a:xfrm>
            <a:off x="1440802" y="2419450"/>
            <a:ext cx="5675379" cy="51162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02. Feb ‘26  - Das „Vorleben“ von Paulus</a:t>
            </a:r>
          </a:p>
        </p:txBody>
      </p:sp>
      <p:sp>
        <p:nvSpPr>
          <p:cNvPr id="17" name="Scrollen: horizontal 16">
            <a:extLst>
              <a:ext uri="{FF2B5EF4-FFF2-40B4-BE49-F238E27FC236}">
                <a16:creationId xmlns:a16="http://schemas.microsoft.com/office/drawing/2014/main" id="{D013B0D3-F91A-BA1B-27C2-0ECDE4137AC6}"/>
              </a:ext>
            </a:extLst>
          </p:cNvPr>
          <p:cNvSpPr/>
          <p:nvPr/>
        </p:nvSpPr>
        <p:spPr>
          <a:xfrm>
            <a:off x="1429427" y="3186002"/>
            <a:ext cx="3470120" cy="51162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03. Feb ‘26  - Was zählt</a:t>
            </a:r>
          </a:p>
        </p:txBody>
      </p:sp>
      <p:sp>
        <p:nvSpPr>
          <p:cNvPr id="18" name="Scrollen: horizontal 17">
            <a:extLst>
              <a:ext uri="{FF2B5EF4-FFF2-40B4-BE49-F238E27FC236}">
                <a16:creationId xmlns:a16="http://schemas.microsoft.com/office/drawing/2014/main" id="{DCFF9760-0E9A-4155-C718-08767A6DAF8C}"/>
              </a:ext>
            </a:extLst>
          </p:cNvPr>
          <p:cNvSpPr/>
          <p:nvPr/>
        </p:nvSpPr>
        <p:spPr>
          <a:xfrm>
            <a:off x="1431699" y="4471174"/>
            <a:ext cx="4664301" cy="51162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04. Feb ‘26  - Der Glaube Christi </a:t>
            </a:r>
          </a:p>
        </p:txBody>
      </p:sp>
      <p:sp>
        <p:nvSpPr>
          <p:cNvPr id="19" name="Scrollen: horizontal 18">
            <a:extLst>
              <a:ext uri="{FF2B5EF4-FFF2-40B4-BE49-F238E27FC236}">
                <a16:creationId xmlns:a16="http://schemas.microsoft.com/office/drawing/2014/main" id="{AA356C24-86BF-5DFB-2BBF-AFA0A0F88FD1}"/>
              </a:ext>
            </a:extLst>
          </p:cNvPr>
          <p:cNvSpPr/>
          <p:nvPr/>
        </p:nvSpPr>
        <p:spPr>
          <a:xfrm>
            <a:off x="1433972" y="5251374"/>
            <a:ext cx="5682210" cy="51162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05. Feb ‘26  - Nur Eines – Christus kennen</a:t>
            </a:r>
          </a:p>
        </p:txBody>
      </p:sp>
    </p:spTree>
    <p:extLst>
      <p:ext uri="{BB962C8B-B14F-4D97-AF65-F5344CB8AC3E}">
        <p14:creationId xmlns:p14="http://schemas.microsoft.com/office/powerpoint/2010/main" val="11466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10" grpId="0"/>
      <p:bldP spid="11" grpId="0" uiExpand="1" build="p" animBg="1"/>
      <p:bldP spid="12" grpId="0" uiExpand="1" build="p" animBg="1"/>
      <p:bldP spid="17" grpId="0" uiExpand="1" build="p" animBg="1"/>
      <p:bldP spid="18" grpId="0" uiExpand="1" build="p" animBg="1"/>
      <p:bldP spid="1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3139321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de-DE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TIPPS, UM DEN VERLUST DEINER ERLÖSUNG </a:t>
            </a:r>
            <a:br>
              <a:rPr lang="de-DE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</a:br>
            <a:r>
              <a:rPr lang="de-DE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ZU VERMEIDEN: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2617695" y="-39328"/>
            <a:ext cx="9574305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spc="300" dirty="0">
                <a:ln/>
                <a:solidFill>
                  <a:schemeClr val="accent3"/>
                </a:solidFill>
              </a:rPr>
              <a:t>WAS DU VERMEIDEN SOLLTEST </a:t>
            </a:r>
            <a:r>
              <a:rPr lang="de-DE" sz="3200" b="1" spc="300" dirty="0">
                <a:ln/>
                <a:solidFill>
                  <a:schemeClr val="accent3"/>
                </a:solidFill>
              </a:rPr>
              <a:t>(Philipper 3:1-3)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3707458" y="1233993"/>
            <a:ext cx="699644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Gebt Acht auf die Hunde, gebt Acht auf die üblen Arbeiter, gebt Acht auf die Verschnittenen!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(Philipp 3:2)</a:t>
            </a:r>
            <a:endParaRPr lang="en" sz="1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1757796" y="2192486"/>
            <a:ext cx="8676408" cy="3447098"/>
          </a:xfrm>
          <a:prstGeom prst="rect">
            <a:avLst/>
          </a:prstGeom>
          <a:solidFill>
            <a:schemeClr val="accent2">
              <a:alpha val="34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Bevor Paulus auf die Gefahren eingeht, </a:t>
            </a:r>
            <a:br>
              <a:rPr lang="de-DE" sz="2400" b="1" dirty="0"/>
            </a:br>
            <a:r>
              <a:rPr lang="de-DE" sz="2400" b="1" dirty="0"/>
              <a:t>die den Glauben bedrohen, gibt er uns einen Rat: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„Freut euch im HERRN“ (Phil 3,1a).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Dazu fügt er noch etwas Wichtiges hinzu: </a:t>
            </a:r>
            <a:br>
              <a:rPr lang="de-DE" sz="2400" b="1" dirty="0"/>
            </a:br>
            <a:r>
              <a:rPr lang="de-DE" sz="2400" b="1" dirty="0"/>
              <a:t>,</a:t>
            </a:r>
            <a:r>
              <a:rPr lang="de-DE" sz="2800" b="1" dirty="0"/>
              <a:t>Es ist gut, </a:t>
            </a:r>
            <a:br>
              <a:rPr lang="de-DE" sz="2800" b="1" dirty="0"/>
            </a:br>
            <a:r>
              <a:rPr lang="de-DE" sz="2800" b="1" dirty="0"/>
              <a:t>die WAHRHEIT, die wir haben, </a:t>
            </a:r>
            <a:br>
              <a:rPr lang="de-DE" sz="2800" b="1" dirty="0"/>
            </a:br>
            <a:r>
              <a:rPr lang="de-DE" sz="2800" b="1" dirty="0"/>
              <a:t>zu WIEDERHOLEN, </a:t>
            </a:r>
            <a:br>
              <a:rPr lang="de-DE" sz="2800" b="1" dirty="0"/>
            </a:br>
            <a:r>
              <a:rPr lang="de-DE" sz="2800" b="1" dirty="0"/>
              <a:t> auch wenn wir sie schon gut kennen‘ </a:t>
            </a:r>
            <a:r>
              <a:rPr lang="de-DE" sz="2400" b="1" dirty="0"/>
              <a:t>(Phil 3,1b).</a:t>
            </a:r>
            <a:endParaRPr lang="en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4164657" y="5566809"/>
            <a:ext cx="4015099" cy="1077218"/>
          </a:xfrm>
          <a:prstGeom prst="rect">
            <a:avLst/>
          </a:prstGeom>
          <a:solidFill>
            <a:schemeClr val="accent2"/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200" b="1" dirty="0"/>
              <a:t>Wie können wir uns </a:t>
            </a:r>
            <a:br>
              <a:rPr lang="de-DE" sz="3200" b="1" dirty="0"/>
            </a:br>
            <a:r>
              <a:rPr lang="de-DE" sz="3200" b="1" dirty="0"/>
              <a:t>im HERRN freuen?</a:t>
            </a:r>
            <a:endParaRPr lang="en" sz="3200" b="1" dirty="0"/>
          </a:p>
        </p:txBody>
      </p:sp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CC3094DB-B817-A44A-6376-C9759721527A}"/>
              </a:ext>
            </a:extLst>
          </p:cNvPr>
          <p:cNvSpPr/>
          <p:nvPr/>
        </p:nvSpPr>
        <p:spPr>
          <a:xfrm>
            <a:off x="99841" y="42077"/>
            <a:ext cx="2517854" cy="94130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01.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Freude im Herrn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0BF9B-0F34-43AF-15DA-3EB7606E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3322F6-961A-F1FA-5496-5F1F73B9046B}"/>
              </a:ext>
            </a:extLst>
          </p:cNvPr>
          <p:cNvSpPr txBox="1"/>
          <p:nvPr/>
        </p:nvSpPr>
        <p:spPr>
          <a:xfrm>
            <a:off x="2617695" y="-39328"/>
            <a:ext cx="9574305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spc="300" dirty="0">
                <a:ln/>
                <a:solidFill>
                  <a:schemeClr val="accent3"/>
                </a:solidFill>
              </a:rPr>
              <a:t>WAS DU VERMEIDEN SOLLTEST </a:t>
            </a:r>
            <a:r>
              <a:rPr lang="de-DE" sz="3200" b="1" spc="300" dirty="0">
                <a:ln/>
                <a:solidFill>
                  <a:schemeClr val="accent3"/>
                </a:solidFill>
              </a:rPr>
              <a:t>(Philipper 3:1-3)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F9A658-C7BF-A67F-DC57-135904BFFD0E}"/>
              </a:ext>
            </a:extLst>
          </p:cNvPr>
          <p:cNvSpPr txBox="1"/>
          <p:nvPr/>
        </p:nvSpPr>
        <p:spPr>
          <a:xfrm>
            <a:off x="3832149" y="1264120"/>
            <a:ext cx="699644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Gebt Acht auf die Hunde, gebt Acht auf die üblen Arbeiter, gebt Acht auf die Verschnittenen!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(Philipp 3:2)</a:t>
            </a:r>
            <a:endParaRPr lang="en" sz="1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2021B4D-D923-4B45-CA22-153DC9373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948631"/>
              </p:ext>
            </p:extLst>
          </p:nvPr>
        </p:nvGraphicFramePr>
        <p:xfrm>
          <a:off x="452689" y="2380350"/>
          <a:ext cx="11286622" cy="385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38483B9E-B011-5BA0-CCB0-3592C47DDF61}"/>
              </a:ext>
            </a:extLst>
          </p:cNvPr>
          <p:cNvSpPr/>
          <p:nvPr/>
        </p:nvSpPr>
        <p:spPr>
          <a:xfrm>
            <a:off x="99841" y="42077"/>
            <a:ext cx="2517854" cy="94130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01.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Freude im Herrn</a:t>
            </a:r>
          </a:p>
        </p:txBody>
      </p:sp>
    </p:spTree>
    <p:extLst>
      <p:ext uri="{BB962C8B-B14F-4D97-AF65-F5344CB8AC3E}">
        <p14:creationId xmlns:p14="http://schemas.microsoft.com/office/powerpoint/2010/main" val="11556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1F987-572A-39B7-6EA7-BA0C7E488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9958674-8C73-8425-83FD-785F33BDBC91}"/>
              </a:ext>
            </a:extLst>
          </p:cNvPr>
          <p:cNvSpPr txBox="1"/>
          <p:nvPr/>
        </p:nvSpPr>
        <p:spPr>
          <a:xfrm>
            <a:off x="2617695" y="-39328"/>
            <a:ext cx="9574305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spc="300" dirty="0">
                <a:ln/>
                <a:solidFill>
                  <a:schemeClr val="accent3"/>
                </a:solidFill>
              </a:rPr>
              <a:t>WAS DU VERMEIDEN SOLLTEST </a:t>
            </a:r>
            <a:r>
              <a:rPr lang="de-DE" sz="3200" b="1" spc="300" dirty="0">
                <a:ln/>
                <a:solidFill>
                  <a:schemeClr val="accent3"/>
                </a:solidFill>
              </a:rPr>
              <a:t>(Philipper 3:1-3)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F36630-2456-689D-D5E5-772CEE872C31}"/>
              </a:ext>
            </a:extLst>
          </p:cNvPr>
          <p:cNvSpPr txBox="1"/>
          <p:nvPr/>
        </p:nvSpPr>
        <p:spPr>
          <a:xfrm>
            <a:off x="3325628" y="1222556"/>
            <a:ext cx="876653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Nehmt euch in Acht vor den Hunden, nehmt euch in Acht vor den böswilligen Arbeitern, nehmt euch in Acht vor der Zerschneidung!!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(Philipp 3:2)</a:t>
            </a:r>
            <a:endParaRPr lang="en" sz="1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794025-CF2D-8C34-6A02-4001ACE65214}"/>
              </a:ext>
            </a:extLst>
          </p:cNvPr>
          <p:cNvSpPr txBox="1"/>
          <p:nvPr/>
        </p:nvSpPr>
        <p:spPr>
          <a:xfrm>
            <a:off x="3492351" y="1930442"/>
            <a:ext cx="3854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Paulus weist </a:t>
            </a:r>
            <a:br>
              <a:rPr lang="de-DE" sz="2000" b="1" dirty="0"/>
            </a:br>
            <a:r>
              <a:rPr lang="de-DE" sz="2000" b="1" dirty="0"/>
              <a:t>auf die GRÖSSTE GEFAHR hin, die damals die Gemeinde bedrohte: </a:t>
            </a:r>
            <a:r>
              <a:rPr lang="de-DE" sz="2000" b="1" dirty="0">
                <a:solidFill>
                  <a:srgbClr val="DECDFF"/>
                </a:solidFill>
                <a:highlight>
                  <a:srgbClr val="800000"/>
                </a:highlight>
              </a:rPr>
              <a:t>falsche Lehrer, </a:t>
            </a:r>
            <a:br>
              <a:rPr lang="de-DE" sz="2000" b="1" dirty="0">
                <a:solidFill>
                  <a:srgbClr val="DECDFF"/>
                </a:solidFill>
                <a:highlight>
                  <a:srgbClr val="800000"/>
                </a:highlight>
              </a:rPr>
            </a:br>
            <a:r>
              <a:rPr lang="de-DE" sz="2000" b="1" dirty="0"/>
              <a:t>die eine strikte Einhaltung </a:t>
            </a:r>
            <a:br>
              <a:rPr lang="de-DE" sz="2000" b="1" dirty="0"/>
            </a:br>
            <a:r>
              <a:rPr lang="de-DE" sz="2000" b="1" dirty="0"/>
              <a:t>des zeremoniellen Gesetzes lehrten (Phil 3,2). </a:t>
            </a:r>
            <a:endParaRPr lang="en" sz="2000" b="1" dirty="0"/>
          </a:p>
        </p:txBody>
      </p:sp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49F90212-AC07-E00B-E552-B9DF1C7C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373" y="1981101"/>
            <a:ext cx="4247559" cy="24850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670A73-D161-784A-012A-C5CFCEC725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1" y="1279556"/>
            <a:ext cx="3225787" cy="30038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05A11AFB-63E2-EF97-0B1E-A4DD9A0F821B}"/>
              </a:ext>
            </a:extLst>
          </p:cNvPr>
          <p:cNvSpPr/>
          <p:nvPr/>
        </p:nvSpPr>
        <p:spPr>
          <a:xfrm>
            <a:off x="99841" y="42077"/>
            <a:ext cx="2517854" cy="94130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01.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Freude im Herrn</a:t>
            </a: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ABCB457B-14C6-22BA-13B2-8438C81E11A9}"/>
              </a:ext>
            </a:extLst>
          </p:cNvPr>
          <p:cNvSpPr txBox="1"/>
          <p:nvPr/>
        </p:nvSpPr>
        <p:spPr>
          <a:xfrm>
            <a:off x="168623" y="4177211"/>
            <a:ext cx="52346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u="sng" dirty="0"/>
              <a:t>Er bezeichnet sie auf 3 verschiedene Arten: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1. </a:t>
            </a:r>
            <a:r>
              <a:rPr lang="de-DE" sz="2000" b="1" dirty="0">
                <a:highlight>
                  <a:srgbClr val="FF00FF"/>
                </a:highlight>
              </a:rPr>
              <a:t>Hunde</a:t>
            </a:r>
            <a:r>
              <a:rPr lang="de-DE" sz="2000" b="1" dirty="0"/>
              <a:t> (Ps 22,17): </a:t>
            </a:r>
            <a:br>
              <a:rPr lang="de-DE" sz="2000" b="1" dirty="0"/>
            </a:br>
            <a:r>
              <a:rPr lang="de-DE" sz="2000" b="1" dirty="0"/>
              <a:t>„Denn Hunde haben </a:t>
            </a:r>
            <a:br>
              <a:rPr lang="de-DE" sz="2000" b="1" dirty="0"/>
            </a:br>
            <a:r>
              <a:rPr lang="de-DE" sz="2000" b="1" dirty="0"/>
              <a:t>mich umgeben, </a:t>
            </a:r>
            <a:br>
              <a:rPr lang="de-DE" sz="2000" b="1" dirty="0"/>
            </a:br>
            <a:r>
              <a:rPr lang="de-DE" sz="2000" b="1" dirty="0"/>
              <a:t>/ und der Bösen Rotte </a:t>
            </a:r>
            <a:br>
              <a:rPr lang="de-DE" sz="2000" b="1" dirty="0"/>
            </a:br>
            <a:r>
              <a:rPr lang="de-DE" sz="2000" b="1" dirty="0"/>
              <a:t>hat mich umringt; </a:t>
            </a:r>
            <a:br>
              <a:rPr lang="de-DE" sz="2000" b="1" dirty="0"/>
            </a:br>
            <a:r>
              <a:rPr lang="de-DE" sz="2000" b="1" dirty="0"/>
              <a:t>sie haben meine Hände </a:t>
            </a:r>
            <a:br>
              <a:rPr lang="de-DE" sz="2000" b="1" dirty="0"/>
            </a:br>
            <a:r>
              <a:rPr lang="de-DE" sz="2000" b="1" dirty="0"/>
              <a:t>und Füße durchgraben.“</a:t>
            </a:r>
            <a:endParaRPr lang="en" sz="2000" b="1" dirty="0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9D474229-087C-C7A2-1491-4BF6558F9CAB}"/>
              </a:ext>
            </a:extLst>
          </p:cNvPr>
          <p:cNvSpPr txBox="1"/>
          <p:nvPr/>
        </p:nvSpPr>
        <p:spPr>
          <a:xfrm>
            <a:off x="3412173" y="4523460"/>
            <a:ext cx="861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(2. Petr 2,21-22): „ Denn es wäre besser für sie gewesen, </a:t>
            </a:r>
            <a:br>
              <a:rPr lang="de-DE" sz="2000" b="1" dirty="0"/>
            </a:br>
            <a:r>
              <a:rPr lang="de-DE" sz="2000" b="1" dirty="0"/>
              <a:t>wenn sie den Weg der Gerechtigkeit nicht erkannt hätten, </a:t>
            </a:r>
            <a:br>
              <a:rPr lang="de-DE" sz="2000" b="1" dirty="0"/>
            </a:br>
            <a:r>
              <a:rPr lang="de-DE" sz="2000" b="1" dirty="0"/>
              <a:t>als dass sie ihn kennen und sich abkehren von dem heiligen Gebot, </a:t>
            </a:r>
            <a:br>
              <a:rPr lang="de-DE" sz="2000" b="1" dirty="0"/>
            </a:br>
            <a:r>
              <a:rPr lang="de-DE" sz="2000" b="1" dirty="0"/>
              <a:t>das ihnen gegeben ist. Es ist ihnen widerfahren das wahre Sprichwort: ,Der Hund frisst wieder, was er ausgespien hat;‘</a:t>
            </a:r>
            <a:br>
              <a:rPr lang="de-DE" sz="2000" b="1" dirty="0"/>
            </a:br>
            <a:r>
              <a:rPr lang="de-DE" sz="2000" b="1" dirty="0"/>
              <a:t>und: ,Die Sau wälzt sich nach der Schwemme wieder im Kot.‘</a:t>
            </a:r>
            <a:endParaRPr lang="en" sz="2000" b="1" dirty="0"/>
          </a:p>
        </p:txBody>
      </p:sp>
      <p:sp>
        <p:nvSpPr>
          <p:cNvPr id="13" name="CuadroTexto 6">
            <a:extLst>
              <a:ext uri="{FF2B5EF4-FFF2-40B4-BE49-F238E27FC236}">
                <a16:creationId xmlns:a16="http://schemas.microsoft.com/office/drawing/2014/main" id="{AF0F9ABE-2D0F-42E7-97C0-6215E541C904}"/>
              </a:ext>
            </a:extLst>
          </p:cNvPr>
          <p:cNvSpPr txBox="1"/>
          <p:nvPr/>
        </p:nvSpPr>
        <p:spPr>
          <a:xfrm>
            <a:off x="3480955" y="6416286"/>
            <a:ext cx="159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2. </a:t>
            </a:r>
            <a:r>
              <a:rPr lang="de-DE" sz="2000" b="1" dirty="0">
                <a:highlight>
                  <a:srgbClr val="FF00FF"/>
                </a:highlight>
              </a:rPr>
              <a:t>Übeltäter</a:t>
            </a:r>
            <a:endParaRPr lang="en" sz="2000" b="1" dirty="0"/>
          </a:p>
        </p:txBody>
      </p:sp>
      <p:sp>
        <p:nvSpPr>
          <p:cNvPr id="14" name="CuadroTexto 6">
            <a:extLst>
              <a:ext uri="{FF2B5EF4-FFF2-40B4-BE49-F238E27FC236}">
                <a16:creationId xmlns:a16="http://schemas.microsoft.com/office/drawing/2014/main" id="{C63B7E27-1224-4BBE-7A29-E33DD48A9C16}"/>
              </a:ext>
            </a:extLst>
          </p:cNvPr>
          <p:cNvSpPr txBox="1"/>
          <p:nvPr/>
        </p:nvSpPr>
        <p:spPr>
          <a:xfrm>
            <a:off x="5005791" y="6435522"/>
            <a:ext cx="718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und 3. </a:t>
            </a:r>
            <a:r>
              <a:rPr lang="de-DE" sz="2000" b="1" dirty="0">
                <a:highlight>
                  <a:srgbClr val="FF00FF"/>
                </a:highlight>
              </a:rPr>
              <a:t>Verstümmler des Fleisches </a:t>
            </a:r>
            <a:r>
              <a:rPr lang="de-DE" sz="2000" b="1" dirty="0"/>
              <a:t>(durch die Beschneidung).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26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5" y="2825640"/>
            <a:ext cx="6006045" cy="41540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4344310" y="-75054"/>
            <a:ext cx="729727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WAS DAHINTEN LIEGT </a:t>
            </a:r>
            <a:r>
              <a:rPr lang="de-DE" sz="32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(PHIL 3:4-6)</a:t>
            </a:r>
            <a:endParaRPr lang="de-DE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3572500" y="1133803"/>
            <a:ext cx="8481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rgbClr val="823A36"/>
                </a:solidFill>
                <a:latin typeface="Candara" panose="020E0502030303020204" pitchFamily="34" charset="0"/>
              </a:rPr>
              <a:t>Ich wurde am 8. Tag beschnitten, bin aus Israels Geschlecht, vom Stamm Benjamin, ein Hebräer von Hebräern, nach dem Gesetz ein Pharisäer</a:t>
            </a:r>
            <a:r>
              <a:rPr lang="en" b="1" dirty="0">
                <a:solidFill>
                  <a:srgbClr val="823A36"/>
                </a:solidFill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andara" panose="020E0502030303020204" pitchFamily="34" charset="0"/>
              </a:rPr>
              <a:t>(Philipp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0" y="1809855"/>
            <a:ext cx="12192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Auf dem KONZIL VON JERUSALEM war beschlossen worden, dass die </a:t>
            </a:r>
            <a:r>
              <a:rPr lang="de-DE" sz="2000" b="1" dirty="0">
                <a:highlight>
                  <a:srgbClr val="D4E2C4"/>
                </a:highlight>
              </a:rPr>
              <a:t>Heiden</a:t>
            </a:r>
            <a:r>
              <a:rPr lang="de-DE" sz="2000" b="1" dirty="0"/>
              <a:t> </a:t>
            </a:r>
            <a:r>
              <a:rPr lang="de-DE" sz="2000" b="1" dirty="0">
                <a:highlight>
                  <a:srgbClr val="D4E2C4"/>
                </a:highlight>
              </a:rPr>
              <a:t>nicht </a:t>
            </a:r>
            <a:r>
              <a:rPr lang="de-DE" sz="2000" b="1" dirty="0"/>
              <a:t>mit Fragen des </a:t>
            </a:r>
            <a:r>
              <a:rPr lang="de-DE" sz="2000" b="1" dirty="0">
                <a:highlight>
                  <a:srgbClr val="D4E2C4"/>
                </a:highlight>
              </a:rPr>
              <a:t>jüdischen </a:t>
            </a:r>
            <a:r>
              <a:rPr lang="de-DE" sz="2000" b="1" dirty="0" err="1">
                <a:highlight>
                  <a:srgbClr val="D4E2C4"/>
                </a:highlight>
              </a:rPr>
              <a:t>Zeremonialrechts</a:t>
            </a:r>
            <a:r>
              <a:rPr lang="de-DE" sz="2000" b="1" dirty="0">
                <a:highlight>
                  <a:srgbClr val="D4E2C4"/>
                </a:highlight>
              </a:rPr>
              <a:t> </a:t>
            </a:r>
            <a:r>
              <a:rPr lang="de-DE" sz="2000" b="1" dirty="0"/>
              <a:t>belästigt werden sollten (Apg 15,19-21).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Allerdings waren bestimmte Lehrer nach Philippi gekommen und lehrten die Notwendigkeit der Beschneidung (Phil 3,2-3).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6466268" y="3356263"/>
            <a:ext cx="50660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Aber er rühmte sich all dessen, </a:t>
            </a:r>
            <a:r>
              <a:rPr lang="de-DE" sz="2400" b="1" dirty="0">
                <a:solidFill>
                  <a:srgbClr val="C00000"/>
                </a:solidFill>
              </a:rPr>
              <a:t>bevor</a:t>
            </a:r>
            <a:r>
              <a:rPr lang="de-DE" sz="2400" b="1" dirty="0"/>
              <a:t> er JESUS kannte. </a:t>
            </a:r>
          </a:p>
          <a:p>
            <a:pPr algn="ctr">
              <a:spcBef>
                <a:spcPts val="600"/>
              </a:spcBef>
            </a:pP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Jetzt</a:t>
            </a:r>
            <a:r>
              <a:rPr lang="de-DE" sz="2400" b="1" dirty="0"/>
              <a:t> wusste er, </a:t>
            </a:r>
            <a:br>
              <a:rPr lang="de-DE" sz="2400" b="1" dirty="0"/>
            </a:br>
            <a:r>
              <a:rPr lang="de-DE" sz="2400" b="1" dirty="0"/>
              <a:t>dass er das Gesetz </a:t>
            </a:r>
            <a:br>
              <a:rPr lang="de-DE" sz="2400" b="1" dirty="0"/>
            </a:br>
            <a:r>
              <a:rPr lang="de-DE" sz="2400" b="1" dirty="0"/>
              <a:t>nicht einmal verstanden hatte </a:t>
            </a:r>
            <a:br>
              <a:rPr lang="de-DE" sz="2400" b="1" dirty="0"/>
            </a:br>
            <a:r>
              <a:rPr lang="de-DE" sz="2200" b="1" dirty="0"/>
              <a:t>(</a:t>
            </a:r>
            <a:r>
              <a:rPr lang="de-DE" sz="2200" b="1" dirty="0" err="1"/>
              <a:t>Mt</a:t>
            </a:r>
            <a:r>
              <a:rPr lang="de-DE" sz="2200" b="1" dirty="0"/>
              <a:t> 5,21-22). </a:t>
            </a:r>
          </a:p>
          <a:p>
            <a:pPr algn="ctr">
              <a:spcBef>
                <a:spcPts val="600"/>
              </a:spcBef>
            </a:pPr>
            <a:r>
              <a:rPr lang="de-D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Jetzt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400" b="1" dirty="0"/>
              <a:t>wusste er, </a:t>
            </a:r>
            <a:br>
              <a:rPr lang="de-DE" sz="2400" b="1" dirty="0"/>
            </a:br>
            <a:r>
              <a:rPr lang="de-DE" sz="2400" b="1" dirty="0">
                <a:highlight>
                  <a:srgbClr val="EFF6AF"/>
                </a:highlight>
              </a:rPr>
              <a:t>dass nur CHRISTUS rettet </a:t>
            </a:r>
            <a:br>
              <a:rPr lang="de-DE" sz="2400" b="1" dirty="0"/>
            </a:br>
            <a:r>
              <a:rPr lang="de-DE" sz="2200" b="1" dirty="0"/>
              <a:t>(Phil 3,7).</a:t>
            </a:r>
            <a:endParaRPr lang="en" sz="2200" b="1" dirty="0"/>
          </a:p>
        </p:txBody>
      </p:sp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F25AD2D9-7E10-AF11-70CE-2ABC103509DC}"/>
              </a:ext>
            </a:extLst>
          </p:cNvPr>
          <p:cNvSpPr/>
          <p:nvPr/>
        </p:nvSpPr>
        <p:spPr>
          <a:xfrm>
            <a:off x="138264" y="88297"/>
            <a:ext cx="3572499" cy="109853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02. Feb ‘26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Das „Vorleben“ von Paulus</a:t>
            </a:r>
          </a:p>
        </p:txBody>
      </p:sp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2087</Words>
  <Application>Microsoft Office PowerPoint</Application>
  <PresentationFormat>Panorámica</PresentationFormat>
  <Paragraphs>124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Candara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2026-01-07T16:18:59Z</dcterms:created>
  <dcterms:modified xsi:type="dcterms:W3CDTF">2026-02-06T16:19:02Z</dcterms:modified>
</cp:coreProperties>
</file>