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3"/>
  </p:notesMasterIdLst>
  <p:sldIdLst>
    <p:sldId id="256" r:id="rId3"/>
    <p:sldId id="329" r:id="rId4"/>
    <p:sldId id="257" r:id="rId5"/>
    <p:sldId id="330" r:id="rId6"/>
    <p:sldId id="258" r:id="rId7"/>
    <p:sldId id="259" r:id="rId8"/>
    <p:sldId id="337" r:id="rId9"/>
    <p:sldId id="326" r:id="rId10"/>
    <p:sldId id="332" r:id="rId11"/>
    <p:sldId id="325" r:id="rId12"/>
    <p:sldId id="262" r:id="rId13"/>
    <p:sldId id="333" r:id="rId14"/>
    <p:sldId id="334" r:id="rId15"/>
    <p:sldId id="327" r:id="rId16"/>
    <p:sldId id="336" r:id="rId17"/>
    <p:sldId id="328" r:id="rId18"/>
    <p:sldId id="322" r:id="rId19"/>
    <p:sldId id="335" r:id="rId20"/>
    <p:sldId id="323" r:id="rId21"/>
    <p:sldId id="331" r:id="rId22"/>
  </p:sldIdLst>
  <p:sldSz cx="12192000" cy="6858000"/>
  <p:notesSz cx="6858000" cy="9144000"/>
  <p:embeddedFontLst>
    <p:embeddedFont>
      <p:font typeface="Candara" panose="020E050203030302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
      <p:font typeface="Wingdings 3" panose="05040102010807070707" pitchFamily="18" charset="2"/>
      <p:regular r:id="rId3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B35"/>
    <a:srgbClr val="FEF7E5"/>
    <a:srgbClr val="E8CB9C"/>
    <a:srgbClr val="A5592B"/>
    <a:srgbClr val="7F00FF"/>
    <a:srgbClr val="D585FE"/>
    <a:srgbClr val="D3BD9D"/>
    <a:srgbClr val="BDA78E"/>
    <a:srgbClr val="C2AD92"/>
    <a:srgbClr val="EBD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7" autoAdjust="0"/>
    <p:restoredTop sz="94660"/>
  </p:normalViewPr>
  <p:slideViewPr>
    <p:cSldViewPr snapToGrid="0">
      <p:cViewPr varScale="1">
        <p:scale>
          <a:sx n="99" d="100"/>
          <a:sy n="99" d="100"/>
        </p:scale>
        <p:origin x="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de-DE" sz="2400" b="1" dirty="0"/>
            <a:t>Unser Körper wird geistlich, unsterblich und unvergänglich sein </a:t>
          </a:r>
          <a:br>
            <a:rPr lang="de-DE" sz="2400" b="1" dirty="0"/>
          </a:br>
          <a:r>
            <a:rPr lang="de-DE" sz="2400" b="1" dirty="0"/>
            <a:t>(1. Kor. 15:42-44, 50-54)</a:t>
          </a:r>
          <a:endParaRPr lang="es-ES" sz="2400" dirty="0"/>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de-DE" sz="2400" b="1" dirty="0"/>
            <a:t>Wir werden verherrlicht werden </a:t>
          </a:r>
          <a:br>
            <a:rPr lang="de-DE" sz="2400" b="1" dirty="0"/>
          </a:br>
          <a:r>
            <a:rPr lang="de-DE" sz="2400" b="1" dirty="0"/>
            <a:t>(Kol. 3:4; Phil. 3:21)</a:t>
          </a:r>
          <a:endParaRPr lang="es-ES" sz="2400" dirty="0"/>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de-DE" sz="2400" b="1" dirty="0"/>
            <a:t>Wir werden einen physischen Körper haben </a:t>
          </a:r>
          <a:br>
            <a:rPr lang="de-DE" sz="2400" b="1" dirty="0"/>
          </a:br>
          <a:r>
            <a:rPr lang="de-DE" sz="2400" b="1" dirty="0"/>
            <a:t>und GOTT </a:t>
          </a:r>
          <a:br>
            <a:rPr lang="de-DE" sz="2400" b="1" dirty="0"/>
          </a:br>
          <a:r>
            <a:rPr lang="de-DE" sz="2400" b="1" dirty="0"/>
            <a:t>mit unsere eigenen Augen sehen. </a:t>
          </a:r>
          <a:br>
            <a:rPr lang="de-DE" sz="2400" b="1" dirty="0"/>
          </a:br>
          <a:r>
            <a:rPr lang="de-DE" sz="2400" b="1" dirty="0"/>
            <a:t>(Hiob 19:25-27)</a:t>
          </a:r>
          <a:endParaRPr lang="es-ES" sz="2400" dirty="0"/>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custLinFactNeighborX="-12397" custLinFactNeighborY="218"/>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1039" custLinFactNeighborY="15968"/>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custScaleX="121592" custLinFactNeighborX="1038" custLinFactNeighborY="15401">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1037" custLinFactNeighborY="4921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ScaleX="112770" custLinFactNeighborY="3933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1039" custLinFactNeighborY="81046"/>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2546">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 an das, was WAHR ist,</a:t>
          </a:r>
          <a:endParaRPr lang="es-ES" sz="1800" dirty="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en" sz="1800" b="1" dirty="0">
              <a:effectLst>
                <a:outerShdw blurRad="38100" dist="38100" dir="2700000" algn="tl">
                  <a:srgbClr val="000000">
                    <a:alpha val="43137"/>
                  </a:srgbClr>
                </a:outerShdw>
              </a:effectLst>
            </a:rPr>
            <a:t>REDLICH,</a:t>
          </a:r>
          <a:endParaRPr lang="es-ES" sz="1800" dirty="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GERECHT,</a:t>
          </a:r>
          <a:endParaRPr lang="es-ES" sz="180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de-DE" sz="1800" b="1" dirty="0">
              <a:effectLst>
                <a:outerShdw blurRad="38100" dist="38100" dir="2700000" algn="tl">
                  <a:srgbClr val="000000">
                    <a:alpha val="43137"/>
                  </a:srgbClr>
                </a:outerShdw>
              </a:effectLst>
            </a:rPr>
            <a:t>w</a:t>
          </a:r>
          <a:r>
            <a:rPr lang="en" sz="1800" b="1" dirty="0">
              <a:effectLst>
                <a:outerShdw blurRad="38100" dist="38100" dir="2700000" algn="tl">
                  <a:srgbClr val="000000">
                    <a:alpha val="43137"/>
                  </a:srgbClr>
                </a:outerShdw>
              </a:effectLst>
            </a:rPr>
            <a:t>as REIN ist,</a:t>
          </a:r>
          <a:endParaRPr lang="es-ES" sz="1800" dirty="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de-DE" sz="1800" b="1" dirty="0">
              <a:effectLst>
                <a:outerShdw blurRad="38100" dist="38100" dir="2700000" algn="tl">
                  <a:srgbClr val="000000">
                    <a:alpha val="43137"/>
                  </a:srgbClr>
                </a:outerShdw>
              </a:effectLst>
            </a:rPr>
            <a:t>w</a:t>
          </a:r>
          <a:r>
            <a:rPr lang="en" sz="1800" b="1" dirty="0">
              <a:effectLst>
                <a:outerShdw blurRad="38100" dist="38100" dir="2700000" algn="tl">
                  <a:srgbClr val="000000">
                    <a:alpha val="43137"/>
                  </a:srgbClr>
                </a:outerShdw>
              </a:effectLst>
            </a:rPr>
            <a:t>as liebens-wert ist,</a:t>
          </a:r>
          <a:endParaRPr lang="es-ES" sz="1800" dirty="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de-DE" sz="1800" b="1" dirty="0">
              <a:effectLst>
                <a:outerShdw blurRad="38100" dist="38100" dir="2700000" algn="tl">
                  <a:srgbClr val="000000">
                    <a:alpha val="43137"/>
                  </a:srgbClr>
                </a:outerShdw>
              </a:effectLst>
            </a:rPr>
            <a:t>w</a:t>
          </a:r>
          <a:r>
            <a:rPr lang="en" sz="1800" b="1" dirty="0">
              <a:effectLst>
                <a:outerShdw blurRad="38100" dist="38100" dir="2700000" algn="tl">
                  <a:srgbClr val="000000">
                    <a:alpha val="43137"/>
                  </a:srgbClr>
                </a:outerShdw>
              </a:effectLst>
            </a:rPr>
            <a:t>as einen guten RUF hat…</a:t>
          </a:r>
          <a:endParaRPr lang="es-ES" sz="1800" dirty="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de-DE" sz="2000" b="1" dirty="0">
              <a:solidFill>
                <a:schemeClr val="tx1"/>
              </a:solidFill>
            </a:rPr>
            <a:t>RETTUNG eines geliebten Menschen oder Freundes </a:t>
          </a:r>
          <a:r>
            <a:rPr lang="en-US" sz="2000" b="1" dirty="0">
              <a:solidFill>
                <a:schemeClr val="tx1"/>
              </a:solidFill>
            </a:rPr>
            <a:t>(1 Tim. 2:3, 4</a:t>
          </a:r>
          <a:r>
            <a:rPr lang="en" sz="2000" b="1" dirty="0">
              <a:solidFill>
                <a:schemeClr val="tx1"/>
              </a:solidFill>
            </a:rPr>
            <a:t>)</a:t>
          </a:r>
          <a:endParaRPr lang="es-ES"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de-DE" sz="2000" b="1" dirty="0">
              <a:solidFill>
                <a:schemeClr val="tx1"/>
              </a:solidFill>
            </a:rPr>
            <a:t>MUT, meinen Glauben zu bekennen </a:t>
          </a:r>
          <a:r>
            <a:rPr lang="en-US" sz="2000" b="1" dirty="0">
              <a:solidFill>
                <a:schemeClr val="tx1"/>
              </a:solidFill>
            </a:rPr>
            <a:t>(</a:t>
          </a:r>
          <a:r>
            <a:rPr lang="en-US" sz="2000" b="1" dirty="0" err="1">
              <a:solidFill>
                <a:schemeClr val="tx1"/>
              </a:solidFill>
            </a:rPr>
            <a:t>Offbg</a:t>
          </a:r>
          <a:r>
            <a:rPr lang="en-US" sz="2000" b="1" dirty="0">
              <a:solidFill>
                <a:schemeClr val="tx1"/>
              </a:solidFill>
            </a:rPr>
            <a:t>. 22:17</a:t>
          </a:r>
          <a:r>
            <a:rPr lang="en" sz="2000" b="1" dirty="0">
              <a:solidFill>
                <a:schemeClr val="tx1"/>
              </a:solidFill>
            </a:rPr>
            <a:t>)</a:t>
          </a:r>
          <a:endParaRPr lang="es-ES"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de-DE" sz="2000" b="1" dirty="0">
              <a:solidFill>
                <a:schemeClr val="tx1"/>
              </a:solidFill>
            </a:rPr>
            <a:t>VERGEBUNG, wenn ich meine Sünden bekenne, </a:t>
          </a:r>
          <a:br>
            <a:rPr lang="de-DE" sz="2000" b="1" dirty="0">
              <a:solidFill>
                <a:schemeClr val="tx1"/>
              </a:solidFill>
            </a:rPr>
          </a:br>
          <a:r>
            <a:rPr lang="de-DE" sz="2000" b="1" dirty="0">
              <a:solidFill>
                <a:schemeClr val="tx1"/>
              </a:solidFill>
            </a:rPr>
            <a:t>sie bereue und aufhöre sie zu tun </a:t>
          </a:r>
          <a:r>
            <a:rPr lang="en-US" sz="2000" b="1" dirty="0">
              <a:solidFill>
                <a:schemeClr val="tx1"/>
              </a:solidFill>
            </a:rPr>
            <a:t>(1 Joh. 1:9</a:t>
          </a:r>
          <a:r>
            <a:rPr lang="en" sz="2000" b="1" dirty="0">
              <a:solidFill>
                <a:schemeClr val="tx1"/>
              </a:solidFill>
            </a:rPr>
            <a:t>)</a:t>
          </a:r>
          <a:endParaRPr lang="es-ES" sz="20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de-DE" sz="2000" b="1" dirty="0">
              <a:solidFill>
                <a:schemeClr val="tx1"/>
              </a:solidFill>
            </a:rPr>
            <a:t>Die VOLLMACHT, GOTTES GEBOTE zu befolgen </a:t>
          </a:r>
          <a:r>
            <a:rPr lang="en-US" sz="2000" b="1" dirty="0">
              <a:solidFill>
                <a:schemeClr val="tx1"/>
              </a:solidFill>
            </a:rPr>
            <a:t>(Heb. 13:20, 21</a:t>
          </a:r>
          <a:r>
            <a:rPr lang="en" sz="2000" b="1" dirty="0">
              <a:solidFill>
                <a:schemeClr val="tx1"/>
              </a:solidFill>
            </a:rPr>
            <a:t>)</a:t>
          </a:r>
          <a:endParaRPr lang="es-ES"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de-DE" sz="2000" b="1" dirty="0">
              <a:effectLst>
                <a:outerShdw blurRad="38100" dist="38100" dir="2700000" algn="tl">
                  <a:srgbClr val="000000">
                    <a:alpha val="43137"/>
                  </a:srgbClr>
                </a:outerShdw>
              </a:effectLst>
            </a:rPr>
            <a:t>LIEBE für diejenigen, die uns hassen und schlecht behandeln </a:t>
          </a:r>
          <a:br>
            <a:rPr lang="de-DE"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(Matt. 5:44</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de-DE" sz="2000" b="1" dirty="0">
              <a:effectLst>
                <a:outerShdw blurRad="38100" dist="38100" dir="2700000" algn="tl">
                  <a:srgbClr val="000000">
                    <a:alpha val="43137"/>
                  </a:srgbClr>
                </a:outerShdw>
              </a:effectLst>
            </a:rPr>
            <a:t>WEISHEIT für schwierige Situationen </a:t>
          </a:r>
          <a:r>
            <a:rPr lang="en-US" sz="2000" b="1" dirty="0">
              <a:effectLst>
                <a:outerShdw blurRad="38100" dist="38100" dir="2700000" algn="tl">
                  <a:srgbClr val="000000">
                    <a:alpha val="43137"/>
                  </a:srgbClr>
                </a:outerShdw>
              </a:effectLst>
            </a:rPr>
            <a:t>(Jakobus 1:5</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de-DE" sz="2000" b="1" dirty="0">
              <a:effectLst>
                <a:outerShdw blurRad="38100" dist="38100" dir="2700000" algn="tl">
                  <a:srgbClr val="000000">
                    <a:alpha val="43137"/>
                  </a:srgbClr>
                </a:outerShdw>
              </a:effectLst>
            </a:rPr>
            <a:t>Die Wahrheit in GOTTES WORT erkennen </a:t>
          </a:r>
          <a:r>
            <a:rPr lang="en-US" sz="2000" b="1" dirty="0">
              <a:effectLst>
                <a:outerShdw blurRad="38100" dist="38100" dir="2700000" algn="tl">
                  <a:srgbClr val="000000">
                    <a:alpha val="43137"/>
                  </a:srgbClr>
                </a:outerShdw>
              </a:effectLst>
            </a:rPr>
            <a:t>(Joh. 8:32</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17" y="-322487"/>
          <a:ext cx="3740090" cy="5893075"/>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613280" y="1956177"/>
          <a:ext cx="2879869" cy="286231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613280" y="1956177"/>
        <a:ext cx="2879869" cy="2862314"/>
      </dsp:txXfrm>
    </dsp:sp>
    <dsp:sp modelId="{E3B5FC91-B78A-4126-8A8E-103CD1E4413E}">
      <dsp:nvSpPr>
        <dsp:cNvPr id="0" name=""/>
        <dsp:cNvSpPr/>
      </dsp:nvSpPr>
      <dsp:spPr>
        <a:xfrm>
          <a:off x="3815523" y="407351"/>
          <a:ext cx="797549" cy="797549"/>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4762913" y="198633"/>
          <a:ext cx="6135002" cy="128804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de-DE" sz="2400" b="1" kern="1200" dirty="0"/>
            <a:t>Wir werden einen physischen Körper haben </a:t>
          </a:r>
          <a:br>
            <a:rPr lang="de-DE" sz="2400" b="1" kern="1200" dirty="0"/>
          </a:br>
          <a:r>
            <a:rPr lang="de-DE" sz="2400" b="1" kern="1200" dirty="0"/>
            <a:t>und GOTT </a:t>
          </a:r>
          <a:br>
            <a:rPr lang="de-DE" sz="2400" b="1" kern="1200" dirty="0"/>
          </a:br>
          <a:r>
            <a:rPr lang="de-DE" sz="2400" b="1" kern="1200" dirty="0"/>
            <a:t>mit unsere eigenen Augen sehen. </a:t>
          </a:r>
          <a:br>
            <a:rPr lang="de-DE" sz="2400" b="1" kern="1200" dirty="0"/>
          </a:br>
          <a:r>
            <a:rPr lang="de-DE" sz="2400" b="1" kern="1200" dirty="0"/>
            <a:t>(Hiob 19:25-27)</a:t>
          </a:r>
          <a:endParaRPr lang="es-ES" sz="2400" kern="1200" dirty="0"/>
        </a:p>
      </dsp:txBody>
      <dsp:txXfrm>
        <a:off x="4762913" y="198633"/>
        <a:ext cx="6135002" cy="1288041"/>
      </dsp:txXfrm>
    </dsp:sp>
    <dsp:sp modelId="{92B38AFF-B673-4C25-AB6B-57902FB61F66}">
      <dsp:nvSpPr>
        <dsp:cNvPr id="0" name=""/>
        <dsp:cNvSpPr/>
      </dsp:nvSpPr>
      <dsp:spPr>
        <a:xfrm>
          <a:off x="3815502" y="2264163"/>
          <a:ext cx="797549" cy="797549"/>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4710540" y="2026737"/>
          <a:ext cx="5689882" cy="128804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rtl="0">
            <a:lnSpc>
              <a:spcPct val="90000"/>
            </a:lnSpc>
            <a:spcBef>
              <a:spcPct val="0"/>
            </a:spcBef>
            <a:spcAft>
              <a:spcPct val="35000"/>
            </a:spcAft>
            <a:buNone/>
          </a:pPr>
          <a:r>
            <a:rPr lang="de-DE" sz="2400" b="1" kern="1200" dirty="0"/>
            <a:t>Unser Körper wird geistlich, unsterblich und unvergänglich sein </a:t>
          </a:r>
          <a:br>
            <a:rPr lang="de-DE" sz="2400" b="1" kern="1200" dirty="0"/>
          </a:br>
          <a:r>
            <a:rPr lang="de-DE" sz="2400" b="1" kern="1200" dirty="0"/>
            <a:t>(1. Kor. 15:42-44, 50-54)</a:t>
          </a:r>
          <a:endParaRPr lang="es-ES" sz="2400" kern="1200" dirty="0"/>
        </a:p>
      </dsp:txBody>
      <dsp:txXfrm>
        <a:off x="4710540" y="2026737"/>
        <a:ext cx="5689882" cy="1288041"/>
      </dsp:txXfrm>
    </dsp:sp>
    <dsp:sp modelId="{89A536DA-7373-4595-BEEC-C02148F19477}">
      <dsp:nvSpPr>
        <dsp:cNvPr id="0" name=""/>
        <dsp:cNvSpPr/>
      </dsp:nvSpPr>
      <dsp:spPr>
        <a:xfrm>
          <a:off x="3815523" y="4106725"/>
          <a:ext cx="797549" cy="797549"/>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4710540" y="3845658"/>
          <a:ext cx="5045564" cy="128804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de-DE" sz="2400" b="1" kern="1200" dirty="0"/>
            <a:t>Wir werden verherrlicht werden </a:t>
          </a:r>
          <a:br>
            <a:rPr lang="de-DE" sz="2400" b="1" kern="1200" dirty="0"/>
          </a:br>
          <a:r>
            <a:rPr lang="de-DE" sz="2400" b="1" kern="1200" dirty="0"/>
            <a:t>(Kol. 3:4; Phil. 3:21)</a:t>
          </a:r>
          <a:endParaRPr lang="es-ES" sz="2400" kern="1200" dirty="0"/>
        </a:p>
      </dsp:txBody>
      <dsp:txXfrm>
        <a:off x="4710540" y="3845658"/>
        <a:ext cx="5045564" cy="1288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 an das, was WAHR ist,</a:t>
          </a:r>
          <a:endParaRPr lang="es-ES" sz="1800" kern="1200" dirty="0">
            <a:effectLst>
              <a:outerShdw blurRad="38100" dist="38100" dir="2700000" algn="tl">
                <a:srgbClr val="000000">
                  <a:alpha val="43137"/>
                </a:srgbClr>
              </a:outerShdw>
            </a:effectLst>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REDLICH,</a:t>
          </a:r>
          <a:endParaRPr lang="es-ES" sz="1800" kern="1200" dirty="0">
            <a:effectLst>
              <a:outerShdw blurRad="38100" dist="38100" dir="2700000" algn="tl">
                <a:srgbClr val="000000">
                  <a:alpha val="43137"/>
                </a:srgbClr>
              </a:outerShdw>
            </a:effectLst>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GERECHT,</a:t>
          </a:r>
          <a:endParaRPr lang="es-ES" sz="1800" kern="1200" dirty="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effectLst>
                <a:outerShdw blurRad="38100" dist="38100" dir="2700000" algn="tl">
                  <a:srgbClr val="000000">
                    <a:alpha val="43137"/>
                  </a:srgbClr>
                </a:outerShdw>
              </a:effectLst>
            </a:rPr>
            <a:t>w</a:t>
          </a:r>
          <a:r>
            <a:rPr lang="en" sz="1800" b="1" kern="1200" dirty="0">
              <a:effectLst>
                <a:outerShdw blurRad="38100" dist="38100" dir="2700000" algn="tl">
                  <a:srgbClr val="000000">
                    <a:alpha val="43137"/>
                  </a:srgbClr>
                </a:outerShdw>
              </a:effectLst>
            </a:rPr>
            <a:t>as REIN ist,</a:t>
          </a:r>
          <a:endParaRPr lang="es-ES" sz="1800" kern="1200" dirty="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effectLst>
                <a:outerShdw blurRad="38100" dist="38100" dir="2700000" algn="tl">
                  <a:srgbClr val="000000">
                    <a:alpha val="43137"/>
                  </a:srgbClr>
                </a:outerShdw>
              </a:effectLst>
            </a:rPr>
            <a:t>w</a:t>
          </a:r>
          <a:r>
            <a:rPr lang="en" sz="1800" b="1" kern="1200" dirty="0">
              <a:effectLst>
                <a:outerShdw blurRad="38100" dist="38100" dir="2700000" algn="tl">
                  <a:srgbClr val="000000">
                    <a:alpha val="43137"/>
                  </a:srgbClr>
                </a:outerShdw>
              </a:effectLst>
            </a:rPr>
            <a:t>as liebens-wert ist,</a:t>
          </a:r>
          <a:endParaRPr lang="es-ES" sz="1800" kern="1200" dirty="0">
            <a:effectLst>
              <a:outerShdw blurRad="38100" dist="38100" dir="2700000" algn="tl">
                <a:srgbClr val="000000">
                  <a:alpha val="43137"/>
                </a:srgbClr>
              </a:outerShdw>
            </a:effectLst>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effectLst>
                <a:outerShdw blurRad="38100" dist="38100" dir="2700000" algn="tl">
                  <a:srgbClr val="000000">
                    <a:alpha val="43137"/>
                  </a:srgbClr>
                </a:outerShdw>
              </a:effectLst>
            </a:rPr>
            <a:t>w</a:t>
          </a:r>
          <a:r>
            <a:rPr lang="en" sz="1800" b="1" kern="1200" dirty="0">
              <a:effectLst>
                <a:outerShdw blurRad="38100" dist="38100" dir="2700000" algn="tl">
                  <a:srgbClr val="000000">
                    <a:alpha val="43137"/>
                  </a:srgbClr>
                </a:outerShdw>
              </a:effectLst>
            </a:rPr>
            <a:t>as einen guten RUF hat…</a:t>
          </a:r>
          <a:endParaRPr lang="es-ES" sz="1800" kern="1200" dirty="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4825168" y="-739718"/>
          <a:ext cx="5748732" cy="5748732"/>
        </a:xfrm>
        <a:prstGeom prst="blockArc">
          <a:avLst>
            <a:gd name="adj1" fmla="val 18900000"/>
            <a:gd name="adj2" fmla="val 2700000"/>
            <a:gd name="adj3" fmla="val 376"/>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99491" y="125482"/>
          <a:ext cx="8919537" cy="52519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de-DE" sz="2000" b="1" kern="1200" dirty="0">
              <a:solidFill>
                <a:schemeClr val="tx1"/>
              </a:solidFill>
            </a:rPr>
            <a:t>RETTUNG eines geliebten Menschen oder Freundes </a:t>
          </a:r>
          <a:r>
            <a:rPr lang="en-US" sz="2000" b="1" kern="1200" dirty="0">
              <a:solidFill>
                <a:schemeClr val="tx1"/>
              </a:solidFill>
            </a:rPr>
            <a:t>(1 Tim. 2:3, 4</a:t>
          </a:r>
          <a:r>
            <a:rPr lang="en" sz="2000" b="1" kern="1200" dirty="0">
              <a:solidFill>
                <a:schemeClr val="tx1"/>
              </a:solidFill>
            </a:rPr>
            <a:t>)</a:t>
          </a:r>
          <a:endParaRPr lang="es-ES" sz="2000" kern="1200" dirty="0">
            <a:solidFill>
              <a:schemeClr val="tx1"/>
            </a:solidFill>
          </a:endParaRPr>
        </a:p>
      </dsp:txBody>
      <dsp:txXfrm>
        <a:off x="299491" y="125482"/>
        <a:ext cx="8919537" cy="525191"/>
      </dsp:txXfrm>
    </dsp:sp>
    <dsp:sp modelId="{BD42FA9E-E841-4D7B-B006-85DC5375ABFE}">
      <dsp:nvSpPr>
        <dsp:cNvPr id="0" name=""/>
        <dsp:cNvSpPr/>
      </dsp:nvSpPr>
      <dsp:spPr>
        <a:xfrm>
          <a:off x="56995" y="145582"/>
          <a:ext cx="484991" cy="484991"/>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650854" y="707814"/>
          <a:ext cx="8568174" cy="525191"/>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de-DE" sz="2000" b="1" kern="1200" dirty="0">
              <a:solidFill>
                <a:schemeClr val="tx1"/>
              </a:solidFill>
            </a:rPr>
            <a:t>MUT, meinen Glauben zu bekennen </a:t>
          </a:r>
          <a:r>
            <a:rPr lang="en-US" sz="2000" b="1" kern="1200" dirty="0">
              <a:solidFill>
                <a:schemeClr val="tx1"/>
              </a:solidFill>
            </a:rPr>
            <a:t>(</a:t>
          </a:r>
          <a:r>
            <a:rPr lang="en-US" sz="2000" b="1" kern="1200" dirty="0" err="1">
              <a:solidFill>
                <a:schemeClr val="tx1"/>
              </a:solidFill>
            </a:rPr>
            <a:t>Offbg</a:t>
          </a:r>
          <a:r>
            <a:rPr lang="en-US" sz="2000" b="1" kern="1200" dirty="0">
              <a:solidFill>
                <a:schemeClr val="tx1"/>
              </a:solidFill>
            </a:rPr>
            <a:t>. 22:17</a:t>
          </a:r>
          <a:r>
            <a:rPr lang="en" sz="2000" b="1" kern="1200" dirty="0">
              <a:solidFill>
                <a:schemeClr val="tx1"/>
              </a:solidFill>
            </a:rPr>
            <a:t>)</a:t>
          </a:r>
          <a:endParaRPr lang="es-ES" sz="2000" kern="1200" dirty="0">
            <a:solidFill>
              <a:schemeClr val="tx1"/>
            </a:solidFill>
          </a:endParaRPr>
        </a:p>
      </dsp:txBody>
      <dsp:txXfrm>
        <a:off x="650854" y="707814"/>
        <a:ext cx="8568174" cy="525191"/>
      </dsp:txXfrm>
    </dsp:sp>
    <dsp:sp modelId="{64BAB929-A5CF-4649-95FA-1972C0FA05CB}">
      <dsp:nvSpPr>
        <dsp:cNvPr id="0" name=""/>
        <dsp:cNvSpPr/>
      </dsp:nvSpPr>
      <dsp:spPr>
        <a:xfrm>
          <a:off x="408358" y="727914"/>
          <a:ext cx="484991" cy="484991"/>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843399" y="1289719"/>
          <a:ext cx="8375629" cy="525191"/>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de-DE" sz="2000" b="1" kern="1200" dirty="0">
              <a:solidFill>
                <a:schemeClr val="tx1"/>
              </a:solidFill>
            </a:rPr>
            <a:t>VERGEBUNG, wenn ich meine Sünden bekenne, </a:t>
          </a:r>
          <a:br>
            <a:rPr lang="de-DE" sz="2000" b="1" kern="1200" dirty="0">
              <a:solidFill>
                <a:schemeClr val="tx1"/>
              </a:solidFill>
            </a:rPr>
          </a:br>
          <a:r>
            <a:rPr lang="de-DE" sz="2000" b="1" kern="1200" dirty="0">
              <a:solidFill>
                <a:schemeClr val="tx1"/>
              </a:solidFill>
            </a:rPr>
            <a:t>sie bereue und aufhöre sie zu tun </a:t>
          </a:r>
          <a:r>
            <a:rPr lang="en-US" sz="2000" b="1" kern="1200" dirty="0">
              <a:solidFill>
                <a:schemeClr val="tx1"/>
              </a:solidFill>
            </a:rPr>
            <a:t>(1 Joh. 1:9</a:t>
          </a:r>
          <a:r>
            <a:rPr lang="en" sz="2000" b="1" kern="1200" dirty="0">
              <a:solidFill>
                <a:schemeClr val="tx1"/>
              </a:solidFill>
            </a:rPr>
            <a:t>)</a:t>
          </a:r>
          <a:endParaRPr lang="es-ES" sz="2000" kern="1200" dirty="0">
            <a:solidFill>
              <a:schemeClr val="tx1"/>
            </a:solidFill>
          </a:endParaRPr>
        </a:p>
      </dsp:txBody>
      <dsp:txXfrm>
        <a:off x="843399" y="1289719"/>
        <a:ext cx="8375629" cy="525191"/>
      </dsp:txXfrm>
    </dsp:sp>
    <dsp:sp modelId="{3A72738E-0745-48BC-9955-CD40C05AFABD}">
      <dsp:nvSpPr>
        <dsp:cNvPr id="0" name=""/>
        <dsp:cNvSpPr/>
      </dsp:nvSpPr>
      <dsp:spPr>
        <a:xfrm>
          <a:off x="600903" y="1309819"/>
          <a:ext cx="484991" cy="484991"/>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904877" y="1872051"/>
          <a:ext cx="8314151" cy="525191"/>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de-DE" sz="2000" b="1" kern="1200" dirty="0">
              <a:solidFill>
                <a:schemeClr val="tx1"/>
              </a:solidFill>
            </a:rPr>
            <a:t>Die VOLLMACHT, GOTTES GEBOTE zu befolgen </a:t>
          </a:r>
          <a:r>
            <a:rPr lang="en-US" sz="2000" b="1" kern="1200" dirty="0">
              <a:solidFill>
                <a:schemeClr val="tx1"/>
              </a:solidFill>
            </a:rPr>
            <a:t>(Heb. 13:20, 21</a:t>
          </a:r>
          <a:r>
            <a:rPr lang="en" sz="2000" b="1" kern="1200" dirty="0">
              <a:solidFill>
                <a:schemeClr val="tx1"/>
              </a:solidFill>
            </a:rPr>
            <a:t>)</a:t>
          </a:r>
          <a:endParaRPr lang="es-ES" sz="2000" kern="1200" dirty="0">
            <a:solidFill>
              <a:schemeClr val="tx1"/>
            </a:solidFill>
          </a:endParaRPr>
        </a:p>
      </dsp:txBody>
      <dsp:txXfrm>
        <a:off x="904877" y="1872051"/>
        <a:ext cx="8314151" cy="525191"/>
      </dsp:txXfrm>
    </dsp:sp>
    <dsp:sp modelId="{CE3CAA7C-AA9A-48AD-890D-90B5BB34B8A7}">
      <dsp:nvSpPr>
        <dsp:cNvPr id="0" name=""/>
        <dsp:cNvSpPr/>
      </dsp:nvSpPr>
      <dsp:spPr>
        <a:xfrm>
          <a:off x="662381" y="1892151"/>
          <a:ext cx="484991" cy="484991"/>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843399" y="2454383"/>
          <a:ext cx="8375629" cy="525191"/>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LIEBE für diejenigen, die uns hassen und schlecht behandeln </a:t>
          </a:r>
          <a:br>
            <a:rPr lang="de-DE" sz="2000" b="1" kern="1200" dirty="0">
              <a:effectLst>
                <a:outerShdw blurRad="38100" dist="38100" dir="2700000" algn="tl">
                  <a:srgbClr val="000000">
                    <a:alpha val="43137"/>
                  </a:srgbClr>
                </a:outerShdw>
              </a:effectLst>
            </a:rPr>
          </a:br>
          <a:r>
            <a:rPr lang="en-US" sz="2000" b="1" kern="1200" dirty="0">
              <a:effectLst>
                <a:outerShdw blurRad="38100" dist="38100" dir="2700000" algn="tl">
                  <a:srgbClr val="000000">
                    <a:alpha val="43137"/>
                  </a:srgbClr>
                </a:outerShdw>
              </a:effectLst>
            </a:rPr>
            <a:t>(Matt. 5:44</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843399" y="2454383"/>
        <a:ext cx="8375629" cy="525191"/>
      </dsp:txXfrm>
    </dsp:sp>
    <dsp:sp modelId="{93426230-DC6A-4125-9AAB-BA2117D99ACE}">
      <dsp:nvSpPr>
        <dsp:cNvPr id="0" name=""/>
        <dsp:cNvSpPr/>
      </dsp:nvSpPr>
      <dsp:spPr>
        <a:xfrm>
          <a:off x="600903" y="2474483"/>
          <a:ext cx="484991" cy="484991"/>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650854" y="3036288"/>
          <a:ext cx="8568174" cy="525191"/>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WEISHEIT für schwierige Situationen </a:t>
          </a:r>
          <a:r>
            <a:rPr lang="en-US" sz="2000" b="1" kern="1200" dirty="0">
              <a:effectLst>
                <a:outerShdw blurRad="38100" dist="38100" dir="2700000" algn="tl">
                  <a:srgbClr val="000000">
                    <a:alpha val="43137"/>
                  </a:srgbClr>
                </a:outerShdw>
              </a:effectLst>
            </a:rPr>
            <a:t>(Jakobus 1:5</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650854" y="3036288"/>
        <a:ext cx="8568174" cy="525191"/>
      </dsp:txXfrm>
    </dsp:sp>
    <dsp:sp modelId="{5C04E0FB-F6B3-4440-9E66-6E6042713807}">
      <dsp:nvSpPr>
        <dsp:cNvPr id="0" name=""/>
        <dsp:cNvSpPr/>
      </dsp:nvSpPr>
      <dsp:spPr>
        <a:xfrm>
          <a:off x="408358" y="3056388"/>
          <a:ext cx="484991" cy="484991"/>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99491" y="3618620"/>
          <a:ext cx="8919537" cy="525191"/>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Die Wahrheit in GOTTES WORT erkennen </a:t>
          </a:r>
          <a:r>
            <a:rPr lang="en-US" sz="2000" b="1" kern="1200" dirty="0">
              <a:effectLst>
                <a:outerShdw blurRad="38100" dist="38100" dir="2700000" algn="tl">
                  <a:srgbClr val="000000">
                    <a:alpha val="43137"/>
                  </a:srgbClr>
                </a:outerShdw>
              </a:effectLst>
            </a:rPr>
            <a:t>(Joh. 8:32</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99491" y="3618620"/>
        <a:ext cx="8919537" cy="525191"/>
      </dsp:txXfrm>
    </dsp:sp>
    <dsp:sp modelId="{53BB8065-6BE0-47E0-AD9A-2E26A6703EF2}">
      <dsp:nvSpPr>
        <dsp:cNvPr id="0" name=""/>
        <dsp:cNvSpPr/>
      </dsp:nvSpPr>
      <dsp:spPr>
        <a:xfrm>
          <a:off x="56995" y="3638720"/>
          <a:ext cx="484991" cy="484991"/>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3E714-4B8A-43BC-82A8-987869296D12}" type="datetimeFigureOut">
              <a:rPr lang="de-DE" smtClean="0"/>
              <a:t>11.02.2026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A670F-96B0-4875-8A8C-99E4EF59571B}" type="slidenum">
              <a:rPr lang="de-DE" smtClean="0"/>
              <a:t>‹Nº›</a:t>
            </a:fld>
            <a:endParaRPr lang="de-DE"/>
          </a:p>
        </p:txBody>
      </p:sp>
    </p:spTree>
    <p:extLst>
      <p:ext uri="{BB962C8B-B14F-4D97-AF65-F5344CB8AC3E}">
        <p14:creationId xmlns:p14="http://schemas.microsoft.com/office/powerpoint/2010/main" val="312090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C7A670F-96B0-4875-8A8C-99E4EF59571B}" type="slidenum">
              <a:rPr lang="de-DE" smtClean="0"/>
              <a:t>12</a:t>
            </a:fld>
            <a:endParaRPr lang="de-DE"/>
          </a:p>
        </p:txBody>
      </p:sp>
    </p:spTree>
    <p:extLst>
      <p:ext uri="{BB962C8B-B14F-4D97-AF65-F5344CB8AC3E}">
        <p14:creationId xmlns:p14="http://schemas.microsoft.com/office/powerpoint/2010/main" val="84483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11/02/2026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11/02/2026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11/02/2026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11/02/2026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11/02/2026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1.jpeg"/><Relationship Id="rId7" Type="http://schemas.openxmlformats.org/officeDocument/2006/relationships/diagramColors" Target="../diagrams/colors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8.png"/><Relationship Id="rId7" Type="http://schemas.microsoft.com/office/2007/relationships/hdphoto" Target="../media/hdphoto2.wdp"/><Relationship Id="rId12" Type="http://schemas.openxmlformats.org/officeDocument/2006/relationships/image" Target="../media/image16.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2689412" y="3895165"/>
            <a:ext cx="10500836" cy="1938992"/>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en" sz="6000" b="1" noProof="0" dirty="0">
                <a:ln w="25400">
                  <a:solidFill>
                    <a:schemeClr val="bg2">
                      <a:lumMod val="60000"/>
                      <a:lumOff val="40000"/>
                    </a:schemeClr>
                  </a:solidFill>
                  <a:prstDash val="solid"/>
                </a:ln>
                <a:solidFill>
                  <a:srgbClr val="FFFF00"/>
                </a:solidFill>
                <a:effectLst>
                  <a:outerShdw dist="38100" dir="3300000" algn="tl" rotWithShape="0">
                    <a:schemeClr val="tx1"/>
                  </a:outerShdw>
                </a:effectLst>
              </a:rPr>
              <a:t>HIMMLISCHE STAATSBÜRGERSCHAFT</a:t>
            </a:r>
          </a:p>
        </p:txBody>
      </p:sp>
      <p:sp>
        <p:nvSpPr>
          <p:cNvPr id="5" name="CuadroTexto 4">
            <a:extLst>
              <a:ext uri="{FF2B5EF4-FFF2-40B4-BE49-F238E27FC236}">
                <a16:creationId xmlns:a16="http://schemas.microsoft.com/office/drawing/2014/main" id="{EAB21358-D144-A200-351C-C04D0194FD93}"/>
              </a:ext>
            </a:extLst>
          </p:cNvPr>
          <p:cNvSpPr txBox="1"/>
          <p:nvPr/>
        </p:nvSpPr>
        <p:spPr>
          <a:xfrm>
            <a:off x="3180867" y="6321837"/>
            <a:ext cx="3684086" cy="400110"/>
          </a:xfrm>
          <a:prstGeom prst="rect">
            <a:avLst/>
          </a:prstGeom>
          <a:noFill/>
        </p:spPr>
        <p:txBody>
          <a:bodyPr wrap="none" rtlCol="0">
            <a:spAutoFit/>
          </a:bodyPr>
          <a:lstStyle/>
          <a:p>
            <a:pPr algn="r"/>
            <a:r>
              <a:rPr lang="en" sz="2000" b="1" noProof="0" dirty="0">
                <a:solidFill>
                  <a:srgbClr val="DAC17C"/>
                </a:solidFill>
                <a:effectLst>
                  <a:outerShdw blurRad="38100" dist="38100" dir="2700000" algn="tl">
                    <a:srgbClr val="000000">
                      <a:alpha val="43137"/>
                    </a:srgbClr>
                  </a:outerShdw>
                </a:effectLst>
              </a:rPr>
              <a:t>Lesson 7 for February 14, 2026</a:t>
            </a:r>
          </a:p>
        </p:txBody>
      </p:sp>
      <p:pic>
        <p:nvPicPr>
          <p:cNvPr id="2" name="Grafik 1">
            <a:extLst>
              <a:ext uri="{FF2B5EF4-FFF2-40B4-BE49-F238E27FC236}">
                <a16:creationId xmlns:a16="http://schemas.microsoft.com/office/drawing/2014/main" id="{27B7BC62-DE7C-3788-E9C5-554A672314B9}"/>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sharpenSoften amount="24000"/>
                    </a14:imgEffect>
                    <a14:imgEffect>
                      <a14:colorTemperature colorTemp="2953"/>
                    </a14:imgEffect>
                    <a14:imgEffect>
                      <a14:saturation sat="304000"/>
                    </a14:imgEffect>
                    <a14:imgEffect>
                      <a14:brightnessContrast bright="-41000" contrast="96000"/>
                    </a14:imgEffect>
                  </a14:imgLayer>
                </a14:imgProps>
              </a:ext>
            </a:extLst>
          </a:blip>
          <a:stretch>
            <a:fillRect/>
          </a:stretch>
        </p:blipFill>
        <p:spPr>
          <a:xfrm>
            <a:off x="118533" y="102899"/>
            <a:ext cx="404200" cy="5601745"/>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2994145"/>
            <a:ext cx="12192000" cy="2123658"/>
          </a:xfrm>
          <a:prstGeom prst="rect">
            <a:avLst/>
          </a:prstGeom>
          <a:solidFill>
            <a:schemeClr val="accent1">
              <a:lumMod val="40000"/>
              <a:lumOff val="60000"/>
            </a:schemeClr>
          </a:solidFill>
          <a:effectLst>
            <a:softEdge rad="317500"/>
          </a:effectLst>
        </p:spPr>
        <p:txBody>
          <a:bodyPr wrap="square">
            <a:spAutoFit/>
          </a:bodyPr>
          <a:lstStyle/>
          <a:p>
            <a:pPr algn="ctr"/>
            <a:r>
              <a:rPr lang="en" sz="6600" b="1" dirty="0">
                <a:ln w="12700">
                  <a:solidFill>
                    <a:schemeClr val="accent3">
                      <a:lumMod val="50000"/>
                    </a:schemeClr>
                  </a:solidFill>
                  <a:prstDash val="solid"/>
                </a:ln>
                <a:pattFill prst="narHorz">
                  <a:fgClr>
                    <a:schemeClr val="tx2">
                      <a:lumMod val="60000"/>
                      <a:lumOff val="40000"/>
                    </a:schemeClr>
                  </a:fgClr>
                  <a:bgClr>
                    <a:schemeClr val="tx2">
                      <a:lumMod val="60000"/>
                      <a:lumOff val="40000"/>
                    </a:schemeClr>
                  </a:bgClr>
                </a:pattFill>
                <a:effectLst>
                  <a:innerShdw blurRad="177800">
                    <a:schemeClr val="accent3">
                      <a:lumMod val="50000"/>
                    </a:schemeClr>
                  </a:innerShdw>
                </a:effectLst>
              </a:rPr>
              <a:t>BIS WIR </a:t>
            </a:r>
          </a:p>
          <a:p>
            <a:pPr algn="ctr"/>
            <a:r>
              <a:rPr lang="en" sz="6600" b="1" dirty="0">
                <a:ln w="12700">
                  <a:solidFill>
                    <a:schemeClr val="accent3">
                      <a:lumMod val="50000"/>
                    </a:schemeClr>
                  </a:solidFill>
                  <a:prstDash val="solid"/>
                </a:ln>
                <a:pattFill prst="narHorz">
                  <a:fgClr>
                    <a:schemeClr val="tx2">
                      <a:lumMod val="60000"/>
                      <a:lumOff val="40000"/>
                    </a:schemeClr>
                  </a:fgClr>
                  <a:bgClr>
                    <a:schemeClr val="tx2">
                      <a:lumMod val="60000"/>
                      <a:lumOff val="40000"/>
                    </a:schemeClr>
                  </a:bgClr>
                </a:pattFill>
                <a:effectLst>
                  <a:innerShdw blurRad="177800">
                    <a:schemeClr val="accent3">
                      <a:lumMod val="50000"/>
                    </a:schemeClr>
                  </a:innerShdw>
                </a:effectLst>
              </a:rPr>
              <a:t>DORTHIN KOMMEN</a:t>
            </a: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6359" y="1343313"/>
            <a:ext cx="6949141" cy="5352951"/>
          </a:xfrm>
          <a:prstGeom prst="rect">
            <a:avLst/>
          </a:prstGeom>
          <a:effectLst>
            <a:softEdge rad="317500"/>
          </a:effectLst>
        </p:spPr>
      </p:pic>
      <p:sp>
        <p:nvSpPr>
          <p:cNvPr id="3" name="CuadroTexto 2">
            <a:extLst>
              <a:ext uri="{FF2B5EF4-FFF2-40B4-BE49-F238E27FC236}">
                <a16:creationId xmlns:a16="http://schemas.microsoft.com/office/drawing/2014/main" id="{01E6C22A-850E-4EBE-2660-B5BDB2083E0A}"/>
              </a:ext>
            </a:extLst>
          </p:cNvPr>
          <p:cNvSpPr txBox="1"/>
          <p:nvPr/>
        </p:nvSpPr>
        <p:spPr>
          <a:xfrm>
            <a:off x="3293918" y="58992"/>
            <a:ext cx="8898081"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en" sz="4400" b="1" spc="600" noProof="0" dirty="0">
                <a:ln w="6350" cmpd="sng">
                  <a:solidFill>
                    <a:schemeClr val="accent2">
                      <a:lumMod val="75000"/>
                    </a:schemeClr>
                  </a:solidFill>
                  <a:prstDash val="solid"/>
                </a:ln>
                <a:gradFill>
                  <a:gsLst>
                    <a:gs pos="82078">
                      <a:srgbClr val="E56024"/>
                    </a:gs>
                    <a:gs pos="23000">
                      <a:srgbClr val="FFC000"/>
                    </a:gs>
                    <a:gs pos="42000">
                      <a:srgbClr val="FFFF00"/>
                    </a:gs>
                  </a:gsLst>
                  <a:lin ang="5400000" scaled="0"/>
                </a:gradFill>
                <a:effectLst>
                  <a:outerShdw blurRad="38100" dist="38100" dir="8400000" algn="tl">
                    <a:schemeClr val="accent5">
                      <a:lumMod val="50000"/>
                      <a:alpha val="86000"/>
                    </a:schemeClr>
                  </a:outerShdw>
                </a:effectLst>
              </a:rPr>
              <a:t>HARMONIE UND FREUDE</a:t>
            </a:r>
          </a:p>
        </p:txBody>
      </p:sp>
      <p:sp>
        <p:nvSpPr>
          <p:cNvPr id="4" name="CuadroTexto 3">
            <a:extLst>
              <a:ext uri="{FF2B5EF4-FFF2-40B4-BE49-F238E27FC236}">
                <a16:creationId xmlns:a16="http://schemas.microsoft.com/office/drawing/2014/main" id="{094A205C-D0E6-9B0B-203D-EC46C3DB4381}"/>
              </a:ext>
            </a:extLst>
          </p:cNvPr>
          <p:cNvSpPr txBox="1"/>
          <p:nvPr/>
        </p:nvSpPr>
        <p:spPr>
          <a:xfrm>
            <a:off x="3952034" y="718172"/>
            <a:ext cx="7495697" cy="707886"/>
          </a:xfrm>
          <a:prstGeom prst="rect">
            <a:avLst/>
          </a:prstGeom>
          <a:solidFill>
            <a:srgbClr val="FFC000"/>
          </a:solidFill>
          <a:effectLst>
            <a:softEdge rad="31750"/>
          </a:effectLst>
        </p:spPr>
        <p:txBody>
          <a:bodyPr wrap="square">
            <a:spAutoFit/>
          </a:bodyPr>
          <a:lstStyle/>
          <a:p>
            <a:pPr algn="ctr"/>
            <a:r>
              <a:rPr lang="en" sz="20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a:t>
            </a:r>
            <a:r>
              <a:rPr lang="de-DE" sz="20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Freuet euch in dem HERRN allewege, und abermals sage ich: Freuet euch</a:t>
            </a:r>
            <a:r>
              <a:rPr lang="en-US" sz="20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a:t>
            </a:r>
            <a:r>
              <a:rPr lang="en" sz="20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 </a:t>
            </a:r>
            <a:r>
              <a:rPr lang="en" sz="16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(Philipp</a:t>
            </a:r>
            <a:r>
              <a:rPr lang="en" sz="16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er</a:t>
            </a:r>
            <a:r>
              <a:rPr lang="en" sz="16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 4:4)</a:t>
            </a:r>
          </a:p>
        </p:txBody>
      </p:sp>
      <p:sp>
        <p:nvSpPr>
          <p:cNvPr id="12" name="CuadroTexto 11">
            <a:extLst>
              <a:ext uri="{FF2B5EF4-FFF2-40B4-BE49-F238E27FC236}">
                <a16:creationId xmlns:a16="http://schemas.microsoft.com/office/drawing/2014/main" id="{5DCDF085-2E6B-C57F-A385-5056E3EB929B}"/>
              </a:ext>
            </a:extLst>
          </p:cNvPr>
          <p:cNvSpPr txBox="1"/>
          <p:nvPr/>
        </p:nvSpPr>
        <p:spPr>
          <a:xfrm>
            <a:off x="9566200" y="2088491"/>
            <a:ext cx="2625800" cy="3862596"/>
          </a:xfrm>
          <a:prstGeom prst="rect">
            <a:avLst/>
          </a:prstGeom>
          <a:noFill/>
        </p:spPr>
        <p:txBody>
          <a:bodyPr wrap="square">
            <a:spAutoFit/>
          </a:bodyPr>
          <a:lstStyle/>
          <a:p>
            <a:pPr algn="ctr">
              <a:spcBef>
                <a:spcPts val="600"/>
              </a:spcBef>
            </a:pPr>
            <a:r>
              <a:rPr lang="de-DE" sz="2000" b="1" dirty="0"/>
              <a:t>Der folgende Ratschlag mag uns verwirren: </a:t>
            </a:r>
            <a:br>
              <a:rPr lang="de-DE" sz="2000" b="1" dirty="0"/>
            </a:br>
            <a:r>
              <a:rPr lang="de-DE" sz="2000" b="1" dirty="0">
                <a:highlight>
                  <a:srgbClr val="CDEB35"/>
                </a:highlight>
              </a:rPr>
              <a:t>„Freut euch allezeit […] Seid um nichts besorgt“ </a:t>
            </a:r>
            <a:br>
              <a:rPr lang="de-DE" sz="2000" b="1" dirty="0">
                <a:highlight>
                  <a:srgbClr val="CDEB35"/>
                </a:highlight>
              </a:rPr>
            </a:br>
            <a:r>
              <a:rPr lang="de-DE" sz="2000" b="1" dirty="0"/>
              <a:t>(Phil 4,4.6). </a:t>
            </a:r>
          </a:p>
          <a:p>
            <a:pPr algn="ctr">
              <a:spcBef>
                <a:spcPts val="600"/>
              </a:spcBef>
            </a:pPr>
            <a:r>
              <a:rPr lang="de-DE" sz="2000" b="1" dirty="0"/>
              <a:t>Wie soll das </a:t>
            </a:r>
            <a:br>
              <a:rPr lang="de-DE" sz="2000" b="1" dirty="0"/>
            </a:br>
            <a:r>
              <a:rPr lang="de-DE" sz="2000" b="1" dirty="0"/>
              <a:t>in einer Welt </a:t>
            </a:r>
            <a:br>
              <a:rPr lang="de-DE" sz="2000" b="1" dirty="0"/>
            </a:br>
            <a:r>
              <a:rPr lang="de-DE" sz="2000" b="1" dirty="0"/>
              <a:t>voller Probleme </a:t>
            </a:r>
            <a:br>
              <a:rPr lang="de-DE" sz="2000" b="1" dirty="0"/>
            </a:br>
            <a:r>
              <a:rPr lang="de-DE" sz="2000" b="1" dirty="0"/>
              <a:t>und Leiden möglich sein?</a:t>
            </a:r>
            <a:endParaRPr lang="en" sz="2000" b="1" noProof="0" dirty="0"/>
          </a:p>
        </p:txBody>
      </p:sp>
      <p:sp>
        <p:nvSpPr>
          <p:cNvPr id="5" name="CuadroTexto 4">
            <a:extLst>
              <a:ext uri="{FF2B5EF4-FFF2-40B4-BE49-F238E27FC236}">
                <a16:creationId xmlns:a16="http://schemas.microsoft.com/office/drawing/2014/main" id="{D8076166-A941-7B43-3088-7677B25E0A79}"/>
              </a:ext>
            </a:extLst>
          </p:cNvPr>
          <p:cNvSpPr txBox="1"/>
          <p:nvPr/>
        </p:nvSpPr>
        <p:spPr>
          <a:xfrm>
            <a:off x="79686" y="1072115"/>
            <a:ext cx="3661064" cy="5170646"/>
          </a:xfrm>
          <a:prstGeom prst="rect">
            <a:avLst/>
          </a:prstGeom>
          <a:noFill/>
        </p:spPr>
        <p:txBody>
          <a:bodyPr wrap="square" rtlCol="0">
            <a:spAutoFit/>
          </a:bodyPr>
          <a:lstStyle/>
          <a:p>
            <a:pPr>
              <a:spcBef>
                <a:spcPts val="600"/>
              </a:spcBef>
            </a:pPr>
            <a:r>
              <a:rPr lang="de-DE" sz="2000" b="1" dirty="0"/>
              <a:t>Am Ende seines Briefes verwebt Paulus </a:t>
            </a:r>
            <a:br>
              <a:rPr lang="de-DE" sz="2000" b="1" dirty="0"/>
            </a:br>
            <a:r>
              <a:rPr lang="de-DE" sz="2000" b="1" dirty="0"/>
              <a:t>persönliche Grüße </a:t>
            </a:r>
            <a:br>
              <a:rPr lang="de-DE" sz="2000" b="1" dirty="0"/>
            </a:br>
            <a:r>
              <a:rPr lang="de-DE" sz="2000" b="1" dirty="0"/>
              <a:t>mit praktischen </a:t>
            </a:r>
            <a:br>
              <a:rPr lang="de-DE" sz="2000" b="1" dirty="0"/>
            </a:br>
            <a:r>
              <a:rPr lang="de-DE" sz="2000" b="1" dirty="0"/>
              <a:t>Ratschlägen: </a:t>
            </a:r>
          </a:p>
          <a:p>
            <a:pPr>
              <a:spcBef>
                <a:spcPts val="600"/>
              </a:spcBef>
            </a:pPr>
            <a:r>
              <a:rPr lang="de-DE" sz="2000" b="1" dirty="0"/>
              <a:t>„Ich flehe </a:t>
            </a:r>
            <a:r>
              <a:rPr lang="de-DE" sz="2000" b="1" dirty="0" err="1"/>
              <a:t>Euodia</a:t>
            </a:r>
            <a:r>
              <a:rPr lang="de-DE" sz="2000" b="1" dirty="0"/>
              <a:t> und </a:t>
            </a:r>
            <a:r>
              <a:rPr lang="de-DE" sz="2000" b="1" dirty="0" err="1"/>
              <a:t>Syntyche</a:t>
            </a:r>
            <a:r>
              <a:rPr lang="de-DE" sz="2000" b="1" dirty="0"/>
              <a:t> an, dass sie </a:t>
            </a:r>
            <a:br>
              <a:rPr lang="de-DE" sz="2000" b="1" dirty="0"/>
            </a:br>
            <a:r>
              <a:rPr lang="de-DE" sz="2000" b="1" dirty="0"/>
              <a:t>im HERRN </a:t>
            </a:r>
            <a:br>
              <a:rPr lang="de-DE" sz="2000" b="1" dirty="0"/>
            </a:br>
            <a:r>
              <a:rPr lang="de-DE" sz="2000" b="1" dirty="0"/>
              <a:t>eines Sinnes seien. </a:t>
            </a:r>
          </a:p>
          <a:p>
            <a:pPr>
              <a:spcBef>
                <a:spcPts val="600"/>
              </a:spcBef>
            </a:pPr>
            <a:r>
              <a:rPr lang="de-DE" sz="2000" b="1" dirty="0"/>
              <a:t>Und ich bitte dich auch dringend, treuer </a:t>
            </a:r>
            <a:br>
              <a:rPr lang="de-DE" sz="2000" b="1" dirty="0"/>
            </a:br>
            <a:r>
              <a:rPr lang="de-DE" sz="2000" b="1" dirty="0"/>
              <a:t>Jochgefährte, hilf jenen Frauen, die sich mit mir </a:t>
            </a:r>
            <a:br>
              <a:rPr lang="de-DE" sz="2000" b="1" dirty="0"/>
            </a:br>
            <a:r>
              <a:rPr lang="de-DE" sz="2000" b="1" dirty="0"/>
              <a:t>in der Arbeit für das  Evangelium abgemüht </a:t>
            </a:r>
            <a:br>
              <a:rPr lang="de-DE" sz="2000" b="1" dirty="0"/>
            </a:br>
            <a:r>
              <a:rPr lang="de-DE" sz="2000" b="1" dirty="0"/>
              <a:t>haben, </a:t>
            </a:r>
            <a:endParaRPr lang="en" sz="2000" b="1" dirty="0"/>
          </a:p>
        </p:txBody>
      </p:sp>
      <p:sp>
        <p:nvSpPr>
          <p:cNvPr id="2" name="CuadroTexto 4">
            <a:extLst>
              <a:ext uri="{FF2B5EF4-FFF2-40B4-BE49-F238E27FC236}">
                <a16:creationId xmlns:a16="http://schemas.microsoft.com/office/drawing/2014/main" id="{9F248153-39BE-9966-B1C2-0C0AFD603C6A}"/>
              </a:ext>
            </a:extLst>
          </p:cNvPr>
          <p:cNvSpPr txBox="1"/>
          <p:nvPr/>
        </p:nvSpPr>
        <p:spPr>
          <a:xfrm>
            <a:off x="13876" y="6107424"/>
            <a:ext cx="11426515" cy="707886"/>
          </a:xfrm>
          <a:prstGeom prst="rect">
            <a:avLst/>
          </a:prstGeom>
          <a:noFill/>
        </p:spPr>
        <p:txBody>
          <a:bodyPr wrap="square" rtlCol="0">
            <a:spAutoFit/>
          </a:bodyPr>
          <a:lstStyle/>
          <a:p>
            <a:pPr>
              <a:spcBef>
                <a:spcPts val="600"/>
              </a:spcBef>
            </a:pPr>
            <a:r>
              <a:rPr lang="de-DE" sz="2000" b="1" dirty="0"/>
              <a:t>zusammen mit Clemens </a:t>
            </a:r>
            <a:br>
              <a:rPr lang="de-DE" sz="2000" b="1" dirty="0"/>
            </a:br>
            <a:r>
              <a:rPr lang="de-DE" sz="2000" b="1" dirty="0"/>
              <a:t>und meinen anderen Mitstreitern, deren Namen im Buch des Lebens stehen.“ (Phil 4,2-3).</a:t>
            </a:r>
            <a:endParaRPr lang="en" sz="2000" b="1" dirty="0"/>
          </a:p>
        </p:txBody>
      </p:sp>
      <p:sp>
        <p:nvSpPr>
          <p:cNvPr id="7" name="Scrollen: horizontal 6">
            <a:extLst>
              <a:ext uri="{FF2B5EF4-FFF2-40B4-BE49-F238E27FC236}">
                <a16:creationId xmlns:a16="http://schemas.microsoft.com/office/drawing/2014/main" id="{045C5C39-6292-4CB6-58AB-C7B321A7BCE0}"/>
              </a:ext>
            </a:extLst>
          </p:cNvPr>
          <p:cNvSpPr/>
          <p:nvPr/>
        </p:nvSpPr>
        <p:spPr>
          <a:xfrm>
            <a:off x="75898" y="0"/>
            <a:ext cx="2958247" cy="1224267"/>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Di, 10. Feb ‘26  - </a:t>
            </a:r>
            <a:br>
              <a:rPr lang="de-DE" sz="2000" b="1" i="1" dirty="0">
                <a:solidFill>
                  <a:srgbClr val="6C0401"/>
                </a:solidFill>
              </a:rPr>
            </a:br>
            <a:r>
              <a:rPr lang="de-DE" sz="2000" b="1" i="1" dirty="0">
                <a:solidFill>
                  <a:srgbClr val="6C0401"/>
                </a:solidFill>
              </a:rPr>
              <a:t>„Freut euch HERRN– allezeit!“</a:t>
            </a:r>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out)">
                                      <p:cBhvr>
                                        <p:cTn id="31" dur="750"/>
                                        <p:tgtEl>
                                          <p:spTgt spid="6"/>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2" grpId="0"/>
      <p:bldP spid="5" grpId="0"/>
      <p:bldP spid="2" grpId="0"/>
      <p:bldP spid="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35367A6-F414-4134-C6D5-F9E9BE1F8A7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699284-D906-9F95-01D1-43C2F83479F0}"/>
              </a:ext>
            </a:extLst>
          </p:cNvPr>
          <p:cNvSpPr txBox="1"/>
          <p:nvPr/>
        </p:nvSpPr>
        <p:spPr>
          <a:xfrm>
            <a:off x="3730336" y="-107264"/>
            <a:ext cx="8461663"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en" sz="4400" b="1" spc="600" noProof="0" dirty="0">
                <a:ln w="6350" cmpd="sng">
                  <a:solidFill>
                    <a:schemeClr val="accent2">
                      <a:lumMod val="75000"/>
                    </a:schemeClr>
                  </a:solidFill>
                  <a:prstDash val="solid"/>
                </a:ln>
                <a:gradFill>
                  <a:gsLst>
                    <a:gs pos="82078">
                      <a:srgbClr val="E56024"/>
                    </a:gs>
                    <a:gs pos="23000">
                      <a:srgbClr val="FFC000"/>
                    </a:gs>
                    <a:gs pos="42000">
                      <a:srgbClr val="FFFF00"/>
                    </a:gs>
                  </a:gsLst>
                  <a:lin ang="5400000" scaled="0"/>
                </a:gradFill>
                <a:effectLst>
                  <a:outerShdw blurRad="38100" dist="38100" dir="8400000" algn="tl">
                    <a:schemeClr val="accent5">
                      <a:lumMod val="50000"/>
                      <a:alpha val="86000"/>
                    </a:schemeClr>
                  </a:outerShdw>
                </a:effectLst>
              </a:rPr>
              <a:t>HARMONIE UND FREUDE</a:t>
            </a:r>
          </a:p>
        </p:txBody>
      </p:sp>
      <p:pic>
        <p:nvPicPr>
          <p:cNvPr id="8" name="Imagen 7" descr="Un par de personas sentadas en una sala&#10;&#10;El contenido generado por IA puede ser incorrecto.">
            <a:extLst>
              <a:ext uri="{FF2B5EF4-FFF2-40B4-BE49-F238E27FC236}">
                <a16:creationId xmlns:a16="http://schemas.microsoft.com/office/drawing/2014/main" id="{46FAD124-E240-A21B-FE91-1BAB5FE4817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657926"/>
            <a:ext cx="4525686" cy="6141082"/>
          </a:xfrm>
          <a:prstGeom prst="rect">
            <a:avLst/>
          </a:prstGeom>
          <a:effectLst>
            <a:softEdge rad="317500"/>
          </a:effectLst>
        </p:spPr>
      </p:pic>
      <p:sp>
        <p:nvSpPr>
          <p:cNvPr id="14" name="CuadroTexto 13">
            <a:extLst>
              <a:ext uri="{FF2B5EF4-FFF2-40B4-BE49-F238E27FC236}">
                <a16:creationId xmlns:a16="http://schemas.microsoft.com/office/drawing/2014/main" id="{F415305E-0363-253A-C3FA-41791E0F6F26}"/>
              </a:ext>
            </a:extLst>
          </p:cNvPr>
          <p:cNvSpPr txBox="1"/>
          <p:nvPr/>
        </p:nvSpPr>
        <p:spPr>
          <a:xfrm>
            <a:off x="4166755" y="1419050"/>
            <a:ext cx="8025244" cy="5478423"/>
          </a:xfrm>
          <a:prstGeom prst="rect">
            <a:avLst/>
          </a:prstGeom>
          <a:noFill/>
        </p:spPr>
        <p:txBody>
          <a:bodyPr wrap="square">
            <a:spAutoFit/>
          </a:bodyPr>
          <a:lstStyle/>
          <a:p>
            <a:pPr algn="ctr">
              <a:spcBef>
                <a:spcPts val="600"/>
              </a:spcBef>
            </a:pPr>
            <a:r>
              <a:rPr lang="de-DE" sz="2000" b="1" dirty="0"/>
              <a:t>Das ist möglich, weil unsere Freude „im HERRN“ ist (Phil. 4,4a). </a:t>
            </a:r>
            <a:br>
              <a:rPr lang="de-DE" sz="2000" b="1" dirty="0"/>
            </a:br>
            <a:r>
              <a:rPr lang="de-DE" sz="2000" b="1" dirty="0"/>
              <a:t>Wir werfen unsere Sorgen auf IHN </a:t>
            </a:r>
            <a:br>
              <a:rPr lang="de-DE" sz="2000" b="1" dirty="0"/>
            </a:br>
            <a:r>
              <a:rPr lang="de-DE" sz="2000" b="1" dirty="0"/>
              <a:t>und vertrauen darauf, </a:t>
            </a:r>
            <a:br>
              <a:rPr lang="de-DE" sz="2000" b="1" dirty="0"/>
            </a:br>
            <a:r>
              <a:rPr lang="de-DE" sz="2000" b="1" dirty="0"/>
              <a:t>dass ER sie für uns tragen kann </a:t>
            </a:r>
            <a:br>
              <a:rPr lang="de-DE" sz="2000" b="1" dirty="0"/>
            </a:br>
            <a:r>
              <a:rPr lang="de-DE" sz="2000" b="1" dirty="0"/>
              <a:t>(Mt. 6,31-34; 1. Petr. 5,7):</a:t>
            </a:r>
          </a:p>
          <a:p>
            <a:pPr algn="ctr">
              <a:spcBef>
                <a:spcPts val="600"/>
              </a:spcBef>
            </a:pPr>
            <a:r>
              <a:rPr lang="en" sz="2000" b="1" noProof="0" dirty="0"/>
              <a:t>“</a:t>
            </a:r>
            <a:r>
              <a:rPr lang="de-DE" sz="2000" b="1" dirty="0"/>
              <a:t>Darum sollt ihr nicht sorgen und sagen: </a:t>
            </a:r>
            <a:br>
              <a:rPr lang="de-DE" sz="2000" b="1" dirty="0"/>
            </a:br>
            <a:r>
              <a:rPr lang="de-DE" sz="2000" b="1" dirty="0"/>
              <a:t>Was werden wir essen? Was werden wir trinken? </a:t>
            </a:r>
            <a:br>
              <a:rPr lang="de-DE" sz="2000" b="1" dirty="0"/>
            </a:br>
            <a:r>
              <a:rPr lang="de-DE" sz="2000" b="1" dirty="0"/>
              <a:t>Womit werden wir uns kleiden? </a:t>
            </a:r>
            <a:br>
              <a:rPr lang="de-DE" sz="2000" b="1" dirty="0"/>
            </a:br>
            <a:r>
              <a:rPr lang="de-DE" sz="2000" b="1" dirty="0"/>
              <a:t>Nach dem allen trachten die Heiden. </a:t>
            </a:r>
            <a:br>
              <a:rPr lang="de-DE" sz="2000" b="1" dirty="0"/>
            </a:br>
            <a:r>
              <a:rPr lang="de-DE" sz="2000" b="1" dirty="0"/>
              <a:t>Denn euer himmlischer Vater weiß, </a:t>
            </a:r>
            <a:br>
              <a:rPr lang="de-DE" sz="2000" b="1" dirty="0"/>
            </a:br>
            <a:r>
              <a:rPr lang="de-DE" sz="2000" b="1" dirty="0"/>
              <a:t>dass ihr all dessen bedürft. </a:t>
            </a:r>
          </a:p>
          <a:p>
            <a:pPr algn="ctr">
              <a:spcBef>
                <a:spcPts val="600"/>
              </a:spcBef>
            </a:pPr>
            <a:r>
              <a:rPr lang="de-DE" sz="2000" b="1" dirty="0">
                <a:effectLst>
                  <a:glow rad="127000">
                    <a:schemeClr val="bg2">
                      <a:lumMod val="60000"/>
                      <a:lumOff val="40000"/>
                    </a:schemeClr>
                  </a:glow>
                </a:effectLst>
                <a:highlight>
                  <a:srgbClr val="CDEB35"/>
                </a:highlight>
              </a:rPr>
              <a:t>Trachtet zuerst nach dem REICH GOTTES </a:t>
            </a:r>
            <a:br>
              <a:rPr lang="de-DE" sz="2000" b="1" dirty="0">
                <a:effectLst>
                  <a:glow rad="127000">
                    <a:schemeClr val="bg2">
                      <a:lumMod val="60000"/>
                      <a:lumOff val="40000"/>
                    </a:schemeClr>
                  </a:glow>
                </a:effectLst>
                <a:highlight>
                  <a:srgbClr val="CDEB35"/>
                </a:highlight>
              </a:rPr>
            </a:br>
            <a:r>
              <a:rPr lang="de-DE" sz="2000" b="1" dirty="0">
                <a:effectLst>
                  <a:glow rad="127000">
                    <a:schemeClr val="bg2">
                      <a:lumMod val="60000"/>
                      <a:lumOff val="40000"/>
                    </a:schemeClr>
                  </a:glow>
                </a:effectLst>
                <a:highlight>
                  <a:srgbClr val="CDEB35"/>
                </a:highlight>
              </a:rPr>
              <a:t>und nach seiner Gerechtigkeit, </a:t>
            </a:r>
            <a:br>
              <a:rPr lang="de-DE" sz="2000" b="1" dirty="0">
                <a:effectLst>
                  <a:glow rad="127000">
                    <a:schemeClr val="bg2">
                      <a:lumMod val="60000"/>
                      <a:lumOff val="40000"/>
                    </a:schemeClr>
                  </a:glow>
                </a:effectLst>
                <a:highlight>
                  <a:srgbClr val="CDEB35"/>
                </a:highlight>
              </a:rPr>
            </a:br>
            <a:r>
              <a:rPr lang="de-DE" sz="2000" b="1" dirty="0">
                <a:effectLst>
                  <a:glow rad="127000">
                    <a:schemeClr val="bg2">
                      <a:lumMod val="60000"/>
                      <a:lumOff val="40000"/>
                    </a:schemeClr>
                  </a:glow>
                </a:effectLst>
                <a:highlight>
                  <a:srgbClr val="CDEB35"/>
                </a:highlight>
              </a:rPr>
              <a:t>so wird euch das alles zufallen. </a:t>
            </a:r>
            <a:br>
              <a:rPr lang="de-DE" sz="2000" b="1" dirty="0"/>
            </a:br>
            <a:r>
              <a:rPr lang="de-DE" sz="2000" b="1" dirty="0"/>
              <a:t>Darum sorgt nicht für morgen, </a:t>
            </a:r>
            <a:br>
              <a:rPr lang="de-DE" sz="2000" b="1" dirty="0"/>
            </a:br>
            <a:r>
              <a:rPr lang="de-DE" sz="2000" b="1" dirty="0"/>
              <a:t>denn der morgige Tag wird für das Seine sorgen. </a:t>
            </a:r>
            <a:br>
              <a:rPr lang="de-DE" sz="2000" b="1" dirty="0"/>
            </a:br>
            <a:r>
              <a:rPr lang="de-DE" sz="2000" b="1" dirty="0"/>
              <a:t>Es ist genug, dass jeder Tag seine eigene Plage hat.</a:t>
            </a:r>
            <a:endParaRPr lang="en" sz="2000" b="1" noProof="0" dirty="0"/>
          </a:p>
        </p:txBody>
      </p:sp>
      <p:sp>
        <p:nvSpPr>
          <p:cNvPr id="2" name="CuadroTexto 3">
            <a:extLst>
              <a:ext uri="{FF2B5EF4-FFF2-40B4-BE49-F238E27FC236}">
                <a16:creationId xmlns:a16="http://schemas.microsoft.com/office/drawing/2014/main" id="{50A0DA83-0731-7BBE-8C3A-8A4DC741C913}"/>
              </a:ext>
            </a:extLst>
          </p:cNvPr>
          <p:cNvSpPr txBox="1"/>
          <p:nvPr/>
        </p:nvSpPr>
        <p:spPr>
          <a:xfrm>
            <a:off x="4517765" y="608045"/>
            <a:ext cx="6886804" cy="707886"/>
          </a:xfrm>
          <a:prstGeom prst="rect">
            <a:avLst/>
          </a:prstGeom>
          <a:solidFill>
            <a:srgbClr val="FFC000"/>
          </a:solidFill>
          <a:effectLst>
            <a:softEdge rad="31750"/>
          </a:effectLst>
        </p:spPr>
        <p:txBody>
          <a:bodyPr wrap="square">
            <a:spAutoFit/>
          </a:bodyPr>
          <a:lstStyle/>
          <a:p>
            <a:pPr algn="ctr"/>
            <a:r>
              <a:rPr lang="en" sz="20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a:t>
            </a:r>
            <a:r>
              <a:rPr lang="de-DE" sz="20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Freuet euch in dem HERRN allewege, und abermals sage ich: Freuet euch</a:t>
            </a:r>
            <a:r>
              <a:rPr lang="en-US" sz="20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a:t>
            </a:r>
            <a:r>
              <a:rPr lang="en" sz="20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 </a:t>
            </a:r>
            <a:r>
              <a:rPr lang="en" sz="16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(Philipp</a:t>
            </a:r>
            <a:r>
              <a:rPr lang="en" sz="16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er</a:t>
            </a:r>
            <a:r>
              <a:rPr lang="en" sz="16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 4:4)</a:t>
            </a:r>
          </a:p>
        </p:txBody>
      </p:sp>
      <p:sp>
        <p:nvSpPr>
          <p:cNvPr id="9" name="Textfeld 8">
            <a:extLst>
              <a:ext uri="{FF2B5EF4-FFF2-40B4-BE49-F238E27FC236}">
                <a16:creationId xmlns:a16="http://schemas.microsoft.com/office/drawing/2014/main" id="{66ABFCC4-4943-5B5C-B90B-43AFFE4B66EF}"/>
              </a:ext>
            </a:extLst>
          </p:cNvPr>
          <p:cNvSpPr txBox="1"/>
          <p:nvPr/>
        </p:nvSpPr>
        <p:spPr>
          <a:xfrm>
            <a:off x="0" y="5974143"/>
            <a:ext cx="4281055" cy="923330"/>
          </a:xfrm>
          <a:prstGeom prst="rect">
            <a:avLst/>
          </a:prstGeom>
          <a:noFill/>
        </p:spPr>
        <p:txBody>
          <a:bodyPr wrap="square" rtlCol="0">
            <a:spAutoFit/>
          </a:bodyPr>
          <a:lstStyle/>
          <a:p>
            <a:pPr algn="ctr"/>
            <a:r>
              <a:rPr lang="de-DE" b="1" dirty="0">
                <a:solidFill>
                  <a:srgbClr val="E8CB9C"/>
                </a:solidFill>
              </a:rPr>
              <a:t>(1. Petr. 5,7):</a:t>
            </a:r>
            <a:br>
              <a:rPr lang="de-DE" b="1" dirty="0"/>
            </a:br>
            <a:r>
              <a:rPr lang="de-DE" b="1" dirty="0"/>
              <a:t>„Alle eure Sorge werft auf </a:t>
            </a:r>
            <a:r>
              <a:rPr lang="de-DE" b="1" dirty="0">
                <a:highlight>
                  <a:srgbClr val="E8CB9C"/>
                </a:highlight>
              </a:rPr>
              <a:t>IHN;</a:t>
            </a:r>
            <a:r>
              <a:rPr lang="de-DE" b="1" dirty="0"/>
              <a:t> </a:t>
            </a:r>
            <a:br>
              <a:rPr lang="de-DE" b="1" dirty="0"/>
            </a:br>
            <a:r>
              <a:rPr lang="de-DE" b="1" dirty="0"/>
              <a:t>denn ER sorgt für euch.“</a:t>
            </a:r>
            <a:endParaRPr lang="de-DE" dirty="0"/>
          </a:p>
        </p:txBody>
      </p:sp>
      <p:sp>
        <p:nvSpPr>
          <p:cNvPr id="4" name="Scrollen: horizontal 3">
            <a:extLst>
              <a:ext uri="{FF2B5EF4-FFF2-40B4-BE49-F238E27FC236}">
                <a16:creationId xmlns:a16="http://schemas.microsoft.com/office/drawing/2014/main" id="{062C44C4-729E-E65F-D729-81B2CE687FE4}"/>
              </a:ext>
            </a:extLst>
          </p:cNvPr>
          <p:cNvSpPr/>
          <p:nvPr/>
        </p:nvSpPr>
        <p:spPr>
          <a:xfrm>
            <a:off x="75898" y="0"/>
            <a:ext cx="3924602" cy="769441"/>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Di, 10. Feb ‘26  - </a:t>
            </a:r>
            <a:br>
              <a:rPr lang="de-DE" sz="2000" b="1" i="1" dirty="0">
                <a:solidFill>
                  <a:srgbClr val="6C0401"/>
                </a:solidFill>
              </a:rPr>
            </a:br>
            <a:r>
              <a:rPr lang="de-DE" sz="2000" b="1" i="1" dirty="0">
                <a:solidFill>
                  <a:srgbClr val="6C0401"/>
                </a:solidFill>
              </a:rPr>
              <a:t>„Freut euch HERRN– allezeit!“</a:t>
            </a:r>
          </a:p>
        </p:txBody>
      </p:sp>
    </p:spTree>
    <p:extLst>
      <p:ext uri="{BB962C8B-B14F-4D97-AF65-F5344CB8AC3E}">
        <p14:creationId xmlns:p14="http://schemas.microsoft.com/office/powerpoint/2010/main" val="232453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1879155-4D15-5127-2F7B-3BA2DFA008B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84915D2-E9CE-A145-1904-16ACA1B76EA8}"/>
              </a:ext>
            </a:extLst>
          </p:cNvPr>
          <p:cNvSpPr txBox="1"/>
          <p:nvPr/>
        </p:nvSpPr>
        <p:spPr>
          <a:xfrm>
            <a:off x="3304310" y="58992"/>
            <a:ext cx="888769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en" sz="4400" b="1" spc="600" noProof="0" dirty="0">
                <a:ln w="6350" cmpd="sng">
                  <a:solidFill>
                    <a:schemeClr val="accent2">
                      <a:lumMod val="75000"/>
                    </a:schemeClr>
                  </a:solidFill>
                  <a:prstDash val="solid"/>
                </a:ln>
                <a:gradFill>
                  <a:gsLst>
                    <a:gs pos="82078">
                      <a:srgbClr val="E56024"/>
                    </a:gs>
                    <a:gs pos="23000">
                      <a:srgbClr val="FFC000"/>
                    </a:gs>
                    <a:gs pos="42000">
                      <a:srgbClr val="FFFF00"/>
                    </a:gs>
                  </a:gsLst>
                  <a:lin ang="5400000" scaled="0"/>
                </a:gradFill>
                <a:effectLst>
                  <a:outerShdw blurRad="38100" dist="38100" dir="8400000" algn="tl">
                    <a:schemeClr val="accent5">
                      <a:lumMod val="50000"/>
                      <a:alpha val="86000"/>
                    </a:schemeClr>
                  </a:outerShdw>
                </a:effectLst>
              </a:rPr>
              <a:t>HARMONIE UND FREUDE</a:t>
            </a:r>
          </a:p>
        </p:txBody>
      </p:sp>
      <p:pic>
        <p:nvPicPr>
          <p:cNvPr id="10" name="Imagen 9" descr="Hombre con fuego en la mano&#10;&#10;El contenido generado por IA puede ser incorrecto.">
            <a:extLst>
              <a:ext uri="{FF2B5EF4-FFF2-40B4-BE49-F238E27FC236}">
                <a16:creationId xmlns:a16="http://schemas.microsoft.com/office/drawing/2014/main" id="{916D3302-BE18-C0A1-9D2E-6C091720A8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237492" y="1704589"/>
            <a:ext cx="6886803" cy="5026494"/>
          </a:xfrm>
          <a:prstGeom prst="rect">
            <a:avLst/>
          </a:prstGeom>
          <a:effectLst>
            <a:softEdge rad="635000"/>
          </a:effectLst>
        </p:spPr>
      </p:pic>
      <p:sp>
        <p:nvSpPr>
          <p:cNvPr id="7" name="CuadroTexto 6">
            <a:extLst>
              <a:ext uri="{FF2B5EF4-FFF2-40B4-BE49-F238E27FC236}">
                <a16:creationId xmlns:a16="http://schemas.microsoft.com/office/drawing/2014/main" id="{877C5D04-4BD5-4BC6-C6C7-4734A60E066B}"/>
              </a:ext>
            </a:extLst>
          </p:cNvPr>
          <p:cNvSpPr txBox="1"/>
          <p:nvPr/>
        </p:nvSpPr>
        <p:spPr>
          <a:xfrm>
            <a:off x="228259" y="1648921"/>
            <a:ext cx="5867741" cy="4985980"/>
          </a:xfrm>
          <a:prstGeom prst="rect">
            <a:avLst/>
          </a:prstGeom>
          <a:solidFill>
            <a:schemeClr val="accent2"/>
          </a:solidFill>
          <a:effectLst>
            <a:softEdge rad="317500"/>
          </a:effectLst>
        </p:spPr>
        <p:txBody>
          <a:bodyPr wrap="square">
            <a:spAutoFit/>
          </a:bodyPr>
          <a:lstStyle/>
          <a:p>
            <a:pPr algn="ctr">
              <a:spcBef>
                <a:spcPts val="600"/>
              </a:spcBef>
            </a:pPr>
            <a:r>
              <a:rPr lang="de-DE" sz="2800" b="1" dirty="0"/>
              <a:t>Und wie werfen wir </a:t>
            </a:r>
            <a:br>
              <a:rPr lang="de-DE" sz="2800" b="1" dirty="0"/>
            </a:br>
            <a:r>
              <a:rPr lang="de-DE" sz="2800" b="1" dirty="0"/>
              <a:t>unsere Sorgen auf JESUS? </a:t>
            </a:r>
          </a:p>
          <a:p>
            <a:pPr algn="ctr">
              <a:spcBef>
                <a:spcPts val="600"/>
              </a:spcBef>
            </a:pPr>
            <a:r>
              <a:rPr lang="de-DE" sz="2800" b="1" dirty="0"/>
              <a:t>Durch Gebet </a:t>
            </a:r>
            <a:br>
              <a:rPr lang="de-DE" sz="2800" b="1" dirty="0"/>
            </a:br>
            <a:r>
              <a:rPr lang="de-DE" sz="2800" b="1" dirty="0"/>
              <a:t>und ein festes Vertrauen </a:t>
            </a:r>
            <a:br>
              <a:rPr lang="de-DE" sz="2800" b="1" dirty="0"/>
            </a:br>
            <a:r>
              <a:rPr lang="de-DE" sz="2800" b="1" dirty="0"/>
              <a:t>auf IHN (Phil. 4,6):</a:t>
            </a:r>
          </a:p>
          <a:p>
            <a:pPr algn="ctr">
              <a:spcBef>
                <a:spcPts val="600"/>
              </a:spcBef>
            </a:pPr>
            <a:r>
              <a:rPr lang="de-DE" sz="2800" b="1" dirty="0"/>
              <a:t>„ Sorgt euch um nichts, </a:t>
            </a:r>
            <a:br>
              <a:rPr lang="de-DE" sz="2800" b="1" dirty="0"/>
            </a:br>
            <a:r>
              <a:rPr lang="de-DE" sz="2800" b="1" dirty="0"/>
              <a:t>sondern in allen Dingen </a:t>
            </a:r>
            <a:br>
              <a:rPr lang="de-DE" sz="2800" b="1" dirty="0"/>
            </a:br>
            <a:r>
              <a:rPr lang="de-DE" sz="2800" b="1" dirty="0"/>
              <a:t>lasst eure Bitten </a:t>
            </a:r>
            <a:br>
              <a:rPr lang="de-DE" sz="2800" b="1" dirty="0"/>
            </a:br>
            <a:r>
              <a:rPr lang="de-DE" sz="2800" b="1" dirty="0"/>
              <a:t>in Gebet und Flehen </a:t>
            </a:r>
            <a:br>
              <a:rPr lang="de-DE" sz="2800" b="1" dirty="0"/>
            </a:br>
            <a:r>
              <a:rPr lang="de-DE" sz="2800" b="1" dirty="0"/>
              <a:t>mit Danksagung </a:t>
            </a:r>
            <a:br>
              <a:rPr lang="de-DE" sz="2800" b="1" dirty="0"/>
            </a:br>
            <a:r>
              <a:rPr lang="de-DE" sz="2800" b="1" dirty="0"/>
              <a:t>vor GOTT kundwerden!</a:t>
            </a:r>
            <a:endParaRPr lang="es-ES" sz="2800" b="1" noProof="0" dirty="0"/>
          </a:p>
        </p:txBody>
      </p:sp>
      <p:sp>
        <p:nvSpPr>
          <p:cNvPr id="2" name="CuadroTexto 3">
            <a:extLst>
              <a:ext uri="{FF2B5EF4-FFF2-40B4-BE49-F238E27FC236}">
                <a16:creationId xmlns:a16="http://schemas.microsoft.com/office/drawing/2014/main" id="{875ECAAA-86DD-A126-469B-AE74FBFB2536}"/>
              </a:ext>
            </a:extLst>
          </p:cNvPr>
          <p:cNvSpPr txBox="1"/>
          <p:nvPr/>
        </p:nvSpPr>
        <p:spPr>
          <a:xfrm>
            <a:off x="4226819" y="799401"/>
            <a:ext cx="6886804" cy="707886"/>
          </a:xfrm>
          <a:prstGeom prst="rect">
            <a:avLst/>
          </a:prstGeom>
          <a:solidFill>
            <a:srgbClr val="FFC000"/>
          </a:solidFill>
          <a:effectLst>
            <a:softEdge rad="31750"/>
          </a:effectLst>
        </p:spPr>
        <p:txBody>
          <a:bodyPr wrap="square">
            <a:spAutoFit/>
          </a:bodyPr>
          <a:lstStyle/>
          <a:p>
            <a:pPr algn="ctr"/>
            <a:r>
              <a:rPr lang="en" sz="20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a:t>
            </a:r>
            <a:r>
              <a:rPr lang="de-DE" sz="20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Freuet euch in dem HERRN allewege, und abermals sage ich: Freuet euch</a:t>
            </a:r>
            <a:r>
              <a:rPr lang="en-US" sz="20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a:t>
            </a:r>
            <a:r>
              <a:rPr lang="en" sz="20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 </a:t>
            </a:r>
            <a:r>
              <a:rPr lang="en" sz="16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(Philipp</a:t>
            </a:r>
            <a:r>
              <a:rPr lang="en" sz="1600" b="1"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er</a:t>
            </a:r>
            <a:r>
              <a:rPr lang="en" sz="1600" b="1" noProof="0" dirty="0">
                <a:solidFill>
                  <a:schemeClr val="bg2">
                    <a:lumMod val="20000"/>
                    <a:lumOff val="80000"/>
                  </a:schemeClr>
                </a:solidFill>
                <a:effectLst>
                  <a:outerShdw blurRad="50800" dist="50800" dir="8400000" algn="ctr" rotWithShape="0">
                    <a:schemeClr val="bg1">
                      <a:lumMod val="50000"/>
                    </a:schemeClr>
                  </a:outerShdw>
                </a:effectLst>
                <a:latin typeface="Candara" panose="020E0502030303020204" pitchFamily="34" charset="0"/>
              </a:rPr>
              <a:t> 4:4)</a:t>
            </a:r>
          </a:p>
        </p:txBody>
      </p:sp>
      <p:sp>
        <p:nvSpPr>
          <p:cNvPr id="4" name="Scrollen: horizontal 3">
            <a:extLst>
              <a:ext uri="{FF2B5EF4-FFF2-40B4-BE49-F238E27FC236}">
                <a16:creationId xmlns:a16="http://schemas.microsoft.com/office/drawing/2014/main" id="{1D777E56-5044-659C-17BE-B481B02A7B94}"/>
              </a:ext>
            </a:extLst>
          </p:cNvPr>
          <p:cNvSpPr/>
          <p:nvPr/>
        </p:nvSpPr>
        <p:spPr>
          <a:xfrm>
            <a:off x="203882" y="141385"/>
            <a:ext cx="2958247" cy="1224267"/>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Di, 10. Feb ‘26  - </a:t>
            </a:r>
            <a:br>
              <a:rPr lang="de-DE" sz="2000" b="1" i="1" dirty="0">
                <a:solidFill>
                  <a:srgbClr val="6C0401"/>
                </a:solidFill>
              </a:rPr>
            </a:br>
            <a:r>
              <a:rPr lang="de-DE" sz="2000" b="1" i="1" dirty="0">
                <a:solidFill>
                  <a:srgbClr val="6C0401"/>
                </a:solidFill>
              </a:rPr>
              <a:t>„Freut euch HERRN– allezeit!“</a:t>
            </a:r>
          </a:p>
        </p:txBody>
      </p:sp>
    </p:spTree>
    <p:extLst>
      <p:ext uri="{BB962C8B-B14F-4D97-AF65-F5344CB8AC3E}">
        <p14:creationId xmlns:p14="http://schemas.microsoft.com/office/powerpoint/2010/main" val="232505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124C73B-53DF-717B-6F08-0B9026F3F3AF}"/>
              </a:ext>
            </a:extLst>
          </p:cNvPr>
          <p:cNvSpPr txBox="1"/>
          <p:nvPr/>
        </p:nvSpPr>
        <p:spPr>
          <a:xfrm>
            <a:off x="3782743" y="1702968"/>
            <a:ext cx="7792227" cy="1938992"/>
          </a:xfrm>
          <a:prstGeom prst="rect">
            <a:avLst/>
          </a:prstGeom>
          <a:noFill/>
        </p:spPr>
        <p:txBody>
          <a:bodyPr wrap="square" rtlCol="0">
            <a:spAutoFit/>
          </a:bodyPr>
          <a:lstStyle/>
          <a:p>
            <a:pPr algn="ctr">
              <a:spcBef>
                <a:spcPts val="600"/>
              </a:spcBef>
            </a:pPr>
            <a:r>
              <a:rPr lang="de-DE" sz="2000" b="1" dirty="0"/>
              <a:t>Wenn wir unsere Sorgen auf JESUS werfen </a:t>
            </a:r>
            <a:br>
              <a:rPr lang="de-DE" sz="2000" b="1" dirty="0"/>
            </a:br>
            <a:r>
              <a:rPr lang="de-DE" sz="2000" b="1" dirty="0"/>
              <a:t>und uns freuen, </a:t>
            </a:r>
            <a:br>
              <a:rPr lang="de-DE" sz="2000" b="1" dirty="0"/>
            </a:br>
            <a:r>
              <a:rPr lang="de-DE" sz="2000" b="1" dirty="0"/>
              <a:t>ist das Ergebnis </a:t>
            </a:r>
            <a:r>
              <a:rPr lang="de-DE" sz="2000" b="1" dirty="0">
                <a:solidFill>
                  <a:srgbClr val="FEF7E5"/>
                </a:solidFill>
                <a:highlight>
                  <a:srgbClr val="008000"/>
                </a:highlight>
              </a:rPr>
              <a:t>FRIEDEN</a:t>
            </a:r>
            <a:r>
              <a:rPr lang="de-DE" sz="2000" b="1" dirty="0"/>
              <a:t> </a:t>
            </a:r>
            <a:br>
              <a:rPr lang="de-DE" sz="2000" b="1" dirty="0"/>
            </a:br>
            <a:r>
              <a:rPr lang="de-DE" sz="2000" b="1" dirty="0"/>
              <a:t>(Phil. 4,7):</a:t>
            </a:r>
            <a:br>
              <a:rPr lang="de-DE" sz="2000" b="1" dirty="0"/>
            </a:br>
            <a:r>
              <a:rPr lang="de-DE" sz="2000" b="1" dirty="0">
                <a:highlight>
                  <a:srgbClr val="CDEB35"/>
                </a:highlight>
              </a:rPr>
              <a:t>„Und der FRIEDE GOTTES, der höher ist als alle Vernunft, </a:t>
            </a:r>
            <a:br>
              <a:rPr lang="de-DE" sz="2000" b="1" dirty="0">
                <a:highlight>
                  <a:srgbClr val="CDEB35"/>
                </a:highlight>
              </a:rPr>
            </a:br>
            <a:r>
              <a:rPr lang="de-DE" sz="2000" b="1" dirty="0">
                <a:highlight>
                  <a:srgbClr val="CDEB35"/>
                </a:highlight>
              </a:rPr>
              <a:t>wird eure Herzen und Sinne bewahren in CHRISTUS JESUS.“</a:t>
            </a:r>
            <a:endParaRPr lang="en" sz="2000" b="1" dirty="0">
              <a:highlight>
                <a:srgbClr val="CDEB35"/>
              </a:highlight>
            </a:endParaRPr>
          </a:p>
        </p:txBody>
      </p:sp>
      <p:sp>
        <p:nvSpPr>
          <p:cNvPr id="3" name="CuadroTexto 2">
            <a:extLst>
              <a:ext uri="{FF2B5EF4-FFF2-40B4-BE49-F238E27FC236}">
                <a16:creationId xmlns:a16="http://schemas.microsoft.com/office/drawing/2014/main" id="{39B028BA-4167-BBB4-B0F0-486598B96CE1}"/>
              </a:ext>
            </a:extLst>
          </p:cNvPr>
          <p:cNvSpPr txBox="1"/>
          <p:nvPr/>
        </p:nvSpPr>
        <p:spPr>
          <a:xfrm>
            <a:off x="3165714" y="1228"/>
            <a:ext cx="9026286"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en" sz="4400" b="1" spc="600" dirty="0">
                <a:ln w="9525">
                  <a:noFill/>
                  <a:prstDash val="solid"/>
                </a:ln>
                <a:solidFill>
                  <a:srgbClr val="92D050"/>
                </a:solidFill>
                <a:effectLst>
                  <a:outerShdw blurRad="12700" dist="38100" dir="8400000" algn="tl" rotWithShape="0">
                    <a:schemeClr val="accent1">
                      <a:lumMod val="75000"/>
                    </a:schemeClr>
                  </a:outerShdw>
                </a:effectLst>
              </a:rPr>
              <a:t>REINE GEDANKEN</a:t>
            </a:r>
            <a:endParaRPr lang="en" sz="4400" b="1" spc="600" noProof="0" dirty="0">
              <a:ln w="9525">
                <a:noFill/>
                <a:prstDash val="solid"/>
              </a:ln>
              <a:solidFill>
                <a:srgbClr val="92D050"/>
              </a:solidFill>
              <a:effectLst>
                <a:outerShdw blurRad="12700" dist="38100" dir="8400000" algn="tl" rotWithShape="0">
                  <a:schemeClr val="accent1">
                    <a:lumMod val="75000"/>
                  </a:schemeClr>
                </a:outerShdw>
              </a:effectLst>
            </a:endParaRPr>
          </a:p>
        </p:txBody>
      </p:sp>
      <p:sp>
        <p:nvSpPr>
          <p:cNvPr id="4" name="CuadroTexto 3">
            <a:extLst>
              <a:ext uri="{FF2B5EF4-FFF2-40B4-BE49-F238E27FC236}">
                <a16:creationId xmlns:a16="http://schemas.microsoft.com/office/drawing/2014/main" id="{5100C911-0FC8-7C7A-198A-E6FCA98AC12A}"/>
              </a:ext>
            </a:extLst>
          </p:cNvPr>
          <p:cNvSpPr txBox="1"/>
          <p:nvPr/>
        </p:nvSpPr>
        <p:spPr>
          <a:xfrm>
            <a:off x="2893747" y="646060"/>
            <a:ext cx="9225515" cy="923330"/>
          </a:xfrm>
          <a:prstGeom prst="rect">
            <a:avLst/>
          </a:prstGeom>
          <a:solidFill>
            <a:schemeClr val="bg2">
              <a:lumMod val="20000"/>
              <a:lumOff val="80000"/>
            </a:schemeClr>
          </a:solidFill>
          <a:effectLst>
            <a:softEdge rad="76200"/>
          </a:effectLst>
        </p:spPr>
        <p:txBody>
          <a:bodyPr wrap="square">
            <a:spAutoFit/>
          </a:bodyPr>
          <a:lstStyle/>
          <a:p>
            <a:pPr algn="ctr"/>
            <a:r>
              <a:rPr lang="en" b="1" dirty="0">
                <a:solidFill>
                  <a:schemeClr val="accent6">
                    <a:lumMod val="50000"/>
                  </a:schemeClr>
                </a:solidFill>
                <a:latin typeface="Candara" panose="020E0502030303020204" pitchFamily="34" charset="0"/>
              </a:rPr>
              <a:t>“</a:t>
            </a:r>
            <a:r>
              <a:rPr lang="de-DE" b="1" dirty="0">
                <a:solidFill>
                  <a:schemeClr val="accent6">
                    <a:lumMod val="50000"/>
                  </a:schemeClr>
                </a:solidFill>
                <a:latin typeface="Candara" panose="020E0502030303020204" pitchFamily="34" charset="0"/>
              </a:rPr>
              <a:t>Weiter, Brüder und Schwestern: Was wahrhaftig ist, was ehrbar, was gerecht, was rein, </a:t>
            </a:r>
            <a:br>
              <a:rPr lang="de-DE" b="1" dirty="0">
                <a:solidFill>
                  <a:schemeClr val="accent6">
                    <a:lumMod val="50000"/>
                  </a:schemeClr>
                </a:solidFill>
                <a:latin typeface="Candara" panose="020E0502030303020204" pitchFamily="34" charset="0"/>
              </a:rPr>
            </a:br>
            <a:r>
              <a:rPr lang="de-DE" b="1" dirty="0">
                <a:solidFill>
                  <a:schemeClr val="accent6">
                    <a:lumMod val="50000"/>
                  </a:schemeClr>
                </a:solidFill>
                <a:latin typeface="Candara" panose="020E0502030303020204" pitchFamily="34" charset="0"/>
              </a:rPr>
              <a:t>was liebenswert, was einen guten Ruf hat, sei es eine Tugend, sei es ein Lob – darauf seid bedacht!</a:t>
            </a:r>
            <a:r>
              <a:rPr lang="en" b="1" dirty="0">
                <a:solidFill>
                  <a:schemeClr val="accent6">
                    <a:lumMod val="50000"/>
                  </a:schemeClr>
                </a:solidFill>
                <a:latin typeface="Candara" panose="020E0502030303020204" pitchFamily="34" charset="0"/>
              </a:rPr>
              <a:t>” </a:t>
            </a:r>
            <a:r>
              <a:rPr lang="en" sz="1400" b="1" dirty="0">
                <a:solidFill>
                  <a:schemeClr val="accent6">
                    <a:lumMod val="50000"/>
                  </a:schemeClr>
                </a:solidFill>
                <a:latin typeface="Candara" panose="020E0502030303020204" pitchFamily="34" charset="0"/>
              </a:rPr>
              <a:t>(Philipper 4:8)</a:t>
            </a: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45" y="1214390"/>
            <a:ext cx="4075953" cy="5436303"/>
          </a:xfrm>
          <a:prstGeom prst="rect">
            <a:avLst/>
          </a:prstGeom>
          <a:effectLst>
            <a:softEdge rad="635000"/>
          </a:effectLst>
        </p:spPr>
      </p:pic>
      <p:sp>
        <p:nvSpPr>
          <p:cNvPr id="8" name="Scrollen: horizontal 7">
            <a:extLst>
              <a:ext uri="{FF2B5EF4-FFF2-40B4-BE49-F238E27FC236}">
                <a16:creationId xmlns:a16="http://schemas.microsoft.com/office/drawing/2014/main" id="{B24EDEEF-2E67-9F4E-8E3E-C8E6DE091E5B}"/>
              </a:ext>
            </a:extLst>
          </p:cNvPr>
          <p:cNvSpPr/>
          <p:nvPr/>
        </p:nvSpPr>
        <p:spPr>
          <a:xfrm>
            <a:off x="80413" y="22588"/>
            <a:ext cx="2695990" cy="1276275"/>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Mi, 11. Feb ‘26  - </a:t>
            </a:r>
            <a:br>
              <a:rPr lang="de-DE" sz="2000" b="1" i="1" dirty="0">
                <a:solidFill>
                  <a:srgbClr val="6C0401"/>
                </a:solidFill>
              </a:rPr>
            </a:br>
            <a:r>
              <a:rPr lang="de-DE" sz="2000" b="1" i="1" dirty="0">
                <a:solidFill>
                  <a:srgbClr val="6C0401"/>
                </a:solidFill>
              </a:rPr>
              <a:t>„Darüber </a:t>
            </a:r>
            <a:br>
              <a:rPr lang="de-DE" sz="2000" b="1" i="1" dirty="0">
                <a:solidFill>
                  <a:srgbClr val="6C0401"/>
                </a:solidFill>
              </a:rPr>
            </a:br>
            <a:r>
              <a:rPr lang="de-DE" sz="2000" b="1" i="1" dirty="0">
                <a:solidFill>
                  <a:srgbClr val="6C0401"/>
                </a:solidFill>
              </a:rPr>
              <a:t>denkt nach…“</a:t>
            </a:r>
          </a:p>
        </p:txBody>
      </p:sp>
      <p:sp>
        <p:nvSpPr>
          <p:cNvPr id="10" name="CuadroTexto 4">
            <a:extLst>
              <a:ext uri="{FF2B5EF4-FFF2-40B4-BE49-F238E27FC236}">
                <a16:creationId xmlns:a16="http://schemas.microsoft.com/office/drawing/2014/main" id="{129F2F09-1CE0-7287-76DE-23658D0CC9EE}"/>
              </a:ext>
            </a:extLst>
          </p:cNvPr>
          <p:cNvSpPr txBox="1"/>
          <p:nvPr/>
        </p:nvSpPr>
        <p:spPr>
          <a:xfrm>
            <a:off x="3865418" y="3971008"/>
            <a:ext cx="3002973" cy="1569660"/>
          </a:xfrm>
          <a:prstGeom prst="rect">
            <a:avLst/>
          </a:prstGeom>
          <a:noFill/>
        </p:spPr>
        <p:txBody>
          <a:bodyPr wrap="square" rtlCol="0">
            <a:spAutoFit/>
          </a:bodyPr>
          <a:lstStyle/>
          <a:p>
            <a:pPr algn="ctr">
              <a:spcBef>
                <a:spcPts val="600"/>
              </a:spcBef>
            </a:pPr>
            <a:r>
              <a:rPr lang="de-DE" sz="2400" b="1" dirty="0"/>
              <a:t>Das ist der FRIEDE, </a:t>
            </a:r>
            <a:br>
              <a:rPr lang="de-DE" sz="2400" b="1" dirty="0"/>
            </a:br>
            <a:r>
              <a:rPr lang="de-DE" sz="2400" b="1" dirty="0"/>
              <a:t>den die Welt </a:t>
            </a:r>
            <a:br>
              <a:rPr lang="de-DE" sz="2400" b="1" dirty="0"/>
            </a:br>
            <a:r>
              <a:rPr lang="de-DE" sz="2400" b="1" dirty="0"/>
              <a:t>weder geben </a:t>
            </a:r>
            <a:br>
              <a:rPr lang="de-DE" sz="2400" b="1" dirty="0"/>
            </a:br>
            <a:r>
              <a:rPr lang="de-DE" sz="2400" b="1" dirty="0"/>
              <a:t>noch nehmen kann:</a:t>
            </a:r>
            <a:endParaRPr lang="en" sz="2400" b="1" dirty="0"/>
          </a:p>
        </p:txBody>
      </p:sp>
      <p:sp>
        <p:nvSpPr>
          <p:cNvPr id="12" name="CuadroTexto 4">
            <a:extLst>
              <a:ext uri="{FF2B5EF4-FFF2-40B4-BE49-F238E27FC236}">
                <a16:creationId xmlns:a16="http://schemas.microsoft.com/office/drawing/2014/main" id="{648E0065-7CC4-9331-9A0C-67A1C73AD4E7}"/>
              </a:ext>
            </a:extLst>
          </p:cNvPr>
          <p:cNvSpPr txBox="1"/>
          <p:nvPr/>
        </p:nvSpPr>
        <p:spPr>
          <a:xfrm>
            <a:off x="6743699" y="3709397"/>
            <a:ext cx="5216237" cy="2092881"/>
          </a:xfrm>
          <a:prstGeom prst="rect">
            <a:avLst/>
          </a:prstGeom>
          <a:noFill/>
        </p:spPr>
        <p:txBody>
          <a:bodyPr wrap="square" rtlCol="0">
            <a:spAutoFit/>
          </a:bodyPr>
          <a:lstStyle/>
          <a:p>
            <a:pPr algn="ctr">
              <a:spcBef>
                <a:spcPts val="600"/>
              </a:spcBef>
            </a:pPr>
            <a:r>
              <a:rPr lang="de-DE" sz="2000" b="1" dirty="0"/>
              <a:t>(Johannes 14,27):</a:t>
            </a:r>
          </a:p>
          <a:p>
            <a:pPr algn="ctr">
              <a:spcBef>
                <a:spcPts val="600"/>
              </a:spcBef>
            </a:pPr>
            <a:r>
              <a:rPr lang="de-DE" sz="2000" b="1" dirty="0"/>
              <a:t>„ Frieden hinterlasse ICH euch, </a:t>
            </a:r>
            <a:br>
              <a:rPr lang="de-DE" sz="2000" b="1" dirty="0"/>
            </a:br>
            <a:r>
              <a:rPr lang="de-DE" sz="2000" b="1" dirty="0"/>
              <a:t>Meinen Frieden gebe ich euch. </a:t>
            </a:r>
          </a:p>
          <a:p>
            <a:pPr algn="ctr">
              <a:spcBef>
                <a:spcPts val="600"/>
              </a:spcBef>
            </a:pPr>
            <a:r>
              <a:rPr lang="de-DE" sz="2000" b="1" dirty="0"/>
              <a:t>Nicht gebe ICH euch, wie die Welt gibt. Euer Herz erschrecke nicht </a:t>
            </a:r>
            <a:br>
              <a:rPr lang="de-DE" sz="2000" b="1" dirty="0"/>
            </a:br>
            <a:r>
              <a:rPr lang="de-DE" sz="2000" b="1" dirty="0"/>
              <a:t>und fürchte sich nicht.“</a:t>
            </a:r>
            <a:endParaRPr lang="en" sz="2000" b="1" dirty="0"/>
          </a:p>
        </p:txBody>
      </p:sp>
      <p:sp>
        <p:nvSpPr>
          <p:cNvPr id="14" name="CuadroTexto 4">
            <a:extLst>
              <a:ext uri="{FF2B5EF4-FFF2-40B4-BE49-F238E27FC236}">
                <a16:creationId xmlns:a16="http://schemas.microsoft.com/office/drawing/2014/main" id="{A90BDDDA-8CA9-56D5-5A61-BC368944062D}"/>
              </a:ext>
            </a:extLst>
          </p:cNvPr>
          <p:cNvSpPr txBox="1"/>
          <p:nvPr/>
        </p:nvSpPr>
        <p:spPr>
          <a:xfrm>
            <a:off x="721826" y="5714530"/>
            <a:ext cx="9835337" cy="1015663"/>
          </a:xfrm>
          <a:prstGeom prst="rect">
            <a:avLst/>
          </a:prstGeom>
          <a:noFill/>
        </p:spPr>
        <p:txBody>
          <a:bodyPr wrap="square" rtlCol="0">
            <a:spAutoFit/>
          </a:bodyPr>
          <a:lstStyle/>
          <a:p>
            <a:pPr algn="ctr">
              <a:spcBef>
                <a:spcPts val="600"/>
              </a:spcBef>
            </a:pPr>
            <a:r>
              <a:rPr lang="de-DE" sz="2000" b="1" dirty="0"/>
              <a:t>(Johannes 16,33):</a:t>
            </a:r>
            <a:br>
              <a:rPr lang="de-DE" sz="2000" b="1" dirty="0"/>
            </a:br>
            <a:r>
              <a:rPr lang="de-DE" sz="2000" b="1" dirty="0"/>
              <a:t>„ Dies habe ICH mit euch geredet, damit ihr in MIR </a:t>
            </a:r>
            <a:r>
              <a:rPr lang="de-DE" sz="2000" b="1" dirty="0">
                <a:solidFill>
                  <a:schemeClr val="bg1"/>
                </a:solidFill>
                <a:highlight>
                  <a:srgbClr val="008000"/>
                </a:highlight>
              </a:rPr>
              <a:t>FRIEDEN</a:t>
            </a:r>
            <a:r>
              <a:rPr lang="de-DE" sz="2000" b="1" dirty="0"/>
              <a:t> habt. </a:t>
            </a:r>
            <a:br>
              <a:rPr lang="de-DE" sz="2000" b="1" dirty="0"/>
            </a:br>
            <a:r>
              <a:rPr lang="de-DE" sz="2000" b="1" dirty="0"/>
              <a:t>In der Welt habt ihr Angst; aber seid getrost, ICH habe die Welt überwunden.“</a:t>
            </a:r>
            <a:endParaRPr lang="en" sz="2000" b="1" dirty="0"/>
          </a:p>
        </p:txBody>
      </p:sp>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wipe(left)">
                                      <p:cBhvr>
                                        <p:cTn id="20" dur="500"/>
                                        <p:tgtEl>
                                          <p:spTgt spid="8">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900" decel="100000" fill="hold"/>
                                        <p:tgtEl>
                                          <p:spTgt spid="1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37"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P spid="8" grpId="0" uiExpand="1" build="p" animBg="1"/>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4666181-4870-E41E-38F1-35DB368CF5E7}"/>
            </a:ext>
          </a:extLst>
        </p:cNvPr>
        <p:cNvGrpSpPr/>
        <p:nvPr/>
      </p:nvGrpSpPr>
      <p:grpSpPr>
        <a:xfrm>
          <a:off x="0" y="0"/>
          <a:ext cx="0" cy="0"/>
          <a:chOff x="0" y="0"/>
          <a:chExt cx="0" cy="0"/>
        </a:xfrm>
      </p:grpSpPr>
      <p:pic>
        <p:nvPicPr>
          <p:cNvPr id="9" name="Imagen 8" descr="Mujer sentada en una mesa&#10;&#10;El contenido generado por IA puede ser incorrecto.">
            <a:extLst>
              <a:ext uri="{FF2B5EF4-FFF2-40B4-BE49-F238E27FC236}">
                <a16:creationId xmlns:a16="http://schemas.microsoft.com/office/drawing/2014/main" id="{08B5506A-EC47-E4A4-CBE7-EF73CC4F97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graphicFrame>
        <p:nvGraphicFramePr>
          <p:cNvPr id="2" name="Diagrama 1">
            <a:extLst>
              <a:ext uri="{FF2B5EF4-FFF2-40B4-BE49-F238E27FC236}">
                <a16:creationId xmlns:a16="http://schemas.microsoft.com/office/drawing/2014/main" id="{1ED4D27B-3BAB-8F14-3E90-BDB3883A4F31}"/>
              </a:ext>
            </a:extLst>
          </p:cNvPr>
          <p:cNvGraphicFramePr/>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3335F38-FA5B-6EF5-AF6A-1EDD9622B557}"/>
              </a:ext>
            </a:extLst>
          </p:cNvPr>
          <p:cNvSpPr txBox="1"/>
          <p:nvPr/>
        </p:nvSpPr>
        <p:spPr>
          <a:xfrm>
            <a:off x="3165714" y="1228"/>
            <a:ext cx="9026286"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en" sz="4400" b="1" spc="600" dirty="0">
                <a:ln w="9525">
                  <a:noFill/>
                  <a:prstDash val="solid"/>
                </a:ln>
                <a:solidFill>
                  <a:srgbClr val="92D050"/>
                </a:solidFill>
                <a:effectLst>
                  <a:outerShdw blurRad="12700" dist="38100" dir="8400000" algn="tl" rotWithShape="0">
                    <a:schemeClr val="accent1">
                      <a:lumMod val="75000"/>
                    </a:schemeClr>
                  </a:outerShdw>
                </a:effectLst>
              </a:rPr>
              <a:t>REINE GEDANKEN</a:t>
            </a:r>
            <a:endParaRPr lang="en" sz="4400" b="1" spc="600" noProof="0" dirty="0">
              <a:ln w="9525">
                <a:noFill/>
                <a:prstDash val="solid"/>
              </a:ln>
              <a:solidFill>
                <a:srgbClr val="92D050"/>
              </a:solidFill>
              <a:effectLst>
                <a:outerShdw blurRad="12700" dist="38100" dir="8400000" algn="tl" rotWithShape="0">
                  <a:schemeClr val="accent1">
                    <a:lumMod val="75000"/>
                  </a:schemeClr>
                </a:outerShdw>
              </a:effectLst>
            </a:endParaRPr>
          </a:p>
        </p:txBody>
      </p:sp>
      <p:sp>
        <p:nvSpPr>
          <p:cNvPr id="4" name="CuadroTexto 3">
            <a:extLst>
              <a:ext uri="{FF2B5EF4-FFF2-40B4-BE49-F238E27FC236}">
                <a16:creationId xmlns:a16="http://schemas.microsoft.com/office/drawing/2014/main" id="{F834D950-143F-7FC9-0365-515AA4572DF0}"/>
              </a:ext>
            </a:extLst>
          </p:cNvPr>
          <p:cNvSpPr txBox="1"/>
          <p:nvPr/>
        </p:nvSpPr>
        <p:spPr>
          <a:xfrm>
            <a:off x="2893747" y="646060"/>
            <a:ext cx="9225515" cy="923330"/>
          </a:xfrm>
          <a:prstGeom prst="rect">
            <a:avLst/>
          </a:prstGeom>
          <a:solidFill>
            <a:schemeClr val="bg2">
              <a:lumMod val="20000"/>
              <a:lumOff val="80000"/>
            </a:schemeClr>
          </a:solidFill>
          <a:effectLst>
            <a:softEdge rad="76200"/>
          </a:effectLst>
        </p:spPr>
        <p:txBody>
          <a:bodyPr wrap="square">
            <a:spAutoFit/>
          </a:bodyPr>
          <a:lstStyle/>
          <a:p>
            <a:pPr algn="ctr"/>
            <a:r>
              <a:rPr lang="en" b="1" dirty="0">
                <a:solidFill>
                  <a:schemeClr val="accent6">
                    <a:lumMod val="50000"/>
                  </a:schemeClr>
                </a:solidFill>
                <a:latin typeface="Candara" panose="020E0502030303020204" pitchFamily="34" charset="0"/>
              </a:rPr>
              <a:t>“</a:t>
            </a:r>
            <a:r>
              <a:rPr lang="de-DE" b="1" dirty="0">
                <a:solidFill>
                  <a:schemeClr val="accent6">
                    <a:lumMod val="50000"/>
                  </a:schemeClr>
                </a:solidFill>
                <a:latin typeface="Candara" panose="020E0502030303020204" pitchFamily="34" charset="0"/>
              </a:rPr>
              <a:t>Weiter, Brüder und Schwestern: Was wahrhaftig ist, was ehrbar, was gerecht, was rein, </a:t>
            </a:r>
            <a:br>
              <a:rPr lang="de-DE" b="1" dirty="0">
                <a:solidFill>
                  <a:schemeClr val="accent6">
                    <a:lumMod val="50000"/>
                  </a:schemeClr>
                </a:solidFill>
                <a:latin typeface="Candara" panose="020E0502030303020204" pitchFamily="34" charset="0"/>
              </a:rPr>
            </a:br>
            <a:r>
              <a:rPr lang="de-DE" b="1" dirty="0">
                <a:solidFill>
                  <a:schemeClr val="accent6">
                    <a:lumMod val="50000"/>
                  </a:schemeClr>
                </a:solidFill>
                <a:latin typeface="Candara" panose="020E0502030303020204" pitchFamily="34" charset="0"/>
              </a:rPr>
              <a:t>was liebenswert, was einen guten Ruf hat, sei es eine Tugend, sei es ein Lob – darauf seid bedacht!</a:t>
            </a:r>
            <a:r>
              <a:rPr lang="en" b="1" dirty="0">
                <a:solidFill>
                  <a:schemeClr val="accent6">
                    <a:lumMod val="50000"/>
                  </a:schemeClr>
                </a:solidFill>
                <a:latin typeface="Candara" panose="020E0502030303020204" pitchFamily="34" charset="0"/>
              </a:rPr>
              <a:t>” </a:t>
            </a:r>
            <a:r>
              <a:rPr lang="en" sz="1400" b="1" dirty="0">
                <a:solidFill>
                  <a:schemeClr val="accent6">
                    <a:lumMod val="50000"/>
                  </a:schemeClr>
                </a:solidFill>
                <a:latin typeface="Candara" panose="020E0502030303020204" pitchFamily="34" charset="0"/>
              </a:rPr>
              <a:t>(Philipper 4:8)</a:t>
            </a:r>
          </a:p>
        </p:txBody>
      </p:sp>
      <p:sp>
        <p:nvSpPr>
          <p:cNvPr id="7" name="CuadroTexto 6">
            <a:extLst>
              <a:ext uri="{FF2B5EF4-FFF2-40B4-BE49-F238E27FC236}">
                <a16:creationId xmlns:a16="http://schemas.microsoft.com/office/drawing/2014/main" id="{FFD3D403-EFDB-84D9-96C0-67EE361D8D1C}"/>
              </a:ext>
            </a:extLst>
          </p:cNvPr>
          <p:cNvSpPr txBox="1"/>
          <p:nvPr/>
        </p:nvSpPr>
        <p:spPr>
          <a:xfrm>
            <a:off x="3160860" y="5212137"/>
            <a:ext cx="3925740"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de-DE" sz="2000" b="1" dirty="0"/>
              <a:t>Zusammenfassend: </a:t>
            </a:r>
            <a:br>
              <a:rPr lang="de-DE" sz="2000" b="1" dirty="0"/>
            </a:br>
            <a:r>
              <a:rPr lang="de-DE" sz="2000" b="1" dirty="0"/>
              <a:t>„Wenn es </a:t>
            </a:r>
            <a:r>
              <a:rPr lang="de-DE" sz="2000" b="1" dirty="0">
                <a:highlight>
                  <a:srgbClr val="CDEB35"/>
                </a:highlight>
              </a:rPr>
              <a:t>etwas Gutes </a:t>
            </a:r>
            <a:r>
              <a:rPr lang="de-DE" sz="2000" b="1" dirty="0"/>
              <a:t>oder </a:t>
            </a:r>
            <a:r>
              <a:rPr lang="de-DE" sz="2000" b="1" dirty="0">
                <a:highlight>
                  <a:srgbClr val="CDEB35"/>
                </a:highlight>
              </a:rPr>
              <a:t>Lobenswertes </a:t>
            </a:r>
            <a:r>
              <a:rPr lang="de-DE" sz="2000" b="1" dirty="0"/>
              <a:t>gibt – </a:t>
            </a:r>
            <a:r>
              <a:rPr lang="de-DE" sz="2000" b="1" dirty="0">
                <a:highlight>
                  <a:srgbClr val="CDEB35"/>
                </a:highlight>
              </a:rPr>
              <a:t>denkt an solche Dinge.</a:t>
            </a:r>
            <a:r>
              <a:rPr lang="de-DE" sz="2000" b="1" dirty="0"/>
              <a:t>“ (Phil 4,8b).</a:t>
            </a:r>
            <a:endParaRPr lang="en" sz="2000" b="1" dirty="0"/>
          </a:p>
        </p:txBody>
      </p:sp>
      <p:sp>
        <p:nvSpPr>
          <p:cNvPr id="8" name="Scrollen: horizontal 7">
            <a:extLst>
              <a:ext uri="{FF2B5EF4-FFF2-40B4-BE49-F238E27FC236}">
                <a16:creationId xmlns:a16="http://schemas.microsoft.com/office/drawing/2014/main" id="{53083252-FEAE-89F8-E6F1-9B20C4941337}"/>
              </a:ext>
            </a:extLst>
          </p:cNvPr>
          <p:cNvSpPr/>
          <p:nvPr/>
        </p:nvSpPr>
        <p:spPr>
          <a:xfrm>
            <a:off x="80413" y="22588"/>
            <a:ext cx="2695990" cy="1276275"/>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Mi, 11. Feb ‘26  - </a:t>
            </a:r>
            <a:br>
              <a:rPr lang="de-DE" sz="2000" b="1" i="1" dirty="0">
                <a:solidFill>
                  <a:srgbClr val="6C0401"/>
                </a:solidFill>
              </a:rPr>
            </a:br>
            <a:r>
              <a:rPr lang="de-DE" sz="2000" b="1" i="1" dirty="0">
                <a:solidFill>
                  <a:srgbClr val="6C0401"/>
                </a:solidFill>
              </a:rPr>
              <a:t>„Darüber </a:t>
            </a:r>
            <a:br>
              <a:rPr lang="de-DE" sz="2000" b="1" i="1" dirty="0">
                <a:solidFill>
                  <a:srgbClr val="6C0401"/>
                </a:solidFill>
              </a:rPr>
            </a:br>
            <a:r>
              <a:rPr lang="de-DE" sz="2000" b="1" i="1" dirty="0">
                <a:solidFill>
                  <a:srgbClr val="6C0401"/>
                </a:solidFill>
              </a:rPr>
              <a:t>denkt nach…“</a:t>
            </a:r>
          </a:p>
        </p:txBody>
      </p:sp>
      <p:sp>
        <p:nvSpPr>
          <p:cNvPr id="6" name="CuadroTexto 10">
            <a:extLst>
              <a:ext uri="{FF2B5EF4-FFF2-40B4-BE49-F238E27FC236}">
                <a16:creationId xmlns:a16="http://schemas.microsoft.com/office/drawing/2014/main" id="{19518A18-4C69-EF8B-E9FC-CA04381424FC}"/>
              </a:ext>
            </a:extLst>
          </p:cNvPr>
          <p:cNvSpPr txBox="1"/>
          <p:nvPr/>
        </p:nvSpPr>
        <p:spPr>
          <a:xfrm>
            <a:off x="394855" y="2216984"/>
            <a:ext cx="5087651" cy="2754600"/>
          </a:xfrm>
          <a:prstGeom prst="rect">
            <a:avLst/>
          </a:prstGeom>
          <a:noFill/>
        </p:spPr>
        <p:txBody>
          <a:bodyPr wrap="square">
            <a:spAutoFit/>
          </a:bodyPr>
          <a:lstStyle/>
          <a:p>
            <a:pPr>
              <a:spcBef>
                <a:spcPts val="600"/>
              </a:spcBef>
            </a:pPr>
            <a:r>
              <a:rPr lang="de-DE" sz="2400" b="1" dirty="0"/>
              <a:t>Dieser </a:t>
            </a:r>
            <a:r>
              <a:rPr lang="de-DE" sz="2400" b="1" dirty="0">
                <a:highlight>
                  <a:srgbClr val="CDEB35"/>
                </a:highlight>
              </a:rPr>
              <a:t>FRIEDE</a:t>
            </a:r>
            <a:r>
              <a:rPr lang="de-DE" sz="2400" b="1" dirty="0"/>
              <a:t> wird laut Paulus </a:t>
            </a:r>
            <a:br>
              <a:rPr lang="de-DE" sz="2400" b="1" dirty="0"/>
            </a:br>
            <a:r>
              <a:rPr lang="de-DE" sz="2400" b="1" dirty="0"/>
              <a:t>ein Schutz – eine </a:t>
            </a:r>
            <a:r>
              <a:rPr lang="de-DE" sz="2400" b="1" dirty="0">
                <a:highlight>
                  <a:srgbClr val="CDEB35"/>
                </a:highlight>
              </a:rPr>
              <a:t>SCHUTZMAUER</a:t>
            </a:r>
            <a:r>
              <a:rPr lang="de-DE" sz="2400" b="1" dirty="0"/>
              <a:t> – für unsere Gefühle und Gedanken sein (Phil. 4,7b). </a:t>
            </a:r>
          </a:p>
          <a:p>
            <a:pPr>
              <a:spcBef>
                <a:spcPts val="600"/>
              </a:spcBef>
            </a:pPr>
            <a:r>
              <a:rPr lang="de-DE" sz="2400" b="1" dirty="0"/>
              <a:t>Über welche Dinge sollten wir nachdenken, damit dieser SCHUTZ wirksam sein kann (Phil. 4,8)?</a:t>
            </a:r>
            <a:endParaRPr lang="en" sz="2400" b="1" dirty="0"/>
          </a:p>
        </p:txBody>
      </p:sp>
    </p:spTree>
    <p:extLst>
      <p:ext uri="{BB962C8B-B14F-4D97-AF65-F5344CB8AC3E}">
        <p14:creationId xmlns:p14="http://schemas.microsoft.com/office/powerpoint/2010/main" val="38899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19" dur="500"/>
                                        <p:tgtEl>
                                          <p:spTgt spid="2">
                                            <p:graphicEl>
                                              <a:dgm id="{E00895E5-6944-4A36-A099-069F28B64C91}"/>
                                            </p:graphic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23" dur="500"/>
                                        <p:tgtEl>
                                          <p:spTgt spid="2">
                                            <p:graphicEl>
                                              <a:dgm id="{9C9976D1-C018-43D5-81A0-6846E4DF5FCA}"/>
                                            </p:graphic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27" dur="500"/>
                                        <p:tgtEl>
                                          <p:spTgt spid="2">
                                            <p:graphicEl>
                                              <a:dgm id="{1141BFDF-95E8-4D91-97CE-5CCE188BFFD9}"/>
                                            </p:graphic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31" dur="500"/>
                                        <p:tgtEl>
                                          <p:spTgt spid="2">
                                            <p:graphicEl>
                                              <a:dgm id="{A0627442-0053-4F4F-B4CA-4D5C4565DAC1}"/>
                                            </p:graphic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35" dur="500"/>
                                        <p:tgtEl>
                                          <p:spTgt spid="2">
                                            <p:graphicEl>
                                              <a:dgm id="{284EC19B-3261-4C0A-BA70-964A610B88E3}"/>
                                            </p:graphic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39" dur="500"/>
                                        <p:tgtEl>
                                          <p:spTgt spid="2">
                                            <p:graphicEl>
                                              <a:dgm id="{8660691B-A762-4BAF-B0AE-C2619C3AA7A5}"/>
                                            </p:graphic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43" dur="500"/>
                                        <p:tgtEl>
                                          <p:spTgt spid="2">
                                            <p:graphicEl>
                                              <a:dgm id="{DA4F9CAF-A910-41AE-8A10-AE528558652A}"/>
                                            </p:graphicEl>
                                          </p:spTgt>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47" dur="500"/>
                                        <p:tgtEl>
                                          <p:spTgt spid="2">
                                            <p:graphicEl>
                                              <a:dgm id="{B9B98085-777F-4896-AE5B-A399E16C839A}"/>
                                            </p:graphic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51" dur="500"/>
                                        <p:tgtEl>
                                          <p:spTgt spid="2">
                                            <p:graphicEl>
                                              <a:dgm id="{8A77F301-51BC-4CD4-9F81-E28C0D908C54}"/>
                                            </p:graphic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55" dur="500"/>
                                        <p:tgtEl>
                                          <p:spTgt spid="2">
                                            <p:graphicEl>
                                              <a:dgm id="{D014681F-0BDE-494B-BF50-85790A42B6FB}"/>
                                            </p:graphicEl>
                                          </p:spTgt>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59" dur="500"/>
                                        <p:tgtEl>
                                          <p:spTgt spid="2">
                                            <p:graphicEl>
                                              <a:dgm id="{B7D9D664-9CC4-4A8B-B2D1-84C252ECE833}"/>
                                            </p:graphicEl>
                                          </p:spTgt>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63" dur="500"/>
                                        <p:tgtEl>
                                          <p:spTgt spid="2">
                                            <p:graphicEl>
                                              <a:dgm id="{7C41A576-5BE8-40F5-8D86-D486E205AC2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7"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F7D45D4-D609-DF2A-7EC2-DD79D790ED45}"/>
              </a:ext>
            </a:extLst>
          </p:cNvPr>
          <p:cNvSpPr txBox="1"/>
          <p:nvPr/>
        </p:nvSpPr>
        <p:spPr>
          <a:xfrm>
            <a:off x="6762307" y="-93519"/>
            <a:ext cx="5429692" cy="769441"/>
          </a:xfrm>
          <a:prstGeom prst="rect">
            <a:avLst/>
          </a:prstGeom>
          <a:noFill/>
        </p:spPr>
        <p:txBody>
          <a:bodyPr wrap="square">
            <a:spAutoFit/>
          </a:bodyPr>
          <a:lstStyle/>
          <a:p>
            <a:pPr algn="ctr"/>
            <a:r>
              <a:rPr lang="en" sz="4400" b="1" spc="600" noProof="0" dirty="0">
                <a:ln w="10160">
                  <a:solidFill>
                    <a:schemeClr val="accent1"/>
                  </a:solidFill>
                  <a:prstDash val="solid"/>
                </a:ln>
                <a:solidFill>
                  <a:srgbClr val="FFFFFF"/>
                </a:solidFill>
                <a:effectLst>
                  <a:outerShdw blurRad="38100" dist="22860" dir="8400000" algn="tl" rotWithShape="0">
                    <a:srgbClr val="000000">
                      <a:alpha val="68000"/>
                    </a:srgbClr>
                  </a:outerShdw>
                </a:effectLst>
              </a:rPr>
              <a:t>ZUFRIEDENHEIT</a:t>
            </a:r>
          </a:p>
        </p:txBody>
      </p:sp>
      <p:sp>
        <p:nvSpPr>
          <p:cNvPr id="4" name="CuadroTexto 3">
            <a:extLst>
              <a:ext uri="{FF2B5EF4-FFF2-40B4-BE49-F238E27FC236}">
                <a16:creationId xmlns:a16="http://schemas.microsoft.com/office/drawing/2014/main" id="{AED300A5-00F4-ED3A-79F0-4F2DFDDE3406}"/>
              </a:ext>
            </a:extLst>
          </p:cNvPr>
          <p:cNvSpPr txBox="1"/>
          <p:nvPr/>
        </p:nvSpPr>
        <p:spPr>
          <a:xfrm>
            <a:off x="7337606" y="587337"/>
            <a:ext cx="4854394" cy="923330"/>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a:t>
            </a:r>
            <a:r>
              <a:rPr lang="de-DE"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Mein GOTT aber wird all eurem Mangel abhelfen nach seinem Reichtum in Herrlichkeit in CHRISTUS JESUS.</a:t>
            </a:r>
            <a:r>
              <a:rPr lang="en"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(Phil.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92138"/>
            <a:ext cx="3298997" cy="1938992"/>
          </a:xfrm>
          <a:prstGeom prst="rect">
            <a:avLst/>
          </a:prstGeom>
          <a:noFill/>
        </p:spPr>
        <p:txBody>
          <a:bodyPr wrap="square" rtlCol="0">
            <a:spAutoFit/>
          </a:bodyPr>
          <a:lstStyle/>
          <a:p>
            <a:pPr>
              <a:spcBef>
                <a:spcPts val="600"/>
              </a:spcBef>
            </a:pPr>
            <a:r>
              <a:rPr lang="de-DE" sz="2000" b="1" dirty="0"/>
              <a:t>Wir sind fröhlich, nichts beunruhigt uns, wir haben Frieden, unsere Gedanken sind rein. Wir führen ein vollkommenes und erfülltes Leben... </a:t>
            </a:r>
            <a:endParaRPr lang="en" sz="2000" b="1" dirty="0"/>
          </a:p>
        </p:txBody>
      </p:sp>
      <p:sp>
        <p:nvSpPr>
          <p:cNvPr id="7" name="CuadroTexto 6">
            <a:extLst>
              <a:ext uri="{FF2B5EF4-FFF2-40B4-BE49-F238E27FC236}">
                <a16:creationId xmlns:a16="http://schemas.microsoft.com/office/drawing/2014/main" id="{5EB961A8-7862-06C3-39F0-48F905C7F12C}"/>
              </a:ext>
            </a:extLst>
          </p:cNvPr>
          <p:cNvSpPr txBox="1"/>
          <p:nvPr/>
        </p:nvSpPr>
        <p:spPr>
          <a:xfrm>
            <a:off x="7190510" y="1444093"/>
            <a:ext cx="5118026" cy="1015663"/>
          </a:xfrm>
          <a:prstGeom prst="rect">
            <a:avLst/>
          </a:prstGeom>
          <a:noFill/>
        </p:spPr>
        <p:txBody>
          <a:bodyPr wrap="square">
            <a:spAutoFit/>
          </a:bodyPr>
          <a:lstStyle/>
          <a:p>
            <a:pPr algn="ctr">
              <a:spcBef>
                <a:spcPts val="600"/>
              </a:spcBef>
            </a:pPr>
            <a:r>
              <a:rPr lang="de-DE" sz="2000" b="1" dirty="0"/>
              <a:t>Wie </a:t>
            </a:r>
            <a:r>
              <a:rPr lang="de-DE" sz="2000" b="1" dirty="0" err="1"/>
              <a:t>Agur</a:t>
            </a:r>
            <a:r>
              <a:rPr lang="de-DE" sz="2000" b="1" dirty="0"/>
              <a:t> vertrauen wir darauf, dass Gott uns weder mehr noch weniger geben wird, als was für uns gut ist (Spr. 30,8-9).</a:t>
            </a:r>
            <a:endParaRPr lang="en" sz="2000" b="1" dirty="0"/>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643349"/>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67150" y="3497295"/>
            <a:ext cx="3298997" cy="3170099"/>
          </a:xfrm>
          <a:prstGeom prst="rect">
            <a:avLst/>
          </a:prstGeom>
          <a:noFill/>
        </p:spPr>
        <p:txBody>
          <a:bodyPr wrap="square">
            <a:spAutoFit/>
          </a:bodyPr>
          <a:lstStyle/>
          <a:p>
            <a:pPr>
              <a:spcBef>
                <a:spcPts val="600"/>
              </a:spcBef>
            </a:pPr>
            <a:r>
              <a:rPr lang="de-DE" sz="2000" b="1" dirty="0"/>
              <a:t>Wir mögen in Wohlstand leben oder Bedürfnisse bzw. Probleme haben: Wenn wir wie Paulus die volle Gewissheit haben, dass GOTT unser Leben lenkt, werden wir IHM vertrauen, egal in welcher Situation wir uns befinden (Phil. 4,11-12.19).</a:t>
            </a:r>
            <a:endParaRPr lang="en" sz="2000" b="1" dirty="0"/>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413337"/>
            <a:ext cx="4925962" cy="1323439"/>
          </a:xfrm>
          <a:prstGeom prst="rect">
            <a:avLst/>
          </a:prstGeom>
          <a:noFill/>
        </p:spPr>
        <p:txBody>
          <a:bodyPr wrap="square">
            <a:spAutoFit/>
          </a:bodyPr>
          <a:lstStyle/>
          <a:p>
            <a:pPr algn="ctr">
              <a:spcBef>
                <a:spcPts val="600"/>
              </a:spcBef>
            </a:pPr>
            <a:r>
              <a:rPr lang="de-DE" sz="2000" b="1" dirty="0"/>
              <a:t>Wenn wir mit dieser Zuversicht leben, sind wir sicher, dass „ich alles durch Den tun kann, Der mir die Kraft </a:t>
            </a:r>
            <a:br>
              <a:rPr lang="de-DE" sz="2000" b="1" dirty="0"/>
            </a:br>
            <a:r>
              <a:rPr lang="de-DE" sz="2000" b="1" dirty="0"/>
              <a:t>dazu gibt“ (Phil. 4,13).</a:t>
            </a:r>
            <a:endParaRPr lang="en" sz="2000" b="1" dirty="0"/>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78935" y="-7344"/>
            <a:ext cx="4727096" cy="6818613"/>
            <a:chOff x="3019943" y="-7344"/>
            <a:chExt cx="4727096" cy="6818613"/>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248056" y="-7344"/>
              <a:ext cx="4030558" cy="6818613"/>
            </a:xfrm>
            <a:prstGeom prst="rect">
              <a:avLst/>
            </a:prstGeom>
            <a:effectLst>
              <a:softEdge rad="127000"/>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2" name="Scrollen: horizontal 1">
            <a:extLst>
              <a:ext uri="{FF2B5EF4-FFF2-40B4-BE49-F238E27FC236}">
                <a16:creationId xmlns:a16="http://schemas.microsoft.com/office/drawing/2014/main" id="{74C75E2F-6EED-CCE6-6056-B83C72295C79}"/>
              </a:ext>
            </a:extLst>
          </p:cNvPr>
          <p:cNvSpPr/>
          <p:nvPr/>
        </p:nvSpPr>
        <p:spPr>
          <a:xfrm>
            <a:off x="130050" y="90451"/>
            <a:ext cx="3060462" cy="1230854"/>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Do, 12. Feb ‘26  - </a:t>
            </a:r>
            <a:br>
              <a:rPr lang="de-DE" sz="2000" b="1" i="1" dirty="0">
                <a:solidFill>
                  <a:srgbClr val="6C0401"/>
                </a:solidFill>
              </a:rPr>
            </a:br>
            <a:r>
              <a:rPr lang="de-DE" sz="2000" b="1" i="1" dirty="0">
                <a:solidFill>
                  <a:srgbClr val="6C0401"/>
                </a:solidFill>
              </a:rPr>
              <a:t>Schlüssel </a:t>
            </a:r>
            <a:br>
              <a:rPr lang="de-DE" sz="2000" b="1" i="1" dirty="0">
                <a:solidFill>
                  <a:srgbClr val="6C0401"/>
                </a:solidFill>
              </a:rPr>
            </a:br>
            <a:r>
              <a:rPr lang="de-DE" sz="2000" b="1" i="1" dirty="0">
                <a:solidFill>
                  <a:srgbClr val="6C0401"/>
                </a:solidFill>
              </a:rPr>
              <a:t>zur Zufriedenheit</a:t>
            </a: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wipe(left)">
                                      <p:cBhvr>
                                        <p:cTn id="22" dur="500"/>
                                        <p:tgtEl>
                                          <p:spTgt spid="2">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9" presetClass="entr" presetSubtype="5"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1000" fill="hold"/>
                                        <p:tgtEl>
                                          <p:spTgt spid="24"/>
                                        </p:tgtEl>
                                        <p:attrNameLst>
                                          <p:attrName>ppt_w</p:attrName>
                                        </p:attrNameLst>
                                      </p:cBhvr>
                                      <p:tavLst>
                                        <p:tav tm="0">
                                          <p:val>
                                            <p:strVal val="#ppt_w"/>
                                          </p:val>
                                        </p:tav>
                                        <p:tav tm="100000">
                                          <p:val>
                                            <p:strVal val="#ppt_w"/>
                                          </p:val>
                                        </p:tav>
                                      </p:tavLst>
                                    </p:anim>
                                    <p:anim calcmode="lin" valueType="num">
                                      <p:cBhvr>
                                        <p:cTn id="52" dur="1000" fill="hold"/>
                                        <p:tgtEl>
                                          <p:spTgt spid="24"/>
                                        </p:tgtEl>
                                        <p:attrNameLst>
                                          <p:attrName>ppt_h</p:attrName>
                                        </p:attrNameLst>
                                      </p:cBhvr>
                                      <p:tavLst>
                                        <p:tav tm="0" fmla="#ppt_h*sin(2.5*pi*$)">
                                          <p:val>
                                            <p:fltVal val="0"/>
                                          </p:val>
                                        </p:tav>
                                        <p:tav tm="100000">
                                          <p:val>
                                            <p:fltVal val="1"/>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P spid="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8181" y="843395"/>
            <a:ext cx="8269433" cy="5646859"/>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79430898-FCF1-0DFC-01B1-5AC688F7AF12}"/>
              </a:ext>
            </a:extLst>
          </p:cNvPr>
          <p:cNvSpPr txBox="1"/>
          <p:nvPr/>
        </p:nvSpPr>
        <p:spPr>
          <a:xfrm>
            <a:off x="6563058" y="3408218"/>
            <a:ext cx="5628942" cy="1569660"/>
          </a:xfrm>
          <a:prstGeom prst="rect">
            <a:avLst/>
          </a:prstGeom>
          <a:noFill/>
        </p:spPr>
        <p:txBody>
          <a:bodyPr wrap="square">
            <a:spAutoFit/>
          </a:bodyPr>
          <a:lstStyle/>
          <a:p>
            <a:pPr algn="ctr">
              <a:spcBef>
                <a:spcPts val="600"/>
              </a:spcBef>
            </a:pPr>
            <a:r>
              <a:rPr lang="de-DE" sz="2400" b="1" dirty="0"/>
              <a:t>Bitten wir den HERRN darum </a:t>
            </a:r>
            <a:br>
              <a:rPr lang="de-DE" sz="2400" b="1" dirty="0"/>
            </a:br>
            <a:r>
              <a:rPr lang="de-DE" sz="2400" b="1" dirty="0"/>
              <a:t>und wenn es Seinem Willen entspricht, </a:t>
            </a:r>
            <a:br>
              <a:rPr lang="de-DE" sz="2400" b="1" dirty="0"/>
            </a:br>
            <a:r>
              <a:rPr lang="de-DE" sz="2400" b="1" dirty="0"/>
              <a:t>wird ER es uns gewähren </a:t>
            </a:r>
            <a:br>
              <a:rPr lang="de-DE" sz="2400" b="1" dirty="0"/>
            </a:br>
            <a:r>
              <a:rPr lang="de-DE" sz="2400" b="1" dirty="0"/>
              <a:t>(Jakobus 4,2b; 1. Joh 5,14-15).</a:t>
            </a:r>
            <a:endParaRPr lang="en" sz="2400" b="1" dirty="0"/>
          </a:p>
        </p:txBody>
      </p:sp>
      <p:sp>
        <p:nvSpPr>
          <p:cNvPr id="2" name="CuadroTexto 2">
            <a:extLst>
              <a:ext uri="{FF2B5EF4-FFF2-40B4-BE49-F238E27FC236}">
                <a16:creationId xmlns:a16="http://schemas.microsoft.com/office/drawing/2014/main" id="{D8D8418A-94F8-E0C9-B2F6-E38EBC961852}"/>
              </a:ext>
            </a:extLst>
          </p:cNvPr>
          <p:cNvSpPr txBox="1"/>
          <p:nvPr/>
        </p:nvSpPr>
        <p:spPr>
          <a:xfrm>
            <a:off x="6762307" y="0"/>
            <a:ext cx="5429692" cy="769441"/>
          </a:xfrm>
          <a:prstGeom prst="rect">
            <a:avLst/>
          </a:prstGeom>
          <a:noFill/>
        </p:spPr>
        <p:txBody>
          <a:bodyPr wrap="square">
            <a:spAutoFit/>
          </a:bodyPr>
          <a:lstStyle/>
          <a:p>
            <a:pPr algn="ctr"/>
            <a:r>
              <a:rPr lang="en" sz="4400" b="1" spc="600" noProof="0" dirty="0">
                <a:ln w="10160">
                  <a:solidFill>
                    <a:schemeClr val="accent1"/>
                  </a:solidFill>
                  <a:prstDash val="solid"/>
                </a:ln>
                <a:solidFill>
                  <a:srgbClr val="FFFFFF"/>
                </a:solidFill>
                <a:effectLst>
                  <a:outerShdw blurRad="38100" dist="22860" dir="8400000" algn="tl" rotWithShape="0">
                    <a:srgbClr val="000000">
                      <a:alpha val="68000"/>
                    </a:srgbClr>
                  </a:outerShdw>
                </a:effectLst>
              </a:rPr>
              <a:t>ZUFRIEDENHEIT</a:t>
            </a:r>
          </a:p>
        </p:txBody>
      </p:sp>
      <p:sp>
        <p:nvSpPr>
          <p:cNvPr id="7" name="CuadroTexto 3">
            <a:extLst>
              <a:ext uri="{FF2B5EF4-FFF2-40B4-BE49-F238E27FC236}">
                <a16:creationId xmlns:a16="http://schemas.microsoft.com/office/drawing/2014/main" id="{0EF840BB-F669-BECD-CC54-817FA90381DB}"/>
              </a:ext>
            </a:extLst>
          </p:cNvPr>
          <p:cNvSpPr txBox="1"/>
          <p:nvPr/>
        </p:nvSpPr>
        <p:spPr>
          <a:xfrm>
            <a:off x="7337606" y="691247"/>
            <a:ext cx="4854394" cy="923330"/>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a:t>
            </a:r>
            <a:r>
              <a:rPr lang="de-DE"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Mein GOTT aber wird all eurem Mangel abhelfen nach seinem Reichtum in Herrlichkeit in CHRISTUS JESUS.</a:t>
            </a:r>
            <a:r>
              <a:rPr lang="en"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(Phil. 4:19)</a:t>
            </a:r>
          </a:p>
        </p:txBody>
      </p:sp>
      <p:sp>
        <p:nvSpPr>
          <p:cNvPr id="5" name="CuadroTexto 4">
            <a:extLst>
              <a:ext uri="{FF2B5EF4-FFF2-40B4-BE49-F238E27FC236}">
                <a16:creationId xmlns:a16="http://schemas.microsoft.com/office/drawing/2014/main" id="{A7A9A890-FFAC-1818-7C6B-7C34E9F589AE}"/>
              </a:ext>
            </a:extLst>
          </p:cNvPr>
          <p:cNvSpPr txBox="1"/>
          <p:nvPr/>
        </p:nvSpPr>
        <p:spPr>
          <a:xfrm>
            <a:off x="732559" y="1321305"/>
            <a:ext cx="3818660" cy="1938992"/>
          </a:xfrm>
          <a:prstGeom prst="rect">
            <a:avLst/>
          </a:prstGeom>
          <a:noFill/>
        </p:spPr>
        <p:txBody>
          <a:bodyPr wrap="square" rtlCol="0">
            <a:spAutoFit/>
          </a:bodyPr>
          <a:lstStyle/>
          <a:p>
            <a:pPr>
              <a:spcBef>
                <a:spcPts val="600"/>
              </a:spcBef>
            </a:pPr>
            <a:r>
              <a:rPr lang="de-DE" sz="2400" b="1" dirty="0"/>
              <a:t>Was geschieht, </a:t>
            </a:r>
            <a:br>
              <a:rPr lang="de-DE" sz="2400" b="1" dirty="0"/>
            </a:br>
            <a:r>
              <a:rPr lang="de-DE" sz="2400" b="1" dirty="0"/>
              <a:t>wenn wir das, </a:t>
            </a:r>
            <a:br>
              <a:rPr lang="de-DE" sz="2400" b="1" dirty="0"/>
            </a:br>
            <a:r>
              <a:rPr lang="de-DE" sz="2400" b="1" dirty="0"/>
              <a:t>was wir </a:t>
            </a:r>
            <a:br>
              <a:rPr lang="de-DE" sz="2400" b="1" dirty="0"/>
            </a:br>
            <a:r>
              <a:rPr lang="de-DE" sz="2400" b="1" dirty="0"/>
              <a:t>für unentbehrlich halten, </a:t>
            </a:r>
            <a:br>
              <a:rPr lang="de-DE" sz="2400" b="1" dirty="0"/>
            </a:br>
            <a:r>
              <a:rPr lang="de-DE" sz="2400" b="1" dirty="0"/>
              <a:t>nicht haben?</a:t>
            </a:r>
            <a:endParaRPr lang="en" sz="2400" b="1" dirty="0"/>
          </a:p>
        </p:txBody>
      </p:sp>
      <p:sp>
        <p:nvSpPr>
          <p:cNvPr id="4" name="Scrollen: horizontal 3">
            <a:extLst>
              <a:ext uri="{FF2B5EF4-FFF2-40B4-BE49-F238E27FC236}">
                <a16:creationId xmlns:a16="http://schemas.microsoft.com/office/drawing/2014/main" id="{EAC8C0CF-ED1A-738E-AC99-FBF5B53E09DD}"/>
              </a:ext>
            </a:extLst>
          </p:cNvPr>
          <p:cNvSpPr/>
          <p:nvPr/>
        </p:nvSpPr>
        <p:spPr>
          <a:xfrm>
            <a:off x="130050" y="90451"/>
            <a:ext cx="3060462" cy="1230854"/>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Do, 12. Feb ‘26  - </a:t>
            </a:r>
            <a:br>
              <a:rPr lang="de-DE" sz="2000" b="1" i="1" dirty="0">
                <a:solidFill>
                  <a:srgbClr val="6C0401"/>
                </a:solidFill>
              </a:rPr>
            </a:br>
            <a:r>
              <a:rPr lang="de-DE" sz="2000" b="1" i="1" dirty="0">
                <a:solidFill>
                  <a:srgbClr val="6C0401"/>
                </a:solidFill>
              </a:rPr>
              <a:t>Schlüssel </a:t>
            </a:r>
            <a:br>
              <a:rPr lang="de-DE" sz="2000" b="1" i="1" dirty="0">
                <a:solidFill>
                  <a:srgbClr val="6C0401"/>
                </a:solidFill>
              </a:rPr>
            </a:br>
            <a:r>
              <a:rPr lang="de-DE" sz="2000" b="1" i="1" dirty="0">
                <a:solidFill>
                  <a:srgbClr val="6C0401"/>
                </a:solidFill>
              </a:rPr>
              <a:t>zur Zufriedenheit</a:t>
            </a: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FF43688-90C3-0A03-7A08-B38E98C6E47D}"/>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2C60A330-E7C2-89F4-53CA-4C38C1255EF7}"/>
              </a:ext>
            </a:extLst>
          </p:cNvPr>
          <p:cNvSpPr/>
          <p:nvPr/>
        </p:nvSpPr>
        <p:spPr>
          <a:xfrm>
            <a:off x="31172" y="2610386"/>
            <a:ext cx="3969327" cy="3730336"/>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Diagrama 7">
            <a:extLst>
              <a:ext uri="{FF2B5EF4-FFF2-40B4-BE49-F238E27FC236}">
                <a16:creationId xmlns:a16="http://schemas.microsoft.com/office/drawing/2014/main" id="{E3A44CE9-00F9-7CF7-4403-6FEA55B56243}"/>
              </a:ext>
            </a:extLst>
          </p:cNvPr>
          <p:cNvGraphicFramePr/>
          <p:nvPr>
            <p:extLst>
              <p:ext uri="{D42A27DB-BD31-4B8C-83A1-F6EECF244321}">
                <p14:modId xmlns:p14="http://schemas.microsoft.com/office/powerpoint/2010/main" val="1788547403"/>
              </p:ext>
            </p:extLst>
          </p:nvPr>
        </p:nvGraphicFramePr>
        <p:xfrm>
          <a:off x="2860562" y="2340907"/>
          <a:ext cx="9276024" cy="4269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2">
            <a:extLst>
              <a:ext uri="{FF2B5EF4-FFF2-40B4-BE49-F238E27FC236}">
                <a16:creationId xmlns:a16="http://schemas.microsoft.com/office/drawing/2014/main" id="{62163D16-587C-B2AF-1319-4870CB91F76F}"/>
              </a:ext>
            </a:extLst>
          </p:cNvPr>
          <p:cNvSpPr txBox="1"/>
          <p:nvPr/>
        </p:nvSpPr>
        <p:spPr>
          <a:xfrm>
            <a:off x="3730336" y="0"/>
            <a:ext cx="8461663" cy="769441"/>
          </a:xfrm>
          <a:prstGeom prst="rect">
            <a:avLst/>
          </a:prstGeom>
          <a:noFill/>
        </p:spPr>
        <p:txBody>
          <a:bodyPr wrap="square">
            <a:spAutoFit/>
          </a:bodyPr>
          <a:lstStyle/>
          <a:p>
            <a:pPr algn="ctr"/>
            <a:r>
              <a:rPr lang="en" sz="4400" b="1" spc="600" noProof="0" dirty="0">
                <a:ln w="10160">
                  <a:solidFill>
                    <a:schemeClr val="accent1"/>
                  </a:solidFill>
                  <a:prstDash val="solid"/>
                </a:ln>
                <a:solidFill>
                  <a:srgbClr val="FFFFFF"/>
                </a:solidFill>
                <a:effectLst>
                  <a:outerShdw blurRad="38100" dist="22860" dir="8400000" algn="tl" rotWithShape="0">
                    <a:srgbClr val="000000">
                      <a:alpha val="68000"/>
                    </a:srgbClr>
                  </a:outerShdw>
                </a:effectLst>
              </a:rPr>
              <a:t>ZUFRIEDENHEIT</a:t>
            </a:r>
          </a:p>
        </p:txBody>
      </p:sp>
      <p:sp>
        <p:nvSpPr>
          <p:cNvPr id="7" name="CuadroTexto 3">
            <a:extLst>
              <a:ext uri="{FF2B5EF4-FFF2-40B4-BE49-F238E27FC236}">
                <a16:creationId xmlns:a16="http://schemas.microsoft.com/office/drawing/2014/main" id="{0E5D2FEB-EF70-AB64-091D-B7CAF0FD7915}"/>
              </a:ext>
            </a:extLst>
          </p:cNvPr>
          <p:cNvSpPr txBox="1"/>
          <p:nvPr/>
        </p:nvSpPr>
        <p:spPr>
          <a:xfrm>
            <a:off x="4177145" y="671665"/>
            <a:ext cx="7387937" cy="861774"/>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a:t>
            </a:r>
            <a:r>
              <a:rPr lang="de-DE"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Mein GOTT aber wird all eurem Mangel abhelfen nach seinem Reichtum in Herrlichkeit in CHRISTUS JESUS.</a:t>
            </a:r>
            <a:r>
              <a:rPr lang="en"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 </a:t>
            </a:r>
            <a:br>
              <a:rPr lang="en"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br>
            <a:r>
              <a:rPr lang="en" sz="1400" b="1" dirty="0">
                <a:solidFill>
                  <a:srgbClr val="FFFF00"/>
                </a:solidFill>
                <a:effectLst>
                  <a:glow rad="101600">
                    <a:srgbClr val="634B27"/>
                  </a:glow>
                  <a:outerShdw blurRad="38100" dist="38100" dir="2700000" algn="tl">
                    <a:srgbClr val="000000">
                      <a:alpha val="43137"/>
                    </a:srgbClr>
                  </a:outerShdw>
                </a:effectLst>
                <a:latin typeface="Candara" panose="020E0502030303020204" pitchFamily="34" charset="0"/>
              </a:rPr>
              <a:t>(Phil. 4:19)</a:t>
            </a:r>
          </a:p>
        </p:txBody>
      </p:sp>
      <p:sp>
        <p:nvSpPr>
          <p:cNvPr id="3" name="Scrollen: horizontal 2">
            <a:extLst>
              <a:ext uri="{FF2B5EF4-FFF2-40B4-BE49-F238E27FC236}">
                <a16:creationId xmlns:a16="http://schemas.microsoft.com/office/drawing/2014/main" id="{89529F61-0441-9B87-B710-E018E6F4ECA8}"/>
              </a:ext>
            </a:extLst>
          </p:cNvPr>
          <p:cNvSpPr/>
          <p:nvPr/>
        </p:nvSpPr>
        <p:spPr>
          <a:xfrm>
            <a:off x="132551" y="89088"/>
            <a:ext cx="3597785" cy="981896"/>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Do, 12. Feb ‘26  - </a:t>
            </a:r>
            <a:br>
              <a:rPr lang="de-DE" sz="2000" b="1" i="1" dirty="0">
                <a:solidFill>
                  <a:srgbClr val="6C0401"/>
                </a:solidFill>
              </a:rPr>
            </a:br>
            <a:r>
              <a:rPr lang="de-DE" sz="2000" b="1" i="1" dirty="0">
                <a:solidFill>
                  <a:srgbClr val="6C0401"/>
                </a:solidFill>
              </a:rPr>
              <a:t>Schlüssel zur Zufriedenheit</a:t>
            </a:r>
          </a:p>
        </p:txBody>
      </p:sp>
      <p:sp>
        <p:nvSpPr>
          <p:cNvPr id="4" name="CuadroTexto 2">
            <a:extLst>
              <a:ext uri="{FF2B5EF4-FFF2-40B4-BE49-F238E27FC236}">
                <a16:creationId xmlns:a16="http://schemas.microsoft.com/office/drawing/2014/main" id="{4819ACD2-A04E-3F83-84A9-3F7B24AA6E64}"/>
              </a:ext>
            </a:extLst>
          </p:cNvPr>
          <p:cNvSpPr txBox="1"/>
          <p:nvPr/>
        </p:nvSpPr>
        <p:spPr>
          <a:xfrm>
            <a:off x="0" y="1555357"/>
            <a:ext cx="12191999" cy="830997"/>
          </a:xfrm>
          <a:prstGeom prst="rect">
            <a:avLst/>
          </a:prstGeom>
          <a:noFill/>
        </p:spPr>
        <p:txBody>
          <a:bodyPr wrap="square">
            <a:spAutoFit/>
          </a:bodyPr>
          <a:lstStyle/>
          <a:p>
            <a:pPr algn="ctr">
              <a:spcBef>
                <a:spcPts val="600"/>
              </a:spcBef>
            </a:pPr>
            <a:r>
              <a:rPr lang="de-DE" sz="2400" b="1" dirty="0"/>
              <a:t>Wir wissen nicht immer, ob das, worum wir bitten, GOTTES Willen entspricht. </a:t>
            </a:r>
            <a:br>
              <a:rPr lang="de-DE" sz="2400" b="1" dirty="0"/>
            </a:br>
            <a:r>
              <a:rPr lang="de-DE" sz="2400" b="1" dirty="0"/>
              <a:t>Aber es gibt bestimmte Bitten, die mit Sicherheit immer von IHM erhört werden:</a:t>
            </a:r>
            <a:endParaRPr lang="en" sz="2400" b="1" dirty="0"/>
          </a:p>
        </p:txBody>
      </p:sp>
    </p:spTree>
    <p:extLst>
      <p:ext uri="{BB962C8B-B14F-4D97-AF65-F5344CB8AC3E}">
        <p14:creationId xmlns:p14="http://schemas.microsoft.com/office/powerpoint/2010/main" val="358246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ppt_w/2"/>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20" dur="500"/>
                                        <p:tgtEl>
                                          <p:spTgt spid="8">
                                            <p:graphicEl>
                                              <a:dgm id="{7AE2E52A-D9DC-4FBE-8909-7F5E2C58B55F}"/>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23"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24"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25" dur="500"/>
                                        <p:tgtEl>
                                          <p:spTgt spid="8">
                                            <p:graphicEl>
                                              <a:dgm id="{BD42FA9E-E841-4D7B-B006-85DC5375ABFE}"/>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29" dur="500"/>
                                        <p:tgtEl>
                                          <p:spTgt spid="8">
                                            <p:graphicEl>
                                              <a:dgm id="{73CACF93-FD74-4941-9D5C-50A94558A91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34"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64BAB929-A5CF-4649-95FA-1972C0FA05CB}"/>
                                            </p:graphic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40" dur="500"/>
                                        <p:tgtEl>
                                          <p:spTgt spid="8">
                                            <p:graphicEl>
                                              <a:dgm id="{3F5DAE58-3530-4C10-A1A4-C70FC03DB65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45"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3A72738E-0745-48BC-9955-CD40C05AFABD}"/>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51" dur="500"/>
                                        <p:tgtEl>
                                          <p:spTgt spid="8">
                                            <p:graphicEl>
                                              <a:dgm id="{FFD7EBCB-6F1A-4FD1-B99D-BFAC37B883A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56"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57"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58" dur="500"/>
                                        <p:tgtEl>
                                          <p:spTgt spid="8">
                                            <p:graphicEl>
                                              <a:dgm id="{CE3CAA7C-AA9A-48AD-890D-90B5BB34B8A7}"/>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62" dur="500"/>
                                        <p:tgtEl>
                                          <p:spTgt spid="8">
                                            <p:graphicEl>
                                              <a:dgm id="{6094E473-3CEA-436F-8ED6-B66CE52E4DE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67"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68"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69" dur="500"/>
                                        <p:tgtEl>
                                          <p:spTgt spid="8">
                                            <p:graphicEl>
                                              <a:dgm id="{93426230-DC6A-4125-9AAB-BA2117D99ACE}"/>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73" dur="500"/>
                                        <p:tgtEl>
                                          <p:spTgt spid="8">
                                            <p:graphicEl>
                                              <a:dgm id="{55BEDD87-5A53-4084-A275-13A3C49DF1D0}"/>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78"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79"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80" dur="500"/>
                                        <p:tgtEl>
                                          <p:spTgt spid="8">
                                            <p:graphicEl>
                                              <a:dgm id="{5C04E0FB-F6B3-4440-9E66-6E6042713807}"/>
                                            </p:graphicEl>
                                          </p:spTgt>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84" dur="500"/>
                                        <p:tgtEl>
                                          <p:spTgt spid="8">
                                            <p:graphicEl>
                                              <a:dgm id="{7300D38C-06D1-4B49-9487-4C039CED7EFA}"/>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89"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90"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91" dur="500"/>
                                        <p:tgtEl>
                                          <p:spTgt spid="8">
                                            <p:graphicEl>
                                              <a:dgm id="{53BB8065-6BE0-47E0-AD9A-2E26A6703EF2}"/>
                                            </p:graphicEl>
                                          </p:spTgt>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95"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8" grpId="0" uiExpand="1">
        <p:bldSub>
          <a:bldDgm bld="one"/>
        </p:bldSub>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03593" y="1090862"/>
            <a:ext cx="8464499" cy="5247590"/>
          </a:xfrm>
          <a:prstGeom prst="rect">
            <a:avLst/>
          </a:prstGeom>
          <a:noFill/>
        </p:spPr>
        <p:txBody>
          <a:bodyPr wrap="square">
            <a:spAutoFit/>
          </a:bodyPr>
          <a:lstStyle/>
          <a:p>
            <a:pPr algn="ctr">
              <a:spcBef>
                <a:spcPts val="600"/>
              </a:spcBef>
            </a:pPr>
            <a:r>
              <a:rPr lang="de-DE" sz="3200" b="1" dirty="0">
                <a:latin typeface="Constantia" panose="02030602050306030303" pitchFamily="18" charset="0"/>
              </a:rPr>
              <a:t>„Wir sollten </a:t>
            </a:r>
            <a:br>
              <a:rPr lang="de-DE" sz="3200" b="1" dirty="0">
                <a:latin typeface="Constantia" panose="02030602050306030303" pitchFamily="18" charset="0"/>
              </a:rPr>
            </a:br>
            <a:r>
              <a:rPr lang="de-DE" sz="3200" b="1" dirty="0">
                <a:latin typeface="Constantia" panose="02030602050306030303" pitchFamily="18" charset="0"/>
              </a:rPr>
              <a:t>für die ZUKÜNFTIGE WELT </a:t>
            </a:r>
            <a:br>
              <a:rPr lang="de-DE" sz="3200" b="1" dirty="0">
                <a:latin typeface="Constantia" panose="02030602050306030303" pitchFamily="18" charset="0"/>
              </a:rPr>
            </a:br>
            <a:r>
              <a:rPr lang="de-DE" sz="3200" b="1" dirty="0">
                <a:latin typeface="Constantia" panose="02030602050306030303" pitchFamily="18" charset="0"/>
              </a:rPr>
              <a:t>leben. </a:t>
            </a:r>
          </a:p>
          <a:p>
            <a:pPr algn="ctr">
              <a:spcBef>
                <a:spcPts val="600"/>
              </a:spcBef>
            </a:pPr>
            <a:r>
              <a:rPr lang="de-DE" sz="3200" b="1" dirty="0">
                <a:latin typeface="Constantia" panose="02030602050306030303" pitchFamily="18" charset="0"/>
              </a:rPr>
              <a:t>Es ist so armselig, </a:t>
            </a:r>
            <a:br>
              <a:rPr lang="de-DE" sz="3200" b="1" dirty="0">
                <a:latin typeface="Constantia" panose="02030602050306030303" pitchFamily="18" charset="0"/>
              </a:rPr>
            </a:br>
            <a:r>
              <a:rPr lang="de-DE" sz="3200" b="1" dirty="0">
                <a:latin typeface="Constantia" panose="02030602050306030303" pitchFamily="18" charset="0"/>
              </a:rPr>
              <a:t>ein planloses, zielloses Leben </a:t>
            </a:r>
            <a:br>
              <a:rPr lang="de-DE" sz="3200" b="1" dirty="0">
                <a:latin typeface="Constantia" panose="02030602050306030303" pitchFamily="18" charset="0"/>
              </a:rPr>
            </a:br>
            <a:r>
              <a:rPr lang="de-DE" sz="3200" b="1" dirty="0">
                <a:latin typeface="Constantia" panose="02030602050306030303" pitchFamily="18" charset="0"/>
              </a:rPr>
              <a:t>zu führen. </a:t>
            </a:r>
          </a:p>
          <a:p>
            <a:pPr algn="ctr">
              <a:spcBef>
                <a:spcPts val="600"/>
              </a:spcBef>
            </a:pPr>
            <a:r>
              <a:rPr lang="de-DE" sz="3200" b="1" dirty="0">
                <a:latin typeface="Constantia" panose="02030602050306030303" pitchFamily="18" charset="0"/>
              </a:rPr>
              <a:t>Wir wollen ein Ziel </a:t>
            </a:r>
            <a:br>
              <a:rPr lang="de-DE" sz="3200" b="1" dirty="0">
                <a:latin typeface="Constantia" panose="02030602050306030303" pitchFamily="18" charset="0"/>
              </a:rPr>
            </a:br>
            <a:r>
              <a:rPr lang="de-DE" sz="3200" b="1" dirty="0">
                <a:latin typeface="Constantia" panose="02030602050306030303" pitchFamily="18" charset="0"/>
              </a:rPr>
              <a:t>für unser Leben haben – </a:t>
            </a:r>
            <a:br>
              <a:rPr lang="de-DE" sz="3200" b="1" dirty="0">
                <a:latin typeface="Constantia" panose="02030602050306030303" pitchFamily="18" charset="0"/>
              </a:rPr>
            </a:br>
            <a:r>
              <a:rPr lang="de-DE" sz="3200" b="1" dirty="0">
                <a:latin typeface="Constantia" panose="02030602050306030303" pitchFamily="18" charset="0"/>
              </a:rPr>
              <a:t>für einen Lebensinhalt leben. </a:t>
            </a:r>
          </a:p>
          <a:p>
            <a:pPr algn="ctr">
              <a:spcBef>
                <a:spcPts val="600"/>
              </a:spcBef>
            </a:pPr>
            <a:endParaRPr lang="en" sz="3200" b="1" dirty="0">
              <a:latin typeface="Constantia" panose="02030602050306030303" pitchFamily="18" charset="0"/>
            </a:endParaRPr>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7000">
              <a:schemeClr val="tx1"/>
            </a:gs>
            <a:gs pos="100000">
              <a:schemeClr val="tx1"/>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prstGeom prst="rect">
            <a:avLst/>
          </a:prstGeom>
          <a:effectLst>
            <a:softEdge rad="317500"/>
          </a:effectLst>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02660" y="451646"/>
            <a:ext cx="4603170" cy="6001643"/>
          </a:xfrm>
          <a:prstGeom prst="rect">
            <a:avLst/>
          </a:prstGeom>
          <a:solidFill>
            <a:srgbClr val="FEF7E5"/>
          </a:solidFill>
          <a:effectLst>
            <a:softEdge rad="317500"/>
          </a:effectLst>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a:t>
            </a: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Sorgt euch um nichts, </a:t>
            </a:r>
            <a:b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b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sondern </a:t>
            </a:r>
            <a:b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b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in allen Dingen </a:t>
            </a:r>
            <a:b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b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lasst eure </a:t>
            </a:r>
            <a:r>
              <a:rPr kumimoji="0" lang="de-DE" sz="3800" b="1" i="0" u="none" strike="noStrike" kern="1200" cap="none" spc="0" normalizeH="0" baseline="0" noProof="0" dirty="0">
                <a:ln w="12700" cmpd="sng">
                  <a:noFill/>
                  <a:prstDash val="solid"/>
                </a:ln>
                <a:solidFill>
                  <a:schemeClr val="tx2">
                    <a:lumMod val="75000"/>
                  </a:schemeClr>
                </a:solidFill>
                <a:effectLst>
                  <a:outerShdw blurRad="38100" dist="12700" dir="2700000" algn="tl">
                    <a:srgbClr val="000000"/>
                  </a:outerShdw>
                </a:effectLst>
                <a:uLnTx/>
                <a:uFillTx/>
                <a:latin typeface="Candara" panose="020E0502030303020204" pitchFamily="34" charset="0"/>
              </a:rPr>
              <a:t>Bitten</a:t>
            </a: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 </a:t>
            </a:r>
            <a:b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b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in </a:t>
            </a:r>
            <a:r>
              <a:rPr kumimoji="0" lang="de-DE" sz="3800" b="1" i="0" u="none" strike="noStrike" kern="1200" cap="none" spc="0" normalizeH="0" baseline="0" noProof="0" dirty="0">
                <a:ln w="12700" cmpd="sng">
                  <a:noFill/>
                  <a:prstDash val="solid"/>
                </a:ln>
                <a:solidFill>
                  <a:schemeClr val="tx2">
                    <a:lumMod val="75000"/>
                  </a:schemeClr>
                </a:solidFill>
                <a:effectLst>
                  <a:outerShdw blurRad="38100" dist="12700" dir="2700000" algn="tl">
                    <a:srgbClr val="000000"/>
                  </a:outerShdw>
                </a:effectLst>
                <a:uLnTx/>
                <a:uFillTx/>
                <a:latin typeface="Candara" panose="020E0502030303020204" pitchFamily="34" charset="0"/>
              </a:rPr>
              <a:t>Gebet</a:t>
            </a: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 und </a:t>
            </a:r>
            <a:r>
              <a:rPr kumimoji="0" lang="de-DE" sz="3800" b="1" i="0" u="none" strike="noStrike" kern="1200" cap="none" spc="0" normalizeH="0" baseline="0" noProof="0" dirty="0">
                <a:ln w="12700" cmpd="sng">
                  <a:noFill/>
                  <a:prstDash val="solid"/>
                </a:ln>
                <a:solidFill>
                  <a:schemeClr val="tx2">
                    <a:lumMod val="75000"/>
                  </a:schemeClr>
                </a:solidFill>
                <a:effectLst>
                  <a:outerShdw blurRad="38100" dist="12700" dir="2700000" algn="tl">
                    <a:srgbClr val="000000"/>
                  </a:outerShdw>
                </a:effectLst>
                <a:uLnTx/>
                <a:uFillTx/>
                <a:latin typeface="Candara" panose="020E0502030303020204" pitchFamily="34" charset="0"/>
              </a:rPr>
              <a:t>Flehen </a:t>
            </a: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mit </a:t>
            </a:r>
            <a:r>
              <a:rPr kumimoji="0" lang="de-DE" sz="3800" b="1" i="0" u="none" strike="noStrike" kern="1200" cap="none" spc="0" normalizeH="0" baseline="0" noProof="0" dirty="0">
                <a:ln w="12700" cmpd="sng">
                  <a:noFill/>
                  <a:prstDash val="solid"/>
                </a:ln>
                <a:solidFill>
                  <a:schemeClr val="tx2">
                    <a:lumMod val="75000"/>
                  </a:schemeClr>
                </a:solidFill>
                <a:effectLst>
                  <a:outerShdw blurRad="38100" dist="12700" dir="2700000" algn="tl">
                    <a:srgbClr val="000000"/>
                  </a:outerShdw>
                </a:effectLst>
                <a:uLnTx/>
                <a:uFillTx/>
                <a:latin typeface="Candara" panose="020E0502030303020204" pitchFamily="34" charset="0"/>
              </a:rPr>
              <a:t>Danksagung</a:t>
            </a: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 </a:t>
            </a:r>
            <a:b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br>
            <a:r>
              <a:rPr kumimoji="0" lang="de-DE"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vor Gott kundwerden!</a:t>
            </a:r>
            <a:r>
              <a:rPr kumimoji="0" lang="es-ES" sz="38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chemeClr val="tx2">
                    <a:lumMod val="60000"/>
                    <a:lumOff val="40000"/>
                  </a:schemeClr>
                </a:solidFill>
                <a:effectLst>
                  <a:outerShdw blurRad="38100" dist="12700" dir="2700000" algn="tl">
                    <a:srgbClr val="000000"/>
                  </a:outerShdw>
                </a:effectLst>
                <a:uLnTx/>
                <a:uFillTx/>
                <a:latin typeface="Candara" panose="020E0502030303020204" pitchFamily="34" charset="0"/>
              </a:rPr>
              <a:t>Philipper 4:6</a:t>
            </a:r>
          </a:p>
        </p:txBody>
      </p:sp>
      <p:pic>
        <p:nvPicPr>
          <p:cNvPr id="2" name="Grafik 1" descr="Ein Bild, das Schrift, Handschrift, Grafiken, Schwarz enthält.&#10;&#10;KI-generierte Inhalte können fehlerhaft sein.">
            <a:extLst>
              <a:ext uri="{FF2B5EF4-FFF2-40B4-BE49-F238E27FC236}">
                <a16:creationId xmlns:a16="http://schemas.microsoft.com/office/drawing/2014/main" id="{3D8F4355-2B2E-2838-0BDB-A22130CD0389}"/>
              </a:ext>
            </a:extLst>
          </p:cNvPr>
          <p:cNvPicPr>
            <a:picLocks noChangeAspect="1"/>
          </p:cNvPicPr>
          <p:nvPr/>
        </p:nvPicPr>
        <p:blipFill>
          <a:blip r:embed="rId3"/>
          <a:stretch>
            <a:fillRect/>
          </a:stretch>
        </p:blipFill>
        <p:spPr>
          <a:xfrm rot="19734418">
            <a:off x="3400855" y="4270373"/>
            <a:ext cx="5106669" cy="3321329"/>
          </a:xfrm>
          <a:prstGeom prst="rect">
            <a:avLst/>
          </a:prstGeom>
        </p:spPr>
      </p:pic>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46EBA2F7-57EA-8A9A-E413-0CAAD0457FF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F2441FF-8AE9-F29B-CEE0-27AFD3B76AA5}"/>
              </a:ext>
            </a:extLst>
          </p:cNvPr>
          <p:cNvSpPr txBox="1"/>
          <p:nvPr/>
        </p:nvSpPr>
        <p:spPr>
          <a:xfrm>
            <a:off x="1459831" y="974482"/>
            <a:ext cx="8983579" cy="5016758"/>
          </a:xfrm>
          <a:prstGeom prst="rect">
            <a:avLst/>
          </a:prstGeom>
          <a:noFill/>
        </p:spPr>
        <p:txBody>
          <a:bodyPr wrap="square">
            <a:spAutoFit/>
          </a:bodyPr>
          <a:lstStyle/>
          <a:p>
            <a:pPr algn="ctr">
              <a:spcBef>
                <a:spcPts val="600"/>
              </a:spcBef>
            </a:pPr>
            <a:r>
              <a:rPr lang="de-DE" sz="3200" b="1" dirty="0">
                <a:latin typeface="Constantia" panose="02030602050306030303" pitchFamily="18" charset="0"/>
              </a:rPr>
              <a:t>GOTT helfe uns allen, </a:t>
            </a:r>
            <a:br>
              <a:rPr lang="de-DE" sz="3200" b="1" dirty="0">
                <a:latin typeface="Constantia" panose="02030602050306030303" pitchFamily="18" charset="0"/>
              </a:rPr>
            </a:br>
            <a:r>
              <a:rPr lang="de-DE" sz="3200" b="1" dirty="0">
                <a:latin typeface="Constantia" panose="02030602050306030303" pitchFamily="18" charset="0"/>
              </a:rPr>
              <a:t>selbstlos zu sein, </a:t>
            </a:r>
            <a:br>
              <a:rPr lang="de-DE" sz="3200" b="1" dirty="0">
                <a:latin typeface="Constantia" panose="02030602050306030303" pitchFamily="18" charset="0"/>
              </a:rPr>
            </a:br>
            <a:r>
              <a:rPr lang="de-DE" sz="3200" b="1" dirty="0">
                <a:latin typeface="Constantia" panose="02030602050306030303" pitchFamily="18" charset="0"/>
              </a:rPr>
              <a:t>weniger selbstbezogen zu handeln, </a:t>
            </a:r>
            <a:br>
              <a:rPr lang="de-DE" sz="3200" b="1" dirty="0">
                <a:latin typeface="Constantia" panose="02030602050306030303" pitchFamily="18" charset="0"/>
              </a:rPr>
            </a:br>
            <a:r>
              <a:rPr lang="de-DE" sz="3200" b="1" dirty="0">
                <a:latin typeface="Constantia" panose="02030602050306030303" pitchFamily="18" charset="0"/>
              </a:rPr>
              <a:t>uns selbst </a:t>
            </a:r>
            <a:br>
              <a:rPr lang="de-DE" sz="3200" b="1" dirty="0">
                <a:latin typeface="Constantia" panose="02030602050306030303" pitchFamily="18" charset="0"/>
              </a:rPr>
            </a:br>
            <a:r>
              <a:rPr lang="de-DE" sz="3200" b="1" dirty="0">
                <a:latin typeface="Constantia" panose="02030602050306030303" pitchFamily="18" charset="0"/>
              </a:rPr>
              <a:t>und unsere egoistischen Interessen hinten anzustellen</a:t>
            </a:r>
            <a:br>
              <a:rPr lang="de-DE" sz="3200" b="1" dirty="0">
                <a:latin typeface="Constantia" panose="02030602050306030303" pitchFamily="18" charset="0"/>
              </a:rPr>
            </a:br>
            <a:r>
              <a:rPr lang="de-DE" sz="3200" b="1" dirty="0">
                <a:latin typeface="Constantia" panose="02030602050306030303" pitchFamily="18" charset="0"/>
              </a:rPr>
              <a:t>und Gutes zu tun, nicht um der Ehre willen, </a:t>
            </a:r>
            <a:br>
              <a:rPr lang="de-DE" sz="3200" b="1" dirty="0">
                <a:latin typeface="Constantia" panose="02030602050306030303" pitchFamily="18" charset="0"/>
              </a:rPr>
            </a:br>
            <a:r>
              <a:rPr lang="de-DE" sz="3200" b="1" dirty="0">
                <a:latin typeface="Constantia" panose="02030602050306030303" pitchFamily="18" charset="0"/>
              </a:rPr>
              <a:t>die wir hier zu erhalten hoffen, </a:t>
            </a:r>
            <a:br>
              <a:rPr lang="de-DE" sz="3200" b="1" dirty="0">
                <a:latin typeface="Constantia" panose="02030602050306030303" pitchFamily="18" charset="0"/>
              </a:rPr>
            </a:br>
            <a:r>
              <a:rPr lang="de-DE" sz="3200" b="1" dirty="0">
                <a:latin typeface="Constantia" panose="02030602050306030303" pitchFamily="18" charset="0"/>
              </a:rPr>
              <a:t>sondern weil dies das Ziel unseres Lebens ist </a:t>
            </a:r>
            <a:br>
              <a:rPr lang="de-DE" sz="3200" b="1" dirty="0">
                <a:latin typeface="Constantia" panose="02030602050306030303" pitchFamily="18" charset="0"/>
              </a:rPr>
            </a:br>
            <a:r>
              <a:rPr lang="de-DE" sz="3200" b="1" dirty="0">
                <a:latin typeface="Constantia" panose="02030602050306030303" pitchFamily="18" charset="0"/>
              </a:rPr>
              <a:t>und den Sinn unserer Existenz erfüllt</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28F672C3-F49A-6E0E-C064-C6649EE6E15A}"/>
              </a:ext>
            </a:extLst>
          </p:cNvPr>
          <p:cNvSpPr txBox="1"/>
          <p:nvPr/>
        </p:nvSpPr>
        <p:spPr>
          <a:xfrm rot="5400000">
            <a:off x="8724833" y="3259723"/>
            <a:ext cx="6595780" cy="338554"/>
          </a:xfrm>
          <a:prstGeom prst="rect">
            <a:avLst/>
          </a:prstGeom>
          <a:noFill/>
        </p:spPr>
        <p:txBody>
          <a:bodyPr wrap="none" rtlCol="0">
            <a:spAutoFit/>
          </a:bodyPr>
          <a:lstStyle/>
          <a:p>
            <a:pPr algn="r"/>
            <a:r>
              <a:rPr lang="en" sz="1600" b="1" dirty="0"/>
              <a:t>E. G. White, Our High Calling (Unsere erhabene Berufung), 24. August</a:t>
            </a:r>
            <a:endParaRPr lang="es-ES" sz="1600" b="1" dirty="0"/>
          </a:p>
        </p:txBody>
      </p:sp>
    </p:spTree>
    <p:extLst>
      <p:ext uri="{BB962C8B-B14F-4D97-AF65-F5344CB8AC3E}">
        <p14:creationId xmlns:p14="http://schemas.microsoft.com/office/powerpoint/2010/main" val="117036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8" y="-14461"/>
            <a:ext cx="6340056" cy="4755042"/>
          </a:xfrm>
          <a:prstGeom prst="rect">
            <a:avLst/>
          </a:prstGeom>
          <a:effectLst>
            <a:softEdge rad="635000"/>
          </a:effectLst>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49215"/>
            <a:ext cx="5687818" cy="5687818"/>
          </a:xfrm>
          <a:prstGeom prst="rect">
            <a:avLst/>
          </a:prstGeom>
          <a:effectLst>
            <a:softEdge rad="635000"/>
          </a:effectLst>
        </p:spPr>
      </p:pic>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862048"/>
          </a:xfrm>
          <a:prstGeom prst="rect">
            <a:avLst/>
          </a:prstGeom>
          <a:noFill/>
        </p:spPr>
        <p:txBody>
          <a:bodyPr wrap="square" rtlCol="0">
            <a:spAutoFit/>
          </a:bodyPr>
          <a:lstStyle/>
          <a:p>
            <a:pPr>
              <a:spcBef>
                <a:spcPts val="600"/>
              </a:spcBef>
            </a:pPr>
            <a:r>
              <a:rPr lang="de-DE" sz="2200" b="1" dirty="0"/>
              <a:t>In seinen Briefen betont Paulus immer wieder, </a:t>
            </a:r>
            <a:br>
              <a:rPr lang="de-DE" sz="2200" b="1" dirty="0"/>
            </a:br>
            <a:r>
              <a:rPr lang="de-DE" sz="2200" b="1" dirty="0"/>
              <a:t>dass wir keine Bürger dieser Welt sind. </a:t>
            </a:r>
          </a:p>
          <a:p>
            <a:pPr>
              <a:spcBef>
                <a:spcPts val="600"/>
              </a:spcBef>
            </a:pPr>
            <a:r>
              <a:rPr lang="de-DE" sz="2200" b="1" dirty="0"/>
              <a:t>Dadurch, dass wir Jesus als unseren Erlöser annehmen, werden wir wiedergeboren. </a:t>
            </a:r>
            <a:br>
              <a:rPr lang="de-DE" sz="2200" b="1" dirty="0"/>
            </a:br>
            <a:r>
              <a:rPr lang="de-DE" sz="2200" b="1" dirty="0"/>
              <a:t>Damit werden wir zu Bürgern des Himmels.</a:t>
            </a:r>
            <a:endParaRPr lang="en" sz="2200" b="1" noProof="0" dirty="0"/>
          </a:p>
        </p:txBody>
      </p:sp>
      <p:sp>
        <p:nvSpPr>
          <p:cNvPr id="6" name="CuadroTexto 5">
            <a:extLst>
              <a:ext uri="{FF2B5EF4-FFF2-40B4-BE49-F238E27FC236}">
                <a16:creationId xmlns:a16="http://schemas.microsoft.com/office/drawing/2014/main" id="{04C2E95A-288B-0FBE-CFB8-A249F7BB1A38}"/>
              </a:ext>
            </a:extLst>
          </p:cNvPr>
          <p:cNvSpPr txBox="1"/>
          <p:nvPr/>
        </p:nvSpPr>
        <p:spPr>
          <a:xfrm>
            <a:off x="5649746" y="4396069"/>
            <a:ext cx="7047697" cy="2123658"/>
          </a:xfrm>
          <a:prstGeom prst="rect">
            <a:avLst/>
          </a:prstGeom>
          <a:noFill/>
        </p:spPr>
        <p:txBody>
          <a:bodyPr wrap="square">
            <a:spAutoFit/>
          </a:bodyPr>
          <a:lstStyle/>
          <a:p>
            <a:pPr>
              <a:spcBef>
                <a:spcPts val="600"/>
              </a:spcBef>
            </a:pPr>
            <a:r>
              <a:rPr lang="de-DE" sz="2200" b="1" dirty="0"/>
              <a:t>Obwohl wir die Gesetze und Normen </a:t>
            </a:r>
            <a:br>
              <a:rPr lang="de-DE" sz="2200" b="1" dirty="0"/>
            </a:br>
            <a:r>
              <a:rPr lang="de-DE" sz="2200" b="1" dirty="0"/>
              <a:t>dieser Welt respektieren </a:t>
            </a:r>
            <a:br>
              <a:rPr lang="de-DE" sz="2200" b="1" dirty="0"/>
            </a:br>
            <a:r>
              <a:rPr lang="de-DE" sz="2200" b="1" dirty="0"/>
              <a:t>und uns ihnen unterwerfen, </a:t>
            </a:r>
            <a:br>
              <a:rPr lang="de-DE" sz="2200" b="1" dirty="0"/>
            </a:br>
            <a:r>
              <a:rPr lang="de-DE" sz="2200" b="1" dirty="0"/>
              <a:t>ist unser Lebensstil in Wirklichkeit </a:t>
            </a:r>
            <a:br>
              <a:rPr lang="de-DE" sz="2200" b="1" dirty="0"/>
            </a:br>
            <a:r>
              <a:rPr lang="de-DE" sz="2200" b="1" dirty="0"/>
              <a:t>weitreichender und von einer </a:t>
            </a:r>
            <a:br>
              <a:rPr lang="de-DE" sz="2200" b="1" dirty="0"/>
            </a:br>
            <a:r>
              <a:rPr lang="de-DE" sz="2200" b="1" dirty="0"/>
              <a:t>viel höheren Moral geprägt.</a:t>
            </a:r>
            <a:endParaRPr lang="en" sz="2200" b="1" noProof="0" dirty="0"/>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08AFE05-15AC-C54D-0B43-91C6F4E997B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FE66F54-A8BA-7773-F64D-58ED09B5D32C}"/>
              </a:ext>
            </a:extLst>
          </p:cNvPr>
          <p:cNvSpPr txBox="1"/>
          <p:nvPr/>
        </p:nvSpPr>
        <p:spPr>
          <a:xfrm>
            <a:off x="802999" y="790864"/>
            <a:ext cx="6336461" cy="4785926"/>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9E007A"/>
                </a:highlight>
              </a:rPr>
              <a:t> </a:t>
            </a:r>
            <a:r>
              <a:rPr lang="de-DE" sz="2000" b="1" dirty="0">
                <a:solidFill>
                  <a:srgbClr val="6DFFBD"/>
                </a:solidFill>
                <a:effectLst>
                  <a:outerShdw blurRad="38100" dist="38100" dir="2700000" algn="tl">
                    <a:srgbClr val="000000">
                      <a:alpha val="43137"/>
                    </a:srgbClr>
                  </a:outerShdw>
                </a:effectLst>
                <a:highlight>
                  <a:srgbClr val="9E007A"/>
                </a:highlight>
              </a:rPr>
              <a:t>Himmlische Staatsbürgerschaft:</a:t>
            </a:r>
            <a:endParaRPr lang="en" sz="2000" b="1" dirty="0">
              <a:solidFill>
                <a:srgbClr val="6DFFBD"/>
              </a:solidFill>
              <a:effectLst>
                <a:outerShdw blurRad="38100" dist="38100" dir="2700000" algn="tl">
                  <a:srgbClr val="000000">
                    <a:alpha val="43137"/>
                  </a:srgbClr>
                </a:outerShdw>
              </a:effectLst>
              <a:highlight>
                <a:srgbClr val="9E007A"/>
              </a:highlight>
            </a:endParaRPr>
          </a:p>
          <a:p>
            <a:pPr lvl="1">
              <a:spcBef>
                <a:spcPts val="600"/>
              </a:spcBef>
            </a:pPr>
            <a:r>
              <a:rPr lang="de-DE" sz="2000" b="1" dirty="0"/>
              <a:t>Ahmt die Gläubigen nach </a:t>
            </a:r>
            <a:r>
              <a:rPr lang="en" sz="2000" b="1" noProof="0" dirty="0"/>
              <a:t>(Philipper 3:17-19)</a:t>
            </a:r>
          </a:p>
          <a:p>
            <a:pPr lvl="1">
              <a:spcBef>
                <a:spcPts val="600"/>
              </a:spcBef>
            </a:pPr>
            <a:endParaRPr lang="en" sz="2000" b="1" noProof="0" dirty="0"/>
          </a:p>
          <a:p>
            <a:pPr lvl="1">
              <a:spcBef>
                <a:spcPts val="600"/>
              </a:spcBef>
            </a:pPr>
            <a:r>
              <a:rPr lang="de-DE" sz="2000" b="1" dirty="0"/>
              <a:t>Volle Staatsbürgerschaft </a:t>
            </a:r>
            <a:r>
              <a:rPr lang="en" sz="2000" b="1" noProof="0" dirty="0"/>
              <a:t>(Phil 3:20-21)</a:t>
            </a:r>
          </a:p>
          <a:p>
            <a:pPr lvl="1">
              <a:spcBef>
                <a:spcPts val="600"/>
              </a:spcBef>
            </a:pPr>
            <a:endParaRPr lang="en" sz="2000" b="1" noProof="0" dirty="0"/>
          </a:p>
          <a:p>
            <a:pPr>
              <a:spcBef>
                <a:spcPts val="1800"/>
              </a:spcBef>
            </a:pPr>
            <a:r>
              <a:rPr lang="en" sz="2000" b="1" noProof="0" dirty="0">
                <a:solidFill>
                  <a:srgbClr val="FFC679"/>
                </a:solidFill>
                <a:effectLst>
                  <a:outerShdw blurRad="38100" dist="38100" dir="2700000" algn="tl">
                    <a:srgbClr val="000000">
                      <a:alpha val="43137"/>
                    </a:srgbClr>
                  </a:outerShdw>
                </a:effectLst>
                <a:highlight>
                  <a:srgbClr val="00789E"/>
                </a:highlight>
              </a:rPr>
              <a:t> Bis wir dorthin kommen:</a:t>
            </a:r>
          </a:p>
          <a:p>
            <a:pPr lvl="1">
              <a:spcBef>
                <a:spcPts val="600"/>
              </a:spcBef>
            </a:pPr>
            <a:r>
              <a:rPr lang="de-DE" sz="2000" b="1" dirty="0"/>
              <a:t>Harmonie und Freude </a:t>
            </a:r>
            <a:r>
              <a:rPr lang="en" sz="2000" b="1" noProof="0" dirty="0"/>
              <a:t>(Phil 4:1-6)</a:t>
            </a:r>
          </a:p>
          <a:p>
            <a:pPr lvl="1">
              <a:spcBef>
                <a:spcPts val="600"/>
              </a:spcBef>
            </a:pPr>
            <a:endParaRPr lang="en" sz="2000" b="1" noProof="0" dirty="0"/>
          </a:p>
          <a:p>
            <a:pPr lvl="1">
              <a:spcBef>
                <a:spcPts val="600"/>
              </a:spcBef>
            </a:pPr>
            <a:r>
              <a:rPr lang="de-DE" sz="2000" b="1" dirty="0"/>
              <a:t>Reine Gedanken </a:t>
            </a:r>
            <a:r>
              <a:rPr lang="en" sz="2000" b="1" noProof="0" dirty="0"/>
              <a:t>(Phil 4:7-9)</a:t>
            </a:r>
          </a:p>
          <a:p>
            <a:pPr lvl="1">
              <a:spcBef>
                <a:spcPts val="600"/>
              </a:spcBef>
            </a:pPr>
            <a:endParaRPr lang="en" sz="2000" b="1" noProof="0" dirty="0"/>
          </a:p>
          <a:p>
            <a:pPr lvl="1">
              <a:spcBef>
                <a:spcPts val="600"/>
              </a:spcBef>
            </a:pPr>
            <a:r>
              <a:rPr lang="de-DE" sz="2000" b="1" dirty="0"/>
              <a:t>Zufriedenheit</a:t>
            </a:r>
            <a:r>
              <a:rPr lang="en" sz="2000" b="1" noProof="0" dirty="0"/>
              <a:t> (Phil 4:10-13.19)</a:t>
            </a:r>
          </a:p>
          <a:p>
            <a:pPr lvl="1">
              <a:spcBef>
                <a:spcPts val="600"/>
              </a:spcBef>
            </a:pPr>
            <a:endParaRPr lang="en" sz="2000" b="1" noProof="0" dirty="0"/>
          </a:p>
        </p:txBody>
      </p:sp>
      <p:pic>
        <p:nvPicPr>
          <p:cNvPr id="11" name="Imagen 10" descr="Icono&#10;&#10;El contenido generado por IA puede ser incorrecto.">
            <a:extLst>
              <a:ext uri="{FF2B5EF4-FFF2-40B4-BE49-F238E27FC236}">
                <a16:creationId xmlns:a16="http://schemas.microsoft.com/office/drawing/2014/main" id="{C56E1DF6-CFF7-F5F6-1C47-9158B0EFF8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721" y="1263933"/>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219E4EAF-3150-BAEE-4293-E833DA7F38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721" y="3310845"/>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9ED30D8F-0905-8AC2-9A26-54D3D9CC75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21" y="2020471"/>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49F237F8-27AF-D17E-050A-5B4808D2A2D4}"/>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933721" y="4854871"/>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033F604C-3FD3-0F55-395B-B98C0507F0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3721" y="4084759"/>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1B754D23-4CA7-49EB-EB61-D68759D647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332615" y="803269"/>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15D82A7E-E4F1-6234-18E2-6BAF20AB573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332615" y="2872838"/>
            <a:ext cx="457695" cy="316431"/>
          </a:xfrm>
          <a:prstGeom prst="rect">
            <a:avLst/>
          </a:prstGeom>
          <a:effectLst>
            <a:outerShdw blurRad="50800" dist="38100" dir="8100000" algn="tr" rotWithShape="0">
              <a:schemeClr val="bg1"/>
            </a:outerShdw>
          </a:effectLst>
        </p:spPr>
      </p:pic>
      <p:pic>
        <p:nvPicPr>
          <p:cNvPr id="8" name="Grafik 7" descr="Ein Bild, das Menschliches Gesicht, Mann, Person, Kleidung enthält.&#10;&#10;KI-generierte Inhalte können fehlerhaft sein.">
            <a:extLst>
              <a:ext uri="{FF2B5EF4-FFF2-40B4-BE49-F238E27FC236}">
                <a16:creationId xmlns:a16="http://schemas.microsoft.com/office/drawing/2014/main" id="{109898CC-134B-8988-1344-7D3191E2C6F6}"/>
              </a:ext>
            </a:extLst>
          </p:cNvPr>
          <p:cNvPicPr>
            <a:picLocks noChangeAspect="1"/>
          </p:cNvPicPr>
          <p:nvPr/>
        </p:nvPicPr>
        <p:blipFill>
          <a:blip r:embed="rId11"/>
          <a:stretch>
            <a:fillRect/>
          </a:stretch>
        </p:blipFill>
        <p:spPr>
          <a:xfrm>
            <a:off x="9642764" y="201465"/>
            <a:ext cx="2285143" cy="3729981"/>
          </a:xfrm>
          <a:prstGeom prst="rect">
            <a:avLst/>
          </a:prstGeom>
        </p:spPr>
      </p:pic>
      <p:sp>
        <p:nvSpPr>
          <p:cNvPr id="12" name="Rechteck 11">
            <a:extLst>
              <a:ext uri="{FF2B5EF4-FFF2-40B4-BE49-F238E27FC236}">
                <a16:creationId xmlns:a16="http://schemas.microsoft.com/office/drawing/2014/main" id="{CFFFF17D-185C-82B0-11C9-A273A0A8F1E2}"/>
              </a:ext>
            </a:extLst>
          </p:cNvPr>
          <p:cNvSpPr/>
          <p:nvPr/>
        </p:nvSpPr>
        <p:spPr>
          <a:xfrm>
            <a:off x="6883137" y="298867"/>
            <a:ext cx="3099032"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600" b="1" i="1" spc="3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rPr>
              <a:t>Ü B E R</a:t>
            </a:r>
            <a:endParaRPr lang="de-DE" sz="6600" b="1" i="1" cap="none" spc="300" dirty="0">
              <a:ln>
                <a:solidFill>
                  <a:schemeClr val="accent3">
                    <a:lumMod val="50000"/>
                  </a:schemeClr>
                </a:solidFill>
              </a:ln>
              <a:blipFill>
                <a:blip r:embed="rId12"/>
                <a:stretch>
                  <a:fillRect/>
                </a:stretch>
              </a:blipFill>
              <a:effectLst>
                <a:outerShdw blurRad="38100" dist="38100" dir="2700000" algn="tl">
                  <a:srgbClr val="000000">
                    <a:alpha val="43137"/>
                  </a:srgbClr>
                </a:outerShdw>
              </a:effectLst>
              <a:latin typeface="Candara" panose="020E0502030303020204" pitchFamily="34" charset="0"/>
            </a:endParaRPr>
          </a:p>
        </p:txBody>
      </p:sp>
      <p:sp>
        <p:nvSpPr>
          <p:cNvPr id="15" name="Rechteck 14">
            <a:extLst>
              <a:ext uri="{FF2B5EF4-FFF2-40B4-BE49-F238E27FC236}">
                <a16:creationId xmlns:a16="http://schemas.microsoft.com/office/drawing/2014/main" id="{557849E8-2BE5-26DC-74E6-5D718FF81E37}"/>
              </a:ext>
            </a:extLst>
          </p:cNvPr>
          <p:cNvSpPr/>
          <p:nvPr/>
        </p:nvSpPr>
        <p:spPr>
          <a:xfrm rot="20146470">
            <a:off x="6959837" y="2065771"/>
            <a:ext cx="3077430" cy="10343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000" b="1" spc="700" dirty="0">
                <a:ln>
                  <a:solidFill>
                    <a:schemeClr val="accent3">
                      <a:lumMod val="50000"/>
                    </a:schemeClr>
                  </a:solidFill>
                </a:ln>
                <a:blipFill>
                  <a:blip r:embed="rId13"/>
                  <a:stretch>
                    <a:fillRect/>
                  </a:stretch>
                </a:blipFill>
                <a:effectLst>
                  <a:outerShdw blurRad="38100" dist="38100" dir="2700000" algn="tl">
                    <a:srgbClr val="000000">
                      <a:alpha val="43137"/>
                    </a:srgbClr>
                  </a:outerShdw>
                </a:effectLst>
                <a:latin typeface="Candara" panose="020E0502030303020204" pitchFamily="34" charset="0"/>
              </a:rPr>
              <a:t>b</a:t>
            </a:r>
            <a:r>
              <a:rPr lang="de-DE" sz="6000" b="1" cap="none" spc="700" dirty="0">
                <a:ln>
                  <a:solidFill>
                    <a:schemeClr val="accent3">
                      <a:lumMod val="50000"/>
                    </a:schemeClr>
                  </a:solidFill>
                </a:ln>
                <a:blipFill>
                  <a:blip r:embed="rId13"/>
                  <a:stretch>
                    <a:fillRect/>
                  </a:stretch>
                </a:blipFill>
                <a:effectLst>
                  <a:outerShdw blurRad="38100" dist="38100" dir="2700000" algn="tl">
                    <a:srgbClr val="000000">
                      <a:alpha val="43137"/>
                    </a:srgbClr>
                  </a:outerShdw>
                </a:effectLst>
                <a:latin typeface="Candara" panose="020E0502030303020204" pitchFamily="34" charset="0"/>
              </a:rPr>
              <a:t>lick</a:t>
            </a:r>
          </a:p>
        </p:txBody>
      </p:sp>
      <p:sp>
        <p:nvSpPr>
          <p:cNvPr id="16" name="Scrollen: horizontal 15">
            <a:extLst>
              <a:ext uri="{FF2B5EF4-FFF2-40B4-BE49-F238E27FC236}">
                <a16:creationId xmlns:a16="http://schemas.microsoft.com/office/drawing/2014/main" id="{ED6EA77A-1A33-DD78-7E11-457781ACC881}"/>
              </a:ext>
            </a:extLst>
          </p:cNvPr>
          <p:cNvSpPr/>
          <p:nvPr/>
        </p:nvSpPr>
        <p:spPr>
          <a:xfrm>
            <a:off x="1518012" y="1461424"/>
            <a:ext cx="3487910" cy="51162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So, 08. Feb ‘26  - Vorbilder</a:t>
            </a:r>
          </a:p>
        </p:txBody>
      </p:sp>
      <p:sp>
        <p:nvSpPr>
          <p:cNvPr id="17" name="Scrollen: horizontal 16">
            <a:extLst>
              <a:ext uri="{FF2B5EF4-FFF2-40B4-BE49-F238E27FC236}">
                <a16:creationId xmlns:a16="http://schemas.microsoft.com/office/drawing/2014/main" id="{E18E9D09-21CB-3AE7-2BA6-EE4C4BC8DF8E}"/>
              </a:ext>
            </a:extLst>
          </p:cNvPr>
          <p:cNvSpPr/>
          <p:nvPr/>
        </p:nvSpPr>
        <p:spPr>
          <a:xfrm>
            <a:off x="1514546" y="2226891"/>
            <a:ext cx="5755636" cy="51162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Mo, 09. Feb ‘26  - „Steht fest in dem HERRN!“</a:t>
            </a:r>
          </a:p>
        </p:txBody>
      </p:sp>
      <p:sp>
        <p:nvSpPr>
          <p:cNvPr id="19" name="Scrollen: horizontal 18">
            <a:extLst>
              <a:ext uri="{FF2B5EF4-FFF2-40B4-BE49-F238E27FC236}">
                <a16:creationId xmlns:a16="http://schemas.microsoft.com/office/drawing/2014/main" id="{9457F7B0-57E2-B1E6-C1B4-F3A095D192A3}"/>
              </a:ext>
            </a:extLst>
          </p:cNvPr>
          <p:cNvSpPr/>
          <p:nvPr/>
        </p:nvSpPr>
        <p:spPr>
          <a:xfrm>
            <a:off x="1521473" y="3522291"/>
            <a:ext cx="5972556" cy="51162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Di, 10. Feb ‘26  - „Freut euch HERRN – allezeit!“</a:t>
            </a:r>
          </a:p>
        </p:txBody>
      </p:sp>
      <p:sp>
        <p:nvSpPr>
          <p:cNvPr id="21" name="Scrollen: horizontal 20">
            <a:extLst>
              <a:ext uri="{FF2B5EF4-FFF2-40B4-BE49-F238E27FC236}">
                <a16:creationId xmlns:a16="http://schemas.microsoft.com/office/drawing/2014/main" id="{3DE5D30C-4801-B3F4-686F-4629E3AB2A3B}"/>
              </a:ext>
            </a:extLst>
          </p:cNvPr>
          <p:cNvSpPr/>
          <p:nvPr/>
        </p:nvSpPr>
        <p:spPr>
          <a:xfrm>
            <a:off x="1518008" y="4287755"/>
            <a:ext cx="5193362" cy="51162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Mi, 11. Feb ‘26  - „Darüber denkt nach…“</a:t>
            </a:r>
          </a:p>
        </p:txBody>
      </p:sp>
      <p:sp>
        <p:nvSpPr>
          <p:cNvPr id="22" name="Scrollen: horizontal 21">
            <a:extLst>
              <a:ext uri="{FF2B5EF4-FFF2-40B4-BE49-F238E27FC236}">
                <a16:creationId xmlns:a16="http://schemas.microsoft.com/office/drawing/2014/main" id="{E2237107-5174-D7C5-2214-F908DBEE20AF}"/>
              </a:ext>
            </a:extLst>
          </p:cNvPr>
          <p:cNvSpPr/>
          <p:nvPr/>
        </p:nvSpPr>
        <p:spPr>
          <a:xfrm>
            <a:off x="1514542" y="5042831"/>
            <a:ext cx="5637607" cy="51162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Do, 12. Feb ‘26  - Schlüssel zur Zufriedenheit</a:t>
            </a:r>
          </a:p>
        </p:txBody>
      </p:sp>
    </p:spTree>
    <p:extLst>
      <p:ext uri="{BB962C8B-B14F-4D97-AF65-F5344CB8AC3E}">
        <p14:creationId xmlns:p14="http://schemas.microsoft.com/office/powerpoint/2010/main" val="298197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strVal val="4/3*#ppt_w"/>
                                          </p:val>
                                        </p:tav>
                                        <p:tav tm="100000">
                                          <p:val>
                                            <p:strVal val="#ppt_w"/>
                                          </p:val>
                                        </p:tav>
                                      </p:tavLst>
                                    </p:anim>
                                    <p:anim calcmode="lin" valueType="num">
                                      <p:cBhvr>
                                        <p:cTn id="22" dur="500" fill="hold"/>
                                        <p:tgtEl>
                                          <p:spTgt spid="26"/>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par>
                          <p:cTn id="27" fill="hold">
                            <p:stCondLst>
                              <p:cond delay="100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left)">
                                      <p:cBhvr>
                                        <p:cTn id="37" dur="500"/>
                                        <p:tgtEl>
                                          <p:spTgt spid="2">
                                            <p:txEl>
                                              <p:pRg st="1" end="1"/>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6">
                                            <p:bg/>
                                          </p:spTgt>
                                        </p:tgtEl>
                                        <p:attrNameLst>
                                          <p:attrName>style.visibility</p:attrName>
                                        </p:attrNameLst>
                                      </p:cBhvr>
                                      <p:to>
                                        <p:strVal val="visible"/>
                                      </p:to>
                                    </p:set>
                                    <p:animEffect transition="in" filter="wipe(left)">
                                      <p:cBhvr>
                                        <p:cTn id="41" dur="500"/>
                                        <p:tgtEl>
                                          <p:spTgt spid="16">
                                            <p:bg/>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left)">
                                      <p:cBhvr>
                                        <p:cTn id="44" dur="500"/>
                                        <p:tgtEl>
                                          <p:spTgt spid="16">
                                            <p:txEl>
                                              <p:pRg st="0" end="0"/>
                                            </p:txEl>
                                          </p:spTgt>
                                        </p:tgtEl>
                                      </p:cBhvr>
                                    </p:animEffect>
                                  </p:childTnLst>
                                </p:cTn>
                              </p:par>
                            </p:childTnLst>
                          </p:cTn>
                        </p:par>
                        <p:par>
                          <p:cTn id="45" fill="hold">
                            <p:stCondLst>
                              <p:cond delay="2500"/>
                            </p:stCondLst>
                            <p:childTnLst>
                              <p:par>
                                <p:cTn id="46" presetID="49" presetClass="entr" presetSubtype="0" decel="10000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style.rotation</p:attrName>
                                        </p:attrNameLst>
                                      </p:cBhvr>
                                      <p:tavLst>
                                        <p:tav tm="0">
                                          <p:val>
                                            <p:fltVal val="360"/>
                                          </p:val>
                                        </p:tav>
                                        <p:tav tm="100000">
                                          <p:val>
                                            <p:fltVal val="0"/>
                                          </p:val>
                                        </p:tav>
                                      </p:tavLst>
                                    </p:anim>
                                    <p:animEffect transition="in" filter="fade">
                                      <p:cBhvr>
                                        <p:cTn id="51" dur="500"/>
                                        <p:tgtEl>
                                          <p:spTgt spid="14"/>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left)">
                                      <p:cBhvr>
                                        <p:cTn id="55" dur="500"/>
                                        <p:tgtEl>
                                          <p:spTgt spid="2">
                                            <p:txEl>
                                              <p:pRg st="3" end="3"/>
                                            </p:txEl>
                                          </p:spTgt>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wipe(left)">
                                      <p:cBhvr>
                                        <p:cTn id="59" dur="500"/>
                                        <p:tgtEl>
                                          <p:spTgt spid="17">
                                            <p:bg/>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wipe(left)">
                                      <p:cBhvr>
                                        <p:cTn id="62" dur="500"/>
                                        <p:tgtEl>
                                          <p:spTgt spid="1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strVal val="4/3*#ppt_w"/>
                                          </p:val>
                                        </p:tav>
                                        <p:tav tm="100000">
                                          <p:val>
                                            <p:strVal val="#ppt_w"/>
                                          </p:val>
                                        </p:tav>
                                      </p:tavLst>
                                    </p:anim>
                                    <p:anim calcmode="lin" valueType="num">
                                      <p:cBhvr>
                                        <p:cTn id="68" dur="500" fill="hold"/>
                                        <p:tgtEl>
                                          <p:spTgt spid="35"/>
                                        </p:tgtEl>
                                        <p:attrNameLst>
                                          <p:attrName>ppt_h</p:attrName>
                                        </p:attrNameLst>
                                      </p:cBhvr>
                                      <p:tavLst>
                                        <p:tav tm="0">
                                          <p:val>
                                            <p:strVal val="4/3*#ppt_h"/>
                                          </p:val>
                                        </p:tav>
                                        <p:tav tm="100000">
                                          <p:val>
                                            <p:strVal val="#ppt_h"/>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500"/>
                                        <p:tgtEl>
                                          <p:spTgt spid="2">
                                            <p:txEl>
                                              <p:pRg st="5" end="5"/>
                                            </p:txEl>
                                          </p:spTgt>
                                        </p:tgtEl>
                                      </p:cBhvr>
                                    </p:animEffect>
                                  </p:childTnLst>
                                </p:cTn>
                              </p:par>
                            </p:childTnLst>
                          </p:cTn>
                        </p:par>
                        <p:par>
                          <p:cTn id="73" fill="hold">
                            <p:stCondLst>
                              <p:cond delay="1000"/>
                            </p:stCondLst>
                            <p:childTnLst>
                              <p:par>
                                <p:cTn id="74" presetID="49" presetClass="entr" presetSubtype="0" decel="100000"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 calcmode="lin" valueType="num">
                                      <p:cBhvr>
                                        <p:cTn id="78" dur="500" fill="hold"/>
                                        <p:tgtEl>
                                          <p:spTgt spid="13"/>
                                        </p:tgtEl>
                                        <p:attrNameLst>
                                          <p:attrName>style.rotation</p:attrName>
                                        </p:attrNameLst>
                                      </p:cBhvr>
                                      <p:tavLst>
                                        <p:tav tm="0">
                                          <p:val>
                                            <p:fltVal val="360"/>
                                          </p:val>
                                        </p:tav>
                                        <p:tav tm="100000">
                                          <p:val>
                                            <p:fltVal val="0"/>
                                          </p:val>
                                        </p:tav>
                                      </p:tavLst>
                                    </p:anim>
                                    <p:animEffect transition="in" filter="fade">
                                      <p:cBhvr>
                                        <p:cTn id="79" dur="500"/>
                                        <p:tgtEl>
                                          <p:spTgt spid="13"/>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2">
                                            <p:txEl>
                                              <p:pRg st="6" end="6"/>
                                            </p:txEl>
                                          </p:spTgt>
                                        </p:tgtEl>
                                        <p:attrNameLst>
                                          <p:attrName>style.visibility</p:attrName>
                                        </p:attrNameLst>
                                      </p:cBhvr>
                                      <p:to>
                                        <p:strVal val="visible"/>
                                      </p:to>
                                    </p:set>
                                    <p:animEffect transition="in" filter="wipe(left)">
                                      <p:cBhvr>
                                        <p:cTn id="83" dur="500"/>
                                        <p:tgtEl>
                                          <p:spTgt spid="2">
                                            <p:txEl>
                                              <p:pRg st="6" end="6"/>
                                            </p:txEl>
                                          </p:spTgt>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19">
                                            <p:bg/>
                                          </p:spTgt>
                                        </p:tgtEl>
                                        <p:attrNameLst>
                                          <p:attrName>style.visibility</p:attrName>
                                        </p:attrNameLst>
                                      </p:cBhvr>
                                      <p:to>
                                        <p:strVal val="visible"/>
                                      </p:to>
                                    </p:set>
                                    <p:animEffect transition="in" filter="wipe(left)">
                                      <p:cBhvr>
                                        <p:cTn id="87" dur="500"/>
                                        <p:tgtEl>
                                          <p:spTgt spid="19">
                                            <p:bg/>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wipe(left)">
                                      <p:cBhvr>
                                        <p:cTn id="90" dur="500"/>
                                        <p:tgtEl>
                                          <p:spTgt spid="19">
                                            <p:txEl>
                                              <p:pRg st="0" end="0"/>
                                            </p:txEl>
                                          </p:spTgt>
                                        </p:tgtEl>
                                      </p:cBhvr>
                                    </p:animEffect>
                                  </p:childTnLst>
                                </p:cTn>
                              </p:par>
                            </p:childTnLst>
                          </p:cTn>
                        </p:par>
                        <p:par>
                          <p:cTn id="91" fill="hold">
                            <p:stCondLst>
                              <p:cond delay="2500"/>
                            </p:stCondLst>
                            <p:childTnLst>
                              <p:par>
                                <p:cTn id="92" presetID="49" presetClass="entr" presetSubtype="0" decel="100000"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 calcmode="lin" valueType="num">
                                      <p:cBhvr>
                                        <p:cTn id="96" dur="500" fill="hold"/>
                                        <p:tgtEl>
                                          <p:spTgt spid="20"/>
                                        </p:tgtEl>
                                        <p:attrNameLst>
                                          <p:attrName>style.rotation</p:attrName>
                                        </p:attrNameLst>
                                      </p:cBhvr>
                                      <p:tavLst>
                                        <p:tav tm="0">
                                          <p:val>
                                            <p:fltVal val="360"/>
                                          </p:val>
                                        </p:tav>
                                        <p:tav tm="100000">
                                          <p:val>
                                            <p:fltVal val="0"/>
                                          </p:val>
                                        </p:tav>
                                      </p:tavLst>
                                    </p:anim>
                                    <p:animEffect transition="in" filter="fade">
                                      <p:cBhvr>
                                        <p:cTn id="97" dur="500"/>
                                        <p:tgtEl>
                                          <p:spTgt spid="20"/>
                                        </p:tgtEl>
                                      </p:cBhvr>
                                    </p:animEffect>
                                  </p:childTnLst>
                                </p:cTn>
                              </p:par>
                            </p:childTnLst>
                          </p:cTn>
                        </p:par>
                        <p:par>
                          <p:cTn id="98" fill="hold">
                            <p:stCondLst>
                              <p:cond delay="3000"/>
                            </p:stCondLst>
                            <p:childTnLst>
                              <p:par>
                                <p:cTn id="99" presetID="22" presetClass="entr" presetSubtype="8" fill="hold" grpId="0" nodeType="afterEffect">
                                  <p:stCondLst>
                                    <p:cond delay="0"/>
                                  </p:stCondLst>
                                  <p:childTnLst>
                                    <p:set>
                                      <p:cBhvr>
                                        <p:cTn id="100" dur="1" fill="hold">
                                          <p:stCondLst>
                                            <p:cond delay="0"/>
                                          </p:stCondLst>
                                        </p:cTn>
                                        <p:tgtEl>
                                          <p:spTgt spid="2">
                                            <p:txEl>
                                              <p:pRg st="8" end="8"/>
                                            </p:txEl>
                                          </p:spTgt>
                                        </p:tgtEl>
                                        <p:attrNameLst>
                                          <p:attrName>style.visibility</p:attrName>
                                        </p:attrNameLst>
                                      </p:cBhvr>
                                      <p:to>
                                        <p:strVal val="visible"/>
                                      </p:to>
                                    </p:set>
                                    <p:animEffect transition="in" filter="wipe(left)">
                                      <p:cBhvr>
                                        <p:cTn id="101" dur="500"/>
                                        <p:tgtEl>
                                          <p:spTgt spid="2">
                                            <p:txEl>
                                              <p:pRg st="8" end="8"/>
                                            </p:txEl>
                                          </p:spTgt>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1">
                                            <p:bg/>
                                          </p:spTgt>
                                        </p:tgtEl>
                                        <p:attrNameLst>
                                          <p:attrName>style.visibility</p:attrName>
                                        </p:attrNameLst>
                                      </p:cBhvr>
                                      <p:to>
                                        <p:strVal val="visible"/>
                                      </p:to>
                                    </p:set>
                                    <p:animEffect transition="in" filter="wipe(left)">
                                      <p:cBhvr>
                                        <p:cTn id="105" dur="500"/>
                                        <p:tgtEl>
                                          <p:spTgt spid="21">
                                            <p:bg/>
                                          </p:spTgt>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1">
                                            <p:txEl>
                                              <p:pRg st="0" end="0"/>
                                            </p:txEl>
                                          </p:spTgt>
                                        </p:tgtEl>
                                        <p:attrNameLst>
                                          <p:attrName>style.visibility</p:attrName>
                                        </p:attrNameLst>
                                      </p:cBhvr>
                                      <p:to>
                                        <p:strVal val="visible"/>
                                      </p:to>
                                    </p:set>
                                    <p:animEffect transition="in" filter="wipe(left)">
                                      <p:cBhvr>
                                        <p:cTn id="108" dur="500"/>
                                        <p:tgtEl>
                                          <p:spTgt spid="21">
                                            <p:txEl>
                                              <p:pRg st="0" end="0"/>
                                            </p:txEl>
                                          </p:spTgt>
                                        </p:tgtEl>
                                      </p:cBhvr>
                                    </p:animEffect>
                                  </p:childTnLst>
                                </p:cTn>
                              </p:par>
                            </p:childTnLst>
                          </p:cTn>
                        </p:par>
                        <p:par>
                          <p:cTn id="109" fill="hold">
                            <p:stCondLst>
                              <p:cond delay="4000"/>
                            </p:stCondLst>
                            <p:childTnLst>
                              <p:par>
                                <p:cTn id="110" presetID="49" presetClass="entr" presetSubtype="0" decel="100000" fill="hold" nodeType="after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500" fill="hold"/>
                                        <p:tgtEl>
                                          <p:spTgt spid="18"/>
                                        </p:tgtEl>
                                        <p:attrNameLst>
                                          <p:attrName>ppt_w</p:attrName>
                                        </p:attrNameLst>
                                      </p:cBhvr>
                                      <p:tavLst>
                                        <p:tav tm="0">
                                          <p:val>
                                            <p:fltVal val="0"/>
                                          </p:val>
                                        </p:tav>
                                        <p:tav tm="100000">
                                          <p:val>
                                            <p:strVal val="#ppt_w"/>
                                          </p:val>
                                        </p:tav>
                                      </p:tavLst>
                                    </p:anim>
                                    <p:anim calcmode="lin" valueType="num">
                                      <p:cBhvr>
                                        <p:cTn id="113" dur="500" fill="hold"/>
                                        <p:tgtEl>
                                          <p:spTgt spid="18"/>
                                        </p:tgtEl>
                                        <p:attrNameLst>
                                          <p:attrName>ppt_h</p:attrName>
                                        </p:attrNameLst>
                                      </p:cBhvr>
                                      <p:tavLst>
                                        <p:tav tm="0">
                                          <p:val>
                                            <p:fltVal val="0"/>
                                          </p:val>
                                        </p:tav>
                                        <p:tav tm="100000">
                                          <p:val>
                                            <p:strVal val="#ppt_h"/>
                                          </p:val>
                                        </p:tav>
                                      </p:tavLst>
                                    </p:anim>
                                    <p:anim calcmode="lin" valueType="num">
                                      <p:cBhvr>
                                        <p:cTn id="114" dur="500" fill="hold"/>
                                        <p:tgtEl>
                                          <p:spTgt spid="18"/>
                                        </p:tgtEl>
                                        <p:attrNameLst>
                                          <p:attrName>style.rotation</p:attrName>
                                        </p:attrNameLst>
                                      </p:cBhvr>
                                      <p:tavLst>
                                        <p:tav tm="0">
                                          <p:val>
                                            <p:fltVal val="360"/>
                                          </p:val>
                                        </p:tav>
                                        <p:tav tm="100000">
                                          <p:val>
                                            <p:fltVal val="0"/>
                                          </p:val>
                                        </p:tav>
                                      </p:tavLst>
                                    </p:anim>
                                    <p:animEffect transition="in" filter="fade">
                                      <p:cBhvr>
                                        <p:cTn id="115" dur="500"/>
                                        <p:tgtEl>
                                          <p:spTgt spid="18"/>
                                        </p:tgtEl>
                                      </p:cBhvr>
                                    </p:animEffect>
                                  </p:childTnLst>
                                </p:cTn>
                              </p:par>
                            </p:childTnLst>
                          </p:cTn>
                        </p:par>
                        <p:par>
                          <p:cTn id="116" fill="hold">
                            <p:stCondLst>
                              <p:cond delay="4500"/>
                            </p:stCondLst>
                            <p:childTnLst>
                              <p:par>
                                <p:cTn id="117" presetID="22" presetClass="entr" presetSubtype="8" fill="hold" grpId="0" nodeType="afterEffect">
                                  <p:stCondLst>
                                    <p:cond delay="0"/>
                                  </p:stCondLst>
                                  <p:childTnLst>
                                    <p:set>
                                      <p:cBhvr>
                                        <p:cTn id="118" dur="1" fill="hold">
                                          <p:stCondLst>
                                            <p:cond delay="0"/>
                                          </p:stCondLst>
                                        </p:cTn>
                                        <p:tgtEl>
                                          <p:spTgt spid="2">
                                            <p:txEl>
                                              <p:pRg st="10" end="10"/>
                                            </p:txEl>
                                          </p:spTgt>
                                        </p:tgtEl>
                                        <p:attrNameLst>
                                          <p:attrName>style.visibility</p:attrName>
                                        </p:attrNameLst>
                                      </p:cBhvr>
                                      <p:to>
                                        <p:strVal val="visible"/>
                                      </p:to>
                                    </p:set>
                                    <p:animEffect transition="in" filter="wipe(left)">
                                      <p:cBhvr>
                                        <p:cTn id="119" dur="500"/>
                                        <p:tgtEl>
                                          <p:spTgt spid="2">
                                            <p:txEl>
                                              <p:pRg st="10" end="10"/>
                                            </p:txEl>
                                          </p:spTgt>
                                        </p:tgtEl>
                                      </p:cBhvr>
                                    </p:animEffect>
                                  </p:childTnLst>
                                </p:cTn>
                              </p:par>
                            </p:childTnLst>
                          </p:cTn>
                        </p:par>
                        <p:par>
                          <p:cTn id="120" fill="hold">
                            <p:stCondLst>
                              <p:cond delay="5000"/>
                            </p:stCondLst>
                            <p:childTnLst>
                              <p:par>
                                <p:cTn id="121" presetID="22" presetClass="entr" presetSubtype="8" fill="hold" grpId="0" nodeType="afterEffect">
                                  <p:stCondLst>
                                    <p:cond delay="0"/>
                                  </p:stCondLst>
                                  <p:childTnLst>
                                    <p:set>
                                      <p:cBhvr>
                                        <p:cTn id="122" dur="1" fill="hold">
                                          <p:stCondLst>
                                            <p:cond delay="0"/>
                                          </p:stCondLst>
                                        </p:cTn>
                                        <p:tgtEl>
                                          <p:spTgt spid="22">
                                            <p:bg/>
                                          </p:spTgt>
                                        </p:tgtEl>
                                        <p:attrNameLst>
                                          <p:attrName>style.visibility</p:attrName>
                                        </p:attrNameLst>
                                      </p:cBhvr>
                                      <p:to>
                                        <p:strVal val="visible"/>
                                      </p:to>
                                    </p:set>
                                    <p:animEffect transition="in" filter="wipe(left)">
                                      <p:cBhvr>
                                        <p:cTn id="123" dur="500"/>
                                        <p:tgtEl>
                                          <p:spTgt spid="22">
                                            <p:bg/>
                                          </p:spTgt>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2">
                                            <p:txEl>
                                              <p:pRg st="0" end="0"/>
                                            </p:txEl>
                                          </p:spTgt>
                                        </p:tgtEl>
                                        <p:attrNameLst>
                                          <p:attrName>style.visibility</p:attrName>
                                        </p:attrNameLst>
                                      </p:cBhvr>
                                      <p:to>
                                        <p:strVal val="visible"/>
                                      </p:to>
                                    </p:set>
                                    <p:animEffect transition="in" filter="wipe(left)">
                                      <p:cBhvr>
                                        <p:cTn id="12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p:bldP spid="15" grpId="0"/>
      <p:bldP spid="16" grpId="0" uiExpand="1" build="p" animBg="1"/>
      <p:bldP spid="17" grpId="0" uiExpand="1" build="p" animBg="1"/>
      <p:bldP spid="19" grpId="0" uiExpand="1" build="p" animBg="1"/>
      <p:bldP spid="21" grpId="0" uiExpand="1" build="p" animBg="1"/>
      <p:bldP spid="2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2932096"/>
            <a:ext cx="12192000" cy="2123658"/>
          </a:xfrm>
          <a:prstGeom prst="rect">
            <a:avLst/>
          </a:prstGeom>
          <a:solidFill>
            <a:srgbClr val="7F00FF">
              <a:alpha val="34000"/>
            </a:srgbClr>
          </a:solidFill>
          <a:effectLst>
            <a:softEdge rad="520700"/>
          </a:effectLst>
        </p:spPr>
        <p:txBody>
          <a:bodyPr wrap="square">
            <a:spAutoFit/>
          </a:bodyPr>
          <a:lstStyle/>
          <a:p>
            <a:pPr algn="ctr"/>
            <a:r>
              <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HIMMLISCHE STAATSBÜRGERSCHAFT</a:t>
            </a: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3CA46B-2BEA-C21B-400D-7A6A04AB56D5}"/>
              </a:ext>
            </a:extLst>
          </p:cNvPr>
          <p:cNvSpPr txBox="1"/>
          <p:nvPr/>
        </p:nvSpPr>
        <p:spPr>
          <a:xfrm>
            <a:off x="2488020" y="-78658"/>
            <a:ext cx="9703980" cy="769441"/>
          </a:xfrm>
          <a:prstGeom prst="rect">
            <a:avLst/>
          </a:prstGeom>
          <a:solidFill>
            <a:srgbClr val="A5592B"/>
          </a:solidFill>
          <a:effectLst>
            <a:softEdge rad="203200"/>
          </a:effectLst>
        </p:spPr>
        <p:txBody>
          <a:bodyPr wrap="square">
            <a:spAutoFit/>
            <a:scene3d>
              <a:camera prst="orthographicFront"/>
              <a:lightRig rig="morning" dir="t"/>
            </a:scene3d>
            <a:sp3d extrusionH="57150" contourW="25400">
              <a:bevelT w="69850" h="69850" prst="divot"/>
              <a:contourClr>
                <a:schemeClr val="bg2">
                  <a:lumMod val="40000"/>
                  <a:lumOff val="60000"/>
                </a:schemeClr>
              </a:contourClr>
            </a:sp3d>
          </a:bodyPr>
          <a:lstStyle/>
          <a:p>
            <a:pPr algn="ctr"/>
            <a:r>
              <a:rPr lang="en" sz="4400" b="1" spc="600" noProof="0" dirty="0">
                <a:ln w="22225">
                  <a:noFill/>
                  <a:prstDash val="solid"/>
                </a:ln>
                <a:solidFill>
                  <a:schemeClr val="accent2">
                    <a:lumMod val="40000"/>
                    <a:lumOff val="60000"/>
                  </a:schemeClr>
                </a:solidFill>
                <a:effectLst>
                  <a:outerShdw blurRad="38100" dist="38100" dir="8400000" algn="tl">
                    <a:srgbClr val="000000"/>
                  </a:outerShdw>
                </a:effectLst>
              </a:rPr>
              <a:t>AHMT DIE GLÄUBIGEN NACH</a:t>
            </a:r>
          </a:p>
        </p:txBody>
      </p:sp>
      <p:sp>
        <p:nvSpPr>
          <p:cNvPr id="5" name="CuadroTexto 4">
            <a:extLst>
              <a:ext uri="{FF2B5EF4-FFF2-40B4-BE49-F238E27FC236}">
                <a16:creationId xmlns:a16="http://schemas.microsoft.com/office/drawing/2014/main" id="{3399D213-5AB2-140C-2D14-28933AEE0E79}"/>
              </a:ext>
            </a:extLst>
          </p:cNvPr>
          <p:cNvSpPr txBox="1"/>
          <p:nvPr/>
        </p:nvSpPr>
        <p:spPr>
          <a:xfrm>
            <a:off x="3441032" y="571432"/>
            <a:ext cx="7608864" cy="646331"/>
          </a:xfrm>
          <a:prstGeom prst="rect">
            <a:avLst/>
          </a:prstGeom>
          <a:solidFill>
            <a:srgbClr val="A5592B">
              <a:alpha val="78000"/>
            </a:srgbClr>
          </a:solidFill>
          <a:effectLst>
            <a:softEdge rad="63500"/>
          </a:effectLst>
        </p:spPr>
        <p:txBody>
          <a:bodyPr wrap="square">
            <a:spAutoFit/>
          </a:bodyPr>
          <a:lstStyle/>
          <a:p>
            <a:pPr algn="ctr"/>
            <a:r>
              <a:rPr lang="en" b="1" noProof="0" dirty="0">
                <a:solidFill>
                  <a:srgbClr val="FFFF00"/>
                </a:solidFill>
                <a:latin typeface="Candara" panose="020E0502030303020204" pitchFamily="34" charset="0"/>
              </a:rPr>
              <a:t>“</a:t>
            </a:r>
            <a:r>
              <a:rPr lang="de-DE" b="1" dirty="0">
                <a:solidFill>
                  <a:srgbClr val="FFFF00"/>
                </a:solidFill>
                <a:latin typeface="Candara" panose="020E0502030303020204" pitchFamily="34" charset="0"/>
              </a:rPr>
              <a:t>Ahmt mit mir CHRISTUS nach, Brüder und Schwestern </a:t>
            </a:r>
            <a:br>
              <a:rPr lang="de-DE" b="1" dirty="0">
                <a:solidFill>
                  <a:srgbClr val="FFFF00"/>
                </a:solidFill>
                <a:latin typeface="Candara" panose="020E0502030303020204" pitchFamily="34" charset="0"/>
              </a:rPr>
            </a:br>
            <a:r>
              <a:rPr lang="de-DE" b="1" dirty="0">
                <a:solidFill>
                  <a:srgbClr val="FFFF00"/>
                </a:solidFill>
                <a:latin typeface="Candara" panose="020E0502030303020204" pitchFamily="34" charset="0"/>
              </a:rPr>
              <a:t>und seht auf die, die so wandeln, wie ihr uns zum Vorbild habt</a:t>
            </a:r>
            <a:r>
              <a:rPr lang="en" b="1" noProof="0" dirty="0">
                <a:solidFill>
                  <a:srgbClr val="FFFF00"/>
                </a:solidFill>
                <a:latin typeface="Candara" panose="020E0502030303020204" pitchFamily="34" charset="0"/>
              </a:rPr>
              <a:t>.” </a:t>
            </a:r>
            <a:r>
              <a:rPr lang="en" sz="1400" b="1" noProof="0" dirty="0">
                <a:solidFill>
                  <a:srgbClr val="FFFF00"/>
                </a:solidFill>
                <a:latin typeface="Candara" panose="020E0502030303020204" pitchFamily="34" charset="0"/>
              </a:rPr>
              <a:t>(Philipper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98099" y="1236500"/>
            <a:ext cx="12388198" cy="1015663"/>
          </a:xfrm>
          <a:prstGeom prst="rect">
            <a:avLst/>
          </a:prstGeom>
          <a:noFill/>
        </p:spPr>
        <p:txBody>
          <a:bodyPr wrap="square" rtlCol="0">
            <a:spAutoFit/>
          </a:bodyPr>
          <a:lstStyle/>
          <a:p>
            <a:pPr algn="ctr">
              <a:spcBef>
                <a:spcPts val="600"/>
              </a:spcBef>
            </a:pPr>
            <a:r>
              <a:rPr lang="de-DE" sz="2000" b="1" dirty="0"/>
              <a:t>Wir alle begegnen Menschen, die auf die eine oder andere Weise unser Leben oder unser Denken prägen. Vielleicht ein Künstler, ein Sportler, ein Musiker, ein Sänger oder ein Pastor, ein Prediger, </a:t>
            </a:r>
            <a:br>
              <a:rPr lang="de-DE" sz="2000" b="1" dirty="0"/>
            </a:br>
            <a:r>
              <a:rPr lang="de-DE" sz="2000" b="1" dirty="0"/>
              <a:t>ein gläubiger Bruder oder eine gläubige Schwester.</a:t>
            </a:r>
            <a:endParaRPr lang="en" sz="2000" b="1" noProof="0" dirty="0"/>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75910" y="2476442"/>
            <a:ext cx="4622436" cy="4048909"/>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7412651" y="2549179"/>
            <a:ext cx="3853386" cy="3785652"/>
          </a:xfrm>
          <a:prstGeom prst="rect">
            <a:avLst/>
          </a:prstGeom>
          <a:noFill/>
        </p:spPr>
        <p:txBody>
          <a:bodyPr wrap="square">
            <a:spAutoFit/>
          </a:bodyPr>
          <a:lstStyle/>
          <a:p>
            <a:pPr algn="ctr">
              <a:spcBef>
                <a:spcPts val="600"/>
              </a:spcBef>
            </a:pPr>
            <a:r>
              <a:rPr lang="de-DE" sz="2400" b="1" dirty="0"/>
              <a:t>Haben uns </a:t>
            </a:r>
            <a:br>
              <a:rPr lang="de-DE" sz="2400" b="1" dirty="0"/>
            </a:br>
            <a:r>
              <a:rPr lang="de-DE" sz="2400" b="1" dirty="0"/>
              <a:t>diese „VORBILDER” geholfen, </a:t>
            </a:r>
            <a:br>
              <a:rPr lang="de-DE" sz="2400" b="1" dirty="0"/>
            </a:br>
            <a:r>
              <a:rPr lang="de-DE" sz="2400" b="1" dirty="0"/>
              <a:t>als Menschen zu wachsen </a:t>
            </a:r>
            <a:br>
              <a:rPr lang="de-DE" sz="2400" b="1" dirty="0"/>
            </a:br>
            <a:r>
              <a:rPr lang="de-DE" sz="2400" b="1" dirty="0"/>
              <a:t>oder </a:t>
            </a:r>
            <a:br>
              <a:rPr lang="de-DE" sz="2400" b="1" dirty="0"/>
            </a:br>
            <a:r>
              <a:rPr lang="de-DE" sz="2400" b="1" dirty="0"/>
              <a:t>haben sie uns </a:t>
            </a:r>
            <a:br>
              <a:rPr lang="de-DE" sz="2400" b="1" dirty="0"/>
            </a:br>
            <a:r>
              <a:rPr lang="de-DE" sz="2400" b="1" dirty="0"/>
              <a:t>auf Wege geführt, </a:t>
            </a:r>
            <a:br>
              <a:rPr lang="de-DE" sz="2400" b="1" dirty="0"/>
            </a:br>
            <a:r>
              <a:rPr lang="de-DE" sz="2400" b="1" dirty="0"/>
              <a:t>die wir niemals </a:t>
            </a:r>
            <a:br>
              <a:rPr lang="de-DE" sz="2400" b="1" dirty="0"/>
            </a:br>
            <a:r>
              <a:rPr lang="de-DE" sz="2400" b="1" dirty="0"/>
              <a:t>hätten einschlagen sollen?</a:t>
            </a:r>
            <a:endParaRPr lang="en" sz="2400" b="1" noProof="0" dirty="0"/>
          </a:p>
        </p:txBody>
      </p:sp>
      <p:sp>
        <p:nvSpPr>
          <p:cNvPr id="14" name="CuadroTexto 13">
            <a:extLst>
              <a:ext uri="{FF2B5EF4-FFF2-40B4-BE49-F238E27FC236}">
                <a16:creationId xmlns:a16="http://schemas.microsoft.com/office/drawing/2014/main" id="{8F258AAF-4F55-FD40-49DC-C69EB21A16D9}"/>
              </a:ext>
            </a:extLst>
          </p:cNvPr>
          <p:cNvSpPr txBox="1"/>
          <p:nvPr/>
        </p:nvSpPr>
        <p:spPr>
          <a:xfrm>
            <a:off x="2353892" y="2736216"/>
            <a:ext cx="3624723" cy="1015663"/>
          </a:xfrm>
          <a:prstGeom prst="rect">
            <a:avLst/>
          </a:prstGeom>
          <a:noFill/>
        </p:spPr>
        <p:txBody>
          <a:bodyPr wrap="square">
            <a:spAutoFit/>
          </a:bodyPr>
          <a:lstStyle/>
          <a:p>
            <a:pPr algn="ctr">
              <a:spcBef>
                <a:spcPts val="600"/>
              </a:spcBef>
            </a:pPr>
            <a:r>
              <a:rPr lang="de-DE" sz="2000" b="1" dirty="0">
                <a:solidFill>
                  <a:srgbClr val="FF0000"/>
                </a:solidFill>
              </a:rPr>
              <a:t>Was macht </a:t>
            </a:r>
            <a:br>
              <a:rPr lang="de-DE" sz="2000" b="1" dirty="0">
                <a:solidFill>
                  <a:srgbClr val="FF0000"/>
                </a:solidFill>
              </a:rPr>
            </a:br>
            <a:r>
              <a:rPr lang="de-DE" sz="2000" b="1" dirty="0">
                <a:solidFill>
                  <a:srgbClr val="FF0000"/>
                </a:solidFill>
              </a:rPr>
              <a:t>den Unterschied </a:t>
            </a:r>
            <a:br>
              <a:rPr lang="de-DE" sz="2000" b="1" dirty="0">
                <a:solidFill>
                  <a:srgbClr val="FF0000"/>
                </a:solidFill>
              </a:rPr>
            </a:br>
            <a:r>
              <a:rPr lang="de-DE" sz="2000" b="1" dirty="0">
                <a:solidFill>
                  <a:srgbClr val="FF0000"/>
                </a:solidFill>
              </a:rPr>
              <a:t>aus? </a:t>
            </a:r>
            <a:endParaRPr lang="en" sz="2000" b="1" noProof="0" dirty="0">
              <a:solidFill>
                <a:srgbClr val="FF0000"/>
              </a:solidFill>
            </a:endParaRPr>
          </a:p>
        </p:txBody>
      </p:sp>
      <p:sp>
        <p:nvSpPr>
          <p:cNvPr id="9" name="Scrollen: horizontal 8">
            <a:extLst>
              <a:ext uri="{FF2B5EF4-FFF2-40B4-BE49-F238E27FC236}">
                <a16:creationId xmlns:a16="http://schemas.microsoft.com/office/drawing/2014/main" id="{3FF06339-820C-191A-2988-4B9E46EC19D2}"/>
              </a:ext>
            </a:extLst>
          </p:cNvPr>
          <p:cNvSpPr/>
          <p:nvPr/>
        </p:nvSpPr>
        <p:spPr>
          <a:xfrm>
            <a:off x="115239" y="50303"/>
            <a:ext cx="2274670" cy="88487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So, 08. Feb ‘26  </a:t>
            </a:r>
            <a:br>
              <a:rPr lang="de-DE" sz="2000" b="1" i="1" dirty="0">
                <a:solidFill>
                  <a:srgbClr val="6C0401"/>
                </a:solidFill>
              </a:rPr>
            </a:br>
            <a:r>
              <a:rPr lang="de-DE" sz="2000" b="1" i="1" dirty="0">
                <a:solidFill>
                  <a:srgbClr val="6C0401"/>
                </a:solidFill>
              </a:rPr>
              <a:t>- Vorbilder</a:t>
            </a: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wipe(left)">
                                      <p:cBhvr>
                                        <p:cTn id="20" dur="500"/>
                                        <p:tgtEl>
                                          <p:spTgt spid="9">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10" grpId="0"/>
      <p:bldP spid="14" grpId="0"/>
      <p:bldP spid="9"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81DAE9-A5D0-7F27-9582-46C5FF64E81E}"/>
            </a:ext>
          </a:extLst>
        </p:cNvPr>
        <p:cNvGrpSpPr/>
        <p:nvPr/>
      </p:nvGrpSpPr>
      <p:grpSpPr>
        <a:xfrm>
          <a:off x="0" y="0"/>
          <a:ext cx="0" cy="0"/>
          <a:chOff x="0" y="0"/>
          <a:chExt cx="0" cy="0"/>
        </a:xfrm>
      </p:grpSpPr>
      <p:pic>
        <p:nvPicPr>
          <p:cNvPr id="8" name="Imagen 7" descr="Imagen que contiene persona, hombre, ropa, sostener&#10;&#10;El contenido generado por IA puede ser incorrecto.">
            <a:extLst>
              <a:ext uri="{FF2B5EF4-FFF2-40B4-BE49-F238E27FC236}">
                <a16:creationId xmlns:a16="http://schemas.microsoft.com/office/drawing/2014/main" id="{CA9DB6C1-613A-2A36-173B-E5002BA28C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flipH="1">
            <a:off x="543320" y="1585272"/>
            <a:ext cx="4079441" cy="5074894"/>
          </a:xfrm>
          <a:prstGeom prst="rect">
            <a:avLst/>
          </a:prstGeom>
          <a:effectLst>
            <a:softEdge rad="127000"/>
          </a:effectLst>
        </p:spPr>
      </p:pic>
      <p:sp>
        <p:nvSpPr>
          <p:cNvPr id="3" name="CuadroTexto 2">
            <a:extLst>
              <a:ext uri="{FF2B5EF4-FFF2-40B4-BE49-F238E27FC236}">
                <a16:creationId xmlns:a16="http://schemas.microsoft.com/office/drawing/2014/main" id="{21957CB1-AF31-A015-A396-267C41768E1F}"/>
              </a:ext>
            </a:extLst>
          </p:cNvPr>
          <p:cNvSpPr txBox="1"/>
          <p:nvPr/>
        </p:nvSpPr>
        <p:spPr>
          <a:xfrm>
            <a:off x="2488020" y="-78658"/>
            <a:ext cx="9703980" cy="769441"/>
          </a:xfrm>
          <a:prstGeom prst="rect">
            <a:avLst/>
          </a:prstGeom>
          <a:solidFill>
            <a:srgbClr val="A5592B"/>
          </a:solidFill>
          <a:effectLst>
            <a:softEdge rad="203200"/>
          </a:effectLst>
        </p:spPr>
        <p:txBody>
          <a:bodyPr wrap="square">
            <a:spAutoFit/>
            <a:scene3d>
              <a:camera prst="orthographicFront"/>
              <a:lightRig rig="morning" dir="t"/>
            </a:scene3d>
            <a:sp3d extrusionH="57150" contourW="25400">
              <a:bevelT w="69850" h="69850" prst="divot"/>
              <a:contourClr>
                <a:schemeClr val="bg2">
                  <a:lumMod val="40000"/>
                  <a:lumOff val="60000"/>
                </a:schemeClr>
              </a:contourClr>
            </a:sp3d>
          </a:bodyPr>
          <a:lstStyle/>
          <a:p>
            <a:pPr algn="ctr"/>
            <a:r>
              <a:rPr lang="en" sz="4400" b="1" spc="600" noProof="0" dirty="0">
                <a:ln w="22225">
                  <a:noFill/>
                  <a:prstDash val="solid"/>
                </a:ln>
                <a:solidFill>
                  <a:schemeClr val="accent2">
                    <a:lumMod val="40000"/>
                    <a:lumOff val="60000"/>
                  </a:schemeClr>
                </a:solidFill>
                <a:effectLst>
                  <a:outerShdw blurRad="38100" dist="38100" dir="8400000" algn="tl">
                    <a:srgbClr val="000000"/>
                  </a:outerShdw>
                </a:effectLst>
              </a:rPr>
              <a:t>AHMT DIE GLÄUBIGEN NACH</a:t>
            </a:r>
          </a:p>
        </p:txBody>
      </p:sp>
      <p:sp>
        <p:nvSpPr>
          <p:cNvPr id="5" name="CuadroTexto 4">
            <a:extLst>
              <a:ext uri="{FF2B5EF4-FFF2-40B4-BE49-F238E27FC236}">
                <a16:creationId xmlns:a16="http://schemas.microsoft.com/office/drawing/2014/main" id="{1A191E8B-3206-6471-E29D-EDC5DB875D9C}"/>
              </a:ext>
            </a:extLst>
          </p:cNvPr>
          <p:cNvSpPr txBox="1"/>
          <p:nvPr/>
        </p:nvSpPr>
        <p:spPr>
          <a:xfrm>
            <a:off x="3441032" y="571432"/>
            <a:ext cx="7608864" cy="646331"/>
          </a:xfrm>
          <a:prstGeom prst="rect">
            <a:avLst/>
          </a:prstGeom>
          <a:solidFill>
            <a:srgbClr val="A5592B">
              <a:alpha val="78000"/>
            </a:srgbClr>
          </a:solidFill>
          <a:effectLst>
            <a:softEdge rad="63500"/>
          </a:effectLst>
        </p:spPr>
        <p:txBody>
          <a:bodyPr wrap="square">
            <a:spAutoFit/>
          </a:bodyPr>
          <a:lstStyle/>
          <a:p>
            <a:pPr algn="ctr"/>
            <a:r>
              <a:rPr lang="en" b="1" noProof="0" dirty="0">
                <a:solidFill>
                  <a:srgbClr val="FFFF00"/>
                </a:solidFill>
                <a:latin typeface="Candara" panose="020E0502030303020204" pitchFamily="34" charset="0"/>
              </a:rPr>
              <a:t>“</a:t>
            </a:r>
            <a:r>
              <a:rPr lang="de-DE" b="1" dirty="0">
                <a:solidFill>
                  <a:srgbClr val="FFFF00"/>
                </a:solidFill>
                <a:latin typeface="Candara" panose="020E0502030303020204" pitchFamily="34" charset="0"/>
              </a:rPr>
              <a:t>Ahmt mit mir CHRISTUS nach, Brüder und Schwestern </a:t>
            </a:r>
            <a:br>
              <a:rPr lang="de-DE" b="1" dirty="0">
                <a:solidFill>
                  <a:srgbClr val="FFFF00"/>
                </a:solidFill>
                <a:latin typeface="Candara" panose="020E0502030303020204" pitchFamily="34" charset="0"/>
              </a:rPr>
            </a:br>
            <a:r>
              <a:rPr lang="de-DE" b="1" dirty="0">
                <a:solidFill>
                  <a:srgbClr val="FFFF00"/>
                </a:solidFill>
                <a:latin typeface="Candara" panose="020E0502030303020204" pitchFamily="34" charset="0"/>
              </a:rPr>
              <a:t>und seht auf die, die so wandeln, wie ihr uns zum Vorbild habt</a:t>
            </a:r>
            <a:r>
              <a:rPr lang="en" b="1" noProof="0" dirty="0">
                <a:solidFill>
                  <a:srgbClr val="FFFF00"/>
                </a:solidFill>
                <a:latin typeface="Candara" panose="020E0502030303020204" pitchFamily="34" charset="0"/>
              </a:rPr>
              <a:t>.” </a:t>
            </a:r>
            <a:r>
              <a:rPr lang="en" sz="1400" b="1" noProof="0" dirty="0">
                <a:solidFill>
                  <a:srgbClr val="FFFF00"/>
                </a:solidFill>
                <a:latin typeface="Candara" panose="020E0502030303020204" pitchFamily="34" charset="0"/>
              </a:rPr>
              <a:t>(Philipper 3:17)</a:t>
            </a:r>
          </a:p>
        </p:txBody>
      </p:sp>
      <p:sp>
        <p:nvSpPr>
          <p:cNvPr id="12" name="CuadroTexto 11">
            <a:extLst>
              <a:ext uri="{FF2B5EF4-FFF2-40B4-BE49-F238E27FC236}">
                <a16:creationId xmlns:a16="http://schemas.microsoft.com/office/drawing/2014/main" id="{5E624B07-CAB9-0C36-01D3-91C4188D8945}"/>
              </a:ext>
            </a:extLst>
          </p:cNvPr>
          <p:cNvSpPr txBox="1"/>
          <p:nvPr/>
        </p:nvSpPr>
        <p:spPr>
          <a:xfrm>
            <a:off x="4960959" y="1482436"/>
            <a:ext cx="5887149" cy="3247043"/>
          </a:xfrm>
          <a:prstGeom prst="rect">
            <a:avLst/>
          </a:prstGeom>
          <a:noFill/>
        </p:spPr>
        <p:txBody>
          <a:bodyPr wrap="square">
            <a:spAutoFit/>
          </a:bodyPr>
          <a:lstStyle/>
          <a:p>
            <a:pPr algn="ctr">
              <a:spcBef>
                <a:spcPts val="600"/>
              </a:spcBef>
            </a:pPr>
            <a:r>
              <a:rPr lang="de-DE" sz="2000" b="1" dirty="0"/>
              <a:t>Paulus fordert uns auf, </a:t>
            </a:r>
            <a:br>
              <a:rPr lang="de-DE" sz="2000" b="1" dirty="0"/>
            </a:br>
            <a:r>
              <a:rPr lang="de-DE" sz="2000" b="1" dirty="0"/>
              <a:t>denen nachzueifern, </a:t>
            </a:r>
            <a:br>
              <a:rPr lang="de-DE" sz="2000" b="1" dirty="0"/>
            </a:br>
            <a:r>
              <a:rPr lang="de-DE" sz="2000" b="1" dirty="0">
                <a:highlight>
                  <a:srgbClr val="CDEB35"/>
                </a:highlight>
              </a:rPr>
              <a:t>deren Beispiel uns </a:t>
            </a:r>
            <a:br>
              <a:rPr lang="de-DE" sz="2000" b="1" dirty="0">
                <a:highlight>
                  <a:srgbClr val="CDEB35"/>
                </a:highlight>
              </a:rPr>
            </a:br>
            <a:r>
              <a:rPr lang="de-DE" sz="2000" b="1" dirty="0">
                <a:highlight>
                  <a:srgbClr val="CDEB35"/>
                </a:highlight>
              </a:rPr>
              <a:t>aufrichtet und uns ermutigt, </a:t>
            </a:r>
            <a:br>
              <a:rPr lang="de-DE" sz="2000" b="1" dirty="0">
                <a:highlight>
                  <a:srgbClr val="CDEB35"/>
                </a:highlight>
              </a:rPr>
            </a:br>
            <a:r>
              <a:rPr lang="de-DE" sz="2000" b="1" dirty="0">
                <a:highlight>
                  <a:srgbClr val="CDEB35"/>
                </a:highlight>
              </a:rPr>
              <a:t>bessere Menschen zu werden </a:t>
            </a:r>
            <a:br>
              <a:rPr lang="de-DE" sz="2000" b="1" dirty="0"/>
            </a:br>
            <a:r>
              <a:rPr lang="de-DE" sz="2000" b="1" dirty="0"/>
              <a:t>(Phil. 3,17). </a:t>
            </a:r>
          </a:p>
          <a:p>
            <a:pPr algn="ctr">
              <a:spcBef>
                <a:spcPts val="600"/>
              </a:spcBef>
            </a:pPr>
            <a:r>
              <a:rPr lang="de-DE" sz="2000" b="1" dirty="0"/>
              <a:t>Er warnt uns aber auch, </a:t>
            </a:r>
            <a:br>
              <a:rPr lang="de-DE" sz="2000" b="1" dirty="0"/>
            </a:br>
            <a:r>
              <a:rPr lang="de-DE" sz="2000" b="1" dirty="0"/>
              <a:t>dass es selbst unter Gläubigen </a:t>
            </a:r>
            <a:br>
              <a:rPr lang="de-DE" sz="2000" b="1" dirty="0"/>
            </a:br>
            <a:r>
              <a:rPr lang="de-DE" sz="2000" b="1" dirty="0"/>
              <a:t>Menschen gibt, die es nicht wert sind, nachgeahmt zu werden (Phil. 3,18-19).</a:t>
            </a:r>
            <a:endParaRPr lang="en" sz="2000" b="1" noProof="0" dirty="0"/>
          </a:p>
        </p:txBody>
      </p:sp>
      <p:sp>
        <p:nvSpPr>
          <p:cNvPr id="14" name="CuadroTexto 13">
            <a:extLst>
              <a:ext uri="{FF2B5EF4-FFF2-40B4-BE49-F238E27FC236}">
                <a16:creationId xmlns:a16="http://schemas.microsoft.com/office/drawing/2014/main" id="{7FDAA109-669F-5570-0FC2-1FFB6E85840D}"/>
              </a:ext>
            </a:extLst>
          </p:cNvPr>
          <p:cNvSpPr txBox="1"/>
          <p:nvPr/>
        </p:nvSpPr>
        <p:spPr>
          <a:xfrm>
            <a:off x="0" y="894597"/>
            <a:ext cx="3053723" cy="707886"/>
          </a:xfrm>
          <a:prstGeom prst="rect">
            <a:avLst/>
          </a:prstGeom>
          <a:noFill/>
        </p:spPr>
        <p:txBody>
          <a:bodyPr wrap="square">
            <a:spAutoFit/>
          </a:bodyPr>
          <a:lstStyle/>
          <a:p>
            <a:pPr algn="ctr">
              <a:spcBef>
                <a:spcPts val="600"/>
              </a:spcBef>
            </a:pPr>
            <a:r>
              <a:rPr lang="de-DE" sz="2000" b="1" dirty="0">
                <a:solidFill>
                  <a:srgbClr val="C00000"/>
                </a:solidFill>
              </a:rPr>
              <a:t>Was macht </a:t>
            </a:r>
            <a:br>
              <a:rPr lang="de-DE" sz="2000" b="1" dirty="0">
                <a:solidFill>
                  <a:srgbClr val="C00000"/>
                </a:solidFill>
              </a:rPr>
            </a:br>
            <a:r>
              <a:rPr lang="de-DE" sz="2000" b="1" dirty="0">
                <a:solidFill>
                  <a:srgbClr val="C00000"/>
                </a:solidFill>
              </a:rPr>
              <a:t>den Unterschied aus? </a:t>
            </a:r>
            <a:endParaRPr lang="en" sz="2000" b="1" noProof="0" dirty="0">
              <a:solidFill>
                <a:srgbClr val="C00000"/>
              </a:solidFill>
            </a:endParaRPr>
          </a:p>
        </p:txBody>
      </p:sp>
      <p:sp>
        <p:nvSpPr>
          <p:cNvPr id="2" name="CuadroTexto 13">
            <a:extLst>
              <a:ext uri="{FF2B5EF4-FFF2-40B4-BE49-F238E27FC236}">
                <a16:creationId xmlns:a16="http://schemas.microsoft.com/office/drawing/2014/main" id="{98AF1259-1BF6-0DA0-46D7-F5C90CA4FB11}"/>
              </a:ext>
            </a:extLst>
          </p:cNvPr>
          <p:cNvSpPr txBox="1"/>
          <p:nvPr/>
        </p:nvSpPr>
        <p:spPr>
          <a:xfrm>
            <a:off x="5719449" y="5375564"/>
            <a:ext cx="4370168" cy="707886"/>
          </a:xfrm>
          <a:prstGeom prst="rect">
            <a:avLst/>
          </a:prstGeom>
          <a:noFill/>
        </p:spPr>
        <p:txBody>
          <a:bodyPr wrap="square">
            <a:spAutoFit/>
          </a:bodyPr>
          <a:lstStyle/>
          <a:p>
            <a:pPr algn="ctr">
              <a:spcBef>
                <a:spcPts val="600"/>
              </a:spcBef>
            </a:pPr>
            <a:r>
              <a:rPr lang="de-DE" sz="2000" b="1" dirty="0"/>
              <a:t>Einige denken nur </a:t>
            </a:r>
            <a:br>
              <a:rPr lang="de-DE" sz="2000" b="1" dirty="0"/>
            </a:br>
            <a:r>
              <a:rPr lang="de-DE" sz="2000" b="1" dirty="0"/>
              <a:t>an irdische Dinge…</a:t>
            </a:r>
            <a:endParaRPr lang="en" sz="2000" b="1" noProof="0" dirty="0"/>
          </a:p>
        </p:txBody>
      </p:sp>
      <p:sp>
        <p:nvSpPr>
          <p:cNvPr id="7" name="CuadroTexto 13">
            <a:extLst>
              <a:ext uri="{FF2B5EF4-FFF2-40B4-BE49-F238E27FC236}">
                <a16:creationId xmlns:a16="http://schemas.microsoft.com/office/drawing/2014/main" id="{0CBA2BFA-A27B-013C-04E9-9E671FC30ACE}"/>
              </a:ext>
            </a:extLst>
          </p:cNvPr>
          <p:cNvSpPr txBox="1"/>
          <p:nvPr/>
        </p:nvSpPr>
        <p:spPr>
          <a:xfrm>
            <a:off x="4235563" y="6052676"/>
            <a:ext cx="8332578" cy="707886"/>
          </a:xfrm>
          <a:prstGeom prst="rect">
            <a:avLst/>
          </a:prstGeom>
          <a:noFill/>
        </p:spPr>
        <p:txBody>
          <a:bodyPr wrap="square">
            <a:spAutoFit/>
          </a:bodyPr>
          <a:lstStyle/>
          <a:p>
            <a:pPr algn="ctr">
              <a:spcBef>
                <a:spcPts val="600"/>
              </a:spcBef>
            </a:pPr>
            <a:r>
              <a:rPr lang="de-DE" sz="2000" b="1" dirty="0"/>
              <a:t>…während andere </a:t>
            </a:r>
            <a:r>
              <a:rPr lang="de-DE" sz="2000" b="1" dirty="0">
                <a:highlight>
                  <a:srgbClr val="CDEB35"/>
                </a:highlight>
              </a:rPr>
              <a:t>ihre Gedanken auf JESUS richten. </a:t>
            </a:r>
            <a:br>
              <a:rPr lang="de-DE" sz="2000" b="1" dirty="0">
                <a:highlight>
                  <a:srgbClr val="CDEB35"/>
                </a:highlight>
              </a:rPr>
            </a:br>
            <a:r>
              <a:rPr lang="de-DE" sz="2000" b="1" dirty="0">
                <a:highlight>
                  <a:srgbClr val="CDEB35"/>
                </a:highlight>
              </a:rPr>
              <a:t>Gute Vorbilder sind wiederum Nachahmer CHRISTI </a:t>
            </a:r>
            <a:r>
              <a:rPr lang="de-DE" sz="2000" b="1" dirty="0"/>
              <a:t>(1. Kor. 11,1).</a:t>
            </a:r>
            <a:endParaRPr lang="en" sz="2000" b="1" noProof="0" dirty="0"/>
          </a:p>
        </p:txBody>
      </p:sp>
      <p:sp>
        <p:nvSpPr>
          <p:cNvPr id="9" name="Scrollen: horizontal 8">
            <a:extLst>
              <a:ext uri="{FF2B5EF4-FFF2-40B4-BE49-F238E27FC236}">
                <a16:creationId xmlns:a16="http://schemas.microsoft.com/office/drawing/2014/main" id="{350EF354-8DBC-975D-AEA1-208D90F20C52}"/>
              </a:ext>
            </a:extLst>
          </p:cNvPr>
          <p:cNvSpPr/>
          <p:nvPr/>
        </p:nvSpPr>
        <p:spPr>
          <a:xfrm>
            <a:off x="115239" y="50303"/>
            <a:ext cx="2274670" cy="88487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So, 08. Feb ‘26  </a:t>
            </a:r>
            <a:br>
              <a:rPr lang="de-DE" sz="2000" b="1" i="1" dirty="0">
                <a:solidFill>
                  <a:srgbClr val="6C0401"/>
                </a:solidFill>
              </a:rPr>
            </a:br>
            <a:r>
              <a:rPr lang="de-DE" sz="2000" b="1" i="1" dirty="0">
                <a:solidFill>
                  <a:srgbClr val="6C0401"/>
                </a:solidFill>
              </a:rPr>
              <a:t>- Vorbilder</a:t>
            </a:r>
          </a:p>
        </p:txBody>
      </p:sp>
      <p:sp>
        <p:nvSpPr>
          <p:cNvPr id="11" name="CuadroTexto 13">
            <a:extLst>
              <a:ext uri="{FF2B5EF4-FFF2-40B4-BE49-F238E27FC236}">
                <a16:creationId xmlns:a16="http://schemas.microsoft.com/office/drawing/2014/main" id="{5872C703-5E6A-2955-CF6D-FF4C27D2A7B8}"/>
              </a:ext>
            </a:extLst>
          </p:cNvPr>
          <p:cNvSpPr txBox="1"/>
          <p:nvPr/>
        </p:nvSpPr>
        <p:spPr>
          <a:xfrm>
            <a:off x="6377671" y="4698705"/>
            <a:ext cx="3053723" cy="707886"/>
          </a:xfrm>
          <a:prstGeom prst="rect">
            <a:avLst/>
          </a:prstGeom>
          <a:noFill/>
        </p:spPr>
        <p:txBody>
          <a:bodyPr wrap="square">
            <a:spAutoFit/>
          </a:bodyPr>
          <a:lstStyle/>
          <a:p>
            <a:pPr algn="ctr">
              <a:spcBef>
                <a:spcPts val="600"/>
              </a:spcBef>
            </a:pPr>
            <a:r>
              <a:rPr lang="de-DE" sz="2000" b="1" dirty="0">
                <a:solidFill>
                  <a:srgbClr val="C00000"/>
                </a:solidFill>
              </a:rPr>
              <a:t>Was macht also</a:t>
            </a:r>
            <a:br>
              <a:rPr lang="de-DE" sz="2000" b="1" dirty="0">
                <a:solidFill>
                  <a:srgbClr val="C00000"/>
                </a:solidFill>
              </a:rPr>
            </a:br>
            <a:r>
              <a:rPr lang="de-DE" sz="2000" b="1" dirty="0">
                <a:solidFill>
                  <a:srgbClr val="C00000"/>
                </a:solidFill>
              </a:rPr>
              <a:t>den Unterschied aus? </a:t>
            </a:r>
            <a:endParaRPr lang="en" sz="2000" b="1" noProof="0" dirty="0">
              <a:solidFill>
                <a:srgbClr val="C00000"/>
              </a:solidFill>
            </a:endParaRPr>
          </a:p>
        </p:txBody>
      </p:sp>
    </p:spTree>
    <p:extLst>
      <p:ext uri="{BB962C8B-B14F-4D97-AF65-F5344CB8AC3E}">
        <p14:creationId xmlns:p14="http://schemas.microsoft.com/office/powerpoint/2010/main" val="113388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900" decel="100000" fill="hold"/>
                                        <p:tgtEl>
                                          <p:spTgt spid="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900" decel="100000" fill="hold"/>
                                        <p:tgtEl>
                                          <p:spTgt spid="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3803073" y="0"/>
            <a:ext cx="8388927"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VOLLE STAATSBÜRGERSCHAFT</a:t>
            </a:r>
            <a:endParaRPr lang="en" sz="4400" b="1" noProof="0" dirty="0">
              <a:ln/>
              <a:solidFill>
                <a:schemeClr val="accent3"/>
              </a:solidFill>
            </a:endParaRPr>
          </a:p>
        </p:txBody>
      </p:sp>
      <p:sp>
        <p:nvSpPr>
          <p:cNvPr id="6" name="CuadroTexto 5">
            <a:extLst>
              <a:ext uri="{FF2B5EF4-FFF2-40B4-BE49-F238E27FC236}">
                <a16:creationId xmlns:a16="http://schemas.microsoft.com/office/drawing/2014/main" id="{611E7B2D-051B-4BB0-2B5F-FCEDDF8408B2}"/>
              </a:ext>
            </a:extLst>
          </p:cNvPr>
          <p:cNvSpPr txBox="1"/>
          <p:nvPr/>
        </p:nvSpPr>
        <p:spPr>
          <a:xfrm>
            <a:off x="2674754" y="1338151"/>
            <a:ext cx="3625870" cy="3862596"/>
          </a:xfrm>
          <a:prstGeom prst="rect">
            <a:avLst/>
          </a:prstGeom>
          <a:noFill/>
        </p:spPr>
        <p:txBody>
          <a:bodyPr wrap="square" rtlCol="0">
            <a:spAutoFit/>
          </a:bodyPr>
          <a:lstStyle/>
          <a:p>
            <a:pPr algn="ctr">
              <a:spcBef>
                <a:spcPts val="600"/>
              </a:spcBef>
            </a:pPr>
            <a:r>
              <a:rPr lang="de-DE" sz="2000" b="1" dirty="0"/>
              <a:t>Seien wir ehrlich. </a:t>
            </a:r>
            <a:br>
              <a:rPr lang="de-DE" sz="2000" b="1" dirty="0"/>
            </a:br>
            <a:r>
              <a:rPr lang="de-DE" sz="2000" b="1" dirty="0"/>
              <a:t>Wir Christen </a:t>
            </a:r>
            <a:br>
              <a:rPr lang="de-DE" sz="2000" b="1" dirty="0"/>
            </a:br>
            <a:r>
              <a:rPr lang="de-DE" sz="2000" b="1" dirty="0"/>
              <a:t>haben ein Problem: </a:t>
            </a:r>
            <a:br>
              <a:rPr lang="de-DE" sz="2000" b="1" dirty="0"/>
            </a:br>
            <a:r>
              <a:rPr lang="de-DE" sz="2000" b="1" dirty="0"/>
              <a:t>die doppelte Staatsbürgerschaft. </a:t>
            </a:r>
          </a:p>
          <a:p>
            <a:pPr algn="ctr">
              <a:spcBef>
                <a:spcPts val="600"/>
              </a:spcBef>
            </a:pPr>
            <a:r>
              <a:rPr lang="de-DE" sz="2000" b="1" dirty="0"/>
              <a:t>Wir sind sowohl Bürger </a:t>
            </a:r>
            <a:br>
              <a:rPr lang="de-DE" sz="2000" b="1" dirty="0"/>
            </a:br>
            <a:r>
              <a:rPr lang="de-DE" sz="2000" b="1" dirty="0"/>
              <a:t>dieser Welt </a:t>
            </a:r>
            <a:br>
              <a:rPr lang="de-DE" sz="2000" b="1" dirty="0"/>
            </a:br>
            <a:r>
              <a:rPr lang="de-DE" sz="2000" b="1" dirty="0"/>
              <a:t>als auch Bürger des Himmels. Das führt zu </a:t>
            </a:r>
            <a:br>
              <a:rPr lang="de-DE" sz="2000" b="1" dirty="0"/>
            </a:br>
            <a:r>
              <a:rPr lang="de-DE" sz="2000" b="1" dirty="0"/>
              <a:t>ernsthaften Konflikten </a:t>
            </a:r>
            <a:br>
              <a:rPr lang="de-DE" sz="2000" b="1" dirty="0"/>
            </a:br>
            <a:r>
              <a:rPr lang="de-DE" sz="2000" b="1" dirty="0"/>
              <a:t>für uns </a:t>
            </a:r>
            <a:br>
              <a:rPr lang="de-DE" sz="2000" b="1" dirty="0"/>
            </a:br>
            <a:r>
              <a:rPr lang="de-DE" sz="2000" b="1" dirty="0"/>
              <a:t>(Röm 7,22-23).</a:t>
            </a:r>
            <a:endParaRPr lang="en" sz="2000" b="1" noProof="0" dirty="0"/>
          </a:p>
        </p:txBody>
      </p:sp>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1638" y="3798484"/>
            <a:ext cx="2406440" cy="2927688"/>
          </a:xfrm>
          <a:prstGeom prst="rect">
            <a:avLst/>
          </a:prstGeom>
          <a:effectLst>
            <a:softEdge rad="127000"/>
          </a:effectLst>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034197" y="1255915"/>
            <a:ext cx="6157803" cy="2332636"/>
          </a:xfrm>
          <a:prstGeom prst="rect">
            <a:avLst/>
          </a:prstGeom>
          <a:effectLst>
            <a:softEdge rad="317500"/>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824136" y="5360172"/>
            <a:ext cx="5506627" cy="1323439"/>
          </a:xfrm>
          <a:prstGeom prst="rect">
            <a:avLst/>
          </a:prstGeom>
          <a:noFill/>
        </p:spPr>
        <p:txBody>
          <a:bodyPr wrap="square">
            <a:spAutoFit/>
          </a:bodyPr>
          <a:lstStyle/>
          <a:p>
            <a:pPr algn="ctr">
              <a:spcBef>
                <a:spcPts val="600"/>
              </a:spcBef>
            </a:pPr>
            <a:r>
              <a:rPr lang="de-DE" sz="2000" b="1" dirty="0"/>
              <a:t>Wenn wir auferstehen </a:t>
            </a:r>
            <a:br>
              <a:rPr lang="de-DE" sz="2000" b="1" dirty="0"/>
            </a:br>
            <a:r>
              <a:rPr lang="de-DE" sz="2000" b="1" dirty="0"/>
              <a:t>(oder verwandelt werden) </a:t>
            </a:r>
            <a:br>
              <a:rPr lang="de-DE" sz="2000" b="1" dirty="0"/>
            </a:br>
            <a:r>
              <a:rPr lang="de-DE" sz="2000" b="1" dirty="0"/>
              <a:t>und der Tod keine Macht mehr über uns hat, was wird dann geschehen? </a:t>
            </a:r>
            <a:endParaRPr lang="en" sz="2000" b="1" noProof="0" dirty="0"/>
          </a:p>
        </p:txBody>
      </p:sp>
      <p:sp>
        <p:nvSpPr>
          <p:cNvPr id="11" name="CuadroTexto 10">
            <a:extLst>
              <a:ext uri="{FF2B5EF4-FFF2-40B4-BE49-F238E27FC236}">
                <a16:creationId xmlns:a16="http://schemas.microsoft.com/office/drawing/2014/main" id="{282DD627-2296-C015-D41C-DBA2B4E8001D}"/>
              </a:ext>
            </a:extLst>
          </p:cNvPr>
          <p:cNvSpPr txBox="1"/>
          <p:nvPr/>
        </p:nvSpPr>
        <p:spPr>
          <a:xfrm>
            <a:off x="5856179" y="3588551"/>
            <a:ext cx="5964380" cy="1631216"/>
          </a:xfrm>
          <a:prstGeom prst="rect">
            <a:avLst/>
          </a:prstGeom>
          <a:noFill/>
        </p:spPr>
        <p:txBody>
          <a:bodyPr wrap="square">
            <a:spAutoFit/>
          </a:bodyPr>
          <a:lstStyle/>
          <a:p>
            <a:pPr algn="ctr">
              <a:spcBef>
                <a:spcPts val="600"/>
              </a:spcBef>
            </a:pPr>
            <a:r>
              <a:rPr lang="de-DE" sz="2000" b="1" dirty="0"/>
              <a:t>Wann werden wir </a:t>
            </a:r>
            <a:br>
              <a:rPr lang="de-DE" sz="2000" b="1" dirty="0"/>
            </a:br>
            <a:r>
              <a:rPr lang="de-DE" sz="2000" b="1" dirty="0"/>
              <a:t>die volle Staatsbürgerschaft erlangen? Wann werden wir aufhören, </a:t>
            </a:r>
            <a:br>
              <a:rPr lang="de-DE" sz="2000" b="1" dirty="0"/>
            </a:br>
            <a:r>
              <a:rPr lang="de-DE" sz="2000" b="1" dirty="0"/>
              <a:t>Bürger dieser mit Sünde behafteten Welt zu sein? Bei der Wiederkunft Christi (Phil. 3:20).</a:t>
            </a:r>
            <a:endParaRPr lang="en" sz="2000" b="1" noProof="0" dirty="0"/>
          </a:p>
        </p:txBody>
      </p:sp>
      <p:pic>
        <p:nvPicPr>
          <p:cNvPr id="8" name="Grafik 7">
            <a:extLst>
              <a:ext uri="{FF2B5EF4-FFF2-40B4-BE49-F238E27FC236}">
                <a16:creationId xmlns:a16="http://schemas.microsoft.com/office/drawing/2014/main" id="{F8BD908D-2733-AB61-01D1-19E10EE7DFC2}"/>
              </a:ext>
            </a:extLst>
          </p:cNvPr>
          <p:cNvPicPr>
            <a:picLocks noChangeAspect="1"/>
          </p:cNvPicPr>
          <p:nvPr/>
        </p:nvPicPr>
        <p:blipFill>
          <a:blip r:embed="rId5"/>
          <a:stretch>
            <a:fillRect/>
          </a:stretch>
        </p:blipFill>
        <p:spPr>
          <a:xfrm>
            <a:off x="68825" y="898438"/>
            <a:ext cx="2803532" cy="2927688"/>
          </a:xfrm>
          <a:prstGeom prst="rect">
            <a:avLst/>
          </a:prstGeom>
          <a:ln>
            <a:noFill/>
          </a:ln>
          <a:effectLst>
            <a:softEdge rad="112500"/>
          </a:effectLst>
        </p:spPr>
      </p:pic>
      <p:sp>
        <p:nvSpPr>
          <p:cNvPr id="12" name="CuadroTexto 4">
            <a:extLst>
              <a:ext uri="{FF2B5EF4-FFF2-40B4-BE49-F238E27FC236}">
                <a16:creationId xmlns:a16="http://schemas.microsoft.com/office/drawing/2014/main" id="{E92F5A87-B780-1782-157B-579A56300B32}"/>
              </a:ext>
            </a:extLst>
          </p:cNvPr>
          <p:cNvSpPr txBox="1"/>
          <p:nvPr/>
        </p:nvSpPr>
        <p:spPr>
          <a:xfrm>
            <a:off x="3875809" y="649727"/>
            <a:ext cx="8247366"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rgbClr val="0070C0"/>
                </a:solidFill>
                <a:latin typeface="Candara" panose="020E0502030303020204" pitchFamily="34" charset="0"/>
              </a:rPr>
              <a:t>“</a:t>
            </a:r>
            <a:r>
              <a:rPr lang="de-DE" sz="2000" b="1" dirty="0">
                <a:solidFill>
                  <a:srgbClr val="0070C0"/>
                </a:solidFill>
                <a:latin typeface="Candara" panose="020E0502030303020204" pitchFamily="34" charset="0"/>
              </a:rPr>
              <a:t>Wir aber sind Bürger im HIMMEL; woher wir auch erwarten </a:t>
            </a:r>
            <a:br>
              <a:rPr lang="de-DE" sz="2000" b="1" dirty="0">
                <a:solidFill>
                  <a:srgbClr val="0070C0"/>
                </a:solidFill>
                <a:latin typeface="Candara" panose="020E0502030303020204" pitchFamily="34" charset="0"/>
              </a:rPr>
            </a:br>
            <a:r>
              <a:rPr lang="de-DE" sz="2000" b="1" dirty="0">
                <a:solidFill>
                  <a:srgbClr val="0070C0"/>
                </a:solidFill>
                <a:latin typeface="Candara" panose="020E0502030303020204" pitchFamily="34" charset="0"/>
              </a:rPr>
              <a:t>den HEILAND, den HERRN JESUS CHRISTUS</a:t>
            </a:r>
            <a:r>
              <a:rPr lang="en" sz="2000" b="1" noProof="0" dirty="0">
                <a:solidFill>
                  <a:srgbClr val="0070C0"/>
                </a:solidFill>
                <a:latin typeface="Candara" panose="020E0502030303020204" pitchFamily="34" charset="0"/>
              </a:rPr>
              <a:t>.” </a:t>
            </a:r>
            <a:r>
              <a:rPr lang="en" sz="1600" b="1" noProof="0" dirty="0">
                <a:solidFill>
                  <a:srgbClr val="0070C0"/>
                </a:solidFill>
                <a:latin typeface="Candara" panose="020E0502030303020204" pitchFamily="34" charset="0"/>
              </a:rPr>
              <a:t>(Philipper 3:20)</a:t>
            </a:r>
          </a:p>
        </p:txBody>
      </p:sp>
      <p:sp>
        <p:nvSpPr>
          <p:cNvPr id="14" name="Scrollen: horizontal 13">
            <a:extLst>
              <a:ext uri="{FF2B5EF4-FFF2-40B4-BE49-F238E27FC236}">
                <a16:creationId xmlns:a16="http://schemas.microsoft.com/office/drawing/2014/main" id="{3EFAFD70-3279-BC5A-B818-B7C69A805A56}"/>
              </a:ext>
            </a:extLst>
          </p:cNvPr>
          <p:cNvSpPr/>
          <p:nvPr/>
        </p:nvSpPr>
        <p:spPr>
          <a:xfrm>
            <a:off x="68825" y="-30951"/>
            <a:ext cx="3734248" cy="934960"/>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Mo, 09. Feb ‘26  - „Steht fest </a:t>
            </a:r>
            <a:br>
              <a:rPr lang="de-DE" sz="2000" b="1" i="1" dirty="0">
                <a:solidFill>
                  <a:srgbClr val="6C0401"/>
                </a:solidFill>
              </a:rPr>
            </a:br>
            <a:r>
              <a:rPr lang="de-DE" sz="2000" b="1" i="1" dirty="0">
                <a:solidFill>
                  <a:srgbClr val="6C0401"/>
                </a:solidFill>
              </a:rPr>
              <a:t>in dem HERRN!“</a:t>
            </a: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bg/>
                                          </p:spTgt>
                                        </p:tgtEl>
                                        <p:attrNameLst>
                                          <p:attrName>style.visibility</p:attrName>
                                        </p:attrNameLst>
                                      </p:cBhvr>
                                      <p:to>
                                        <p:strVal val="visible"/>
                                      </p:to>
                                    </p:set>
                                    <p:animEffect transition="in" filter="wipe(left)">
                                      <p:cBhvr>
                                        <p:cTn id="20" dur="500"/>
                                        <p:tgtEl>
                                          <p:spTgt spid="14">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P spid="12" grpId="0"/>
      <p:bldP spid="1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44183F-6F07-4B07-09E0-DA0BE56D7D8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D92D327-6D37-D526-DF71-56217884FEA5}"/>
              </a:ext>
            </a:extLst>
          </p:cNvPr>
          <p:cNvSpPr txBox="1"/>
          <p:nvPr/>
        </p:nvSpPr>
        <p:spPr>
          <a:xfrm>
            <a:off x="3771900" y="0"/>
            <a:ext cx="84201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VOLLE STAATSBÜRGERSCHAFT</a:t>
            </a:r>
            <a:endParaRPr lang="en" sz="4400" b="1" noProof="0" dirty="0">
              <a:ln/>
              <a:solidFill>
                <a:schemeClr val="accent3"/>
              </a:solidFill>
            </a:endParaRPr>
          </a:p>
        </p:txBody>
      </p:sp>
      <p:sp>
        <p:nvSpPr>
          <p:cNvPr id="5" name="CuadroTexto 4">
            <a:extLst>
              <a:ext uri="{FF2B5EF4-FFF2-40B4-BE49-F238E27FC236}">
                <a16:creationId xmlns:a16="http://schemas.microsoft.com/office/drawing/2014/main" id="{9A010DE8-1AB2-82CA-92C0-245675D43EB7}"/>
              </a:ext>
            </a:extLst>
          </p:cNvPr>
          <p:cNvSpPr txBox="1"/>
          <p:nvPr/>
        </p:nvSpPr>
        <p:spPr>
          <a:xfrm>
            <a:off x="3653569" y="649727"/>
            <a:ext cx="8615080"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rgbClr val="0070C0"/>
                </a:solidFill>
                <a:latin typeface="Candara" panose="020E0502030303020204" pitchFamily="34" charset="0"/>
              </a:rPr>
              <a:t>“</a:t>
            </a:r>
            <a:r>
              <a:rPr lang="de-DE" sz="2000" b="1" dirty="0">
                <a:solidFill>
                  <a:srgbClr val="0070C0"/>
                </a:solidFill>
                <a:latin typeface="Candara" panose="020E0502030303020204" pitchFamily="34" charset="0"/>
              </a:rPr>
              <a:t>Wir aber sind Bürger im HIMMEL; woher wir auch erwarten den HEILAND, </a:t>
            </a:r>
            <a:br>
              <a:rPr lang="de-DE" sz="2000" b="1" dirty="0">
                <a:solidFill>
                  <a:srgbClr val="0070C0"/>
                </a:solidFill>
                <a:latin typeface="Candara" panose="020E0502030303020204" pitchFamily="34" charset="0"/>
              </a:rPr>
            </a:br>
            <a:r>
              <a:rPr lang="de-DE" sz="2000" b="1" dirty="0">
                <a:solidFill>
                  <a:srgbClr val="0070C0"/>
                </a:solidFill>
                <a:latin typeface="Candara" panose="020E0502030303020204" pitchFamily="34" charset="0"/>
              </a:rPr>
              <a:t>den HERRN JESUS CHRISTUS</a:t>
            </a:r>
            <a:r>
              <a:rPr lang="en" sz="2000" b="1" noProof="0" dirty="0">
                <a:solidFill>
                  <a:srgbClr val="0070C0"/>
                </a:solidFill>
                <a:latin typeface="Candara" panose="020E0502030303020204" pitchFamily="34" charset="0"/>
              </a:rPr>
              <a:t>.” </a:t>
            </a:r>
            <a:r>
              <a:rPr lang="en" sz="1600" b="1" noProof="0" dirty="0">
                <a:solidFill>
                  <a:srgbClr val="0070C0"/>
                </a:solidFill>
                <a:latin typeface="Candara" panose="020E0502030303020204" pitchFamily="34" charset="0"/>
              </a:rPr>
              <a:t>(Philipper 3:20)</a:t>
            </a:r>
          </a:p>
        </p:txBody>
      </p:sp>
      <p:graphicFrame>
        <p:nvGraphicFramePr>
          <p:cNvPr id="2" name="Diagrama 1">
            <a:extLst>
              <a:ext uri="{FF2B5EF4-FFF2-40B4-BE49-F238E27FC236}">
                <a16:creationId xmlns:a16="http://schemas.microsoft.com/office/drawing/2014/main" id="{923CCA5B-6185-6FAC-6482-3F8119A3EE0B}"/>
              </a:ext>
            </a:extLst>
          </p:cNvPr>
          <p:cNvGraphicFramePr/>
          <p:nvPr>
            <p:extLst>
              <p:ext uri="{D42A27DB-BD31-4B8C-83A1-F6EECF244321}">
                <p14:modId xmlns:p14="http://schemas.microsoft.com/office/powerpoint/2010/main" val="3260257599"/>
              </p:ext>
            </p:extLst>
          </p:nvPr>
        </p:nvGraphicFramePr>
        <p:xfrm>
          <a:off x="214299" y="1199734"/>
          <a:ext cx="11309220"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crollen: horizontal 3">
            <a:extLst>
              <a:ext uri="{FF2B5EF4-FFF2-40B4-BE49-F238E27FC236}">
                <a16:creationId xmlns:a16="http://schemas.microsoft.com/office/drawing/2014/main" id="{93ABFA36-5E2D-005E-4320-FD69C26E213A}"/>
              </a:ext>
            </a:extLst>
          </p:cNvPr>
          <p:cNvSpPr/>
          <p:nvPr/>
        </p:nvSpPr>
        <p:spPr>
          <a:xfrm>
            <a:off x="37652" y="222"/>
            <a:ext cx="3734248" cy="934960"/>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Mo, 09. Feb ‘26  - „Steht fest </a:t>
            </a:r>
            <a:br>
              <a:rPr lang="de-DE" sz="2000" b="1" i="1" dirty="0">
                <a:solidFill>
                  <a:srgbClr val="6C0401"/>
                </a:solidFill>
              </a:rPr>
            </a:br>
            <a:r>
              <a:rPr lang="de-DE" sz="2000" b="1" i="1" dirty="0">
                <a:solidFill>
                  <a:srgbClr val="6C0401"/>
                </a:solidFill>
              </a:rPr>
              <a:t>in dem HERRN!“</a:t>
            </a:r>
          </a:p>
        </p:txBody>
      </p:sp>
    </p:spTree>
    <p:extLst>
      <p:ext uri="{BB962C8B-B14F-4D97-AF65-F5344CB8AC3E}">
        <p14:creationId xmlns:p14="http://schemas.microsoft.com/office/powerpoint/2010/main" val="299165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7" presetID="21" presetClass="entr" presetSubtype="8" fill="hold" grpId="0" nodeType="withEffect">
                                  <p:stCondLst>
                                    <p:cond delay="0"/>
                                  </p:stCondLst>
                                  <p:childTnLst>
                                    <p:set>
                                      <p:cBhvr>
                                        <p:cTn id="8"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9" dur="500"/>
                                        <p:tgtEl>
                                          <p:spTgt spid="2">
                                            <p:graphicEl>
                                              <a:dgm id="{B54F2A49-C638-4298-93A5-B15F20B73CC8}"/>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13"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14"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15" dur="500"/>
                                        <p:tgtEl>
                                          <p:spTgt spid="2">
                                            <p:graphicEl>
                                              <a:dgm id="{E3B5FC91-B78A-4126-8A8E-103CD1E4413E}"/>
                                            </p:graphicEl>
                                          </p:spTgt>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19" dur="500"/>
                                        <p:tgtEl>
                                          <p:spTgt spid="2">
                                            <p:graphicEl>
                                              <a:dgm id="{67F4EE11-AA03-4495-8272-B640E7A148D5}"/>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24"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26" dur="500"/>
                                        <p:tgtEl>
                                          <p:spTgt spid="2">
                                            <p:graphicEl>
                                              <a:dgm id="{92B38AFF-B673-4C25-AB6B-57902FB61F66}"/>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30" dur="500"/>
                                        <p:tgtEl>
                                          <p:spTgt spid="2">
                                            <p:graphicEl>
                                              <a:dgm id="{011F007D-02F5-4465-B084-17942704F45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35"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89A536DA-7373-4595-BEEC-C02148F19477}"/>
                                            </p:graphicEl>
                                          </p:spTgt>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41"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2165</Words>
  <Application>Microsoft Office PowerPoint</Application>
  <PresentationFormat>Panorámica</PresentationFormat>
  <Paragraphs>128</Paragraphs>
  <Slides>20</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20</vt:i4>
      </vt:variant>
    </vt:vector>
  </HeadingPairs>
  <TitlesOfParts>
    <vt:vector size="29" baseType="lpstr">
      <vt:lpstr>Arial</vt:lpstr>
      <vt:lpstr>Aptos Display</vt:lpstr>
      <vt:lpstr>Candara</vt:lpstr>
      <vt:lpstr>Century Gothic</vt:lpstr>
      <vt:lpstr>Wingdings 3</vt:lpstr>
      <vt:lpstr>Aptos</vt:lpstr>
      <vt:lpstr>Constantia</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2026-01-12T07:53:42Z</dcterms:created>
  <dcterms:modified xsi:type="dcterms:W3CDTF">2026-02-11T07:26:08Z</dcterms:modified>
</cp:coreProperties>
</file>