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30" r:id="rId3"/>
    <p:sldId id="331" r:id="rId4"/>
    <p:sldId id="257" r:id="rId5"/>
    <p:sldId id="332" r:id="rId6"/>
    <p:sldId id="333" r:id="rId7"/>
    <p:sldId id="334" r:id="rId8"/>
    <p:sldId id="335" r:id="rId9"/>
    <p:sldId id="259" r:id="rId10"/>
    <p:sldId id="336" r:id="rId11"/>
    <p:sldId id="337" r:id="rId12"/>
    <p:sldId id="338" r:id="rId13"/>
    <p:sldId id="327" r:id="rId14"/>
    <p:sldId id="339" r:id="rId15"/>
    <p:sldId id="261" r:id="rId16"/>
    <p:sldId id="262" r:id="rId17"/>
    <p:sldId id="340" r:id="rId18"/>
    <p:sldId id="264" r:id="rId19"/>
    <p:sldId id="341" r:id="rId20"/>
  </p:sldIdLst>
  <p:sldSz cx="12192000" cy="6858000"/>
  <p:notesSz cx="6858000" cy="9144000"/>
  <p:embeddedFontLst>
    <p:embeddedFont>
      <p:font typeface="Candara" panose="020E0502030303020204" pitchFamily="34" charset="0"/>
      <p:regular r:id="rId21"/>
      <p:bold r:id="rId22"/>
      <p:italic r:id="rId23"/>
      <p:boldItalic r:id="rId24"/>
    </p:embeddedFont>
    <p:embeddedFont>
      <p:font typeface="Constantia" panose="02030602050306030303" pitchFamily="18" charset="0"/>
      <p:regular r:id="rId25"/>
      <p:bold r:id="rId26"/>
      <p:italic r:id="rId27"/>
      <p:boldItalic r:id="rId28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C7AE"/>
    <a:srgbClr val="663300"/>
    <a:srgbClr val="EAB200"/>
    <a:srgbClr val="441D61"/>
    <a:srgbClr val="FFF5CC"/>
    <a:srgbClr val="F9B886"/>
    <a:srgbClr val="321547"/>
    <a:srgbClr val="532476"/>
    <a:srgbClr val="006C93"/>
    <a:srgbClr val="8A4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23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07/relationships/hdphoto" Target="../media/hdphoto4.wdp"/><Relationship Id="rId1" Type="http://schemas.openxmlformats.org/officeDocument/2006/relationships/image" Target="../media/image31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microsoft.com/office/2007/relationships/hdphoto" Target="../media/hdphoto4.wdp"/><Relationship Id="rId1" Type="http://schemas.openxmlformats.org/officeDocument/2006/relationships/image" Target="../media/image31.pn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CCE28E-0DED-421D-9FB8-D70B5BE1994C}" type="doc">
      <dgm:prSet loTypeId="urn:microsoft.com/office/officeart/2005/8/layout/vList4" loCatId="picture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90BDB68E-DD81-4317-8BA3-75FB807C0CC5}">
      <dgm:prSet custT="1"/>
      <dgm:spPr/>
      <dgm:t>
        <a:bodyPr/>
        <a:lstStyle/>
        <a:p>
          <a:pPr rtl="0"/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werden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alle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gebraucht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(1 Kor. 12:15)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6DA4E3-2CFC-4BC4-A211-614C3D9E1D6D}" type="par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531685-18A3-48E9-A265-8C17AD264B64}" type="sibTrans" cxnId="{505CDE5A-B7D7-4C1C-931D-49A3E4A17B0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4FF557-0107-46C7-A48B-5FE9391BF040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Jeder hat sein eigenes Werk)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Kor. 12:17)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25DC16-1D06-42F0-B6A3-033F709C4153}" type="par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DBD43E-BC69-4397-B501-70E874EAC35D}" type="sibTrans" cxnId="{192EE68F-827E-41E8-84D2-224E851584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33B78B2-4E99-4C70-9514-79470CD200EF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dürfen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niemanden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verachten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 Kor. 12:21)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886710-69D7-4FC9-A692-17F5E83246B0}" type="par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71F9FF7-42EB-4F06-A688-EF8D7EDE2FE1}" type="sibTrans" cxnId="{C8A82306-2278-4D8A-970F-9D29FAED688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20450E-2CB1-4DB3-8398-B1E08B153069}">
      <dgm:prSet custT="1"/>
      <dgm:spPr/>
      <dgm:t>
        <a:bodyPr/>
        <a:lstStyle/>
        <a:p>
          <a:r>
            <a:rPr lang="de-DE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 gibt keine "minderwertigen" Gläubigen 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Kor. 12:22-24)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240C47-26BE-454F-9587-B35130F51901}" type="par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7C613-0CB9-4C6B-8E6B-047B819E6F41}" type="sibTrans" cxnId="{8D535B7D-DC7A-4610-9F8E-2867796306B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909C27-0BF3-46A5-A9A3-83A7D07BC065}">
      <dgm:prSet custT="1"/>
      <dgm:spPr/>
      <dgm:t>
        <a:bodyPr/>
        <a:lstStyle/>
        <a:p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kümmern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umeinander</a:t>
          </a: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                   </a:t>
          </a:r>
          <a:b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Kor. 12:25-26)</a:t>
          </a:r>
          <a:endParaRPr lang="en-US" sz="20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FBCA77-5A6E-47F6-8EB0-EBC52F1BD408}" type="par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2FC83E-30E7-47FB-B8B8-5E4152816574}" type="sibTrans" cxnId="{EE773B43-08BC-4842-86E1-82C0D6677B4C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FB2AB0-E2AF-4D61-9382-B35E202200BC}" type="pres">
      <dgm:prSet presAssocID="{94CCE28E-0DED-421D-9FB8-D70B5BE1994C}" presName="linear" presStyleCnt="0">
        <dgm:presLayoutVars>
          <dgm:dir/>
          <dgm:resizeHandles val="exact"/>
        </dgm:presLayoutVars>
      </dgm:prSet>
      <dgm:spPr/>
    </dgm:pt>
    <dgm:pt modelId="{CDF4D091-7C0A-4C60-AE69-38336C4B2A9B}" type="pres">
      <dgm:prSet presAssocID="{90BDB68E-DD81-4317-8BA3-75FB807C0CC5}" presName="comp" presStyleCnt="0"/>
      <dgm:spPr/>
    </dgm:pt>
    <dgm:pt modelId="{A15FE00A-EE8A-4547-961E-76D3D081E592}" type="pres">
      <dgm:prSet presAssocID="{90BDB68E-DD81-4317-8BA3-75FB807C0CC5}" presName="box" presStyleLbl="node1" presStyleIdx="0" presStyleCnt="5"/>
      <dgm:spPr/>
    </dgm:pt>
    <dgm:pt modelId="{0879B82F-B011-4CC1-82E5-4D1BF73289A8}" type="pres">
      <dgm:prSet presAssocID="{90BDB68E-DD81-4317-8BA3-75FB807C0CC5}" presName="img" presStyleLbl="fgImgPlace1" presStyleIdx="0" presStyleCnt="5"/>
      <dgm:spPr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66F122C-3FD5-4F49-9EB8-F15912CFF0BF}" type="pres">
      <dgm:prSet presAssocID="{90BDB68E-DD81-4317-8BA3-75FB807C0CC5}" presName="text" presStyleLbl="node1" presStyleIdx="0" presStyleCnt="5">
        <dgm:presLayoutVars>
          <dgm:bulletEnabled val="1"/>
        </dgm:presLayoutVars>
      </dgm:prSet>
      <dgm:spPr/>
    </dgm:pt>
    <dgm:pt modelId="{92B47F4B-20CF-4607-8E78-BB678F8C4806}" type="pres">
      <dgm:prSet presAssocID="{E2531685-18A3-48E9-A265-8C17AD264B64}" presName="spacer" presStyleCnt="0"/>
      <dgm:spPr/>
    </dgm:pt>
    <dgm:pt modelId="{F38EF501-5BA3-4DE8-8B5A-A35B441C3BF8}" type="pres">
      <dgm:prSet presAssocID="{E04FF557-0107-46C7-A48B-5FE9391BF040}" presName="comp" presStyleCnt="0"/>
      <dgm:spPr/>
    </dgm:pt>
    <dgm:pt modelId="{7E1DB660-2D90-4E18-9467-5B69C9169488}" type="pres">
      <dgm:prSet presAssocID="{E04FF557-0107-46C7-A48B-5FE9391BF040}" presName="box" presStyleLbl="node1" presStyleIdx="1" presStyleCnt="5"/>
      <dgm:spPr/>
    </dgm:pt>
    <dgm:pt modelId="{708FCAD1-43FB-4684-997B-FDCCCDEC7984}" type="pres">
      <dgm:prSet presAssocID="{E04FF557-0107-46C7-A48B-5FE9391BF040}" presName="img" presStyleLbl="fgImgPlace1" presStyleIdx="1" presStyleCnt="5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BB437BA-13FB-40D6-92BE-5C2485245836}" type="pres">
      <dgm:prSet presAssocID="{E04FF557-0107-46C7-A48B-5FE9391BF040}" presName="text" presStyleLbl="node1" presStyleIdx="1" presStyleCnt="5">
        <dgm:presLayoutVars>
          <dgm:bulletEnabled val="1"/>
        </dgm:presLayoutVars>
      </dgm:prSet>
      <dgm:spPr/>
    </dgm:pt>
    <dgm:pt modelId="{53D409C9-6F14-47ED-80F2-0D4382188D11}" type="pres">
      <dgm:prSet presAssocID="{45DBD43E-BC69-4397-B501-70E874EAC35D}" presName="spacer" presStyleCnt="0"/>
      <dgm:spPr/>
    </dgm:pt>
    <dgm:pt modelId="{31CB376D-4D7D-45E8-A8E8-17783407BFDC}" type="pres">
      <dgm:prSet presAssocID="{733B78B2-4E99-4C70-9514-79470CD200EF}" presName="comp" presStyleCnt="0"/>
      <dgm:spPr/>
    </dgm:pt>
    <dgm:pt modelId="{957CDF44-1A89-4D6C-906C-4B3ED3A0E852}" type="pres">
      <dgm:prSet presAssocID="{733B78B2-4E99-4C70-9514-79470CD200EF}" presName="box" presStyleLbl="node1" presStyleIdx="2" presStyleCnt="5"/>
      <dgm:spPr/>
    </dgm:pt>
    <dgm:pt modelId="{0B163D38-CB89-4F0F-87EF-8CD37BBB01D0}" type="pres">
      <dgm:prSet presAssocID="{733B78B2-4E99-4C70-9514-79470CD200EF}" presName="img" presStyleLbl="fgImgPlace1" presStyleIdx="2" presStyleCnt="5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82E097B-1FD9-4152-902F-CB084B24A640}" type="pres">
      <dgm:prSet presAssocID="{733B78B2-4E99-4C70-9514-79470CD200EF}" presName="text" presStyleLbl="node1" presStyleIdx="2" presStyleCnt="5">
        <dgm:presLayoutVars>
          <dgm:bulletEnabled val="1"/>
        </dgm:presLayoutVars>
      </dgm:prSet>
      <dgm:spPr/>
    </dgm:pt>
    <dgm:pt modelId="{9703BAA9-1885-4477-B143-AEB49224ECEC}" type="pres">
      <dgm:prSet presAssocID="{271F9FF7-42EB-4F06-A688-EF8D7EDE2FE1}" presName="spacer" presStyleCnt="0"/>
      <dgm:spPr/>
    </dgm:pt>
    <dgm:pt modelId="{8A50C685-154E-4D44-857E-A3D920EFA065}" type="pres">
      <dgm:prSet presAssocID="{DA20450E-2CB1-4DB3-8398-B1E08B153069}" presName="comp" presStyleCnt="0"/>
      <dgm:spPr/>
    </dgm:pt>
    <dgm:pt modelId="{90E7855A-36D0-483D-A51B-B6DDD6E38510}" type="pres">
      <dgm:prSet presAssocID="{DA20450E-2CB1-4DB3-8398-B1E08B153069}" presName="box" presStyleLbl="node1" presStyleIdx="3" presStyleCnt="5"/>
      <dgm:spPr/>
    </dgm:pt>
    <dgm:pt modelId="{16E7615B-497C-4751-983D-BEADB2012756}" type="pres">
      <dgm:prSet presAssocID="{DA20450E-2CB1-4DB3-8398-B1E08B153069}" presName="img" presStyleLbl="fgImgPlace1" presStyleIdx="3" presStyleCnt="5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2DF4F465-089B-426B-B941-0BD3FB5A9D40}" type="pres">
      <dgm:prSet presAssocID="{DA20450E-2CB1-4DB3-8398-B1E08B153069}" presName="text" presStyleLbl="node1" presStyleIdx="3" presStyleCnt="5">
        <dgm:presLayoutVars>
          <dgm:bulletEnabled val="1"/>
        </dgm:presLayoutVars>
      </dgm:prSet>
      <dgm:spPr/>
    </dgm:pt>
    <dgm:pt modelId="{3B38DFC7-16BB-47E3-9AC8-FFC6A440DC02}" type="pres">
      <dgm:prSet presAssocID="{0A37C613-0CB9-4C6B-8E6B-047B819E6F41}" presName="spacer" presStyleCnt="0"/>
      <dgm:spPr/>
    </dgm:pt>
    <dgm:pt modelId="{1465D8FA-6A3D-4DE2-9BC5-DD951AE3B668}" type="pres">
      <dgm:prSet presAssocID="{39909C27-0BF3-46A5-A9A3-83A7D07BC065}" presName="comp" presStyleCnt="0"/>
      <dgm:spPr/>
    </dgm:pt>
    <dgm:pt modelId="{6BC35677-C58C-404E-8451-72F57EE9412A}" type="pres">
      <dgm:prSet presAssocID="{39909C27-0BF3-46A5-A9A3-83A7D07BC065}" presName="box" presStyleLbl="node1" presStyleIdx="4" presStyleCnt="5"/>
      <dgm:spPr/>
    </dgm:pt>
    <dgm:pt modelId="{3E0FD833-9FC9-49B9-A873-3200202E47A8}" type="pres">
      <dgm:prSet presAssocID="{39909C27-0BF3-46A5-A9A3-83A7D07BC065}" presName="img" presStyleLbl="fgImgPlace1" presStyleIdx="4" presStyleCnt="5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AD54431-14BF-4384-8320-99EBFCAD92F7}" type="pres">
      <dgm:prSet presAssocID="{39909C27-0BF3-46A5-A9A3-83A7D07BC065}" presName="text" presStyleLbl="node1" presStyleIdx="4" presStyleCnt="5">
        <dgm:presLayoutVars>
          <dgm:bulletEnabled val="1"/>
        </dgm:presLayoutVars>
      </dgm:prSet>
      <dgm:spPr/>
    </dgm:pt>
  </dgm:ptLst>
  <dgm:cxnLst>
    <dgm:cxn modelId="{C8A82306-2278-4D8A-970F-9D29FAED6889}" srcId="{94CCE28E-0DED-421D-9FB8-D70B5BE1994C}" destId="{733B78B2-4E99-4C70-9514-79470CD200EF}" srcOrd="2" destOrd="0" parTransId="{84886710-69D7-4FC9-A692-17F5E83246B0}" sibTransId="{271F9FF7-42EB-4F06-A688-EF8D7EDE2FE1}"/>
    <dgm:cxn modelId="{C7BFB03B-3A37-4477-88FE-14D3E7E5384B}" type="presOf" srcId="{DA20450E-2CB1-4DB3-8398-B1E08B153069}" destId="{90E7855A-36D0-483D-A51B-B6DDD6E38510}" srcOrd="0" destOrd="0" presId="urn:microsoft.com/office/officeart/2005/8/layout/vList4"/>
    <dgm:cxn modelId="{EE773B43-08BC-4842-86E1-82C0D6677B4C}" srcId="{94CCE28E-0DED-421D-9FB8-D70B5BE1994C}" destId="{39909C27-0BF3-46A5-A9A3-83A7D07BC065}" srcOrd="4" destOrd="0" parTransId="{1FFBCA77-5A6E-47F6-8EB0-EBC52F1BD408}" sibTransId="{A02FC83E-30E7-47FB-B8B8-5E4152816574}"/>
    <dgm:cxn modelId="{042C4E49-D034-40E8-8810-9CA5DF57409B}" type="presOf" srcId="{E04FF557-0107-46C7-A48B-5FE9391BF040}" destId="{6BB437BA-13FB-40D6-92BE-5C2485245836}" srcOrd="1" destOrd="0" presId="urn:microsoft.com/office/officeart/2005/8/layout/vList4"/>
    <dgm:cxn modelId="{505CDE5A-B7D7-4C1C-931D-49A3E4A17B0D}" srcId="{94CCE28E-0DED-421D-9FB8-D70B5BE1994C}" destId="{90BDB68E-DD81-4317-8BA3-75FB807C0CC5}" srcOrd="0" destOrd="0" parTransId="{0C6DA4E3-2CFC-4BC4-A211-614C3D9E1D6D}" sibTransId="{E2531685-18A3-48E9-A265-8C17AD264B64}"/>
    <dgm:cxn modelId="{8D535B7D-DC7A-4610-9F8E-2867796306BC}" srcId="{94CCE28E-0DED-421D-9FB8-D70B5BE1994C}" destId="{DA20450E-2CB1-4DB3-8398-B1E08B153069}" srcOrd="3" destOrd="0" parTransId="{0A240C47-26BE-454F-9587-B35130F51901}" sibTransId="{0A37C613-0CB9-4C6B-8E6B-047B819E6F41}"/>
    <dgm:cxn modelId="{192EE68F-827E-41E8-84D2-224E8515844C}" srcId="{94CCE28E-0DED-421D-9FB8-D70B5BE1994C}" destId="{E04FF557-0107-46C7-A48B-5FE9391BF040}" srcOrd="1" destOrd="0" parTransId="{3B25DC16-1D06-42F0-B6A3-033F709C4153}" sibTransId="{45DBD43E-BC69-4397-B501-70E874EAC35D}"/>
    <dgm:cxn modelId="{BA1055B6-858F-4C79-A04B-DF46BDDFE2FC}" type="presOf" srcId="{733B78B2-4E99-4C70-9514-79470CD200EF}" destId="{F82E097B-1FD9-4152-902F-CB084B24A640}" srcOrd="1" destOrd="0" presId="urn:microsoft.com/office/officeart/2005/8/layout/vList4"/>
    <dgm:cxn modelId="{7787A6BC-0898-4401-9D8F-497EA6FB974F}" type="presOf" srcId="{39909C27-0BF3-46A5-A9A3-83A7D07BC065}" destId="{6BC35677-C58C-404E-8451-72F57EE9412A}" srcOrd="0" destOrd="0" presId="urn:microsoft.com/office/officeart/2005/8/layout/vList4"/>
    <dgm:cxn modelId="{155156BE-854B-49BA-BF8B-63CBCFF71823}" type="presOf" srcId="{DA20450E-2CB1-4DB3-8398-B1E08B153069}" destId="{2DF4F465-089B-426B-B941-0BD3FB5A9D40}" srcOrd="1" destOrd="0" presId="urn:microsoft.com/office/officeart/2005/8/layout/vList4"/>
    <dgm:cxn modelId="{8FE94BC3-924A-4688-92A7-97403867975E}" type="presOf" srcId="{94CCE28E-0DED-421D-9FB8-D70B5BE1994C}" destId="{63FB2AB0-E2AF-4D61-9382-B35E202200BC}" srcOrd="0" destOrd="0" presId="urn:microsoft.com/office/officeart/2005/8/layout/vList4"/>
    <dgm:cxn modelId="{EE2AC1CA-A713-4DA1-9BAE-2B040FA2E341}" type="presOf" srcId="{E04FF557-0107-46C7-A48B-5FE9391BF040}" destId="{7E1DB660-2D90-4E18-9467-5B69C9169488}" srcOrd="0" destOrd="0" presId="urn:microsoft.com/office/officeart/2005/8/layout/vList4"/>
    <dgm:cxn modelId="{131012D5-C528-493A-8A0B-94EEF33B32E9}" type="presOf" srcId="{90BDB68E-DD81-4317-8BA3-75FB807C0CC5}" destId="{166F122C-3FD5-4F49-9EB8-F15912CFF0BF}" srcOrd="1" destOrd="0" presId="urn:microsoft.com/office/officeart/2005/8/layout/vList4"/>
    <dgm:cxn modelId="{DF31C6D5-FD90-46A6-A62E-4852038BBD9B}" type="presOf" srcId="{39909C27-0BF3-46A5-A9A3-83A7D07BC065}" destId="{5AD54431-14BF-4384-8320-99EBFCAD92F7}" srcOrd="1" destOrd="0" presId="urn:microsoft.com/office/officeart/2005/8/layout/vList4"/>
    <dgm:cxn modelId="{839DF1E4-A9A5-4107-A54A-4E2E8A4F5900}" type="presOf" srcId="{733B78B2-4E99-4C70-9514-79470CD200EF}" destId="{957CDF44-1A89-4D6C-906C-4B3ED3A0E852}" srcOrd="0" destOrd="0" presId="urn:microsoft.com/office/officeart/2005/8/layout/vList4"/>
    <dgm:cxn modelId="{FA5E5FF0-2326-4985-93B6-AAA4635B10F7}" type="presOf" srcId="{90BDB68E-DD81-4317-8BA3-75FB807C0CC5}" destId="{A15FE00A-EE8A-4547-961E-76D3D081E592}" srcOrd="0" destOrd="0" presId="urn:microsoft.com/office/officeart/2005/8/layout/vList4"/>
    <dgm:cxn modelId="{832114B3-A47E-4825-8095-82F8E85026CF}" type="presParOf" srcId="{63FB2AB0-E2AF-4D61-9382-B35E202200BC}" destId="{CDF4D091-7C0A-4C60-AE69-38336C4B2A9B}" srcOrd="0" destOrd="0" presId="urn:microsoft.com/office/officeart/2005/8/layout/vList4"/>
    <dgm:cxn modelId="{1588C613-146F-4F0D-86BB-6AF11CF274D6}" type="presParOf" srcId="{CDF4D091-7C0A-4C60-AE69-38336C4B2A9B}" destId="{A15FE00A-EE8A-4547-961E-76D3D081E592}" srcOrd="0" destOrd="0" presId="urn:microsoft.com/office/officeart/2005/8/layout/vList4"/>
    <dgm:cxn modelId="{D012EF64-59A9-45E0-B992-AED360CD8A21}" type="presParOf" srcId="{CDF4D091-7C0A-4C60-AE69-38336C4B2A9B}" destId="{0879B82F-B011-4CC1-82E5-4D1BF73289A8}" srcOrd="1" destOrd="0" presId="urn:microsoft.com/office/officeart/2005/8/layout/vList4"/>
    <dgm:cxn modelId="{C3F3D508-8156-429A-8A79-3054EAD7F20B}" type="presParOf" srcId="{CDF4D091-7C0A-4C60-AE69-38336C4B2A9B}" destId="{166F122C-3FD5-4F49-9EB8-F15912CFF0BF}" srcOrd="2" destOrd="0" presId="urn:microsoft.com/office/officeart/2005/8/layout/vList4"/>
    <dgm:cxn modelId="{D7617E36-3DF1-42F0-8AB2-BE644F6CC201}" type="presParOf" srcId="{63FB2AB0-E2AF-4D61-9382-B35E202200BC}" destId="{92B47F4B-20CF-4607-8E78-BB678F8C4806}" srcOrd="1" destOrd="0" presId="urn:microsoft.com/office/officeart/2005/8/layout/vList4"/>
    <dgm:cxn modelId="{D5303E4D-BA44-493B-A346-5E07536215FF}" type="presParOf" srcId="{63FB2AB0-E2AF-4D61-9382-B35E202200BC}" destId="{F38EF501-5BA3-4DE8-8B5A-A35B441C3BF8}" srcOrd="2" destOrd="0" presId="urn:microsoft.com/office/officeart/2005/8/layout/vList4"/>
    <dgm:cxn modelId="{AACE1E84-66D8-42BA-9BF7-0D071C6EB5BD}" type="presParOf" srcId="{F38EF501-5BA3-4DE8-8B5A-A35B441C3BF8}" destId="{7E1DB660-2D90-4E18-9467-5B69C9169488}" srcOrd="0" destOrd="0" presId="urn:microsoft.com/office/officeart/2005/8/layout/vList4"/>
    <dgm:cxn modelId="{A96A6BB5-2D61-4B77-86C5-656CEBE9EC78}" type="presParOf" srcId="{F38EF501-5BA3-4DE8-8B5A-A35B441C3BF8}" destId="{708FCAD1-43FB-4684-997B-FDCCCDEC7984}" srcOrd="1" destOrd="0" presId="urn:microsoft.com/office/officeart/2005/8/layout/vList4"/>
    <dgm:cxn modelId="{8CE38D86-B989-4888-ACE3-63FA63831F2C}" type="presParOf" srcId="{F38EF501-5BA3-4DE8-8B5A-A35B441C3BF8}" destId="{6BB437BA-13FB-40D6-92BE-5C2485245836}" srcOrd="2" destOrd="0" presId="urn:microsoft.com/office/officeart/2005/8/layout/vList4"/>
    <dgm:cxn modelId="{2F433A8A-3A53-4F38-8117-433884CE3297}" type="presParOf" srcId="{63FB2AB0-E2AF-4D61-9382-B35E202200BC}" destId="{53D409C9-6F14-47ED-80F2-0D4382188D11}" srcOrd="3" destOrd="0" presId="urn:microsoft.com/office/officeart/2005/8/layout/vList4"/>
    <dgm:cxn modelId="{B59F86B5-2B18-41F2-8D51-9AC7FFD28ABB}" type="presParOf" srcId="{63FB2AB0-E2AF-4D61-9382-B35E202200BC}" destId="{31CB376D-4D7D-45E8-A8E8-17783407BFDC}" srcOrd="4" destOrd="0" presId="urn:microsoft.com/office/officeart/2005/8/layout/vList4"/>
    <dgm:cxn modelId="{E5F9D6D3-85CC-4EC6-B8BB-7C7B3500DB14}" type="presParOf" srcId="{31CB376D-4D7D-45E8-A8E8-17783407BFDC}" destId="{957CDF44-1A89-4D6C-906C-4B3ED3A0E852}" srcOrd="0" destOrd="0" presId="urn:microsoft.com/office/officeart/2005/8/layout/vList4"/>
    <dgm:cxn modelId="{4F62E15F-92A6-4B83-93D1-FA8E87498855}" type="presParOf" srcId="{31CB376D-4D7D-45E8-A8E8-17783407BFDC}" destId="{0B163D38-CB89-4F0F-87EF-8CD37BBB01D0}" srcOrd="1" destOrd="0" presId="urn:microsoft.com/office/officeart/2005/8/layout/vList4"/>
    <dgm:cxn modelId="{BCF8DC8F-DCB9-4784-807F-9427E1CF9CE9}" type="presParOf" srcId="{31CB376D-4D7D-45E8-A8E8-17783407BFDC}" destId="{F82E097B-1FD9-4152-902F-CB084B24A640}" srcOrd="2" destOrd="0" presId="urn:microsoft.com/office/officeart/2005/8/layout/vList4"/>
    <dgm:cxn modelId="{F3D606C5-A01E-45A6-A3F4-E668B6976632}" type="presParOf" srcId="{63FB2AB0-E2AF-4D61-9382-B35E202200BC}" destId="{9703BAA9-1885-4477-B143-AEB49224ECEC}" srcOrd="5" destOrd="0" presId="urn:microsoft.com/office/officeart/2005/8/layout/vList4"/>
    <dgm:cxn modelId="{8C164B9F-43F7-469C-B38A-39F4511BDC0A}" type="presParOf" srcId="{63FB2AB0-E2AF-4D61-9382-B35E202200BC}" destId="{8A50C685-154E-4D44-857E-A3D920EFA065}" srcOrd="6" destOrd="0" presId="urn:microsoft.com/office/officeart/2005/8/layout/vList4"/>
    <dgm:cxn modelId="{66EB0F2F-DB81-4CB7-9694-4BC514433A5A}" type="presParOf" srcId="{8A50C685-154E-4D44-857E-A3D920EFA065}" destId="{90E7855A-36D0-483D-A51B-B6DDD6E38510}" srcOrd="0" destOrd="0" presId="urn:microsoft.com/office/officeart/2005/8/layout/vList4"/>
    <dgm:cxn modelId="{37055973-7F05-493D-B823-10382CF51E55}" type="presParOf" srcId="{8A50C685-154E-4D44-857E-A3D920EFA065}" destId="{16E7615B-497C-4751-983D-BEADB2012756}" srcOrd="1" destOrd="0" presId="urn:microsoft.com/office/officeart/2005/8/layout/vList4"/>
    <dgm:cxn modelId="{099D21F2-791D-43E5-8DAB-EAD93CFD5162}" type="presParOf" srcId="{8A50C685-154E-4D44-857E-A3D920EFA065}" destId="{2DF4F465-089B-426B-B941-0BD3FB5A9D40}" srcOrd="2" destOrd="0" presId="urn:microsoft.com/office/officeart/2005/8/layout/vList4"/>
    <dgm:cxn modelId="{634FAD9C-BECF-4333-815C-313EC43BD82F}" type="presParOf" srcId="{63FB2AB0-E2AF-4D61-9382-B35E202200BC}" destId="{3B38DFC7-16BB-47E3-9AC8-FFC6A440DC02}" srcOrd="7" destOrd="0" presId="urn:microsoft.com/office/officeart/2005/8/layout/vList4"/>
    <dgm:cxn modelId="{3C2CFCAA-C43F-4D31-B91A-8FA5492D33FD}" type="presParOf" srcId="{63FB2AB0-E2AF-4D61-9382-B35E202200BC}" destId="{1465D8FA-6A3D-4DE2-9BC5-DD951AE3B668}" srcOrd="8" destOrd="0" presId="urn:microsoft.com/office/officeart/2005/8/layout/vList4"/>
    <dgm:cxn modelId="{48C2EE28-EC4E-4BB0-833E-81FCF7C11684}" type="presParOf" srcId="{1465D8FA-6A3D-4DE2-9BC5-DD951AE3B668}" destId="{6BC35677-C58C-404E-8451-72F57EE9412A}" srcOrd="0" destOrd="0" presId="urn:microsoft.com/office/officeart/2005/8/layout/vList4"/>
    <dgm:cxn modelId="{7869C61F-E269-4095-9234-E182DA319663}" type="presParOf" srcId="{1465D8FA-6A3D-4DE2-9BC5-DD951AE3B668}" destId="{3E0FD833-9FC9-49B9-A873-3200202E47A8}" srcOrd="1" destOrd="0" presId="urn:microsoft.com/office/officeart/2005/8/layout/vList4"/>
    <dgm:cxn modelId="{3AEBDA8C-D6F5-4341-BA9A-4179D85D7745}" type="presParOf" srcId="{1465D8FA-6A3D-4DE2-9BC5-DD951AE3B668}" destId="{5AD54431-14BF-4384-8320-99EBFCAD92F7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FE00A-EE8A-4547-961E-76D3D081E592}">
      <dsp:nvSpPr>
        <dsp:cNvPr id="0" name=""/>
        <dsp:cNvSpPr/>
      </dsp:nvSpPr>
      <dsp:spPr>
        <a:xfrm>
          <a:off x="0" y="0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werden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alle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gebraucht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(1 Kor. 12:15)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0"/>
        <a:ext cx="3431972" cy="1011142"/>
      </dsp:txXfrm>
    </dsp:sp>
    <dsp:sp modelId="{0879B82F-B011-4CC1-82E5-4D1BF73289A8}">
      <dsp:nvSpPr>
        <dsp:cNvPr id="0" name=""/>
        <dsp:cNvSpPr/>
      </dsp:nvSpPr>
      <dsp:spPr>
        <a:xfrm>
          <a:off x="101114" y="10111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hq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E1DB660-2D90-4E18-9467-5B69C9169488}">
      <dsp:nvSpPr>
        <dsp:cNvPr id="0" name=""/>
        <dsp:cNvSpPr/>
      </dsp:nvSpPr>
      <dsp:spPr>
        <a:xfrm>
          <a:off x="0" y="111225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1627665"/>
                <a:satOff val="-5514"/>
                <a:lumOff val="30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627665"/>
                <a:satOff val="-5514"/>
                <a:lumOff val="30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627665"/>
                <a:satOff val="-5514"/>
                <a:lumOff val="30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Jeder hat sein eigenes Werk)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Kor. 12:17)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1112256"/>
        <a:ext cx="3431972" cy="1011142"/>
      </dsp:txXfrm>
    </dsp:sp>
    <dsp:sp modelId="{708FCAD1-43FB-4684-997B-FDCCCDEC7984}">
      <dsp:nvSpPr>
        <dsp:cNvPr id="0" name=""/>
        <dsp:cNvSpPr/>
      </dsp:nvSpPr>
      <dsp:spPr>
        <a:xfrm>
          <a:off x="101114" y="121337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57CDF44-1A89-4D6C-906C-4B3ED3A0E852}">
      <dsp:nvSpPr>
        <dsp:cNvPr id="0" name=""/>
        <dsp:cNvSpPr/>
      </dsp:nvSpPr>
      <dsp:spPr>
        <a:xfrm>
          <a:off x="0" y="2224513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3255331"/>
                <a:satOff val="-11029"/>
                <a:lumOff val="607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255331"/>
                <a:satOff val="-11029"/>
                <a:lumOff val="607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255331"/>
                <a:satOff val="-11029"/>
                <a:lumOff val="607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dürfen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niemanden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verachten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 Kor. 12:21)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2224513"/>
        <a:ext cx="3431972" cy="1011142"/>
      </dsp:txXfrm>
    </dsp:sp>
    <dsp:sp modelId="{0B163D38-CB89-4F0F-87EF-8CD37BBB01D0}">
      <dsp:nvSpPr>
        <dsp:cNvPr id="0" name=""/>
        <dsp:cNvSpPr/>
      </dsp:nvSpPr>
      <dsp:spPr>
        <a:xfrm>
          <a:off x="101114" y="2325627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0E7855A-36D0-483D-A51B-B6DDD6E38510}">
      <dsp:nvSpPr>
        <dsp:cNvPr id="0" name=""/>
        <dsp:cNvSpPr/>
      </dsp:nvSpPr>
      <dsp:spPr>
        <a:xfrm>
          <a:off x="0" y="3336769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882996"/>
                <a:satOff val="-16543"/>
                <a:lumOff val="9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882996"/>
                <a:satOff val="-16543"/>
                <a:lumOff val="9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882996"/>
                <a:satOff val="-16543"/>
                <a:lumOff val="9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Es gibt keine "minderwertigen" Gläubigen 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Kor. 12:22-24)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3336769"/>
        <a:ext cx="3431972" cy="1011142"/>
      </dsp:txXfrm>
    </dsp:sp>
    <dsp:sp modelId="{16E7615B-497C-4751-983D-BEADB2012756}">
      <dsp:nvSpPr>
        <dsp:cNvPr id="0" name=""/>
        <dsp:cNvSpPr/>
      </dsp:nvSpPr>
      <dsp:spPr>
        <a:xfrm>
          <a:off x="101114" y="3437884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BC35677-C58C-404E-8451-72F57EE9412A}">
      <dsp:nvSpPr>
        <dsp:cNvPr id="0" name=""/>
        <dsp:cNvSpPr/>
      </dsp:nvSpPr>
      <dsp:spPr>
        <a:xfrm>
          <a:off x="0" y="4449026"/>
          <a:ext cx="4416358" cy="10111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6510662"/>
                <a:satOff val="-22058"/>
                <a:lumOff val="1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510662"/>
                <a:satOff val="-22058"/>
                <a:lumOff val="1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510662"/>
                <a:satOff val="-22058"/>
                <a:lumOff val="1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Wir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kümmern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uns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noProof="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umeinander</a:t>
          </a: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                   </a:t>
          </a:r>
          <a:b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n-US" sz="2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(1. Kor. 12:25-26)</a:t>
          </a:r>
          <a:endParaRPr lang="en-US" sz="2000" kern="1200" noProof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84385" y="4449026"/>
        <a:ext cx="3431972" cy="1011142"/>
      </dsp:txXfrm>
    </dsp:sp>
    <dsp:sp modelId="{3E0FD833-9FC9-49B9-A873-3200202E47A8}">
      <dsp:nvSpPr>
        <dsp:cNvPr id="0" name=""/>
        <dsp:cNvSpPr/>
      </dsp:nvSpPr>
      <dsp:spPr>
        <a:xfrm>
          <a:off x="101114" y="4550140"/>
          <a:ext cx="883271" cy="808913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F57F3E-DE69-8DC2-0461-2B82E8B624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2C5803-39C7-0C4A-408C-E3051AE466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154101-5A69-0022-C0FE-24D7A6D7F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940052F-40B9-7C28-97D5-27EC4C6A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7F5AFE-2883-45EC-9789-457783A1C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63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D206B2C-1230-93D1-3E63-FA5DE0555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DAC983D-2AFB-ABCA-FCF1-1B19534B6F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5D1396D-2E13-5FC4-8FFF-AA1875EF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47BDAB-49F6-EC9F-8630-1CAE71AB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8D54-F458-7944-760E-6A6063B12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35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BD16D04-E9BD-4145-448F-18DC626F87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E8D5972-8B3F-7C7D-B3C1-1A3398FCE2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9C3BCF-BEDA-D233-EF68-60C776BD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04DA5F-4247-73FD-8190-633EB8A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F6481-CB9C-F94B-9288-AB000E896D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333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878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2671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867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9779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071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869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36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51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A93D58-B12C-C498-296D-BC420563C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AA0CD-AE0A-73A9-2F2E-7BD441E61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0E594-2293-D0E5-7578-0D1989B4C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7523DC-9404-7062-72BA-9F3B546FA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FBA0298-444A-2470-8AD9-BEE904DF3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66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31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807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1874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3ADC75-001B-F735-A082-DB82D623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BFA0473-C9B2-8053-A806-096DBCC98E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0909211-507C-13ED-04E8-50234C601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097B305-2390-D07E-3D57-F80FCFB3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CF032E8-8197-6E2A-38E5-DFA6C2E16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25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656529-2796-B1B4-0E7B-252A99E10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0575752-DF3E-0CB4-68F3-BF146722B0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C9F8AC-5ADC-9B0B-C25E-E96675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5544D0-4E3C-C212-2BDF-B481048F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880FFAA-9122-AFF7-0FC9-227B45B7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8BC4D06-348E-B758-8FBE-E590C9B27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099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F8A616-EC72-57CD-07C4-18CA27EB1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95A5352-27BB-1828-939E-4290D1F544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A9456F5-1A42-A31D-3221-E36727BE95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9881722-860B-3F96-15BB-666EACCA9C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0C19B55-9361-2496-DDC6-620FF0CF08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DDB8181-D9CF-25A7-F013-3D5405365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AAB6063-FEA8-4AF9-C664-CCCDDB91A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C1CC73-D079-7B67-206C-0D15823B3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92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7D4F3C-31D1-F878-312E-26B5DD404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5ED13F1-8BDE-F8F9-4360-C40700C4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D337CA4-FC6D-4E4F-238A-62633E9327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A69B9B0-8FB9-C8E4-98F1-DC4462A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72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E03BD96-79F4-9CA4-9371-DAD86C588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0BEF671-B346-A7F7-4AE5-E0351F17C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AE9A44A-A96C-66AB-7BBE-5D7DB6950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827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482DFD-32DB-0675-3144-34B3BC1B9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826587-50BD-0F7A-2714-3C35B326E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072AA47-AF92-2437-7BD5-4A378950AA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9CE7FCC-0AB3-2D79-14C3-7005C32E8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04E156D-24E2-9D79-A32D-C69099ACA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32BD8A-3BE6-551F-44A6-E815FC0C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59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B908DA-F66F-3BC7-F65A-B8C0BE872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E1B8451-A899-38AF-EE82-A13CEDACA3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916CC32-56A0-2B77-B929-4C89902ADA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B9430C-2AEF-65B6-D887-7349A9DC1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073617-50E5-F9F7-4208-55907F23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2E62B72-97F7-0602-7D7B-134726B30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03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B3B08A-386C-B1AC-0660-4BBDEC982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D54B21-70AE-2CC3-E14A-B60C4D8490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6E57C0-142E-47B6-0D1A-997312AE5C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CFBFA7-6D24-4011-BE63-71B300A5B6A2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340AAD6-5F8B-60A5-AE0D-F8D1B785E7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330A580-333A-5A80-9A25-E40471130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5BEA50D-6D1F-4D8F-9240-8BD3D58CF4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0558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17/02/2026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400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3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11" Type="http://schemas.openxmlformats.org/officeDocument/2006/relationships/image" Target="../media/image16.jp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FEC23D-46DB-B95C-3923-C70EF3C1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3B5D0CEE-7609-3868-6BDD-D11578313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54337" cy="6858000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7D4EABA-F3FD-E3D6-F4F6-14C698212C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111" y="0"/>
            <a:ext cx="5961889" cy="6858000"/>
          </a:xfrm>
          <a:prstGeom prst="rect">
            <a:avLst/>
          </a:prstGeom>
        </p:spPr>
      </p:pic>
      <p:sp>
        <p:nvSpPr>
          <p:cNvPr id="5" name="CuadroTexto 5">
            <a:extLst>
              <a:ext uri="{FF2B5EF4-FFF2-40B4-BE49-F238E27FC236}">
                <a16:creationId xmlns:a16="http://schemas.microsoft.com/office/drawing/2014/main" id="{EAFABB72-F58C-C090-9583-63CA462122B9}"/>
              </a:ext>
            </a:extLst>
          </p:cNvPr>
          <p:cNvSpPr txBox="1"/>
          <p:nvPr/>
        </p:nvSpPr>
        <p:spPr>
          <a:xfrm>
            <a:off x="2243667" y="2458"/>
            <a:ext cx="2951788" cy="7754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sz="2400" b="1" kern="1200" noProof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Lektion 8, Sabbat, </a:t>
            </a:r>
            <a:br>
              <a:rPr lang="en-US" sz="2400" b="1" kern="1200" noProof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2400" b="1" kern="1200" noProof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21. Februar 2026</a:t>
            </a:r>
            <a:endParaRPr lang="en-US" sz="2400" b="1" kern="1200" noProof="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CuadroTexto 3">
            <a:extLst>
              <a:ext uri="{FF2B5EF4-FFF2-40B4-BE49-F238E27FC236}">
                <a16:creationId xmlns:a16="http://schemas.microsoft.com/office/drawing/2014/main" id="{E163933B-E6E9-10CE-315B-02A9BC919A50}"/>
              </a:ext>
            </a:extLst>
          </p:cNvPr>
          <p:cNvSpPr txBox="1"/>
          <p:nvPr/>
        </p:nvSpPr>
        <p:spPr>
          <a:xfrm>
            <a:off x="644236" y="4575382"/>
            <a:ext cx="10903527" cy="1761529"/>
          </a:xfrm>
          <a:prstGeom prst="rect">
            <a:avLst/>
          </a:prstGeom>
        </p:spPr>
        <p:txBody>
          <a:bodyPr vert="horz" lIns="91440" tIns="45720" rIns="91440" bIns="45720" rtlCol="0" anchor="b">
            <a:prstTxWarp prst="textCurveDown">
              <a:avLst>
                <a:gd name="adj" fmla="val 20729"/>
              </a:avLst>
            </a:prstTxWarp>
            <a:norm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rgbClr val="913823"/>
              </a:contourClr>
            </a:sp3d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DIE </a:t>
            </a:r>
            <a:br>
              <a:rPr lang="en-US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</a:br>
            <a:r>
              <a:rPr lang="en-US" sz="4800" b="1" spc="600" dirty="0">
                <a:ln w="0"/>
                <a:gradFill>
                  <a:gsLst>
                    <a:gs pos="0">
                      <a:srgbClr val="913823"/>
                    </a:gs>
                    <a:gs pos="50000">
                      <a:srgbClr val="E8985E"/>
                    </a:gs>
                    <a:gs pos="100000">
                      <a:srgbClr val="F5D3AF"/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rPr>
              <a:t>ÜBERLEGENHEIT CHRISTI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0B7AB8D5-36F7-DD59-457D-486AA3ED5E28}"/>
              </a:ext>
            </a:extLst>
          </p:cNvPr>
          <p:cNvPicPr>
            <a:extLst>
              <a:ext uri="smNativeData">
                <pr:smNativeData xmlns="smNativeData" xmlns:pr="smNativeData" xmlns:p15="http://schemas.microsoft.com/office/powerpoint/2012/main" xmlns:p14="http://schemas.microsoft.com/office/powerpoint/2010/main" xmlns:mc="http://schemas.openxmlformats.org/markup-compatibility/2006" val="SMDATA_18_I9INZxMAAAAlAAAAEQAAAA0AAAAAkAAAAEgAAACQAAAASAAAAAAAAAAAAAAAAAAAAAEAAABQAAAAAAAAAAAA4D8AAAAAAADgPwAAAAAAAOA/AAAAAAAA4D8AAAAAAADgPwAAAAAAAOA/AAAAAAAA4D8AAAAAAADgPwAAAAAAAOA/AAAAAAAA4D8CAAAAjAAAAAAAAAAAAAAAFWCCDP///wgAAAAAAAAAAAAAAAAAAAAAAAAAAAAAAAAAAAAAZAAAAAEAAABAAAAAAAAAAAAAAAAAAAAAAAAAAAAAAAAAAAAAAAAAAAAAAAAAAAAAAAAAAAAAAAAAAAAAAAAAAAAAAAAAAAAAAAAAAAAAAAAAAAAAAAAAAAAAAAAAAAAAFAAAADwAAAAAAAAAAAAAAAAAAAkUAAAAAQAAABQAAAAUAAAAFAAAAAEAAAAAAAAAZAAAAGQAAAAAAAAAZAAAAGQAAAAVAAAAYAAAAAAAAAAAAAAADwAAACADAAAAAAAAAAAAAAEAAACgMgAAVgcAAKr4//8BAAAAf39/AAEAAABkAAAAAAAAABQAAABAHwAAAAAAACYAAAAAAAAAwOD//wAAAAAmAAAAZAAAABYAAABMAAAAAAAAAAAAAAAEAAAAAAAAAAEAAADo6OgKAAAAACgAAAAoAAAAZAAAAGQAAAAAAAAAzMzMAAAAAABQAAAAUAAAAGQAAABkAAAAAAAAAAcAAAA4AAAAAAAAAAAAAAAAAAAA////AAAAAAAAAAAAAAAAAAAAAAAAAAAAAAAAAAAAAABkAAAAZAAAAAAAAAAjAAAABAAAAGQAAAAXAAAAFAAAAAAAAAAAAAAA/38AAP9/AAAAAAAACQAAAAQAAAAAAAEAHgAAAGgAAAAAAAAAAAAAAAAAAAAAAAAAAAAAABAnAAAQJwAAAAAAAAAAAAAAAAAAAAAAAAAAAAAAAAAAAAAAAAAAAAAUAAAAAAAAAMDA/wAAAAAAZAAAADIAAAAAAAAAZAAAAAAAAAB/f38ACgAAACIAAAAYAAAAAAAAAAAAAAAAAAAAAAAAAAAAAAAAAAAAJAAAACQAAAAAAAAABwAAAAAAAAAAAAAAAAAAAAAAAAAAAAAAAAAAAH9/fwAlAAAAWAAAAAAAAAAAAAAAAAAAAAAAAAAAAAAAAAAAAAAAAAAAAAAAAAAAAAAAAAAAAAAAPwAAAAAAAACghgEAAAAAAAAAAAAAAAAADAAAAAEAAAAAAAAAAAAAAAAAAAAfAAAAVAAAABVgggX///8BAAAAAAAAAAAAAAAAAAAAAAAAAAAAAAAAAAAAAAAAAAAAAAACf39/AOjo6APMzMwAwMD/AH9/fwAAAAAAAAAAAAAAAAD///8AAAAAACEAAAAYAAAAFAAAAJEGAAA7JgAA+iEAAO0nAAAQAAAAJgAAAAgAAAD//////////zAAAAAUAAAAAAAAAAAA//8AAAEAAAD//wAAAQA="/>
              </a:ext>
            </a:extLst>
          </p:cNvPicPr>
          <p:nvPr/>
        </p:nvPicPr>
        <p:blipFill>
          <a:blip r:embed="rId4">
            <a:alphaModFix/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4000"/>
                    </a14:imgEffect>
                    <a14:imgEffect>
                      <a14:colorTemperature colorTemp="2953"/>
                    </a14:imgEffect>
                    <a14:imgEffect>
                      <a14:saturation sat="304000"/>
                    </a14:imgEffect>
                    <a14:imgEffect>
                      <a14:brightnessContrast bright="-29000" contrast="9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4842440" y="3913472"/>
            <a:ext cx="404200" cy="5601745"/>
          </a:xfrm>
          <a:prstGeom prst="rect">
            <a:avLst/>
          </a:prstGeom>
          <a:solidFill>
            <a:srgbClr val="8E459D"/>
          </a:solidFill>
          <a:ln>
            <a:noFill/>
          </a:ln>
          <a:effectLst>
            <a:softEdge rad="127000"/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BFB2F02-C131-178F-FF80-CC3CA3D41D18}"/>
              </a:ext>
            </a:extLst>
          </p:cNvPr>
          <p:cNvSpPr txBox="1"/>
          <p:nvPr/>
        </p:nvSpPr>
        <p:spPr>
          <a:xfrm rot="20928794">
            <a:off x="8626657" y="1071054"/>
            <a:ext cx="1127232" cy="492443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de-DE" sz="2600" b="1" i="1" dirty="0"/>
              <a:t>JESUS</a:t>
            </a:r>
          </a:p>
        </p:txBody>
      </p:sp>
    </p:spTree>
    <p:extLst>
      <p:ext uri="{BB962C8B-B14F-4D97-AF65-F5344CB8AC3E}">
        <p14:creationId xmlns:p14="http://schemas.microsoft.com/office/powerpoint/2010/main" val="107189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60CF52-33E6-DC39-314B-02EA9E7F8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DFF3090-BA47-FFC6-B391-1336E93921A1}"/>
              </a:ext>
            </a:extLst>
          </p:cNvPr>
          <p:cNvSpPr txBox="1"/>
          <p:nvPr/>
        </p:nvSpPr>
        <p:spPr>
          <a:xfrm>
            <a:off x="3106882" y="0"/>
            <a:ext cx="907361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DER ERSTGEBORENE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0B4E9A6-BA61-148B-6561-D9D9D8E6A197}"/>
              </a:ext>
            </a:extLst>
          </p:cNvPr>
          <p:cNvSpPr txBox="1"/>
          <p:nvPr/>
        </p:nvSpPr>
        <p:spPr>
          <a:xfrm>
            <a:off x="3460173" y="697454"/>
            <a:ext cx="84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ER existiert vor allem und in IHM hält alles zusammen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1:17)</a:t>
            </a:r>
          </a:p>
        </p:txBody>
      </p:sp>
      <p:pic>
        <p:nvPicPr>
          <p:cNvPr id="14" name="Imagen 1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350D9342-8860-351D-E20F-F47FD72C858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714068" y="830997"/>
            <a:ext cx="3491322" cy="397823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1" name="CuadroTexto 20">
            <a:extLst>
              <a:ext uri="{FF2B5EF4-FFF2-40B4-BE49-F238E27FC236}">
                <a16:creationId xmlns:a16="http://schemas.microsoft.com/office/drawing/2014/main" id="{DD20658B-2B9A-0D17-413F-405FE7612505}"/>
              </a:ext>
            </a:extLst>
          </p:cNvPr>
          <p:cNvSpPr txBox="1"/>
          <p:nvPr/>
        </p:nvSpPr>
        <p:spPr>
          <a:xfrm>
            <a:off x="6090253" y="1200329"/>
            <a:ext cx="591177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Paulus erwähnt diese Vorrangstellung </a:t>
            </a:r>
            <a:br>
              <a:rPr lang="de-DE" sz="2400" b="1" dirty="0"/>
            </a:br>
            <a:r>
              <a:rPr lang="de-DE" sz="2400" b="1" dirty="0"/>
              <a:t>im Kolosserbrief. </a:t>
            </a:r>
            <a:br>
              <a:rPr lang="de-DE" sz="2400" b="1" dirty="0"/>
            </a:br>
            <a:r>
              <a:rPr lang="de-DE" sz="2400" b="1" dirty="0"/>
              <a:t>Um jeglichen Zweifel </a:t>
            </a:r>
            <a:br>
              <a:rPr lang="de-DE" sz="2400" b="1" dirty="0"/>
            </a:br>
            <a:r>
              <a:rPr lang="de-DE" sz="2400" b="1" dirty="0"/>
              <a:t>an JESU Natur zu vermeiden, </a:t>
            </a:r>
            <a:br>
              <a:rPr lang="de-DE" sz="2400" b="1" dirty="0"/>
            </a:br>
            <a:r>
              <a:rPr lang="de-DE" sz="2400" b="1" dirty="0"/>
              <a:t>erwähnt er </a:t>
            </a:r>
            <a:br>
              <a:rPr lang="de-DE" sz="2400" b="1" dirty="0"/>
            </a:br>
            <a:r>
              <a:rPr lang="de-DE" sz="2400" b="1" dirty="0"/>
              <a:t>zwei GOTTESEIGENSCHAFTEN </a:t>
            </a:r>
            <a:br>
              <a:rPr lang="de-DE" sz="2400" b="1" dirty="0"/>
            </a:br>
            <a:r>
              <a:rPr lang="de-DE" sz="2400" b="1" dirty="0"/>
              <a:t>JESU:</a:t>
            </a:r>
            <a:endParaRPr lang="en-US" sz="24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20D9556E-CC0F-2AFB-3B4F-7B47B6B7E0F9}"/>
              </a:ext>
            </a:extLst>
          </p:cNvPr>
          <p:cNvSpPr/>
          <p:nvPr/>
        </p:nvSpPr>
        <p:spPr>
          <a:xfrm>
            <a:off x="109397" y="14728"/>
            <a:ext cx="2997485" cy="131565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16. Feb ‘26  - Erstgeborener vor aller Schöpfung</a:t>
            </a:r>
          </a:p>
        </p:txBody>
      </p:sp>
      <p:sp>
        <p:nvSpPr>
          <p:cNvPr id="9" name="CuadroTexto 20">
            <a:extLst>
              <a:ext uri="{FF2B5EF4-FFF2-40B4-BE49-F238E27FC236}">
                <a16:creationId xmlns:a16="http://schemas.microsoft.com/office/drawing/2014/main" id="{4AC323B2-C2E9-0C1D-1716-C4AE49B961A5}"/>
              </a:ext>
            </a:extLst>
          </p:cNvPr>
          <p:cNvSpPr txBox="1"/>
          <p:nvPr/>
        </p:nvSpPr>
        <p:spPr>
          <a:xfrm>
            <a:off x="109397" y="4288727"/>
            <a:ext cx="594919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highlight>
                  <a:srgbClr val="FFFF00"/>
                </a:highlight>
              </a:rPr>
              <a:t>1. ER ist der SCHÖPFER </a:t>
            </a:r>
            <a:br>
              <a:rPr lang="de-DE" sz="2000" b="1" dirty="0">
                <a:highlight>
                  <a:srgbClr val="FFFF00"/>
                </a:highlight>
              </a:rPr>
            </a:br>
            <a:r>
              <a:rPr lang="de-DE" sz="2000" b="1" dirty="0">
                <a:highlight>
                  <a:srgbClr val="FFFF00"/>
                </a:highlight>
              </a:rPr>
              <a:t>von allem, was existiert </a:t>
            </a:r>
            <a:br>
              <a:rPr lang="de-DE" sz="2000" b="1" dirty="0"/>
            </a:br>
            <a:r>
              <a:rPr lang="de-DE" sz="2000" b="1" dirty="0"/>
              <a:t>(Kol. 1,16): „Denn in IHM wurde alles geschaffen, was im Himmel und auf Erden ist, </a:t>
            </a:r>
            <a:br>
              <a:rPr lang="de-DE" sz="2000" b="1" dirty="0"/>
            </a:br>
            <a:r>
              <a:rPr lang="de-DE" sz="2000" b="1" dirty="0"/>
              <a:t>das Sichtbare und das Unsichtbare, </a:t>
            </a:r>
            <a:br>
              <a:rPr lang="de-DE" sz="2000" b="1" dirty="0"/>
            </a:br>
            <a:r>
              <a:rPr lang="de-DE" sz="2000" b="1" dirty="0"/>
              <a:t>es seien Throne oder Herrschaften </a:t>
            </a:r>
            <a:br>
              <a:rPr lang="de-DE" sz="2000" b="1" dirty="0"/>
            </a:br>
            <a:r>
              <a:rPr lang="de-DE" sz="2000" b="1" dirty="0"/>
              <a:t>oder Mächte oder Gewalten; </a:t>
            </a:r>
            <a:br>
              <a:rPr lang="de-DE" sz="2000" b="1" dirty="0"/>
            </a:br>
            <a:r>
              <a:rPr lang="de-DE" sz="2000" b="1" dirty="0"/>
              <a:t>es ist alles durch IHN und zu IHM geschaffen.“</a:t>
            </a:r>
          </a:p>
        </p:txBody>
      </p:sp>
      <p:sp>
        <p:nvSpPr>
          <p:cNvPr id="11" name="CuadroTexto 20">
            <a:extLst>
              <a:ext uri="{FF2B5EF4-FFF2-40B4-BE49-F238E27FC236}">
                <a16:creationId xmlns:a16="http://schemas.microsoft.com/office/drawing/2014/main" id="{E3218A29-7964-AD1A-EAC4-DDD8B0184A3E}"/>
              </a:ext>
            </a:extLst>
          </p:cNvPr>
          <p:cNvSpPr txBox="1"/>
          <p:nvPr/>
        </p:nvSpPr>
        <p:spPr>
          <a:xfrm>
            <a:off x="6058588" y="3980950"/>
            <a:ext cx="59491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(Jes. 45,18): „Denn so spricht der HERR, </a:t>
            </a:r>
            <a:br>
              <a:rPr lang="de-DE" sz="2000" b="1" dirty="0"/>
            </a:br>
            <a:r>
              <a:rPr lang="de-DE" sz="2000" b="1" dirty="0"/>
              <a:t>Der den Himmel geschaffen hat – ER ist GOTT; </a:t>
            </a:r>
            <a:br>
              <a:rPr lang="de-DE" sz="2000" b="1" dirty="0"/>
            </a:br>
            <a:r>
              <a:rPr lang="de-DE" sz="2000" b="1" dirty="0"/>
              <a:t>Der die Erde bereitet und gemacht hat – </a:t>
            </a:r>
            <a:br>
              <a:rPr lang="de-DE" sz="2000" b="1" dirty="0"/>
            </a:br>
            <a:r>
              <a:rPr lang="de-DE" sz="2000" b="1" dirty="0"/>
              <a:t>Er hat sie gegründet; </a:t>
            </a:r>
            <a:br>
              <a:rPr lang="de-DE" sz="2000" b="1" dirty="0"/>
            </a:br>
            <a:r>
              <a:rPr lang="de-DE" sz="2000" b="1" dirty="0"/>
              <a:t>Er hat sie nicht geschaffen, </a:t>
            </a:r>
            <a:br>
              <a:rPr lang="de-DE" sz="2000" b="1" dirty="0"/>
            </a:br>
            <a:r>
              <a:rPr lang="de-DE" sz="2000" b="1" dirty="0"/>
              <a:t>dass sie leer sein soll, </a:t>
            </a:r>
            <a:br>
              <a:rPr lang="de-DE" sz="2000" b="1" dirty="0"/>
            </a:br>
            <a:r>
              <a:rPr lang="de-DE" sz="2000" b="1" dirty="0"/>
              <a:t>sondern sie bereitet, </a:t>
            </a:r>
            <a:br>
              <a:rPr lang="de-DE" sz="2000" b="1" dirty="0"/>
            </a:br>
            <a:r>
              <a:rPr lang="de-DE" sz="2000" b="1" dirty="0"/>
              <a:t>dass man auf ihr wohnen solle: </a:t>
            </a:r>
            <a:br>
              <a:rPr lang="de-DE" sz="2000" b="1" dirty="0"/>
            </a:br>
            <a:r>
              <a:rPr lang="de-DE" sz="2000" b="1" dirty="0"/>
              <a:t>ICH BIN der HERR und sonst keiner mehr.“</a:t>
            </a:r>
          </a:p>
        </p:txBody>
      </p:sp>
    </p:spTree>
    <p:extLst>
      <p:ext uri="{BB962C8B-B14F-4D97-AF65-F5344CB8AC3E}">
        <p14:creationId xmlns:p14="http://schemas.microsoft.com/office/powerpoint/2010/main" val="277003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A79DD5-C74D-0560-4478-6A1305B86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46B2D09-593B-B505-C877-8DB53022043C}"/>
              </a:ext>
            </a:extLst>
          </p:cNvPr>
          <p:cNvSpPr txBox="1"/>
          <p:nvPr/>
        </p:nvSpPr>
        <p:spPr>
          <a:xfrm>
            <a:off x="3106882" y="0"/>
            <a:ext cx="907361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DER ERSTGEBORENE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C99825-09D3-4A58-3E94-20673CE49226}"/>
              </a:ext>
            </a:extLst>
          </p:cNvPr>
          <p:cNvSpPr txBox="1"/>
          <p:nvPr/>
        </p:nvSpPr>
        <p:spPr>
          <a:xfrm>
            <a:off x="3460173" y="697454"/>
            <a:ext cx="84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ER existiert vor allem und in IHM hält alles zusammen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1:17)</a:t>
            </a:r>
          </a:p>
        </p:txBody>
      </p:sp>
      <p:pic>
        <p:nvPicPr>
          <p:cNvPr id="16" name="Imagen 15" descr="Imagen que contiene Diagrama&#10;&#10;El contenido generado por IA puede ser incorrecto.">
            <a:extLst>
              <a:ext uri="{FF2B5EF4-FFF2-40B4-BE49-F238E27FC236}">
                <a16:creationId xmlns:a16="http://schemas.microsoft.com/office/drawing/2014/main" id="{D5270245-90BD-E2BF-9B04-6D616541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191" y="1066786"/>
            <a:ext cx="6556797" cy="393407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6BD0BDA-A7A7-DC9A-56E9-A988990F9588}"/>
              </a:ext>
            </a:extLst>
          </p:cNvPr>
          <p:cNvSpPr/>
          <p:nvPr/>
        </p:nvSpPr>
        <p:spPr>
          <a:xfrm>
            <a:off x="109397" y="14728"/>
            <a:ext cx="2997485" cy="131565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16. Feb ‘26  - Erstgeborener vor aller Schöpfung</a:t>
            </a:r>
          </a:p>
        </p:txBody>
      </p:sp>
      <p:sp>
        <p:nvSpPr>
          <p:cNvPr id="7" name="CuadroTexto 20">
            <a:extLst>
              <a:ext uri="{FF2B5EF4-FFF2-40B4-BE49-F238E27FC236}">
                <a16:creationId xmlns:a16="http://schemas.microsoft.com/office/drawing/2014/main" id="{22450304-BE09-C2EC-D33B-F1D1D67C1B60}"/>
              </a:ext>
            </a:extLst>
          </p:cNvPr>
          <p:cNvSpPr txBox="1"/>
          <p:nvPr/>
        </p:nvSpPr>
        <p:spPr>
          <a:xfrm>
            <a:off x="367574" y="5129494"/>
            <a:ext cx="1145685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2. Er ist der </a:t>
            </a:r>
            <a:r>
              <a:rPr lang="de-DE" sz="2000" b="1" dirty="0">
                <a:highlight>
                  <a:srgbClr val="FFFF00"/>
                </a:highlight>
              </a:rPr>
              <a:t>ERHALTER von allem</a:t>
            </a:r>
            <a:r>
              <a:rPr lang="de-DE" sz="2000" b="1" dirty="0"/>
              <a:t>, was existiert</a:t>
            </a:r>
            <a:br>
              <a:rPr lang="de-DE" sz="2000" b="1" dirty="0"/>
            </a:br>
            <a:r>
              <a:rPr lang="de-DE" sz="2000" b="1" dirty="0"/>
              <a:t>(Kol. 1,17): „Und ER ist vor allem, und es besteht alles in IHM.“</a:t>
            </a:r>
            <a:br>
              <a:rPr lang="de-DE" sz="2000" b="1" dirty="0"/>
            </a:br>
            <a:r>
              <a:rPr lang="de-DE" sz="2000" b="1" dirty="0"/>
              <a:t>(Ps. 119,91): „Nach </a:t>
            </a:r>
            <a:r>
              <a:rPr lang="de-DE" sz="2000" b="1" dirty="0">
                <a:highlight>
                  <a:srgbClr val="FFFF00"/>
                </a:highlight>
              </a:rPr>
              <a:t>Deinen Ordnungen </a:t>
            </a:r>
            <a:br>
              <a:rPr lang="de-DE" sz="2000" b="1" dirty="0">
                <a:highlight>
                  <a:srgbClr val="FFFF00"/>
                </a:highlight>
              </a:rPr>
            </a:br>
            <a:r>
              <a:rPr lang="de-DE" sz="2000" b="1" dirty="0">
                <a:highlight>
                  <a:srgbClr val="FFFF00"/>
                </a:highlight>
              </a:rPr>
              <a:t>bestehen sie bis heute; </a:t>
            </a:r>
            <a:br>
              <a:rPr lang="de-DE" sz="2000" b="1" dirty="0"/>
            </a:br>
            <a:r>
              <a:rPr lang="de-DE" sz="2000" b="1" dirty="0"/>
              <a:t>denn es muss DIR alles dienen.“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09254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82000">
              <a:schemeClr val="accent1">
                <a:lumMod val="45000"/>
                <a:lumOff val="5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52000">
              <a:srgbClr val="E7F94C"/>
            </a:gs>
            <a:gs pos="97000">
              <a:srgbClr val="E2F85B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DE5FF97-9944-808C-121A-77271E5CF9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614502A-4B9F-83A1-DFD3-AA0D52EF425B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DAS HAUPT DER GEMEINDE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970A0B1-7301-300A-E8B6-D0512F1FA741}"/>
              </a:ext>
            </a:extLst>
          </p:cNvPr>
          <p:cNvSpPr txBox="1"/>
          <p:nvPr/>
        </p:nvSpPr>
        <p:spPr>
          <a:xfrm>
            <a:off x="3564447" y="666235"/>
            <a:ext cx="7991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"Und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ist das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HAUPT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des Leibes, der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GEMEINDE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 (Kolosser 1,18a)</a:t>
            </a:r>
            <a:endParaRPr lang="en-US" sz="1600" b="1" noProof="0" dirty="0">
              <a:solidFill>
                <a:schemeClr val="bg1"/>
              </a:solidFill>
              <a:effectLst>
                <a:glow rad="127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2B0693E-4923-D889-EB5F-617D7D5D3579}"/>
              </a:ext>
            </a:extLst>
          </p:cNvPr>
          <p:cNvSpPr txBox="1"/>
          <p:nvPr/>
        </p:nvSpPr>
        <p:spPr>
          <a:xfrm>
            <a:off x="7355721" y="1151010"/>
            <a:ext cx="44163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In einigen Sprachen </a:t>
            </a:r>
            <a:br>
              <a:rPr lang="de-DE" sz="2400" b="1" dirty="0"/>
            </a:br>
            <a:r>
              <a:rPr lang="de-DE" sz="2400" b="1" dirty="0"/>
              <a:t>(wie Katalanisch oder Englisch) </a:t>
            </a:r>
            <a:br>
              <a:rPr lang="de-DE" sz="2400" b="1" dirty="0"/>
            </a:br>
            <a:r>
              <a:rPr lang="de-DE" sz="2400" b="1" dirty="0"/>
              <a:t>wird das Wort "Kopf" </a:t>
            </a:r>
            <a:br>
              <a:rPr lang="de-DE" sz="2400" b="1" dirty="0"/>
            </a:br>
            <a:r>
              <a:rPr lang="de-DE" sz="2400" b="1" dirty="0"/>
              <a:t>auch als "Chef" oder "Hauptwesen" übersetzt, </a:t>
            </a:r>
            <a:br>
              <a:rPr lang="de-DE" sz="2400" b="1" dirty="0"/>
            </a:br>
            <a:r>
              <a:rPr lang="de-DE" sz="2400" b="1" dirty="0"/>
              <a:t>da dies die metaphorische Bedeutung von "Kopf" ist. </a:t>
            </a:r>
            <a:endParaRPr lang="en-US" sz="2400" b="1" noProof="0" dirty="0"/>
          </a:p>
        </p:txBody>
      </p:sp>
      <p:pic>
        <p:nvPicPr>
          <p:cNvPr id="7" name="Imagen 6" descr="Un grupo de personas disfrazadas posando&#10;&#10;El contenido generado por IA puede ser incorrecto.">
            <a:extLst>
              <a:ext uri="{FF2B5EF4-FFF2-40B4-BE49-F238E27FC236}">
                <a16:creationId xmlns:a16="http://schemas.microsoft.com/office/drawing/2014/main" id="{CFABB664-F21C-63EF-0524-6BC5C50CC9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81464" y="1288556"/>
            <a:ext cx="3282983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Imagen 8" descr="Personas sentadas en una mesa&#10;&#10;El contenido generado por IA puede ser incorrecto.">
            <a:extLst>
              <a:ext uri="{FF2B5EF4-FFF2-40B4-BE49-F238E27FC236}">
                <a16:creationId xmlns:a16="http://schemas.microsoft.com/office/drawing/2014/main" id="{0B3B3738-5399-15E2-1D28-8BCC02C93F2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18592" y="1340187"/>
            <a:ext cx="3282983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8A772818-26F8-DC19-1E71-95EB24B1EB72}"/>
              </a:ext>
            </a:extLst>
          </p:cNvPr>
          <p:cNvSpPr txBox="1"/>
          <p:nvPr/>
        </p:nvSpPr>
        <p:spPr>
          <a:xfrm>
            <a:off x="-285224" y="3851535"/>
            <a:ext cx="441635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Dies ist auch der Sinn, </a:t>
            </a:r>
            <a:br>
              <a:rPr lang="de-DE" sz="2400" b="1" dirty="0"/>
            </a:br>
            <a:r>
              <a:rPr lang="de-DE" sz="2400" b="1" dirty="0"/>
              <a:t>in dem Paulus </a:t>
            </a:r>
            <a:br>
              <a:rPr lang="de-DE" sz="2400" b="1" dirty="0"/>
            </a:br>
            <a:r>
              <a:rPr lang="de-DE" sz="2400" b="1" dirty="0"/>
              <a:t>dieses Wort verwendet, </a:t>
            </a:r>
            <a:br>
              <a:rPr lang="de-DE" sz="2400" b="1" dirty="0"/>
            </a:br>
            <a:r>
              <a:rPr lang="de-DE" sz="2400" b="1" dirty="0"/>
              <a:t>wenn er es auf CHRISTUS </a:t>
            </a:r>
            <a:br>
              <a:rPr lang="de-DE" sz="2400" b="1" dirty="0"/>
            </a:br>
            <a:r>
              <a:rPr lang="de-DE" sz="2400" b="1" dirty="0"/>
              <a:t>anwendet (Kol. 1,18a).</a:t>
            </a:r>
            <a:endParaRPr lang="en-US" sz="2400" b="1" noProof="0" dirty="0"/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BC095C76-5013-DE41-956E-AD677ED501DC}"/>
              </a:ext>
            </a:extLst>
          </p:cNvPr>
          <p:cNvSpPr/>
          <p:nvPr/>
        </p:nvSpPr>
        <p:spPr>
          <a:xfrm>
            <a:off x="93656" y="33964"/>
            <a:ext cx="2977972" cy="1194761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17. Feb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Haupt des Leibes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(der Gemeinde)</a:t>
            </a:r>
          </a:p>
        </p:txBody>
      </p:sp>
      <p:sp>
        <p:nvSpPr>
          <p:cNvPr id="6" name="CuadroTexto 1">
            <a:extLst>
              <a:ext uri="{FF2B5EF4-FFF2-40B4-BE49-F238E27FC236}">
                <a16:creationId xmlns:a16="http://schemas.microsoft.com/office/drawing/2014/main" id="{125120CD-1B8E-D29D-E767-42326AFF8117}"/>
              </a:ext>
            </a:extLst>
          </p:cNvPr>
          <p:cNvSpPr txBox="1"/>
          <p:nvPr/>
        </p:nvSpPr>
        <p:spPr>
          <a:xfrm>
            <a:off x="3644510" y="3903166"/>
            <a:ext cx="44163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Das gilt auch für das Hebräische. Zum Beispiel sollte "für sich selbst einen Kopf ernennen" (Hos. 1:11) </a:t>
            </a:r>
            <a:br>
              <a:rPr lang="de-DE" sz="2400" b="1" dirty="0"/>
            </a:br>
            <a:r>
              <a:rPr lang="de-DE" sz="2400" b="1" dirty="0"/>
              <a:t>mit "sie werden einen Anführer ernennen" übersetzt werden.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79665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12" grpId="0"/>
      <p:bldP spid="4" grpId="0" uiExpand="1" build="p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1000">
              <a:srgbClr val="FFFF00"/>
            </a:gs>
            <a:gs pos="82000">
              <a:schemeClr val="accent1">
                <a:lumMod val="45000"/>
                <a:lumOff val="55000"/>
              </a:schemeClr>
            </a:gs>
            <a:gs pos="4000">
              <a:schemeClr val="accent1">
                <a:lumMod val="45000"/>
                <a:lumOff val="55000"/>
              </a:schemeClr>
            </a:gs>
            <a:gs pos="52000">
              <a:srgbClr val="E7F94C"/>
            </a:gs>
            <a:gs pos="97000">
              <a:srgbClr val="E2F85B"/>
            </a:gs>
            <a:gs pos="69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BC8244-32EC-1385-78B8-626664D7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779CDF-B278-C3F9-58A2-46D04EA3401C}"/>
              </a:ext>
            </a:extLst>
          </p:cNvPr>
          <p:cNvSpPr txBox="1"/>
          <p:nvPr/>
        </p:nvSpPr>
        <p:spPr>
          <a:xfrm>
            <a:off x="2937750" y="0"/>
            <a:ext cx="92448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DAS HAUPT DER GEMEINDE</a:t>
            </a:r>
            <a:endParaRPr lang="en-US" sz="4400" b="1" spc="300" noProof="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F51C9C0-4C23-E6D0-A4F0-945E2A23748B}"/>
              </a:ext>
            </a:extLst>
          </p:cNvPr>
          <p:cNvSpPr txBox="1"/>
          <p:nvPr/>
        </p:nvSpPr>
        <p:spPr>
          <a:xfrm>
            <a:off x="3564447" y="666235"/>
            <a:ext cx="79914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"Und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ist das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HAUPT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 des Leibes, der </a:t>
            </a:r>
            <a:r>
              <a:rPr lang="de-DE" sz="2000" b="1" dirty="0">
                <a:solidFill>
                  <a:schemeClr val="accent2">
                    <a:lumMod val="75000"/>
                  </a:schemeClr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GEMEINDE</a:t>
            </a:r>
            <a:r>
              <a:rPr lang="de-DE" sz="2000" b="1" dirty="0">
                <a:solidFill>
                  <a:schemeClr val="bg1"/>
                </a:solidFill>
                <a:effectLst>
                  <a:glow rad="12700">
                    <a:srgbClr val="FFFF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 (Kolosser 1,18a)</a:t>
            </a:r>
            <a:endParaRPr lang="en-US" sz="1600" b="1" noProof="0" dirty="0">
              <a:solidFill>
                <a:schemeClr val="bg1"/>
              </a:solidFill>
              <a:effectLst>
                <a:glow rad="12700">
                  <a:srgbClr val="FFFF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E3EC8477-172F-9DD2-5A84-C72A1D71386E}"/>
              </a:ext>
            </a:extLst>
          </p:cNvPr>
          <p:cNvGraphicFramePr/>
          <p:nvPr/>
        </p:nvGraphicFramePr>
        <p:xfrm>
          <a:off x="7587575" y="1228725"/>
          <a:ext cx="4416358" cy="54639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E09D6C1E-BFEC-1861-60FB-3405117F673A}"/>
              </a:ext>
            </a:extLst>
          </p:cNvPr>
          <p:cNvSpPr/>
          <p:nvPr/>
        </p:nvSpPr>
        <p:spPr>
          <a:xfrm>
            <a:off x="93656" y="33964"/>
            <a:ext cx="2977972" cy="1194761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17. Feb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Das Haupt des Leibes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(der Gemeinde)</a:t>
            </a:r>
          </a:p>
        </p:txBody>
      </p:sp>
      <p:pic>
        <p:nvPicPr>
          <p:cNvPr id="10" name="Imagen 10">
            <a:extLst>
              <a:ext uri="{FF2B5EF4-FFF2-40B4-BE49-F238E27FC236}">
                <a16:creationId xmlns:a16="http://schemas.microsoft.com/office/drawing/2014/main" id="{99310033-8684-4A21-FFA0-8C455D62E8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621" b="96552" l="8690" r="90483">
                        <a14:foregroundMark x1="8966" y1="22621" x2="8690" y2="24690"/>
                        <a14:foregroundMark x1="44966" y1="10759" x2="54621" y2="10207"/>
                        <a14:foregroundMark x1="53379" y1="6483" x2="44966" y2="7034"/>
                        <a14:foregroundMark x1="50345" y1="4414" x2="47388" y2="3617"/>
                        <a14:foregroundMark x1="89655" y1="20828" x2="90483" y2="22345"/>
                        <a14:foregroundMark x1="62207" y1="88276" x2="46345" y2="91310"/>
                        <a14:foregroundMark x1="46345" y1="91310" x2="39448" y2="88000"/>
                        <a14:foregroundMark x1="41241" y1="90759" x2="46759" y2="92000"/>
                        <a14:foregroundMark x1="55862" y1="94483" x2="60138" y2="92966"/>
                        <a14:foregroundMark x1="43310" y1="94483" x2="40690" y2="96276"/>
                        <a14:foregroundMark x1="57379" y1="96552" x2="61793" y2="96552"/>
                        <a14:foregroundMark x1="48414" y1="2621" x2="52000" y2="3034"/>
                        <a14:foregroundMark x1="47862" y1="3172" x2="47404" y2="3630"/>
                        <a14:foregroundMark x1="56000" y1="34897" x2="61655" y2="38483"/>
                        <a14:foregroundMark x1="58759" y1="42345" x2="58345" y2="44000"/>
                        <a14:foregroundMark x1="59172" y1="40966" x2="59862" y2="44552"/>
                        <a14:foregroundMark x1="15172" y1="21379" x2="13655" y2="19862"/>
                        <a14:backgroundMark x1="61793" y1="96552" x2="68138" y2="96138"/>
                        <a14:backgroundMark x1="61241" y1="96828" x2="61241" y2="96828"/>
                        <a14:backgroundMark x1="47172" y1="3448" x2="46621" y2="4000"/>
                        <a14:backgroundMark x1="61241" y1="96276" x2="60966" y2="9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54859" y="1262689"/>
            <a:ext cx="5260233" cy="5260233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softEdge rad="31750"/>
          </a:effectLst>
        </p:spPr>
      </p:pic>
      <p:sp>
        <p:nvSpPr>
          <p:cNvPr id="13" name="CuadroTexto 7">
            <a:extLst>
              <a:ext uri="{FF2B5EF4-FFF2-40B4-BE49-F238E27FC236}">
                <a16:creationId xmlns:a16="http://schemas.microsoft.com/office/drawing/2014/main" id="{FC22C22B-674F-C8B9-2A94-19A202FD6095}"/>
              </a:ext>
            </a:extLst>
          </p:cNvPr>
          <p:cNvSpPr txBox="1"/>
          <p:nvPr/>
        </p:nvSpPr>
        <p:spPr>
          <a:xfrm>
            <a:off x="2937750" y="2441520"/>
            <a:ext cx="4997662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Aber Paulus </a:t>
            </a:r>
            <a:br>
              <a:rPr lang="de-DE" sz="2000" b="1" dirty="0"/>
            </a:br>
            <a:r>
              <a:rPr lang="de-DE" sz="2000" b="1" dirty="0"/>
              <a:t>verleiht dem Körper </a:t>
            </a:r>
            <a:br>
              <a:rPr lang="de-DE" sz="2000" b="1" dirty="0"/>
            </a:br>
            <a:r>
              <a:rPr lang="de-DE" sz="2000" b="1" dirty="0"/>
              <a:t>auch eine </a:t>
            </a:r>
            <a:br>
              <a:rPr lang="de-DE" sz="2000" b="1" dirty="0"/>
            </a:br>
            <a:r>
              <a:rPr lang="de-DE" sz="2000" b="1" dirty="0"/>
              <a:t>metaphorische (gleichnishafte) Bedeutung.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Wenn CHRISTUS </a:t>
            </a:r>
            <a:br>
              <a:rPr lang="de-DE" sz="2000" b="1" dirty="0"/>
            </a:br>
            <a:r>
              <a:rPr lang="de-DE" sz="2000" b="1" dirty="0"/>
              <a:t>das HAUPT ist, </a:t>
            </a:r>
            <a:br>
              <a:rPr lang="de-DE" sz="2000" b="1" dirty="0"/>
            </a:br>
            <a:r>
              <a:rPr lang="de-DE" sz="2000" b="1" dirty="0"/>
              <a:t>sind wir </a:t>
            </a:r>
            <a:br>
              <a:rPr lang="de-DE" sz="2000" b="1" dirty="0"/>
            </a:br>
            <a:r>
              <a:rPr lang="de-DE" sz="2000" b="1" dirty="0"/>
              <a:t>– die GEMEINDE </a:t>
            </a:r>
            <a:br>
              <a:rPr lang="de-DE" sz="2000" b="1" dirty="0"/>
            </a:br>
            <a:r>
              <a:rPr lang="de-DE" sz="2000" b="1" dirty="0"/>
              <a:t>– der LEIB. </a:t>
            </a:r>
            <a:br>
              <a:rPr lang="de-DE" sz="2000" b="1" dirty="0"/>
            </a:br>
            <a:r>
              <a:rPr lang="de-DE" sz="2000" b="1" dirty="0"/>
              <a:t>Aus dieser Idee folgt: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93653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graphicEl>
                                              <a:dgm id="{0879B82F-B011-4CC1-82E5-4D1BF73289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A15FE00A-EE8A-4547-961E-76D3D081E5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graphicEl>
                                              <a:dgm id="{708FCAD1-43FB-4684-997B-FDCCCDEC79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>
                                            <p:graphicEl>
                                              <a:dgm id="{7E1DB660-2D90-4E18-9467-5B69C916948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graphicEl>
                                              <a:dgm id="{0B163D38-CB89-4F0F-87EF-8CD37BBB01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>
                                            <p:graphicEl>
                                              <a:dgm id="{957CDF44-1A89-4D6C-906C-4B3ED3A0E8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16E7615B-497C-4751-983D-BEADB201275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6">
                                            <p:graphicEl>
                                              <a:dgm id="{90E7855A-36D0-483D-A51B-B6DDD6E3851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3E0FD833-9FC9-49B9-A873-3200202E47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">
                                            <p:graphicEl>
                                              <a:dgm id="{6BC35677-C58C-404E-8451-72F57EE941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 bld="one"/>
        </p:bldSub>
      </p:bldGraphic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D436C59-36E2-AB0F-F18E-8464357E454E}"/>
              </a:ext>
            </a:extLst>
          </p:cNvPr>
          <p:cNvSpPr txBox="1"/>
          <p:nvPr/>
        </p:nvSpPr>
        <p:spPr>
          <a:xfrm>
            <a:off x="2732810" y="-29184"/>
            <a:ext cx="945919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ood" dir="t">
                <a:rot lat="0" lon="0" rev="4200000"/>
              </a:lightRig>
            </a:scene3d>
            <a:sp3d extrusionH="57150" contourW="25400">
              <a:bevelT w="38100" h="38100"/>
              <a:contourClr>
                <a:srgbClr val="FFC000"/>
              </a:contourClr>
            </a:sp3d>
          </a:bodyPr>
          <a:lstStyle/>
          <a:p>
            <a:pPr algn="ctr"/>
            <a:r>
              <a:rPr lang="en-US" sz="4800" b="1" kern="2000" spc="700" dirty="0">
                <a:ln w="13462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dist="38100" dir="2700000" algn="bl" rotWithShape="0">
                    <a:srgbClr val="663300"/>
                  </a:outerShdw>
                </a:effectLst>
              </a:rPr>
              <a:t>DER ANFANG</a:t>
            </a:r>
            <a:endParaRPr lang="en-US" sz="4800" b="1" kern="2000" spc="700" noProof="0" dirty="0">
              <a:ln w="13462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dist="38100" dir="2700000" algn="bl" rotWithShape="0">
                  <a:srgbClr val="6633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68D8453-5711-CEB2-03E9-DAC52C1F5DB4}"/>
              </a:ext>
            </a:extLst>
          </p:cNvPr>
          <p:cNvSpPr txBox="1"/>
          <p:nvPr/>
        </p:nvSpPr>
        <p:spPr>
          <a:xfrm>
            <a:off x="2566556" y="694053"/>
            <a:ext cx="9625444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b="1" dirty="0">
                <a:solidFill>
                  <a:srgbClr val="8A4500"/>
                </a:solidFill>
                <a:latin typeface="Candara" panose="020E0502030303020204" pitchFamily="34" charset="0"/>
              </a:rPr>
              <a:t>"Er ist der Anfang und der Erstgeborene unter den Toten, </a:t>
            </a:r>
            <a:br>
              <a:rPr lang="de-DE" b="1" dirty="0">
                <a:solidFill>
                  <a:srgbClr val="8A4500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8A4500"/>
                </a:solidFill>
                <a:latin typeface="Candara" panose="020E0502030303020204" pitchFamily="34" charset="0"/>
              </a:rPr>
              <a:t>damit ER in allem die Vorherrschaft hat." </a:t>
            </a:r>
            <a:br>
              <a:rPr lang="de-DE" b="1" dirty="0">
                <a:solidFill>
                  <a:srgbClr val="8A4500"/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rgbClr val="8A4500"/>
                </a:solidFill>
                <a:latin typeface="Candara" panose="020E0502030303020204" pitchFamily="34" charset="0"/>
              </a:rPr>
              <a:t>(Kolosser 1,18b)</a:t>
            </a:r>
            <a:endParaRPr lang="en-US" sz="1400" b="1" noProof="0" dirty="0">
              <a:solidFill>
                <a:srgbClr val="8A4500"/>
              </a:solidFill>
              <a:latin typeface="Candara" panose="020E0502030303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46E2747-859C-1879-F211-EAE3D8FD7763}"/>
              </a:ext>
            </a:extLst>
          </p:cNvPr>
          <p:cNvSpPr txBox="1"/>
          <p:nvPr/>
        </p:nvSpPr>
        <p:spPr>
          <a:xfrm>
            <a:off x="0" y="1359202"/>
            <a:ext cx="631527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Das mit "Anfang" übersetzte Wort ist </a:t>
            </a:r>
            <a:r>
              <a:rPr lang="de-DE" sz="2000" b="1" dirty="0" err="1"/>
              <a:t>archē</a:t>
            </a:r>
            <a:r>
              <a:rPr lang="de-DE" sz="2000" b="1" dirty="0"/>
              <a:t> (</a:t>
            </a:r>
            <a:r>
              <a:rPr lang="de-DE" sz="2000" b="1" dirty="0" err="1"/>
              <a:t>ἀρχή</a:t>
            </a:r>
            <a:r>
              <a:rPr lang="de-DE" sz="2000" b="1" dirty="0"/>
              <a:t>) (</a:t>
            </a:r>
            <a:r>
              <a:rPr lang="de-DE" sz="2000" b="1" dirty="0" err="1"/>
              <a:t>grichisch</a:t>
            </a:r>
            <a:r>
              <a:rPr lang="de-DE" sz="2000" b="1" dirty="0"/>
              <a:t>): das Anfang, Ursprung, erste Ursache oder Prinzip, aber auch Herrscher, Macht, Autorität oder Fürstentum, je nach Kontext, </a:t>
            </a:r>
            <a:br>
              <a:rPr lang="de-DE" sz="2000" b="1" dirty="0"/>
            </a:br>
            <a:r>
              <a:rPr lang="de-DE" sz="2000" b="1" dirty="0"/>
              <a:t>auch Autorität oder Fürstentum.</a:t>
            </a:r>
            <a:endParaRPr lang="en-US" sz="2000" b="1" noProof="0" dirty="0"/>
          </a:p>
        </p:txBody>
      </p:sp>
      <p:pic>
        <p:nvPicPr>
          <p:cNvPr id="6" name="Imagen 5" descr="Una persona con un vestido largo&#10;&#10;El contenido generado por IA puede ser incorrecto.">
            <a:extLst>
              <a:ext uri="{FF2B5EF4-FFF2-40B4-BE49-F238E27FC236}">
                <a16:creationId xmlns:a16="http://schemas.microsoft.com/office/drawing/2014/main" id="{BDBD6B60-7183-3F19-1FFF-8FEE8672C4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7374" y="1359201"/>
            <a:ext cx="5631108" cy="548459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7BEC6AE-DB8F-1826-D1AB-5BA1763FF6B4}"/>
              </a:ext>
            </a:extLst>
          </p:cNvPr>
          <p:cNvSpPr txBox="1"/>
          <p:nvPr/>
        </p:nvSpPr>
        <p:spPr>
          <a:xfrm>
            <a:off x="218005" y="5536658"/>
            <a:ext cx="1187008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Paulus fügt hier den Titel ein:</a:t>
            </a:r>
            <a:br>
              <a:rPr lang="de-DE" sz="2000" b="1" dirty="0"/>
            </a:br>
            <a:r>
              <a:rPr lang="de-DE" sz="2000" b="1" dirty="0"/>
              <a:t>"der Erstgeborene unter den Toten" (eigentlich Mose). </a:t>
            </a:r>
            <a:br>
              <a:rPr lang="de-DE" sz="2000" b="1" dirty="0"/>
            </a:br>
            <a:r>
              <a:rPr lang="de-DE" sz="2000" b="1" dirty="0"/>
              <a:t>JESU Sieg über den Tod impliziert auch Seinen Sieg über die Sünde </a:t>
            </a:r>
            <a:br>
              <a:rPr lang="de-DE" sz="2000" b="1" dirty="0"/>
            </a:br>
            <a:r>
              <a:rPr lang="de-DE" sz="2000" b="1" dirty="0"/>
              <a:t>und Seine Macht, uns nach Seinem Bild neu zu erschaffen.</a:t>
            </a:r>
            <a:endParaRPr lang="en-US" sz="2000" b="1" noProof="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AEC5161-E4D0-6121-3C73-F98AE3C9D296}"/>
              </a:ext>
            </a:extLst>
          </p:cNvPr>
          <p:cNvSpPr txBox="1"/>
          <p:nvPr/>
        </p:nvSpPr>
        <p:spPr>
          <a:xfrm>
            <a:off x="228396" y="2981070"/>
            <a:ext cx="631527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In Bezug auf CHRISTUS, kann es all diese Bedeutungen haben (Kol. 1,18): </a:t>
            </a:r>
            <a:br>
              <a:rPr lang="de-DE" sz="2000" b="1" dirty="0"/>
            </a:br>
            <a:r>
              <a:rPr lang="de-DE" sz="2000" b="1" dirty="0"/>
              <a:t>JESUS ist der </a:t>
            </a:r>
            <a:r>
              <a:rPr lang="de-DE" sz="2000" b="1" dirty="0">
                <a:highlight>
                  <a:srgbClr val="FFFF00"/>
                </a:highlight>
              </a:rPr>
              <a:t>Ursprung von allem </a:t>
            </a:r>
            <a:br>
              <a:rPr lang="de-DE" sz="2000" b="1" dirty="0">
                <a:highlight>
                  <a:srgbClr val="FFFF00"/>
                </a:highlight>
              </a:rPr>
            </a:br>
            <a:r>
              <a:rPr lang="de-DE" sz="2000" b="1" dirty="0"/>
              <a:t>[das Ebenbild GOTTES], </a:t>
            </a:r>
            <a:br>
              <a:rPr lang="de-DE" sz="2000" b="1" dirty="0"/>
            </a:br>
            <a:r>
              <a:rPr lang="de-DE" sz="2000" b="1" dirty="0"/>
              <a:t>der Grund, warum alles geschaffen wurde </a:t>
            </a:r>
            <a:br>
              <a:rPr lang="de-DE" sz="2000" b="1" dirty="0"/>
            </a:br>
            <a:r>
              <a:rPr lang="de-DE" sz="2000" b="1" dirty="0"/>
              <a:t>[der Erstgeborene der Schöpfung], </a:t>
            </a:r>
            <a:br>
              <a:rPr lang="de-DE" sz="2000" b="1" dirty="0"/>
            </a:br>
            <a:r>
              <a:rPr lang="de-DE" sz="2000" b="1" dirty="0"/>
              <a:t>der oberste Herrscher [das Haupt]. </a:t>
            </a:r>
            <a:br>
              <a:rPr lang="de-DE" sz="2000" b="1" dirty="0"/>
            </a:br>
            <a:r>
              <a:rPr lang="de-DE" sz="2000" b="1" dirty="0"/>
              <a:t>All das verleiht ihm Vorrang.</a:t>
            </a:r>
            <a:endParaRPr lang="en-US" sz="2000" b="1" noProof="0" dirty="0"/>
          </a:p>
        </p:txBody>
      </p:sp>
      <p:sp>
        <p:nvSpPr>
          <p:cNvPr id="4" name="Scrollen: horizontal 3">
            <a:extLst>
              <a:ext uri="{FF2B5EF4-FFF2-40B4-BE49-F238E27FC236}">
                <a16:creationId xmlns:a16="http://schemas.microsoft.com/office/drawing/2014/main" id="{4977FF47-625A-3A04-0FF6-DF4EE31AA31E}"/>
              </a:ext>
            </a:extLst>
          </p:cNvPr>
          <p:cNvSpPr/>
          <p:nvPr/>
        </p:nvSpPr>
        <p:spPr>
          <a:xfrm>
            <a:off x="89586" y="47414"/>
            <a:ext cx="2476969" cy="127134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18. Feb ‘26  - Der „Anfang“ (und Initiator)</a:t>
            </a:r>
          </a:p>
        </p:txBody>
      </p:sp>
    </p:spTree>
    <p:extLst>
      <p:ext uri="{BB962C8B-B14F-4D97-AF65-F5344CB8AC3E}">
        <p14:creationId xmlns:p14="http://schemas.microsoft.com/office/powerpoint/2010/main" val="169270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7" grpId="0"/>
      <p:bldP spid="9" grpId="0"/>
      <p:bldP spid="4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FE7A0F-4A20-49A8-112A-46A1FDD500B8}"/>
              </a:ext>
            </a:extLst>
          </p:cNvPr>
          <p:cNvSpPr txBox="1"/>
          <p:nvPr/>
        </p:nvSpPr>
        <p:spPr>
          <a:xfrm>
            <a:off x="3262745" y="-19456"/>
            <a:ext cx="8929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VERSÖHNER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777412-10DB-7EF6-A08C-9E1429526A06}"/>
              </a:ext>
            </a:extLst>
          </p:cNvPr>
          <p:cNvSpPr txBox="1"/>
          <p:nvPr/>
        </p:nvSpPr>
        <p:spPr>
          <a:xfrm>
            <a:off x="3985341" y="683716"/>
            <a:ext cx="80733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"und durch IHN mit SICH alle Dinge versöhnen, sei es auf Erden oder im HIMMEL, </a:t>
            </a:r>
            <a:b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indem ER Frieden schließt durch Sein Blut, das am Kreuz vergossen wurde" </a:t>
            </a:r>
            <a:b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(Kolosser 1,20)</a:t>
            </a:r>
            <a:endParaRPr lang="en-US" sz="1400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8DF6781F-A8B7-458B-F1F3-08C72C9476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828" y="1145381"/>
            <a:ext cx="3696939" cy="5665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 descr="Imagen que contiene exterior, vaca, parado, pasto&#10;&#10;El contenido generado por IA puede ser incorrecto.">
            <a:extLst>
              <a:ext uri="{FF2B5EF4-FFF2-40B4-BE49-F238E27FC236}">
                <a16:creationId xmlns:a16="http://schemas.microsoft.com/office/drawing/2014/main" id="{FFD37885-F419-3CF9-964A-C6DD5B0B61E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7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70579" y="1623565"/>
            <a:ext cx="1662289" cy="334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n 9" descr="Imagen que contiene persona, sostener, jugador, raqueta&#10;&#10;El contenido generado por IA puede ser incorrecto.">
            <a:extLst>
              <a:ext uri="{FF2B5EF4-FFF2-40B4-BE49-F238E27FC236}">
                <a16:creationId xmlns:a16="http://schemas.microsoft.com/office/drawing/2014/main" id="{A9D6E75B-AA49-06F1-EF1C-9A025AC85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alphaModFix amt="5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8439" y="4005676"/>
            <a:ext cx="1662289" cy="264616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D1E8756-343C-7349-7C3D-0AEF099D723D}"/>
              </a:ext>
            </a:extLst>
          </p:cNvPr>
          <p:cNvSpPr txBox="1"/>
          <p:nvPr/>
        </p:nvSpPr>
        <p:spPr>
          <a:xfrm>
            <a:off x="4862945" y="5183506"/>
            <a:ext cx="62864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Wir können verstehen, </a:t>
            </a:r>
            <a:br>
              <a:rPr lang="de-DE" sz="2000" b="1" dirty="0"/>
            </a:br>
            <a:r>
              <a:rPr lang="de-DE" sz="2000" b="1" dirty="0"/>
              <a:t>dass Er mit GOTT </a:t>
            </a:r>
            <a:br>
              <a:rPr lang="de-DE" sz="2000" b="1" dirty="0"/>
            </a:br>
            <a:r>
              <a:rPr lang="de-DE" sz="2000" b="1" dirty="0"/>
              <a:t>"die Dinge auf ERDEN" </a:t>
            </a:r>
            <a:r>
              <a:rPr lang="de-DE" sz="2000" b="1" dirty="0">
                <a:highlight>
                  <a:srgbClr val="FFF5CC"/>
                </a:highlight>
              </a:rPr>
              <a:t>versöhnt</a:t>
            </a:r>
            <a:r>
              <a:rPr lang="de-DE" sz="2000" b="1" dirty="0"/>
              <a:t> hat. </a:t>
            </a:r>
            <a:br>
              <a:rPr lang="de-DE" sz="2000" b="1" dirty="0"/>
            </a:br>
            <a:r>
              <a:rPr lang="de-DE" sz="2000" b="1" dirty="0"/>
              <a:t>Aber wie hat Er sich mit denen </a:t>
            </a:r>
            <a:r>
              <a:rPr lang="de-DE" sz="2000" b="1" dirty="0">
                <a:highlight>
                  <a:srgbClr val="FFF5CC"/>
                </a:highlight>
              </a:rPr>
              <a:t>versöhnt,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die im HIMMEL sind?</a:t>
            </a:r>
            <a:endParaRPr lang="en-US" sz="20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2F465A6-B2FA-86F1-B86A-F49C388FBFB3}"/>
              </a:ext>
            </a:extLst>
          </p:cNvPr>
          <p:cNvSpPr txBox="1"/>
          <p:nvPr/>
        </p:nvSpPr>
        <p:spPr>
          <a:xfrm>
            <a:off x="3706720" y="4177185"/>
            <a:ext cx="845165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Indem ER am Kreuz starb und wieder auferstand, </a:t>
            </a:r>
            <a:br>
              <a:rPr lang="de-DE" sz="2000" b="1" dirty="0"/>
            </a:br>
            <a:r>
              <a:rPr lang="de-DE" sz="2000" b="1" dirty="0"/>
              <a:t>erfüllte JESUS die notwendigen Voraussetzungen, </a:t>
            </a:r>
            <a:br>
              <a:rPr lang="de-DE" sz="2000" b="1" dirty="0"/>
            </a:br>
            <a:r>
              <a:rPr lang="de-DE" sz="2000" b="1" dirty="0"/>
              <a:t>um </a:t>
            </a:r>
            <a:r>
              <a:rPr lang="de-DE" sz="2000" b="1" dirty="0">
                <a:highlight>
                  <a:srgbClr val="FFF5CC"/>
                </a:highlight>
              </a:rPr>
              <a:t>die Menschheit mit GOTT zu versöhnen </a:t>
            </a:r>
            <a:r>
              <a:rPr lang="de-DE" sz="2000" b="1" dirty="0"/>
              <a:t>(Kol. 1,20).</a:t>
            </a:r>
            <a:endParaRPr lang="en-US" sz="2000" b="1" noProof="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3FBDDBE6-7127-10F6-1C36-96316C129EC4}"/>
              </a:ext>
            </a:extLst>
          </p:cNvPr>
          <p:cNvSpPr/>
          <p:nvPr/>
        </p:nvSpPr>
        <p:spPr>
          <a:xfrm>
            <a:off x="159437" y="48977"/>
            <a:ext cx="3103308" cy="113558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19. Feb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Um alles zu versöhnen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1DC4A0E-FCB0-226E-F83A-AC088BFC4071}"/>
              </a:ext>
            </a:extLst>
          </p:cNvPr>
          <p:cNvSpPr txBox="1"/>
          <p:nvPr/>
        </p:nvSpPr>
        <p:spPr>
          <a:xfrm>
            <a:off x="2439997" y="1529241"/>
            <a:ext cx="8477997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Was JESUS getan hat, führte dazu, </a:t>
            </a:r>
            <a:br>
              <a:rPr lang="de-DE" sz="2000" b="1" dirty="0"/>
            </a:br>
            <a:r>
              <a:rPr lang="de-DE" sz="2000" b="1" dirty="0"/>
              <a:t>dass er in allem den 1. Platz belegte.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Nach Paulus ist CHRISTUS all dieser Titel würdig, </a:t>
            </a:r>
            <a:br>
              <a:rPr lang="de-DE" sz="2000" b="1" dirty="0"/>
            </a:br>
            <a:r>
              <a:rPr lang="de-DE" sz="2000" b="1" dirty="0"/>
              <a:t>"denn GOTT hat es erfreut, dass </a:t>
            </a:r>
            <a:r>
              <a:rPr lang="de-DE" sz="2000" b="1" dirty="0">
                <a:highlight>
                  <a:srgbClr val="FFF5CC"/>
                </a:highlight>
              </a:rPr>
              <a:t>ALL SEINE FÜLLE IN IHM WOHNT</a:t>
            </a:r>
            <a:r>
              <a:rPr lang="de-DE" sz="2000" b="1" dirty="0"/>
              <a:t>" </a:t>
            </a:r>
            <a:br>
              <a:rPr lang="de-DE" sz="2000" b="1" dirty="0"/>
            </a:br>
            <a:r>
              <a:rPr lang="de-DE" sz="2000" b="1" dirty="0"/>
              <a:t>(Kolosser 1,19).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Mit anderen Worten: </a:t>
            </a:r>
            <a:r>
              <a:rPr lang="de-DE" sz="2000" b="1" dirty="0">
                <a:highlight>
                  <a:srgbClr val="FFF5CC"/>
                </a:highlight>
              </a:rPr>
              <a:t>JESUS war ganz GOTT und ganz MENSCH. </a:t>
            </a:r>
            <a:br>
              <a:rPr lang="de-DE" sz="2000" b="1" dirty="0"/>
            </a:br>
            <a:r>
              <a:rPr lang="de-DE" sz="2000" b="1" dirty="0"/>
              <a:t>"Wir haben seinen Ruhm gesehen, [...] voller Gnade und Wahrheit" (Johannes 1,14).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58544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4" grpId="0"/>
      <p:bldP spid="7" grpId="0"/>
      <p:bldP spid="2" grpId="0" uiExpand="1" build="p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BF8BDF-1C31-CFF2-B9B0-FEC1CA0E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0B7C99B-29F4-6A2A-2983-E401A6B86902}"/>
              </a:ext>
            </a:extLst>
          </p:cNvPr>
          <p:cNvSpPr txBox="1"/>
          <p:nvPr/>
        </p:nvSpPr>
        <p:spPr>
          <a:xfrm>
            <a:off x="3262745" y="-19456"/>
            <a:ext cx="8929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DER VERSÖHNER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72BABCC-C916-1F7C-DF2E-E689105FFDA8}"/>
              </a:ext>
            </a:extLst>
          </p:cNvPr>
          <p:cNvSpPr txBox="1"/>
          <p:nvPr/>
        </p:nvSpPr>
        <p:spPr>
          <a:xfrm>
            <a:off x="3262745" y="683716"/>
            <a:ext cx="87959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"und durch IHN mit SICH alle Dinge versöhnen, sei es auf Erden oder im HIMMEL</a:t>
            </a:r>
            <a: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, </a:t>
            </a:r>
            <a:b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indem 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ER Frieden schließt durch Sein Blut, das am Kreuz vergossen wurde</a:t>
            </a:r>
            <a: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" </a:t>
            </a:r>
            <a:b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</a:br>
            <a:r>
              <a:rPr lang="de-DE" b="1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(</a:t>
            </a:r>
            <a:r>
              <a:rPr lang="de-DE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Kolosser 1,20)</a:t>
            </a:r>
            <a:endParaRPr lang="en-US" sz="1400" b="1" noProof="0" dirty="0">
              <a:solidFill>
                <a:schemeClr val="bg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5DF5CEB-2B4B-4954-4757-95034006C3ED}"/>
              </a:ext>
            </a:extLst>
          </p:cNvPr>
          <p:cNvSpPr txBox="1"/>
          <p:nvPr/>
        </p:nvSpPr>
        <p:spPr>
          <a:xfrm>
            <a:off x="-20781" y="2557606"/>
            <a:ext cx="44280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Das gesamte Universum konnte die Natur des Bösen klar erkennen. </a:t>
            </a:r>
            <a:endParaRPr lang="en-US" sz="2400" b="1" noProof="0" dirty="0"/>
          </a:p>
        </p:txBody>
      </p:sp>
      <p:pic>
        <p:nvPicPr>
          <p:cNvPr id="15" name="Grafik 14" descr="Ein Bild, das Kunst, Bild, Blume enthält.&#10;&#10;KI-generierte Inhalte können fehlerhaft sein.">
            <a:extLst>
              <a:ext uri="{FF2B5EF4-FFF2-40B4-BE49-F238E27FC236}">
                <a16:creationId xmlns:a16="http://schemas.microsoft.com/office/drawing/2014/main" id="{910BAECC-87E6-FAA3-56DC-2EF3B3BD9C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0485" y="905060"/>
            <a:ext cx="7753773" cy="6218237"/>
          </a:xfrm>
          <a:prstGeom prst="rect">
            <a:avLst/>
          </a:prstGeom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7ADB9E3D-F20A-9F67-5C86-50C86F164112}"/>
              </a:ext>
            </a:extLst>
          </p:cNvPr>
          <p:cNvSpPr/>
          <p:nvPr/>
        </p:nvSpPr>
        <p:spPr>
          <a:xfrm>
            <a:off x="159437" y="48977"/>
            <a:ext cx="3103308" cy="1135587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19. Feb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Um alles zu versöhnen</a:t>
            </a:r>
          </a:p>
        </p:txBody>
      </p:sp>
      <p:sp>
        <p:nvSpPr>
          <p:cNvPr id="9" name="CuadroTexto 10">
            <a:extLst>
              <a:ext uri="{FF2B5EF4-FFF2-40B4-BE49-F238E27FC236}">
                <a16:creationId xmlns:a16="http://schemas.microsoft.com/office/drawing/2014/main" id="{CB9EB39E-0EAB-0F2E-D448-BF0E8BB01529}"/>
              </a:ext>
            </a:extLst>
          </p:cNvPr>
          <p:cNvSpPr txBox="1"/>
          <p:nvPr/>
        </p:nvSpPr>
        <p:spPr>
          <a:xfrm>
            <a:off x="-10390" y="4300394"/>
            <a:ext cx="44280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So wird </a:t>
            </a:r>
            <a:br>
              <a:rPr lang="de-DE" sz="2400" b="1" dirty="0"/>
            </a:br>
            <a:r>
              <a:rPr lang="de-DE" sz="2400" b="1" dirty="0"/>
              <a:t>der </a:t>
            </a:r>
            <a:r>
              <a:rPr lang="de-DE" sz="2400" b="1" dirty="0">
                <a:highlight>
                  <a:srgbClr val="FFF5CC"/>
                </a:highlight>
              </a:rPr>
              <a:t>CHARAKTER GOTTES </a:t>
            </a:r>
            <a:br>
              <a:rPr lang="de-DE" sz="2400" b="1" dirty="0"/>
            </a:br>
            <a:r>
              <a:rPr lang="de-DE" sz="2400" b="1" dirty="0"/>
              <a:t>sowohl im HIMMEL </a:t>
            </a:r>
            <a:br>
              <a:rPr lang="de-DE" sz="2400" b="1" dirty="0"/>
            </a:br>
            <a:r>
              <a:rPr lang="de-DE" sz="2400" b="1" dirty="0"/>
              <a:t>als auch auf ERDEN </a:t>
            </a:r>
            <a:br>
              <a:rPr lang="de-DE" sz="2400" b="1" dirty="0"/>
            </a:br>
            <a:r>
              <a:rPr lang="de-DE" sz="2400" b="1" dirty="0">
                <a:highlight>
                  <a:srgbClr val="FFF5CC"/>
                </a:highlight>
              </a:rPr>
              <a:t>bestätigt</a:t>
            </a:r>
            <a:r>
              <a:rPr lang="de-DE" sz="2400" b="1" dirty="0"/>
              <a:t>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230079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7D096D8-3CFB-35AC-8FB5-2CA29CFCD100}"/>
              </a:ext>
            </a:extLst>
          </p:cNvPr>
          <p:cNvSpPr txBox="1"/>
          <p:nvPr/>
        </p:nvSpPr>
        <p:spPr>
          <a:xfrm>
            <a:off x="770613" y="259773"/>
            <a:ext cx="1065077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3600" b="1" noProof="0" dirty="0">
                <a:solidFill>
                  <a:srgbClr val="321547"/>
                </a:solidFill>
                <a:latin typeface="Constantia" panose="02030602050306030303" pitchFamily="18" charset="0"/>
              </a:rPr>
              <a:t>“</a:t>
            </a: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JESUS war die MAJESTÄT des HIMMELS,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der geliebte BEFEHLSHABER der Engel,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die Freude daran hatten,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Seinem Gefallen nach zu handeln. </a:t>
            </a:r>
          </a:p>
          <a:p>
            <a:pPr algn="ctr">
              <a:spcBef>
                <a:spcPts val="600"/>
              </a:spcBef>
            </a:pPr>
            <a:endParaRPr lang="de-DE" sz="1000" b="1" dirty="0">
              <a:solidFill>
                <a:srgbClr val="321547"/>
              </a:solidFill>
              <a:latin typeface="Constantia" panose="02030602050306030303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ER war eins mit GOTT,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„an der Brust des VATERS"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(Johannes 1,18),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doch ER hielt es für nicht wünschenswert,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GOTT gleich zu sein,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während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der Mensch in Sünde und Elend verloren war. </a:t>
            </a:r>
          </a:p>
        </p:txBody>
      </p:sp>
    </p:spTree>
    <p:extLst>
      <p:ext uri="{BB962C8B-B14F-4D97-AF65-F5344CB8AC3E}">
        <p14:creationId xmlns:p14="http://schemas.microsoft.com/office/powerpoint/2010/main" val="14467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2AC9A6-7F5F-9BD4-E234-B645FEFEE7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F6C6335-F83B-5158-1404-3FE678AD9219}"/>
              </a:ext>
            </a:extLst>
          </p:cNvPr>
          <p:cNvSpPr txBox="1"/>
          <p:nvPr/>
        </p:nvSpPr>
        <p:spPr>
          <a:xfrm>
            <a:off x="770613" y="233441"/>
            <a:ext cx="10650774" cy="644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Er stieg von Seinem Thron herab,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ließ Seine Krone und das königliche Zepter zurück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und kleidete Seine Göttlichkeit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mit Menschlichkeit. </a:t>
            </a:r>
          </a:p>
          <a:p>
            <a:pPr algn="ctr">
              <a:spcBef>
                <a:spcPts val="600"/>
              </a:spcBef>
            </a:pPr>
            <a:br>
              <a:rPr lang="de-DE" sz="7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ER demütigte sich bis zum Tod am Kreuz,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damit der Mensch mit IHM </a:t>
            </a:r>
            <a:b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latin typeface="Constantia" panose="02030602050306030303" pitchFamily="18" charset="0"/>
              </a:rPr>
              <a:t>auf Seinen Thron erhoben werden konnte. […] </a:t>
            </a:r>
          </a:p>
          <a:p>
            <a:pPr algn="ctr">
              <a:spcBef>
                <a:spcPts val="600"/>
              </a:spcBef>
            </a:pPr>
            <a:r>
              <a:rPr lang="de-DE" sz="3600" b="1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In Liebe kommt ER, </a:t>
            </a:r>
            <a:br>
              <a:rPr lang="de-DE" sz="3600" b="1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um den VATER zu offenbaren, </a:t>
            </a:r>
            <a:br>
              <a:rPr lang="de-DE" sz="3600" b="1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</a:br>
            <a:r>
              <a:rPr lang="de-DE" sz="3600" b="1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um den Menschen mit GOTT zu versöhnen</a:t>
            </a:r>
            <a:r>
              <a:rPr lang="en-US" sz="3600" b="1" noProof="0" dirty="0">
                <a:solidFill>
                  <a:srgbClr val="321547"/>
                </a:solidFill>
                <a:effectLst>
                  <a:glow rad="139700">
                    <a:srgbClr val="EAB200">
                      <a:alpha val="40000"/>
                    </a:srgbClr>
                  </a:glow>
                </a:effectLst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A1A4299-B743-EA94-864C-10AB11420A0B}"/>
              </a:ext>
            </a:extLst>
          </p:cNvPr>
          <p:cNvSpPr txBox="1"/>
          <p:nvPr/>
        </p:nvSpPr>
        <p:spPr>
          <a:xfrm rot="5400000">
            <a:off x="8535729" y="3165013"/>
            <a:ext cx="6535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>
                <a:solidFill>
                  <a:srgbClr val="441D61"/>
                </a:solidFill>
              </a:rPr>
              <a:t>E. G. White, Selected Messages (</a:t>
            </a:r>
            <a:r>
              <a:rPr lang="en-US" sz="1600" b="1" noProof="0" dirty="0" err="1">
                <a:solidFill>
                  <a:srgbClr val="441D61"/>
                </a:solidFill>
              </a:rPr>
              <a:t>Ausgewählte</a:t>
            </a:r>
            <a:r>
              <a:rPr lang="en-US" sz="1600" b="1" noProof="0" dirty="0">
                <a:solidFill>
                  <a:srgbClr val="441D61"/>
                </a:solidFill>
              </a:rPr>
              <a:t> </a:t>
            </a:r>
            <a:r>
              <a:rPr lang="en-US" sz="1600" b="1" noProof="0" dirty="0" err="1">
                <a:solidFill>
                  <a:srgbClr val="441D61"/>
                </a:solidFill>
              </a:rPr>
              <a:t>Botschaften</a:t>
            </a:r>
            <a:r>
              <a:rPr lang="en-US" sz="1600" b="1" dirty="0">
                <a:solidFill>
                  <a:srgbClr val="441D61"/>
                </a:solidFill>
              </a:rPr>
              <a:t>)</a:t>
            </a:r>
            <a:r>
              <a:rPr lang="en-US" sz="1600" b="1" noProof="0" dirty="0">
                <a:solidFill>
                  <a:srgbClr val="441D61"/>
                </a:solidFill>
              </a:rPr>
              <a:t>, </a:t>
            </a:r>
            <a:br>
              <a:rPr lang="en-US" sz="1600" b="1" noProof="0" dirty="0">
                <a:solidFill>
                  <a:srgbClr val="441D61"/>
                </a:solidFill>
              </a:rPr>
            </a:br>
            <a:r>
              <a:rPr lang="en-US" sz="1600" b="1" noProof="0" dirty="0">
                <a:solidFill>
                  <a:srgbClr val="441D61"/>
                </a:solidFill>
              </a:rPr>
              <a:t>Bd. 1, S. 321 (engl. Ausg.)</a:t>
            </a:r>
          </a:p>
        </p:txBody>
      </p:sp>
    </p:spTree>
    <p:extLst>
      <p:ext uri="{BB962C8B-B14F-4D97-AF65-F5344CB8AC3E}">
        <p14:creationId xmlns:p14="http://schemas.microsoft.com/office/powerpoint/2010/main" val="223844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B1CA76-27AB-1F2D-0A7F-F65546CE4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9614DEF-0A26-26C8-44D3-E84C85F46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48A2049-813C-1AC7-FEED-7E92D8AFF8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Grafik 11" descr="Ein Bild, das Kunst, Weltraum, Universum, Astronomisches Objekt enthält.&#10;&#10;KI-generierte Inhalte können fehlerhaft sein.">
            <a:extLst>
              <a:ext uri="{FF2B5EF4-FFF2-40B4-BE49-F238E27FC236}">
                <a16:creationId xmlns:a16="http://schemas.microsoft.com/office/drawing/2014/main" id="{817AF1F7-6C45-90B1-5E0D-33B201E22D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41" y="53578"/>
            <a:ext cx="12192000" cy="680442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CuadroTexto 4">
            <a:extLst>
              <a:ext uri="{FF2B5EF4-FFF2-40B4-BE49-F238E27FC236}">
                <a16:creationId xmlns:a16="http://schemas.microsoft.com/office/drawing/2014/main" id="{5CE03006-EB53-FFF3-5DB7-231ACA726696}"/>
              </a:ext>
            </a:extLst>
          </p:cNvPr>
          <p:cNvSpPr txBox="1"/>
          <p:nvPr/>
        </p:nvSpPr>
        <p:spPr>
          <a:xfrm>
            <a:off x="216684" y="166174"/>
            <a:ext cx="4182495" cy="1815882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 w="28575">
            <a:noFill/>
          </a:ln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  <a:t>“E</a:t>
            </a:r>
            <a: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  <a:t>r ist das Ebenbild </a:t>
            </a:r>
            <a:b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  <a:t>des unsichtbaren GOTTES, </a:t>
            </a:r>
            <a:b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  <a:t>der ERSTGEBORENE </a:t>
            </a:r>
            <a:b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</a:br>
            <a:r>
              <a:rPr kumimoji="0" lang="de-DE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rPr>
              <a:t>vor aller Schöpfung. </a:t>
            </a:r>
            <a:endParaRPr kumimoji="0" lang="en-US" sz="20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F9B886"/>
              </a:solidFill>
              <a:effectLst/>
              <a:uLnTx/>
              <a:uFillTx/>
              <a:latin typeface="Candara" panose="020E0502030303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80BCF78-81D9-37DE-5C2F-EBF19FF93C5F}"/>
              </a:ext>
            </a:extLst>
          </p:cNvPr>
          <p:cNvSpPr txBox="1"/>
          <p:nvPr/>
        </p:nvSpPr>
        <p:spPr>
          <a:xfrm>
            <a:off x="216684" y="3075058"/>
            <a:ext cx="5643789" cy="3539430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 w="28575">
            <a:noFill/>
          </a:ln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defRPr>
            </a:lvl1pPr>
          </a:lstStyle>
          <a:p>
            <a:pPr algn="l"/>
            <a:r>
              <a:rPr lang="de-DE" dirty="0"/>
              <a:t>Denn in IHM </a:t>
            </a:r>
            <a:br>
              <a:rPr lang="de-DE" dirty="0"/>
            </a:br>
            <a:r>
              <a:rPr lang="de-DE" dirty="0"/>
              <a:t>wurde alles </a:t>
            </a:r>
            <a:br>
              <a:rPr lang="de-DE" dirty="0"/>
            </a:br>
            <a:r>
              <a:rPr lang="de-DE" dirty="0"/>
              <a:t>geschaffen, </a:t>
            </a:r>
            <a:br>
              <a:rPr lang="de-DE" dirty="0"/>
            </a:br>
            <a:r>
              <a:rPr lang="de-DE" dirty="0"/>
              <a:t>was im HIMMEL </a:t>
            </a:r>
            <a:br>
              <a:rPr lang="de-DE" dirty="0"/>
            </a:br>
            <a:r>
              <a:rPr lang="de-DE" dirty="0"/>
              <a:t>und auf Erden ist, </a:t>
            </a:r>
            <a:br>
              <a:rPr lang="de-DE" dirty="0"/>
            </a:br>
            <a:r>
              <a:rPr lang="de-DE" dirty="0"/>
              <a:t>das Sichtbare und das Unsichtbare, </a:t>
            </a:r>
            <a:br>
              <a:rPr lang="de-DE" dirty="0"/>
            </a:br>
            <a:r>
              <a:rPr lang="de-DE" dirty="0"/>
              <a:t>es seien Throne oder Herrschaften oder Mächte oder Gewalten; </a:t>
            </a:r>
            <a:endParaRPr lang="en-US" dirty="0"/>
          </a:p>
        </p:txBody>
      </p:sp>
      <p:sp>
        <p:nvSpPr>
          <p:cNvPr id="6" name="CuadroTexto 4">
            <a:extLst>
              <a:ext uri="{FF2B5EF4-FFF2-40B4-BE49-F238E27FC236}">
                <a16:creationId xmlns:a16="http://schemas.microsoft.com/office/drawing/2014/main" id="{51CDE20C-B577-98BE-83F4-7C0FAA3A8F27}"/>
              </a:ext>
            </a:extLst>
          </p:cNvPr>
          <p:cNvSpPr txBox="1"/>
          <p:nvPr/>
        </p:nvSpPr>
        <p:spPr>
          <a:xfrm>
            <a:off x="7641339" y="2892534"/>
            <a:ext cx="4157331" cy="3693319"/>
          </a:xfrm>
          <a:prstGeom prst="rect">
            <a:avLst/>
          </a:prstGeom>
          <a:solidFill>
            <a:schemeClr val="accent2">
              <a:lumMod val="75000"/>
              <a:alpha val="42000"/>
            </a:schemeClr>
          </a:solidFill>
          <a:ln w="28575">
            <a:noFill/>
          </a:ln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"/>
            </a:defPPr>
            <a:lvl1pPr marR="0" lvl="0" indent="0" algn="ctr" fontAlgn="auto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800" b="1" i="0" u="none" strike="noStrike" cap="none" spc="0" normalizeH="0" baseline="0">
                <a:ln w="12700" cmpd="sng">
                  <a:noFill/>
                  <a:prstDash val="solid"/>
                </a:ln>
                <a:solidFill>
                  <a:srgbClr val="F9B886"/>
                </a:solidFill>
                <a:effectLst/>
                <a:uLnTx/>
                <a:uFillTx/>
                <a:latin typeface="Candara" panose="020E0502030303020204" pitchFamily="34" charset="0"/>
              </a:defRPr>
            </a:lvl1pPr>
          </a:lstStyle>
          <a:p>
            <a:pPr algn="r"/>
            <a:r>
              <a:rPr lang="de-DE" dirty="0"/>
              <a:t>es ist alles </a:t>
            </a:r>
            <a:br>
              <a:rPr lang="de-DE" dirty="0"/>
            </a:br>
            <a:r>
              <a:rPr lang="de-DE" dirty="0"/>
              <a:t>durch IHN </a:t>
            </a:r>
            <a:br>
              <a:rPr lang="de-DE" dirty="0"/>
            </a:br>
            <a:r>
              <a:rPr lang="de-DE" dirty="0"/>
              <a:t>und zu IHM </a:t>
            </a:r>
            <a:br>
              <a:rPr lang="de-DE" dirty="0"/>
            </a:br>
            <a:r>
              <a:rPr lang="de-DE" dirty="0"/>
              <a:t>geschaffen. </a:t>
            </a:r>
            <a:br>
              <a:rPr lang="de-DE" dirty="0"/>
            </a:br>
            <a:r>
              <a:rPr lang="de-DE" dirty="0"/>
              <a:t>Und ER ist vor allem </a:t>
            </a:r>
            <a:br>
              <a:rPr lang="de-DE" dirty="0"/>
            </a:br>
            <a:r>
              <a:rPr lang="de-DE" dirty="0"/>
              <a:t>und es besteht alles in </a:t>
            </a:r>
            <a:br>
              <a:rPr lang="de-DE" dirty="0"/>
            </a:br>
            <a:r>
              <a:rPr lang="de-DE" dirty="0"/>
              <a:t>IHM.</a:t>
            </a:r>
            <a:r>
              <a:rPr lang="en-US" dirty="0"/>
              <a:t>”</a:t>
            </a:r>
          </a:p>
          <a:p>
            <a:pPr algn="r"/>
            <a:r>
              <a:rPr lang="en-US" dirty="0" err="1"/>
              <a:t>Kolosser</a:t>
            </a:r>
            <a:r>
              <a:rPr lang="en-US" dirty="0"/>
              <a:t> 1,15–17</a:t>
            </a:r>
          </a:p>
        </p:txBody>
      </p:sp>
      <p:pic>
        <p:nvPicPr>
          <p:cNvPr id="2" name="Grafik 1" descr="Ein Bild, das Schrift, Handschrift, Grafiken, Schwarz enthält.&#10;&#10;KI-generierte Inhalte können fehlerhaft sein.">
            <a:extLst>
              <a:ext uri="{FF2B5EF4-FFF2-40B4-BE49-F238E27FC236}">
                <a16:creationId xmlns:a16="http://schemas.microsoft.com/office/drawing/2014/main" id="{7C9BBAA3-EF8F-C5AA-5AB9-6ABFD605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34418">
            <a:off x="5482725" y="4984087"/>
            <a:ext cx="3591389" cy="233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00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>
            <a:extLst>
              <a:ext uri="{FF2B5EF4-FFF2-40B4-BE49-F238E27FC236}">
                <a16:creationId xmlns:a16="http://schemas.microsoft.com/office/drawing/2014/main" id="{EE917845-B2C5-1A4B-631F-32E02CB6B8B8}"/>
              </a:ext>
            </a:extLst>
          </p:cNvPr>
          <p:cNvGrpSpPr/>
          <p:nvPr/>
        </p:nvGrpSpPr>
        <p:grpSpPr>
          <a:xfrm>
            <a:off x="0" y="-17901"/>
            <a:ext cx="13269191" cy="6893801"/>
            <a:chOff x="3804591" y="600549"/>
            <a:chExt cx="7877175" cy="4134120"/>
          </a:xfrm>
        </p:grpSpPr>
        <p:pic>
          <p:nvPicPr>
            <p:cNvPr id="7" name="Imagen 6" descr="Imagen que contiene animal, parado, pájaro, agua&#10;&#10;El contenido generado por IA puede ser incorrecto.">
              <a:extLst>
                <a:ext uri="{FF2B5EF4-FFF2-40B4-BE49-F238E27FC236}">
                  <a16:creationId xmlns:a16="http://schemas.microsoft.com/office/drawing/2014/main" id="{2B392E22-C9F7-B887-2664-7F22D9153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118" t="-260" r="-8118" b="260"/>
            <a:stretch>
              <a:fillRect/>
            </a:stretch>
          </p:blipFill>
          <p:spPr>
            <a:xfrm>
              <a:off x="3804591" y="600549"/>
              <a:ext cx="7877175" cy="4134120"/>
            </a:xfrm>
            <a:prstGeom prst="rect">
              <a:avLst/>
            </a:prstGeom>
          </p:spPr>
        </p:pic>
        <p:pic>
          <p:nvPicPr>
            <p:cNvPr id="9" name="Imagen 8" descr="Imagen que contiene florero, sostener&#10;&#10;El contenido generado por IA puede ser incorrecto.">
              <a:extLst>
                <a:ext uri="{FF2B5EF4-FFF2-40B4-BE49-F238E27FC236}">
                  <a16:creationId xmlns:a16="http://schemas.microsoft.com/office/drawing/2014/main" id="{06721D8E-2B56-DC56-8DA4-76BE46D6C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9935" y="1646092"/>
              <a:ext cx="1742073" cy="2282716"/>
            </a:xfrm>
            <a:prstGeom prst="rect">
              <a:avLst/>
            </a:prstGeom>
          </p:spPr>
        </p:pic>
      </p:grpSp>
      <p:sp>
        <p:nvSpPr>
          <p:cNvPr id="3" name="CuadroTexto 2">
            <a:extLst>
              <a:ext uri="{FF2B5EF4-FFF2-40B4-BE49-F238E27FC236}">
                <a16:creationId xmlns:a16="http://schemas.microsoft.com/office/drawing/2014/main" id="{925FFB5B-8432-9228-652D-A66F7E1B69B3}"/>
              </a:ext>
            </a:extLst>
          </p:cNvPr>
          <p:cNvSpPr txBox="1"/>
          <p:nvPr/>
        </p:nvSpPr>
        <p:spPr>
          <a:xfrm>
            <a:off x="190499" y="105856"/>
            <a:ext cx="3768437" cy="1631216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Paulus erklärt, dass JESUS </a:t>
            </a:r>
            <a:br>
              <a:rPr lang="de-DE" sz="2000" b="1" dirty="0"/>
            </a:br>
            <a:r>
              <a:rPr lang="de-DE" sz="2000" b="1" dirty="0"/>
              <a:t>dem ganzen Universum </a:t>
            </a:r>
            <a:br>
              <a:rPr lang="de-DE" sz="2000" b="1" dirty="0"/>
            </a:br>
            <a:r>
              <a:rPr lang="de-DE" sz="2000" b="1" dirty="0"/>
              <a:t>FRIEDEN gebracht hat, </a:t>
            </a:r>
            <a:br>
              <a:rPr lang="de-DE" sz="2000" b="1" dirty="0"/>
            </a:br>
            <a:r>
              <a:rPr lang="de-DE" sz="2000" b="1" dirty="0"/>
              <a:t>"ob auf Erden oder im Himmel" </a:t>
            </a:r>
            <a:br>
              <a:rPr lang="de-DE" sz="2000" b="1" dirty="0"/>
            </a:br>
            <a:r>
              <a:rPr lang="de-DE" sz="2000" b="1" dirty="0"/>
              <a:t>(Kol. 1,20).</a:t>
            </a:r>
            <a:endParaRPr lang="en-US" sz="2000" b="1" noProof="0" dirty="0"/>
          </a:p>
        </p:txBody>
      </p:sp>
      <p:pic>
        <p:nvPicPr>
          <p:cNvPr id="12" name="Imagen 11" descr="Una persona parado en un cuerpo de agua junto a una roca&#10;&#10;El contenido generado por IA puede ser incorrecto.">
            <a:extLst>
              <a:ext uri="{FF2B5EF4-FFF2-40B4-BE49-F238E27FC236}">
                <a16:creationId xmlns:a16="http://schemas.microsoft.com/office/drawing/2014/main" id="{FC9F0AF4-7DF6-EAAF-074A-65C5E16604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4346324"/>
            <a:ext cx="4150716" cy="23704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498DD95-518C-9E91-F50D-ADDA25E1304C}"/>
              </a:ext>
            </a:extLst>
          </p:cNvPr>
          <p:cNvSpPr txBox="1"/>
          <p:nvPr/>
        </p:nvSpPr>
        <p:spPr>
          <a:xfrm>
            <a:off x="760267" y="4050038"/>
            <a:ext cx="3310425" cy="461665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"/>
            </a:defPPr>
            <a:lvl1pPr>
              <a:spcBef>
                <a:spcPts val="600"/>
              </a:spcBef>
              <a:defRPr sz="2000" b="1"/>
            </a:lvl1pPr>
          </a:lstStyle>
          <a:p>
            <a:r>
              <a:rPr lang="en-US" sz="2400" dirty="0"/>
              <a:t>JESUS CHRISTUS ist…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8F13D6A-C494-0E33-267E-54D2FF9D0DC9}"/>
              </a:ext>
            </a:extLst>
          </p:cNvPr>
          <p:cNvSpPr txBox="1"/>
          <p:nvPr/>
        </p:nvSpPr>
        <p:spPr>
          <a:xfrm>
            <a:off x="7436349" y="118194"/>
            <a:ext cx="4755651" cy="2015936"/>
          </a:xfrm>
          <a:prstGeom prst="rect">
            <a:avLst/>
          </a:prstGeom>
          <a:solidFill>
            <a:schemeClr val="bg1">
              <a:alpha val="86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en"/>
            </a:defPPr>
            <a:lvl1pPr>
              <a:spcBef>
                <a:spcPts val="600"/>
              </a:spcBef>
              <a:defRPr sz="2000" b="1"/>
            </a:lvl1pPr>
          </a:lstStyle>
          <a:p>
            <a:pPr algn="ctr"/>
            <a:r>
              <a:rPr lang="de-DE" dirty="0"/>
              <a:t>Bevor er </a:t>
            </a:r>
            <a:br>
              <a:rPr lang="de-DE" dirty="0"/>
            </a:br>
            <a:r>
              <a:rPr lang="de-DE" dirty="0"/>
              <a:t>zu diesem feierlichen Zeugnis kommt, erklärt der Apostel uns, </a:t>
            </a:r>
            <a:br>
              <a:rPr lang="de-DE" dirty="0"/>
            </a:br>
            <a:r>
              <a:rPr lang="de-DE" dirty="0"/>
              <a:t>wer JESUS wirklich ist. </a:t>
            </a:r>
          </a:p>
          <a:p>
            <a:pPr algn="ctr"/>
            <a:r>
              <a:rPr lang="de-DE" dirty="0"/>
              <a:t>Weder nur ein großer Lehrer, </a:t>
            </a:r>
            <a:br>
              <a:rPr lang="de-DE" dirty="0"/>
            </a:br>
            <a:r>
              <a:rPr lang="de-DE" dirty="0"/>
              <a:t>noch ein Philosoph…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676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 pressure="43"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2C29BA-E310-C9D9-B1D9-2500E6123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B6E0FCC6-9254-74D4-8344-9EA416083864}"/>
              </a:ext>
            </a:extLst>
          </p:cNvPr>
          <p:cNvSpPr txBox="1"/>
          <p:nvPr/>
        </p:nvSpPr>
        <p:spPr>
          <a:xfrm>
            <a:off x="657344" y="1148410"/>
            <a:ext cx="6572250" cy="455509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D81062"/>
                </a:solidFill>
              </a:rPr>
              <a:t>Das Ebenbild Gottes (Kolosser 1,15a)</a:t>
            </a:r>
          </a:p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D81062"/>
                </a:solidFill>
              </a:rPr>
              <a:t>
Der Erstgeborene (Kol 1,15b-17)</a:t>
            </a:r>
          </a:p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D81062"/>
                </a:solidFill>
              </a:rPr>
              <a:t>
Das Haupt der Gemeinde (Kol 1,18a)</a:t>
            </a:r>
          </a:p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D81062"/>
                </a:solidFill>
              </a:rPr>
              <a:t>
Der Anfang (Kol 1,18b)</a:t>
            </a:r>
          </a:p>
          <a:p>
            <a:pPr>
              <a:spcBef>
                <a:spcPts val="1200"/>
              </a:spcBef>
            </a:pPr>
            <a:r>
              <a:rPr lang="de-DE" sz="2000" b="1" dirty="0">
                <a:solidFill>
                  <a:srgbClr val="D81062"/>
                </a:solidFill>
              </a:rPr>
              <a:t>
Der Versöhner (Kol 1,19-20)</a:t>
            </a:r>
          </a:p>
          <a:p>
            <a:pPr>
              <a:spcBef>
                <a:spcPts val="1200"/>
              </a:spcBef>
            </a:pPr>
            <a:endParaRPr lang="en-US" sz="2000" b="1" noProof="0" dirty="0">
              <a:solidFill>
                <a:srgbClr val="E35316"/>
              </a:solidFill>
            </a:endParaRPr>
          </a:p>
        </p:txBody>
      </p:sp>
      <p:pic>
        <p:nvPicPr>
          <p:cNvPr id="14" name="Imagen 13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26341B46-32AA-FEED-8CB7-6F6D26E0FBC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245522" y="4676814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9556B796-9433-6719-044E-71A1D159BC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245522" y="3754962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Imagen 19" descr="Imagen que contiene luz&#10;&#10;El contenido generado por IA puede ser incorrecto.">
            <a:extLst>
              <a:ext uri="{FF2B5EF4-FFF2-40B4-BE49-F238E27FC236}">
                <a16:creationId xmlns:a16="http://schemas.microsoft.com/office/drawing/2014/main" id="{F74E0730-020E-4B1A-0E4E-1BD548815BF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245522" y="283311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Forma&#10;&#10;El contenido generado por IA puede ser incorrecto.">
            <a:extLst>
              <a:ext uri="{FF2B5EF4-FFF2-40B4-BE49-F238E27FC236}">
                <a16:creationId xmlns:a16="http://schemas.microsoft.com/office/drawing/2014/main" id="{76F3E162-C5A4-07C7-16FD-8107E91DEF8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245522" y="1921651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93AA83FB-1C5A-C751-A57B-C191C8A72D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100000">
            <a:off x="245522" y="1020582"/>
            <a:ext cx="280851" cy="48668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 descr="Ein Bild, das Menschliches Gesicht, Mann, Person, Kleidung enthält.&#10;&#10;KI-generierte Inhalte können fehlerhaft sein.">
            <a:extLst>
              <a:ext uri="{FF2B5EF4-FFF2-40B4-BE49-F238E27FC236}">
                <a16:creationId xmlns:a16="http://schemas.microsoft.com/office/drawing/2014/main" id="{EE358BFE-B7C9-B31A-BE6B-199E21AFDE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2764" y="201465"/>
            <a:ext cx="2285143" cy="3729981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248ACF6-637F-449A-0263-D347991C3DC2}"/>
              </a:ext>
            </a:extLst>
          </p:cNvPr>
          <p:cNvSpPr/>
          <p:nvPr/>
        </p:nvSpPr>
        <p:spPr>
          <a:xfrm>
            <a:off x="6883137" y="298867"/>
            <a:ext cx="3099032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600" b="1" i="1" spc="3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1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Ü B E R</a:t>
            </a:r>
            <a:endParaRPr lang="de-DE" sz="6600" b="1" i="1" cap="none" spc="300" dirty="0">
              <a:ln>
                <a:solidFill>
                  <a:schemeClr val="accent3">
                    <a:lumMod val="50000"/>
                  </a:schemeClr>
                </a:solidFill>
              </a:ln>
              <a:blipFill>
                <a:blip r:embed="rId11"/>
                <a:stretch>
                  <a:fillRect/>
                </a:stretch>
              </a:blip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79D013A-CD62-D251-D1FD-78D3FAD33565}"/>
              </a:ext>
            </a:extLst>
          </p:cNvPr>
          <p:cNvSpPr/>
          <p:nvPr/>
        </p:nvSpPr>
        <p:spPr>
          <a:xfrm rot="20146470">
            <a:off x="6987590" y="1903269"/>
            <a:ext cx="3077430" cy="103430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6000" b="1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b</a:t>
            </a:r>
            <a:r>
              <a:rPr lang="de-DE" sz="6000" b="1" cap="none" spc="700" dirty="0">
                <a:ln>
                  <a:solidFill>
                    <a:schemeClr val="accent3">
                      <a:lumMod val="50000"/>
                    </a:schemeClr>
                  </a:solidFill>
                </a:ln>
                <a:blipFill>
                  <a:blip r:embed="rId12"/>
                  <a:stretch>
                    <a:fillRect/>
                  </a:stretch>
                </a:blip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lick</a:t>
            </a:r>
          </a:p>
        </p:txBody>
      </p:sp>
      <p:sp>
        <p:nvSpPr>
          <p:cNvPr id="13" name="Scrollen: horizontal 12">
            <a:extLst>
              <a:ext uri="{FF2B5EF4-FFF2-40B4-BE49-F238E27FC236}">
                <a16:creationId xmlns:a16="http://schemas.microsoft.com/office/drawing/2014/main" id="{70B15A5E-F929-2FA9-CF88-208CAA46517F}"/>
              </a:ext>
            </a:extLst>
          </p:cNvPr>
          <p:cNvSpPr/>
          <p:nvPr/>
        </p:nvSpPr>
        <p:spPr>
          <a:xfrm>
            <a:off x="936817" y="1454742"/>
            <a:ext cx="6572250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15. Feb ‘26  - Ebenbild des unsichtbaren GOTTES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AEA9CC74-F576-6AE9-B733-B6BD02F172D2}"/>
              </a:ext>
            </a:extLst>
          </p:cNvPr>
          <p:cNvSpPr/>
          <p:nvPr/>
        </p:nvSpPr>
        <p:spPr>
          <a:xfrm>
            <a:off x="938176" y="2283094"/>
            <a:ext cx="5972714" cy="84793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16. Feb ‘26  - </a:t>
            </a:r>
            <a:br>
              <a:rPr lang="de-DE" sz="2000" b="1" i="1" dirty="0">
                <a:solidFill>
                  <a:srgbClr val="6C0401"/>
                </a:solidFill>
              </a:rPr>
            </a:br>
            <a:r>
              <a:rPr lang="de-DE" sz="2000" b="1" i="1" dirty="0">
                <a:solidFill>
                  <a:srgbClr val="6C0401"/>
                </a:solidFill>
              </a:rPr>
              <a:t>Erst-“Geborener“ (Position) vor aller Schöpfung</a:t>
            </a:r>
          </a:p>
        </p:txBody>
      </p:sp>
      <p:sp>
        <p:nvSpPr>
          <p:cNvPr id="16" name="Scrollen: horizontal 15">
            <a:extLst>
              <a:ext uri="{FF2B5EF4-FFF2-40B4-BE49-F238E27FC236}">
                <a16:creationId xmlns:a16="http://schemas.microsoft.com/office/drawing/2014/main" id="{59AB768E-E26E-E5E5-2D84-C1E42AF755BA}"/>
              </a:ext>
            </a:extLst>
          </p:cNvPr>
          <p:cNvSpPr/>
          <p:nvPr/>
        </p:nvSpPr>
        <p:spPr>
          <a:xfrm>
            <a:off x="934715" y="3296593"/>
            <a:ext cx="6837672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Di, 17. Feb ‘26  - Das Haupt des Leibes (der Gemeinde)</a:t>
            </a:r>
          </a:p>
        </p:txBody>
      </p:sp>
      <p:sp>
        <p:nvSpPr>
          <p:cNvPr id="18" name="Scrollen: horizontal 17">
            <a:extLst>
              <a:ext uri="{FF2B5EF4-FFF2-40B4-BE49-F238E27FC236}">
                <a16:creationId xmlns:a16="http://schemas.microsoft.com/office/drawing/2014/main" id="{1E141F88-46D6-1590-3789-310E8C7AA15D}"/>
              </a:ext>
            </a:extLst>
          </p:cNvPr>
          <p:cNvSpPr/>
          <p:nvPr/>
        </p:nvSpPr>
        <p:spPr>
          <a:xfrm>
            <a:off x="931250" y="4207532"/>
            <a:ext cx="5562146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Mi, 18. Feb ‘26  - Der „Anfang“ (und Initiator)</a:t>
            </a:r>
          </a:p>
        </p:txBody>
      </p:sp>
      <p:sp>
        <p:nvSpPr>
          <p:cNvPr id="19" name="Scrollen: horizontal 18">
            <a:extLst>
              <a:ext uri="{FF2B5EF4-FFF2-40B4-BE49-F238E27FC236}">
                <a16:creationId xmlns:a16="http://schemas.microsoft.com/office/drawing/2014/main" id="{DBDC466E-BE8F-F2C9-C230-4EAA585A8F2C}"/>
              </a:ext>
            </a:extLst>
          </p:cNvPr>
          <p:cNvSpPr/>
          <p:nvPr/>
        </p:nvSpPr>
        <p:spPr>
          <a:xfrm>
            <a:off x="938176" y="5128861"/>
            <a:ext cx="5027914" cy="51162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Do, 19. Feb ‘26  - Um alles zu versöhnen</a:t>
            </a:r>
          </a:p>
        </p:txBody>
      </p:sp>
    </p:spTree>
    <p:extLst>
      <p:ext uri="{BB962C8B-B14F-4D97-AF65-F5344CB8AC3E}">
        <p14:creationId xmlns:p14="http://schemas.microsoft.com/office/powerpoint/2010/main" val="91006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6" grpId="0"/>
      <p:bldP spid="11" grpId="0"/>
      <p:bldP spid="13" grpId="0" uiExpand="1" build="p" animBg="1"/>
      <p:bldP spid="15" grpId="0" uiExpand="1" build="p" animBg="1"/>
      <p:bldP spid="16" grpId="0" uiExpand="1" build="p" animBg="1"/>
      <p:bldP spid="18" grpId="0" uiExpand="1" build="p" animBg="1"/>
      <p:bldP spid="19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1CA5E-F471-D065-193C-216DA1838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 29" descr="Ein Bild, das Person, Menschliches Gesicht, Lächeln, Kleidung enthält.&#10;&#10;KI-generierte Inhalte können fehlerhaft sein.">
            <a:extLst>
              <a:ext uri="{FF2B5EF4-FFF2-40B4-BE49-F238E27FC236}">
                <a16:creationId xmlns:a16="http://schemas.microsoft.com/office/drawing/2014/main" id="{49FFD5A3-2C83-7980-812F-B9AE50AE4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4" y="0"/>
            <a:ext cx="12192724" cy="6858000"/>
          </a:xfrm>
          <a:prstGeom prst="rect">
            <a:avLst/>
          </a:prstGeom>
          <a:solidFill>
            <a:srgbClr val="EEC7AE"/>
          </a:solidFill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EEA6114E-DE85-B5F9-F5FB-D5B4B727BB93}"/>
              </a:ext>
            </a:extLst>
          </p:cNvPr>
          <p:cNvSpPr txBox="1"/>
          <p:nvPr/>
        </p:nvSpPr>
        <p:spPr>
          <a:xfrm>
            <a:off x="93740" y="4540597"/>
            <a:ext cx="4052207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Ein Bild kann eine Kopie </a:t>
            </a:r>
            <a:b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der Realität sein (ein Foto, </a:t>
            </a:r>
            <a:b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ein Hologramm, eine Statue) </a:t>
            </a:r>
            <a:b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oder sogar etwas Fiktives </a:t>
            </a:r>
            <a:b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</a:b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(eine Zeichnung). </a:t>
            </a:r>
          </a:p>
          <a:p>
            <a:pPr>
              <a:spcBef>
                <a:spcPts val="600"/>
              </a:spcBef>
            </a:pPr>
            <a:r>
              <a:rPr lang="de-DE" sz="20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Aber das biblische Bild übersteigt diese Bedeutungen.</a:t>
            </a:r>
            <a:endParaRPr lang="en-US" sz="2000" b="1" noProof="0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Imagen 3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A91B13ED-D4D8-A61F-E020-0F136929746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-103440" y="1758125"/>
            <a:ext cx="3972939" cy="298259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8C153DEE-2824-2D3D-5AE5-4D6A66F5A6B9}"/>
              </a:ext>
            </a:extLst>
          </p:cNvPr>
          <p:cNvSpPr txBox="1"/>
          <p:nvPr/>
        </p:nvSpPr>
        <p:spPr>
          <a:xfrm>
            <a:off x="5219193" y="4053023"/>
            <a:ext cx="6972807" cy="3016210"/>
          </a:xfrm>
          <a:prstGeom prst="rect">
            <a:avLst/>
          </a:prstGeom>
          <a:solidFill>
            <a:srgbClr val="EEC7AE">
              <a:alpha val="66000"/>
            </a:srgb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de-DE" sz="2000" b="1" dirty="0"/>
          </a:p>
          <a:p>
            <a:pPr algn="ctr">
              <a:spcBef>
                <a:spcPts val="600"/>
              </a:spcBef>
            </a:pPr>
            <a:r>
              <a:rPr lang="de-DE" sz="2000" b="1" dirty="0"/>
              <a:t>GOTT schuf Adam und Eva </a:t>
            </a:r>
            <a:br>
              <a:rPr lang="de-DE" sz="2000" b="1" dirty="0"/>
            </a:br>
            <a:r>
              <a:rPr lang="de-DE" sz="2000" b="1" dirty="0"/>
              <a:t>nach Seinem Bild (1. Mose 1,27) </a:t>
            </a:r>
            <a:br>
              <a:rPr lang="de-DE" sz="2000" b="1" dirty="0"/>
            </a:br>
            <a:r>
              <a:rPr lang="de-DE" sz="2000" b="1" dirty="0"/>
              <a:t>und Adam zeugte einen Sohn </a:t>
            </a:r>
            <a:br>
              <a:rPr lang="de-DE" sz="2000" b="1" dirty="0"/>
            </a:br>
            <a:r>
              <a:rPr lang="de-DE" sz="2000" b="1" dirty="0"/>
              <a:t>nach seinem eigenen Bild (1. Mose 5,3). </a:t>
            </a:r>
          </a:p>
          <a:p>
            <a:pPr algn="ctr">
              <a:spcBef>
                <a:spcPts val="600"/>
              </a:spcBef>
            </a:pPr>
            <a:r>
              <a:rPr lang="de-DE" sz="2000" b="1" dirty="0"/>
              <a:t>Dies sind keine Kopien der Realität, keine Nachahmungen oder Hirngespinste ihrer Fantasie. Es sind physische, psychologische und soziale Ähnlichkeiten...</a:t>
            </a:r>
            <a:br>
              <a:rPr lang="en-US" sz="2000" b="1" dirty="0"/>
            </a:br>
            <a:endParaRPr lang="de-DE" sz="2000" b="1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6886CDBD-8E35-454E-E078-A09A155D0D8A}"/>
              </a:ext>
            </a:extLst>
          </p:cNvPr>
          <p:cNvSpPr/>
          <p:nvPr/>
        </p:nvSpPr>
        <p:spPr>
          <a:xfrm>
            <a:off x="179737" y="26153"/>
            <a:ext cx="3406583" cy="85291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15. Feb ‘26  - Ebenbild des unsichtbaren GOTTES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EDF505-0CC0-474C-F05F-9F9DDDB18BD5}"/>
              </a:ext>
            </a:extLst>
          </p:cNvPr>
          <p:cNvSpPr txBox="1"/>
          <p:nvPr/>
        </p:nvSpPr>
        <p:spPr>
          <a:xfrm>
            <a:off x="3766781" y="689264"/>
            <a:ext cx="3163604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b="1" noProof="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SOHN ist das Ebenbild </a:t>
            </a:r>
            <a:b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des unsichtbaren GOTTES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       </a:t>
            </a:r>
            <a:b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1:15a)</a:t>
            </a:r>
          </a:p>
          <a:p>
            <a:pPr algn="ctr"/>
            <a:endParaRPr lang="en-US" sz="1400" b="1" noProof="0" dirty="0">
              <a:solidFill>
                <a:schemeClr val="accent1">
                  <a:lumMod val="75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7" name="CuadroTexto 2">
            <a:extLst>
              <a:ext uri="{FF2B5EF4-FFF2-40B4-BE49-F238E27FC236}">
                <a16:creationId xmlns:a16="http://schemas.microsoft.com/office/drawing/2014/main" id="{3FF913B1-0BBC-08DD-B6ED-C8A31B1287B1}"/>
              </a:ext>
            </a:extLst>
          </p:cNvPr>
          <p:cNvSpPr txBox="1"/>
          <p:nvPr/>
        </p:nvSpPr>
        <p:spPr>
          <a:xfrm>
            <a:off x="4480009" y="0"/>
            <a:ext cx="6240774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EBENBILD GOTTES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3446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2" grpId="0" uiExpand="1" build="p" animBg="1"/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C58B61-0E49-8EEE-3B36-53240E63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Un grupo de personas con un perro&#10;&#10;El contenido generado por IA puede ser incorrecto.">
            <a:extLst>
              <a:ext uri="{FF2B5EF4-FFF2-40B4-BE49-F238E27FC236}">
                <a16:creationId xmlns:a16="http://schemas.microsoft.com/office/drawing/2014/main" id="{4F425069-EE8A-57D7-E0DA-DDE9FABE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3007" y="1209018"/>
            <a:ext cx="4280408" cy="447062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71314A98-4BB4-0CB3-90FE-52E49305720C}"/>
              </a:ext>
            </a:extLst>
          </p:cNvPr>
          <p:cNvSpPr txBox="1"/>
          <p:nvPr/>
        </p:nvSpPr>
        <p:spPr>
          <a:xfrm>
            <a:off x="4249882" y="4278160"/>
            <a:ext cx="653588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Paulus sagt, </a:t>
            </a:r>
            <a:br>
              <a:rPr lang="de-DE" sz="2400" b="1" dirty="0"/>
            </a:br>
            <a:r>
              <a:rPr lang="de-DE" sz="2400" b="1" dirty="0"/>
              <a:t>dass das ZEREMONIELLE GESETZ </a:t>
            </a:r>
            <a:br>
              <a:rPr lang="de-DE" sz="2400" b="1" dirty="0"/>
            </a:br>
            <a:r>
              <a:rPr lang="de-DE" sz="2400" b="1" dirty="0"/>
              <a:t>ein SCHATTEN war, </a:t>
            </a:r>
            <a:br>
              <a:rPr lang="de-DE" sz="2400" b="1" dirty="0"/>
            </a:br>
            <a:r>
              <a:rPr lang="de-DE" sz="2400" b="1" dirty="0"/>
              <a:t>"nicht das Ebenbild der Dinge" (Hebr. 10,1), was impliziert, dass "Bild = Wirklichkeit" ist.</a:t>
            </a:r>
            <a:endParaRPr lang="en-US" sz="2400" b="1" noProof="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F768B1C4-630F-7059-3E23-AF6E15CCBDBD}"/>
              </a:ext>
            </a:extLst>
          </p:cNvPr>
          <p:cNvSpPr txBox="1"/>
          <p:nvPr/>
        </p:nvSpPr>
        <p:spPr>
          <a:xfrm>
            <a:off x="5571040" y="1813905"/>
            <a:ext cx="4005524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"/>
            </a:defPPr>
            <a:lvl1pPr algn="ctr">
              <a:defRPr b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r>
              <a:rPr lang="de-DE" sz="3200" dirty="0"/>
              <a:t>Die Frage ist: </a:t>
            </a:r>
            <a:br>
              <a:rPr lang="de-DE" sz="3200" dirty="0"/>
            </a:br>
            <a:r>
              <a:rPr lang="de-DE" sz="3200" dirty="0"/>
              <a:t>War JESUS GOTT ähnlich </a:t>
            </a:r>
            <a:br>
              <a:rPr lang="de-DE" sz="3200" dirty="0"/>
            </a:br>
            <a:r>
              <a:rPr lang="de-DE" sz="3200" dirty="0"/>
              <a:t>oder GLEICH GOTT? </a:t>
            </a:r>
            <a:endParaRPr lang="en-US" sz="3200" dirty="0"/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49C733E4-5BEF-0F89-B75F-89124E5169CE}"/>
              </a:ext>
            </a:extLst>
          </p:cNvPr>
          <p:cNvSpPr/>
          <p:nvPr/>
        </p:nvSpPr>
        <p:spPr>
          <a:xfrm>
            <a:off x="173007" y="43851"/>
            <a:ext cx="3406583" cy="85291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15. Feb ‘26  - Ebenbild des unsichtbaren Gottes</a:t>
            </a:r>
          </a:p>
        </p:txBody>
      </p:sp>
      <p:sp>
        <p:nvSpPr>
          <p:cNvPr id="9" name="CuadroTexto 2">
            <a:extLst>
              <a:ext uri="{FF2B5EF4-FFF2-40B4-BE49-F238E27FC236}">
                <a16:creationId xmlns:a16="http://schemas.microsoft.com/office/drawing/2014/main" id="{F7AC4CB8-F837-9444-515E-908ED35CCAB9}"/>
              </a:ext>
            </a:extLst>
          </p:cNvPr>
          <p:cNvSpPr txBox="1"/>
          <p:nvPr/>
        </p:nvSpPr>
        <p:spPr>
          <a:xfrm>
            <a:off x="4453415" y="-76454"/>
            <a:ext cx="6240774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EBENBILD GOTTES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1" name="CuadroTexto 4">
            <a:extLst>
              <a:ext uri="{FF2B5EF4-FFF2-40B4-BE49-F238E27FC236}">
                <a16:creationId xmlns:a16="http://schemas.microsoft.com/office/drawing/2014/main" id="{76298806-82EE-49B1-2D4D-AD2D09F9D10E}"/>
              </a:ext>
            </a:extLst>
          </p:cNvPr>
          <p:cNvSpPr txBox="1"/>
          <p:nvPr/>
        </p:nvSpPr>
        <p:spPr>
          <a:xfrm>
            <a:off x="4582391" y="691620"/>
            <a:ext cx="58708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Sohn ist das Ebenbild des unsichtbaren Gottes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       </a:t>
            </a:r>
            <a:b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1:15a)</a:t>
            </a:r>
          </a:p>
        </p:txBody>
      </p:sp>
    </p:spTree>
    <p:extLst>
      <p:ext uri="{BB962C8B-B14F-4D97-AF65-F5344CB8AC3E}">
        <p14:creationId xmlns:p14="http://schemas.microsoft.com/office/powerpoint/2010/main" val="367808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B4D9C0-B775-8AF3-3C31-29A4B5AA9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ersonas en una estrella en el centro&#10;&#10;El contenido generado por IA puede ser incorrecto.">
            <a:extLst>
              <a:ext uri="{FF2B5EF4-FFF2-40B4-BE49-F238E27FC236}">
                <a16:creationId xmlns:a16="http://schemas.microsoft.com/office/drawing/2014/main" id="{9E9EF1AD-B143-0CD7-5FB2-B5375CABC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71" y="1114525"/>
            <a:ext cx="5794838" cy="57948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D49F8B59-2077-0898-7F8A-4BDD5BA56D17}"/>
              </a:ext>
            </a:extLst>
          </p:cNvPr>
          <p:cNvSpPr/>
          <p:nvPr/>
        </p:nvSpPr>
        <p:spPr>
          <a:xfrm>
            <a:off x="173007" y="43851"/>
            <a:ext cx="3406583" cy="85291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So, 15. Feb ‘26  - Ebenbild des unsichtbaren Gottes</a:t>
            </a:r>
          </a:p>
        </p:txBody>
      </p:sp>
      <p:sp>
        <p:nvSpPr>
          <p:cNvPr id="13" name="CuadroTexto 6">
            <a:extLst>
              <a:ext uri="{FF2B5EF4-FFF2-40B4-BE49-F238E27FC236}">
                <a16:creationId xmlns:a16="http://schemas.microsoft.com/office/drawing/2014/main" id="{23FF8E52-3975-0E10-7D59-4F772C426CD1}"/>
              </a:ext>
            </a:extLst>
          </p:cNvPr>
          <p:cNvSpPr txBox="1"/>
          <p:nvPr/>
        </p:nvSpPr>
        <p:spPr>
          <a:xfrm>
            <a:off x="5675472" y="1572024"/>
            <a:ext cx="6407810" cy="5201424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endParaRPr lang="de-DE" sz="2400" b="1" dirty="0"/>
          </a:p>
          <a:p>
            <a:pPr algn="ctr">
              <a:spcBef>
                <a:spcPts val="600"/>
              </a:spcBef>
            </a:pPr>
            <a:r>
              <a:rPr lang="de-DE" sz="2400" b="1" dirty="0"/>
              <a:t>Neben der wiederholten Zuschreibung </a:t>
            </a:r>
            <a:br>
              <a:rPr lang="de-DE" sz="2400" b="1" dirty="0"/>
            </a:br>
            <a:r>
              <a:rPr lang="de-DE" sz="2400" b="1" dirty="0"/>
              <a:t>des GOTTESNAMENS</a:t>
            </a:r>
            <a:br>
              <a:rPr lang="de-DE" sz="2400" b="1" dirty="0"/>
            </a:br>
            <a:r>
              <a:rPr lang="de-DE" sz="2400" b="1" dirty="0"/>
              <a:t>"ICH BIN" </a:t>
            </a:r>
            <a:br>
              <a:rPr lang="de-DE" sz="2400" b="1" dirty="0"/>
            </a:br>
            <a:r>
              <a:rPr lang="de-DE" sz="2400" b="1" dirty="0"/>
              <a:t>sagte JESUS ausdrücklich: </a:t>
            </a:r>
          </a:p>
          <a:p>
            <a:pPr algn="ctr">
              <a:spcBef>
                <a:spcPts val="600"/>
              </a:spcBef>
            </a:pPr>
            <a:br>
              <a:rPr lang="de-DE" sz="2400" b="1" dirty="0"/>
            </a:br>
            <a:r>
              <a:rPr lang="de-DE" sz="2400" b="1" dirty="0"/>
              <a:t>"ICH und der VATER sind EINS" </a:t>
            </a:r>
            <a:br>
              <a:rPr lang="de-DE" sz="2400" b="1" dirty="0"/>
            </a:br>
            <a:r>
              <a:rPr lang="de-DE" sz="2400" b="1" dirty="0"/>
              <a:t>(Johannes 10,30); </a:t>
            </a:r>
          </a:p>
          <a:p>
            <a:pPr algn="ctr">
              <a:spcBef>
                <a:spcPts val="600"/>
              </a:spcBef>
            </a:pPr>
            <a:br>
              <a:rPr lang="de-DE" sz="2400" b="1" dirty="0"/>
            </a:br>
            <a:r>
              <a:rPr lang="de-DE" sz="2400" b="1" dirty="0"/>
              <a:t>"Wer MICH gesehen hat, </a:t>
            </a:r>
            <a:br>
              <a:rPr lang="de-DE" sz="2400" b="1" dirty="0"/>
            </a:br>
            <a:r>
              <a:rPr lang="de-DE" sz="2400" b="1" dirty="0"/>
              <a:t>hat den VATER gesehen" </a:t>
            </a:r>
            <a:br>
              <a:rPr lang="de-DE" sz="2400" b="1" dirty="0"/>
            </a:br>
            <a:r>
              <a:rPr lang="de-DE" sz="2400" b="1" dirty="0"/>
              <a:t>(Johannes 14,9).</a:t>
            </a:r>
          </a:p>
          <a:p>
            <a:pPr algn="ctr">
              <a:spcBef>
                <a:spcPts val="600"/>
              </a:spcBef>
            </a:pPr>
            <a:endParaRPr lang="en-US" sz="2400" b="1" noProof="0" dirty="0"/>
          </a:p>
        </p:txBody>
      </p:sp>
      <p:sp>
        <p:nvSpPr>
          <p:cNvPr id="3" name="CuadroTexto 4">
            <a:extLst>
              <a:ext uri="{FF2B5EF4-FFF2-40B4-BE49-F238E27FC236}">
                <a16:creationId xmlns:a16="http://schemas.microsoft.com/office/drawing/2014/main" id="{F58146B1-6611-2A15-E2BC-FBDB8C8E179F}"/>
              </a:ext>
            </a:extLst>
          </p:cNvPr>
          <p:cNvSpPr txBox="1"/>
          <p:nvPr/>
        </p:nvSpPr>
        <p:spPr>
          <a:xfrm>
            <a:off x="4686301" y="691620"/>
            <a:ext cx="587086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Der Sohn ist das Ebenbild des unsichtbaren Gottes</a:t>
            </a:r>
            <a: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”        </a:t>
            </a:r>
            <a:br>
              <a:rPr lang="en-US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</a:b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1">
                    <a:lumMod val="75000"/>
                  </a:schemeClr>
                </a:solidFill>
                <a:latin typeface="Candara" panose="020E0502030303020204" pitchFamily="34" charset="0"/>
              </a:rPr>
              <a:t> 1:15a)</a:t>
            </a:r>
          </a:p>
        </p:txBody>
      </p:sp>
      <p:sp>
        <p:nvSpPr>
          <p:cNvPr id="4" name="CuadroTexto 2">
            <a:extLst>
              <a:ext uri="{FF2B5EF4-FFF2-40B4-BE49-F238E27FC236}">
                <a16:creationId xmlns:a16="http://schemas.microsoft.com/office/drawing/2014/main" id="{29A2C382-98E3-A77F-0EA3-3BA41CAED715}"/>
              </a:ext>
            </a:extLst>
          </p:cNvPr>
          <p:cNvSpPr txBox="1"/>
          <p:nvPr/>
        </p:nvSpPr>
        <p:spPr>
          <a:xfrm>
            <a:off x="4453415" y="-76454"/>
            <a:ext cx="6240774" cy="76944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DAS EBENBILD GOTTES</a:t>
            </a:r>
            <a:endParaRPr lang="en-US" sz="4400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621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CDDD4C8-E83D-6097-EE67-5B0B04C6F411}"/>
              </a:ext>
            </a:extLst>
          </p:cNvPr>
          <p:cNvSpPr txBox="1"/>
          <p:nvPr/>
        </p:nvSpPr>
        <p:spPr>
          <a:xfrm>
            <a:off x="3106882" y="0"/>
            <a:ext cx="907361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DER ERSTGEBORENE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DF5EFDC-02F9-C3FC-CC06-E93FD2FA533D}"/>
              </a:ext>
            </a:extLst>
          </p:cNvPr>
          <p:cNvSpPr txBox="1"/>
          <p:nvPr/>
        </p:nvSpPr>
        <p:spPr>
          <a:xfrm>
            <a:off x="3460173" y="697454"/>
            <a:ext cx="84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ER existiert vor allem und in IHM hält alles zusammen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1:17)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BC6B8E-6A0C-EBC5-29ED-628B17BCB82B}"/>
              </a:ext>
            </a:extLst>
          </p:cNvPr>
          <p:cNvSpPr txBox="1"/>
          <p:nvPr/>
        </p:nvSpPr>
        <p:spPr>
          <a:xfrm>
            <a:off x="340229" y="4529605"/>
            <a:ext cx="62398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400" b="1" dirty="0"/>
              <a:t>"Erstgeborene" </a:t>
            </a:r>
            <a:br>
              <a:rPr lang="de-DE" sz="2400" b="1" dirty="0"/>
            </a:br>
            <a:r>
              <a:rPr lang="de-DE" sz="2400" b="1" dirty="0"/>
              <a:t>bedeutet der Erste der Geburt nach.</a:t>
            </a:r>
          </a:p>
          <a:p>
            <a:pPr>
              <a:spcBef>
                <a:spcPts val="600"/>
              </a:spcBef>
            </a:pPr>
            <a:r>
              <a:rPr lang="de-DE" sz="2400" b="1" dirty="0"/>
              <a:t>Daher lehren einige, </a:t>
            </a:r>
            <a:br>
              <a:rPr lang="de-DE" sz="2400" b="1" dirty="0"/>
            </a:br>
            <a:r>
              <a:rPr lang="de-DE" sz="2400" b="1" dirty="0"/>
              <a:t>dass Jesus das erste Wesen war, </a:t>
            </a:r>
            <a:br>
              <a:rPr lang="de-DE" sz="2400" b="1" dirty="0"/>
            </a:br>
            <a:r>
              <a:rPr lang="de-DE" sz="2400" b="1" dirty="0"/>
              <a:t>das GOTT geschaffen hat (Kol. 1,15). </a:t>
            </a:r>
            <a:endParaRPr lang="en-US" sz="2400" b="1" noProof="0" dirty="0"/>
          </a:p>
        </p:txBody>
      </p:sp>
      <p:pic>
        <p:nvPicPr>
          <p:cNvPr id="4" name="Imagen 3" descr="Un grupo de personas sentadas en una banca junto a un niño&#10;&#10;El contenido generado por IA puede ser incorrecto.">
            <a:extLst>
              <a:ext uri="{FF2B5EF4-FFF2-40B4-BE49-F238E27FC236}">
                <a16:creationId xmlns:a16="http://schemas.microsoft.com/office/drawing/2014/main" id="{0144678F-3E90-EA65-0AAC-C4962C3536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7600" y="1320427"/>
            <a:ext cx="5417625" cy="361205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D9CCDDEC-D019-AC04-D587-63B2C31FBE1A}"/>
              </a:ext>
            </a:extLst>
          </p:cNvPr>
          <p:cNvSpPr/>
          <p:nvPr/>
        </p:nvSpPr>
        <p:spPr>
          <a:xfrm>
            <a:off x="109397" y="14728"/>
            <a:ext cx="2997485" cy="131565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16. Feb ‘26  - Erstgeborener vor aller Schöpfung</a:t>
            </a: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E48A01D9-4CFF-DC7E-F72A-07FF2A27513E}"/>
              </a:ext>
            </a:extLst>
          </p:cNvPr>
          <p:cNvSpPr txBox="1"/>
          <p:nvPr/>
        </p:nvSpPr>
        <p:spPr>
          <a:xfrm>
            <a:off x="5236667" y="5279912"/>
            <a:ext cx="6239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400" b="1" dirty="0"/>
              <a:t>Aber wie beim Begriff "Bild" </a:t>
            </a:r>
            <a:br>
              <a:rPr lang="de-DE" sz="2400" b="1" dirty="0"/>
            </a:br>
            <a:r>
              <a:rPr lang="de-DE" sz="2400" b="1" dirty="0"/>
              <a:t>hat das Wort "Erstgeborener" </a:t>
            </a:r>
            <a:br>
              <a:rPr lang="de-DE" sz="2400" b="1" dirty="0"/>
            </a:br>
            <a:r>
              <a:rPr lang="de-DE" sz="2400" b="1" dirty="0"/>
              <a:t>eine breitere biblische Bedeutung.</a:t>
            </a:r>
            <a:endParaRPr lang="en-US" sz="2400" b="1" noProof="0" dirty="0"/>
          </a:p>
        </p:txBody>
      </p:sp>
    </p:spTree>
    <p:extLst>
      <p:ext uri="{BB962C8B-B14F-4D97-AF65-F5344CB8AC3E}">
        <p14:creationId xmlns:p14="http://schemas.microsoft.com/office/powerpoint/2010/main" val="180080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" grpId="0" uiExpand="1" build="p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964272-5624-13F5-FFA8-52B96E18C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8CE522-60C0-883C-5E16-8E565CE799DA}"/>
              </a:ext>
            </a:extLst>
          </p:cNvPr>
          <p:cNvSpPr txBox="1"/>
          <p:nvPr/>
        </p:nvSpPr>
        <p:spPr>
          <a:xfrm>
            <a:off x="3106882" y="0"/>
            <a:ext cx="907361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spc="600" dirty="0">
                <a:ln/>
                <a:solidFill>
                  <a:srgbClr val="C87353"/>
                </a:solidFill>
              </a:rPr>
              <a:t>DER ERSTGEBORENE</a:t>
            </a:r>
            <a:endParaRPr lang="en-US" sz="4800" b="1" spc="600" noProof="0" dirty="0">
              <a:ln/>
              <a:solidFill>
                <a:srgbClr val="C87353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E8F889A-2A59-0EA8-642B-12030A561FC2}"/>
              </a:ext>
            </a:extLst>
          </p:cNvPr>
          <p:cNvSpPr txBox="1"/>
          <p:nvPr/>
        </p:nvSpPr>
        <p:spPr>
          <a:xfrm>
            <a:off x="3460173" y="697454"/>
            <a:ext cx="84267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“</a:t>
            </a:r>
            <a:r>
              <a:rPr lang="de-DE" b="1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ER existiert vor allem und in IHM hält alles zusammen</a:t>
            </a:r>
            <a:r>
              <a:rPr lang="en-US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.” 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(</a:t>
            </a:r>
            <a:r>
              <a:rPr lang="en-US" sz="1400" b="1" dirty="0" err="1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Kolosser</a:t>
            </a:r>
            <a:r>
              <a:rPr lang="en-US" sz="1400" b="1" noProof="0" dirty="0">
                <a:solidFill>
                  <a:schemeClr val="accent2">
                    <a:lumMod val="50000"/>
                  </a:schemeClr>
                </a:solidFill>
                <a:latin typeface="Candara" panose="020E0502030303020204" pitchFamily="34" charset="0"/>
              </a:rPr>
              <a:t> 1:17)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2AB688F-8EAC-E3D4-A3B5-503BE0015081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9934" y="1167323"/>
            <a:ext cx="3892550" cy="226167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par de personas en una playa&#10;&#10;El contenido generado por IA puede ser incorrecto.">
            <a:extLst>
              <a:ext uri="{FF2B5EF4-FFF2-40B4-BE49-F238E27FC236}">
                <a16:creationId xmlns:a16="http://schemas.microsoft.com/office/drawing/2014/main" id="{0F60D8EE-505F-5832-C359-094EE0D6F55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12"/>
          <a:stretch>
            <a:fillRect/>
          </a:stretch>
        </p:blipFill>
        <p:spPr>
          <a:xfrm>
            <a:off x="3851675" y="1167323"/>
            <a:ext cx="3959493" cy="2261677"/>
          </a:xfrm>
          <a:prstGeom prst="snip2DiagRect">
            <a:avLst>
              <a:gd name="adj1" fmla="val 16888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hombre, gente, grupo, vestido&#10;&#10;El contenido generado por IA puede ser incorrecto.">
            <a:extLst>
              <a:ext uri="{FF2B5EF4-FFF2-40B4-BE49-F238E27FC236}">
                <a16:creationId xmlns:a16="http://schemas.microsoft.com/office/drawing/2014/main" id="{6954281F-9711-0301-7B5D-7FF6718D3E0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12"/>
          <a:stretch>
            <a:fillRect/>
          </a:stretch>
        </p:blipFill>
        <p:spPr>
          <a:xfrm>
            <a:off x="3851676" y="3548166"/>
            <a:ext cx="3959493" cy="23101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6788C32B-E6FC-AEA7-815F-50AA97ECA4E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27401" y="3548166"/>
            <a:ext cx="3959493" cy="2310168"/>
          </a:xfrm>
          <a:prstGeom prst="snip2DiagRect">
            <a:avLst>
              <a:gd name="adj1" fmla="val 17564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Rombo 18">
            <a:extLst>
              <a:ext uri="{FF2B5EF4-FFF2-40B4-BE49-F238E27FC236}">
                <a16:creationId xmlns:a16="http://schemas.microsoft.com/office/drawing/2014/main" id="{13ACC274-3D94-F773-5A6F-556F9461CC4C}"/>
              </a:ext>
            </a:extLst>
          </p:cNvPr>
          <p:cNvSpPr/>
          <p:nvPr/>
        </p:nvSpPr>
        <p:spPr>
          <a:xfrm>
            <a:off x="7579449" y="3188274"/>
            <a:ext cx="610838" cy="600490"/>
          </a:xfrm>
          <a:prstGeom prst="diamond">
            <a:avLst/>
          </a:prstGeom>
          <a:solidFill>
            <a:srgbClr val="C9E8CD"/>
          </a:solidFill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B14DBFB2-E060-BC00-0253-29979C24134A}"/>
              </a:ext>
            </a:extLst>
          </p:cNvPr>
          <p:cNvSpPr txBox="1"/>
          <p:nvPr/>
        </p:nvSpPr>
        <p:spPr>
          <a:xfrm>
            <a:off x="148307" y="2423106"/>
            <a:ext cx="370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JAKOB war der Erstgeborene </a:t>
            </a:r>
            <a:br>
              <a:rPr lang="de-DE" sz="2000" b="1" dirty="0"/>
            </a:br>
            <a:r>
              <a:rPr lang="de-DE" sz="2000" b="1" dirty="0"/>
              <a:t>	anstelle von </a:t>
            </a:r>
            <a:r>
              <a:rPr lang="de-DE" sz="2000" b="1" i="1" dirty="0"/>
              <a:t>Esau</a:t>
            </a:r>
            <a:r>
              <a:rPr lang="de-DE" sz="2000" b="1" dirty="0"/>
              <a:t>; </a:t>
            </a:r>
          </a:p>
        </p:txBody>
      </p:sp>
      <p:sp>
        <p:nvSpPr>
          <p:cNvPr id="2" name="Scrollen: horizontal 1">
            <a:extLst>
              <a:ext uri="{FF2B5EF4-FFF2-40B4-BE49-F238E27FC236}">
                <a16:creationId xmlns:a16="http://schemas.microsoft.com/office/drawing/2014/main" id="{1B8A5CD2-E237-9C65-A046-81F4D70A1103}"/>
              </a:ext>
            </a:extLst>
          </p:cNvPr>
          <p:cNvSpPr/>
          <p:nvPr/>
        </p:nvSpPr>
        <p:spPr>
          <a:xfrm>
            <a:off x="109397" y="14728"/>
            <a:ext cx="2997485" cy="1315655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tabLst>
                <a:tab pos="90488" algn="l"/>
              </a:tabLst>
            </a:pPr>
            <a:r>
              <a:rPr lang="de-DE" b="1" dirty="0"/>
              <a:t>	</a:t>
            </a:r>
            <a:r>
              <a:rPr lang="de-DE" sz="2000" b="1" i="1" dirty="0">
                <a:solidFill>
                  <a:srgbClr val="6C0401"/>
                </a:solidFill>
              </a:rPr>
              <a:t> Mo, 16. Feb ‘26  - Erstgeborener vor aller Schöpfung</a:t>
            </a:r>
          </a:p>
        </p:txBody>
      </p:sp>
      <p:sp>
        <p:nvSpPr>
          <p:cNvPr id="7" name="CuadroTexto 22">
            <a:extLst>
              <a:ext uri="{FF2B5EF4-FFF2-40B4-BE49-F238E27FC236}">
                <a16:creationId xmlns:a16="http://schemas.microsoft.com/office/drawing/2014/main" id="{40A0C0D5-3E65-690A-59ED-BB1700E99634}"/>
              </a:ext>
            </a:extLst>
          </p:cNvPr>
          <p:cNvSpPr txBox="1"/>
          <p:nvPr/>
        </p:nvSpPr>
        <p:spPr>
          <a:xfrm>
            <a:off x="3559189" y="5852970"/>
            <a:ext cx="86513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000" b="1" dirty="0"/>
              <a:t>Sie waren alle ERSTGEBORENE, </a:t>
            </a:r>
            <a:br>
              <a:rPr lang="de-DE" sz="2000" b="1" dirty="0"/>
            </a:br>
            <a:r>
              <a:rPr lang="de-DE" sz="2000" b="1" dirty="0"/>
              <a:t>weil sie die vorrangige Position gegenüber ihren Brüdern innehatten, </a:t>
            </a:r>
            <a:br>
              <a:rPr lang="de-DE" sz="2000" b="1" dirty="0"/>
            </a:br>
            <a:r>
              <a:rPr lang="de-DE" sz="2000" b="1" dirty="0"/>
              <a:t>nicht weil sie zuerst geboren wurden.</a:t>
            </a:r>
            <a:endParaRPr lang="en-US" sz="2000" b="1" noProof="0" dirty="0"/>
          </a:p>
        </p:txBody>
      </p:sp>
      <p:sp>
        <p:nvSpPr>
          <p:cNvPr id="9" name="CuadroTexto 22">
            <a:extLst>
              <a:ext uri="{FF2B5EF4-FFF2-40B4-BE49-F238E27FC236}">
                <a16:creationId xmlns:a16="http://schemas.microsoft.com/office/drawing/2014/main" id="{F9B84285-AC02-BFA8-B9EF-1DBBA3DDF018}"/>
              </a:ext>
            </a:extLst>
          </p:cNvPr>
          <p:cNvSpPr txBox="1"/>
          <p:nvPr/>
        </p:nvSpPr>
        <p:spPr>
          <a:xfrm>
            <a:off x="148307" y="1471435"/>
            <a:ext cx="370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ISAAK war der Erstgeborene </a:t>
            </a:r>
            <a:br>
              <a:rPr lang="de-DE" sz="2000" b="1" dirty="0"/>
            </a:br>
            <a:r>
              <a:rPr lang="de-DE" sz="2000" b="1" dirty="0"/>
              <a:t>	anstelle von </a:t>
            </a:r>
            <a:r>
              <a:rPr lang="de-DE" sz="2000" b="1" i="1" dirty="0"/>
              <a:t>Ismael</a:t>
            </a:r>
            <a:r>
              <a:rPr lang="de-DE" sz="2000" b="1" dirty="0"/>
              <a:t>; </a:t>
            </a:r>
          </a:p>
        </p:txBody>
      </p:sp>
      <p:sp>
        <p:nvSpPr>
          <p:cNvPr id="11" name="CuadroTexto 22">
            <a:extLst>
              <a:ext uri="{FF2B5EF4-FFF2-40B4-BE49-F238E27FC236}">
                <a16:creationId xmlns:a16="http://schemas.microsoft.com/office/drawing/2014/main" id="{EAEA8598-1378-8F7E-C194-62451DF27C63}"/>
              </a:ext>
            </a:extLst>
          </p:cNvPr>
          <p:cNvSpPr txBox="1"/>
          <p:nvPr/>
        </p:nvSpPr>
        <p:spPr>
          <a:xfrm>
            <a:off x="90192" y="3749658"/>
            <a:ext cx="37033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JOSEPH war der Erstgeborene </a:t>
            </a:r>
            <a:br>
              <a:rPr lang="de-DE" sz="2000" b="1" dirty="0"/>
            </a:br>
            <a:r>
              <a:rPr lang="de-DE" sz="2000" b="1" dirty="0"/>
              <a:t>	anstelle von </a:t>
            </a:r>
            <a:r>
              <a:rPr lang="de-DE" sz="2000" b="1" i="1" dirty="0"/>
              <a:t>Reuben</a:t>
            </a:r>
            <a:r>
              <a:rPr lang="de-DE" sz="2000" b="1" dirty="0"/>
              <a:t>; </a:t>
            </a:r>
          </a:p>
        </p:txBody>
      </p:sp>
      <p:sp>
        <p:nvSpPr>
          <p:cNvPr id="13" name="CuadroTexto 22">
            <a:extLst>
              <a:ext uri="{FF2B5EF4-FFF2-40B4-BE49-F238E27FC236}">
                <a16:creationId xmlns:a16="http://schemas.microsoft.com/office/drawing/2014/main" id="{A7468A19-21A2-79A9-5CBB-C890DB17C066}"/>
              </a:ext>
            </a:extLst>
          </p:cNvPr>
          <p:cNvSpPr txBox="1"/>
          <p:nvPr/>
        </p:nvSpPr>
        <p:spPr>
          <a:xfrm>
            <a:off x="305106" y="4641210"/>
            <a:ext cx="370336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DAVID war der Erstgeborene </a:t>
            </a:r>
            <a:br>
              <a:rPr lang="de-DE" sz="2000" b="1" dirty="0"/>
            </a:br>
            <a:r>
              <a:rPr lang="de-DE" sz="2000" b="1" dirty="0"/>
              <a:t>	und nicht </a:t>
            </a:r>
            <a:r>
              <a:rPr lang="de-DE" sz="2000" b="1" i="1" dirty="0" err="1"/>
              <a:t>Eliab</a:t>
            </a:r>
            <a:r>
              <a:rPr lang="de-DE" sz="2000" b="1" dirty="0"/>
              <a:t> </a:t>
            </a:r>
            <a:br>
              <a:rPr lang="de-DE" sz="2000" b="1" dirty="0"/>
            </a:br>
            <a:r>
              <a:rPr lang="de-DE" sz="2000" b="1" dirty="0"/>
              <a:t>	(Psalm 89,27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268425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11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5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/>
      <p:bldP spid="7" grpId="0"/>
      <p:bldP spid="9" grpId="0"/>
      <p:bldP spid="11" grpId="0"/>
      <p:bldP spid="13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1987</Words>
  <Application>Microsoft Office PowerPoint</Application>
  <PresentationFormat>Panorámica</PresentationFormat>
  <Paragraphs>110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Aptos Display</vt:lpstr>
      <vt:lpstr>Candara</vt:lpstr>
      <vt:lpstr>Aptos</vt:lpstr>
      <vt:lpstr>Arial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102</cp:revision>
  <dcterms:created xsi:type="dcterms:W3CDTF">2026-01-17T09:06:28Z</dcterms:created>
  <dcterms:modified xsi:type="dcterms:W3CDTF">2026-02-17T20:18:42Z</dcterms:modified>
</cp:coreProperties>
</file>