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28" r:id="rId4"/>
    <p:sldId id="257" r:id="rId5"/>
    <p:sldId id="329" r:id="rId6"/>
    <p:sldId id="258" r:id="rId7"/>
    <p:sldId id="325" r:id="rId8"/>
    <p:sldId id="259" r:id="rId9"/>
    <p:sldId id="330" r:id="rId10"/>
    <p:sldId id="260" r:id="rId11"/>
    <p:sldId id="331" r:id="rId12"/>
    <p:sldId id="261" r:id="rId13"/>
    <p:sldId id="332" r:id="rId14"/>
    <p:sldId id="333" r:id="rId15"/>
    <p:sldId id="326" r:id="rId16"/>
    <p:sldId id="327" r:id="rId17"/>
    <p:sldId id="264" r:id="rId18"/>
    <p:sldId id="334" r:id="rId19"/>
    <p:sldId id="324" r:id="rId20"/>
    <p:sldId id="336" r:id="rId21"/>
  </p:sldIdLst>
  <p:sldSz cx="12192000" cy="6858000"/>
  <p:notesSz cx="6858000" cy="9144000"/>
  <p:embeddedFontLs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210"/>
    <a:srgbClr val="B2C6BD"/>
    <a:srgbClr val="FFCA6A"/>
    <a:srgbClr val="FF99FF"/>
    <a:srgbClr val="9DCC9E"/>
    <a:srgbClr val="9E4745"/>
    <a:srgbClr val="FFBF44"/>
    <a:srgbClr val="FFFF66"/>
    <a:srgbClr val="E8C54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Nun,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 gibt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 Arten von LEHREN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rgbClr val="6A1210"/>
        </a:solidFill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Nach CHRISTUS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 SEINER LEHRE,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in der BIBEL steht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6A121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Wir sind im GLAUBEN gestärkt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und fließen über vor DANKBARKEIT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(Kol. 2,7)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Nach Philosophien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 leeren Spitzfindigkeiten, nach den Überlieferungen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Menschen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 werden getäuscht,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beurteilt und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unserer Belohnung beraubt </a:t>
          </a:r>
          <a:b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2,8, 16,18)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 custScaleY="149830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 custScaleY="149830">
        <dgm:presLayoutVars>
          <dgm:chPref val="3"/>
        </dgm:presLayoutVars>
      </dgm:prSet>
      <dgm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 custScaleY="131690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 custScaleY="131690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de-DE" sz="2000" b="1" kern="1200" dirty="0"/>
            <a:t>Er gab uns </a:t>
          </a:r>
          <a:br>
            <a:rPr lang="de-DE" sz="2000" b="1" kern="1200" dirty="0"/>
          </a:br>
          <a:r>
            <a:rPr lang="de-DE" sz="2000" b="1" kern="1200" dirty="0"/>
            <a:t>das Leben, indem Er uns unsere </a:t>
          </a:r>
          <a:r>
            <a:rPr lang="de-DE" sz="2000" b="1" kern="1200" dirty="0">
              <a:solidFill>
                <a:srgbClr val="FF0000"/>
              </a:solidFill>
            </a:rPr>
            <a:t>Sünden</a:t>
          </a:r>
          <a:r>
            <a:rPr lang="de-DE" sz="20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 vergab</a:t>
          </a:r>
          <a:r>
            <a:rPr lang="de-DE" sz="2000" b="1" kern="1200" dirty="0">
              <a:solidFill>
                <a:srgbClr val="00B050"/>
              </a:solidFill>
            </a:rPr>
            <a:t> </a:t>
          </a:r>
          <a:r>
            <a:rPr lang="de-DE" sz="2000" b="1" kern="1200" dirty="0"/>
            <a:t>(Kol. 2,13):</a:t>
          </a:r>
        </a:p>
        <a:p>
          <a:pPr algn="l"/>
          <a:br>
            <a:rPr lang="de-DE" sz="700" b="1" kern="1200" dirty="0"/>
          </a:br>
          <a:r>
            <a:rPr lang="de-DE" sz="2000" b="1" kern="1200" dirty="0"/>
            <a:t>„und hat uns </a:t>
          </a:r>
          <a:r>
            <a:rPr lang="de-DE" sz="2000" b="1" kern="1200" dirty="0">
              <a:solidFill>
                <a:srgbClr val="5CEE74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vergeben</a:t>
          </a:r>
          <a:r>
            <a:rPr lang="de-DE" sz="2000" b="1" kern="1200" dirty="0"/>
            <a:t> </a:t>
          </a:r>
          <a:br>
            <a:rPr lang="de-DE" sz="2000" b="1" kern="1200" dirty="0"/>
          </a:br>
          <a:r>
            <a:rPr lang="de-DE" sz="2000" b="1" kern="1200" dirty="0"/>
            <a:t>alle </a:t>
          </a:r>
          <a:r>
            <a:rPr lang="de-DE" sz="2000" b="1" kern="1200" dirty="0">
              <a:solidFill>
                <a:srgbClr val="FF0000"/>
              </a:solidFill>
            </a:rPr>
            <a:t>Sünden.“</a:t>
          </a:r>
          <a:endParaRPr lang="en" sz="2000" b="1" kern="1200" dirty="0">
            <a:solidFill>
              <a:srgbClr val="FF0000"/>
            </a:solidFill>
          </a:endParaRP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de-DE" sz="2000" b="1" dirty="0">
              <a:solidFill>
                <a:schemeClr val="bg1"/>
              </a:solidFill>
            </a:rPr>
            <a:t>Er hat die </a:t>
          </a:r>
          <a:r>
            <a:rPr lang="de-DE" sz="2000" b="1" dirty="0">
              <a:solidFill>
                <a:schemeClr val="tx1">
                  <a:lumMod val="95000"/>
                  <a:lumOff val="5000"/>
                </a:schemeClr>
              </a:solidFill>
            </a:rPr>
            <a:t>Schuld,</a:t>
          </a:r>
          <a:r>
            <a:rPr lang="de-DE" sz="2000" b="1" dirty="0">
              <a:solidFill>
                <a:schemeClr val="bg1"/>
              </a:solidFill>
            </a:rPr>
            <a:t> </a:t>
          </a:r>
          <a:br>
            <a:rPr lang="de-DE" sz="2000" b="1" dirty="0">
              <a:solidFill>
                <a:schemeClr val="bg1"/>
              </a:solidFill>
            </a:rPr>
          </a:br>
          <a:r>
            <a:rPr lang="de-DE" sz="2000" b="1" dirty="0">
              <a:solidFill>
                <a:schemeClr val="bg1"/>
              </a:solidFill>
            </a:rPr>
            <a:t>die gegen uns stand, </a:t>
          </a:r>
          <a:br>
            <a:rPr lang="de-DE" sz="2000" b="1" dirty="0">
              <a:solidFill>
                <a:schemeClr val="bg1"/>
              </a:solidFill>
            </a:rPr>
          </a:br>
          <a:r>
            <a:rPr lang="de-DE" sz="2000" b="1" dirty="0">
              <a:solidFill>
                <a:srgbClr val="92D050"/>
              </a:solidFill>
            </a:rPr>
            <a:t>getilgt</a:t>
          </a:r>
          <a:r>
            <a:rPr lang="de-DE" sz="2000" b="1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br>
            <a:rPr lang="de-DE" sz="2000" b="1" dirty="0">
              <a:solidFill>
                <a:schemeClr val="accent2">
                  <a:lumMod val="60000"/>
                  <a:lumOff val="40000"/>
                </a:schemeClr>
              </a:solidFill>
            </a:rPr>
          </a:br>
          <a:r>
            <a:rPr lang="de-DE" sz="2000" b="1" dirty="0">
              <a:solidFill>
                <a:schemeClr val="bg1"/>
              </a:solidFill>
            </a:rPr>
            <a:t>(Kol 2,14):</a:t>
          </a:r>
        </a:p>
        <a:p>
          <a:pPr algn="l"/>
          <a:endParaRPr lang="de-DE" sz="700" b="1" dirty="0">
            <a:solidFill>
              <a:schemeClr val="bg1"/>
            </a:solidFill>
          </a:endParaRPr>
        </a:p>
        <a:p>
          <a:pPr algn="l"/>
          <a:r>
            <a:rPr lang="en" sz="2000" b="1" dirty="0">
              <a:solidFill>
                <a:schemeClr val="bg1"/>
              </a:solidFill>
            </a:rPr>
            <a:t>“</a:t>
          </a:r>
          <a:r>
            <a:rPr lang="de-DE" sz="2000" b="1" dirty="0">
              <a:solidFill>
                <a:schemeClr val="bg1"/>
              </a:solidFill>
            </a:rPr>
            <a:t>Er hat den </a:t>
          </a:r>
          <a:r>
            <a:rPr lang="de-DE" sz="2000" b="1" dirty="0">
              <a:solidFill>
                <a:schemeClr val="tx1"/>
              </a:solidFill>
            </a:rPr>
            <a:t>Schuldbrief</a:t>
          </a:r>
          <a:r>
            <a:rPr lang="de-DE" sz="2000" b="1" dirty="0">
              <a:solidFill>
                <a:schemeClr val="bg1"/>
              </a:solidFill>
            </a:rPr>
            <a:t> </a:t>
          </a:r>
          <a:r>
            <a:rPr lang="de-DE" sz="2000" b="1" dirty="0">
              <a:solidFill>
                <a:srgbClr val="92D050"/>
              </a:solidFill>
            </a:rPr>
            <a:t>getilgt</a:t>
          </a:r>
          <a:r>
            <a:rPr lang="de-DE" sz="2000" b="1" dirty="0">
              <a:solidFill>
                <a:schemeClr val="bg1"/>
              </a:solidFill>
            </a:rPr>
            <a:t>, … gegen uns … und hat ihn </a:t>
          </a:r>
          <a:r>
            <a:rPr lang="de-DE" sz="2000" b="1" dirty="0">
              <a:solidFill>
                <a:srgbClr val="92D050"/>
              </a:solidFill>
            </a:rPr>
            <a:t>aufgehoben</a:t>
          </a:r>
          <a:r>
            <a:rPr lang="de-DE" sz="2000" b="1" dirty="0">
              <a:solidFill>
                <a:schemeClr val="bg1"/>
              </a:solidFill>
            </a:rPr>
            <a:t> und </a:t>
          </a:r>
          <a:br>
            <a:rPr lang="de-DE" sz="2000" b="1" dirty="0">
              <a:solidFill>
                <a:schemeClr val="bg1"/>
              </a:solidFill>
            </a:rPr>
          </a:br>
          <a:r>
            <a:rPr lang="de-DE" sz="2000" b="1" dirty="0">
              <a:solidFill>
                <a:schemeClr val="bg1"/>
              </a:solidFill>
            </a:rPr>
            <a:t>an das </a:t>
          </a:r>
          <a:r>
            <a:rPr lang="de-DE" sz="2000" b="1" dirty="0">
              <a:solidFill>
                <a:srgbClr val="92D050"/>
              </a:solidFill>
            </a:rPr>
            <a:t>Kreuz</a:t>
          </a:r>
          <a:br>
            <a:rPr lang="de-DE" sz="2000" b="1" dirty="0">
              <a:solidFill>
                <a:srgbClr val="92D050"/>
              </a:solidFill>
            </a:rPr>
          </a:br>
          <a:r>
            <a:rPr lang="de-DE" sz="2000" b="1" dirty="0">
              <a:solidFill>
                <a:srgbClr val="92D050"/>
              </a:solidFill>
            </a:rPr>
            <a:t> geheftet</a:t>
          </a:r>
          <a:r>
            <a:rPr lang="de-DE" sz="2000" b="1" dirty="0">
              <a:solidFill>
                <a:schemeClr val="bg1"/>
              </a:solidFill>
            </a:rPr>
            <a:t>.“</a:t>
          </a:r>
          <a:endParaRPr lang="en" sz="2000" b="1" dirty="0">
            <a:solidFill>
              <a:schemeClr val="bg1"/>
            </a:solidFill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de-DE" sz="2000" b="1" noProof="0" dirty="0">
              <a:solidFill>
                <a:schemeClr val="bg1"/>
              </a:solidFill>
            </a:rPr>
            <a:t>Er hat die </a:t>
          </a:r>
          <a:r>
            <a:rPr lang="de-DE" sz="2000" b="1" noProof="0" dirty="0">
              <a:solidFill>
                <a:srgbClr val="FF0000"/>
              </a:solidFill>
            </a:rPr>
            <a:t>Mächte </a:t>
          </a:r>
          <a:br>
            <a:rPr lang="de-DE" sz="2000" b="1" noProof="0" dirty="0">
              <a:solidFill>
                <a:srgbClr val="FF0000"/>
              </a:solidFill>
            </a:rPr>
          </a:br>
          <a:r>
            <a:rPr lang="de-DE" sz="2000" b="1" noProof="0" dirty="0">
              <a:solidFill>
                <a:schemeClr val="bg1"/>
              </a:solidFill>
            </a:rPr>
            <a:t>und </a:t>
          </a:r>
          <a:r>
            <a:rPr lang="de-DE" sz="2000" b="1" noProof="0" dirty="0">
              <a:solidFill>
                <a:srgbClr val="FF0000"/>
              </a:solidFill>
            </a:rPr>
            <a:t>Gewalten</a:t>
          </a:r>
          <a:r>
            <a:rPr lang="de-DE" sz="2000" b="1" noProof="0" dirty="0">
              <a:solidFill>
                <a:schemeClr val="bg1"/>
              </a:solidFill>
            </a:rPr>
            <a:t> </a:t>
          </a:r>
          <a:br>
            <a:rPr lang="de-DE" sz="2000" b="1" noProof="0" dirty="0">
              <a:solidFill>
                <a:schemeClr val="bg1"/>
              </a:solidFill>
            </a:rPr>
          </a:br>
          <a:r>
            <a:rPr lang="de-DE" sz="2000" b="1" noProof="0" dirty="0">
              <a:solidFill>
                <a:schemeClr val="bg1"/>
              </a:solidFill>
            </a:rPr>
            <a:t>des </a:t>
          </a:r>
          <a:r>
            <a:rPr lang="de-DE" sz="2000" b="1" noProof="0" dirty="0">
              <a:solidFill>
                <a:srgbClr val="FF0000"/>
              </a:solidFill>
            </a:rPr>
            <a:t>Bösen</a:t>
          </a:r>
          <a:r>
            <a:rPr lang="de-DE" sz="2000" b="1" noProof="0" dirty="0">
              <a:solidFill>
                <a:schemeClr val="bg1"/>
              </a:solidFill>
            </a:rPr>
            <a:t> </a:t>
          </a:r>
          <a:r>
            <a:rPr lang="de-DE" sz="2000" b="1" noProof="0" dirty="0">
              <a:solidFill>
                <a:srgbClr val="92D050"/>
              </a:solidFill>
            </a:rPr>
            <a:t>besiegt </a:t>
          </a:r>
          <a:br>
            <a:rPr lang="de-DE" sz="2000" b="1" noProof="0" dirty="0">
              <a:solidFill>
                <a:srgbClr val="92D050"/>
              </a:solidFill>
            </a:rPr>
          </a:br>
          <a:r>
            <a:rPr lang="de-DE" sz="2000" b="1" noProof="0" dirty="0">
              <a:solidFill>
                <a:schemeClr val="bg1"/>
              </a:solidFill>
            </a:rPr>
            <a:t>(Kol 2,15):</a:t>
          </a:r>
        </a:p>
        <a:p>
          <a:pPr algn="l"/>
          <a:br>
            <a:rPr lang="de-DE" sz="700" b="1" noProof="0" dirty="0">
              <a:solidFill>
                <a:schemeClr val="bg1"/>
              </a:solidFill>
            </a:rPr>
          </a:br>
          <a:r>
            <a:rPr lang="de-DE" sz="2000" b="1" noProof="0" dirty="0">
              <a:solidFill>
                <a:schemeClr val="bg1"/>
              </a:solidFill>
            </a:rPr>
            <a:t>„und über sie </a:t>
          </a:r>
          <a:br>
            <a:rPr lang="de-DE" sz="2000" b="1" noProof="0" dirty="0">
              <a:solidFill>
                <a:schemeClr val="bg1"/>
              </a:solidFill>
            </a:rPr>
          </a:br>
          <a:r>
            <a:rPr lang="de-DE" sz="2000" b="1" noProof="0" dirty="0">
              <a:solidFill>
                <a:srgbClr val="FF0000"/>
              </a:solidFill>
            </a:rPr>
            <a:t>triumphiert </a:t>
          </a:r>
          <a:br>
            <a:rPr lang="de-DE" sz="2000" b="1" noProof="0" dirty="0">
              <a:solidFill>
                <a:schemeClr val="bg1"/>
              </a:solidFill>
            </a:rPr>
          </a:br>
          <a:r>
            <a:rPr lang="de-DE" sz="2000" b="1" noProof="0" dirty="0">
              <a:solidFill>
                <a:schemeClr val="bg1"/>
              </a:solidFill>
            </a:rPr>
            <a:t>in </a:t>
          </a:r>
          <a:r>
            <a:rPr lang="de-DE" sz="2000" b="1" noProof="0" dirty="0">
              <a:solidFill>
                <a:srgbClr val="FFFF00"/>
              </a:solidFill>
            </a:rPr>
            <a:t>CHRISTUS.“</a:t>
          </a:r>
          <a:endParaRPr lang="en" sz="2000" b="1" dirty="0">
            <a:solidFill>
              <a:srgbClr val="FFFF00"/>
            </a:solidFill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0731" y="596588"/>
          <a:ext cx="1886530" cy="164631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Nun,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es gibt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 Arten von LEHREN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58950" y="644807"/>
        <a:ext cx="1790092" cy="1549880"/>
      </dsp:txXfrm>
    </dsp:sp>
    <dsp:sp modelId="{AB0CBB47-E424-47FF-8AD8-BA5C37AA2D98}">
      <dsp:nvSpPr>
        <dsp:cNvPr id="0" name=""/>
        <dsp:cNvSpPr/>
      </dsp:nvSpPr>
      <dsp:spPr>
        <a:xfrm rot="19049101">
          <a:off x="1762690" y="1043930"/>
          <a:ext cx="1023757" cy="59795"/>
        </a:xfrm>
        <a:custGeom>
          <a:avLst/>
          <a:gdLst/>
          <a:ahLst/>
          <a:cxnLst/>
          <a:rect l="0" t="0" r="0" b="0"/>
          <a:pathLst>
            <a:path>
              <a:moveTo>
                <a:pt x="0" y="29897"/>
              </a:moveTo>
              <a:lnTo>
                <a:pt x="1023757" y="2989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8975" y="1048234"/>
        <a:ext cx="51187" cy="51187"/>
      </dsp:txXfrm>
    </dsp:sp>
    <dsp:sp modelId="{628B03C1-2108-40C1-A7E4-4B0B7D9A765A}">
      <dsp:nvSpPr>
        <dsp:cNvPr id="0" name=""/>
        <dsp:cNvSpPr/>
      </dsp:nvSpPr>
      <dsp:spPr>
        <a:xfrm>
          <a:off x="2651875" y="21262"/>
          <a:ext cx="3879254" cy="1413294"/>
        </a:xfrm>
        <a:prstGeom prst="roundRect">
          <a:avLst>
            <a:gd name="adj" fmla="val 10000"/>
          </a:avLst>
        </a:prstGeom>
        <a:solidFill>
          <a:srgbClr val="6A121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Nach CHRISTUS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 SEINER LEHRE,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die in der BIBEL steht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3269" y="62656"/>
        <a:ext cx="3796466" cy="1330506"/>
      </dsp:txXfrm>
    </dsp:sp>
    <dsp:sp modelId="{C199F4D7-3ABA-4133-A056-BAEF2F3D776A}">
      <dsp:nvSpPr>
        <dsp:cNvPr id="0" name=""/>
        <dsp:cNvSpPr/>
      </dsp:nvSpPr>
      <dsp:spPr>
        <a:xfrm>
          <a:off x="6531130" y="698011"/>
          <a:ext cx="754612" cy="59795"/>
        </a:xfrm>
        <a:custGeom>
          <a:avLst/>
          <a:gdLst/>
          <a:ahLst/>
          <a:cxnLst/>
          <a:rect l="0" t="0" r="0" b="0"/>
          <a:pathLst>
            <a:path>
              <a:moveTo>
                <a:pt x="0" y="29897"/>
              </a:moveTo>
              <a:lnTo>
                <a:pt x="754612" y="29897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9570" y="709044"/>
        <a:ext cx="37730" cy="37730"/>
      </dsp:txXfrm>
    </dsp:sp>
    <dsp:sp modelId="{3C6B2C48-3092-4773-ACB2-D38B34F145FF}">
      <dsp:nvSpPr>
        <dsp:cNvPr id="0" name=""/>
        <dsp:cNvSpPr/>
      </dsp:nvSpPr>
      <dsp:spPr>
        <a:xfrm>
          <a:off x="7285742" y="21262"/>
          <a:ext cx="4362640" cy="1413294"/>
        </a:xfrm>
        <a:prstGeom prst="roundRect">
          <a:avLst>
            <a:gd name="adj" fmla="val 10000"/>
          </a:avLst>
        </a:prstGeom>
        <a:solidFill>
          <a:srgbClr val="6A121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Wir sind im GLAUBEN gestärkt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und fließen über vor DANKBARKEIT </a:t>
          </a:r>
          <a:b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de-DE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(Kol. 2,7)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327136" y="62656"/>
        <a:ext cx="4279852" cy="1330506"/>
      </dsp:txXfrm>
    </dsp:sp>
    <dsp:sp modelId="{80EEE3D0-C2C4-40CE-9E73-DCDA5330CD5E}">
      <dsp:nvSpPr>
        <dsp:cNvPr id="0" name=""/>
        <dsp:cNvSpPr/>
      </dsp:nvSpPr>
      <dsp:spPr>
        <a:xfrm rot="2751113">
          <a:off x="1732863" y="1778546"/>
          <a:ext cx="1083410" cy="59795"/>
        </a:xfrm>
        <a:custGeom>
          <a:avLst/>
          <a:gdLst/>
          <a:ahLst/>
          <a:cxnLst/>
          <a:rect l="0" t="0" r="0" b="0"/>
          <a:pathLst>
            <a:path>
              <a:moveTo>
                <a:pt x="0" y="29897"/>
              </a:moveTo>
              <a:lnTo>
                <a:pt x="1083410" y="2989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7483" y="1781358"/>
        <a:ext cx="54170" cy="54170"/>
      </dsp:txXfrm>
    </dsp:sp>
    <dsp:sp modelId="{DD8FD213-494A-48EE-8B01-6F55637C1A93}">
      <dsp:nvSpPr>
        <dsp:cNvPr id="0" name=""/>
        <dsp:cNvSpPr/>
      </dsp:nvSpPr>
      <dsp:spPr>
        <a:xfrm>
          <a:off x="2651875" y="1576046"/>
          <a:ext cx="3879254" cy="12421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Nach Philosophien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 leeren Spitzfindigkeiten, nach den Überlieferungen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 Menschen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257" y="1612428"/>
        <a:ext cx="3806490" cy="1169422"/>
      </dsp:txXfrm>
    </dsp:sp>
    <dsp:sp modelId="{BA0379AC-B5CE-4DE2-9563-54FF42A75FD8}">
      <dsp:nvSpPr>
        <dsp:cNvPr id="0" name=""/>
        <dsp:cNvSpPr/>
      </dsp:nvSpPr>
      <dsp:spPr>
        <a:xfrm>
          <a:off x="6531130" y="2167242"/>
          <a:ext cx="754612" cy="59795"/>
        </a:xfrm>
        <a:custGeom>
          <a:avLst/>
          <a:gdLst/>
          <a:ahLst/>
          <a:cxnLst/>
          <a:rect l="0" t="0" r="0" b="0"/>
          <a:pathLst>
            <a:path>
              <a:moveTo>
                <a:pt x="0" y="29897"/>
              </a:moveTo>
              <a:lnTo>
                <a:pt x="754612" y="2989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9570" y="2178274"/>
        <a:ext cx="37730" cy="37730"/>
      </dsp:txXfrm>
    </dsp:sp>
    <dsp:sp modelId="{5EF5C1E4-06C3-494E-AC3C-15D7B9D016A6}">
      <dsp:nvSpPr>
        <dsp:cNvPr id="0" name=""/>
        <dsp:cNvSpPr/>
      </dsp:nvSpPr>
      <dsp:spPr>
        <a:xfrm>
          <a:off x="7285742" y="1576046"/>
          <a:ext cx="4362640" cy="12421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 werden getäuscht,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beurteilt und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unserer Belohnung beraubt </a:t>
          </a:r>
          <a:b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2,8, 16,18)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2124" y="1612428"/>
        <a:ext cx="4289876" cy="1169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9214" y="-6729"/>
          <a:ext cx="3371810" cy="338526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Er gab uns </a:t>
          </a:r>
          <a:br>
            <a:rPr lang="de-DE" sz="2000" b="1" kern="1200" dirty="0"/>
          </a:br>
          <a:r>
            <a:rPr lang="de-DE" sz="2000" b="1" kern="1200" dirty="0"/>
            <a:t>das Leben, indem Er uns unsere </a:t>
          </a:r>
          <a:r>
            <a:rPr lang="de-DE" sz="2000" b="1" kern="1200" dirty="0">
              <a:solidFill>
                <a:srgbClr val="FF0000"/>
              </a:solidFill>
            </a:rPr>
            <a:t>Sünden</a:t>
          </a:r>
          <a:r>
            <a:rPr lang="de-DE" sz="20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 vergab</a:t>
          </a:r>
          <a:r>
            <a:rPr lang="de-DE" sz="2000" b="1" kern="1200" dirty="0">
              <a:solidFill>
                <a:srgbClr val="00B050"/>
              </a:solidFill>
            </a:rPr>
            <a:t> </a:t>
          </a:r>
          <a:r>
            <a:rPr lang="de-DE" sz="2000" b="1" kern="1200" dirty="0"/>
            <a:t>(Kol. 2,13):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700" b="1" kern="1200" dirty="0"/>
          </a:br>
          <a:r>
            <a:rPr lang="de-DE" sz="2000" b="1" kern="1200" dirty="0"/>
            <a:t>„und hat uns </a:t>
          </a:r>
          <a:r>
            <a:rPr lang="de-DE" sz="2000" b="1" kern="1200" dirty="0">
              <a:solidFill>
                <a:srgbClr val="5CEE74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vergeben</a:t>
          </a:r>
          <a:r>
            <a:rPr lang="de-DE" sz="2000" b="1" kern="1200" dirty="0"/>
            <a:t> </a:t>
          </a:r>
          <a:br>
            <a:rPr lang="de-DE" sz="2000" b="1" kern="1200" dirty="0"/>
          </a:br>
          <a:r>
            <a:rPr lang="de-DE" sz="2000" b="1" kern="1200" dirty="0"/>
            <a:t>alle </a:t>
          </a:r>
          <a:r>
            <a:rPr lang="de-DE" sz="2000" b="1" kern="1200" dirty="0">
              <a:solidFill>
                <a:srgbClr val="FF0000"/>
              </a:solidFill>
            </a:rPr>
            <a:t>Sünden.“</a:t>
          </a:r>
          <a:endParaRPr lang="en" sz="2000" b="1" kern="1200" dirty="0">
            <a:solidFill>
              <a:srgbClr val="FF0000"/>
            </a:solidFill>
          </a:endParaRPr>
        </a:p>
      </dsp:txBody>
      <dsp:txXfrm rot="5400000">
        <a:off x="2485" y="674362"/>
        <a:ext cx="3385268" cy="2023086"/>
      </dsp:txXfrm>
    </dsp:sp>
    <dsp:sp modelId="{B885D748-65CB-4770-8E25-553E448535E9}">
      <dsp:nvSpPr>
        <dsp:cNvPr id="0" name=""/>
        <dsp:cNvSpPr/>
      </dsp:nvSpPr>
      <dsp:spPr>
        <a:xfrm rot="16200000">
          <a:off x="4053357" y="-411708"/>
          <a:ext cx="3371810" cy="4195227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Er hat die </a:t>
          </a:r>
          <a:r>
            <a:rPr lang="de-DE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Schuld,</a:t>
          </a:r>
          <a:r>
            <a:rPr lang="de-DE" sz="2000" b="1" kern="1200" dirty="0">
              <a:solidFill>
                <a:schemeClr val="bg1"/>
              </a:solidFill>
            </a:rPr>
            <a:t> </a:t>
          </a:r>
          <a:br>
            <a:rPr lang="de-DE" sz="2000" b="1" kern="1200" dirty="0">
              <a:solidFill>
                <a:schemeClr val="bg1"/>
              </a:solidFill>
            </a:rPr>
          </a:br>
          <a:r>
            <a:rPr lang="de-DE" sz="2000" b="1" kern="1200" dirty="0">
              <a:solidFill>
                <a:schemeClr val="bg1"/>
              </a:solidFill>
            </a:rPr>
            <a:t>die gegen uns stand, </a:t>
          </a:r>
          <a:br>
            <a:rPr lang="de-DE" sz="2000" b="1" kern="1200" dirty="0">
              <a:solidFill>
                <a:schemeClr val="bg1"/>
              </a:solidFill>
            </a:rPr>
          </a:br>
          <a:r>
            <a:rPr lang="de-DE" sz="2000" b="1" kern="1200" dirty="0">
              <a:solidFill>
                <a:srgbClr val="92D050"/>
              </a:solidFill>
            </a:rPr>
            <a:t>getilgt</a:t>
          </a:r>
          <a:r>
            <a:rPr lang="de-DE" sz="20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br>
            <a:rPr lang="de-DE" sz="20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</a:br>
          <a:r>
            <a:rPr lang="de-DE" sz="2000" b="1" kern="1200" dirty="0">
              <a:solidFill>
                <a:schemeClr val="bg1"/>
              </a:solidFill>
            </a:rPr>
            <a:t>(Kol 2,14):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b="1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</a:rPr>
            <a:t>“</a:t>
          </a:r>
          <a:r>
            <a:rPr lang="de-DE" sz="2000" b="1" kern="1200" dirty="0">
              <a:solidFill>
                <a:schemeClr val="bg1"/>
              </a:solidFill>
            </a:rPr>
            <a:t>Er hat den </a:t>
          </a:r>
          <a:r>
            <a:rPr lang="de-DE" sz="2000" b="1" kern="1200" dirty="0">
              <a:solidFill>
                <a:schemeClr val="tx1"/>
              </a:solidFill>
            </a:rPr>
            <a:t>Schuldbrief</a:t>
          </a:r>
          <a:r>
            <a:rPr lang="de-DE" sz="2000" b="1" kern="1200" dirty="0">
              <a:solidFill>
                <a:schemeClr val="bg1"/>
              </a:solidFill>
            </a:rPr>
            <a:t> </a:t>
          </a:r>
          <a:r>
            <a:rPr lang="de-DE" sz="2000" b="1" kern="1200" dirty="0">
              <a:solidFill>
                <a:srgbClr val="92D050"/>
              </a:solidFill>
            </a:rPr>
            <a:t>getilgt</a:t>
          </a:r>
          <a:r>
            <a:rPr lang="de-DE" sz="2000" b="1" kern="1200" dirty="0">
              <a:solidFill>
                <a:schemeClr val="bg1"/>
              </a:solidFill>
            </a:rPr>
            <a:t>, … gegen uns … und hat ihn </a:t>
          </a:r>
          <a:r>
            <a:rPr lang="de-DE" sz="2000" b="1" kern="1200" dirty="0">
              <a:solidFill>
                <a:srgbClr val="92D050"/>
              </a:solidFill>
            </a:rPr>
            <a:t>aufgehoben</a:t>
          </a:r>
          <a:r>
            <a:rPr lang="de-DE" sz="2000" b="1" kern="1200" dirty="0">
              <a:solidFill>
                <a:schemeClr val="bg1"/>
              </a:solidFill>
            </a:rPr>
            <a:t> und </a:t>
          </a:r>
          <a:br>
            <a:rPr lang="de-DE" sz="2000" b="1" kern="1200" dirty="0">
              <a:solidFill>
                <a:schemeClr val="bg1"/>
              </a:solidFill>
            </a:rPr>
          </a:br>
          <a:r>
            <a:rPr lang="de-DE" sz="2000" b="1" kern="1200" dirty="0">
              <a:solidFill>
                <a:schemeClr val="bg1"/>
              </a:solidFill>
            </a:rPr>
            <a:t>an das </a:t>
          </a:r>
          <a:r>
            <a:rPr lang="de-DE" sz="2000" b="1" kern="1200" dirty="0">
              <a:solidFill>
                <a:srgbClr val="92D050"/>
              </a:solidFill>
            </a:rPr>
            <a:t>Kreuz</a:t>
          </a:r>
          <a:br>
            <a:rPr lang="de-DE" sz="2000" b="1" kern="1200" dirty="0">
              <a:solidFill>
                <a:srgbClr val="92D050"/>
              </a:solidFill>
            </a:rPr>
          </a:br>
          <a:r>
            <a:rPr lang="de-DE" sz="2000" b="1" kern="1200" dirty="0">
              <a:solidFill>
                <a:srgbClr val="92D050"/>
              </a:solidFill>
            </a:rPr>
            <a:t> geheftet</a:t>
          </a:r>
          <a:r>
            <a:rPr lang="de-DE" sz="2000" b="1" kern="1200" dirty="0">
              <a:solidFill>
                <a:schemeClr val="bg1"/>
              </a:solidFill>
            </a:rPr>
            <a:t>.“</a:t>
          </a:r>
          <a:endParaRPr lang="en" sz="2000" b="1" kern="1200" dirty="0">
            <a:solidFill>
              <a:schemeClr val="bg1"/>
            </a:solidFill>
          </a:endParaRPr>
        </a:p>
      </dsp:txBody>
      <dsp:txXfrm rot="5400000">
        <a:off x="3641649" y="674362"/>
        <a:ext cx="4195227" cy="2023086"/>
      </dsp:txXfrm>
    </dsp:sp>
    <dsp:sp modelId="{166E1F6B-A796-46A3-907A-6DDF004D0C02}">
      <dsp:nvSpPr>
        <dsp:cNvPr id="0" name=""/>
        <dsp:cNvSpPr/>
      </dsp:nvSpPr>
      <dsp:spPr>
        <a:xfrm rot="16200000">
          <a:off x="8097501" y="-6729"/>
          <a:ext cx="3371810" cy="338526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noProof="0" dirty="0">
              <a:solidFill>
                <a:schemeClr val="bg1"/>
              </a:solidFill>
            </a:rPr>
            <a:t>Er hat die </a:t>
          </a:r>
          <a:r>
            <a:rPr lang="de-DE" sz="2000" b="1" kern="1200" noProof="0" dirty="0">
              <a:solidFill>
                <a:srgbClr val="FF0000"/>
              </a:solidFill>
            </a:rPr>
            <a:t>Mächte </a:t>
          </a:r>
          <a:br>
            <a:rPr lang="de-DE" sz="2000" b="1" kern="1200" noProof="0" dirty="0">
              <a:solidFill>
                <a:srgbClr val="FF0000"/>
              </a:solidFill>
            </a:rPr>
          </a:br>
          <a:r>
            <a:rPr lang="de-DE" sz="2000" b="1" kern="1200" noProof="0" dirty="0">
              <a:solidFill>
                <a:schemeClr val="bg1"/>
              </a:solidFill>
            </a:rPr>
            <a:t>und </a:t>
          </a:r>
          <a:r>
            <a:rPr lang="de-DE" sz="2000" b="1" kern="1200" noProof="0" dirty="0">
              <a:solidFill>
                <a:srgbClr val="FF0000"/>
              </a:solidFill>
            </a:rPr>
            <a:t>Gewalten</a:t>
          </a:r>
          <a:r>
            <a:rPr lang="de-DE" sz="2000" b="1" kern="1200" noProof="0" dirty="0">
              <a:solidFill>
                <a:schemeClr val="bg1"/>
              </a:solidFill>
            </a:rPr>
            <a:t> </a:t>
          </a:r>
          <a:br>
            <a:rPr lang="de-DE" sz="2000" b="1" kern="1200" noProof="0" dirty="0">
              <a:solidFill>
                <a:schemeClr val="bg1"/>
              </a:solidFill>
            </a:rPr>
          </a:br>
          <a:r>
            <a:rPr lang="de-DE" sz="2000" b="1" kern="1200" noProof="0" dirty="0">
              <a:solidFill>
                <a:schemeClr val="bg1"/>
              </a:solidFill>
            </a:rPr>
            <a:t>des </a:t>
          </a:r>
          <a:r>
            <a:rPr lang="de-DE" sz="2000" b="1" kern="1200" noProof="0" dirty="0">
              <a:solidFill>
                <a:srgbClr val="FF0000"/>
              </a:solidFill>
            </a:rPr>
            <a:t>Bösen</a:t>
          </a:r>
          <a:r>
            <a:rPr lang="de-DE" sz="2000" b="1" kern="1200" noProof="0" dirty="0">
              <a:solidFill>
                <a:schemeClr val="bg1"/>
              </a:solidFill>
            </a:rPr>
            <a:t> </a:t>
          </a:r>
          <a:r>
            <a:rPr lang="de-DE" sz="2000" b="1" kern="1200" noProof="0" dirty="0">
              <a:solidFill>
                <a:srgbClr val="92D050"/>
              </a:solidFill>
            </a:rPr>
            <a:t>besiegt </a:t>
          </a:r>
          <a:br>
            <a:rPr lang="de-DE" sz="2000" b="1" kern="1200" noProof="0" dirty="0">
              <a:solidFill>
                <a:srgbClr val="92D050"/>
              </a:solidFill>
            </a:rPr>
          </a:br>
          <a:r>
            <a:rPr lang="de-DE" sz="2000" b="1" kern="1200" noProof="0" dirty="0">
              <a:solidFill>
                <a:schemeClr val="bg1"/>
              </a:solidFill>
            </a:rPr>
            <a:t>(Kol 2,15):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700" b="1" kern="1200" noProof="0" dirty="0">
              <a:solidFill>
                <a:schemeClr val="bg1"/>
              </a:solidFill>
            </a:rPr>
          </a:br>
          <a:r>
            <a:rPr lang="de-DE" sz="2000" b="1" kern="1200" noProof="0" dirty="0">
              <a:solidFill>
                <a:schemeClr val="bg1"/>
              </a:solidFill>
            </a:rPr>
            <a:t>„und über sie </a:t>
          </a:r>
          <a:br>
            <a:rPr lang="de-DE" sz="2000" b="1" kern="1200" noProof="0" dirty="0">
              <a:solidFill>
                <a:schemeClr val="bg1"/>
              </a:solidFill>
            </a:rPr>
          </a:br>
          <a:r>
            <a:rPr lang="de-DE" sz="2000" b="1" kern="1200" noProof="0" dirty="0">
              <a:solidFill>
                <a:srgbClr val="FF0000"/>
              </a:solidFill>
            </a:rPr>
            <a:t>triumphiert </a:t>
          </a:r>
          <a:br>
            <a:rPr lang="de-DE" sz="2000" b="1" kern="1200" noProof="0" dirty="0">
              <a:solidFill>
                <a:schemeClr val="bg1"/>
              </a:solidFill>
            </a:rPr>
          </a:br>
          <a:r>
            <a:rPr lang="de-DE" sz="2000" b="1" kern="1200" noProof="0" dirty="0">
              <a:solidFill>
                <a:schemeClr val="bg1"/>
              </a:solidFill>
            </a:rPr>
            <a:t>in </a:t>
          </a:r>
          <a:r>
            <a:rPr lang="de-DE" sz="2000" b="1" kern="1200" noProof="0" dirty="0">
              <a:solidFill>
                <a:srgbClr val="FFFF00"/>
              </a:solidFill>
            </a:rPr>
            <a:t>CHRISTUS.“</a:t>
          </a:r>
          <a:endParaRPr lang="en" sz="2000" b="1" kern="1200" dirty="0">
            <a:solidFill>
              <a:srgbClr val="FFFF00"/>
            </a:solidFill>
          </a:endParaRPr>
        </a:p>
      </dsp:txBody>
      <dsp:txXfrm rot="5400000">
        <a:off x="8090772" y="674362"/>
        <a:ext cx="3385268" cy="2023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13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775FD-9261-1D74-B583-D93F5F1E5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B7363A-048B-616D-E061-704EBD626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588AA4-496A-4172-300F-2694FE154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112BC2-84B2-78CB-75C7-66E332880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5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9376-007A-0756-82CD-A079CD19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5A836E-2364-620D-F40D-058592C0D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39C601D-823B-771E-ABD4-0F5234549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E19F6-D9FD-B976-EB6D-05A22EEF1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7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64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5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3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VOLLKOMMEN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Lekrion 10, Sabbat, 7. März 2026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EAC7CA-A36B-BB67-36BC-E115E9C915EE}"/>
              </a:ext>
            </a:extLst>
          </p:cNvPr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I9INZxMAAAAlAAAAEQAAAA0AAAAAkAAAAEgAAACQAAAASAAAAAAAAAAAAAAAAAAAAAEAAABQAAAAAAAAAAAA4D8AAAAAAADgPwAAAAAAAOA/AAAAAAAA4D8AAAAAAADgPwAAAAAAAOA/AAAAAAAA4D8AAAAAAADgPwAAAAAAAOA/AAAAAAAA4D8CAAAAjAAAAAAAAAAAAAAAFWCC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o6OgKAAAAACgAAAAoAAAAZAAAAGQAAAAAAAAAzMzMAAAAAABQAAAAUAAAAGQAAABkAAAAAAAAAAcAAAA4AAAAAAAAAAAAAAAAAAAA////AAAAAAAAAAAAAAAAAAAAAAAAAAAAAAAAAAAAAABkAAAAZAAAAAAAAAAjAAAABAAAAGQAAAAXAAAAFAAAAAAAAAAAAAAA/38AAP9/AAAAAAAACQAAAAQAAAAAAA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BVgggX///8BAAAAAAAAAAAAAAAAAAAAAAAAAAAAAAAAAAAAAAAAAAAAAAACf39/AOjo6APMzMwAwMD/AH9/fwAAAAAAAAAAAAAAAAD///8AAAAAACEAAAAYAAAAFAAAAJEGAAA7JgAA+iEAAO0nAAAQAAAAJgAAAAgAAAD//////////zAAAAAUAAAAAAAAAAAA//8AAAEAAAD//wAAAQA="/>
              </a:ext>
            </a:extLst>
          </p:cNvPicPr>
          <p:nvPr/>
        </p:nvPicPr>
        <p:blipFill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2953"/>
                    </a14:imgEffect>
                    <a14:imgEffect>
                      <a14:saturation sat="304000"/>
                    </a14:imgEffect>
                    <a14:imgEffect>
                      <a14:brightnessContrast bright="-29000" contras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809526" y="1002170"/>
            <a:ext cx="404200" cy="5601745"/>
          </a:xfrm>
          <a:prstGeom prst="rect">
            <a:avLst/>
          </a:prstGeom>
          <a:solidFill>
            <a:srgbClr val="8E459D"/>
          </a:solid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B6DF89"/>
            </a:gs>
            <a:gs pos="0">
              <a:srgbClr val="FFBF44"/>
            </a:gs>
            <a:gs pos="91000">
              <a:schemeClr val="tx2">
                <a:lumMod val="75000"/>
              </a:schemeClr>
            </a:gs>
            <a:gs pos="13000">
              <a:srgbClr val="FFD88C"/>
            </a:gs>
            <a:gs pos="61000">
              <a:srgbClr val="97964B"/>
            </a:gs>
            <a:gs pos="46000">
              <a:schemeClr val="accent4">
                <a:lumMod val="60000"/>
                <a:lumOff val="40000"/>
              </a:schemeClr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0C2D5-1864-DEB2-A54B-4037216C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94C64F-62E6-F900-B46D-7C1D4FE726DF}"/>
              </a:ext>
            </a:extLst>
          </p:cNvPr>
          <p:cNvSpPr txBox="1"/>
          <p:nvPr/>
        </p:nvSpPr>
        <p:spPr>
          <a:xfrm>
            <a:off x="3063240" y="-28876"/>
            <a:ext cx="9128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VERWURZELT</a:t>
            </a:r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spc="6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CHRISTUS</a:t>
            </a:r>
            <a:r>
              <a:rPr lang="de-DE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08B648-FDA1-6040-32DF-D426883C79EC}"/>
              </a:ext>
            </a:extLst>
          </p:cNvPr>
          <p:cNvSpPr txBox="1"/>
          <p:nvPr/>
        </p:nvSpPr>
        <p:spPr>
          <a:xfrm>
            <a:off x="2823699" y="873140"/>
            <a:ext cx="936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verwurzelt 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gegründet 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 </a:t>
            </a:r>
            <a:r>
              <a:rPr lang="de-DE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IHM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</a:t>
            </a:r>
            <a:r>
              <a:rPr lang="de-DE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fest im Glauben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b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wie ihr gelehrt worden seid, und voller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Dankbarkeit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r>
              <a:rPr lang="en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(Kolosser 2:7)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195D629-BB25-C65A-3E7B-4C17BDD8B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890997"/>
              </p:ext>
            </p:extLst>
          </p:nvPr>
        </p:nvGraphicFramePr>
        <p:xfrm>
          <a:off x="266442" y="2423621"/>
          <a:ext cx="11659115" cy="283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EDF09D60-498F-3790-15E2-643DFF2C4675}"/>
              </a:ext>
            </a:extLst>
          </p:cNvPr>
          <p:cNvSpPr/>
          <p:nvPr/>
        </p:nvSpPr>
        <p:spPr>
          <a:xfrm>
            <a:off x="45720" y="37343"/>
            <a:ext cx="2727446" cy="154368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</a:t>
            </a:r>
            <a:r>
              <a:rPr lang="de-DE" sz="1600" b="1" i="1" dirty="0">
                <a:solidFill>
                  <a:srgbClr val="6C0401"/>
                </a:solidFill>
              </a:rPr>
              <a:t>02. März ‘26</a:t>
            </a:r>
            <a:r>
              <a:rPr lang="de-DE" sz="2000" b="1" i="1" dirty="0">
                <a:solidFill>
                  <a:srgbClr val="6C0401"/>
                </a:solidFill>
              </a:rPr>
              <a:t>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In CHRISTUS verwurzelt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und wachsend</a:t>
            </a:r>
          </a:p>
        </p:txBody>
      </p:sp>
    </p:spTree>
    <p:extLst>
      <p:ext uri="{BB962C8B-B14F-4D97-AF65-F5344CB8AC3E}">
        <p14:creationId xmlns:p14="http://schemas.microsoft.com/office/powerpoint/2010/main" val="32065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F44"/>
            </a:gs>
            <a:gs pos="13000">
              <a:srgbClr val="FFD88C"/>
            </a:gs>
            <a:gs pos="61000">
              <a:srgbClr val="97964B"/>
            </a:gs>
            <a:gs pos="46000">
              <a:schemeClr val="accent4">
                <a:lumMod val="60000"/>
                <a:lumOff val="40000"/>
              </a:schemeClr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2727366" y="0"/>
            <a:ext cx="9464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DIE HANDSCHRIFT DER AN SEIN KREUZ GENAGELTEN SATZUNGEN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1479043" y="1090525"/>
            <a:ext cx="9264919" cy="861774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ER hat den </a:t>
            </a:r>
            <a:r>
              <a:rPr lang="de-DE" b="1" dirty="0">
                <a:effectLst>
                  <a:glow rad="127000">
                    <a:srgbClr val="C00000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SCHULDBRIEF</a:t>
            </a:r>
            <a:r>
              <a:rPr lang="de-DE" b="1" dirty="0"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getilgt, der mit seinen Forderungen </a:t>
            </a:r>
            <a:b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gegen uns war und hat ihn aufgehoben und an das KREUZ geheftet.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b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(Kolosser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5714748" y="1756506"/>
            <a:ext cx="63199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Abraham bestätigte seinen </a:t>
            </a:r>
            <a:br>
              <a:rPr lang="de-DE" sz="2000" b="1" dirty="0"/>
            </a:br>
            <a:r>
              <a:rPr lang="de-DE" sz="2000" b="1" dirty="0"/>
              <a:t>BUND mit GOTT </a:t>
            </a:r>
            <a:br>
              <a:rPr lang="de-DE" sz="2000" b="1" dirty="0"/>
            </a:br>
            <a:r>
              <a:rPr lang="de-DE" sz="2000" b="1" dirty="0"/>
              <a:t>durch Beschneidung (1. Mo. 17,11).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Wir bestätigen unseren </a:t>
            </a:r>
            <a:br>
              <a:rPr lang="de-DE" sz="2000" b="1" dirty="0"/>
            </a:br>
            <a:r>
              <a:rPr lang="de-DE" sz="2000" b="1" dirty="0"/>
              <a:t>BUND mit JESUS </a:t>
            </a:r>
            <a:br>
              <a:rPr lang="de-DE" sz="2000" b="1" dirty="0"/>
            </a:br>
            <a:r>
              <a:rPr lang="de-DE" sz="2000" b="1" dirty="0"/>
              <a:t>durch die TAUFE, die "die BESCHNEIDUNG CHRISTI" ist (Kol. 2,11–12). 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292781" y="1385807"/>
            <a:ext cx="5246782" cy="5104475"/>
            <a:chOff x="21613" y="689732"/>
            <a:chExt cx="5246782" cy="5104475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13" y="1859120"/>
              <a:ext cx="5246782" cy="3935087"/>
            </a:xfrm>
            <a:prstGeom prst="rect">
              <a:avLst/>
            </a:prstGeom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0" y="689732"/>
              <a:ext cx="2327370" cy="1701890"/>
            </a:xfrm>
            <a:prstGeom prst="rect">
              <a:avLst/>
            </a:prstGeom>
          </p:spPr>
        </p:pic>
      </p:grp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EA5ACCD2-B90F-3634-C5A7-6B581F3F91D7}"/>
              </a:ext>
            </a:extLst>
          </p:cNvPr>
          <p:cNvSpPr/>
          <p:nvPr/>
        </p:nvSpPr>
        <p:spPr>
          <a:xfrm>
            <a:off x="7017" y="31645"/>
            <a:ext cx="2658287" cy="107721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</a:t>
            </a:r>
            <a:r>
              <a:rPr lang="de-DE" sz="1600" b="1" i="1" dirty="0">
                <a:solidFill>
                  <a:srgbClr val="6C0401"/>
                </a:solidFill>
              </a:rPr>
              <a:t>03. März ‘26</a:t>
            </a:r>
            <a:r>
              <a:rPr lang="de-DE" sz="2000" b="1" i="1" dirty="0">
                <a:solidFill>
                  <a:srgbClr val="6C0401"/>
                </a:solidFill>
              </a:rPr>
              <a:t>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Ans Kreuz geheftet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EC1AD3C5-1934-94CE-EF3D-2DBE717A7468}"/>
              </a:ext>
            </a:extLst>
          </p:cNvPr>
          <p:cNvSpPr txBox="1"/>
          <p:nvPr/>
        </p:nvSpPr>
        <p:spPr>
          <a:xfrm>
            <a:off x="5640320" y="4093526"/>
            <a:ext cx="6319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Das impliziert, </a:t>
            </a:r>
            <a:br>
              <a:rPr lang="de-DE" sz="2000" b="1" dirty="0"/>
            </a:br>
            <a:r>
              <a:rPr lang="de-DE" sz="2000" b="1" dirty="0"/>
              <a:t>dass eine körperliche Beschneidung </a:t>
            </a:r>
            <a:br>
              <a:rPr lang="de-DE" sz="2000" b="1" dirty="0"/>
            </a:br>
            <a:r>
              <a:rPr lang="de-DE" sz="2000" b="1" dirty="0"/>
              <a:t>nicht mehr notwendig ist.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Nachdem er diesen Punkt klargestellt hat, </a:t>
            </a:r>
            <a:br>
              <a:rPr lang="de-DE" sz="2000" b="1" dirty="0"/>
            </a:br>
            <a:r>
              <a:rPr lang="de-DE" sz="2000" b="1" dirty="0"/>
              <a:t>spricht Paulus von </a:t>
            </a:r>
            <a:r>
              <a:rPr lang="de-DE" sz="2000" b="1" dirty="0">
                <a:highlight>
                  <a:srgbClr val="FFFF00"/>
                </a:highlight>
              </a:rPr>
              <a:t>JESU WERK am KREUZ.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Was hat Jesus erreicht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uiExpand="1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F44"/>
            </a:gs>
            <a:gs pos="13000">
              <a:srgbClr val="FFD88C"/>
            </a:gs>
            <a:gs pos="61000">
              <a:srgbClr val="97964B"/>
            </a:gs>
            <a:gs pos="46000">
              <a:schemeClr val="accent4">
                <a:lumMod val="60000"/>
                <a:lumOff val="40000"/>
              </a:schemeClr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52F3D-3590-A2D0-9C63-C4B12D09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C83B3-532A-E96B-26DB-C3B421799CA6}"/>
              </a:ext>
            </a:extLst>
          </p:cNvPr>
          <p:cNvSpPr txBox="1"/>
          <p:nvPr/>
        </p:nvSpPr>
        <p:spPr>
          <a:xfrm>
            <a:off x="2727366" y="0"/>
            <a:ext cx="9464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DIE HANDSCHRIFT DER AN SEIN KREUZ GENAGELTEN SATZUNGEN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2923D6-5884-2F7D-8243-2D43838059D5}"/>
              </a:ext>
            </a:extLst>
          </p:cNvPr>
          <p:cNvSpPr txBox="1"/>
          <p:nvPr/>
        </p:nvSpPr>
        <p:spPr>
          <a:xfrm>
            <a:off x="2388365" y="1444113"/>
            <a:ext cx="9264919" cy="861774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ER hat den </a:t>
            </a:r>
            <a:r>
              <a:rPr lang="de-DE" b="1" dirty="0">
                <a:effectLst>
                  <a:glow rad="127000">
                    <a:srgbClr val="C00000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SCHULDBRIEF</a:t>
            </a:r>
            <a:r>
              <a:rPr lang="de-DE" b="1" dirty="0"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getilgt, der mit seinen Forderungen </a:t>
            </a:r>
            <a:b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gegen uns war und hat ihn aufgehoben und an das KREUZ geheftet.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b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(Kolosser 2:14)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0DA8FEF-8653-6676-1FEF-1EFA7F954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786548"/>
              </p:ext>
            </p:extLst>
          </p:nvPr>
        </p:nvGraphicFramePr>
        <p:xfrm>
          <a:off x="174758" y="2922664"/>
          <a:ext cx="11478526" cy="337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51A027D-D85C-783D-2A59-5540B8D715AC}"/>
              </a:ext>
            </a:extLst>
          </p:cNvPr>
          <p:cNvSpPr/>
          <p:nvPr/>
        </p:nvSpPr>
        <p:spPr>
          <a:xfrm>
            <a:off x="7017" y="31645"/>
            <a:ext cx="2658287" cy="107721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</a:t>
            </a:r>
            <a:r>
              <a:rPr lang="de-DE" sz="1600" b="1" i="1" dirty="0">
                <a:solidFill>
                  <a:srgbClr val="6C0401"/>
                </a:solidFill>
              </a:rPr>
              <a:t>03. März ‘26</a:t>
            </a:r>
            <a:r>
              <a:rPr lang="de-DE" sz="2000" b="1" i="1" dirty="0">
                <a:solidFill>
                  <a:srgbClr val="6C0401"/>
                </a:solidFill>
              </a:rPr>
              <a:t>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Ans Kreuz geheftet</a:t>
            </a:r>
          </a:p>
        </p:txBody>
      </p:sp>
    </p:spTree>
    <p:extLst>
      <p:ext uri="{BB962C8B-B14F-4D97-AF65-F5344CB8AC3E}">
        <p14:creationId xmlns:p14="http://schemas.microsoft.com/office/powerpoint/2010/main" val="10791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F44"/>
            </a:gs>
            <a:gs pos="13000">
              <a:srgbClr val="FFD88C"/>
            </a:gs>
            <a:gs pos="61000">
              <a:srgbClr val="97964B"/>
            </a:gs>
            <a:gs pos="46000">
              <a:schemeClr val="accent4">
                <a:lumMod val="60000"/>
                <a:lumOff val="40000"/>
              </a:schemeClr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7B7D4-F206-74E9-C1E4-7974BF68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0A343F-6C1E-7DF2-0924-BAEFB911CE4D}"/>
              </a:ext>
            </a:extLst>
          </p:cNvPr>
          <p:cNvSpPr txBox="1"/>
          <p:nvPr/>
        </p:nvSpPr>
        <p:spPr>
          <a:xfrm>
            <a:off x="2727366" y="0"/>
            <a:ext cx="9464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DIE HANDSCHRIFT DER AN SEIN KREUZ GENAGELTEN SATZUNGEN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4FE1AD-DA11-AF78-BEAF-1B4E71576253}"/>
              </a:ext>
            </a:extLst>
          </p:cNvPr>
          <p:cNvSpPr txBox="1"/>
          <p:nvPr/>
        </p:nvSpPr>
        <p:spPr>
          <a:xfrm>
            <a:off x="1749094" y="1028733"/>
            <a:ext cx="9264919" cy="861774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ER hat den </a:t>
            </a:r>
            <a:r>
              <a:rPr lang="de-DE" b="1" dirty="0">
                <a:effectLst>
                  <a:glow rad="127000">
                    <a:srgbClr val="C00000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SCHULDBRIEF</a:t>
            </a:r>
            <a:r>
              <a:rPr lang="de-DE" b="1" dirty="0"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getilgt, der mit seinen Forderungen </a:t>
            </a:r>
            <a:b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gegen uns war und hat ihn aufgehoben und an das KREUZ geheftet.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br>
              <a:rPr lang="en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82C82">
                      <a:alpha val="54000"/>
                    </a:srgbClr>
                  </a:glow>
                  <a:outerShdw blurRad="38100" dist="38100" dir="2700000" sx="1000" sy="1000" algn="tl">
                    <a:srgbClr val="000000">
                      <a:alpha val="98000"/>
                    </a:srgbClr>
                  </a:outerShdw>
                </a:effectLst>
                <a:latin typeface="Candara" panose="020E0502030303020204" pitchFamily="34" charset="0"/>
              </a:rPr>
              <a:t>(Kolosser 2:14)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2BE99D-740E-51D7-3973-52935A6ACA67}"/>
              </a:ext>
            </a:extLst>
          </p:cNvPr>
          <p:cNvSpPr txBox="1"/>
          <p:nvPr/>
        </p:nvSpPr>
        <p:spPr>
          <a:xfrm>
            <a:off x="3740585" y="2082191"/>
            <a:ext cx="4952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Epheser 2:14-15 stellt klar, </a:t>
            </a:r>
            <a:br>
              <a:rPr lang="de-DE" sz="2000" b="1" dirty="0"/>
            </a:br>
            <a:r>
              <a:rPr lang="de-DE" sz="2000" b="1" dirty="0"/>
              <a:t>dass die „Verordnungen” </a:t>
            </a:r>
            <a:br>
              <a:rPr lang="de-DE" sz="2000" b="1" dirty="0"/>
            </a:br>
            <a:r>
              <a:rPr lang="de-DE" sz="2000" b="1" dirty="0"/>
              <a:t>oder „Vorschriften”, </a:t>
            </a:r>
            <a:br>
              <a:rPr lang="de-DE" sz="2000" b="1" dirty="0"/>
            </a:br>
            <a:r>
              <a:rPr lang="de-DE" sz="2000" b="1" dirty="0"/>
              <a:t>die gegen uns waren, </a:t>
            </a:r>
            <a:br>
              <a:rPr lang="de-DE" sz="2000" b="1" dirty="0"/>
            </a:br>
            <a:r>
              <a:rPr lang="de-DE" sz="2000" b="1" dirty="0"/>
              <a:t>das zeremonielle Gesetz waren, </a:t>
            </a:r>
            <a:br>
              <a:rPr lang="de-DE" sz="2000" b="1" dirty="0"/>
            </a:br>
            <a:r>
              <a:rPr lang="de-DE" sz="2000" b="1" dirty="0"/>
              <a:t>zwischen Juden </a:t>
            </a:r>
            <a:br>
              <a:rPr lang="de-DE" sz="2000" b="1" dirty="0"/>
            </a:br>
            <a:r>
              <a:rPr lang="de-DE" sz="2000" b="1" dirty="0"/>
              <a:t>und Nichtjuden darstellte.</a:t>
            </a:r>
            <a:endParaRPr lang="en" sz="2000" b="1" noProof="0" dirty="0"/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FFF9FA1A-F102-CD6D-287D-A51A11BE9F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38" y="1922152"/>
            <a:ext cx="3573993" cy="26685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5E3A0601-3071-FC37-8777-0D1D2BBD7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2162" y="1664561"/>
            <a:ext cx="3573993" cy="50808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08A55-2A41-B5ED-B841-8C96828DC009}"/>
              </a:ext>
            </a:extLst>
          </p:cNvPr>
          <p:cNvSpPr txBox="1"/>
          <p:nvPr/>
        </p:nvSpPr>
        <p:spPr>
          <a:xfrm>
            <a:off x="2391508" y="4590733"/>
            <a:ext cx="5868863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Aus diesem Grund </a:t>
            </a:r>
            <a:br>
              <a:rPr lang="de-DE" sz="2000" b="1" dirty="0"/>
            </a:br>
            <a:r>
              <a:rPr lang="de-DE" sz="2000" b="1" dirty="0"/>
              <a:t>müssen wir uns nicht mehr darum sorgen, </a:t>
            </a:r>
            <a:br>
              <a:rPr lang="de-DE" sz="2000" b="1" dirty="0"/>
            </a:br>
            <a:r>
              <a:rPr lang="de-DE" sz="2000" b="1" dirty="0"/>
              <a:t>die RITUELLEN GESETZE des Alten Testaments </a:t>
            </a:r>
            <a:br>
              <a:rPr lang="de-DE" sz="2000" b="1" dirty="0"/>
            </a:br>
            <a:r>
              <a:rPr lang="de-DE" sz="2000" b="1" dirty="0"/>
              <a:t>zu beachten, </a:t>
            </a:r>
            <a:br>
              <a:rPr lang="de-DE" sz="2000" b="1" dirty="0"/>
            </a:br>
            <a:r>
              <a:rPr lang="de-DE" sz="2000" b="1" dirty="0"/>
              <a:t>die ihre Erfüllung und ihr Ende </a:t>
            </a:r>
            <a:br>
              <a:rPr lang="de-DE" sz="2000" b="1" dirty="0"/>
            </a:br>
            <a:r>
              <a:rPr lang="de-DE" sz="2000" b="1" dirty="0"/>
              <a:t>in CHRISTUS fanden.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FF08D0B-03B1-D50E-FE0C-2D1BD3BD6CBF}"/>
              </a:ext>
            </a:extLst>
          </p:cNvPr>
          <p:cNvSpPr/>
          <p:nvPr/>
        </p:nvSpPr>
        <p:spPr>
          <a:xfrm>
            <a:off x="7017" y="31645"/>
            <a:ext cx="2658287" cy="107721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</a:t>
            </a:r>
            <a:r>
              <a:rPr lang="de-DE" sz="1600" b="1" i="1" dirty="0">
                <a:solidFill>
                  <a:srgbClr val="6C0401"/>
                </a:solidFill>
              </a:rPr>
              <a:t>03. März ‘26</a:t>
            </a:r>
            <a:r>
              <a:rPr lang="de-DE" sz="2000" b="1" i="1" dirty="0">
                <a:solidFill>
                  <a:srgbClr val="6C0401"/>
                </a:solidFill>
              </a:rPr>
              <a:t>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Ans Kreuz geheftet</a:t>
            </a:r>
          </a:p>
        </p:txBody>
      </p:sp>
    </p:spTree>
    <p:extLst>
      <p:ext uri="{BB962C8B-B14F-4D97-AF65-F5344CB8AC3E}">
        <p14:creationId xmlns:p14="http://schemas.microsoft.com/office/powerpoint/2010/main" val="37221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PROBLEME, DIE DEN GLAUBEN ERSCHÜTTERN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2697480" y="0"/>
            <a:ext cx="94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FEIERTAGE, NEUMONDE, SABBATE 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2865120" y="711463"/>
            <a:ext cx="932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 lasst euch von niemand richten wegen Speise oder Trank oder </a:t>
            </a:r>
            <a:br>
              <a:rPr lang="de-DE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wegen bestimmter Feiertage oder Neumondfeste oder Sabbate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(Kolosser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462079" y="1330654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Neben der Beschneidung gab es weitere Punkte, </a:t>
            </a:r>
            <a:br>
              <a:rPr lang="de-DE" sz="2000" b="1" dirty="0"/>
            </a:br>
            <a:r>
              <a:rPr lang="de-DE" sz="2000" b="1" dirty="0"/>
              <a:t>die Juden von Heiden unterschieden: </a:t>
            </a:r>
            <a:br>
              <a:rPr lang="de-DE" sz="2000" b="1" dirty="0"/>
            </a:br>
            <a:r>
              <a:rPr lang="de-DE" sz="2000" b="1" dirty="0">
                <a:highlight>
                  <a:srgbClr val="FF99FF"/>
                </a:highlight>
              </a:rPr>
              <a:t>RELIGIÖSE RITEN </a:t>
            </a:r>
            <a:r>
              <a:rPr lang="de-DE" sz="2000" b="1" dirty="0"/>
              <a:t>und </a:t>
            </a:r>
            <a:r>
              <a:rPr lang="de-DE" sz="2000" b="1" dirty="0">
                <a:highlight>
                  <a:srgbClr val="FF99FF"/>
                </a:highlight>
              </a:rPr>
              <a:t>FESTE.</a:t>
            </a:r>
            <a:endParaRPr lang="en" sz="2000" b="1" dirty="0">
              <a:highlight>
                <a:srgbClr val="FF99FF"/>
              </a:highligh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736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Paulus scheint hier </a:t>
            </a:r>
            <a:r>
              <a:rPr lang="de-DE" sz="2000" b="1" dirty="0" err="1"/>
              <a:t>Hosea</a:t>
            </a:r>
            <a:r>
              <a:rPr lang="de-DE" sz="2000" b="1" dirty="0"/>
              <a:t> 2,11 zu zitieren, um das gesamte zeremonielle System des Heiligtums in einem Satz zusammenzufassen. Dies deutet darauf hin, dass es sich bei den </a:t>
            </a:r>
            <a:r>
              <a:rPr lang="de-DE" sz="2000" b="1" dirty="0">
                <a:highlight>
                  <a:srgbClr val="FF99FF"/>
                </a:highlight>
              </a:rPr>
              <a:t>hier erwähnten Sabbaten </a:t>
            </a:r>
            <a:r>
              <a:rPr lang="de-DE" sz="2000" b="1" dirty="0"/>
              <a:t>um die </a:t>
            </a:r>
            <a:r>
              <a:rPr lang="de-DE" sz="2000" b="1" dirty="0">
                <a:highlight>
                  <a:srgbClr val="FF99FF"/>
                </a:highlight>
              </a:rPr>
              <a:t>7 RITUELLEN SABBATE </a:t>
            </a:r>
            <a:r>
              <a:rPr lang="de-DE" sz="2000" b="1" dirty="0"/>
              <a:t>handelt (die </a:t>
            </a:r>
            <a:r>
              <a:rPr lang="de-DE" sz="2000" b="1" dirty="0">
                <a:highlight>
                  <a:srgbClr val="FF99FF"/>
                </a:highlight>
              </a:rPr>
              <a:t>unabhängig vom Wochentag, </a:t>
            </a:r>
            <a:r>
              <a:rPr lang="de-DE" sz="2000" b="1" dirty="0"/>
              <a:t>auf den sie fielen, eingehalten wurden) und </a:t>
            </a:r>
            <a:r>
              <a:rPr lang="de-DE" sz="2000" b="1" dirty="0">
                <a:highlight>
                  <a:srgbClr val="FF99FF"/>
                </a:highlight>
              </a:rPr>
              <a:t>nicht</a:t>
            </a:r>
            <a:r>
              <a:rPr lang="de-DE" sz="2000" b="1" dirty="0"/>
              <a:t> um den </a:t>
            </a:r>
            <a:r>
              <a:rPr lang="de-DE" sz="2000" b="1" dirty="0">
                <a:highlight>
                  <a:srgbClr val="FF99FF"/>
                </a:highlight>
              </a:rPr>
              <a:t>wöchentlichen Sabbat </a:t>
            </a:r>
            <a:r>
              <a:rPr lang="de-DE" sz="2000" b="1" dirty="0"/>
              <a:t>(der im moralischen Gesetz enthalten ist, universell und für alle gilt, Juden und Nichtjuden).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217519" y="2218721"/>
            <a:ext cx="736100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Paulus hatte bereits die Rolle der BESCHNEIDUNG geklärt. Nun weist Paulus mit dem Ausdruck </a:t>
            </a:r>
            <a:r>
              <a:rPr lang="de-DE" sz="2000" b="1" dirty="0">
                <a:highlight>
                  <a:srgbClr val="9DCC9E"/>
                </a:highlight>
              </a:rPr>
              <a:t>„lasst“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auf die Auswirkungen der </a:t>
            </a:r>
            <a:r>
              <a:rPr lang="de-DE" sz="2000" b="1" dirty="0">
                <a:highlight>
                  <a:srgbClr val="9DCC9E"/>
                </a:highlight>
              </a:rPr>
              <a:t>Aufhebung der „Schrift“ </a:t>
            </a:r>
            <a:br>
              <a:rPr lang="de-DE" sz="2000" b="1" dirty="0">
                <a:highlight>
                  <a:srgbClr val="9DCC9E"/>
                </a:highlight>
              </a:rPr>
            </a:br>
            <a:r>
              <a:rPr lang="de-DE" sz="2000" b="1" dirty="0"/>
              <a:t>(der </a:t>
            </a:r>
            <a:r>
              <a:rPr lang="de-DE" sz="2000" b="1" dirty="0">
                <a:highlight>
                  <a:srgbClr val="9DCC9E"/>
                </a:highlight>
              </a:rPr>
              <a:t>ZEREMONIELLEN GESETZE</a:t>
            </a:r>
            <a:r>
              <a:rPr lang="de-DE" sz="2000" b="1" dirty="0"/>
              <a:t>) hin: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Es war für die Erlösung </a:t>
            </a:r>
            <a:r>
              <a:rPr lang="de-DE" sz="2000" b="1" u="sng" dirty="0"/>
              <a:t>nicht mehr verpflichtend</a:t>
            </a:r>
            <a:r>
              <a:rPr lang="de-DE" sz="2000" b="1" dirty="0"/>
              <a:t>, </a:t>
            </a:r>
            <a:br>
              <a:rPr lang="de-DE" sz="2000" b="1" dirty="0"/>
            </a:br>
            <a:r>
              <a:rPr lang="de-DE" sz="2000" b="1" dirty="0"/>
              <a:t>die Riten und Feste zu befolgen, die </a:t>
            </a:r>
            <a:r>
              <a:rPr lang="de-DE" sz="2000" b="1" dirty="0">
                <a:highlight>
                  <a:srgbClr val="00FF00"/>
                </a:highlight>
              </a:rPr>
              <a:t>JESUS </a:t>
            </a:r>
            <a:br>
              <a:rPr lang="de-DE" sz="2000" b="1" dirty="0">
                <a:highlight>
                  <a:srgbClr val="00FF00"/>
                </a:highlight>
              </a:rPr>
            </a:br>
            <a:r>
              <a:rPr lang="de-DE" sz="2000" b="1" dirty="0">
                <a:highlight>
                  <a:srgbClr val="00FF00"/>
                </a:highlight>
              </a:rPr>
              <a:t>durch seinen Tod am Kreuz erfüllt </a:t>
            </a:r>
            <a:r>
              <a:rPr lang="de-DE" sz="2000" b="1" dirty="0"/>
              <a:t>hatte (</a:t>
            </a:r>
            <a:r>
              <a:rPr lang="de-DE" sz="2000" b="1" dirty="0" err="1"/>
              <a:t>Mt</a:t>
            </a:r>
            <a:r>
              <a:rPr lang="de-DE" sz="2000" b="1" dirty="0"/>
              <a:t> 27,51; Kol 2,16).</a:t>
            </a:r>
            <a:endParaRPr lang="en" sz="2000" b="1" dirty="0"/>
          </a:p>
        </p:txBody>
      </p:sp>
      <p:sp>
        <p:nvSpPr>
          <p:cNvPr id="6" name="Scrollen: horizontal 5">
            <a:extLst>
              <a:ext uri="{FF2B5EF4-FFF2-40B4-BE49-F238E27FC236}">
                <a16:creationId xmlns:a16="http://schemas.microsoft.com/office/drawing/2014/main" id="{E256A39B-3F64-4088-4D25-D1D7CA006B11}"/>
              </a:ext>
            </a:extLst>
          </p:cNvPr>
          <p:cNvSpPr/>
          <p:nvPr/>
        </p:nvSpPr>
        <p:spPr>
          <a:xfrm>
            <a:off x="30480" y="8954"/>
            <a:ext cx="2636520" cy="125596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</a:t>
            </a:r>
            <a:r>
              <a:rPr lang="de-DE" sz="1600" b="1" i="1" dirty="0">
                <a:solidFill>
                  <a:srgbClr val="6C0401"/>
                </a:solidFill>
              </a:rPr>
              <a:t>04. März ‘26</a:t>
            </a:r>
            <a:r>
              <a:rPr lang="de-DE" sz="2000" b="1" i="1" dirty="0">
                <a:solidFill>
                  <a:srgbClr val="6C0401"/>
                </a:solidFill>
              </a:rPr>
              <a:t>  - Schatten oder Substanz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B4B794"/>
            </a:gs>
            <a:gs pos="7000">
              <a:schemeClr val="tx2">
                <a:lumMod val="60000"/>
                <a:lumOff val="40000"/>
              </a:schemeClr>
            </a:gs>
            <a:gs pos="61000">
              <a:srgbClr val="97964B"/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3352800" y="0"/>
            <a:ext cx="88391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rgbClr val="FF0000"/>
                </a:solidFill>
              </a:rPr>
              <a:t>MENSCHENGEBOTE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3124200" y="671707"/>
            <a:ext cx="90677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— was doch alles durch den Gebrauch der Vernichtung anheimfällt — [Gebote] nach den Weisungen und Lehren der Menschen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(Kolosser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Die </a:t>
            </a:r>
            <a:r>
              <a:rPr lang="de-DE" sz="2000" b="1" dirty="0">
                <a:highlight>
                  <a:srgbClr val="FF99FF"/>
                </a:highlight>
              </a:rPr>
              <a:t>falschen Lehrer,</a:t>
            </a:r>
            <a:r>
              <a:rPr lang="de-DE" sz="2000" b="1" dirty="0"/>
              <a:t> </a:t>
            </a:r>
            <a:br>
              <a:rPr lang="de-DE" sz="2000" b="1" dirty="0"/>
            </a:br>
            <a:r>
              <a:rPr lang="de-DE" sz="2000" b="1" dirty="0"/>
              <a:t>auf die Paulus in seinem Brief mehrfach Bezug nimmt, </a:t>
            </a:r>
            <a:br>
              <a:rPr lang="de-DE" sz="2000" b="1" dirty="0"/>
            </a:br>
            <a:r>
              <a:rPr lang="de-DE" sz="2000" b="1" dirty="0"/>
              <a:t>waren Juden, die die Notwendigkeit lehrten, </a:t>
            </a:r>
            <a:br>
              <a:rPr lang="de-DE" sz="2000" b="1" dirty="0"/>
            </a:br>
            <a:r>
              <a:rPr lang="de-DE" sz="2000" b="1" dirty="0"/>
              <a:t>das jüdische Gesetz zu befolgen, </a:t>
            </a:r>
            <a:br>
              <a:rPr lang="de-DE" sz="2000" b="1" dirty="0"/>
            </a:br>
            <a:r>
              <a:rPr lang="de-DE" sz="2000" b="1" dirty="0"/>
              <a:t>um das Heil zu erlangen (Apostelgeschichte 15,1, 5). </a:t>
            </a:r>
          </a:p>
          <a:p>
            <a:pPr>
              <a:spcBef>
                <a:spcPts val="600"/>
              </a:spcBef>
            </a:pPr>
            <a:r>
              <a:rPr lang="de-DE" sz="2000" b="1" dirty="0">
                <a:highlight>
                  <a:srgbClr val="FF99FF"/>
                </a:highlight>
              </a:rPr>
              <a:t>Diese Gesetze </a:t>
            </a:r>
            <a:r>
              <a:rPr lang="de-DE" sz="2000" b="1" dirty="0"/>
              <a:t>enthielten auch viele </a:t>
            </a:r>
            <a:br>
              <a:rPr lang="de-DE" sz="2000" b="1" dirty="0"/>
            </a:br>
            <a:r>
              <a:rPr lang="de-DE" sz="2000" b="1" dirty="0">
                <a:highlight>
                  <a:srgbClr val="FF99FF"/>
                </a:highlight>
              </a:rPr>
              <a:t>von den Rabbinern </a:t>
            </a:r>
            <a:r>
              <a:rPr lang="de-DE" sz="2000" b="1" dirty="0"/>
              <a:t>erarbeitete Regeln.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  <a:softEdge rad="317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368363" y="4786372"/>
            <a:ext cx="875383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Folgen wir der Argumentation des Paulus. </a:t>
            </a:r>
            <a:br>
              <a:rPr lang="de-DE" sz="2000" b="1" dirty="0"/>
            </a:br>
            <a:r>
              <a:rPr lang="de-DE" sz="2000" b="1" dirty="0"/>
              <a:t>Durch die TAUFE sind wir den „Grundsätzen der WELT” abgestorben </a:t>
            </a:r>
            <a:br>
              <a:rPr lang="de-DE" sz="2000" b="1" dirty="0"/>
            </a:br>
            <a:r>
              <a:rPr lang="de-DE" sz="2000" b="1" dirty="0"/>
              <a:t>und leben für CHRISTUS.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Wenn wir uns beispielsweise weiterhin um </a:t>
            </a:r>
            <a:r>
              <a:rPr lang="de-DE" sz="2000" b="1" dirty="0">
                <a:highlight>
                  <a:srgbClr val="FF99FF"/>
                </a:highlight>
              </a:rPr>
              <a:t>zeremonielle Unreinheiten </a:t>
            </a:r>
            <a:r>
              <a:rPr lang="de-DE" sz="2000" b="1" dirty="0"/>
              <a:t>sorgen,  leben wir noch in der Welt und kümmern uns um Dinge, </a:t>
            </a:r>
            <a:br>
              <a:rPr lang="de-DE" sz="2000" b="1" dirty="0"/>
            </a:br>
            <a:r>
              <a:rPr lang="de-DE" sz="2000" b="1" dirty="0"/>
              <a:t>die mit der Zeit verschwinden (Kol 2,20-22).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0EFDEF79-819D-1529-DF7D-674C4DA80A85}"/>
              </a:ext>
            </a:extLst>
          </p:cNvPr>
          <p:cNvSpPr/>
          <p:nvPr/>
        </p:nvSpPr>
        <p:spPr>
          <a:xfrm>
            <a:off x="45720" y="55692"/>
            <a:ext cx="3078480" cy="132343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</a:t>
            </a:r>
            <a:r>
              <a:rPr lang="de-DE" sz="1600" b="1" i="1" dirty="0">
                <a:solidFill>
                  <a:srgbClr val="6C0401"/>
                </a:solidFill>
              </a:rPr>
              <a:t>05. März ‘26</a:t>
            </a:r>
            <a:r>
              <a:rPr lang="de-DE" sz="2000" b="1" i="1" dirty="0">
                <a:solidFill>
                  <a:srgbClr val="6C0401"/>
                </a:solidFill>
              </a:rPr>
              <a:t>  - Menschliche Gebote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B4B794"/>
            </a:gs>
            <a:gs pos="7000">
              <a:schemeClr val="tx2">
                <a:lumMod val="60000"/>
                <a:lumOff val="40000"/>
              </a:schemeClr>
            </a:gs>
            <a:gs pos="61000">
              <a:srgbClr val="97964B"/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7DFB1-E6D4-D24D-F247-34DA5E871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3F34DA-3DB6-6706-0940-D837524E68BE}"/>
              </a:ext>
            </a:extLst>
          </p:cNvPr>
          <p:cNvSpPr txBox="1"/>
          <p:nvPr/>
        </p:nvSpPr>
        <p:spPr>
          <a:xfrm>
            <a:off x="3352800" y="0"/>
            <a:ext cx="88391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rgbClr val="FF0000"/>
                </a:solidFill>
              </a:rPr>
              <a:t>MENSCHENGEBOTE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85B70E-D31E-DFF9-CAC9-CE45247FD3AC}"/>
              </a:ext>
            </a:extLst>
          </p:cNvPr>
          <p:cNvSpPr txBox="1"/>
          <p:nvPr/>
        </p:nvSpPr>
        <p:spPr>
          <a:xfrm>
            <a:off x="3124200" y="671707"/>
            <a:ext cx="90677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— was doch alles durch den Gebrauch der Vernichtung anheimfällt — [Gebote] nach den Weisungen und Lehren der Menschen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(Kolosser 2:22)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B56E75-FCC8-53C3-F539-40C4DD9C2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3" y="1149699"/>
            <a:ext cx="3558363" cy="38481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20E6E9B-10D2-0B31-2C7F-6319C3757049}"/>
              </a:ext>
            </a:extLst>
          </p:cNvPr>
          <p:cNvSpPr txBox="1"/>
          <p:nvPr/>
        </p:nvSpPr>
        <p:spPr>
          <a:xfrm>
            <a:off x="2204446" y="4352489"/>
            <a:ext cx="45359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Zusammenfassend </a:t>
            </a:r>
            <a:br>
              <a:rPr lang="de-DE" sz="2000" b="1" dirty="0"/>
            </a:br>
            <a:r>
              <a:rPr lang="de-DE" sz="2000" b="1" dirty="0"/>
              <a:t>lässt sich sagen, dass wir uns </a:t>
            </a:r>
            <a:br>
              <a:rPr lang="de-DE" sz="2000" b="1" dirty="0"/>
            </a:br>
            <a:r>
              <a:rPr lang="de-DE" sz="2000" b="1" dirty="0"/>
              <a:t>von den </a:t>
            </a:r>
            <a:r>
              <a:rPr lang="de-DE" sz="2000" b="1" dirty="0">
                <a:solidFill>
                  <a:srgbClr val="FFFF00"/>
                </a:solidFill>
              </a:rPr>
              <a:t>LEHREN der göttlich INSPIRIERTEN HEILIGEN SCHRIFT leiten lassen </a:t>
            </a:r>
            <a:r>
              <a:rPr lang="de-DE" sz="2000" b="1" dirty="0"/>
              <a:t>sollten </a:t>
            </a:r>
            <a:br>
              <a:rPr lang="de-DE" sz="2000" b="1" dirty="0"/>
            </a:br>
            <a:r>
              <a:rPr lang="de-DE" sz="2000" b="1" dirty="0"/>
              <a:t>und nicht von menschlichen Philosophien oder Überlegungen.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1904688F-48AE-7C95-6701-7D1853904036}"/>
              </a:ext>
            </a:extLst>
          </p:cNvPr>
          <p:cNvSpPr/>
          <p:nvPr/>
        </p:nvSpPr>
        <p:spPr>
          <a:xfrm>
            <a:off x="45720" y="55692"/>
            <a:ext cx="3078480" cy="132343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</a:t>
            </a:r>
            <a:r>
              <a:rPr lang="de-DE" sz="1600" b="1" i="1" dirty="0">
                <a:solidFill>
                  <a:srgbClr val="6C0401"/>
                </a:solidFill>
              </a:rPr>
              <a:t>05. März ‘26</a:t>
            </a:r>
            <a:r>
              <a:rPr lang="de-DE" sz="2000" b="1" i="1" dirty="0">
                <a:solidFill>
                  <a:srgbClr val="6C0401"/>
                </a:solidFill>
              </a:rPr>
              <a:t>  - Menschliche Gebote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48EC21-6937-EDC2-924C-B4F6AA0A5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42" y="1533452"/>
            <a:ext cx="5184057" cy="51840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D90CDC7-DC59-10B8-EE84-99B4B92F16A4}"/>
              </a:ext>
            </a:extLst>
          </p:cNvPr>
          <p:cNvSpPr txBox="1"/>
          <p:nvPr/>
        </p:nvSpPr>
        <p:spPr>
          <a:xfrm>
            <a:off x="2044312" y="1426144"/>
            <a:ext cx="623845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Paulus stellt jedoch klar, </a:t>
            </a:r>
            <a:br>
              <a:rPr lang="de-DE" sz="2000" b="1" dirty="0"/>
            </a:br>
            <a:r>
              <a:rPr lang="de-DE" sz="2000" b="1" dirty="0"/>
              <a:t>dass für Juden, die an diese Riten gewöhnt sind, </a:t>
            </a:r>
            <a:br>
              <a:rPr lang="de-DE" sz="2000" b="1" dirty="0"/>
            </a:br>
            <a:r>
              <a:rPr lang="de-DE" sz="2000" b="1" dirty="0"/>
              <a:t>sie einen gewissen moralisierenden Wert </a:t>
            </a:r>
            <a:br>
              <a:rPr lang="de-DE" sz="2000" b="1" dirty="0"/>
            </a:br>
            <a:r>
              <a:rPr lang="de-DE" sz="2000" b="1" dirty="0"/>
              <a:t>für sich haben, </a:t>
            </a:r>
            <a:br>
              <a:rPr lang="de-DE" sz="2000" b="1" dirty="0"/>
            </a:br>
            <a:r>
              <a:rPr lang="de-DE" sz="2000" b="1" dirty="0"/>
              <a:t>auch wenn sie </a:t>
            </a:r>
            <a:r>
              <a:rPr lang="de-DE" sz="2000" b="1" dirty="0">
                <a:solidFill>
                  <a:srgbClr val="FFFF00"/>
                </a:solidFill>
              </a:rPr>
              <a:t>nicht nützlich </a:t>
            </a:r>
            <a:r>
              <a:rPr lang="de-DE" sz="2000" b="1" dirty="0"/>
              <a:t>sind, </a:t>
            </a:r>
            <a:br>
              <a:rPr lang="de-DE" sz="2000" b="1" dirty="0"/>
            </a:br>
            <a:r>
              <a:rPr lang="de-DE" sz="2000" b="1" dirty="0"/>
              <a:t>um </a:t>
            </a:r>
            <a:r>
              <a:rPr lang="de-DE" sz="2000" b="1" dirty="0">
                <a:solidFill>
                  <a:srgbClr val="FFFF00"/>
                </a:solidFill>
              </a:rPr>
              <a:t>das Herz zu verwandeln </a:t>
            </a:r>
            <a:r>
              <a:rPr lang="de-DE" sz="2000" b="1" dirty="0"/>
              <a:t>(Kol. 2,23):</a:t>
            </a:r>
            <a:br>
              <a:rPr lang="de-DE" sz="2000" b="1" dirty="0"/>
            </a:br>
            <a:r>
              <a:rPr lang="de-DE" sz="2000" b="1" dirty="0"/>
              <a:t>„Diese … sind aber nichts wert </a:t>
            </a:r>
            <a:br>
              <a:rPr lang="de-DE" sz="2000" b="1" dirty="0"/>
            </a:br>
            <a:r>
              <a:rPr lang="de-DE" sz="2000" b="1" dirty="0"/>
              <a:t>und befriedigen nur das Fleisch.“</a:t>
            </a:r>
          </a:p>
          <a:p>
            <a:pPr algn="ctr">
              <a:spcBef>
                <a:spcPts val="600"/>
              </a:spcBef>
            </a:pP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ild, Text, Wolke, Himmel enthält.&#10;&#10;KI-generierte Inhalte können fehlerhaft sein.">
            <a:extLst>
              <a:ext uri="{FF2B5EF4-FFF2-40B4-BE49-F238E27FC236}">
                <a16:creationId xmlns:a16="http://schemas.microsoft.com/office/drawing/2014/main" id="{FBC28C8F-1ECE-B6FD-E7D3-5AA35D88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" y="1521"/>
            <a:ext cx="12189819" cy="68703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180753" y="54572"/>
            <a:ext cx="10228636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“</a:t>
            </a:r>
            <a: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Der CHRIST wird mit </a:t>
            </a:r>
            <a:b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der ZEDER DES LIBANON verglichen. </a:t>
            </a:r>
            <a:b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Ich habe gelesen, dass dieser Baum </a:t>
            </a:r>
            <a:b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mehr tut,</a:t>
            </a:r>
            <a:br>
              <a:rPr lang="de-DE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als nur ein paar kurze Wurzeln </a:t>
            </a:r>
            <a:b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in den nachgiebigen Lehm zu schicken. </a:t>
            </a:r>
          </a:p>
          <a:p>
            <a:pPr>
              <a:spcBef>
                <a:spcPts val="600"/>
              </a:spcBef>
            </a:pP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Er schickt starke Wurzeln </a:t>
            </a: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tief in die Erde hinein </a:t>
            </a: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und dringt immer weiter vor, </a:t>
            </a: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auf der Suche </a:t>
            </a: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nach einem </a:t>
            </a:r>
            <a:b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noch festeren Halt.</a:t>
            </a:r>
            <a:endParaRPr lang="en" sz="2800" b="1" dirty="0">
              <a:solidFill>
                <a:srgbClr val="FFCA6A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8BD84-D2C3-293F-3644-A6A35BCF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ild, Text, Wolke, Himmel enthält.&#10;&#10;KI-generierte Inhalte können fehlerhaft sein.">
            <a:extLst>
              <a:ext uri="{FF2B5EF4-FFF2-40B4-BE49-F238E27FC236}">
                <a16:creationId xmlns:a16="http://schemas.microsoft.com/office/drawing/2014/main" id="{8606F259-E373-8AF3-1CA4-51661BB4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" y="1521"/>
            <a:ext cx="12189819" cy="6870302"/>
          </a:xfrm>
          <a:prstGeom prst="rect">
            <a:avLst/>
          </a:prstGeom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id="{CF06A9D8-B6EB-54E1-F3FA-9FC2E7E5CE1D}"/>
              </a:ext>
            </a:extLst>
          </p:cNvPr>
          <p:cNvSpPr txBox="1"/>
          <p:nvPr/>
        </p:nvSpPr>
        <p:spPr>
          <a:xfrm>
            <a:off x="127591" y="168716"/>
            <a:ext cx="8070112" cy="954107"/>
          </a:xfrm>
          <a:prstGeom prst="rect">
            <a:avLst/>
          </a:prstGeom>
          <a:solidFill>
            <a:srgbClr val="B2C6BD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Und in den heftigen Stürmen steht er fest, </a:t>
            </a:r>
            <a:b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6A1210"/>
                </a:solidFill>
                <a:latin typeface="Constantia" panose="02030602050306030303" pitchFamily="18" charset="0"/>
              </a:rPr>
              <a:t>gehalten von seinem Netz aus Seilen darunter.</a:t>
            </a:r>
            <a:endParaRPr lang="en" sz="2800" b="1" dirty="0">
              <a:solidFill>
                <a:srgbClr val="6A121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D105F7C8-650C-B016-2EFE-5D516FDAFE62}"/>
              </a:ext>
            </a:extLst>
          </p:cNvPr>
          <p:cNvSpPr txBox="1"/>
          <p:nvPr/>
        </p:nvSpPr>
        <p:spPr>
          <a:xfrm>
            <a:off x="0" y="1290018"/>
            <a:ext cx="125464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So schlägt der Christ seine Wurzeln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tief in CHRISTUS.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Der Christ vertraut fest auf seinen ERLÖSER.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Er weiß, an wen er glaubt.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Er ist vollkommen davon überzeugt,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dass JESUS der SOHN GOTTES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2800" b="1" dirty="0">
                <a:solidFill>
                  <a:srgbClr val="FFCA6A"/>
                </a:solidFill>
                <a:latin typeface="Constantia" panose="02030602050306030303" pitchFamily="18" charset="0"/>
              </a:rPr>
              <a:t>und der </a:t>
            </a: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RETTER DER SÜNDER ist. ...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.... Die Wurzeln des Glaubens reichen tief.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Wahre Christen wachsen wie die Zeder des Libanon </a:t>
            </a:r>
            <a:b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</a:br>
            <a:r>
              <a:rPr lang="de-DE" sz="3200" b="1" dirty="0">
                <a:solidFill>
                  <a:srgbClr val="FFCA6A"/>
                </a:solidFill>
                <a:latin typeface="Constantia" panose="02030602050306030303" pitchFamily="18" charset="0"/>
              </a:rPr>
              <a:t>nicht  im weichen Oberboden, sondern sind tief in GOTT verwurzelt, fest verankert in den Felsspalten.“</a:t>
            </a:r>
            <a:endParaRPr lang="en" sz="3200" b="1" dirty="0">
              <a:solidFill>
                <a:srgbClr val="FFCA6A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9" b="16866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464095" y="2666896"/>
            <a:ext cx="4830919" cy="3957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R="0" lv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“</a:t>
            </a: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So lasst euch von niemand richten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wegen Speise oder Trank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oder wegen bestimmter Feiertage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oder Neumondfeste oder Sabbate,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die doch nur ein Schatten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der Dinge sind,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die kommen sollen,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wovon aber </a:t>
            </a:r>
            <a:b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der CHRISTUS das Wesen hat.</a:t>
            </a:r>
            <a:r>
              <a:rPr kumimoji="0" lang="en-US" sz="28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” </a:t>
            </a:r>
          </a:p>
          <a:p>
            <a:pPr marR="0" lvl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400" b="1" i="0" u="none" strike="noStrike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Kolosser</a:t>
            </a:r>
            <a:r>
              <a:rPr kumimoji="0" lang="en-US" sz="2400" b="1" i="0" u="none" strike="noStrike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2:16,17</a:t>
            </a: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r="22386" b="-2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5" name="Grafik 4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43D23BB7-300B-CCA9-CFE2-62BE0CC5B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4418">
            <a:off x="3933180" y="333639"/>
            <a:ext cx="3591389" cy="2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7" y="84376"/>
            <a:ext cx="5995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Der Glaube an JESUS bringt uns große Vorteile. </a:t>
            </a:r>
            <a:br>
              <a:rPr lang="de-DE" sz="2000" b="1" dirty="0"/>
            </a:br>
            <a:r>
              <a:rPr lang="de-DE" sz="2000" b="1" dirty="0"/>
              <a:t>Neben der Vergebung unserer Sünden erhalten wir </a:t>
            </a:r>
            <a:br>
              <a:rPr lang="de-DE" sz="2000" b="1" dirty="0"/>
            </a:br>
            <a:r>
              <a:rPr lang="de-DE" sz="2000" b="1" dirty="0"/>
              <a:t>TROST, WEISHEIT und mehr.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47" y="1453410"/>
            <a:ext cx="6541427" cy="5233140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1" y="72583"/>
            <a:ext cx="3991429" cy="5782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9152165" y="2963713"/>
            <a:ext cx="3039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Er warnt uns auch davor, wie wir Wurzeln schlagen sollten:</a:t>
            </a:r>
            <a:endParaRPr lang="e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1930400" y="1522935"/>
            <a:ext cx="50486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Paulus lädt uns ein,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in diesem Glauben 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WURZELN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 zu schlagen, um BÄUMEN zu gleichen,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welche </a:t>
            </a:r>
            <a:r>
              <a:rPr lang="de-DE" sz="2000" b="1" dirty="0">
                <a:solidFill>
                  <a:srgbClr val="FFC000"/>
                </a:solidFill>
              </a:rPr>
              <a:t>GUTE FRÜCHTE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für das </a:t>
            </a:r>
            <a:r>
              <a:rPr lang="de-DE" sz="2000" b="1" dirty="0">
                <a:solidFill>
                  <a:srgbClr val="FFFF00"/>
                </a:solidFill>
              </a:rPr>
              <a:t>REICH GOTTES 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tragen.</a:t>
            </a:r>
            <a:endParaRPr lang="e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FAAEA176-BC0B-171B-2F98-69711BD441D9}"/>
              </a:ext>
            </a:extLst>
          </p:cNvPr>
          <p:cNvSpPr txBox="1"/>
          <p:nvPr/>
        </p:nvSpPr>
        <p:spPr>
          <a:xfrm>
            <a:off x="7080936" y="5039235"/>
            <a:ext cx="3437183" cy="16312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nicht auf menschlichen Philosophien und Theorien, sondern nur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auf dem lebendigen </a:t>
            </a:r>
            <a:r>
              <a:rPr lang="de-DE" sz="2000" b="1" dirty="0">
                <a:solidFill>
                  <a:schemeClr val="accent4"/>
                </a:solidFill>
              </a:rPr>
              <a:t>WORT GOTTES.</a:t>
            </a:r>
            <a:endParaRPr lang="en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66929-4FBC-40A2-46BB-760907141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A0CF75-5C25-86A1-EB46-A4305C20B6DB}"/>
              </a:ext>
            </a:extLst>
          </p:cNvPr>
          <p:cNvSpPr txBox="1"/>
          <p:nvPr/>
        </p:nvSpPr>
        <p:spPr>
          <a:xfrm>
            <a:off x="1090501" y="389656"/>
            <a:ext cx="8615111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de-DE" sz="2400" b="1" dirty="0">
                <a:solidFill>
                  <a:srgbClr val="0B8B10"/>
                </a:solidFill>
              </a:rPr>
              <a:t>Die Vorteile des Glaubens</a:t>
            </a:r>
            <a:r>
              <a:rPr lang="en" sz="24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de-DE" sz="2400" b="1" dirty="0"/>
              <a:t>Trost, Lobpreis und Ordnung (Kolosser </a:t>
            </a:r>
            <a:r>
              <a:rPr lang="en" sz="2400" b="1" dirty="0"/>
              <a:t>2:1-5)</a:t>
            </a:r>
          </a:p>
          <a:p>
            <a:pPr lvl="1">
              <a:spcBef>
                <a:spcPts val="600"/>
              </a:spcBef>
            </a:pPr>
            <a:endParaRPr lang="en" sz="2400" b="1" dirty="0"/>
          </a:p>
          <a:p>
            <a:pPr lvl="1">
              <a:spcBef>
                <a:spcPts val="600"/>
              </a:spcBef>
            </a:pPr>
            <a:r>
              <a:rPr lang="de-DE" sz="2400" b="1" dirty="0"/>
              <a:t>Verwurzelt in Christus (Kolosser 2,6-8)</a:t>
            </a:r>
          </a:p>
          <a:p>
            <a:pPr lvl="1">
              <a:spcBef>
                <a:spcPts val="600"/>
              </a:spcBef>
            </a:pPr>
            <a:endParaRPr lang="en" sz="2400" b="1" dirty="0"/>
          </a:p>
          <a:p>
            <a:pPr lvl="1">
              <a:spcBef>
                <a:spcPts val="600"/>
              </a:spcBef>
            </a:pPr>
            <a:r>
              <a:rPr lang="de-DE" sz="2400" b="1" dirty="0"/>
              <a:t>Die Handschrift der an Sein Kreuz genagelten Satzungen </a:t>
            </a:r>
            <a:br>
              <a:rPr lang="de-DE" sz="2400" b="1" dirty="0"/>
            </a:br>
            <a:r>
              <a:rPr lang="de-DE" sz="2400" b="1" dirty="0"/>
              <a:t>(Kolosser 2,9-15</a:t>
            </a:r>
            <a:r>
              <a:rPr lang="en" sz="2400" b="1" dirty="0"/>
              <a:t>)</a:t>
            </a:r>
          </a:p>
          <a:p>
            <a:pPr lvl="1">
              <a:spcBef>
                <a:spcPts val="600"/>
              </a:spcBef>
            </a:pPr>
            <a:endParaRPr lang="en" sz="2400" b="1" dirty="0"/>
          </a:p>
          <a:p>
            <a:pPr>
              <a:spcBef>
                <a:spcPts val="1800"/>
              </a:spcBef>
            </a:pPr>
            <a:r>
              <a:rPr lang="de-DE" sz="2400" b="1" dirty="0">
                <a:solidFill>
                  <a:srgbClr val="500797"/>
                </a:solidFill>
              </a:rPr>
              <a:t>Probleme, die den Glauben erschüttern</a:t>
            </a:r>
            <a:r>
              <a:rPr lang="en" sz="24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400" b="1" dirty="0" err="1"/>
              <a:t>Feiertage</a:t>
            </a:r>
            <a:r>
              <a:rPr lang="en-US" sz="2400" b="1" dirty="0"/>
              <a:t>, </a:t>
            </a:r>
            <a:r>
              <a:rPr lang="en-US" sz="2400" b="1" dirty="0" err="1"/>
              <a:t>Neumonde</a:t>
            </a:r>
            <a:r>
              <a:rPr lang="en-US" sz="2400" b="1" dirty="0"/>
              <a:t>, </a:t>
            </a:r>
            <a:r>
              <a:rPr lang="en-US" sz="2400" b="1" dirty="0" err="1"/>
              <a:t>Sabbate</a:t>
            </a:r>
            <a:r>
              <a:rPr lang="en" sz="2400" b="1" dirty="0"/>
              <a:t> (Kolosser 2:16-19)</a:t>
            </a:r>
          </a:p>
          <a:p>
            <a:pPr lvl="1">
              <a:spcBef>
                <a:spcPts val="600"/>
              </a:spcBef>
            </a:pPr>
            <a:endParaRPr lang="en" sz="2400" b="1" dirty="0"/>
          </a:p>
          <a:p>
            <a:pPr lvl="1">
              <a:spcBef>
                <a:spcPts val="600"/>
              </a:spcBef>
            </a:pPr>
            <a:r>
              <a:rPr lang="en" sz="2400" b="1" dirty="0"/>
              <a:t>Menschengebote (Kolosser 2:20-23)</a:t>
            </a:r>
          </a:p>
        </p:txBody>
      </p:sp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AA3B0793-8275-75D1-79E3-AD2DEE6E8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28" y="3854326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9CFD37D-DEC1-6273-C69F-A106249FC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28" y="263044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49CDCBD6-D0C8-5509-225B-7AA9D9637F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61" y="2694635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651EB70C-FA17-D21D-B70F-FFDCC65FDF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61" y="541900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25E76BB3-E229-2857-8EF7-FA6CB67200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61" y="4523809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D8947BF-1058-2BF4-D549-ADE0EE7F58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61" y="85861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EEE4DA75-9FF9-13B6-BB66-F63701ED3F7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61" y="1776624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4" name="Grafik 3" descr="Ein Bild, das Menschliches Gesicht, Mann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FAAFE276-7C36-72BF-FD34-406270021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8297" y="-130627"/>
            <a:ext cx="2285143" cy="372998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737AC5-6C62-3635-BE25-613778981CCA}"/>
              </a:ext>
            </a:extLst>
          </p:cNvPr>
          <p:cNvSpPr/>
          <p:nvPr/>
        </p:nvSpPr>
        <p:spPr>
          <a:xfrm>
            <a:off x="7411563" y="-42134"/>
            <a:ext cx="30990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6600" b="1" i="1" spc="3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2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Ü B E R</a:t>
            </a:r>
            <a:endParaRPr lang="de-DE" sz="6600" b="1" i="1" cap="none" spc="300" dirty="0">
              <a:ln>
                <a:solidFill>
                  <a:schemeClr val="accent3">
                    <a:lumMod val="50000"/>
                  </a:schemeClr>
                </a:solidFill>
              </a:ln>
              <a:blipFill>
                <a:blip r:embed="rId12"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85E50DA-B845-D9A5-B14C-49CC7BCC36D9}"/>
              </a:ext>
            </a:extLst>
          </p:cNvPr>
          <p:cNvSpPr/>
          <p:nvPr/>
        </p:nvSpPr>
        <p:spPr>
          <a:xfrm>
            <a:off x="8504522" y="1540288"/>
            <a:ext cx="3077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5400" b="1" i="1" spc="300" dirty="0">
                <a:ln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12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 l i c k</a:t>
            </a:r>
          </a:p>
        </p:txBody>
      </p:sp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740892CA-27F2-8E89-C56F-5268B67CB044}"/>
              </a:ext>
            </a:extLst>
          </p:cNvPr>
          <p:cNvSpPr/>
          <p:nvPr/>
        </p:nvSpPr>
        <p:spPr>
          <a:xfrm>
            <a:off x="2104364" y="1154361"/>
            <a:ext cx="6217473" cy="55222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</a:t>
            </a:r>
            <a:r>
              <a:rPr lang="de-DE" sz="1600" b="1" i="1" dirty="0">
                <a:solidFill>
                  <a:srgbClr val="6C0401"/>
                </a:solidFill>
              </a:rPr>
              <a:t>01. März ‘26</a:t>
            </a:r>
            <a:r>
              <a:rPr lang="de-DE" sz="2000" b="1" i="1" dirty="0">
                <a:solidFill>
                  <a:srgbClr val="6C0401"/>
                </a:solidFill>
              </a:rPr>
              <a:t>  - Die Weisheit u. Erkenntnis GOTTES</a:t>
            </a:r>
          </a:p>
        </p:txBody>
      </p:sp>
      <p:sp>
        <p:nvSpPr>
          <p:cNvPr id="13" name="Scrollen: horizontal 12">
            <a:extLst>
              <a:ext uri="{FF2B5EF4-FFF2-40B4-BE49-F238E27FC236}">
                <a16:creationId xmlns:a16="http://schemas.microsoft.com/office/drawing/2014/main" id="{D39F8672-0D3B-F4BB-F80A-059696E9C049}"/>
              </a:ext>
            </a:extLst>
          </p:cNvPr>
          <p:cNvSpPr/>
          <p:nvPr/>
        </p:nvSpPr>
        <p:spPr>
          <a:xfrm>
            <a:off x="2104364" y="2054210"/>
            <a:ext cx="6561964" cy="55222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</a:t>
            </a:r>
            <a:r>
              <a:rPr lang="de-DE" sz="1600" b="1" i="1" dirty="0">
                <a:solidFill>
                  <a:srgbClr val="6C0401"/>
                </a:solidFill>
              </a:rPr>
              <a:t>02. März ‘26</a:t>
            </a:r>
            <a:r>
              <a:rPr lang="de-DE" sz="2000" b="1" i="1" dirty="0">
                <a:solidFill>
                  <a:srgbClr val="6C0401"/>
                </a:solidFill>
              </a:rPr>
              <a:t>  - In CHRISTUS verwurzelt u. wachsend</a:t>
            </a:r>
          </a:p>
        </p:txBody>
      </p:sp>
      <p:sp>
        <p:nvSpPr>
          <p:cNvPr id="14" name="Scrollen: horizontal 13">
            <a:extLst>
              <a:ext uri="{FF2B5EF4-FFF2-40B4-BE49-F238E27FC236}">
                <a16:creationId xmlns:a16="http://schemas.microsoft.com/office/drawing/2014/main" id="{B7486D50-7FBF-A279-2CEE-23A75D75BADF}"/>
              </a:ext>
            </a:extLst>
          </p:cNvPr>
          <p:cNvSpPr/>
          <p:nvPr/>
        </p:nvSpPr>
        <p:spPr>
          <a:xfrm>
            <a:off x="2104364" y="3295920"/>
            <a:ext cx="4364675" cy="55222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Di, </a:t>
            </a:r>
            <a:r>
              <a:rPr lang="de-DE" sz="1600" b="1" i="1" dirty="0">
                <a:solidFill>
                  <a:srgbClr val="6C0401"/>
                </a:solidFill>
              </a:rPr>
              <a:t>03. März ‘26</a:t>
            </a:r>
            <a:r>
              <a:rPr lang="de-DE" sz="2000" b="1" i="1" dirty="0">
                <a:solidFill>
                  <a:srgbClr val="6C0401"/>
                </a:solidFill>
              </a:rPr>
              <a:t>  - Ans Kreuz geheftet</a:t>
            </a:r>
          </a:p>
        </p:txBody>
      </p:sp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DB5C870F-8809-7EF1-9C1C-E4EDDF9C6EE8}"/>
              </a:ext>
            </a:extLst>
          </p:cNvPr>
          <p:cNvSpPr/>
          <p:nvPr/>
        </p:nvSpPr>
        <p:spPr>
          <a:xfrm>
            <a:off x="2104364" y="4793800"/>
            <a:ext cx="5006120" cy="55222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Mi, </a:t>
            </a:r>
            <a:r>
              <a:rPr lang="de-DE" sz="1600" b="1" i="1" dirty="0">
                <a:solidFill>
                  <a:srgbClr val="6C0401"/>
                </a:solidFill>
              </a:rPr>
              <a:t>04. März ‘26</a:t>
            </a:r>
            <a:r>
              <a:rPr lang="de-DE" sz="2000" b="1" i="1" dirty="0">
                <a:solidFill>
                  <a:srgbClr val="6C0401"/>
                </a:solidFill>
              </a:rPr>
              <a:t>  - Schatten oder Substanz</a:t>
            </a:r>
          </a:p>
        </p:txBody>
      </p:sp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6B718683-848C-C3C7-8564-C7E7CD8D9B40}"/>
              </a:ext>
            </a:extLst>
          </p:cNvPr>
          <p:cNvSpPr/>
          <p:nvPr/>
        </p:nvSpPr>
        <p:spPr>
          <a:xfrm>
            <a:off x="2104364" y="5676439"/>
            <a:ext cx="4692221" cy="55222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Do, </a:t>
            </a:r>
            <a:r>
              <a:rPr lang="de-DE" sz="1600" b="1" i="1" dirty="0">
                <a:solidFill>
                  <a:srgbClr val="6C0401"/>
                </a:solidFill>
              </a:rPr>
              <a:t>05. März ‘26</a:t>
            </a:r>
            <a:r>
              <a:rPr lang="de-DE" sz="2000" b="1" i="1" dirty="0">
                <a:solidFill>
                  <a:srgbClr val="6C0401"/>
                </a:solidFill>
              </a:rPr>
              <a:t>  - Menschliche Gebote</a:t>
            </a:r>
          </a:p>
        </p:txBody>
      </p:sp>
    </p:spTree>
    <p:extLst>
      <p:ext uri="{BB962C8B-B14F-4D97-AF65-F5344CB8AC3E}">
        <p14:creationId xmlns:p14="http://schemas.microsoft.com/office/powerpoint/2010/main" val="2842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10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DIE VORTEILE DES GLAUBENS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2453640" y="91440"/>
            <a:ext cx="2903096" cy="2077403"/>
          </a:xfrm>
          <a:prstGeom prst="wedgeEllipseCallout">
            <a:avLst>
              <a:gd name="adj1" fmla="val -59301"/>
              <a:gd name="adj2" fmla="val 25034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findet man Weisheit? </a:t>
            </a:r>
            <a:b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wohnt der Verstand?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(Hiob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974080" y="-1"/>
            <a:ext cx="3490608" cy="2077403"/>
          </a:xfrm>
          <a:prstGeom prst="wedgeEllipseCallout">
            <a:avLst>
              <a:gd name="adj1" fmla="val 60715"/>
              <a:gd name="adj2" fmla="val -984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CHRISTUS sind all die Schätze </a:t>
            </a:r>
            <a:b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Weisheit und des Wissens verborgen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(Kolosser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2545080" y="0"/>
            <a:ext cx="9646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TROST, LOBPREIS </a:t>
            </a:r>
            <a:r>
              <a:rPr lang="de-DE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ORDNUNG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Obwohl er die Gemeinde in Kolossä nicht persönlich kannte, </a:t>
            </a:r>
            <a:br>
              <a:rPr lang="de-DE" sz="2000" b="1" dirty="0"/>
            </a:br>
            <a:r>
              <a:rPr lang="de-DE" sz="2000" b="1" dirty="0"/>
              <a:t>wusste Paulus, dass sie durch falsche Lehren bedroht wurde </a:t>
            </a:r>
            <a:br>
              <a:rPr lang="de-DE" sz="2000" b="1" dirty="0"/>
            </a:br>
            <a:r>
              <a:rPr lang="de-DE" sz="2000" b="1" dirty="0"/>
              <a:t>(Kol. 2,1, 4).</a:t>
            </a:r>
            <a:endParaRPr lang="en" sz="2000" b="1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471214B2-07D8-BF5E-D838-CFBC82CEE9E7}"/>
              </a:ext>
            </a:extLst>
          </p:cNvPr>
          <p:cNvSpPr/>
          <p:nvPr/>
        </p:nvSpPr>
        <p:spPr>
          <a:xfrm>
            <a:off x="248158" y="3513718"/>
            <a:ext cx="8559564" cy="707889"/>
          </a:xfrm>
          <a:custGeom>
            <a:avLst/>
            <a:gdLst>
              <a:gd name="csX0" fmla="*/ 0 w 8559564"/>
              <a:gd name="csY0" fmla="*/ 1686 h 10118"/>
              <a:gd name="csX1" fmla="*/ 1686 w 8559564"/>
              <a:gd name="csY1" fmla="*/ 0 h 10118"/>
              <a:gd name="csX2" fmla="*/ 8557878 w 8559564"/>
              <a:gd name="csY2" fmla="*/ 0 h 10118"/>
              <a:gd name="csX3" fmla="*/ 8559564 w 8559564"/>
              <a:gd name="csY3" fmla="*/ 1686 h 10118"/>
              <a:gd name="csX4" fmla="*/ 8559564 w 8559564"/>
              <a:gd name="csY4" fmla="*/ 8432 h 10118"/>
              <a:gd name="csX5" fmla="*/ 8557878 w 8559564"/>
              <a:gd name="csY5" fmla="*/ 10118 h 10118"/>
              <a:gd name="csX6" fmla="*/ 1686 w 8559564"/>
              <a:gd name="csY6" fmla="*/ 10118 h 10118"/>
              <a:gd name="csX7" fmla="*/ 0 w 8559564"/>
              <a:gd name="csY7" fmla="*/ 8432 h 10118"/>
              <a:gd name="csX8" fmla="*/ 0 w 8559564"/>
              <a:gd name="csY8" fmla="*/ 1686 h 101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559564" h="10118">
                <a:moveTo>
                  <a:pt x="0" y="1686"/>
                </a:moveTo>
                <a:cubicBezTo>
                  <a:pt x="0" y="755"/>
                  <a:pt x="755" y="0"/>
                  <a:pt x="1686" y="0"/>
                </a:cubicBezTo>
                <a:lnTo>
                  <a:pt x="8557878" y="0"/>
                </a:lnTo>
                <a:cubicBezTo>
                  <a:pt x="8558809" y="0"/>
                  <a:pt x="8559564" y="755"/>
                  <a:pt x="8559564" y="1686"/>
                </a:cubicBezTo>
                <a:lnTo>
                  <a:pt x="8559564" y="8432"/>
                </a:lnTo>
                <a:cubicBezTo>
                  <a:pt x="8559564" y="9363"/>
                  <a:pt x="8558809" y="10118"/>
                  <a:pt x="8557878" y="10118"/>
                </a:cubicBezTo>
                <a:lnTo>
                  <a:pt x="1686" y="10118"/>
                </a:lnTo>
                <a:cubicBezTo>
                  <a:pt x="755" y="10118"/>
                  <a:pt x="0" y="9363"/>
                  <a:pt x="0" y="8432"/>
                </a:cubicBezTo>
                <a:lnTo>
                  <a:pt x="0" y="168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314" tIns="84314" rIns="84314" bIns="8431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800" b="1" kern="1200" dirty="0"/>
              <a:t>sie mögen im Herzen ermutigt werden</a:t>
            </a:r>
            <a:endParaRPr lang="es-ES" sz="2800" kern="120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5406724A-EE58-7644-250C-9CCA49E4AE5E}"/>
              </a:ext>
            </a:extLst>
          </p:cNvPr>
          <p:cNvSpPr/>
          <p:nvPr/>
        </p:nvSpPr>
        <p:spPr>
          <a:xfrm>
            <a:off x="248158" y="4354928"/>
            <a:ext cx="8559564" cy="963490"/>
          </a:xfrm>
          <a:custGeom>
            <a:avLst/>
            <a:gdLst>
              <a:gd name="csX0" fmla="*/ 0 w 8559564"/>
              <a:gd name="csY0" fmla="*/ 2262 h 13573"/>
              <a:gd name="csX1" fmla="*/ 2262 w 8559564"/>
              <a:gd name="csY1" fmla="*/ 0 h 13573"/>
              <a:gd name="csX2" fmla="*/ 8557302 w 8559564"/>
              <a:gd name="csY2" fmla="*/ 0 h 13573"/>
              <a:gd name="csX3" fmla="*/ 8559564 w 8559564"/>
              <a:gd name="csY3" fmla="*/ 2262 h 13573"/>
              <a:gd name="csX4" fmla="*/ 8559564 w 8559564"/>
              <a:gd name="csY4" fmla="*/ 11311 h 13573"/>
              <a:gd name="csX5" fmla="*/ 8557302 w 8559564"/>
              <a:gd name="csY5" fmla="*/ 13573 h 13573"/>
              <a:gd name="csX6" fmla="*/ 2262 w 8559564"/>
              <a:gd name="csY6" fmla="*/ 13573 h 13573"/>
              <a:gd name="csX7" fmla="*/ 0 w 8559564"/>
              <a:gd name="csY7" fmla="*/ 11311 h 13573"/>
              <a:gd name="csX8" fmla="*/ 0 w 8559564"/>
              <a:gd name="csY8" fmla="*/ 2262 h 135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559564" h="13573">
                <a:moveTo>
                  <a:pt x="0" y="2262"/>
                </a:moveTo>
                <a:cubicBezTo>
                  <a:pt x="0" y="1013"/>
                  <a:pt x="1013" y="0"/>
                  <a:pt x="2262" y="0"/>
                </a:cubicBezTo>
                <a:lnTo>
                  <a:pt x="8557302" y="0"/>
                </a:lnTo>
                <a:cubicBezTo>
                  <a:pt x="8558551" y="0"/>
                  <a:pt x="8559564" y="1013"/>
                  <a:pt x="8559564" y="2262"/>
                </a:cubicBezTo>
                <a:lnTo>
                  <a:pt x="8559564" y="11311"/>
                </a:lnTo>
                <a:cubicBezTo>
                  <a:pt x="8559564" y="12560"/>
                  <a:pt x="8558551" y="13573"/>
                  <a:pt x="8557302" y="13573"/>
                </a:cubicBezTo>
                <a:lnTo>
                  <a:pt x="2262" y="13573"/>
                </a:lnTo>
                <a:cubicBezTo>
                  <a:pt x="1013" y="13573"/>
                  <a:pt x="0" y="12560"/>
                  <a:pt x="0" y="11311"/>
                </a:cubicBezTo>
                <a:lnTo>
                  <a:pt x="0" y="22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-2352018"/>
              <a:satOff val="7870"/>
              <a:lumOff val="-7254"/>
              <a:alphaOff val="0"/>
            </a:schemeClr>
          </a:fillRef>
          <a:effectRef idx="1">
            <a:schemeClr val="accent3">
              <a:hueOff val="-2352018"/>
              <a:satOff val="7870"/>
              <a:lumOff val="-725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4483" tIns="84483" rIns="84483" bIns="8448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800" b="1" kern="1200" dirty="0"/>
              <a:t>und vereint in der Liebe</a:t>
            </a:r>
            <a:endParaRPr lang="es-ES" sz="2800" kern="1200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3081B92-A78E-12A9-4EEF-E6FAE40BE672}"/>
              </a:ext>
            </a:extLst>
          </p:cNvPr>
          <p:cNvSpPr/>
          <p:nvPr/>
        </p:nvSpPr>
        <p:spPr>
          <a:xfrm>
            <a:off x="248158" y="5443876"/>
            <a:ext cx="8559564" cy="1063249"/>
          </a:xfrm>
          <a:custGeom>
            <a:avLst/>
            <a:gdLst>
              <a:gd name="csX0" fmla="*/ 0 w 8559564"/>
              <a:gd name="csY0" fmla="*/ 15140 h 90841"/>
              <a:gd name="csX1" fmla="*/ 15140 w 8559564"/>
              <a:gd name="csY1" fmla="*/ 0 h 90841"/>
              <a:gd name="csX2" fmla="*/ 8544424 w 8559564"/>
              <a:gd name="csY2" fmla="*/ 0 h 90841"/>
              <a:gd name="csX3" fmla="*/ 8559564 w 8559564"/>
              <a:gd name="csY3" fmla="*/ 15140 h 90841"/>
              <a:gd name="csX4" fmla="*/ 8559564 w 8559564"/>
              <a:gd name="csY4" fmla="*/ 75701 h 90841"/>
              <a:gd name="csX5" fmla="*/ 8544424 w 8559564"/>
              <a:gd name="csY5" fmla="*/ 90841 h 90841"/>
              <a:gd name="csX6" fmla="*/ 15140 w 8559564"/>
              <a:gd name="csY6" fmla="*/ 90841 h 90841"/>
              <a:gd name="csX7" fmla="*/ 0 w 8559564"/>
              <a:gd name="csY7" fmla="*/ 75701 h 90841"/>
              <a:gd name="csX8" fmla="*/ 0 w 8559564"/>
              <a:gd name="csY8" fmla="*/ 15140 h 90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559564" h="90841">
                <a:moveTo>
                  <a:pt x="0" y="15140"/>
                </a:moveTo>
                <a:cubicBezTo>
                  <a:pt x="0" y="6778"/>
                  <a:pt x="6778" y="0"/>
                  <a:pt x="15140" y="0"/>
                </a:cubicBezTo>
                <a:lnTo>
                  <a:pt x="8544424" y="0"/>
                </a:lnTo>
                <a:cubicBezTo>
                  <a:pt x="8552786" y="0"/>
                  <a:pt x="8559564" y="6778"/>
                  <a:pt x="8559564" y="15140"/>
                </a:cubicBezTo>
                <a:lnTo>
                  <a:pt x="8559564" y="75701"/>
                </a:lnTo>
                <a:cubicBezTo>
                  <a:pt x="8559564" y="84063"/>
                  <a:pt x="8552786" y="90841"/>
                  <a:pt x="8544424" y="90841"/>
                </a:cubicBezTo>
                <a:lnTo>
                  <a:pt x="15140" y="90841"/>
                </a:lnTo>
                <a:cubicBezTo>
                  <a:pt x="6778" y="90841"/>
                  <a:pt x="0" y="84063"/>
                  <a:pt x="0" y="75701"/>
                </a:cubicBezTo>
                <a:lnTo>
                  <a:pt x="0" y="151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-4704035"/>
              <a:satOff val="15740"/>
              <a:lumOff val="-14508"/>
              <a:alphaOff val="0"/>
            </a:schemeClr>
          </a:fillRef>
          <a:effectRef idx="1">
            <a:schemeClr val="accent3">
              <a:hueOff val="-4704035"/>
              <a:satOff val="15740"/>
              <a:lumOff val="-1450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254" tIns="88254" rIns="88254" bIns="882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800" b="1" kern="1200" dirty="0"/>
              <a:t>damit sie den vollen Reichtum </a:t>
            </a:r>
            <a:br>
              <a:rPr lang="de-DE" sz="2800" b="1" kern="1200" dirty="0"/>
            </a:br>
            <a:r>
              <a:rPr lang="de-DE" sz="2800" b="1" kern="1200" dirty="0"/>
              <a:t>des vollständigen Verständnisses haben mögen</a:t>
            </a:r>
            <a:endParaRPr lang="es-ES" sz="2800" kern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179081" y="3838353"/>
            <a:ext cx="2855494" cy="22328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de-DE" dirty="0"/>
              <a:t>damit sie das GEHEIMNIS GOTTES, nämlich CHRISTUS, kennenlernen können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25630" y="3721394"/>
            <a:ext cx="58881" cy="2679405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85" y="1646219"/>
            <a:ext cx="3988031" cy="16791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84225" y="2636397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Aus diesem Grund schreibt er ihnen mit 3 klaren Zielen, </a:t>
            </a:r>
            <a:br>
              <a:rPr lang="de-DE" sz="2000" b="1" dirty="0"/>
            </a:br>
            <a:r>
              <a:rPr lang="de-DE" sz="2000" b="1" dirty="0"/>
              <a:t>die ihnen helfen sollten, mit dieser Gefahr umzugehen (Kol. 2,2):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8DC6BD7-64A4-EFC3-82AF-E6730A45B509}"/>
              </a:ext>
            </a:extLst>
          </p:cNvPr>
          <p:cNvSpPr/>
          <p:nvPr/>
        </p:nvSpPr>
        <p:spPr>
          <a:xfrm>
            <a:off x="39525" y="41584"/>
            <a:ext cx="2505556" cy="154344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</a:t>
            </a:r>
            <a:r>
              <a:rPr lang="de-DE" sz="1600" b="1" i="1" dirty="0">
                <a:solidFill>
                  <a:srgbClr val="6C0401"/>
                </a:solidFill>
              </a:rPr>
              <a:t>01. März ‘26</a:t>
            </a:r>
            <a:r>
              <a:rPr lang="de-DE" sz="2000" b="1" i="1" dirty="0">
                <a:solidFill>
                  <a:srgbClr val="6C0401"/>
                </a:solidFill>
              </a:rPr>
              <a:t>  - Die Weisheit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und Erkenntnis GOTTES</a:t>
            </a: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B64B759A-8C9D-1621-EE2D-3A3C456DA76B}"/>
              </a:ext>
            </a:extLst>
          </p:cNvPr>
          <p:cNvSpPr txBox="1"/>
          <p:nvPr/>
        </p:nvSpPr>
        <p:spPr>
          <a:xfrm>
            <a:off x="2545079" y="702766"/>
            <a:ext cx="9579545" cy="70788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obwohl ich leiblich abwesend bin, so bin ich doch im Geist bei euch und freue mich, wenn ich eure Ordnung und euren festen Glauben an CHRISTUS sehe.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(Kol 2:5)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 animBg="1"/>
      <p:bldP spid="15" grpId="0" animBg="1"/>
      <p:bldP spid="17" grpId="0" animBg="1"/>
      <p:bldP spid="9" grpId="0" animBg="1"/>
      <p:bldP spid="12" grpId="0" animBg="1"/>
      <p:bldP spid="4" grpId="0"/>
      <p:bldP spid="2" grpId="0" uiExpand="1" build="p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7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75803-AB31-6373-C74B-4C868A08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8E001C-3767-B621-DEBC-9B34A3556A33}"/>
              </a:ext>
            </a:extLst>
          </p:cNvPr>
          <p:cNvSpPr txBox="1"/>
          <p:nvPr/>
        </p:nvSpPr>
        <p:spPr>
          <a:xfrm>
            <a:off x="2545080" y="0"/>
            <a:ext cx="9646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TROST, LOBPREIS </a:t>
            </a:r>
            <a:r>
              <a:rPr lang="de-DE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ORDNUNG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D8BA59-1D39-DC9D-B5B2-FE023AF8B105}"/>
              </a:ext>
            </a:extLst>
          </p:cNvPr>
          <p:cNvSpPr txBox="1"/>
          <p:nvPr/>
        </p:nvSpPr>
        <p:spPr>
          <a:xfrm>
            <a:off x="2545079" y="702766"/>
            <a:ext cx="9579545" cy="707886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Denn obwohl ich leiblich abwesend bin, so bin ich doch im Geist bei euch und freue mich, wenn ich eure Ordnung und euren festen Glauben an CHRISTUS sehe.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(Kol 2:5)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B61928-3764-9AD2-9340-C1DA3D21C8FD}"/>
              </a:ext>
            </a:extLst>
          </p:cNvPr>
          <p:cNvSpPr txBox="1"/>
          <p:nvPr/>
        </p:nvSpPr>
        <p:spPr>
          <a:xfrm>
            <a:off x="295675" y="1605586"/>
            <a:ext cx="855956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Bevor die falschen Lehren identifiziert werden, </a:t>
            </a:r>
            <a:br>
              <a:rPr lang="de-DE" sz="2000" b="1" dirty="0"/>
            </a:br>
            <a:r>
              <a:rPr lang="de-DE" sz="2000" b="1" dirty="0"/>
              <a:t>gibt es eine doppelte Anerkennung für die Kolosser: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Sie haben eine </a:t>
            </a:r>
            <a:r>
              <a:rPr lang="de-DE" sz="2000" b="1" dirty="0">
                <a:solidFill>
                  <a:srgbClr val="FFFF00"/>
                </a:solidFill>
              </a:rPr>
              <a:t>GUTE ORDNUNG</a:t>
            </a:r>
            <a:r>
              <a:rPr lang="de-DE" sz="2000" b="1" dirty="0"/>
              <a:t>; </a:t>
            </a:r>
            <a:br>
              <a:rPr lang="de-DE" sz="2000" b="1" dirty="0"/>
            </a:br>
            <a:r>
              <a:rPr lang="de-DE" sz="2000" b="1" dirty="0"/>
              <a:t>und sie sind </a:t>
            </a:r>
            <a:r>
              <a:rPr lang="de-DE" sz="2000" b="1" dirty="0">
                <a:solidFill>
                  <a:srgbClr val="FFFF00"/>
                </a:solidFill>
              </a:rPr>
              <a:t>FEST IM GLAUBEN </a:t>
            </a:r>
            <a:r>
              <a:rPr lang="de-DE" sz="2000" b="1" dirty="0"/>
              <a:t>(Kol. 2,5).</a:t>
            </a:r>
            <a:endParaRPr lang="en" sz="2000" b="1" dirty="0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4C8E6FCF-9EED-5F61-D11A-6CA0785720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3429000"/>
            <a:ext cx="4692962" cy="30116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9EB27D-3D03-F7C9-63C4-9B9399E4ABC1}"/>
              </a:ext>
            </a:extLst>
          </p:cNvPr>
          <p:cNvSpPr txBox="1"/>
          <p:nvPr/>
        </p:nvSpPr>
        <p:spPr>
          <a:xfrm>
            <a:off x="5371122" y="2913823"/>
            <a:ext cx="6753502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Die "Ordnung", auf die sich Paulus hier bezieht, </a:t>
            </a:r>
            <a:br>
              <a:rPr lang="de-DE" sz="2000" b="1" dirty="0"/>
            </a:br>
            <a:r>
              <a:rPr lang="de-DE" sz="2000" b="1" dirty="0"/>
              <a:t>bedeutet </a:t>
            </a:r>
            <a:r>
              <a:rPr lang="de-DE" sz="2000" b="1" dirty="0">
                <a:solidFill>
                  <a:srgbClr val="FFFF00"/>
                </a:solidFill>
              </a:rPr>
              <a:t>ORDNUNG IM GOTTESDIENST </a:t>
            </a:r>
            <a:br>
              <a:rPr lang="de-DE" sz="2000" b="1" dirty="0"/>
            </a:br>
            <a:r>
              <a:rPr lang="de-DE" sz="2000" b="1" dirty="0"/>
              <a:t>und in den verschiedenen </a:t>
            </a:r>
            <a:r>
              <a:rPr lang="de-DE" sz="2000" b="1" dirty="0">
                <a:solidFill>
                  <a:srgbClr val="FFFF00"/>
                </a:solidFill>
              </a:rPr>
              <a:t>AKTIVITÄTEN DER GEMEINDE.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Es muss </a:t>
            </a:r>
            <a:r>
              <a:rPr lang="de-DE" sz="2000" b="1" dirty="0">
                <a:highlight>
                  <a:srgbClr val="FFFF00"/>
                </a:highlight>
              </a:rPr>
              <a:t>FÜHRUNG </a:t>
            </a:r>
            <a:br>
              <a:rPr lang="de-DE" sz="2000" b="1" dirty="0"/>
            </a:br>
            <a:r>
              <a:rPr lang="de-DE" sz="2000" b="1" dirty="0"/>
              <a:t>und eine </a:t>
            </a:r>
            <a:r>
              <a:rPr lang="de-DE" sz="2000" b="1" dirty="0">
                <a:highlight>
                  <a:srgbClr val="FFFF00"/>
                </a:highlight>
              </a:rPr>
              <a:t>AUFTEILUNG DER AUFGABEN </a:t>
            </a:r>
            <a:r>
              <a:rPr lang="de-DE" sz="2000" b="1" dirty="0"/>
              <a:t>geben.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Die Aktivitäten müssen mit </a:t>
            </a:r>
            <a:r>
              <a:rPr lang="de-DE" sz="2000" b="1" dirty="0">
                <a:highlight>
                  <a:srgbClr val="FFFF00"/>
                </a:highlight>
              </a:rPr>
              <a:t>GEBÜHRENDEM ANSTAND </a:t>
            </a:r>
            <a:br>
              <a:rPr lang="de-DE" sz="2000" b="1" dirty="0"/>
            </a:br>
            <a:r>
              <a:rPr lang="de-DE" sz="2000" b="1" dirty="0"/>
              <a:t>durchgeführt werden; usw. </a:t>
            </a:r>
          </a:p>
          <a:p>
            <a:pPr>
              <a:spcBef>
                <a:spcPts val="600"/>
              </a:spcBef>
            </a:pPr>
            <a:r>
              <a:rPr lang="de-DE" sz="2000" b="1" dirty="0"/>
              <a:t>Dies führt zu einer BESSEREN</a:t>
            </a:r>
            <a:br>
              <a:rPr lang="de-DE" sz="2000" b="1" dirty="0"/>
            </a:br>
            <a:r>
              <a:rPr lang="de-DE" sz="2000" b="1" dirty="0"/>
              <a:t> </a:t>
            </a:r>
            <a:r>
              <a:rPr lang="de-DE" sz="2000" b="1" dirty="0">
                <a:highlight>
                  <a:srgbClr val="FFFF00"/>
                </a:highlight>
              </a:rPr>
              <a:t>VERKÜNDIGUNG DES EVANGELIUMS </a:t>
            </a:r>
            <a:br>
              <a:rPr lang="de-DE" sz="2000" b="1" dirty="0"/>
            </a:br>
            <a:r>
              <a:rPr lang="de-DE" sz="2000" b="1" dirty="0"/>
              <a:t>und </a:t>
            </a:r>
            <a:r>
              <a:rPr lang="de-DE" sz="2000" b="1" dirty="0">
                <a:highlight>
                  <a:srgbClr val="FFFF00"/>
                </a:highlight>
              </a:rPr>
              <a:t>SCHÜTZT</a:t>
            </a:r>
            <a:r>
              <a:rPr lang="de-DE" sz="2000" b="1" dirty="0"/>
              <a:t> sie </a:t>
            </a:r>
            <a:r>
              <a:rPr lang="de-DE" sz="2000" b="1" dirty="0">
                <a:highlight>
                  <a:srgbClr val="FFFF00"/>
                </a:highlight>
              </a:rPr>
              <a:t>vor BESTIMMTEN IRRTÜMERN</a:t>
            </a:r>
            <a:r>
              <a:rPr lang="de-DE" sz="2000" b="1" dirty="0"/>
              <a:t>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EE7F9936-E429-A11F-4510-F103FD68F4C0}"/>
              </a:ext>
            </a:extLst>
          </p:cNvPr>
          <p:cNvSpPr/>
          <p:nvPr/>
        </p:nvSpPr>
        <p:spPr>
          <a:xfrm>
            <a:off x="39525" y="41584"/>
            <a:ext cx="2505556" cy="154344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So, </a:t>
            </a:r>
            <a:r>
              <a:rPr lang="de-DE" sz="1600" b="1" i="1" dirty="0">
                <a:solidFill>
                  <a:srgbClr val="6C0401"/>
                </a:solidFill>
              </a:rPr>
              <a:t>01. März ‘26</a:t>
            </a:r>
            <a:r>
              <a:rPr lang="de-DE" sz="2000" b="1" i="1" dirty="0">
                <a:solidFill>
                  <a:srgbClr val="6C0401"/>
                </a:solidFill>
              </a:rPr>
              <a:t>  - Die Weisheit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und Erkenntnis GOTTES</a:t>
            </a:r>
          </a:p>
        </p:txBody>
      </p:sp>
    </p:spTree>
    <p:extLst>
      <p:ext uri="{BB962C8B-B14F-4D97-AF65-F5344CB8AC3E}">
        <p14:creationId xmlns:p14="http://schemas.microsoft.com/office/powerpoint/2010/main" val="943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B6DF89"/>
            </a:gs>
            <a:gs pos="0">
              <a:srgbClr val="FFBF44"/>
            </a:gs>
            <a:gs pos="91000">
              <a:schemeClr val="tx2">
                <a:lumMod val="75000"/>
              </a:schemeClr>
            </a:gs>
            <a:gs pos="13000">
              <a:srgbClr val="FFD88C"/>
            </a:gs>
            <a:gs pos="61000">
              <a:srgbClr val="97964B"/>
            </a:gs>
            <a:gs pos="46000">
              <a:schemeClr val="accent4">
                <a:lumMod val="60000"/>
                <a:lumOff val="40000"/>
              </a:schemeClr>
            </a:gs>
            <a:gs pos="100000">
              <a:srgbClr val="85A5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3063240" y="-28876"/>
            <a:ext cx="9128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VERWURZELT</a:t>
            </a:r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spc="600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CHRISTUS</a:t>
            </a:r>
            <a:r>
              <a:rPr lang="de-DE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2823699" y="606411"/>
            <a:ext cx="936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verwurzelt 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und </a:t>
            </a:r>
            <a:r>
              <a:rPr lang="de-DE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gegründet 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 </a:t>
            </a:r>
            <a:r>
              <a:rPr lang="de-DE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IHM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und </a:t>
            </a:r>
            <a:r>
              <a:rPr lang="de-DE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fest im Glauben</a:t>
            </a: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b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wie ihr gelehrt worden seid, und voller </a:t>
            </a:r>
            <a:r>
              <a:rPr lang="de-DE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Dankbarkeit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r>
              <a:rPr lang="en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(Kolosser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366425"/>
            <a:ext cx="593407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Wir erlangen das HEIL, </a:t>
            </a:r>
            <a:br>
              <a:rPr lang="de-DE" sz="2000" b="1" dirty="0"/>
            </a:br>
            <a:r>
              <a:rPr lang="de-DE" sz="2000" b="1" dirty="0"/>
              <a:t>indem wir eine PERSON annehmen, </a:t>
            </a:r>
            <a:br>
              <a:rPr lang="de-DE" sz="2000" b="1" dirty="0"/>
            </a:br>
            <a:r>
              <a:rPr lang="de-DE" sz="2000" b="1" dirty="0"/>
              <a:t>nicht indem wir Lehren annehmen </a:t>
            </a:r>
            <a:br>
              <a:rPr lang="de-DE" sz="2000" b="1" dirty="0"/>
            </a:br>
            <a:r>
              <a:rPr lang="de-DE" sz="2000" b="1" dirty="0"/>
              <a:t>(Kol. 2,6).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Diese sind jedoch unerlässlich. </a:t>
            </a:r>
            <a:br>
              <a:rPr lang="de-DE" sz="2000" b="1" dirty="0"/>
            </a:br>
            <a:r>
              <a:rPr lang="de-DE" sz="2000" b="1" dirty="0"/>
              <a:t>Paulus ermahnt uns, in CHRISTUS zu wandeln, "wie es euch gelehrt wurde" (Kol. 2,7b).</a:t>
            </a:r>
            <a:endParaRPr lang="en" sz="2000" b="1" dirty="0"/>
          </a:p>
        </p:txBody>
      </p:sp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107" y="1803029"/>
            <a:ext cx="4281719" cy="3792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" y="1878601"/>
            <a:ext cx="3492063" cy="39094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3372931" y="3776511"/>
            <a:ext cx="4826763" cy="2939266"/>
          </a:xfrm>
          <a:prstGeom prst="rect">
            <a:avLst/>
          </a:prstGeom>
          <a:gradFill>
            <a:gsLst>
              <a:gs pos="0">
                <a:srgbClr val="FFBF44"/>
              </a:gs>
              <a:gs pos="13000">
                <a:srgbClr val="FFD88C"/>
              </a:gs>
              <a:gs pos="61000">
                <a:srgbClr val="97964B"/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rgbClr val="85A5AF"/>
              </a:gs>
            </a:gsLst>
            <a:lin ang="5400000" scaled="1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Wenn wir mit JESUS wandeln, </a:t>
            </a:r>
            <a:br>
              <a:rPr lang="de-DE" sz="2000" b="1" dirty="0"/>
            </a:br>
            <a:r>
              <a:rPr lang="de-DE" sz="2000" b="1" dirty="0"/>
              <a:t>sind wir in IHM verwurzelt. </a:t>
            </a:r>
            <a:br>
              <a:rPr lang="de-DE" sz="2000" b="1" dirty="0"/>
            </a:br>
            <a:r>
              <a:rPr lang="de-DE" sz="2000" b="1" dirty="0"/>
              <a:t>Wir sind metaphorisch </a:t>
            </a:r>
            <a:br>
              <a:rPr lang="de-DE" sz="2000" b="1" dirty="0"/>
            </a:br>
            <a:r>
              <a:rPr lang="de-DE" sz="2000" b="1" dirty="0"/>
              <a:t>"die Pflanzung des HERRN, damit er verherrlicht werde" (Jesaja 61,3). </a:t>
            </a:r>
          </a:p>
          <a:p>
            <a:pPr algn="ctr">
              <a:spcBef>
                <a:spcPts val="600"/>
              </a:spcBef>
            </a:pPr>
            <a:r>
              <a:rPr lang="de-DE" sz="2000" b="1" dirty="0"/>
              <a:t>Wir sind "Bäume", </a:t>
            </a:r>
            <a:br>
              <a:rPr lang="de-DE" sz="2000" b="1" dirty="0"/>
            </a:br>
            <a:r>
              <a:rPr lang="de-DE" sz="2000" b="1" dirty="0"/>
              <a:t>die sich an JESUS und Seine Lehren klammern </a:t>
            </a:r>
            <a:br>
              <a:rPr lang="de-DE" sz="2000" b="1" dirty="0"/>
            </a:br>
            <a:r>
              <a:rPr lang="de-DE" sz="2000" b="1" dirty="0"/>
              <a:t>(Psalm 1,3).</a:t>
            </a:r>
            <a:endParaRPr lang="en" sz="20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6EC23308-024F-BEF5-848A-DAF02AA780AA}"/>
              </a:ext>
            </a:extLst>
          </p:cNvPr>
          <p:cNvSpPr/>
          <p:nvPr/>
        </p:nvSpPr>
        <p:spPr>
          <a:xfrm>
            <a:off x="45720" y="37343"/>
            <a:ext cx="2727446" cy="154368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/>
              <a:t>	</a:t>
            </a:r>
            <a:r>
              <a:rPr lang="de-DE" sz="2000" b="1" i="1" dirty="0">
                <a:solidFill>
                  <a:srgbClr val="6C0401"/>
                </a:solidFill>
              </a:rPr>
              <a:t> Mo, </a:t>
            </a:r>
            <a:r>
              <a:rPr lang="de-DE" sz="1600" b="1" i="1" dirty="0">
                <a:solidFill>
                  <a:srgbClr val="6C0401"/>
                </a:solidFill>
              </a:rPr>
              <a:t>02. März ‘26</a:t>
            </a:r>
            <a:r>
              <a:rPr lang="de-DE" sz="2000" b="1" i="1" dirty="0">
                <a:solidFill>
                  <a:srgbClr val="6C0401"/>
                </a:solidFill>
              </a:rPr>
              <a:t>  -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In CHRISTUS verwurzelt </a:t>
            </a:r>
            <a:br>
              <a:rPr lang="de-DE" sz="2000" b="1" i="1" dirty="0">
                <a:solidFill>
                  <a:srgbClr val="6C0401"/>
                </a:solidFill>
              </a:rPr>
            </a:br>
            <a:r>
              <a:rPr lang="de-DE" sz="2000" b="1" i="1" dirty="0">
                <a:solidFill>
                  <a:srgbClr val="6C0401"/>
                </a:solidFill>
              </a:rPr>
              <a:t>und wachsend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2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1980</Words>
  <Application>Microsoft Office PowerPoint</Application>
  <PresentationFormat>Panorámica</PresentationFormat>
  <Paragraphs>117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Constantia</vt:lpstr>
      <vt:lpstr>Arial</vt:lpstr>
      <vt:lpstr>Aptos Display</vt:lpstr>
      <vt:lpstr>Candara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2026-01-27T09:08:36Z</dcterms:created>
  <dcterms:modified xsi:type="dcterms:W3CDTF">2026-03-04T06:58:17Z</dcterms:modified>
</cp:coreProperties>
</file>