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38" r:id="rId3"/>
    <p:sldId id="324" r:id="rId4"/>
    <p:sldId id="257" r:id="rId5"/>
    <p:sldId id="258" r:id="rId6"/>
    <p:sldId id="259" r:id="rId7"/>
    <p:sldId id="260" r:id="rId8"/>
    <p:sldId id="261" r:id="rId9"/>
    <p:sldId id="332" r:id="rId10"/>
    <p:sldId id="335" r:id="rId11"/>
    <p:sldId id="336" r:id="rId12"/>
    <p:sldId id="325"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DCD"/>
    <a:srgbClr val="434E34"/>
    <a:srgbClr val="4E4C28"/>
    <a:srgbClr val="FF6109"/>
    <a:srgbClr val="FFD1B7"/>
    <a:srgbClr val="716E3B"/>
    <a:srgbClr val="A6A356"/>
    <a:srgbClr val="5B5B59"/>
    <a:srgbClr val="7E7E7C"/>
    <a:srgbClr val="FF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zärtlicher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Barmherzigkeit</a:t>
          </a:r>
          <a:endParaRPr lang="es-ES" sz="2000" b="1" dirty="0">
            <a:effectLst>
              <a:outerShdw blurRad="38100" dist="38100" dir="2700000" algn="tl">
                <a:srgbClr val="000000">
                  <a:alpha val="43137"/>
                </a:srgbClr>
              </a:outerShdw>
            </a:effectLst>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Freundlichkeit</a:t>
          </a:r>
          <a:endParaRPr lang="es-ES" sz="2000" b="1" dirty="0">
            <a:effectLst>
              <a:outerShdw blurRad="38100" dist="38100" dir="2700000" algn="tl">
                <a:srgbClr val="000000">
                  <a:alpha val="43137"/>
                </a:srgbClr>
              </a:outerShdw>
            </a:effectLst>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Demut</a:t>
          </a:r>
          <a:endParaRPr lang="es-ES" sz="2000" b="1" dirty="0">
            <a:effectLst>
              <a:outerShdw blurRad="38100" dist="38100" dir="2700000" algn="tl">
                <a:srgbClr val="000000">
                  <a:alpha val="43137"/>
                </a:srgbClr>
              </a:outerShdw>
            </a:effectLst>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Sanftmut</a:t>
          </a:r>
          <a:endParaRPr lang="es-ES" sz="2000" b="1" dirty="0">
            <a:effectLst>
              <a:outerShdw blurRad="38100" dist="38100" dir="2700000" algn="tl">
                <a:srgbClr val="000000">
                  <a:alpha val="43137"/>
                </a:srgbClr>
              </a:outerShdw>
            </a:effectLst>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Mit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viel</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Geduld</a:t>
          </a:r>
          <a:endParaRPr lang="es-ES" sz="2000" b="1" dirty="0">
            <a:effectLst>
              <a:outerShdw blurRad="38100" dist="38100" dir="2700000" algn="tl">
                <a:srgbClr val="000000">
                  <a:alpha val="43137"/>
                </a:srgbClr>
              </a:outerShdw>
            </a:effectLst>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Einander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ertragend</a:t>
          </a:r>
          <a:endParaRPr lang="es-ES" sz="2000" b="1" dirty="0">
            <a:effectLst>
              <a:outerShdw blurRad="38100" dist="38100" dir="2700000" algn="tl">
                <a:srgbClr val="000000">
                  <a:alpha val="43137"/>
                </a:srgbClr>
              </a:outerShdw>
            </a:effectLst>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Einander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vergebend</a:t>
          </a:r>
          <a:endParaRPr lang="es-ES" sz="2000" b="1" dirty="0">
            <a:effectLst>
              <a:outerShdw blurRad="38100" dist="38100" dir="2700000" algn="tl">
                <a:srgbClr val="000000">
                  <a:alpha val="43137"/>
                </a:srgbClr>
              </a:outerShdw>
            </a:effectLst>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es-ES" sz="1800" b="1" dirty="0" err="1">
              <a:effectLst>
                <a:outerShdw blurRad="38100" dist="38100" dir="2700000" algn="tl">
                  <a:srgbClr val="000000">
                    <a:alpha val="43137"/>
                  </a:srgbClr>
                </a:outerShdw>
              </a:effectLst>
            </a:rPr>
            <a:t>VORTEIL</a:t>
          </a:r>
          <a:endParaRPr lang="es-ES" sz="1800" b="1"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es-ES" sz="1800" b="1" dirty="0" err="1">
              <a:effectLst>
                <a:outerShdw blurRad="38100" dist="38100" dir="2700000" algn="tl">
                  <a:srgbClr val="000000">
                    <a:alpha val="43137"/>
                  </a:srgbClr>
                </a:outerShdw>
              </a:effectLst>
            </a:rPr>
            <a:t>VERANTWORTUNG</a:t>
          </a:r>
          <a:endParaRPr lang="es-ES" sz="1800" b="1"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de-DE" sz="1800" b="1" dirty="0"/>
            <a:t>Indem wir uns so verhalten, sind wir ein SEGEN für andere und für uns selbst</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marL="0" indent="0">
            <a:buNone/>
          </a:pPr>
          <a:r>
            <a:rPr lang="de-DE" sz="1600" b="1" dirty="0"/>
            <a:t>Möge unser Verhalten GOTT verherrlichen und andere dazu ermutigen, an JESUS zu glauben und ihm zu folgen.</a:t>
          </a:r>
          <a:endParaRPr lang="es-ES" sz="16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de-DE" sz="1800" b="1" dirty="0"/>
            <a:t>Den Frieden Gottes über uns herrschen lassen</a:t>
          </a:r>
          <a:endParaRPr lang="es-ES" sz="1800" b="1"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de-DE" sz="1800" b="1" dirty="0"/>
            <a:t>Einstimmig als ein Körper bleiben</a:t>
          </a:r>
          <a:endParaRPr lang="es-ES" sz="1800" b="1" dirty="0"/>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es-ES" sz="1800" b="1" dirty="0" err="1"/>
            <a:t>Dankbarkeit</a:t>
          </a:r>
          <a:r>
            <a:rPr lang="es-ES" sz="1800" b="1" dirty="0"/>
            <a:t> </a:t>
          </a:r>
          <a:r>
            <a:rPr lang="es-ES" sz="1800" b="1" dirty="0" err="1"/>
            <a:t>beweisen</a:t>
          </a:r>
          <a:endParaRPr lang="es-ES" sz="1800" b="1" dirty="0"/>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es-ES" sz="1800" b="1" dirty="0" err="1"/>
            <a:t>Ausführliches</a:t>
          </a:r>
          <a:r>
            <a:rPr lang="es-ES" sz="1800" b="1" dirty="0"/>
            <a:t> </a:t>
          </a:r>
          <a:r>
            <a:rPr lang="es-ES" sz="1800" b="1" dirty="0" err="1"/>
            <a:t>Studium</a:t>
          </a:r>
          <a:r>
            <a:rPr lang="es-ES" sz="1800" b="1" dirty="0"/>
            <a:t> </a:t>
          </a:r>
          <a:r>
            <a:rPr lang="es-ES" sz="1800" b="1" dirty="0" err="1"/>
            <a:t>der</a:t>
          </a:r>
          <a:r>
            <a:rPr lang="es-ES" sz="1800" b="1" dirty="0"/>
            <a:t> </a:t>
          </a:r>
          <a:r>
            <a:rPr lang="es-ES" sz="1800" b="1" dirty="0" err="1"/>
            <a:t>Bibel</a:t>
          </a:r>
          <a:endParaRPr lang="es-ES" sz="1800" b="1" dirty="0"/>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de-DE" sz="1800" b="1" dirty="0"/>
            <a:t>Uns gegenseitig beibringen, was wir gelernt haben</a:t>
          </a:r>
          <a:endParaRPr lang="es-ES" sz="1800" b="1" dirty="0"/>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de-DE" sz="1800" b="1" dirty="0"/>
            <a:t>Das Singen von Psalmen, Hymnen und spirituellen Liedern</a:t>
          </a:r>
          <a:endParaRPr lang="es-ES" sz="1800" b="1" dirty="0"/>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de-DE" sz="1800" b="1" dirty="0"/>
            <a:t>Alles im Namen Jesu tun</a:t>
          </a:r>
          <a:endParaRPr lang="es-ES" sz="1800" b="1" dirty="0"/>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zärtlicher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Barmherzigkeit</a:t>
          </a:r>
          <a:endParaRPr lang="es-ES" sz="2000" b="1" kern="1200" dirty="0">
            <a:effectLst>
              <a:outerShdw blurRad="38100" dist="38100" dir="2700000" algn="tl">
                <a:srgbClr val="000000">
                  <a:alpha val="43137"/>
                </a:srgbClr>
              </a:outerShdw>
            </a:effectLst>
          </a:endParaRP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Freundlichkeit</a:t>
          </a:r>
          <a:endParaRPr lang="es-ES" sz="2000" b="1" kern="1200" dirty="0">
            <a:effectLst>
              <a:outerShdw blurRad="38100" dist="38100" dir="2700000" algn="tl">
                <a:srgbClr val="000000">
                  <a:alpha val="43137"/>
                </a:srgbClr>
              </a:outerShdw>
            </a:effectLst>
          </a:endParaRP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Demut</a:t>
          </a:r>
          <a:endParaRPr lang="es-ES" sz="2000" b="1" kern="1200" dirty="0">
            <a:effectLst>
              <a:outerShdw blurRad="38100" dist="38100" dir="2700000" algn="tl">
                <a:srgbClr val="000000">
                  <a:alpha val="43137"/>
                </a:srgbClr>
              </a:outerShdw>
            </a:effectLst>
          </a:endParaRP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Sanftmut</a:t>
          </a:r>
          <a:endParaRPr lang="es-ES" sz="2000" b="1" kern="1200" dirty="0">
            <a:effectLst>
              <a:outerShdw blurRad="38100" dist="38100" dir="2700000" algn="tl">
                <a:srgbClr val="000000">
                  <a:alpha val="43137"/>
                </a:srgbClr>
              </a:outerShdw>
            </a:effectLst>
          </a:endParaRP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Mit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viel</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Geduld</a:t>
          </a:r>
          <a:endParaRPr lang="es-ES" sz="2000" b="1" kern="1200" dirty="0">
            <a:effectLst>
              <a:outerShdw blurRad="38100" dist="38100" dir="2700000" algn="tl">
                <a:srgbClr val="000000">
                  <a:alpha val="43137"/>
                </a:srgbClr>
              </a:outerShdw>
            </a:effectLst>
          </a:endParaRP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Einander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ertragend</a:t>
          </a:r>
          <a:endParaRPr lang="es-ES" sz="2000" b="1" kern="1200" dirty="0">
            <a:effectLst>
              <a:outerShdw blurRad="38100" dist="38100" dir="2700000" algn="tl">
                <a:srgbClr val="000000">
                  <a:alpha val="43137"/>
                </a:srgbClr>
              </a:outerShdw>
            </a:effectLst>
          </a:endParaRPr>
        </a:p>
      </dsp:txBody>
      <dsp:txXfrm>
        <a:off x="4054507" y="1303730"/>
        <a:ext cx="2264309" cy="940933"/>
      </dsp:txXfrm>
    </dsp:sp>
    <dsp:sp modelId="{08CFD050-3A65-4B61-A5F0-B1FFDECDC1B4}">
      <dsp:nvSpPr>
        <dsp:cNvPr id="0" name=""/>
        <dsp:cNvSpPr/>
      </dsp:nvSpPr>
      <dsp:spPr>
        <a:xfrm>
          <a:off x="6679508"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Einander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vergebend</a:t>
          </a:r>
          <a:endParaRPr lang="es-ES" sz="2000" b="1" kern="1200" dirty="0">
            <a:effectLst>
              <a:outerShdw blurRad="38100" dist="38100" dir="2700000" algn="tl">
                <a:srgbClr val="000000">
                  <a:alpha val="43137"/>
                </a:srgbClr>
              </a:outerShdw>
            </a:effectLst>
          </a:endParaRPr>
        </a:p>
      </dsp:txBody>
      <dsp:txXfrm>
        <a:off x="6679508"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881584" y="-2589410"/>
          <a:ext cx="522643" cy="5824417"/>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de-DE" sz="1800" b="1" kern="1200" dirty="0"/>
            <a:t>Indem wir uns so verhalten, sind wir ein SEGEN für andere und für uns selbst</a:t>
          </a:r>
          <a:endParaRPr lang="es-ES" sz="1800" kern="1200" dirty="0"/>
        </a:p>
      </dsp:txBody>
      <dsp:txXfrm rot="-5400000">
        <a:off x="2230698" y="86989"/>
        <a:ext cx="5798904" cy="471617"/>
      </dsp:txXfrm>
    </dsp:sp>
    <dsp:sp modelId="{FFA5AA21-7D47-4DB5-88A0-E539AF65B3AE}">
      <dsp:nvSpPr>
        <dsp:cNvPr id="0" name=""/>
        <dsp:cNvSpPr/>
      </dsp:nvSpPr>
      <dsp:spPr>
        <a:xfrm>
          <a:off x="272" y="16"/>
          <a:ext cx="2230424"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VORTEIL</a:t>
          </a:r>
          <a:endParaRPr lang="es-ES" sz="1800" b="1" kern="1200" dirty="0">
            <a:effectLst>
              <a:outerShdw blurRad="38100" dist="38100" dir="2700000" algn="tl">
                <a:srgbClr val="000000">
                  <a:alpha val="43137"/>
                </a:srgbClr>
              </a:outerShdw>
            </a:effectLst>
          </a:endParaRPr>
        </a:p>
      </dsp:txBody>
      <dsp:txXfrm>
        <a:off x="31786" y="31530"/>
        <a:ext cx="2167396" cy="582536"/>
      </dsp:txXfrm>
    </dsp:sp>
    <dsp:sp modelId="{29EECA27-2D68-4D78-B8EA-E1DE71798A82}">
      <dsp:nvSpPr>
        <dsp:cNvPr id="0" name=""/>
        <dsp:cNvSpPr/>
      </dsp:nvSpPr>
      <dsp:spPr>
        <a:xfrm rot="5400000">
          <a:off x="4881584" y="-1911568"/>
          <a:ext cx="522643" cy="5824417"/>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None/>
          </a:pPr>
          <a:r>
            <a:rPr lang="de-DE" sz="1600" b="1" kern="1200" dirty="0"/>
            <a:t>Möge unser Verhalten GOTT verherrlichen und andere dazu ermutigen, an JESUS zu glauben und ihm zu folgen.</a:t>
          </a:r>
          <a:endParaRPr lang="es-ES" sz="1600" kern="1200" dirty="0"/>
        </a:p>
      </dsp:txBody>
      <dsp:txXfrm rot="-5400000">
        <a:off x="2230698" y="764831"/>
        <a:ext cx="5798904" cy="471617"/>
      </dsp:txXfrm>
    </dsp:sp>
    <dsp:sp modelId="{E5B546D2-5835-4FBC-9882-FCDBC0427E74}">
      <dsp:nvSpPr>
        <dsp:cNvPr id="0" name=""/>
        <dsp:cNvSpPr/>
      </dsp:nvSpPr>
      <dsp:spPr>
        <a:xfrm>
          <a:off x="272" y="677858"/>
          <a:ext cx="2230424"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VERANTWORTUNG</a:t>
          </a:r>
          <a:endParaRPr lang="es-ES" sz="1800" b="1" kern="1200" dirty="0">
            <a:effectLst>
              <a:outerShdw blurRad="38100" dist="38100" dir="2700000" algn="tl">
                <a:srgbClr val="000000">
                  <a:alpha val="43137"/>
                </a:srgbClr>
              </a:outerShdw>
            </a:effectLst>
          </a:endParaRPr>
        </a:p>
      </dsp:txBody>
      <dsp:txXfrm>
        <a:off x="31786" y="709372"/>
        <a:ext cx="2167396"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Den Frieden Gottes über uns herrschen lassen</a:t>
          </a:r>
          <a:endParaRPr lang="es-ES" sz="1800" b="1" kern="120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Einstimmig als ein Körper bleiben</a:t>
          </a:r>
          <a:endParaRPr lang="es-ES" sz="1800" b="1" kern="1200" dirty="0"/>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Dankbarkeit</a:t>
          </a:r>
          <a:r>
            <a:rPr lang="es-ES" sz="1800" b="1" kern="1200" dirty="0"/>
            <a:t> </a:t>
          </a:r>
          <a:r>
            <a:rPr lang="es-ES" sz="1800" b="1" kern="1200" dirty="0" err="1"/>
            <a:t>beweisen</a:t>
          </a:r>
          <a:endParaRPr lang="es-ES" sz="1800" b="1" kern="1200" dirty="0"/>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Ausführliches</a:t>
          </a:r>
          <a:r>
            <a:rPr lang="es-ES" sz="1800" b="1" kern="1200" dirty="0"/>
            <a:t> </a:t>
          </a:r>
          <a:r>
            <a:rPr lang="es-ES" sz="1800" b="1" kern="1200" dirty="0" err="1"/>
            <a:t>Studium</a:t>
          </a:r>
          <a:r>
            <a:rPr lang="es-ES" sz="1800" b="1" kern="1200" dirty="0"/>
            <a:t> </a:t>
          </a:r>
          <a:r>
            <a:rPr lang="es-ES" sz="1800" b="1" kern="1200" dirty="0" err="1"/>
            <a:t>der</a:t>
          </a:r>
          <a:r>
            <a:rPr lang="es-ES" sz="1800" b="1" kern="1200" dirty="0"/>
            <a:t> </a:t>
          </a:r>
          <a:r>
            <a:rPr lang="es-ES" sz="1800" b="1" kern="1200" dirty="0" err="1"/>
            <a:t>Bibel</a:t>
          </a:r>
          <a:endParaRPr lang="es-ES" sz="1800" b="1" kern="1200" dirty="0"/>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Uns gegenseitig beibringen, was wir gelernt haben</a:t>
          </a:r>
          <a:endParaRPr lang="es-ES" sz="1800" b="1" kern="1200" dirty="0"/>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Das Singen von Psalmen, Hymnen und spirituellen Liedern</a:t>
          </a:r>
          <a:endParaRPr lang="es-ES" sz="1800" b="1" kern="1200" dirty="0"/>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Alles im Namen Jesu tun</a:t>
          </a:r>
          <a:endParaRPr lang="es-ES" sz="1800" b="1" kern="1200" dirty="0"/>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4.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36.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8.jpeg"/><Relationship Id="rId10" Type="http://schemas.openxmlformats.org/officeDocument/2006/relationships/diagramData" Target="../diagrams/data2.xml"/><Relationship Id="rId4" Type="http://schemas.openxmlformats.org/officeDocument/2006/relationships/image" Target="../media/image37.jpe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4F8A7A-973D-D363-F731-65475CB8CD4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sentadas alrededor de una mesa&#10;&#10;El contenido generado por IA puede ser incorrecto.">
            <a:extLst>
              <a:ext uri="{FF2B5EF4-FFF2-40B4-BE49-F238E27FC236}">
                <a16:creationId xmlns:a16="http://schemas.microsoft.com/office/drawing/2014/main" id="{68FBB489-D901-1F20-0CD3-6FF216F50B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D6C2730-A362-4E06-79E3-29DA1A69F95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313519" y="664970"/>
            <a:ext cx="3252903" cy="2439677"/>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232EC579-7E65-97A1-8AC6-F8238DB4468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4381676" y="664970"/>
            <a:ext cx="3252903" cy="5510560"/>
          </a:xfrm>
          <a:prstGeom prst="rect">
            <a:avLst/>
          </a:prstGeom>
        </p:spPr>
      </p:pic>
      <p:sp>
        <p:nvSpPr>
          <p:cNvPr id="24" name="Rectangle 2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en un escenario&#10;&#10;El contenido generado por IA puede ser incorrecto.">
            <a:extLst>
              <a:ext uri="{FF2B5EF4-FFF2-40B4-BE49-F238E27FC236}">
                <a16:creationId xmlns:a16="http://schemas.microsoft.com/office/drawing/2014/main" id="{3B971EC9-756E-27E7-9C37-A98C40A3855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sp>
        <p:nvSpPr>
          <p:cNvPr id="12" name="CuadroTexto 11">
            <a:extLst>
              <a:ext uri="{FF2B5EF4-FFF2-40B4-BE49-F238E27FC236}">
                <a16:creationId xmlns:a16="http://schemas.microsoft.com/office/drawing/2014/main" id="{E3C5F979-2194-F9F2-1BF0-0868C1C8DC1D}"/>
              </a:ext>
            </a:extLst>
          </p:cNvPr>
          <p:cNvSpPr txBox="1"/>
          <p:nvPr/>
        </p:nvSpPr>
        <p:spPr>
          <a:xfrm>
            <a:off x="461332" y="3571875"/>
            <a:ext cx="3442078" cy="286232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000" b="1" dirty="0" err="1">
                <a:ln/>
                <a:solidFill>
                  <a:schemeClr val="accent1">
                    <a:lumMod val="75000"/>
                  </a:schemeClr>
                </a:solidFill>
                <a:effectLst>
                  <a:outerShdw blurRad="60007" dist="200025" dir="15000000" sy="30000" kx="-1800000" algn="bl" rotWithShape="0">
                    <a:schemeClr val="accent1">
                      <a:lumMod val="50000"/>
                      <a:alpha val="32000"/>
                    </a:schemeClr>
                  </a:outerShdw>
                </a:effectLst>
              </a:rPr>
              <a:t>MIT</a:t>
            </a:r>
            <a:r>
              <a:rPr lang="es-ES" sz="6000" b="1" dirty="0">
                <a:ln/>
                <a:solidFill>
                  <a:schemeClr val="accent1">
                    <a:lumMod val="75000"/>
                  </a:schemeClr>
                </a:solidFill>
                <a:effectLst>
                  <a:outerShdw blurRad="60007" dist="200025" dir="15000000" sy="30000" kx="-1800000" algn="bl" rotWithShape="0">
                    <a:schemeClr val="accent1">
                      <a:lumMod val="50000"/>
                      <a:alpha val="32000"/>
                    </a:schemeClr>
                  </a:outerShdw>
                </a:effectLst>
              </a:rPr>
              <a:t> JESUS </a:t>
            </a:r>
            <a:r>
              <a:rPr lang="es-ES" sz="6000" b="1" dirty="0" err="1">
                <a:ln/>
                <a:solidFill>
                  <a:schemeClr val="accent1">
                    <a:lumMod val="75000"/>
                  </a:schemeClr>
                </a:solidFill>
                <a:effectLst>
                  <a:outerShdw blurRad="60007" dist="200025" dir="15000000" sy="30000" kx="-1800000" algn="bl" rotWithShape="0">
                    <a:schemeClr val="accent1">
                      <a:lumMod val="50000"/>
                      <a:alpha val="32000"/>
                    </a:schemeClr>
                  </a:outerShdw>
                </a:effectLst>
              </a:rPr>
              <a:t>LEBEN</a:t>
            </a:r>
            <a:endParaRPr lang="es-ES" sz="6000" b="1" dirty="0">
              <a:ln/>
              <a:solidFill>
                <a:schemeClr val="accent1">
                  <a:lumMod val="75000"/>
                </a:schemeClr>
              </a:solidFill>
              <a:effectLst>
                <a:outerShdw blurRad="60007" dist="200025" dir="15000000" sy="30000" kx="-1800000" algn="bl" rotWithShape="0">
                  <a:schemeClr val="accent1">
                    <a:lumMod val="50000"/>
                    <a:alpha val="32000"/>
                  </a:schemeClr>
                </a:outerShdw>
              </a:effectLst>
            </a:endParaRPr>
          </a:p>
        </p:txBody>
      </p:sp>
      <p:sp>
        <p:nvSpPr>
          <p:cNvPr id="13" name="CuadroTexto 12">
            <a:extLst>
              <a:ext uri="{FF2B5EF4-FFF2-40B4-BE49-F238E27FC236}">
                <a16:creationId xmlns:a16="http://schemas.microsoft.com/office/drawing/2014/main" id="{C194ADEB-CDC9-FD2B-90D6-F72D42D0332B}"/>
              </a:ext>
            </a:extLst>
          </p:cNvPr>
          <p:cNvSpPr txBox="1"/>
          <p:nvPr/>
        </p:nvSpPr>
        <p:spPr>
          <a:xfrm>
            <a:off x="8565651" y="6442360"/>
            <a:ext cx="3256724" cy="338554"/>
          </a:xfrm>
          <a:prstGeom prst="rect">
            <a:avLst/>
          </a:prstGeom>
          <a:noFill/>
        </p:spPr>
        <p:txBody>
          <a:bodyPr wrap="none" rtlCol="0">
            <a:spAutoFit/>
          </a:bodyPr>
          <a:lstStyle/>
          <a:p>
            <a:pPr algn="r"/>
            <a:r>
              <a:rPr lang="es-ES" sz="1600" b="1" dirty="0" err="1">
                <a:solidFill>
                  <a:srgbClr val="D6DDCD"/>
                </a:solidFill>
                <a:effectLst>
                  <a:outerShdw blurRad="38100" dist="38100" dir="2700000" algn="tl">
                    <a:srgbClr val="000000">
                      <a:alpha val="43137"/>
                    </a:srgbClr>
                  </a:outerShdw>
                </a:effectLst>
              </a:rPr>
              <a:t>Lektion</a:t>
            </a:r>
            <a:r>
              <a:rPr lang="es-ES" sz="1600" b="1" dirty="0">
                <a:solidFill>
                  <a:srgbClr val="D6DDCD"/>
                </a:solidFill>
                <a:effectLst>
                  <a:outerShdw blurRad="38100" dist="38100" dir="2700000" algn="tl">
                    <a:srgbClr val="000000">
                      <a:alpha val="43137"/>
                    </a:srgbClr>
                  </a:outerShdw>
                </a:effectLst>
              </a:rPr>
              <a:t> 11, Sabbat, 14. </a:t>
            </a:r>
            <a:r>
              <a:rPr lang="es-ES" sz="1600" b="1" dirty="0" err="1">
                <a:solidFill>
                  <a:srgbClr val="D6DDCD"/>
                </a:solidFill>
                <a:effectLst>
                  <a:outerShdw blurRad="38100" dist="38100" dir="2700000" algn="tl">
                    <a:srgbClr val="000000">
                      <a:alpha val="43137"/>
                    </a:srgbClr>
                  </a:outerShdw>
                </a:effectLst>
              </a:rPr>
              <a:t>März</a:t>
            </a:r>
            <a:r>
              <a:rPr lang="es-ES" sz="1600" b="1" dirty="0">
                <a:solidFill>
                  <a:srgbClr val="D6DDCD"/>
                </a:solidFill>
                <a:effectLst>
                  <a:outerShdw blurRad="38100" dist="38100" dir="2700000" algn="tl">
                    <a:srgbClr val="000000">
                      <a:alpha val="43137"/>
                    </a:srgbClr>
                  </a:outerShdw>
                </a:effectLst>
              </a:rPr>
              <a:t> 2026</a:t>
            </a:r>
          </a:p>
        </p:txBody>
      </p:sp>
      <p:pic>
        <p:nvPicPr>
          <p:cNvPr id="2" name="Grafik 14">
            <a:extLst>
              <a:ext uri="{FF2B5EF4-FFF2-40B4-BE49-F238E27FC236}">
                <a16:creationId xmlns:a16="http://schemas.microsoft.com/office/drawing/2014/main" id="{A6A31367-FB2A-670D-517C-63B21E5904E3}"/>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6">
            <a:alphaModFix/>
            <a:duotone>
              <a:prstClr val="black"/>
              <a:schemeClr val="accent4">
                <a:tint val="45000"/>
                <a:satMod val="400000"/>
              </a:schemeClr>
            </a:duotone>
            <a:extLst>
              <a:ext uri="{BEBA8EAE-BF5A-486C-A8C5-ECC9F3942E4B}">
                <a14:imgProps xmlns:a14="http://schemas.microsoft.com/office/drawing/2010/main">
                  <a14:imgLayer r:embed="rId7">
                    <a14:imgEffect>
                      <a14:sharpenSoften amount="24000"/>
                    </a14:imgEffect>
                    <a14:imgEffect>
                      <a14:colorTemperature colorTemp="2953"/>
                    </a14:imgEffect>
                    <a14:imgEffect>
                      <a14:saturation sat="304000"/>
                    </a14:imgEffect>
                    <a14:imgEffect>
                      <a14:brightnessContrast bright="-29000" contrast="96000"/>
                    </a14:imgEffect>
                  </a14:imgLayer>
                </a14:imgProps>
              </a:ext>
            </a:extLst>
          </a:blip>
          <a:stretch>
            <a:fillRect/>
          </a:stretch>
        </p:blipFill>
        <p:spPr>
          <a:xfrm rot="10800000">
            <a:off x="11787800" y="1024491"/>
            <a:ext cx="404200" cy="5601745"/>
          </a:xfrm>
          <a:prstGeom prst="rect">
            <a:avLst/>
          </a:prstGeom>
          <a:solidFill>
            <a:srgbClr val="8E459D"/>
          </a:solidFill>
          <a:ln>
            <a:noFill/>
          </a:ln>
          <a:effectLst>
            <a:softEdge rad="127000"/>
          </a:effectLst>
        </p:spPr>
      </p:pic>
    </p:spTree>
    <p:extLst>
      <p:ext uri="{BB962C8B-B14F-4D97-AF65-F5344CB8AC3E}">
        <p14:creationId xmlns:p14="http://schemas.microsoft.com/office/powerpoint/2010/main" val="19857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a:r>
              <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DIE </a:t>
            </a:r>
            <a:r>
              <a:rPr lang="es-ES" sz="4400" b="1" spc="600" dirty="0" err="1">
                <a:ln w="15875">
                  <a:noFill/>
                  <a:prstDash val="solid"/>
                </a:ln>
                <a:solidFill>
                  <a:schemeClr val="accent6">
                    <a:lumMod val="20000"/>
                    <a:lumOff val="80000"/>
                  </a:schemeClr>
                </a:solidFill>
                <a:effectLst>
                  <a:outerShdw dist="38100" dir="2700000" algn="tl" rotWithShape="0">
                    <a:schemeClr val="accent4">
                      <a:lumMod val="75000"/>
                    </a:schemeClr>
                  </a:outerShdw>
                </a:effectLst>
              </a:rPr>
              <a:t>HIMMLISCHE</a:t>
            </a:r>
            <a:r>
              <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 </a:t>
            </a:r>
            <a:r>
              <a:rPr lang="es-ES" sz="4400" b="1" spc="600" dirty="0" err="1">
                <a:ln w="15875">
                  <a:noFill/>
                  <a:prstDash val="solid"/>
                </a:ln>
                <a:solidFill>
                  <a:schemeClr val="accent6">
                    <a:lumMod val="20000"/>
                    <a:lumOff val="80000"/>
                  </a:schemeClr>
                </a:solidFill>
                <a:effectLst>
                  <a:outerShdw dist="38100" dir="2700000" algn="tl" rotWithShape="0">
                    <a:schemeClr val="accent4">
                      <a:lumMod val="75000"/>
                    </a:schemeClr>
                  </a:outerShdw>
                </a:effectLst>
              </a:rPr>
              <a:t>NAHRUNG</a:t>
            </a:r>
            <a:endPar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93279"/>
            <a:ext cx="12191998" cy="646331"/>
          </a:xfrm>
          <a:prstGeom prst="rect">
            <a:avLst/>
          </a:prstGeom>
          <a:noFill/>
        </p:spPr>
        <p:txBody>
          <a:bodyPr wrap="square">
            <a:spAutoFit/>
          </a:bodyPr>
          <a:lstStyle/>
          <a:p>
            <a:pPr algn="ctr"/>
            <a:r>
              <a:rPr lang="de-DE"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„Lasst das WORT CHRISTI reichlich unter euch wohnen: Lehrt und ermahnt einander in aller Weisheit; mit Psalmen, Lobgesängen und geistlichen Liedern singt GOTT dankbar in euren Herzen“</a:t>
            </a: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Kolosser</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3,16)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a:spcBef>
                <a:spcPts val="600"/>
              </a:spcBef>
            </a:pPr>
            <a:r>
              <a:rPr lang="de-DE" sz="2000" b="1" dirty="0"/>
              <a:t>Kolosser 3,15-17 zeigt uns, wie wir unsere HIMMLISCHE NATUR nähren können (und es stellt sich heraus, dass wir sie nicht isoliert nähren können, aber dafür brauchen wir die Gemeinschaft der Gemeinde):</a:t>
            </a: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2601863586"/>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4943893" y="4454849"/>
            <a:ext cx="5276432" cy="2431435"/>
          </a:xfrm>
          <a:prstGeom prst="rect">
            <a:avLst/>
          </a:prstGeom>
          <a:noFill/>
        </p:spPr>
        <p:txBody>
          <a:bodyPr wrap="square" rtlCol="0">
            <a:spAutoFit/>
          </a:bodyPr>
          <a:lstStyle/>
          <a:p>
            <a:pPr>
              <a:spcBef>
                <a:spcPts val="600"/>
              </a:spcBef>
            </a:pPr>
            <a:r>
              <a:rPr lang="de-DE" sz="2000" b="1" dirty="0"/>
              <a:t>„Gesang ist eine Waffe, die wir immer gegen Entmutigung einsetzen können. Wenn wir so das Herz für die Sonnenstrahlen der Gegenwart des Heilandes öffnen, werden wir Gesundheit und Seinen Segen empfangen.“ </a:t>
            </a:r>
            <a:r>
              <a:rPr lang="de-DE" sz="1600" b="1" dirty="0"/>
              <a:t>(Ellen G. White, “The Ministry of Healing,” In den Fußspuren des großen Arztes, S. 254 (engl. Ausg.)</a:t>
            </a:r>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0179927" y="4650642"/>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5370701"/>
          </a:xfrm>
          <a:prstGeom prst="rect">
            <a:avLst/>
          </a:prstGeom>
          <a:noFill/>
        </p:spPr>
        <p:txBody>
          <a:bodyPr wrap="square">
            <a:spAutoFit/>
          </a:bodyPr>
          <a:lstStyle/>
          <a:p>
            <a:pPr>
              <a:spcBef>
                <a:spcPts val="600"/>
              </a:spcBef>
            </a:pPr>
            <a:r>
              <a:rPr lang="de-DE" sz="2600" b="1" dirty="0">
                <a:latin typeface="Constantia" panose="02030602050306030303" pitchFamily="18" charset="0"/>
              </a:rPr>
              <a:t>„Kultiviere ein gütiges, zärtliches, mitfühlendes Herz und bezeichne diese Eigenschaften niemals als Schwäche, denn sie sind die Eigenschaften CHRISTI. Sei dir deines Einflusses bewusst. Lass ihn so rein und wohlriechend sein, dass du dich niemals schämen musst, wenn er sich in anderen widerspiegelt</a:t>
            </a:r>
            <a:r>
              <a:rPr lang="es-ES" sz="2600" b="1" dirty="0">
                <a:latin typeface="Constantia" panose="02030602050306030303" pitchFamily="18" charset="0"/>
              </a:rPr>
              <a:t>.</a:t>
            </a:r>
          </a:p>
          <a:p>
            <a:pPr>
              <a:spcBef>
                <a:spcPts val="600"/>
              </a:spcBef>
            </a:pPr>
            <a:r>
              <a:rPr lang="de-DE" sz="2600" b="1" dirty="0">
                <a:latin typeface="Constantia" panose="02030602050306030303" pitchFamily="18" charset="0"/>
              </a:rPr>
              <a:t>So wie WASSERTROPFEN einen FLUSS bilden, so bilden kleine Dinge das LEBEN</a:t>
            </a:r>
            <a:r>
              <a:rPr lang="es-ES" sz="2600" b="1" dirty="0">
                <a:latin typeface="Constantia" panose="02030602050306030303" pitchFamily="18" charset="0"/>
              </a:rPr>
              <a:t>. </a:t>
            </a:r>
            <a:r>
              <a:rPr lang="de-DE" sz="2600" b="1" dirty="0">
                <a:latin typeface="Constantia" panose="02030602050306030303" pitchFamily="18" charset="0"/>
              </a:rPr>
              <a:t>Das Leben ist ein Fluss, friedlich, </a:t>
            </a:r>
            <a:br>
              <a:rPr lang="de-DE" sz="2600" b="1" dirty="0">
                <a:latin typeface="Constantia" panose="02030602050306030303" pitchFamily="18" charset="0"/>
              </a:rPr>
            </a:br>
            <a:r>
              <a:rPr lang="de-DE" sz="2600" b="1" dirty="0">
                <a:latin typeface="Constantia" panose="02030602050306030303" pitchFamily="18" charset="0"/>
              </a:rPr>
              <a:t>ruhig und angenehmoder es ist ein unruhiger Fluss, der immer Schlamm und Schmutz aufwirbelt</a:t>
            </a:r>
            <a:r>
              <a:rPr lang="es-ES" sz="2600" b="1" dirty="0">
                <a:latin typeface="Constantia" panose="02030602050306030303" pitchFamily="18" charset="0"/>
              </a:rPr>
              <a:t>. </a:t>
            </a:r>
            <a:r>
              <a:rPr lang="de-DE" sz="2600" b="1" dirty="0">
                <a:latin typeface="Constantia" panose="02030602050306030303" pitchFamily="18" charset="0"/>
              </a:rPr>
              <a:t>In diesem Leben kannst du dich der Disziplin des HEILIGEN GEISTES unterwerfen</a:t>
            </a:r>
            <a:r>
              <a:rPr lang="es-ES" sz="2600" b="1" dirty="0">
                <a:latin typeface="Constantia" panose="02030602050306030303" pitchFamily="18" charset="0"/>
              </a:rPr>
              <a:t>. </a:t>
            </a:r>
            <a:r>
              <a:rPr lang="de-DE" sz="2600" b="1" dirty="0">
                <a:latin typeface="Constantia" panose="02030602050306030303" pitchFamily="18" charset="0"/>
              </a:rPr>
              <a:t>Durch die HEILIGUNG des Geistes </a:t>
            </a:r>
            <a:br>
              <a:rPr lang="de-DE" sz="2600" b="1" dirty="0">
                <a:latin typeface="Constantia" panose="02030602050306030303" pitchFamily="18" charset="0"/>
              </a:rPr>
            </a:br>
            <a:r>
              <a:rPr lang="de-DE" sz="2600" b="1" dirty="0">
                <a:latin typeface="Constantia" panose="02030602050306030303" pitchFamily="18" charset="0"/>
              </a:rPr>
              <a:t>wirst du so CHRISTUS immer ähnlicher werden“</a:t>
            </a:r>
            <a:endParaRPr lang="es-ES"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89979397-93F1-9612-41BA-3D884CE3A45A}"/>
              </a:ext>
            </a:extLst>
          </p:cNvPr>
          <p:cNvSpPr txBox="1"/>
          <p:nvPr/>
        </p:nvSpPr>
        <p:spPr>
          <a:xfrm>
            <a:off x="7056698" y="6390545"/>
            <a:ext cx="3713901" cy="338554"/>
          </a:xfrm>
          <a:prstGeom prst="rect">
            <a:avLst/>
          </a:prstGeom>
          <a:noFill/>
        </p:spPr>
        <p:txBody>
          <a:bodyPr wrap="none" rtlCol="0">
            <a:spAutoFit/>
          </a:bodyPr>
          <a:lstStyle/>
          <a:p>
            <a:pPr algn="r"/>
            <a:r>
              <a:rPr lang="es-ES" sz="1600" b="1" dirty="0"/>
              <a:t>E. G. W. (</a:t>
            </a:r>
            <a:r>
              <a:rPr lang="en-US" sz="1600" b="1" noProof="0" dirty="0"/>
              <a:t>That I May Know Him</a:t>
            </a:r>
            <a:r>
              <a:rPr lang="es-ES" sz="1600" b="1" dirty="0"/>
              <a:t>, 22. Juli)</a:t>
            </a:r>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400050" y="383471"/>
            <a:ext cx="6315075" cy="470898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„Vor allem bekleidet euch mit der LIEBE, die das Band der VOLLKOMMENHEIT ist!“</a:t>
            </a:r>
            <a:endParaRPr kumimoji="0" lang="es-ES" sz="48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4000" b="1" i="0" u="none" strike="noStrike" kern="1200" cap="none" spc="0" normalizeH="0" baseline="0" noProof="0" dirty="0" err="1">
                <a:ln w="12700" cmpd="sng">
                  <a:noFill/>
                  <a:prstDash val="solid"/>
                </a:ln>
                <a:solidFill>
                  <a:srgbClr val="C00000"/>
                </a:solidFill>
                <a:effectLst/>
                <a:uLnTx/>
                <a:uFillTx/>
                <a:latin typeface="Comic Sans MS" panose="030F0702030302020204" pitchFamily="66" charset="0"/>
                <a:ea typeface="+mn-ea"/>
                <a:cs typeface="+mn-cs"/>
              </a:rPr>
              <a:t>Kolosser</a:t>
            </a:r>
            <a:r>
              <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3,14</a:t>
            </a: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45491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006DAC"/>
                </a:solidFill>
              </a:rPr>
              <a:t>Irdische</a:t>
            </a:r>
            <a:r>
              <a:rPr lang="es-ES" sz="2000" b="1" dirty="0">
                <a:solidFill>
                  <a:srgbClr val="006DAC"/>
                </a:solidFill>
              </a:rPr>
              <a:t> </a:t>
            </a:r>
            <a:r>
              <a:rPr lang="es-ES" sz="2000" b="1" dirty="0" err="1">
                <a:solidFill>
                  <a:srgbClr val="006DAC"/>
                </a:solidFill>
              </a:rPr>
              <a:t>oder</a:t>
            </a:r>
            <a:r>
              <a:rPr lang="es-ES" sz="2000" b="1" dirty="0">
                <a:solidFill>
                  <a:srgbClr val="006DAC"/>
                </a:solidFill>
              </a:rPr>
              <a:t> </a:t>
            </a:r>
            <a:r>
              <a:rPr lang="es-ES" sz="2000" b="1" dirty="0" err="1">
                <a:solidFill>
                  <a:srgbClr val="006DAC"/>
                </a:solidFill>
              </a:rPr>
              <a:t>himmlische</a:t>
            </a:r>
            <a:r>
              <a:rPr lang="es-ES" sz="2000" b="1" dirty="0">
                <a:solidFill>
                  <a:srgbClr val="006DAC"/>
                </a:solidFill>
              </a:rPr>
              <a:t> </a:t>
            </a:r>
            <a:r>
              <a:rPr lang="es-ES" sz="2000" b="1" dirty="0" err="1">
                <a:solidFill>
                  <a:srgbClr val="006DAC"/>
                </a:solidFill>
              </a:rPr>
              <a:t>Denkweise</a:t>
            </a:r>
            <a:r>
              <a:rPr lang="es-ES" sz="2000" b="1" dirty="0">
                <a:solidFill>
                  <a:srgbClr val="006DAC"/>
                </a:solidFill>
              </a:rPr>
              <a:t>?</a:t>
            </a:r>
          </a:p>
          <a:p>
            <a:pPr lvl="1">
              <a:spcBef>
                <a:spcPts val="600"/>
              </a:spcBef>
            </a:pPr>
            <a:r>
              <a:rPr lang="es-ES" sz="2000" b="1" dirty="0" err="1"/>
              <a:t>Unser</a:t>
            </a:r>
            <a:r>
              <a:rPr lang="es-ES" sz="2000" b="1" dirty="0"/>
              <a:t> </a:t>
            </a:r>
            <a:r>
              <a:rPr lang="es-ES" sz="2000" b="1" dirty="0" err="1"/>
              <a:t>Fokus</a:t>
            </a:r>
            <a:r>
              <a:rPr lang="es-ES" sz="2000" b="1" dirty="0"/>
              <a:t> (</a:t>
            </a:r>
            <a:r>
              <a:rPr lang="es-ES" sz="2000" b="1" dirty="0" err="1"/>
              <a:t>Kol</a:t>
            </a:r>
            <a:r>
              <a:rPr lang="es-ES" sz="2000" b="1" dirty="0"/>
              <a:t>. 3,1-4)</a:t>
            </a:r>
          </a:p>
          <a:p>
            <a:pPr lvl="1">
              <a:spcBef>
                <a:spcPts val="600"/>
              </a:spcBef>
            </a:pPr>
            <a:r>
              <a:rPr lang="es-ES" sz="2000" b="1" dirty="0"/>
              <a:t>Den </a:t>
            </a:r>
            <a:r>
              <a:rPr lang="es-ES" sz="2000" b="1" dirty="0" err="1"/>
              <a:t>irdischen</a:t>
            </a:r>
            <a:r>
              <a:rPr lang="es-ES" sz="2000" b="1" dirty="0"/>
              <a:t> </a:t>
            </a:r>
            <a:r>
              <a:rPr lang="es-ES" sz="2000" b="1" dirty="0" err="1"/>
              <a:t>Dingen</a:t>
            </a:r>
            <a:r>
              <a:rPr lang="es-ES" sz="2000" b="1" dirty="0"/>
              <a:t> </a:t>
            </a:r>
            <a:r>
              <a:rPr lang="es-ES" sz="2000" b="1" dirty="0" err="1"/>
              <a:t>absterben</a:t>
            </a:r>
            <a:r>
              <a:rPr lang="es-ES" sz="2000" b="1" dirty="0"/>
              <a:t> (</a:t>
            </a:r>
            <a:r>
              <a:rPr lang="es-ES" sz="2000" b="1" dirty="0" err="1"/>
              <a:t>Kol</a:t>
            </a:r>
            <a:r>
              <a:rPr lang="es-ES" sz="2000" b="1" dirty="0"/>
              <a:t>. 3,5-6)</a:t>
            </a:r>
          </a:p>
          <a:p>
            <a:pPr lvl="1">
              <a:spcBef>
                <a:spcPts val="600"/>
              </a:spcBef>
            </a:pPr>
            <a:r>
              <a:rPr lang="de-DE" sz="2000" b="1" dirty="0"/>
              <a:t>Sich mit dem Himmlischen bekleiden </a:t>
            </a:r>
            <a:r>
              <a:rPr lang="es-ES" sz="2000" b="1" dirty="0"/>
              <a:t>(</a:t>
            </a:r>
            <a:r>
              <a:rPr lang="es-ES" sz="2000" b="1" dirty="0" err="1"/>
              <a:t>Kol</a:t>
            </a:r>
            <a:r>
              <a:rPr lang="es-ES" sz="2000" b="1" dirty="0"/>
              <a:t>. 3,7-11)</a:t>
            </a:r>
          </a:p>
          <a:p>
            <a:pPr>
              <a:spcBef>
                <a:spcPts val="1800"/>
              </a:spcBef>
            </a:pPr>
            <a:r>
              <a:rPr lang="de-DE" sz="2000" b="1" dirty="0">
                <a:solidFill>
                  <a:srgbClr val="A90095"/>
                </a:solidFill>
              </a:rPr>
              <a:t>Kennzeichen eines neuen Lebens in CHRISTUS</a:t>
            </a:r>
            <a:r>
              <a:rPr lang="es-ES" sz="2000" b="1" dirty="0">
                <a:solidFill>
                  <a:srgbClr val="A90095"/>
                </a:solidFill>
              </a:rPr>
              <a:t>:</a:t>
            </a:r>
          </a:p>
          <a:p>
            <a:pPr lvl="1">
              <a:spcBef>
                <a:spcPts val="600"/>
              </a:spcBef>
            </a:pPr>
            <a:r>
              <a:rPr lang="es-ES" sz="2000" b="1" dirty="0"/>
              <a:t>Das Band </a:t>
            </a:r>
            <a:r>
              <a:rPr lang="es-ES" sz="2000" b="1" dirty="0" err="1"/>
              <a:t>der</a:t>
            </a:r>
            <a:r>
              <a:rPr lang="es-ES" sz="2000" b="1" dirty="0"/>
              <a:t> </a:t>
            </a:r>
            <a:r>
              <a:rPr lang="es-ES" sz="2000" b="1" dirty="0" err="1"/>
              <a:t>Vollkommenheit</a:t>
            </a:r>
            <a:r>
              <a:rPr lang="es-ES" sz="2000" b="1" dirty="0"/>
              <a:t> (</a:t>
            </a:r>
            <a:r>
              <a:rPr lang="es-ES" sz="2000" b="1" dirty="0" err="1"/>
              <a:t>Kol</a:t>
            </a:r>
            <a:r>
              <a:rPr lang="es-ES" sz="2000" b="1" dirty="0"/>
              <a:t>. 3,12-14)</a:t>
            </a:r>
          </a:p>
          <a:p>
            <a:pPr lvl="1">
              <a:spcBef>
                <a:spcPts val="600"/>
              </a:spcBef>
            </a:pPr>
            <a:r>
              <a:rPr lang="es-ES" sz="2000" b="1" dirty="0"/>
              <a:t>Die </a:t>
            </a:r>
            <a:r>
              <a:rPr lang="es-ES" sz="2000" b="1" dirty="0" err="1"/>
              <a:t>himmlische</a:t>
            </a:r>
            <a:r>
              <a:rPr lang="es-ES" sz="2000" b="1" dirty="0"/>
              <a:t> </a:t>
            </a:r>
            <a:r>
              <a:rPr lang="es-ES" sz="2000" b="1" dirty="0" err="1"/>
              <a:t>Nahrung</a:t>
            </a:r>
            <a:r>
              <a:rPr lang="es-ES" sz="2000" b="1" dirty="0"/>
              <a:t> (</a:t>
            </a:r>
            <a:r>
              <a:rPr lang="es-ES" sz="2000" b="1" dirty="0" err="1"/>
              <a:t>Kol</a:t>
            </a:r>
            <a:r>
              <a:rPr lang="es-ES" sz="2000" b="1" dirty="0"/>
              <a:t>. 3,15-17)</a:t>
            </a:r>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362825" cy="1015663"/>
          </a:xfrm>
          <a:prstGeom prst="rect">
            <a:avLst/>
          </a:prstGeom>
          <a:noFill/>
        </p:spPr>
        <p:txBody>
          <a:bodyPr wrap="square" rtlCol="0">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Wenn wir im Wasser der Taufe begraben werden, sterben wir unserem alten Leben der Sünde. Wenn wir aus dem Wasser herauskommen, steigen wir als neue Lebewesen auf.</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301961" y="2428726"/>
            <a:ext cx="7346613" cy="1015663"/>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Deshalb fordert uns der Apostel Paulus auf, unseren Blick auf den Himmel zu richten und irdischen Dingen den Rücken zu kehren!</a:t>
            </a: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8" y="1120676"/>
            <a:ext cx="7356139" cy="1323439"/>
          </a:xfrm>
          <a:prstGeom prst="rect">
            <a:avLst/>
          </a:prstGeom>
          <a:noFill/>
        </p:spPr>
        <p:txBody>
          <a:bodyPr wrap="square">
            <a:spAutoFit/>
          </a:bodyPr>
          <a:lstStyle/>
          <a:p>
            <a:pPr>
              <a:spcBef>
                <a:spcPts val="600"/>
              </a:spcBef>
            </a:pPr>
            <a:r>
              <a:rPr lang="de-DE" sz="2000" b="1" dirty="0">
                <a:solidFill>
                  <a:schemeClr val="bg1"/>
                </a:solidFill>
                <a:effectLst>
                  <a:outerShdw blurRad="38100" dist="38100" dir="2700000" algn="tl">
                    <a:srgbClr val="000000">
                      <a:alpha val="43137"/>
                    </a:srgbClr>
                  </a:outerShdw>
                </a:effectLst>
              </a:rPr>
              <a:t>Wir haben unsere alte Lebens- und Denkweise aufgegeben. Von da an leben und denken wir anders. Wir entwickeln eine himmlische Einstellung</a:t>
            </a:r>
            <a:r>
              <a:rPr lang="es-ES" sz="2000" b="1" dirty="0">
                <a:solidFill>
                  <a:schemeClr val="bg1"/>
                </a:solidFill>
                <a:effectLst>
                  <a:outerShdw blurRad="38100" dist="38100" dir="2700000" algn="tl">
                    <a:srgbClr val="000000">
                      <a:alpha val="43137"/>
                    </a:srgbClr>
                  </a:outerShdw>
                </a:effectLst>
              </a:rPr>
              <a:t>. </a:t>
            </a:r>
            <a:r>
              <a:rPr lang="de-DE" sz="2000" b="1" dirty="0">
                <a:solidFill>
                  <a:schemeClr val="bg1"/>
                </a:solidFill>
                <a:effectLst>
                  <a:outerShdw blurRad="38100" dist="38100" dir="2700000" algn="tl">
                    <a:srgbClr val="000000">
                      <a:alpha val="43137"/>
                    </a:srgbClr>
                  </a:outerShdw>
                </a:effectLst>
              </a:rPr>
              <a:t>Aus irgendeinem Grund versuchen unsere alten Gewohnheiten immer wieder aufzutauchen</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90"/>
                                          </p:val>
                                        </p:tav>
                                        <p:tav tm="100000">
                                          <p:val>
                                            <p:fltVal val="0"/>
                                          </p:val>
                                        </p:tav>
                                      </p:tavLst>
                                    </p:anim>
                                    <p:animEffect transition="in" filter="fade">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 calcmode="lin" valueType="num">
                                      <p:cBhvr>
                                        <p:cTn id="68" dur="500" fill="hold"/>
                                        <p:tgtEl>
                                          <p:spTgt spid="10"/>
                                        </p:tgtEl>
                                        <p:attrNameLst>
                                          <p:attrName>style.rotation</p:attrName>
                                        </p:attrNameLst>
                                      </p:cBhvr>
                                      <p:tavLst>
                                        <p:tav tm="0">
                                          <p:val>
                                            <p:fltVal val="90"/>
                                          </p:val>
                                        </p:tav>
                                        <p:tav tm="100000">
                                          <p:val>
                                            <p:fltVal val="0"/>
                                          </p:val>
                                        </p:tav>
                                      </p:tavLst>
                                    </p:anim>
                                    <p:animEffect transition="in" filter="fade">
                                      <p:cBhvr>
                                        <p:cTn id="69" dur="500"/>
                                        <p:tgtEl>
                                          <p:spTgt spid="1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ppt_x</p:attrName>
                                        </p:attrNameLst>
                                      </p:cBhvr>
                                      <p:tavLst>
                                        <p:tav tm="0">
                                          <p:val>
                                            <p:strVal val="#ppt_x-#ppt_w/2"/>
                                          </p:val>
                                        </p:tav>
                                        <p:tav tm="100000">
                                          <p:val>
                                            <p:strVal val="#ppt_x"/>
                                          </p:val>
                                        </p:tav>
                                      </p:tavLst>
                                    </p:anim>
                                    <p:anim calcmode="lin" valueType="num">
                                      <p:cBhvr>
                                        <p:cTn id="79" dur="500" fill="hold"/>
                                        <p:tgtEl>
                                          <p:spTgt spid="23"/>
                                        </p:tgtEl>
                                        <p:attrNameLst>
                                          <p:attrName>ppt_y</p:attrName>
                                        </p:attrNameLst>
                                      </p:cBhvr>
                                      <p:tavLst>
                                        <p:tav tm="0">
                                          <p:val>
                                            <p:strVal val="#ppt_y"/>
                                          </p:val>
                                        </p:tav>
                                        <p:tav tm="100000">
                                          <p:val>
                                            <p:strVal val="#ppt_y"/>
                                          </p:val>
                                        </p:tav>
                                      </p:tavLst>
                                    </p:anim>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strVal val="#ppt_h"/>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1000"/>
                            </p:stCondLst>
                            <p:childTnLst>
                              <p:par>
                                <p:cTn id="87" presetID="3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2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2146851" y="907368"/>
            <a:ext cx="9899375" cy="1938992"/>
          </a:xfrm>
          <a:prstGeom prst="rect">
            <a:avLst/>
          </a:prstGeom>
          <a:noFill/>
        </p:spPr>
        <p:txBody>
          <a:bodyPr wrap="square">
            <a:spAutoFit/>
          </a:bodyPr>
          <a:lstStyle/>
          <a:p>
            <a:pPr algn="ctr"/>
            <a:r>
              <a:rPr lang="es-ES" sz="6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IRDISCHE</a:t>
            </a:r>
            <a:r>
              <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6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ODER</a:t>
            </a:r>
            <a:r>
              <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6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HIMMLISCHE</a:t>
            </a:r>
            <a:r>
              <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s-ES" sz="6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DENKWEISE</a:t>
            </a:r>
            <a:r>
              <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err="1">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UNSER</a:t>
            </a: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 </a:t>
            </a:r>
            <a:r>
              <a:rPr lang="es-ES" sz="4400" b="1" spc="300" dirty="0" err="1">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FOKUS</a:t>
            </a:r>
            <a:endPar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10158413" cy="369332"/>
          </a:xfrm>
          <a:prstGeom prst="rect">
            <a:avLst/>
          </a:prstGeom>
          <a:noFill/>
        </p:spPr>
        <p:txBody>
          <a:bodyPr wrap="square">
            <a:spAutoFit/>
          </a:bodyPr>
          <a:lstStyle/>
          <a:p>
            <a:pPr algn="ctr"/>
            <a:r>
              <a:rPr lang="de-DE" b="1" dirty="0">
                <a:solidFill>
                  <a:schemeClr val="accent5">
                    <a:lumMod val="75000"/>
                  </a:schemeClr>
                </a:solidFill>
                <a:latin typeface="Comic Sans MS" panose="030F0702030302020204" pitchFamily="66" charset="0"/>
              </a:rPr>
              <a:t>„Trachtet nach dem, was DROBEN ist, nicht nach dem, was auf Erden ist“</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es-ES" sz="1400" b="1" dirty="0" err="1">
                <a:solidFill>
                  <a:schemeClr val="accent5">
                    <a:lumMod val="75000"/>
                  </a:schemeClr>
                </a:solidFill>
                <a:latin typeface="Comic Sans MS" panose="030F0702030302020204" pitchFamily="66" charset="0"/>
              </a:rPr>
              <a:t>Kolosser</a:t>
            </a:r>
            <a:r>
              <a:rPr lang="es-ES" sz="1400" b="1" dirty="0">
                <a:solidFill>
                  <a:schemeClr val="accent5">
                    <a:lumMod val="75000"/>
                  </a:schemeClr>
                </a:solidFill>
                <a:latin typeface="Comic Sans MS" panose="030F0702030302020204" pitchFamily="66" charset="0"/>
              </a:rPr>
              <a:t> 3,2)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923330"/>
          </a:xfrm>
          <a:prstGeom prst="rect">
            <a:avLst/>
          </a:prstGeom>
          <a:noFill/>
        </p:spPr>
        <p:txBody>
          <a:bodyPr wrap="square" rtlCol="0">
            <a:spAutoFit/>
          </a:bodyPr>
          <a:lstStyle/>
          <a:p>
            <a:pPr>
              <a:spcBef>
                <a:spcPts val="600"/>
              </a:spcBef>
            </a:pPr>
            <a:r>
              <a:rPr lang="de-DE" b="1" dirty="0"/>
              <a:t>Ausgehend von der Überlegung, dass wir mit CHRISTUS in der Taufe auferstanden sind (Kol. 2,12), fordert Paulus uns auf, JESUS an den Ort zu folgen, an den Er nach Seiner Auferstehung gegangen ist: zum THRON GOTTES (Kol. 3,1).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94931"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517900" y="3223638"/>
            <a:ext cx="4410356" cy="1754326"/>
          </a:xfrm>
          <a:prstGeom prst="rect">
            <a:avLst/>
          </a:prstGeom>
          <a:noFill/>
        </p:spPr>
        <p:txBody>
          <a:bodyPr wrap="square">
            <a:spAutoFit/>
          </a:bodyPr>
          <a:lstStyle/>
          <a:p>
            <a:pPr>
              <a:spcBef>
                <a:spcPts val="600"/>
              </a:spcBef>
            </a:pPr>
            <a:r>
              <a:rPr lang="de-DE" b="1" dirty="0"/>
              <a:t>Wir sind „gestorben“ und unser Leben „ist mit CHRISTUS in GOTT verborgen“ (Kol 3,3). Das Leben, von dem hier die Rede ist, stellt das Leben dar, das wir empfangen, wenn wir CHRISTUS annehmen.</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3200400" y="2240469"/>
            <a:ext cx="8991600" cy="923330"/>
          </a:xfrm>
          <a:prstGeom prst="rect">
            <a:avLst/>
          </a:prstGeom>
          <a:noFill/>
        </p:spPr>
        <p:txBody>
          <a:bodyPr wrap="square">
            <a:spAutoFit/>
          </a:bodyPr>
          <a:lstStyle/>
          <a:p>
            <a:pPr>
              <a:spcBef>
                <a:spcPts val="600"/>
              </a:spcBef>
            </a:pPr>
            <a:r>
              <a:rPr lang="de-DE" b="1" dirty="0"/>
              <a:t>Natürlich werden wir dies physisch erst dann tun können, wenn JESUS uns bei Seiner Wiederkunft dorthin bringt (Kol 3,4). In der Zwischenzeit müssen wir unseren Blick – unser Ziel – auf HIMMLISCHE DINGE ausrichten (Kol 3,2).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517900" y="5037802"/>
            <a:ext cx="4410356" cy="1754326"/>
          </a:xfrm>
          <a:prstGeom prst="rect">
            <a:avLst/>
          </a:prstGeom>
          <a:noFill/>
        </p:spPr>
        <p:txBody>
          <a:bodyPr wrap="square">
            <a:spAutoFit/>
          </a:bodyPr>
          <a:lstStyle/>
          <a:p>
            <a:pPr>
              <a:spcBef>
                <a:spcPts val="600"/>
              </a:spcBef>
            </a:pPr>
            <a:r>
              <a:rPr lang="de-DE" b="1" dirty="0"/>
              <a:t>Aber dieses Leben muss täglich genährt werden, um lebendig zu bleiben (2. Kor 4,16</a:t>
            </a:r>
            <a:r>
              <a:rPr lang="es-ES" b="1" dirty="0"/>
              <a:t>). </a:t>
            </a:r>
            <a:r>
              <a:rPr lang="de-DE" b="1" dirty="0"/>
              <a:t>Jeden Tag müssen wir nach den „Dingen die da droben sind“ trachten und „unsere Augen auf JESUS richten“ (Hebr 12,2a).</a:t>
            </a:r>
            <a:endParaRPr lang="es-ES" b="1" dirty="0"/>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DEN </a:t>
            </a:r>
            <a:r>
              <a:rPr lang="es-ES" sz="4400" b="1" spc="300" dirty="0" err="1">
                <a:ln/>
                <a:solidFill>
                  <a:schemeClr val="accent3"/>
                </a:solidFill>
              </a:rPr>
              <a:t>IRDISCHEN</a:t>
            </a:r>
            <a:r>
              <a:rPr lang="es-ES" sz="4400" b="1" spc="300" dirty="0">
                <a:ln/>
                <a:solidFill>
                  <a:schemeClr val="accent3"/>
                </a:solidFill>
              </a:rPr>
              <a:t> </a:t>
            </a:r>
            <a:r>
              <a:rPr lang="es-ES" sz="4400" b="1" spc="300" dirty="0" err="1">
                <a:ln/>
                <a:solidFill>
                  <a:schemeClr val="accent3"/>
                </a:solidFill>
              </a:rPr>
              <a:t>DINGEN</a:t>
            </a:r>
            <a:r>
              <a:rPr lang="es-ES" sz="4400" b="1" spc="300" dirty="0">
                <a:ln/>
                <a:solidFill>
                  <a:schemeClr val="accent3"/>
                </a:solidFill>
              </a:rPr>
              <a:t> </a:t>
            </a:r>
            <a:r>
              <a:rPr lang="es-ES" sz="4400" b="1" spc="300" dirty="0" err="1">
                <a:ln/>
                <a:solidFill>
                  <a:schemeClr val="accent3"/>
                </a:solidFill>
              </a:rPr>
              <a:t>ABSTERBEN</a:t>
            </a:r>
            <a:endParaRPr lang="es-ES" sz="4400" b="1" spc="300" dirty="0">
              <a:ln/>
              <a:solidFill>
                <a:schemeClr val="accent3"/>
              </a:solidFill>
            </a:endParaRP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de-DE" b="1" dirty="0">
                <a:solidFill>
                  <a:schemeClr val="accent1">
                    <a:lumMod val="50000"/>
                  </a:schemeClr>
                </a:solidFill>
                <a:latin typeface="Comic Sans MS" panose="030F0702030302020204" pitchFamily="66" charset="0"/>
              </a:rPr>
              <a:t>„Tötet daher eure Glieder, die auf Erden sind: Unzucht, Unreinheit, Leidenschaft, böse Lust und die Habsucht, die Götzendienst ist“</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a:t>
            </a:r>
            <a:r>
              <a:rPr lang="es-ES" sz="1400" b="1" dirty="0" err="1">
                <a:solidFill>
                  <a:schemeClr val="accent1">
                    <a:lumMod val="50000"/>
                  </a:schemeClr>
                </a:solidFill>
                <a:latin typeface="Comic Sans MS" panose="030F0702030302020204" pitchFamily="66" charset="0"/>
              </a:rPr>
              <a:t>Kolosser</a:t>
            </a:r>
            <a:r>
              <a:rPr lang="es-ES" sz="1400" b="1" dirty="0">
                <a:solidFill>
                  <a:schemeClr val="accent1">
                    <a:lumMod val="50000"/>
                  </a:schemeClr>
                </a:solidFill>
                <a:latin typeface="Comic Sans MS" panose="030F0702030302020204" pitchFamily="66" charset="0"/>
              </a:rPr>
              <a:t> 3,5 </a:t>
            </a:r>
            <a:r>
              <a:rPr lang="es-ES" sz="1100" b="1" dirty="0">
                <a:solidFill>
                  <a:schemeClr val="accent1">
                    <a:lumMod val="50000"/>
                  </a:schemeClr>
                </a:solidFill>
                <a:latin typeface="Comic Sans MS" panose="030F0702030302020204" pitchFamily="66" charset="0"/>
              </a:rPr>
              <a:t>SCH2000</a:t>
            </a:r>
            <a:r>
              <a:rPr lang="es-ES" sz="1400" b="1" dirty="0">
                <a:solidFill>
                  <a:schemeClr val="accent1">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707886"/>
          </a:xfrm>
          <a:prstGeom prst="rect">
            <a:avLst/>
          </a:prstGeom>
          <a:noFill/>
        </p:spPr>
        <p:txBody>
          <a:bodyPr wrap="square" rtlCol="0">
            <a:spAutoFit/>
          </a:bodyPr>
          <a:lstStyle/>
          <a:p>
            <a:pPr>
              <a:spcBef>
                <a:spcPts val="600"/>
              </a:spcBef>
            </a:pPr>
            <a:r>
              <a:rPr lang="de-DE" sz="2000" b="1" dirty="0"/>
              <a:t>Da wir mit CHRISTUS auferstanden sind und mit Blick auf das Himmlische leben, müssen wir alles töten, was uns daran hindert, unser Ziel zu erreichen, nämlich das Irdische.</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82121" y="3144828"/>
            <a:ext cx="6851514" cy="342575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2981990"/>
            <a:ext cx="5107021" cy="1631216"/>
          </a:xfrm>
          <a:prstGeom prst="rect">
            <a:avLst/>
          </a:prstGeom>
          <a:noFill/>
        </p:spPr>
        <p:txBody>
          <a:bodyPr wrap="square">
            <a:spAutoFit/>
          </a:bodyPr>
          <a:lstStyle/>
          <a:p>
            <a:pPr>
              <a:spcBef>
                <a:spcPts val="600"/>
              </a:spcBef>
            </a:pPr>
            <a:r>
              <a:rPr lang="de-DE" sz="2000" b="1" dirty="0"/>
              <a:t>Die menschliche Natur hat sich seit Paulus kaum verändert, da wir immer noch von denselben Leidenschaften umgeben sind, die sowohl den Buchstaben als auch den Geist der 10 GEBOTE verletzen.</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8702" y="1970722"/>
            <a:ext cx="11788746" cy="1015663"/>
          </a:xfrm>
          <a:prstGeom prst="rect">
            <a:avLst/>
          </a:prstGeom>
          <a:noFill/>
        </p:spPr>
        <p:txBody>
          <a:bodyPr wrap="square">
            <a:spAutoFit/>
          </a:bodyPr>
          <a:lstStyle/>
          <a:p>
            <a:pPr>
              <a:spcBef>
                <a:spcPts val="600"/>
              </a:spcBef>
            </a:pPr>
            <a:r>
              <a:rPr lang="de-DE" sz="2000" b="1" dirty="0"/>
              <a:t>Damit niemand sich irrt, weist Paulus auf die grundlegenden Säulen des irdischen Denkens hin (die er später in konkreteren Punkten weiterentwickeln wird): „sexuelle Unmoral, Unreinheit, Lust, böse Begierden und Gier, was GÖTZENDIENST ist“ (Kol. 3,5).</a:t>
            </a:r>
          </a:p>
        </p:txBody>
      </p:sp>
      <p:sp>
        <p:nvSpPr>
          <p:cNvPr id="11" name="CuadroTexto 10">
            <a:extLst>
              <a:ext uri="{FF2B5EF4-FFF2-40B4-BE49-F238E27FC236}">
                <a16:creationId xmlns:a16="http://schemas.microsoft.com/office/drawing/2014/main" id="{228E890E-ECCA-E1DD-ACB1-BA402D14DFE5}"/>
              </a:ext>
            </a:extLst>
          </p:cNvPr>
          <p:cNvSpPr txBox="1"/>
          <p:nvPr/>
        </p:nvSpPr>
        <p:spPr>
          <a:xfrm>
            <a:off x="208004" y="4608810"/>
            <a:ext cx="5107021" cy="2246769"/>
          </a:xfrm>
          <a:prstGeom prst="rect">
            <a:avLst/>
          </a:prstGeom>
          <a:noFill/>
        </p:spPr>
        <p:txBody>
          <a:bodyPr wrap="square">
            <a:spAutoFit/>
          </a:bodyPr>
          <a:lstStyle/>
          <a:p>
            <a:pPr>
              <a:spcBef>
                <a:spcPts val="600"/>
              </a:spcBef>
            </a:pPr>
            <a:r>
              <a:rPr lang="de-DE" sz="2000" b="1" dirty="0"/>
              <a:t>Und warum müssen wir diese Dinge aus unseren Gedanken und Handlungen „töten“ – sie aufgeben, beseitigen? Weil sie „den Zorn GOTTES“ hervorrufen und daher mit unserer himmlischen Natur unvereinbar sind (Kolosser 3,6). Töte das Irdische, bevor das Irdische dich tötet</a:t>
            </a:r>
            <a:r>
              <a:rPr lang="es-ES" sz="2000" b="1" dirty="0"/>
              <a:t>!</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646331"/>
          </a:xfrm>
          <a:prstGeom prst="rect">
            <a:avLst/>
          </a:prstGeom>
          <a:noFill/>
        </p:spPr>
        <p:txBody>
          <a:bodyPr wrap="square">
            <a:spAutoFit/>
            <a:scene3d>
              <a:camera prst="orthographicFront"/>
              <a:lightRig rig="chilly" dir="t"/>
            </a:scene3d>
            <a:sp3d extrusionH="57150">
              <a:bevelT h="25400" prst="softRound"/>
            </a:sp3d>
          </a:bodyPr>
          <a:lstStyle/>
          <a:p>
            <a:pPr algn="ctr"/>
            <a:r>
              <a:rPr lang="de-DE" sz="36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SICH MIT DEM HIMMLISCHEN BEKLEIDEN</a:t>
            </a: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646331"/>
          </a:xfrm>
          <a:prstGeom prst="rect">
            <a:avLst/>
          </a:prstGeom>
          <a:noFill/>
        </p:spPr>
        <p:txBody>
          <a:bodyPr wrap="square">
            <a:spAutoFit/>
          </a:bodyPr>
          <a:lstStyle/>
          <a:p>
            <a:pPr algn="ctr"/>
            <a:r>
              <a:rPr lang="de-DE"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„Ihr seid neue Menschen geworden, die ständig erneuert werden. So entsprecht ihr immer mehr dem Bild, das der Schöpfer schon in euch sieht“</a:t>
            </a: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Kolosser</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3,10 </a:t>
            </a:r>
            <a:r>
              <a:rPr lang="es-ES" sz="1100" b="1" dirty="0" err="1">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NeÜ</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302633"/>
            <a:ext cx="8069443" cy="1477328"/>
          </a:xfrm>
          <a:prstGeom prst="rect">
            <a:avLst/>
          </a:prstGeom>
          <a:noFill/>
        </p:spPr>
        <p:txBody>
          <a:bodyPr wrap="square" rtlCol="0">
            <a:spAutoFit/>
          </a:bodyPr>
          <a:lstStyle/>
          <a:p>
            <a:pPr>
              <a:spcBef>
                <a:spcPts val="600"/>
              </a:spcBef>
            </a:pPr>
            <a:r>
              <a:rPr lang="de-DE" b="1" dirty="0"/>
              <a:t>In wahrhaft sprichwörtlicher Manier fügt Paulus den 5 Säulen </a:t>
            </a:r>
            <a:br>
              <a:rPr lang="de-DE" b="1" dirty="0"/>
            </a:br>
            <a:r>
              <a:rPr lang="de-DE" b="1" dirty="0"/>
              <a:t>des irdischen Denkens 5 irdische Handlungen hinzu, die es zu vermeiden gilt: „Zorn, Wut, Bosheit, Verleumdung und schmutzige Sprache aus eurem Mund“ (Kol 3,8) und schließt mit einer sechsten Handlung – der schlimmsten von allen –: „Lügt einander nicht an“ (Kol 3,9).</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240382"/>
            <a:ext cx="5887856" cy="1200329"/>
          </a:xfrm>
          <a:prstGeom prst="rect">
            <a:avLst/>
          </a:prstGeom>
          <a:noFill/>
        </p:spPr>
        <p:txBody>
          <a:bodyPr wrap="square">
            <a:spAutoFit/>
          </a:bodyPr>
          <a:lstStyle/>
          <a:p>
            <a:pPr>
              <a:spcBef>
                <a:spcPts val="600"/>
              </a:spcBef>
            </a:pPr>
            <a:r>
              <a:rPr lang="de-DE" b="1" dirty="0"/>
              <a:t>Nachdem wir diese Kleider abgelegt haben, müssen wir „edle Gewänder“ anlegen. In diese neuen Gewänder gekleidet, werden wir ständig erneuert und wachsen Tag für Tag in der Heiligkeit (Kol 3,10).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4" y="2925396"/>
            <a:ext cx="8069445" cy="1200329"/>
          </a:xfrm>
          <a:prstGeom prst="rect">
            <a:avLst/>
          </a:prstGeom>
          <a:noFill/>
        </p:spPr>
        <p:txBody>
          <a:bodyPr wrap="square">
            <a:spAutoFit/>
          </a:bodyPr>
          <a:lstStyle/>
          <a:p>
            <a:pPr>
              <a:spcBef>
                <a:spcPts val="600"/>
              </a:spcBef>
            </a:pPr>
            <a:r>
              <a:rPr lang="de-DE" b="1" dirty="0"/>
              <a:t>Paulus geht davon aus, dass wir dies bereits getan haben, „da ihr das alte Wesen mit seinen Handlungen abgelegt habt“ (Kol 3,9). Wir haben unsere „schmutzigen Kleider“ ausgezogen, als wir zugelassen haben, dass Jesus uns unsere Sünden wegnimmt (Sach 3,4).</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555367"/>
            <a:ext cx="5887857" cy="1200329"/>
          </a:xfrm>
          <a:prstGeom prst="rect">
            <a:avLst/>
          </a:prstGeom>
          <a:noFill/>
        </p:spPr>
        <p:txBody>
          <a:bodyPr wrap="square">
            <a:spAutoFit/>
          </a:bodyPr>
          <a:lstStyle/>
          <a:p>
            <a:pPr>
              <a:spcBef>
                <a:spcPts val="600"/>
              </a:spcBef>
            </a:pPr>
            <a:r>
              <a:rPr lang="de-DE" b="1" dirty="0"/>
              <a:t>Wenn wir durch das Wirken des HEILIGEN GEISTES und das Studium des WORTES erneuert werden, verschwinden die Barrieren, die uns voneinander trennen (Kol. 3,11</a:t>
            </a:r>
            <a:r>
              <a:rPr lang="es-ES" b="1" dirty="0"/>
              <a:t>).</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1002618"/>
            <a:ext cx="9899375" cy="1754326"/>
          </a:xfrm>
          <a:prstGeom prst="rect">
            <a:avLst/>
          </a:prstGeom>
          <a:noFill/>
        </p:spPr>
        <p:txBody>
          <a:bodyPr wrap="square">
            <a:spAutoFit/>
          </a:bodyPr>
          <a:lstStyle/>
          <a:p>
            <a:pPr algn="ctr"/>
            <a:r>
              <a:rPr lang="de-DE" sz="54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KENNZEICHEN EINES NEUEN LEBENS IN CHRISTUS</a:t>
            </a: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56814" y="78587"/>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DAS BAND DER </a:t>
            </a:r>
            <a:r>
              <a:rPr lang="es-ES" sz="4400" b="1" spc="3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VOLLKOMMENHEIT</a:t>
            </a:r>
            <a:endPar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uadroTexto 6">
            <a:extLst>
              <a:ext uri="{FF2B5EF4-FFF2-40B4-BE49-F238E27FC236}">
                <a16:creationId xmlns:a16="http://schemas.microsoft.com/office/drawing/2014/main" id="{01BEEAC9-4AF6-EA40-704E-0446FD1949F0}"/>
              </a:ext>
            </a:extLst>
          </p:cNvPr>
          <p:cNvSpPr txBox="1"/>
          <p:nvPr/>
        </p:nvSpPr>
        <p:spPr>
          <a:xfrm>
            <a:off x="0" y="663097"/>
            <a:ext cx="10296527" cy="369332"/>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3"/>
                </a:solidFill>
                <a:latin typeface="Comic Sans MS" panose="030F0702030302020204" pitchFamily="66" charset="0"/>
              </a:rPr>
              <a:t>„Über alles aber zieht an die LIEBE, die da ist das Band der Vollkommenheit“</a:t>
            </a:r>
            <a:r>
              <a:rPr lang="es-ES" b="1" dirty="0">
                <a:solidFill>
                  <a:schemeClr val="accent3"/>
                </a:solidFill>
                <a:latin typeface="Comic Sans MS" panose="030F0702030302020204" pitchFamily="66" charset="0"/>
              </a:rPr>
              <a:t> </a:t>
            </a:r>
            <a:r>
              <a:rPr lang="es-ES" sz="1200" b="1" dirty="0">
                <a:solidFill>
                  <a:schemeClr val="accent3"/>
                </a:solidFill>
                <a:latin typeface="Comic Sans MS" panose="030F0702030302020204" pitchFamily="66" charset="0"/>
              </a:rPr>
              <a:t>(</a:t>
            </a:r>
            <a:r>
              <a:rPr lang="es-ES" sz="1200" b="1" dirty="0" err="1">
                <a:solidFill>
                  <a:schemeClr val="accent3"/>
                </a:solidFill>
                <a:latin typeface="Comic Sans MS" panose="030F0702030302020204" pitchFamily="66" charset="0"/>
              </a:rPr>
              <a:t>Kolosser</a:t>
            </a:r>
            <a:r>
              <a:rPr lang="es-ES" sz="1200" b="1" dirty="0">
                <a:solidFill>
                  <a:schemeClr val="accent3"/>
                </a:solidFill>
                <a:latin typeface="Comic Sans MS" panose="030F0702030302020204" pitchFamily="66" charset="0"/>
              </a:rPr>
              <a:t> 3,14)</a:t>
            </a:r>
            <a:endParaRPr lang="es-ES" sz="1400" b="1" dirty="0">
              <a:solidFill>
                <a:schemeClr val="accent3"/>
              </a:solidFill>
              <a:latin typeface="Comic Sans MS" panose="030F0702030302020204" pitchFamily="66" charset="0"/>
            </a:endParaRPr>
          </a:p>
        </p:txBody>
      </p:sp>
      <p:sp>
        <p:nvSpPr>
          <p:cNvPr id="8" name="CuadroTexto 7">
            <a:extLst>
              <a:ext uri="{FF2B5EF4-FFF2-40B4-BE49-F238E27FC236}">
                <a16:creationId xmlns:a16="http://schemas.microsoft.com/office/drawing/2014/main" id="{AF38D128-E148-42C4-427B-567CCBB64377}"/>
              </a:ext>
            </a:extLst>
          </p:cNvPr>
          <p:cNvSpPr txBox="1"/>
          <p:nvPr/>
        </p:nvSpPr>
        <p:spPr>
          <a:xfrm>
            <a:off x="1" y="1083745"/>
            <a:ext cx="10296524" cy="1015663"/>
          </a:xfrm>
          <a:prstGeom prst="rect">
            <a:avLst/>
          </a:prstGeom>
          <a:noFill/>
        </p:spPr>
        <p:txBody>
          <a:bodyPr wrap="square" rtlCol="0">
            <a:spAutoFit/>
          </a:bodyPr>
          <a:lstStyle/>
          <a:p>
            <a:pPr>
              <a:spcBef>
                <a:spcPts val="600"/>
              </a:spcBef>
            </a:pPr>
            <a:r>
              <a:rPr lang="de-DE" sz="2000" b="1" dirty="0"/>
              <a:t>Wir sind „GOTTES auserwähltes Volk, heilig und innig geliebt“ (Kol 3,12). Petrus sagt uns, dass dies große VORTEILE und eine große VERANTWORTUNG mit sich bringt (1 Petr 2,9</a:t>
            </a:r>
            <a:r>
              <a:rPr lang="es-ES" sz="2000" b="1" dirty="0"/>
              <a:t>). </a:t>
            </a:r>
            <a:r>
              <a:rPr lang="de-DE" sz="2000" b="1" dirty="0"/>
              <a:t>Aber wie verhält sich jemand, der zu Gottes Auserwählten gehört (Kol 3,12-13</a:t>
            </a:r>
            <a:r>
              <a:rPr lang="es-ES" sz="2000" b="1" dirty="0"/>
              <a:t>)?</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1132776095"/>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724641"/>
            <a:ext cx="8148498" cy="646331"/>
          </a:xfrm>
          <a:prstGeom prst="rect">
            <a:avLst/>
          </a:prstGeom>
          <a:noFill/>
        </p:spPr>
        <p:txBody>
          <a:bodyPr wrap="square" rtlCol="0">
            <a:spAutoFit/>
          </a:bodyPr>
          <a:lstStyle/>
          <a:p>
            <a:pPr>
              <a:spcBef>
                <a:spcPts val="600"/>
              </a:spcBef>
            </a:pPr>
            <a:r>
              <a:rPr lang="de-DE" b="1" dirty="0"/>
              <a:t>Und das alles im Kontext des Bandes der Vollkommenheit: der LIEBE(Kol. 3,14</a:t>
            </a:r>
            <a:r>
              <a:rPr lang="es-ES" b="1" dirty="0"/>
              <a:t>). </a:t>
            </a:r>
            <a:r>
              <a:rPr lang="de-DE" b="1" dirty="0"/>
              <a:t>Und das sind unsere Vorteile und unsere vielfältige Verantwortung</a:t>
            </a:r>
            <a:r>
              <a:rPr lang="es-ES" b="1" dirty="0"/>
              <a:t>:</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3171269948"/>
              </p:ext>
            </p:extLst>
          </p:nvPr>
        </p:nvGraphicFramePr>
        <p:xfrm>
          <a:off x="4030905" y="5458598"/>
          <a:ext cx="8055388" cy="132343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546780" y="3356318"/>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491</TotalTime>
  <Words>1282</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94</cp:revision>
  <dcterms:created xsi:type="dcterms:W3CDTF">2026-02-01T14:37:42Z</dcterms:created>
  <dcterms:modified xsi:type="dcterms:W3CDTF">2026-03-13T15:49:15Z</dcterms:modified>
</cp:coreProperties>
</file>