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68" r:id="rId2"/>
    <p:sldId id="273" r:id="rId3"/>
    <p:sldId id="258" r:id="rId4"/>
    <p:sldId id="259" r:id="rId5"/>
    <p:sldId id="260" r:id="rId6"/>
    <p:sldId id="276" r:id="rId7"/>
    <p:sldId id="262" r:id="rId8"/>
    <p:sldId id="277" r:id="rId9"/>
    <p:sldId id="274" r:id="rId10"/>
    <p:sldId id="265" r:id="rId11"/>
    <p:sldId id="266"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2" Type="http://schemas.microsoft.com/office/2007/relationships/hdphoto" Target="../media/hdphoto11.wdp"/><Relationship Id="rId1"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4.jpeg"/><Relationship Id="rId4" Type="http://schemas.microsoft.com/office/2007/relationships/hdphoto" Target="../media/hdphoto14.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2" Type="http://schemas.microsoft.com/office/2007/relationships/hdphoto" Target="../media/hdphoto11.wdp"/><Relationship Id="rId1"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4.jpeg"/><Relationship Id="rId4" Type="http://schemas.microsoft.com/office/2007/relationships/hdphoto" Target="../media/hdphoto14.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es-ES" sz="2000" b="1" dirty="0" err="1">
              <a:effectLst>
                <a:outerShdw blurRad="38100" dist="38100" dir="2700000" algn="tl">
                  <a:srgbClr val="000000">
                    <a:alpha val="43137"/>
                  </a:srgbClr>
                </a:outerShdw>
              </a:effectLst>
            </a:rPr>
            <a:t>Kaufe</a:t>
          </a:r>
          <a:r>
            <a:rPr lang="es-ES" sz="2000" b="1" dirty="0">
              <a:effectLst>
                <a:outerShdw blurRad="38100" dist="38100" dir="2700000" algn="tl">
                  <a:srgbClr val="000000">
                    <a:alpha val="43137"/>
                  </a:srgbClr>
                </a:outerShdw>
              </a:effectLst>
            </a:rPr>
            <a:t> FEINGOLD</a:t>
          </a: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de-DE" sz="1800" b="1" dirty="0">
              <a:effectLst/>
            </a:rPr>
            <a:t>Wir dürfen uns nicht mit Halbwahrheiten oder einem oberflächlichen BIBELSTUDIUM zufriedengeben. Wir müssen </a:t>
          </a:r>
          <a:r>
            <a:rPr lang="es-ES" sz="1800" b="1" dirty="0" err="1">
              <a:effectLst/>
            </a:rPr>
            <a:t>menschliche</a:t>
          </a:r>
          <a:r>
            <a:rPr lang="es-ES" sz="1800" b="1" dirty="0">
              <a:effectLst/>
            </a:rPr>
            <a:t> </a:t>
          </a:r>
          <a:r>
            <a:rPr lang="es-ES" sz="1800" b="1" dirty="0" err="1">
              <a:effectLst/>
            </a:rPr>
            <a:t>Lehren</a:t>
          </a:r>
          <a:r>
            <a:rPr lang="es-ES" sz="1800" b="1" dirty="0">
              <a:effectLst/>
            </a:rPr>
            <a:t> (</a:t>
          </a:r>
          <a:r>
            <a:rPr lang="es-ES" sz="1800" b="1" dirty="0" err="1">
              <a:effectLst/>
            </a:rPr>
            <a:t>Lametta</a:t>
          </a:r>
          <a:r>
            <a:rPr lang="es-ES" sz="1800" b="1" dirty="0">
              <a:effectLst/>
            </a:rPr>
            <a:t>) </a:t>
          </a:r>
          <a:r>
            <a:rPr lang="es-ES" sz="1800" b="1" dirty="0" err="1">
              <a:effectLst/>
            </a:rPr>
            <a:t>verwerfen</a:t>
          </a:r>
          <a:r>
            <a:rPr lang="es-ES" sz="1800" b="1" dirty="0">
              <a:effectLst/>
            </a:rPr>
            <a:t> </a:t>
          </a:r>
          <a:r>
            <a:rPr lang="de-DE" sz="1800" b="1" dirty="0">
              <a:effectLst/>
            </a:rPr>
            <a:t>und tiefer in unser Bibelstudium eintauchen, </a:t>
          </a:r>
          <a:r>
            <a:rPr lang="es-ES" sz="1800" b="1" dirty="0" err="1">
              <a:effectLst/>
            </a:rPr>
            <a:t>um</a:t>
          </a:r>
          <a:r>
            <a:rPr lang="es-ES" sz="1800" b="1" dirty="0">
              <a:effectLst/>
            </a:rPr>
            <a:t> </a:t>
          </a:r>
          <a:r>
            <a:rPr lang="es-ES" sz="1800" b="1" dirty="0" err="1">
              <a:effectLst/>
            </a:rPr>
            <a:t>alle</a:t>
          </a:r>
          <a:r>
            <a:rPr lang="es-ES" sz="1800" b="1" dirty="0">
              <a:effectLst/>
            </a:rPr>
            <a:t> </a:t>
          </a:r>
          <a:r>
            <a:rPr lang="es-ES" sz="1800" b="1" dirty="0" err="1">
              <a:effectLst/>
            </a:rPr>
            <a:t>Unvollkommenheiten</a:t>
          </a:r>
          <a:r>
            <a:rPr lang="es-ES" sz="1800" b="1" dirty="0">
              <a:effectLst/>
            </a:rPr>
            <a:t> (</a:t>
          </a:r>
          <a:r>
            <a:rPr lang="es-ES" sz="1800" b="1" dirty="0" err="1">
              <a:effectLst/>
            </a:rPr>
            <a:t>Schrott</a:t>
          </a:r>
          <a:r>
            <a:rPr lang="es-ES" sz="1800" b="1" dirty="0">
              <a:effectLst/>
            </a:rPr>
            <a:t>) </a:t>
          </a:r>
          <a:r>
            <a:rPr lang="es-ES" sz="1800" b="1" dirty="0" err="1">
              <a:effectLst/>
            </a:rPr>
            <a:t>aus</a:t>
          </a:r>
          <a:r>
            <a:rPr lang="es-ES" sz="1800" b="1" dirty="0">
              <a:effectLst/>
            </a:rPr>
            <a:t> </a:t>
          </a:r>
          <a:r>
            <a:rPr lang="es-ES" sz="1800" b="1" dirty="0" err="1">
              <a:effectLst/>
            </a:rPr>
            <a:t>unserem</a:t>
          </a:r>
          <a:r>
            <a:rPr lang="es-ES" sz="1800" b="1" dirty="0">
              <a:effectLst/>
            </a:rPr>
            <a:t> </a:t>
          </a:r>
          <a:r>
            <a:rPr lang="es-ES" sz="1800" b="1" dirty="0" err="1">
              <a:effectLst/>
            </a:rPr>
            <a:t>Verständnis</a:t>
          </a:r>
          <a:r>
            <a:rPr lang="es-ES" sz="1800" b="1" dirty="0">
              <a:effectLst/>
            </a:rPr>
            <a:t> </a:t>
          </a:r>
          <a:r>
            <a:rPr lang="es-ES" sz="1800" b="1" dirty="0" err="1">
              <a:effectLst/>
            </a:rPr>
            <a:t>zu</a:t>
          </a:r>
          <a:r>
            <a:rPr lang="es-ES" sz="1800" b="1" dirty="0">
              <a:effectLst/>
            </a:rPr>
            <a:t> </a:t>
          </a:r>
          <a:r>
            <a:rPr lang="es-ES" sz="1800" b="1" dirty="0" err="1">
              <a:effectLst/>
            </a:rPr>
            <a:t>entfernen</a:t>
          </a:r>
          <a:endParaRPr lang="es-ES" sz="180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20167">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es-ES" sz="2000" b="1" dirty="0" err="1">
              <a:effectLst>
                <a:outerShdw blurRad="38100" dist="38100" dir="2700000" algn="tl">
                  <a:srgbClr val="000000">
                    <a:alpha val="43137"/>
                  </a:srgbClr>
                </a:outerShdw>
              </a:effectLst>
            </a:rPr>
            <a:t>Kaufe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WEIßE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KLEIDER</a:t>
          </a:r>
          <a:endParaRPr lang="es-ES" sz="2000" b="1"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es-ES" sz="1800" b="1" dirty="0" err="1">
              <a:effectLst/>
            </a:rPr>
            <a:t>Bedeutet</a:t>
          </a:r>
          <a:r>
            <a:rPr lang="es-ES" sz="1800" b="1" dirty="0">
              <a:effectLst/>
            </a:rPr>
            <a:t>: </a:t>
          </a:r>
          <a:r>
            <a:rPr lang="es-ES" sz="1800" b="1" dirty="0" err="1">
              <a:effectLst/>
            </a:rPr>
            <a:t>JESU</a:t>
          </a:r>
          <a:r>
            <a:rPr lang="es-ES" sz="1800" b="1" dirty="0">
              <a:effectLst/>
            </a:rPr>
            <a:t> </a:t>
          </a:r>
          <a:r>
            <a:rPr lang="es-ES" sz="1800" b="1" dirty="0" err="1">
              <a:effectLst/>
            </a:rPr>
            <a:t>Gerechtigkeit</a:t>
          </a:r>
          <a:r>
            <a:rPr lang="es-ES" sz="1800" b="1" dirty="0">
              <a:effectLst/>
            </a:rPr>
            <a:t> (</a:t>
          </a:r>
          <a:r>
            <a:rPr lang="es-ES" sz="1800" b="1" dirty="0" err="1">
              <a:effectLst/>
            </a:rPr>
            <a:t>Rechtschaffenheit</a:t>
          </a:r>
          <a:r>
            <a:rPr lang="es-ES" sz="1800" b="1" dirty="0">
              <a:effectLst/>
            </a:rPr>
            <a:t>) </a:t>
          </a:r>
          <a:r>
            <a:rPr lang="de-DE" sz="1800" b="1" dirty="0">
              <a:effectLst/>
            </a:rPr>
            <a:t>als den einzigen Weg zur Erlösung anzunehmen. </a:t>
          </a:r>
          <a:r>
            <a:rPr lang="es-ES" sz="1800" b="1" dirty="0">
              <a:effectLst/>
            </a:rPr>
            <a:t>Zu </a:t>
          </a:r>
          <a:r>
            <a:rPr lang="es-ES" sz="1800" b="1" dirty="0" err="1">
              <a:effectLst/>
            </a:rPr>
            <a:t>versuchen</a:t>
          </a:r>
          <a:r>
            <a:rPr lang="es-ES" sz="1800" b="1" dirty="0">
              <a:effectLst/>
            </a:rPr>
            <a:t>, </a:t>
          </a:r>
          <a:r>
            <a:rPr lang="es-ES" sz="1800" b="1" dirty="0" err="1">
              <a:effectLst/>
            </a:rPr>
            <a:t>uns</a:t>
          </a:r>
          <a:r>
            <a:rPr lang="es-ES" sz="1800" b="1" dirty="0">
              <a:effectLst/>
            </a:rPr>
            <a:t> </a:t>
          </a:r>
          <a:r>
            <a:rPr lang="es-ES" sz="1800" b="1" dirty="0" err="1">
              <a:effectLst/>
            </a:rPr>
            <a:t>GOTT</a:t>
          </a:r>
          <a:r>
            <a:rPr lang="es-ES" sz="1800" b="1" dirty="0">
              <a:effectLst/>
            </a:rPr>
            <a:t> </a:t>
          </a:r>
          <a:r>
            <a:rPr lang="es-ES" sz="1800" b="1" dirty="0" err="1">
              <a:effectLst/>
            </a:rPr>
            <a:t>mit</a:t>
          </a:r>
          <a:r>
            <a:rPr lang="es-ES" sz="1800" b="1" dirty="0">
              <a:effectLst/>
            </a:rPr>
            <a:t> </a:t>
          </a:r>
          <a:r>
            <a:rPr lang="es-ES" sz="1800" b="1" dirty="0" err="1">
              <a:effectLst/>
            </a:rPr>
            <a:t>unseren</a:t>
          </a:r>
          <a:r>
            <a:rPr lang="es-ES" sz="1800" b="1" dirty="0">
              <a:effectLst/>
            </a:rPr>
            <a:t> </a:t>
          </a:r>
          <a:r>
            <a:rPr lang="es-ES" sz="1800" b="1" dirty="0" err="1">
              <a:effectLst/>
            </a:rPr>
            <a:t>eigenen</a:t>
          </a:r>
          <a:r>
            <a:rPr lang="es-ES" sz="1800" b="1" dirty="0">
              <a:effectLst/>
            </a:rPr>
            <a:t> </a:t>
          </a:r>
          <a:r>
            <a:rPr lang="es-ES" sz="1800" b="1" dirty="0" err="1">
              <a:effectLst/>
            </a:rPr>
            <a:t>gerechten</a:t>
          </a:r>
          <a:r>
            <a:rPr lang="es-ES" sz="1800" b="1" dirty="0">
              <a:effectLst/>
            </a:rPr>
            <a:t> </a:t>
          </a:r>
          <a:r>
            <a:rPr lang="es-ES" sz="1800" b="1" dirty="0" err="1">
              <a:effectLst/>
            </a:rPr>
            <a:t>Taten</a:t>
          </a:r>
          <a:r>
            <a:rPr lang="es-ES" sz="1800" b="1" dirty="0">
              <a:effectLst/>
            </a:rPr>
            <a:t> </a:t>
          </a:r>
          <a:r>
            <a:rPr lang="es-ES" sz="1800" b="1" dirty="0" err="1">
              <a:effectLst/>
            </a:rPr>
            <a:t>zu</a:t>
          </a:r>
          <a:r>
            <a:rPr lang="es-ES" sz="1800" b="1" dirty="0">
              <a:effectLst/>
            </a:rPr>
            <a:t> </a:t>
          </a:r>
          <a:r>
            <a:rPr lang="es-ES" sz="1800" b="1" dirty="0" err="1">
              <a:effectLst/>
            </a:rPr>
            <a:t>präsentieren</a:t>
          </a:r>
          <a:r>
            <a:rPr lang="es-ES" sz="1800" b="1" dirty="0">
              <a:effectLst/>
            </a:rPr>
            <a:t>, </a:t>
          </a:r>
          <a:r>
            <a:rPr lang="es-ES" sz="1800" b="1" dirty="0" err="1">
              <a:effectLst/>
            </a:rPr>
            <a:t>bedeutet</a:t>
          </a:r>
          <a:r>
            <a:rPr lang="es-ES" sz="1800" b="1" dirty="0">
              <a:effectLst/>
            </a:rPr>
            <a:t>, </a:t>
          </a:r>
          <a:r>
            <a:rPr lang="de-DE" sz="1800" b="1" dirty="0">
              <a:effectLst/>
            </a:rPr>
            <a:t>uns nackt vor Ihm zu zeigen</a:t>
          </a:r>
          <a:endParaRPr lang="es-ES" sz="180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es-ES" sz="2000" b="1" dirty="0" err="1">
              <a:effectLst>
                <a:outerShdw blurRad="38100" dist="38100" dir="2700000" algn="tl">
                  <a:srgbClr val="000000">
                    <a:alpha val="43137"/>
                  </a:srgbClr>
                </a:outerShdw>
              </a:effectLst>
            </a:rPr>
            <a:t>Kaufe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AUGENSALBE</a:t>
          </a:r>
          <a:endParaRPr lang="es-ES" sz="2000" b="1"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es-ES" sz="1800" b="1" dirty="0" err="1">
              <a:effectLst/>
            </a:rPr>
            <a:t>Empfange</a:t>
          </a:r>
          <a:r>
            <a:rPr lang="es-ES" sz="1800" b="1" dirty="0">
              <a:effectLst/>
            </a:rPr>
            <a:t> den </a:t>
          </a:r>
          <a:r>
            <a:rPr lang="es-ES" sz="1800" b="1" dirty="0" err="1">
              <a:effectLst/>
            </a:rPr>
            <a:t>HEILIGEN</a:t>
          </a:r>
          <a:r>
            <a:rPr lang="es-ES" sz="1800" b="1" dirty="0">
              <a:effectLst/>
            </a:rPr>
            <a:t> </a:t>
          </a:r>
          <a:r>
            <a:rPr lang="es-ES" sz="1800" b="1" dirty="0" err="1">
              <a:effectLst/>
            </a:rPr>
            <a:t>GEIST</a:t>
          </a:r>
          <a:r>
            <a:rPr lang="es-ES" sz="1800" b="1" dirty="0">
              <a:effectLst/>
            </a:rPr>
            <a:t>. </a:t>
          </a:r>
          <a:r>
            <a:rPr lang="es-ES" sz="1800" b="1" dirty="0" err="1">
              <a:effectLst/>
            </a:rPr>
            <a:t>Nur</a:t>
          </a:r>
          <a:r>
            <a:rPr lang="es-ES" sz="1800" b="1" dirty="0">
              <a:effectLst/>
            </a:rPr>
            <a:t> Er </a:t>
          </a:r>
          <a:r>
            <a:rPr lang="es-ES" sz="1800" b="1" dirty="0" err="1">
              <a:effectLst/>
            </a:rPr>
            <a:t>kann</a:t>
          </a:r>
          <a:r>
            <a:rPr lang="es-ES" sz="1800" b="1" dirty="0">
              <a:effectLst/>
            </a:rPr>
            <a:t> </a:t>
          </a:r>
          <a:r>
            <a:rPr lang="es-ES" sz="1800" b="1" dirty="0" err="1">
              <a:effectLst/>
            </a:rPr>
            <a:t>uns</a:t>
          </a:r>
          <a:r>
            <a:rPr lang="es-ES" sz="1800" b="1" dirty="0">
              <a:effectLst/>
            </a:rPr>
            <a:t> </a:t>
          </a:r>
          <a:r>
            <a:rPr lang="es-ES" sz="1800" b="1" dirty="0" err="1">
              <a:effectLst/>
            </a:rPr>
            <a:t>geistiges</a:t>
          </a:r>
          <a:r>
            <a:rPr lang="es-ES" sz="1800" b="1" dirty="0">
              <a:effectLst/>
            </a:rPr>
            <a:t> </a:t>
          </a:r>
          <a:r>
            <a:rPr lang="es-ES" sz="1800" b="1" dirty="0" err="1">
              <a:effectLst/>
            </a:rPr>
            <a:t>Unterscheidungsvermögen</a:t>
          </a:r>
          <a:r>
            <a:rPr lang="es-ES" sz="1800" b="1" dirty="0">
              <a:effectLst/>
            </a:rPr>
            <a:t> </a:t>
          </a:r>
          <a:r>
            <a:rPr lang="es-ES" sz="1800" b="1" dirty="0" err="1">
              <a:effectLst/>
            </a:rPr>
            <a:t>geben</a:t>
          </a:r>
          <a:r>
            <a:rPr lang="es-ES" sz="1800" b="1" dirty="0">
              <a:effectLst/>
            </a:rPr>
            <a:t> </a:t>
          </a:r>
          <a:r>
            <a:rPr lang="de-DE" sz="1800" b="1" dirty="0">
              <a:effectLst/>
            </a:rPr>
            <a:t>und uns von unserem wahren Zustand überzeugen (Joh. 16,8)</a:t>
          </a:r>
          <a:endParaRPr lang="es-ES" sz="180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de-DE" sz="1800" b="1" dirty="0"/>
            <a:t>Er hat beschlossen, uns zu erschaffen</a:t>
          </a:r>
          <a:br>
            <a:rPr lang="de-DE" sz="1800" b="1" dirty="0"/>
          </a:br>
          <a:r>
            <a:rPr lang="de-DE" sz="1800" b="1" dirty="0"/>
            <a:t>(1. Mo. 2,7)</a:t>
          </a:r>
          <a:endParaRPr lang="es-ES" sz="1800" b="1" dirty="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de-DE" sz="1800" b="1" dirty="0"/>
            <a:t>Er sucht uns, wenn wir gesündigt haben </a:t>
          </a:r>
          <a:br>
            <a:rPr lang="de-DE" sz="1800" b="1" dirty="0"/>
          </a:br>
          <a:r>
            <a:rPr lang="de-DE" sz="1600" b="1" dirty="0"/>
            <a:t>(1.Mo. 3,8-9)</a:t>
          </a:r>
          <a:endParaRPr lang="es-ES" sz="1800" b="1" dirty="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de-DE" sz="1800" b="1" dirty="0"/>
            <a:t>Er gab sich hin, um uns zu erretten (Joh. 3,16)</a:t>
          </a:r>
          <a:endParaRPr lang="es-ES" sz="1800" b="1" dirty="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de-DE" sz="1800" b="1" dirty="0"/>
            <a:t>Er lädt uns ein, </a:t>
          </a:r>
          <a:br>
            <a:rPr lang="de-DE" sz="1800" b="1" dirty="0"/>
          </a:br>
          <a:r>
            <a:rPr lang="de-DE" sz="1800" b="1" dirty="0"/>
            <a:t>bei Ihm zu sitzen und die Ewigkeit </a:t>
          </a:r>
          <a:br>
            <a:rPr lang="de-DE" sz="1800" b="1" dirty="0"/>
          </a:br>
          <a:r>
            <a:rPr lang="de-DE" sz="1800" b="1" dirty="0"/>
            <a:t>in Seiner Gesellschaft </a:t>
          </a:r>
          <a:br>
            <a:rPr lang="de-DE" sz="1800" b="1" dirty="0"/>
          </a:br>
          <a:r>
            <a:rPr lang="de-DE" sz="1800" b="1" dirty="0"/>
            <a:t>zu genießen </a:t>
          </a:r>
          <a:br>
            <a:rPr lang="de-DE" sz="1800" b="1" dirty="0"/>
          </a:br>
          <a:r>
            <a:rPr lang="de-DE" sz="1800" b="1" dirty="0"/>
            <a:t>(Off. 3,21)</a:t>
          </a:r>
          <a:endParaRPr lang="es-ES" sz="1800" b="1"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90770" custScaleY="413870"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de-DE" sz="2000" b="1" dirty="0">
              <a:effectLst>
                <a:outerShdw blurRad="38100" dist="38100" dir="2700000" algn="tl">
                  <a:srgbClr val="000000">
                    <a:alpha val="43137"/>
                  </a:srgbClr>
                </a:outerShdw>
              </a:effectLst>
            </a:rPr>
            <a:t>Er ist unser Tröster (Joh. 14,16-17</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de-DE" sz="2000" b="1" dirty="0">
              <a:effectLst>
                <a:outerShdw blurRad="38100" dist="38100" dir="2700000" algn="tl">
                  <a:srgbClr val="000000">
                    <a:alpha val="43137"/>
                  </a:srgbClr>
                </a:outerShdw>
              </a:effectLst>
            </a:rPr>
            <a:t>Er offenbart uns JESUS (Joh. 15,26</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de-DE" sz="2000" b="1" dirty="0">
              <a:effectLst>
                <a:outerShdw blurRad="38100" dist="38100" dir="2700000" algn="tl">
                  <a:srgbClr val="000000">
                    <a:alpha val="43137"/>
                  </a:srgbClr>
                </a:outerShdw>
              </a:effectLst>
            </a:rPr>
            <a:t>Er überführt uns der Sünde (Joh 16,8</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de-DE" sz="2000" b="1" dirty="0">
              <a:effectLst>
                <a:outerShdw blurRad="38100" dist="38100" dir="2700000" algn="tl">
                  <a:srgbClr val="000000">
                    <a:alpha val="43137"/>
                  </a:srgbClr>
                </a:outerShdw>
              </a:effectLst>
            </a:rPr>
            <a:t>Er führt uns in alle Wahrheit (Joh.16,13</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80313"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75779" y="545414"/>
          <a:ext cx="2339991" cy="169281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67773" y="2238226"/>
          <a:ext cx="4356003"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de-DE" sz="1800" b="1" kern="1200" dirty="0">
              <a:effectLst/>
            </a:rPr>
            <a:t>Wir dürfen uns nicht mit Halbwahrheiten oder einem oberflächlichen BIBELSTUDIUM zufriedengeben. Wir müssen </a:t>
          </a:r>
          <a:r>
            <a:rPr lang="es-ES" sz="1800" b="1" kern="1200" dirty="0" err="1">
              <a:effectLst/>
            </a:rPr>
            <a:t>menschliche</a:t>
          </a:r>
          <a:r>
            <a:rPr lang="es-ES" sz="1800" b="1" kern="1200" dirty="0">
              <a:effectLst/>
            </a:rPr>
            <a:t> </a:t>
          </a:r>
          <a:r>
            <a:rPr lang="es-ES" sz="1800" b="1" kern="1200" dirty="0" err="1">
              <a:effectLst/>
            </a:rPr>
            <a:t>Lehren</a:t>
          </a:r>
          <a:r>
            <a:rPr lang="es-ES" sz="1800" b="1" kern="1200" dirty="0">
              <a:effectLst/>
            </a:rPr>
            <a:t> (</a:t>
          </a:r>
          <a:r>
            <a:rPr lang="es-ES" sz="1800" b="1" kern="1200" dirty="0" err="1">
              <a:effectLst/>
            </a:rPr>
            <a:t>Lametta</a:t>
          </a:r>
          <a:r>
            <a:rPr lang="es-ES" sz="1800" b="1" kern="1200" dirty="0">
              <a:effectLst/>
            </a:rPr>
            <a:t>) </a:t>
          </a:r>
          <a:r>
            <a:rPr lang="es-ES" sz="1800" b="1" kern="1200" dirty="0" err="1">
              <a:effectLst/>
            </a:rPr>
            <a:t>verwerfen</a:t>
          </a:r>
          <a:r>
            <a:rPr lang="es-ES" sz="1800" b="1" kern="1200" dirty="0">
              <a:effectLst/>
            </a:rPr>
            <a:t> </a:t>
          </a:r>
          <a:r>
            <a:rPr lang="de-DE" sz="1800" b="1" kern="1200" dirty="0">
              <a:effectLst/>
            </a:rPr>
            <a:t>und tiefer in unser Bibelstudium eintauchen, </a:t>
          </a:r>
          <a:r>
            <a:rPr lang="es-ES" sz="1800" b="1" kern="1200" dirty="0" err="1">
              <a:effectLst/>
            </a:rPr>
            <a:t>um</a:t>
          </a:r>
          <a:r>
            <a:rPr lang="es-ES" sz="1800" b="1" kern="1200" dirty="0">
              <a:effectLst/>
            </a:rPr>
            <a:t> </a:t>
          </a:r>
          <a:r>
            <a:rPr lang="es-ES" sz="1800" b="1" kern="1200" dirty="0" err="1">
              <a:effectLst/>
            </a:rPr>
            <a:t>alle</a:t>
          </a:r>
          <a:r>
            <a:rPr lang="es-ES" sz="1800" b="1" kern="1200" dirty="0">
              <a:effectLst/>
            </a:rPr>
            <a:t> </a:t>
          </a:r>
          <a:r>
            <a:rPr lang="es-ES" sz="1800" b="1" kern="1200" dirty="0" err="1">
              <a:effectLst/>
            </a:rPr>
            <a:t>Unvollkommenheiten</a:t>
          </a:r>
          <a:r>
            <a:rPr lang="es-ES" sz="1800" b="1" kern="1200" dirty="0">
              <a:effectLst/>
            </a:rPr>
            <a:t> (</a:t>
          </a:r>
          <a:r>
            <a:rPr lang="es-ES" sz="1800" b="1" kern="1200" dirty="0" err="1">
              <a:effectLst/>
            </a:rPr>
            <a:t>Schrott</a:t>
          </a:r>
          <a:r>
            <a:rPr lang="es-ES" sz="1800" b="1" kern="1200" dirty="0">
              <a:effectLst/>
            </a:rPr>
            <a:t>) </a:t>
          </a:r>
          <a:r>
            <a:rPr lang="es-ES" sz="1800" b="1" kern="1200" dirty="0" err="1">
              <a:effectLst/>
            </a:rPr>
            <a:t>aus</a:t>
          </a:r>
          <a:r>
            <a:rPr lang="es-ES" sz="1800" b="1" kern="1200" dirty="0">
              <a:effectLst/>
            </a:rPr>
            <a:t> </a:t>
          </a:r>
          <a:r>
            <a:rPr lang="es-ES" sz="1800" b="1" kern="1200" dirty="0" err="1">
              <a:effectLst/>
            </a:rPr>
            <a:t>unserem</a:t>
          </a:r>
          <a:r>
            <a:rPr lang="es-ES" sz="1800" b="1" kern="1200" dirty="0">
              <a:effectLst/>
            </a:rPr>
            <a:t> </a:t>
          </a:r>
          <a:r>
            <a:rPr lang="es-ES" sz="1800" b="1" kern="1200" dirty="0" err="1">
              <a:effectLst/>
            </a:rPr>
            <a:t>Verständnis</a:t>
          </a:r>
          <a:r>
            <a:rPr lang="es-ES" sz="1800" b="1" kern="1200" dirty="0">
              <a:effectLst/>
            </a:rPr>
            <a:t> </a:t>
          </a:r>
          <a:r>
            <a:rPr lang="es-ES" sz="1800" b="1" kern="1200" dirty="0" err="1">
              <a:effectLst/>
            </a:rPr>
            <a:t>zu</a:t>
          </a:r>
          <a:r>
            <a:rPr lang="es-ES" sz="1800" b="1" kern="1200" dirty="0">
              <a:effectLst/>
            </a:rPr>
            <a:t> </a:t>
          </a:r>
          <a:r>
            <a:rPr lang="es-ES" sz="1800" b="1" kern="1200" dirty="0" err="1">
              <a:effectLst/>
            </a:rPr>
            <a:t>entfernen</a:t>
          </a:r>
          <a:endParaRPr lang="es-ES" sz="1800" kern="1200" dirty="0">
            <a:effectLst/>
          </a:endParaRPr>
        </a:p>
      </dsp:txBody>
      <dsp:txXfrm>
        <a:off x="267773" y="2238226"/>
        <a:ext cx="4356003" cy="1943598"/>
      </dsp:txXfrm>
    </dsp:sp>
    <dsp:sp modelId="{10C5EEBE-B0F8-415F-9669-66275EFF5A07}">
      <dsp:nvSpPr>
        <dsp:cNvPr id="0" name=""/>
        <dsp:cNvSpPr/>
      </dsp:nvSpPr>
      <dsp:spPr>
        <a:xfrm>
          <a:off x="272978"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Kaufe</a:t>
          </a:r>
          <a:r>
            <a:rPr lang="es-ES" sz="2000" b="1" kern="1200" dirty="0">
              <a:effectLst>
                <a:outerShdw blurRad="38100" dist="38100" dir="2700000" algn="tl">
                  <a:srgbClr val="000000">
                    <a:alpha val="43137"/>
                  </a:srgbClr>
                </a:outerShdw>
              </a:effectLst>
            </a:rPr>
            <a:t> FEINGOLD</a:t>
          </a:r>
        </a:p>
      </dsp:txBody>
      <dsp:txXfrm>
        <a:off x="272978"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err="1">
              <a:effectLst/>
            </a:rPr>
            <a:t>Bedeutet</a:t>
          </a:r>
          <a:r>
            <a:rPr lang="es-ES" sz="1800" b="1" kern="1200" dirty="0">
              <a:effectLst/>
            </a:rPr>
            <a:t>: </a:t>
          </a:r>
          <a:r>
            <a:rPr lang="es-ES" sz="1800" b="1" kern="1200" dirty="0" err="1">
              <a:effectLst/>
            </a:rPr>
            <a:t>JESU</a:t>
          </a:r>
          <a:r>
            <a:rPr lang="es-ES" sz="1800" b="1" kern="1200" dirty="0">
              <a:effectLst/>
            </a:rPr>
            <a:t> </a:t>
          </a:r>
          <a:r>
            <a:rPr lang="es-ES" sz="1800" b="1" kern="1200" dirty="0" err="1">
              <a:effectLst/>
            </a:rPr>
            <a:t>Gerechtigkeit</a:t>
          </a:r>
          <a:r>
            <a:rPr lang="es-ES" sz="1800" b="1" kern="1200" dirty="0">
              <a:effectLst/>
            </a:rPr>
            <a:t> (</a:t>
          </a:r>
          <a:r>
            <a:rPr lang="es-ES" sz="1800" b="1" kern="1200" dirty="0" err="1">
              <a:effectLst/>
            </a:rPr>
            <a:t>Rechtschaffenheit</a:t>
          </a:r>
          <a:r>
            <a:rPr lang="es-ES" sz="1800" b="1" kern="1200" dirty="0">
              <a:effectLst/>
            </a:rPr>
            <a:t>) </a:t>
          </a:r>
          <a:r>
            <a:rPr lang="de-DE" sz="1800" b="1" kern="1200" dirty="0">
              <a:effectLst/>
            </a:rPr>
            <a:t>als den einzigen Weg zur Erlösung anzunehmen. </a:t>
          </a:r>
          <a:r>
            <a:rPr lang="es-ES" sz="1800" b="1" kern="1200" dirty="0">
              <a:effectLst/>
            </a:rPr>
            <a:t>Zu </a:t>
          </a:r>
          <a:r>
            <a:rPr lang="es-ES" sz="1800" b="1" kern="1200" dirty="0" err="1">
              <a:effectLst/>
            </a:rPr>
            <a:t>versuchen</a:t>
          </a:r>
          <a:r>
            <a:rPr lang="es-ES" sz="1800" b="1" kern="1200" dirty="0">
              <a:effectLst/>
            </a:rPr>
            <a:t>, </a:t>
          </a:r>
          <a:r>
            <a:rPr lang="es-ES" sz="1800" b="1" kern="1200" dirty="0" err="1">
              <a:effectLst/>
            </a:rPr>
            <a:t>uns</a:t>
          </a:r>
          <a:r>
            <a:rPr lang="es-ES" sz="1800" b="1" kern="1200" dirty="0">
              <a:effectLst/>
            </a:rPr>
            <a:t> </a:t>
          </a:r>
          <a:r>
            <a:rPr lang="es-ES" sz="1800" b="1" kern="1200" dirty="0" err="1">
              <a:effectLst/>
            </a:rPr>
            <a:t>GOTT</a:t>
          </a:r>
          <a:r>
            <a:rPr lang="es-ES" sz="1800" b="1" kern="1200" dirty="0">
              <a:effectLst/>
            </a:rPr>
            <a:t> </a:t>
          </a:r>
          <a:r>
            <a:rPr lang="es-ES" sz="1800" b="1" kern="1200" dirty="0" err="1">
              <a:effectLst/>
            </a:rPr>
            <a:t>mit</a:t>
          </a:r>
          <a:r>
            <a:rPr lang="es-ES" sz="1800" b="1" kern="1200" dirty="0">
              <a:effectLst/>
            </a:rPr>
            <a:t> </a:t>
          </a:r>
          <a:r>
            <a:rPr lang="es-ES" sz="1800" b="1" kern="1200" dirty="0" err="1">
              <a:effectLst/>
            </a:rPr>
            <a:t>unseren</a:t>
          </a:r>
          <a:r>
            <a:rPr lang="es-ES" sz="1800" b="1" kern="1200" dirty="0">
              <a:effectLst/>
            </a:rPr>
            <a:t> </a:t>
          </a:r>
          <a:r>
            <a:rPr lang="es-ES" sz="1800" b="1" kern="1200" dirty="0" err="1">
              <a:effectLst/>
            </a:rPr>
            <a:t>eigenen</a:t>
          </a:r>
          <a:r>
            <a:rPr lang="es-ES" sz="1800" b="1" kern="1200" dirty="0">
              <a:effectLst/>
            </a:rPr>
            <a:t> </a:t>
          </a:r>
          <a:r>
            <a:rPr lang="es-ES" sz="1800" b="1" kern="1200" dirty="0" err="1">
              <a:effectLst/>
            </a:rPr>
            <a:t>gerechten</a:t>
          </a:r>
          <a:r>
            <a:rPr lang="es-ES" sz="1800" b="1" kern="1200" dirty="0">
              <a:effectLst/>
            </a:rPr>
            <a:t> </a:t>
          </a:r>
          <a:r>
            <a:rPr lang="es-ES" sz="1800" b="1" kern="1200" dirty="0" err="1">
              <a:effectLst/>
            </a:rPr>
            <a:t>Taten</a:t>
          </a:r>
          <a:r>
            <a:rPr lang="es-ES" sz="1800" b="1" kern="1200" dirty="0">
              <a:effectLst/>
            </a:rPr>
            <a:t> </a:t>
          </a:r>
          <a:r>
            <a:rPr lang="es-ES" sz="1800" b="1" kern="1200" dirty="0" err="1">
              <a:effectLst/>
            </a:rPr>
            <a:t>zu</a:t>
          </a:r>
          <a:r>
            <a:rPr lang="es-ES" sz="1800" b="1" kern="1200" dirty="0">
              <a:effectLst/>
            </a:rPr>
            <a:t> </a:t>
          </a:r>
          <a:r>
            <a:rPr lang="es-ES" sz="1800" b="1" kern="1200" dirty="0" err="1">
              <a:effectLst/>
            </a:rPr>
            <a:t>präsentieren</a:t>
          </a:r>
          <a:r>
            <a:rPr lang="es-ES" sz="1800" b="1" kern="1200" dirty="0">
              <a:effectLst/>
            </a:rPr>
            <a:t>, </a:t>
          </a:r>
          <a:r>
            <a:rPr lang="es-ES" sz="1800" b="1" kern="1200" dirty="0" err="1">
              <a:effectLst/>
            </a:rPr>
            <a:t>bedeutet</a:t>
          </a:r>
          <a:r>
            <a:rPr lang="es-ES" sz="1800" b="1" kern="1200" dirty="0">
              <a:effectLst/>
            </a:rPr>
            <a:t>, </a:t>
          </a:r>
          <a:r>
            <a:rPr lang="de-DE" sz="1800" b="1" kern="1200" dirty="0">
              <a:effectLst/>
            </a:rPr>
            <a:t>uns nackt vor Ihm zu zeigen</a:t>
          </a:r>
          <a:endParaRPr lang="es-ES" sz="1800" kern="120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Kaufe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WEIßE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KLEIDER</a:t>
          </a:r>
          <a:endParaRPr lang="es-ES" sz="2000" b="1" kern="120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89200"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89926" y="545414"/>
          <a:ext cx="2339991" cy="1692811"/>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17919"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err="1">
              <a:effectLst/>
            </a:rPr>
            <a:t>Empfange</a:t>
          </a:r>
          <a:r>
            <a:rPr lang="es-ES" sz="1800" b="1" kern="1200" dirty="0">
              <a:effectLst/>
            </a:rPr>
            <a:t> den </a:t>
          </a:r>
          <a:r>
            <a:rPr lang="es-ES" sz="1800" b="1" kern="1200" dirty="0" err="1">
              <a:effectLst/>
            </a:rPr>
            <a:t>HEILIGEN</a:t>
          </a:r>
          <a:r>
            <a:rPr lang="es-ES" sz="1800" b="1" kern="1200" dirty="0">
              <a:effectLst/>
            </a:rPr>
            <a:t> </a:t>
          </a:r>
          <a:r>
            <a:rPr lang="es-ES" sz="1800" b="1" kern="1200" dirty="0" err="1">
              <a:effectLst/>
            </a:rPr>
            <a:t>GEIST</a:t>
          </a:r>
          <a:r>
            <a:rPr lang="es-ES" sz="1800" b="1" kern="1200" dirty="0">
              <a:effectLst/>
            </a:rPr>
            <a:t>. </a:t>
          </a:r>
          <a:r>
            <a:rPr lang="es-ES" sz="1800" b="1" kern="1200" dirty="0" err="1">
              <a:effectLst/>
            </a:rPr>
            <a:t>Nur</a:t>
          </a:r>
          <a:r>
            <a:rPr lang="es-ES" sz="1800" b="1" kern="1200" dirty="0">
              <a:effectLst/>
            </a:rPr>
            <a:t> Er </a:t>
          </a:r>
          <a:r>
            <a:rPr lang="es-ES" sz="1800" b="1" kern="1200" dirty="0" err="1">
              <a:effectLst/>
            </a:rPr>
            <a:t>kann</a:t>
          </a:r>
          <a:r>
            <a:rPr lang="es-ES" sz="1800" b="1" kern="1200" dirty="0">
              <a:effectLst/>
            </a:rPr>
            <a:t> </a:t>
          </a:r>
          <a:r>
            <a:rPr lang="es-ES" sz="1800" b="1" kern="1200" dirty="0" err="1">
              <a:effectLst/>
            </a:rPr>
            <a:t>uns</a:t>
          </a:r>
          <a:r>
            <a:rPr lang="es-ES" sz="1800" b="1" kern="1200" dirty="0">
              <a:effectLst/>
            </a:rPr>
            <a:t> </a:t>
          </a:r>
          <a:r>
            <a:rPr lang="es-ES" sz="1800" b="1" kern="1200" dirty="0" err="1">
              <a:effectLst/>
            </a:rPr>
            <a:t>geistiges</a:t>
          </a:r>
          <a:r>
            <a:rPr lang="es-ES" sz="1800" b="1" kern="1200" dirty="0">
              <a:effectLst/>
            </a:rPr>
            <a:t> </a:t>
          </a:r>
          <a:r>
            <a:rPr lang="es-ES" sz="1800" b="1" kern="1200" dirty="0" err="1">
              <a:effectLst/>
            </a:rPr>
            <a:t>Unterscheidungsvermögen</a:t>
          </a:r>
          <a:r>
            <a:rPr lang="es-ES" sz="1800" b="1" kern="1200" dirty="0">
              <a:effectLst/>
            </a:rPr>
            <a:t> </a:t>
          </a:r>
          <a:r>
            <a:rPr lang="es-ES" sz="1800" b="1" kern="1200" dirty="0" err="1">
              <a:effectLst/>
            </a:rPr>
            <a:t>geben</a:t>
          </a:r>
          <a:r>
            <a:rPr lang="es-ES" sz="1800" b="1" kern="1200" dirty="0">
              <a:effectLst/>
            </a:rPr>
            <a:t> </a:t>
          </a:r>
          <a:r>
            <a:rPr lang="de-DE" sz="1800" b="1" kern="1200" dirty="0">
              <a:effectLst/>
            </a:rPr>
            <a:t>und uns von unserem wahren Zustand überzeugen (Joh. 16,8)</a:t>
          </a:r>
          <a:endParaRPr lang="es-ES" sz="1800" kern="1200" dirty="0">
            <a:effectLst/>
          </a:endParaRPr>
        </a:p>
      </dsp:txBody>
      <dsp:txXfrm>
        <a:off x="417919" y="2238226"/>
        <a:ext cx="2484006" cy="1943598"/>
      </dsp:txXfrm>
    </dsp:sp>
    <dsp:sp modelId="{E987A411-ADF2-4352-9A3E-5F896F6B1B68}">
      <dsp:nvSpPr>
        <dsp:cNvPr id="0" name=""/>
        <dsp:cNvSpPr/>
      </dsp:nvSpPr>
      <dsp:spPr>
        <a:xfrm>
          <a:off x="387126"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Kaufe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AUGENSALBE</a:t>
          </a:r>
          <a:endParaRPr lang="es-ES" sz="2000" b="1" kern="1200" dirty="0">
            <a:effectLst>
              <a:outerShdw blurRad="38100" dist="38100" dir="2700000" algn="tl">
                <a:srgbClr val="000000">
                  <a:alpha val="43137"/>
                </a:srgbClr>
              </a:outerShdw>
            </a:effectLst>
          </a:endParaRPr>
        </a:p>
      </dsp:txBody>
      <dsp:txXfrm>
        <a:off x="387126"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2437" y="82683"/>
          <a:ext cx="1447630" cy="1742553"/>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2724" y="1805158"/>
          <a:ext cx="1288391" cy="1394041"/>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Er hat beschlossen, uns zu erschaffen</a:t>
          </a:r>
          <a:br>
            <a:rPr lang="de-DE" sz="1800" b="1" kern="1200" dirty="0"/>
          </a:br>
          <a:r>
            <a:rPr lang="de-DE" sz="1800" b="1" kern="1200" dirty="0"/>
            <a:t>(1. Mo. 2,7)</a:t>
          </a:r>
          <a:endParaRPr lang="es-ES" sz="1800" b="1" kern="1200" dirty="0"/>
        </a:p>
      </dsp:txBody>
      <dsp:txXfrm>
        <a:off x="132724" y="1805158"/>
        <a:ext cx="1288391" cy="1394041"/>
      </dsp:txXfrm>
    </dsp:sp>
    <dsp:sp modelId="{82582CD3-6F25-4839-B5CD-59E085EE7CF9}">
      <dsp:nvSpPr>
        <dsp:cNvPr id="0" name=""/>
        <dsp:cNvSpPr/>
      </dsp:nvSpPr>
      <dsp:spPr>
        <a:xfrm>
          <a:off x="1594831" y="82683"/>
          <a:ext cx="1447630" cy="1742553"/>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725118" y="1805158"/>
          <a:ext cx="1288391" cy="1394041"/>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Er sucht uns, wenn wir gesündigt haben </a:t>
          </a:r>
          <a:br>
            <a:rPr lang="de-DE" sz="1800" b="1" kern="1200" dirty="0"/>
          </a:br>
          <a:r>
            <a:rPr lang="de-DE" sz="1600" b="1" kern="1200" dirty="0"/>
            <a:t>(1.Mo. 3,8-9)</a:t>
          </a:r>
          <a:endParaRPr lang="es-ES" sz="1800" b="1" kern="1200" dirty="0"/>
        </a:p>
      </dsp:txBody>
      <dsp:txXfrm>
        <a:off x="1725118" y="1805158"/>
        <a:ext cx="1288391" cy="1394041"/>
      </dsp:txXfrm>
    </dsp:sp>
    <dsp:sp modelId="{2689B363-DF21-48B7-961E-AE76016241D0}">
      <dsp:nvSpPr>
        <dsp:cNvPr id="0" name=""/>
        <dsp:cNvSpPr/>
      </dsp:nvSpPr>
      <dsp:spPr>
        <a:xfrm>
          <a:off x="3187225" y="82683"/>
          <a:ext cx="1447630" cy="1742553"/>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317512" y="1805158"/>
          <a:ext cx="1288391" cy="1394041"/>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Er gab sich hin, um uns zu erretten (Joh. 3,16)</a:t>
          </a:r>
          <a:endParaRPr lang="es-ES" sz="1800" b="1" kern="1200" dirty="0"/>
        </a:p>
      </dsp:txBody>
      <dsp:txXfrm>
        <a:off x="3317512" y="1805158"/>
        <a:ext cx="1288391" cy="1394041"/>
      </dsp:txXfrm>
    </dsp:sp>
    <dsp:sp modelId="{027EF167-1BD9-440E-B2CE-9F1F4DB31BB7}">
      <dsp:nvSpPr>
        <dsp:cNvPr id="0" name=""/>
        <dsp:cNvSpPr/>
      </dsp:nvSpPr>
      <dsp:spPr>
        <a:xfrm>
          <a:off x="5234068" y="11802"/>
          <a:ext cx="1447630" cy="1742553"/>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779619" y="1521633"/>
          <a:ext cx="2457864" cy="1677566"/>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Er lädt uns ein, </a:t>
          </a:r>
          <a:br>
            <a:rPr lang="de-DE" sz="1800" b="1" kern="1200" dirty="0"/>
          </a:br>
          <a:r>
            <a:rPr lang="de-DE" sz="1800" b="1" kern="1200" dirty="0"/>
            <a:t>bei Ihm zu sitzen und die Ewigkeit </a:t>
          </a:r>
          <a:br>
            <a:rPr lang="de-DE" sz="1800" b="1" kern="1200" dirty="0"/>
          </a:br>
          <a:r>
            <a:rPr lang="de-DE" sz="1800" b="1" kern="1200" dirty="0"/>
            <a:t>in Seiner Gesellschaft </a:t>
          </a:r>
          <a:br>
            <a:rPr lang="de-DE" sz="1800" b="1" kern="1200" dirty="0"/>
          </a:br>
          <a:r>
            <a:rPr lang="de-DE" sz="1800" b="1" kern="1200" dirty="0"/>
            <a:t>zu genießen </a:t>
          </a:r>
          <a:br>
            <a:rPr lang="de-DE" sz="1800" b="1" kern="1200" dirty="0"/>
          </a:br>
          <a:r>
            <a:rPr lang="de-DE" sz="1800" b="1" kern="1200" dirty="0"/>
            <a:t>(Off. 3,21)</a:t>
          </a:r>
          <a:endParaRPr lang="es-ES" sz="1800" b="1" kern="1200" dirty="0"/>
        </a:p>
      </dsp:txBody>
      <dsp:txXfrm>
        <a:off x="4779619" y="1521633"/>
        <a:ext cx="2457864" cy="16775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299608" y="369"/>
          <a:ext cx="5094816" cy="436359"/>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422" tIns="76200" rIns="142240" bIns="7620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Er ist unser Tröster (Joh. 14,16-17</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408698" y="369"/>
        <a:ext cx="4985726" cy="436359"/>
      </dsp:txXfrm>
    </dsp:sp>
    <dsp:sp modelId="{BD7F966C-344C-4880-A71C-848E52194C0E}">
      <dsp:nvSpPr>
        <dsp:cNvPr id="0" name=""/>
        <dsp:cNvSpPr/>
      </dsp:nvSpPr>
      <dsp:spPr>
        <a:xfrm>
          <a:off x="0" y="369"/>
          <a:ext cx="436359" cy="436359"/>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299608" y="557275"/>
          <a:ext cx="5094816" cy="436359"/>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422" tIns="76200" rIns="142240" bIns="7620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Er offenbart uns JESUS (Joh. 15,26</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408698" y="557275"/>
        <a:ext cx="4985726" cy="436359"/>
      </dsp:txXfrm>
    </dsp:sp>
    <dsp:sp modelId="{07903487-9C75-4F36-BAAD-3999608CFCC1}">
      <dsp:nvSpPr>
        <dsp:cNvPr id="0" name=""/>
        <dsp:cNvSpPr/>
      </dsp:nvSpPr>
      <dsp:spPr>
        <a:xfrm>
          <a:off x="0" y="557275"/>
          <a:ext cx="436359" cy="436359"/>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299608" y="1114180"/>
          <a:ext cx="5094816" cy="436359"/>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422" tIns="76200" rIns="142240" bIns="7620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Er überführt uns der Sünde (Joh 16,8</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408698" y="1114180"/>
        <a:ext cx="4985726" cy="436359"/>
      </dsp:txXfrm>
    </dsp:sp>
    <dsp:sp modelId="{E82A5EE8-5D4A-48AE-B257-2340C0E1B182}">
      <dsp:nvSpPr>
        <dsp:cNvPr id="0" name=""/>
        <dsp:cNvSpPr/>
      </dsp:nvSpPr>
      <dsp:spPr>
        <a:xfrm>
          <a:off x="0" y="1114180"/>
          <a:ext cx="436359" cy="436359"/>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299608" y="1671085"/>
          <a:ext cx="5094816" cy="436359"/>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422" tIns="76200" rIns="142240" bIns="7620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Er führt uns in alle Wahrheit (Joh.16,13</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408698" y="1671085"/>
        <a:ext cx="4985726" cy="436359"/>
      </dsp:txXfrm>
    </dsp:sp>
    <dsp:sp modelId="{656187B0-B962-462C-A5AD-3ABA3D521DB8}">
      <dsp:nvSpPr>
        <dsp:cNvPr id="0" name=""/>
        <dsp:cNvSpPr/>
      </dsp:nvSpPr>
      <dsp:spPr>
        <a:xfrm>
          <a:off x="0" y="1671085"/>
          <a:ext cx="436359" cy="436359"/>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03/04/2026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11</a:t>
            </a:fld>
            <a:endParaRPr lang="es-ES"/>
          </a:p>
        </p:txBody>
      </p:sp>
    </p:spTree>
    <p:extLst>
      <p:ext uri="{BB962C8B-B14F-4D97-AF65-F5344CB8AC3E}">
        <p14:creationId xmlns:p14="http://schemas.microsoft.com/office/powerpoint/2010/main" val="5670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03/04/2026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03/04/2026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diagramLayout" Target="../diagrams/layout5.xml"/><Relationship Id="rId12"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3.jpeg"/><Relationship Id="rId5" Type="http://schemas.openxmlformats.org/officeDocument/2006/relationships/image" Target="../media/image42.jpeg"/><Relationship Id="rId10" Type="http://schemas.microsoft.com/office/2007/relationships/diagramDrawing" Target="../diagrams/drawing5.xml"/><Relationship Id="rId4" Type="http://schemas.microsoft.com/office/2007/relationships/hdphoto" Target="../media/hdphoto16.wdp"/><Relationship Id="rId9" Type="http://schemas.openxmlformats.org/officeDocument/2006/relationships/diagramColors" Target="../diagrams/colors5.xml"/><Relationship Id="rId14" Type="http://schemas.openxmlformats.org/officeDocument/2006/relationships/image" Target="../media/image46.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microsoft.com/office/2007/relationships/hdphoto" Target="../media/hdphoto8.wdp"/><Relationship Id="rId3" Type="http://schemas.microsoft.com/office/2007/relationships/hdphoto" Target="../media/hdphoto2.wdp"/><Relationship Id="rId7" Type="http://schemas.openxmlformats.org/officeDocument/2006/relationships/image" Target="../media/image8.png"/><Relationship Id="rId12" Type="http://schemas.microsoft.com/office/2007/relationships/hdphoto" Target="../media/hdphoto5.wdp"/><Relationship Id="rId17" Type="http://schemas.openxmlformats.org/officeDocument/2006/relationships/image" Target="../media/image14.png"/><Relationship Id="rId2" Type="http://schemas.openxmlformats.org/officeDocument/2006/relationships/image" Target="../media/image5.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1.png"/><Relationship Id="rId5" Type="http://schemas.microsoft.com/office/2007/relationships/hdphoto" Target="../media/hdphoto3.wdp"/><Relationship Id="rId15" Type="http://schemas.openxmlformats.org/officeDocument/2006/relationships/image" Target="../media/image13.png"/><Relationship Id="rId10" Type="http://schemas.microsoft.com/office/2007/relationships/hdphoto" Target="../media/hdphoto4.wdp"/><Relationship Id="rId19"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0.png"/><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3.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2.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microsoft.com/office/2007/relationships/hdphoto" Target="../media/hdphoto12.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0.png"/><Relationship Id="rId7" Type="http://schemas.openxmlformats.org/officeDocument/2006/relationships/diagramQuickStyle" Target="../diagrams/quickStyle4.xm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5.jpeg"/><Relationship Id="rId4" Type="http://schemas.microsoft.com/office/2007/relationships/hdphoto" Target="../media/hdphoto13.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3971924" y="-38100"/>
            <a:ext cx="8029575" cy="2800767"/>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es-ES" sz="88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REALITÄTS</a:t>
            </a:r>
            <a:r>
              <a:rPr lang="es-ES" sz="8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t>
            </a:r>
          </a:p>
          <a:p>
            <a:pPr algn="ctr"/>
            <a:r>
              <a:rPr lang="es-ES" sz="88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CHECK</a:t>
            </a:r>
            <a:endParaRPr lang="es-ES" sz="8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023018E4-0EA2-89A9-B734-F8712482EFBD}"/>
              </a:ext>
            </a:extLst>
          </p:cNvPr>
          <p:cNvSpPr txBox="1"/>
          <p:nvPr/>
        </p:nvSpPr>
        <p:spPr>
          <a:xfrm>
            <a:off x="99817" y="6381750"/>
            <a:ext cx="2367158" cy="338554"/>
          </a:xfrm>
          <a:prstGeom prst="rect">
            <a:avLst/>
          </a:prstGeom>
          <a:noFill/>
        </p:spPr>
        <p:txBody>
          <a:bodyPr wrap="square" rtlCol="0">
            <a:spAutoFit/>
          </a:bodyPr>
          <a:lstStyle/>
          <a:p>
            <a:r>
              <a:rPr lang="es-ES" sz="1600" b="1" dirty="0" err="1">
                <a:solidFill>
                  <a:srgbClr val="D7AA80"/>
                </a:solidFill>
              </a:rPr>
              <a:t>Lektion</a:t>
            </a:r>
            <a:r>
              <a:rPr lang="es-ES" sz="1600" b="1" dirty="0">
                <a:solidFill>
                  <a:srgbClr val="D7AA80"/>
                </a:solidFill>
              </a:rPr>
              <a:t> 1 4. April 2026</a:t>
            </a:r>
          </a:p>
        </p:txBody>
      </p:sp>
      <p:pic>
        <p:nvPicPr>
          <p:cNvPr id="2" name="Grafik 1">
            <a:extLst>
              <a:ext uri="{FF2B5EF4-FFF2-40B4-BE49-F238E27FC236}">
                <a16:creationId xmlns:a16="http://schemas.microsoft.com/office/drawing/2014/main" id="{C47149EC-7E7C-04E6-EE79-94476A8AC562}"/>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4">
            <a:alphaModFix/>
            <a:duotone>
              <a:prstClr val="black"/>
              <a:schemeClr val="accent4">
                <a:tint val="45000"/>
                <a:satMod val="400000"/>
              </a:schemeClr>
            </a:duotone>
            <a:extLst>
              <a:ext uri="{BEBA8EAE-BF5A-486C-A8C5-ECC9F3942E4B}">
                <a14:imgProps xmlns:a14="http://schemas.microsoft.com/office/drawing/2010/main">
                  <a14:imgLayer r:embed="rId5">
                    <a14:imgEffect>
                      <a14:sharpenSoften amount="24000"/>
                    </a14:imgEffect>
                    <a14:imgEffect>
                      <a14:colorTemperature colorTemp="2953"/>
                    </a14:imgEffect>
                    <a14:imgEffect>
                      <a14:saturation sat="304000"/>
                    </a14:imgEffect>
                    <a14:imgEffect>
                      <a14:brightnessContrast bright="-29000" contrast="96000"/>
                    </a14:imgEffect>
                  </a14:imgLayer>
                </a14:imgProps>
              </a:ext>
            </a:extLst>
          </a:blip>
          <a:stretch>
            <a:fillRect/>
          </a:stretch>
        </p:blipFill>
        <p:spPr>
          <a:xfrm>
            <a:off x="109342" y="468606"/>
            <a:ext cx="404200" cy="5601745"/>
          </a:xfrm>
          <a:prstGeom prst="rect">
            <a:avLst/>
          </a:prstGeom>
          <a:solidFill>
            <a:srgbClr val="8E459D"/>
          </a:solidFill>
          <a:ln>
            <a:noFill/>
          </a:ln>
          <a:effectLst>
            <a:softEdge rad="127000"/>
          </a:effectLst>
        </p:spPr>
      </p:pic>
    </p:spTree>
    <p:extLst>
      <p:ext uri="{BB962C8B-B14F-4D97-AF65-F5344CB8AC3E}">
        <p14:creationId xmlns:p14="http://schemas.microsoft.com/office/powerpoint/2010/main" val="2986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artisticBlur radius="32"/>
                    </a14:imgEffect>
                    <a14:imgEffect>
                      <a14:brightnessContrast contrast="40000"/>
                    </a14:imgEffect>
                  </a14:imgLayer>
                </a14:imgProps>
              </a:ex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err="1">
                <a:ln/>
                <a:solidFill>
                  <a:schemeClr val="accent4"/>
                </a:solidFill>
              </a:rPr>
              <a:t>WEINREBEN</a:t>
            </a:r>
            <a:r>
              <a:rPr lang="es-ES" sz="4400" b="1" dirty="0">
                <a:ln/>
                <a:solidFill>
                  <a:schemeClr val="accent4"/>
                </a:solidFill>
              </a:rPr>
              <a:t> </a:t>
            </a:r>
            <a:r>
              <a:rPr lang="es-ES" sz="4400" b="1" dirty="0" err="1">
                <a:ln/>
                <a:solidFill>
                  <a:schemeClr val="accent4"/>
                </a:solidFill>
              </a:rPr>
              <a:t>UND</a:t>
            </a:r>
            <a:r>
              <a:rPr lang="es-ES" sz="4400" b="1" dirty="0">
                <a:ln/>
                <a:solidFill>
                  <a:schemeClr val="accent4"/>
                </a:solidFill>
              </a:rPr>
              <a:t> </a:t>
            </a:r>
            <a:r>
              <a:rPr lang="es-ES" sz="4400" b="1" dirty="0" err="1">
                <a:ln/>
                <a:solidFill>
                  <a:schemeClr val="accent4"/>
                </a:solidFill>
              </a:rPr>
              <a:t>TRAUBEN</a:t>
            </a:r>
            <a:endParaRPr lang="es-ES" sz="4400" b="1" dirty="0">
              <a:ln/>
              <a:solidFill>
                <a:schemeClr val="accent4"/>
              </a:solidFill>
            </a:endParaRPr>
          </a:p>
        </p:txBody>
      </p:sp>
      <p:sp>
        <p:nvSpPr>
          <p:cNvPr id="7" name="CuadroTexto 6">
            <a:extLst>
              <a:ext uri="{FF2B5EF4-FFF2-40B4-BE49-F238E27FC236}">
                <a16:creationId xmlns:a16="http://schemas.microsoft.com/office/drawing/2014/main" id="{85E6C2DD-DDF9-ECCD-D953-0EA33403FC56}"/>
              </a:ext>
            </a:extLst>
          </p:cNvPr>
          <p:cNvSpPr txBox="1"/>
          <p:nvPr/>
        </p:nvSpPr>
        <p:spPr>
          <a:xfrm>
            <a:off x="371474" y="609897"/>
            <a:ext cx="11449050" cy="646331"/>
          </a:xfrm>
          <a:prstGeom prst="rect">
            <a:avLst/>
          </a:prstGeom>
          <a:noFill/>
        </p:spPr>
        <p:txBody>
          <a:bodyPr wrap="square">
            <a:spAutoFit/>
          </a:bodyPr>
          <a:lstStyle/>
          <a:p>
            <a:pPr algn="ctr"/>
            <a:r>
              <a:rPr lang="de-DE" b="1" dirty="0">
                <a:solidFill>
                  <a:srgbClr val="FFCB7F"/>
                </a:solidFill>
                <a:effectLst>
                  <a:outerShdw blurRad="38100" dist="38100" dir="2700000" algn="tl">
                    <a:srgbClr val="000000">
                      <a:alpha val="43137"/>
                    </a:srgbClr>
                  </a:outerShdw>
                </a:effectLst>
                <a:latin typeface="Comic Sans MS" panose="030F0702030302020204" pitchFamily="66" charset="0"/>
              </a:rPr>
              <a:t>„Ich bin der Weinstock, ihr seid die Reben. Wer in Mir bleibt und ich in ihm, der bringt viel Frucht; denn ohne Mich könnt ihr nichts tun“</a:t>
            </a:r>
            <a:r>
              <a:rPr lang="es-ES" b="1" dirty="0">
                <a:solidFill>
                  <a:srgbClr val="FFCB7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FFCB7F"/>
                </a:solidFill>
                <a:effectLst>
                  <a:outerShdw blurRad="38100" dist="38100" dir="2700000" algn="tl">
                    <a:srgbClr val="000000">
                      <a:alpha val="43137"/>
                    </a:srgbClr>
                  </a:outerShdw>
                </a:effectLst>
                <a:latin typeface="Comic Sans MS" panose="030F0702030302020204" pitchFamily="66" charset="0"/>
              </a:rPr>
              <a:t>Joh</a:t>
            </a:r>
            <a:r>
              <a:rPr lang="es-ES" sz="1400" b="1" dirty="0">
                <a:solidFill>
                  <a:srgbClr val="FFCB7F"/>
                </a:solidFill>
                <a:effectLst>
                  <a:outerShdw blurRad="38100" dist="38100" dir="2700000" algn="tl">
                    <a:srgbClr val="000000">
                      <a:alpha val="43137"/>
                    </a:srgbClr>
                  </a:outerShdw>
                </a:effectLst>
                <a:latin typeface="Comic Sans MS" panose="030F0702030302020204" pitchFamily="66" charset="0"/>
              </a:rPr>
              <a:t> 15,5)</a:t>
            </a:r>
            <a:endParaRPr lang="es-ES" b="1"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322188"/>
            <a:ext cx="7008283" cy="1015663"/>
          </a:xfrm>
          <a:prstGeom prst="rect">
            <a:avLst/>
          </a:prstGeom>
          <a:noFill/>
        </p:spPr>
        <p:txBody>
          <a:bodyPr wrap="square" rtlCol="0">
            <a:spAutoFit/>
          </a:bodyPr>
          <a:lstStyle/>
          <a:p>
            <a:pPr>
              <a:spcBef>
                <a:spcPts val="600"/>
              </a:spcBef>
            </a:pPr>
            <a:r>
              <a:rPr lang="de-DE" sz="2000" b="1" dirty="0"/>
              <a:t>Kurz vor Seinem Tod erklärte JESUS, dass ER „der WEINSTOCK" sei und dass Seine Jünger "die REBEN" seien. Was meinte Er damit?</a:t>
            </a:r>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36"/>
          <a:stretch>
            <a:fillRect/>
          </a:stretch>
        </p:blipFill>
        <p:spPr>
          <a:xfrm>
            <a:off x="186814" y="4648200"/>
            <a:ext cx="2280609" cy="2101646"/>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602956" y="4532636"/>
            <a:ext cx="6560708" cy="1323439"/>
          </a:xfrm>
          <a:prstGeom prst="rect">
            <a:avLst/>
          </a:prstGeom>
          <a:noFill/>
        </p:spPr>
        <p:txBody>
          <a:bodyPr wrap="square">
            <a:spAutoFit/>
          </a:bodyPr>
          <a:lstStyle/>
          <a:p>
            <a:pPr>
              <a:spcBef>
                <a:spcPts val="600"/>
              </a:spcBef>
            </a:pPr>
            <a:r>
              <a:rPr lang="de-DE" sz="2000" b="1" dirty="0"/>
              <a:t>In JESUS zu bleiben ist ein Gegenmittel gegen die Lauheit der Laodizäer. Darüber hinaus ist es eine Quelle der Freude (1. Joh 5,11</a:t>
            </a:r>
            <a:r>
              <a:rPr lang="es-ES" sz="2000" b="1" dirty="0"/>
              <a:t>). </a:t>
            </a:r>
            <a:r>
              <a:rPr lang="de-DE" sz="2000" b="1" dirty="0"/>
              <a:t>Doch wie können wir </a:t>
            </a:r>
            <a:br>
              <a:rPr lang="de-DE" sz="2000" b="1" dirty="0"/>
            </a:br>
            <a:r>
              <a:rPr lang="de-DE" sz="2000" b="1" dirty="0"/>
              <a:t>in JESUS bleiben</a:t>
            </a:r>
            <a:r>
              <a:rPr lang="es-ES" sz="2000" b="1" dirty="0"/>
              <a:t>?</a:t>
            </a:r>
          </a:p>
        </p:txBody>
      </p:sp>
      <p:sp>
        <p:nvSpPr>
          <p:cNvPr id="18" name="CuadroTexto 17">
            <a:extLst>
              <a:ext uri="{FF2B5EF4-FFF2-40B4-BE49-F238E27FC236}">
                <a16:creationId xmlns:a16="http://schemas.microsoft.com/office/drawing/2014/main" id="{3CBDDA05-5DEA-F3DF-12E7-00C8EDE6B893}"/>
              </a:ext>
            </a:extLst>
          </p:cNvPr>
          <p:cNvSpPr txBox="1"/>
          <p:nvPr/>
        </p:nvSpPr>
        <p:spPr>
          <a:xfrm>
            <a:off x="2602955" y="5830084"/>
            <a:ext cx="6560709" cy="1015663"/>
          </a:xfrm>
          <a:prstGeom prst="rect">
            <a:avLst/>
          </a:prstGeom>
          <a:noFill/>
        </p:spPr>
        <p:txBody>
          <a:bodyPr wrap="square">
            <a:spAutoFit/>
          </a:bodyPr>
          <a:lstStyle/>
          <a:p>
            <a:pPr>
              <a:spcBef>
                <a:spcPts val="600"/>
              </a:spcBef>
            </a:pPr>
            <a:r>
              <a:rPr lang="de-DE" sz="2000" b="1" dirty="0"/>
              <a:t>Das tun, was Ihm gefällt, das heißt, Seine Gebote zu halten (Joh 15,10</a:t>
            </a:r>
            <a:r>
              <a:rPr lang="es-ES" sz="2000" b="1" dirty="0"/>
              <a:t>). </a:t>
            </a:r>
            <a:r>
              <a:rPr lang="de-DE" sz="2000" b="1" dirty="0"/>
              <a:t>Das ist eine liebevolle Antwort auf die Liebe, die GOTT uns erwiesen hat (1 Joh 4,19</a:t>
            </a:r>
            <a:r>
              <a:rPr lang="es-ES" sz="2000" b="1" dirty="0"/>
              <a:t>).</a:t>
            </a:r>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311859"/>
            <a:ext cx="7254089" cy="2246769"/>
          </a:xfrm>
          <a:prstGeom prst="rect">
            <a:avLst/>
          </a:prstGeom>
          <a:noFill/>
        </p:spPr>
        <p:txBody>
          <a:bodyPr wrap="square">
            <a:spAutoFit/>
          </a:bodyPr>
          <a:lstStyle/>
          <a:p>
            <a:pPr>
              <a:spcBef>
                <a:spcPts val="600"/>
              </a:spcBef>
            </a:pPr>
            <a:r>
              <a:rPr lang="de-DE" sz="2000" b="1" dirty="0"/>
              <a:t>Ein Rebzweig kann eine Zeit lang überleben, ohne mit dem Weinstock verbunden zu sein, doch irgendwann wird er verdorren. Damit wir das ewige Leben nicht verlieren, richtet Jesus eine Bitte an uns: „Bleibt in mir“ (Joh 15,4</a:t>
            </a:r>
            <a:r>
              <a:rPr lang="es-ES" sz="2000" b="1" dirty="0"/>
              <a:t>). </a:t>
            </a:r>
            <a:r>
              <a:rPr lang="de-DE" sz="2000" b="1" dirty="0"/>
              <a:t>In den 11 Versen, in denen JESUS dieses Gleichnis vom Weinstock und den Reben erzählt, verwendet Er das Verb „bleiben“ ehnmal. </a:t>
            </a:r>
            <a:br>
              <a:rPr lang="de-DE" sz="2000" b="1" dirty="0"/>
            </a:br>
            <a:r>
              <a:rPr lang="de-DE" sz="2000" b="1" dirty="0"/>
              <a:t>Es muss sich also um etwas wirklich Wichtiges handeln!</a:t>
            </a:r>
            <a:endParaRPr lang="es-ES" sz="2000" b="1" dirty="0"/>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es-ES" sz="4400" b="1" spc="1000" dirty="0">
                <a:ln w="0"/>
                <a:solidFill>
                  <a:schemeClr val="bg1"/>
                </a:solidFill>
                <a:effectLst>
                  <a:innerShdw blurRad="63500" dist="50800" dir="13500000">
                    <a:srgbClr val="000000">
                      <a:alpha val="50000"/>
                    </a:srgbClr>
                  </a:innerShdw>
                </a:effectLst>
              </a:rPr>
              <a:t>DER </a:t>
            </a:r>
            <a:r>
              <a:rPr lang="es-ES" sz="4400" b="1" spc="1000" dirty="0" err="1">
                <a:ln w="0"/>
                <a:solidFill>
                  <a:schemeClr val="bg1"/>
                </a:solidFill>
                <a:effectLst>
                  <a:innerShdw blurRad="63500" dist="50800" dir="13500000">
                    <a:srgbClr val="000000">
                      <a:alpha val="50000"/>
                    </a:srgbClr>
                  </a:innerShdw>
                </a:effectLst>
              </a:rPr>
              <a:t>SAFT</a:t>
            </a:r>
            <a:endParaRPr lang="es-ES" sz="4400" b="1" spc="1000" dirty="0">
              <a:ln w="0"/>
              <a:solidFill>
                <a:schemeClr val="bg1"/>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87CC8439-2DDA-00F9-13A3-333158AEA595}"/>
              </a:ext>
            </a:extLst>
          </p:cNvPr>
          <p:cNvSpPr txBox="1"/>
          <p:nvPr/>
        </p:nvSpPr>
        <p:spPr>
          <a:xfrm>
            <a:off x="-2" y="559509"/>
            <a:ext cx="12192000" cy="646331"/>
          </a:xfrm>
          <a:prstGeom prst="rect">
            <a:avLst/>
          </a:prstGeom>
          <a:noFill/>
        </p:spPr>
        <p:txBody>
          <a:bodyPr wrap="square">
            <a:spAutoFit/>
          </a:bodyPr>
          <a:lstStyle/>
          <a:p>
            <a:pPr algn="ctr"/>
            <a:r>
              <a:rPr lang="de-DE"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„Bleibt in Mir und Ich in euch. Wie die Rebe keine Frucht bringen kann aus sich selbst, wenn sie nicht am Weinstock bleibt, so auch ihr nicht, wenn ihr nicht an Mir bleibt“</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Joh</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055445" y="1266869"/>
            <a:ext cx="8957695" cy="646331"/>
          </a:xfrm>
          <a:prstGeom prst="rect">
            <a:avLst/>
          </a:prstGeom>
          <a:noFill/>
        </p:spPr>
        <p:txBody>
          <a:bodyPr wrap="square" rtlCol="0">
            <a:spAutoFit/>
          </a:bodyPr>
          <a:lstStyle/>
          <a:p>
            <a:pPr>
              <a:spcBef>
                <a:spcPts val="600"/>
              </a:spcBef>
            </a:pPr>
            <a:r>
              <a:rPr lang="de-DE" b="1" dirty="0"/>
              <a:t>Im Winter sind die Rebenzweige zwar am  Rebstock befestigt, tragen aber keine Früchte. Warum? Weil sie keinen Saft bekommen.</a:t>
            </a:r>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3331378743"/>
              </p:ext>
            </p:extLst>
          </p:nvPr>
        </p:nvGraphicFramePr>
        <p:xfrm>
          <a:off x="135266" y="4750185"/>
          <a:ext cx="5694033"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710702" y="4750185"/>
            <a:ext cx="3385673" cy="2042282"/>
            <a:chOff x="5476568" y="4750185"/>
            <a:chExt cx="3385673"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a:srcRect r="9858"/>
            <a:stretch>
              <a:fillRect/>
            </a:stretch>
          </p:blipFill>
          <p:spPr>
            <a:xfrm>
              <a:off x="5476568" y="4750185"/>
              <a:ext cx="3385673"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281652"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055446" y="3975303"/>
            <a:ext cx="9136554" cy="646331"/>
          </a:xfrm>
          <a:prstGeom prst="rect">
            <a:avLst/>
          </a:prstGeom>
          <a:noFill/>
        </p:spPr>
        <p:txBody>
          <a:bodyPr wrap="square">
            <a:spAutoFit/>
          </a:bodyPr>
          <a:lstStyle/>
          <a:p>
            <a:pPr>
              <a:spcBef>
                <a:spcPts val="600"/>
              </a:spcBef>
            </a:pPr>
            <a:r>
              <a:rPr lang="de-DE" b="1" dirty="0"/>
              <a:t>In derselben Rede (Johannes 14-17) gibt JESUS uns die Erklärung: Der HEILIGE GEIST ist derjenige, der in uns wirkt, um uns das LEBEN zu chenken, wenn wir danach verlangen.</a:t>
            </a:r>
          </a:p>
        </p:txBody>
      </p:sp>
      <p:sp>
        <p:nvSpPr>
          <p:cNvPr id="14" name="CuadroTexto 13">
            <a:extLst>
              <a:ext uri="{FF2B5EF4-FFF2-40B4-BE49-F238E27FC236}">
                <a16:creationId xmlns:a16="http://schemas.microsoft.com/office/drawing/2014/main" id="{00323626-5266-9D2B-513B-7E6F88E90677}"/>
              </a:ext>
            </a:extLst>
          </p:cNvPr>
          <p:cNvSpPr txBox="1"/>
          <p:nvPr/>
        </p:nvSpPr>
        <p:spPr>
          <a:xfrm>
            <a:off x="3055445" y="3257157"/>
            <a:ext cx="9136554" cy="646331"/>
          </a:xfrm>
          <a:prstGeom prst="rect">
            <a:avLst/>
          </a:prstGeom>
          <a:noFill/>
        </p:spPr>
        <p:txBody>
          <a:bodyPr wrap="square">
            <a:spAutoFit/>
          </a:bodyPr>
          <a:lstStyle/>
          <a:p>
            <a:pPr>
              <a:spcBef>
                <a:spcPts val="600"/>
              </a:spcBef>
            </a:pPr>
            <a:r>
              <a:rPr lang="de-DE" b="1" dirty="0"/>
              <a:t>Ob wir zarte Triebe oder abgebrochene Äste sind, eines ist klar: Wir brauchen den Saft der Rebe. Womit können wir diesen Saft vergleichen?</a:t>
            </a:r>
          </a:p>
        </p:txBody>
      </p:sp>
      <p:sp>
        <p:nvSpPr>
          <p:cNvPr id="18" name="CuadroTexto 17">
            <a:extLst>
              <a:ext uri="{FF2B5EF4-FFF2-40B4-BE49-F238E27FC236}">
                <a16:creationId xmlns:a16="http://schemas.microsoft.com/office/drawing/2014/main" id="{C3C42FB7-567B-1779-CA29-9BCD951521AE}"/>
              </a:ext>
            </a:extLst>
          </p:cNvPr>
          <p:cNvSpPr txBox="1"/>
          <p:nvPr/>
        </p:nvSpPr>
        <p:spPr>
          <a:xfrm>
            <a:off x="3055445" y="1985014"/>
            <a:ext cx="9136555" cy="1200329"/>
          </a:xfrm>
          <a:prstGeom prst="rect">
            <a:avLst/>
          </a:prstGeom>
          <a:noFill/>
        </p:spPr>
        <p:txBody>
          <a:bodyPr wrap="square">
            <a:spAutoFit/>
          </a:bodyPr>
          <a:lstStyle/>
          <a:p>
            <a:pPr>
              <a:spcBef>
                <a:spcPts val="600"/>
              </a:spcBef>
            </a:pPr>
            <a:r>
              <a:rPr lang="de-DE" b="1" dirty="0"/>
              <a:t>Erst wenn der Frühling kommt, werden diese vom Saft des Weinstocks versorgt, und dann treiben die Triebe (Reben) aus</a:t>
            </a:r>
            <a:r>
              <a:rPr lang="es-ES" b="1" dirty="0"/>
              <a:t>. </a:t>
            </a:r>
            <a:r>
              <a:rPr lang="de-DE" b="1" dirty="0"/>
              <a:t>Das von Johannes verwendete griechische Wort kann sich auch auf ZWEIGE beziehen, die abgebrochen und wieder in den Weinstock eingepfropft wurden</a:t>
            </a:r>
            <a:r>
              <a:rPr lang="es-ES" b="1" dirty="0"/>
              <a:t>.</a:t>
            </a:r>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15781" y="583274"/>
            <a:ext cx="10165173" cy="5509200"/>
          </a:xfrm>
          <a:prstGeom prst="rect">
            <a:avLst/>
          </a:prstGeom>
          <a:noFill/>
        </p:spPr>
        <p:txBody>
          <a:bodyPr wrap="square">
            <a:spAutoFit/>
          </a:bodyPr>
          <a:lstStyle/>
          <a:p>
            <a:pPr>
              <a:spcBef>
                <a:spcPts val="600"/>
              </a:spcBef>
            </a:pPr>
            <a:r>
              <a:rPr lang="de-DE" sz="3200" b="1" dirty="0">
                <a:latin typeface="Constantia" panose="02030602050306030303" pitchFamily="18" charset="0"/>
              </a:rPr>
              <a:t>„Das GOLD , das hier als im Feuer geprüft empfohlen wird, ist GLAUBE und LIEBE. Es macht das Herz reich; denn es ist geläutert worden, bis es rein ist und je mehr es geprüft wird, desto strahlender ist sein Glanz</a:t>
            </a:r>
            <a:r>
              <a:rPr lang="es-ES" sz="3200" b="1" dirty="0">
                <a:latin typeface="Constantia" panose="02030602050306030303" pitchFamily="18" charset="0"/>
              </a:rPr>
              <a:t>. </a:t>
            </a:r>
            <a:r>
              <a:rPr lang="de-DE" sz="3200" b="1" dirty="0">
                <a:latin typeface="Constantia" panose="02030602050306030303" pitchFamily="18" charset="0"/>
              </a:rPr>
              <a:t>Das weiße Gewand steht für die Reinheit des Charakters, die Gerechtigkeit Christi, die dem Sünder zuteil wird. Dies ist wahrlich ein Gewand von himmlischer Beschaffenheit, das nur von CHRISTUS für ein Leben in bereitwilligem Gehorsam erworben werden kann“</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7969F3CF-93BC-2EB7-245A-6EF03279E880}"/>
              </a:ext>
            </a:extLst>
          </p:cNvPr>
          <p:cNvSpPr txBox="1"/>
          <p:nvPr/>
        </p:nvSpPr>
        <p:spPr>
          <a:xfrm>
            <a:off x="2347810" y="6056289"/>
            <a:ext cx="8848128" cy="338554"/>
          </a:xfrm>
          <a:prstGeom prst="rect">
            <a:avLst/>
          </a:prstGeom>
          <a:noFill/>
        </p:spPr>
        <p:txBody>
          <a:bodyPr wrap="none" rtlCol="0">
            <a:spAutoFit/>
          </a:bodyPr>
          <a:lstStyle/>
          <a:p>
            <a:pPr algn="r"/>
            <a:r>
              <a:rPr lang="de-DE" sz="1600" b="1" dirty="0"/>
              <a:t>E. G. White, Testimonies for the Church (Zeugnisse für die Gemeinde), Bd. 4, S. 88 (engl. Ausg.)</a:t>
            </a:r>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8251763" y="320888"/>
            <a:ext cx="3752850" cy="4401205"/>
          </a:xfrm>
          <a:prstGeom prst="rect">
            <a:avLst/>
          </a:prstGeom>
          <a:noFill/>
        </p:spPr>
        <p:txBody>
          <a:bodyPr wrap="square">
            <a:spAutoFit/>
          </a:bodyPr>
          <a:lstStyle/>
          <a:p>
            <a:pPr algn="ctr"/>
            <a:r>
              <a:rPr lang="de-DE" sz="4000" b="1" dirty="0">
                <a:solidFill>
                  <a:schemeClr val="bg1"/>
                </a:solidFill>
                <a:effectLst>
                  <a:outerShdw blurRad="38100" dist="38100" dir="2700000" algn="tl">
                    <a:srgbClr val="000000">
                      <a:alpha val="43137"/>
                    </a:srgbClr>
                  </a:outerShdw>
                </a:effectLst>
                <a:latin typeface="Comic Sans MS" panose="030F0702030302020204" pitchFamily="66" charset="0"/>
              </a:rPr>
              <a:t>„Wie Mich Mein VATER liebt, so liebe Ich euch auch. BLEIBT in meiner LIEBE!“</a:t>
            </a:r>
            <a:endParaRPr lang="es-ES" sz="40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3" name="CuadroTexto 2">
            <a:extLst>
              <a:ext uri="{FF2B5EF4-FFF2-40B4-BE49-F238E27FC236}">
                <a16:creationId xmlns:a16="http://schemas.microsoft.com/office/drawing/2014/main" id="{246415F3-CC8B-2C02-362F-FDCC4536A03D}"/>
              </a:ext>
            </a:extLst>
          </p:cNvPr>
          <p:cNvSpPr txBox="1"/>
          <p:nvPr/>
        </p:nvSpPr>
        <p:spPr>
          <a:xfrm>
            <a:off x="8809101" y="6075447"/>
            <a:ext cx="33813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(Johannes 15,9)</a:t>
            </a:r>
            <a:endParaRPr kumimoji="0" lang="es-E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de-DE" sz="2000" b="1" dirty="0">
                <a:solidFill>
                  <a:srgbClr val="6C176A"/>
                </a:solidFill>
              </a:rPr>
              <a:t>DIE BOTSCHAFT VON GOTT (Offbg. </a:t>
            </a:r>
            <a:r>
              <a:rPr lang="es-ES" sz="2000" b="1" dirty="0">
                <a:solidFill>
                  <a:srgbClr val="6C176A"/>
                </a:solidFill>
              </a:rPr>
              <a:t>3,14-22):</a:t>
            </a:r>
          </a:p>
          <a:p>
            <a:pPr lvl="1">
              <a:spcBef>
                <a:spcPts val="600"/>
              </a:spcBef>
            </a:pPr>
            <a:r>
              <a:rPr lang="es-ES" sz="2000" b="1" dirty="0" err="1"/>
              <a:t>Bewertung</a:t>
            </a:r>
            <a:r>
              <a:rPr lang="es-ES" sz="2000" b="1" dirty="0"/>
              <a:t> (Verse 14-17)</a:t>
            </a:r>
          </a:p>
          <a:p>
            <a:pPr lvl="1">
              <a:spcBef>
                <a:spcPts val="600"/>
              </a:spcBef>
            </a:pPr>
            <a:r>
              <a:rPr lang="es-ES" sz="2000" b="1" dirty="0" err="1"/>
              <a:t>Lösung</a:t>
            </a:r>
            <a:r>
              <a:rPr lang="es-ES" sz="2000" b="1" dirty="0"/>
              <a:t> (V. 18)</a:t>
            </a:r>
          </a:p>
          <a:p>
            <a:pPr lvl="1">
              <a:spcBef>
                <a:spcPts val="600"/>
              </a:spcBef>
            </a:pPr>
            <a:r>
              <a:rPr lang="es-ES" sz="2000" b="1" dirty="0" err="1"/>
              <a:t>Ergebnis</a:t>
            </a:r>
            <a:r>
              <a:rPr lang="es-ES" sz="2000" b="1" dirty="0"/>
              <a:t> (Verse 19-20)</a:t>
            </a:r>
          </a:p>
          <a:p>
            <a:pPr lvl="1">
              <a:spcBef>
                <a:spcPts val="600"/>
              </a:spcBef>
            </a:pPr>
            <a:r>
              <a:rPr lang="es-ES" sz="2000" b="1" dirty="0" err="1"/>
              <a:t>Belohnung</a:t>
            </a:r>
            <a:r>
              <a:rPr lang="es-ES" sz="2000" b="1" dirty="0"/>
              <a:t> (Verse 21-22)</a:t>
            </a:r>
          </a:p>
          <a:p>
            <a:pPr>
              <a:spcBef>
                <a:spcPts val="1800"/>
              </a:spcBef>
            </a:pPr>
            <a:r>
              <a:rPr lang="es-ES" sz="2000" b="1" dirty="0" err="1">
                <a:solidFill>
                  <a:srgbClr val="801C21"/>
                </a:solidFill>
              </a:rPr>
              <a:t>REALITÄTSCHECK</a:t>
            </a:r>
            <a:r>
              <a:rPr lang="es-ES" sz="2000" b="1" dirty="0">
                <a:solidFill>
                  <a:srgbClr val="801C21"/>
                </a:solidFill>
              </a:rPr>
              <a:t> (</a:t>
            </a:r>
            <a:r>
              <a:rPr lang="es-ES" sz="2000" b="1" dirty="0" err="1">
                <a:solidFill>
                  <a:srgbClr val="801C21"/>
                </a:solidFill>
              </a:rPr>
              <a:t>Joh</a:t>
            </a:r>
            <a:r>
              <a:rPr lang="es-ES" sz="2000" b="1" dirty="0">
                <a:solidFill>
                  <a:srgbClr val="801C21"/>
                </a:solidFill>
              </a:rPr>
              <a:t>. 15,1-11):</a:t>
            </a:r>
          </a:p>
          <a:p>
            <a:pPr lvl="1">
              <a:spcBef>
                <a:spcPts val="600"/>
              </a:spcBef>
            </a:pPr>
            <a:r>
              <a:rPr lang="es-ES" sz="2000" b="1" dirty="0" err="1"/>
              <a:t>Weinreben</a:t>
            </a:r>
            <a:r>
              <a:rPr lang="es-ES" sz="2000" b="1" dirty="0"/>
              <a:t> </a:t>
            </a:r>
            <a:r>
              <a:rPr lang="es-ES" sz="2000" b="1" dirty="0" err="1"/>
              <a:t>und</a:t>
            </a:r>
            <a:r>
              <a:rPr lang="es-ES" sz="2000" b="1" dirty="0"/>
              <a:t> </a:t>
            </a:r>
            <a:r>
              <a:rPr lang="es-ES" sz="2000" b="1" dirty="0" err="1"/>
              <a:t>Trauben</a:t>
            </a:r>
            <a:endParaRPr lang="es-ES" sz="2000" b="1" dirty="0"/>
          </a:p>
          <a:p>
            <a:pPr lvl="1">
              <a:spcBef>
                <a:spcPts val="600"/>
              </a:spcBef>
            </a:pPr>
            <a:r>
              <a:rPr lang="es-ES" sz="2000" b="1" dirty="0"/>
              <a:t>Der </a:t>
            </a:r>
            <a:r>
              <a:rPr lang="es-ES" sz="2000" b="1" dirty="0" err="1"/>
              <a:t>Saft</a:t>
            </a:r>
            <a:endParaRPr lang="es-ES" sz="2000" b="1" dirty="0"/>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06681"/>
            <a:ext cx="8391525" cy="707886"/>
          </a:xfrm>
          <a:prstGeom prst="rect">
            <a:avLst/>
          </a:prstGeom>
          <a:noFill/>
        </p:spPr>
        <p:txBody>
          <a:bodyPr wrap="square" rtlCol="0">
            <a:spAutoFit/>
          </a:bodyPr>
          <a:lstStyle/>
          <a:p>
            <a:pPr>
              <a:spcBef>
                <a:spcPts val="600"/>
              </a:spcBef>
            </a:pPr>
            <a:r>
              <a:rPr lang="de-DE" sz="2000" b="1" dirty="0">
                <a:solidFill>
                  <a:schemeClr val="bg1"/>
                </a:solidFill>
                <a:effectLst>
                  <a:glow rad="88900">
                    <a:srgbClr val="2C3D66"/>
                  </a:glow>
                  <a:outerShdw blurRad="38100" dist="38100" dir="2700000" algn="tl">
                    <a:srgbClr val="000000">
                      <a:alpha val="43137"/>
                    </a:srgbClr>
                  </a:outerShdw>
                </a:effectLst>
              </a:rPr>
              <a:t>Jeder von uns hat seine eigene Beziehung zu GOTT. Aber wir dürfen sie ohne weiteres erweitern und vertiefen!</a:t>
            </a: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5" y="1611839"/>
            <a:ext cx="8391524" cy="1631216"/>
          </a:xfrm>
          <a:prstGeom prst="rect">
            <a:avLst/>
          </a:prstGeom>
          <a:noFill/>
        </p:spPr>
        <p:txBody>
          <a:bodyPr wrap="square">
            <a:spAutoFit/>
          </a:bodyPr>
          <a:lstStyle/>
          <a:p>
            <a:pPr>
              <a:spcBef>
                <a:spcPts val="600"/>
              </a:spcBef>
            </a:pPr>
            <a:r>
              <a:rPr lang="de-DE" sz="2000" b="1" dirty="0">
                <a:solidFill>
                  <a:schemeClr val="bg1"/>
                </a:solidFill>
                <a:effectLst>
                  <a:glow rad="88900">
                    <a:srgbClr val="2C3D66"/>
                  </a:glow>
                  <a:outerShdw blurRad="38100" dist="38100" dir="2700000" algn="tl">
                    <a:srgbClr val="000000">
                      <a:alpha val="43137"/>
                    </a:srgbClr>
                  </a:outerShdw>
                </a:effectLst>
              </a:rPr>
              <a:t>GOTT hat uns eine allgemeine Botschaft über den geistlichen Zustand </a:t>
            </a:r>
            <a:br>
              <a:rPr lang="de-DE" sz="2000" b="1" dirty="0">
                <a:solidFill>
                  <a:schemeClr val="bg1"/>
                </a:solidFill>
                <a:effectLst>
                  <a:glow rad="88900">
                    <a:srgbClr val="2C3D66"/>
                  </a:glow>
                  <a:outerShdw blurRad="38100" dist="38100" dir="2700000" algn="tl">
                    <a:srgbClr val="000000">
                      <a:alpha val="43137"/>
                    </a:srgbClr>
                  </a:outerShdw>
                </a:effectLst>
              </a:rPr>
            </a:br>
            <a:r>
              <a:rPr lang="de-DE" sz="2000" b="1" dirty="0">
                <a:solidFill>
                  <a:schemeClr val="bg1"/>
                </a:solidFill>
                <a:effectLst>
                  <a:glow rad="88900">
                    <a:srgbClr val="2C3D66"/>
                  </a:glow>
                  <a:outerShdw blurRad="38100" dist="38100" dir="2700000" algn="tl">
                    <a:srgbClr val="000000">
                      <a:alpha val="43137"/>
                    </a:srgbClr>
                  </a:outerShdw>
                </a:effectLst>
              </a:rPr>
              <a:t>der Gemeinde in dieser letzten Phase der Weltgeschichte gegeben</a:t>
            </a:r>
            <a:r>
              <a:rPr lang="es-ES" sz="2000" b="1" dirty="0">
                <a:solidFill>
                  <a:schemeClr val="bg1"/>
                </a:solidFill>
                <a:effectLst>
                  <a:glow rad="88900">
                    <a:srgbClr val="2C3D66"/>
                  </a:glow>
                  <a:outerShdw blurRad="38100" dist="38100" dir="2700000" algn="tl">
                    <a:srgbClr val="000000">
                      <a:alpha val="43137"/>
                    </a:srgbClr>
                  </a:outerShdw>
                </a:effectLst>
              </a:rPr>
              <a:t>. </a:t>
            </a:r>
            <a:r>
              <a:rPr lang="de-DE" sz="2000" b="1" dirty="0">
                <a:solidFill>
                  <a:schemeClr val="bg1"/>
                </a:solidFill>
                <a:effectLst>
                  <a:glow rad="88900">
                    <a:srgbClr val="2C3D66"/>
                  </a:glow>
                  <a:outerShdw blurRad="38100" dist="38100" dir="2700000" algn="tl">
                    <a:srgbClr val="000000">
                      <a:alpha val="43137"/>
                    </a:srgbClr>
                  </a:outerShdw>
                </a:effectLst>
              </a:rPr>
              <a:t>Nun liegt es an uns, uns selbst zu untersuchen, um zu sehen, welcher Teil dieser Botschaft auf uns zutrifft und wie wir unsere Beziehung zu GOTT stärken und intensivieren können</a:t>
            </a:r>
            <a:r>
              <a:rPr lang="es-ES" sz="2000" b="1" dirty="0">
                <a:solidFill>
                  <a:schemeClr val="bg1"/>
                </a:solidFill>
                <a:effectLst>
                  <a:glow rad="88900">
                    <a:srgbClr val="2C3D66"/>
                  </a:glow>
                  <a:outerShdw blurRad="38100" dist="38100" dir="2700000" algn="tl">
                    <a:srgbClr val="000000">
                      <a:alpha val="43137"/>
                    </a:srgbClr>
                  </a:outerShdw>
                </a:effectLst>
              </a:rPr>
              <a:t>.</a:t>
            </a: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859260"/>
            <a:ext cx="8391524" cy="707886"/>
          </a:xfrm>
          <a:prstGeom prst="rect">
            <a:avLst/>
          </a:prstGeom>
          <a:noFill/>
        </p:spPr>
        <p:txBody>
          <a:bodyPr wrap="square">
            <a:spAutoFit/>
          </a:bodyPr>
          <a:lstStyle/>
          <a:p>
            <a:pPr>
              <a:spcBef>
                <a:spcPts val="600"/>
              </a:spcBef>
            </a:pPr>
            <a:r>
              <a:rPr lang="de-DE" sz="2000" b="1" dirty="0">
                <a:solidFill>
                  <a:schemeClr val="bg1"/>
                </a:solidFill>
                <a:effectLst>
                  <a:glow rad="88900">
                    <a:srgbClr val="2C3D66"/>
                  </a:glow>
                  <a:outerShdw blurRad="38100" dist="38100" dir="2700000" algn="tl">
                    <a:srgbClr val="000000">
                      <a:alpha val="43137"/>
                    </a:srgbClr>
                  </a:outerShdw>
                </a:effectLst>
              </a:rPr>
              <a:t>Der erste Schritt zum Wachstum ist, uns unseren aktuellen Stand der Dinge bewusst zu machen.</a:t>
            </a: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799566"/>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s-ES" sz="9600" dirty="0">
                <a:ln w="0"/>
                <a:solidFill>
                  <a:srgbClr val="B0175F"/>
                </a:solidFill>
                <a:effectLst>
                  <a:outerShdw blurRad="38100" dist="25400" dir="5400000" algn="ctr" rotWithShape="0">
                    <a:srgbClr val="6E747A">
                      <a:alpha val="43000"/>
                    </a:srgbClr>
                  </a:outerShdw>
                </a:effectLst>
              </a:rPr>
              <a:t>DIE </a:t>
            </a:r>
            <a:r>
              <a:rPr lang="es-ES" sz="9600" dirty="0" err="1">
                <a:ln w="0"/>
                <a:solidFill>
                  <a:srgbClr val="B0175F"/>
                </a:solidFill>
                <a:effectLst>
                  <a:outerShdw blurRad="38100" dist="25400" dir="5400000" algn="ctr" rotWithShape="0">
                    <a:srgbClr val="6E747A">
                      <a:alpha val="43000"/>
                    </a:srgbClr>
                  </a:outerShdw>
                </a:effectLst>
              </a:rPr>
              <a:t>BOTSCHAFT</a:t>
            </a:r>
            <a:r>
              <a:rPr lang="es-ES" sz="9600" dirty="0">
                <a:ln w="0"/>
                <a:solidFill>
                  <a:srgbClr val="B0175F"/>
                </a:solidFill>
                <a:effectLst>
                  <a:outerShdw blurRad="38100" dist="25400" dir="5400000" algn="ctr" rotWithShape="0">
                    <a:srgbClr val="6E747A">
                      <a:alpha val="43000"/>
                    </a:srgbClr>
                  </a:outerShdw>
                </a:effectLst>
              </a:rPr>
              <a:t> </a:t>
            </a:r>
            <a:r>
              <a:rPr lang="es-ES" sz="9600" dirty="0" err="1">
                <a:ln w="0"/>
                <a:solidFill>
                  <a:srgbClr val="B0175F"/>
                </a:solidFill>
                <a:effectLst>
                  <a:outerShdw blurRad="38100" dist="25400" dir="5400000" algn="ctr" rotWithShape="0">
                    <a:srgbClr val="6E747A">
                      <a:alpha val="43000"/>
                    </a:srgbClr>
                  </a:outerShdw>
                </a:effectLst>
              </a:rPr>
              <a:t>VON</a:t>
            </a:r>
            <a:r>
              <a:rPr lang="es-ES" sz="9600" dirty="0">
                <a:ln w="0"/>
                <a:solidFill>
                  <a:srgbClr val="B0175F"/>
                </a:solidFill>
                <a:effectLst>
                  <a:outerShdw blurRad="38100" dist="25400" dir="5400000" algn="ctr" rotWithShape="0">
                    <a:srgbClr val="6E747A">
                      <a:alpha val="43000"/>
                    </a:srgbClr>
                  </a:outerShdw>
                </a:effectLst>
              </a:rPr>
              <a:t> </a:t>
            </a:r>
            <a:r>
              <a:rPr lang="es-ES" sz="9600" dirty="0" err="1">
                <a:ln w="0"/>
                <a:solidFill>
                  <a:srgbClr val="B0175F"/>
                </a:solidFill>
                <a:effectLst>
                  <a:outerShdw blurRad="38100" dist="25400" dir="5400000" algn="ctr" rotWithShape="0">
                    <a:srgbClr val="6E747A">
                      <a:alpha val="43000"/>
                    </a:srgbClr>
                  </a:outerShdw>
                </a:effectLst>
              </a:rPr>
              <a:t>GOTT</a:t>
            </a:r>
            <a:endParaRPr lang="es-ES" sz="9600" dirty="0">
              <a:ln w="0"/>
              <a:solidFill>
                <a:srgbClr val="B0175F"/>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33792F"/>
                </a:solidFill>
                <a:effectLst>
                  <a:outerShdw blurRad="38100" dist="25400" dir="5400000" algn="ctr" rotWithShape="0">
                    <a:srgbClr val="6E747A">
                      <a:alpha val="43000"/>
                    </a:srgbClr>
                  </a:outerShdw>
                </a:effectLst>
              </a:rPr>
              <a:t>(</a:t>
            </a:r>
            <a:r>
              <a:rPr lang="es-ES" sz="4800" dirty="0" err="1">
                <a:ln w="0"/>
                <a:solidFill>
                  <a:srgbClr val="33792F"/>
                </a:solidFill>
                <a:effectLst>
                  <a:outerShdw blurRad="38100" dist="25400" dir="5400000" algn="ctr" rotWithShape="0">
                    <a:srgbClr val="6E747A">
                      <a:alpha val="43000"/>
                    </a:srgbClr>
                  </a:outerShdw>
                </a:effectLst>
              </a:rPr>
              <a:t>Offenbarung</a:t>
            </a:r>
            <a:r>
              <a:rPr lang="es-ES" sz="4800" dirty="0">
                <a:ln w="0"/>
                <a:solidFill>
                  <a:srgbClr val="33792F"/>
                </a:solidFill>
                <a:effectLst>
                  <a:outerShdw blurRad="38100" dist="25400" dir="5400000" algn="ctr" rotWithShape="0">
                    <a:srgbClr val="6E747A">
                      <a:alpha val="43000"/>
                    </a:srgbClr>
                  </a:outerShdw>
                </a:effectLst>
              </a:rPr>
              <a:t> 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es-ES" sz="4400" b="1" spc="600" dirty="0" err="1">
                <a:ln w="10160">
                  <a:solidFill>
                    <a:schemeClr val="accent2"/>
                  </a:solidFill>
                  <a:prstDash val="solid"/>
                </a:ln>
                <a:solidFill>
                  <a:srgbClr val="FFFFFF"/>
                </a:solidFill>
                <a:effectLst>
                  <a:outerShdw blurRad="38100" dist="22860" dir="5400000" algn="tl" rotWithShape="0">
                    <a:srgbClr val="000000">
                      <a:alpha val="30000"/>
                    </a:srgbClr>
                  </a:outerShdw>
                </a:effectLst>
              </a:rPr>
              <a:t>BEWERTUNG</a:t>
            </a:r>
            <a:endParaRPr lang="es-E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B7D9322-7126-B72A-E0CD-D5A21DE6104E}"/>
              </a:ext>
            </a:extLst>
          </p:cNvPr>
          <p:cNvSpPr txBox="1"/>
          <p:nvPr/>
        </p:nvSpPr>
        <p:spPr>
          <a:xfrm>
            <a:off x="292552" y="743552"/>
            <a:ext cx="6780195" cy="923330"/>
          </a:xfrm>
          <a:prstGeom prst="rect">
            <a:avLst/>
          </a:prstGeom>
          <a:noFill/>
        </p:spPr>
        <p:txBody>
          <a:bodyPr wrap="square">
            <a:spAutoFit/>
          </a:bodyPr>
          <a:lstStyle/>
          <a:p>
            <a:pPr algn="ctr"/>
            <a:r>
              <a:rPr lang="de-DE"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„Du sprichst: Ich bin reich und habe mehr als genug und brauche nichts! und weißt nicht, dass du elend und jämmerlich bist, arm, blind und bloß“</a:t>
            </a: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Offenbarung</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3,17)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0" y="1768025"/>
            <a:ext cx="7502689" cy="1631216"/>
          </a:xfrm>
          <a:prstGeom prst="rect">
            <a:avLst/>
          </a:prstGeom>
          <a:noFill/>
        </p:spPr>
        <p:txBody>
          <a:bodyPr wrap="square" rtlCol="0">
            <a:spAutoFit/>
          </a:bodyPr>
          <a:lstStyle/>
          <a:p>
            <a:pPr>
              <a:spcBef>
                <a:spcPts val="600"/>
              </a:spcBef>
            </a:pPr>
            <a:r>
              <a:rPr lang="de-DE" sz="2000" b="1" dirty="0"/>
              <a:t>Die Botschaft an die 7 Gemeinden vermittelt den Zustand der Weltgemeinde von der Zeit der Apostel bis heute (Off. 2 + 3). Indem JESUS die Botschaft unserer Zeit (Laodizäa) präsentiert, stellt Er sich selbst als "das AMEN [die WAHRHEIT], den treuen und wahrhaftigen ZEUGEN" vor (Off. 3,14).</a:t>
            </a: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900467" y="3214409"/>
            <a:ext cx="7291532" cy="707886"/>
          </a:xfrm>
          <a:prstGeom prst="rect">
            <a:avLst/>
          </a:prstGeom>
          <a:noFill/>
        </p:spPr>
        <p:txBody>
          <a:bodyPr wrap="square">
            <a:spAutoFit/>
          </a:bodyPr>
          <a:lstStyle/>
          <a:p>
            <a:pPr>
              <a:spcBef>
                <a:spcPts val="600"/>
              </a:spcBef>
            </a:pPr>
            <a:r>
              <a:rPr lang="de-DE" sz="2000" b="1" dirty="0"/>
              <a:t>Wenn wir uns selbst ansehen, sehen wir </a:t>
            </a:r>
            <a:r>
              <a:rPr lang="de-DE" sz="2000" i="1" dirty="0"/>
              <a:t>unsere Wahrheit</a:t>
            </a:r>
            <a:r>
              <a:rPr lang="de-DE" sz="2000" b="1" dirty="0"/>
              <a:t>: „Ich bin reich und satt geworden und brauche nichts“ (Off. 3,17a).</a:t>
            </a:r>
          </a:p>
        </p:txBody>
      </p:sp>
      <p:sp>
        <p:nvSpPr>
          <p:cNvPr id="14" name="CuadroTexto 13">
            <a:extLst>
              <a:ext uri="{FF2B5EF4-FFF2-40B4-BE49-F238E27FC236}">
                <a16:creationId xmlns:a16="http://schemas.microsoft.com/office/drawing/2014/main" id="{75BB07C4-269A-E4FC-0453-B88FACB542EC}"/>
              </a:ext>
            </a:extLst>
          </p:cNvPr>
          <p:cNvSpPr txBox="1"/>
          <p:nvPr/>
        </p:nvSpPr>
        <p:spPr>
          <a:xfrm>
            <a:off x="4900467" y="4898154"/>
            <a:ext cx="4900758" cy="2015936"/>
          </a:xfrm>
          <a:prstGeom prst="rect">
            <a:avLst/>
          </a:prstGeom>
          <a:noFill/>
        </p:spPr>
        <p:txBody>
          <a:bodyPr wrap="square">
            <a:spAutoFit/>
          </a:bodyPr>
          <a:lstStyle/>
          <a:p>
            <a:pPr>
              <a:spcBef>
                <a:spcPts val="600"/>
              </a:spcBef>
            </a:pPr>
            <a:r>
              <a:rPr lang="de-DE" sz="2000" b="1" dirty="0"/>
              <a:t>Nun ist es an der Zeit, uns selbst zu bewerten. Bin ich mir bewusst, was ich wirklich habe und was ich noch brauche? Wie sehr bin ich in meiner Beziehung zu JESUS gewachsen? Verändere ich mich zum Besseren</a:t>
            </a:r>
            <a:r>
              <a:rPr lang="es-ES" sz="2000" b="1" dirty="0"/>
              <a:t>?</a:t>
            </a:r>
          </a:p>
        </p:txBody>
      </p:sp>
      <p:sp>
        <p:nvSpPr>
          <p:cNvPr id="16" name="CuadroTexto 15">
            <a:extLst>
              <a:ext uri="{FF2B5EF4-FFF2-40B4-BE49-F238E27FC236}">
                <a16:creationId xmlns:a16="http://schemas.microsoft.com/office/drawing/2014/main" id="{780078B0-259F-FDE1-77AA-48AC7BA2AD4F}"/>
              </a:ext>
            </a:extLst>
          </p:cNvPr>
          <p:cNvSpPr txBox="1"/>
          <p:nvPr/>
        </p:nvSpPr>
        <p:spPr>
          <a:xfrm>
            <a:off x="4900468" y="3902393"/>
            <a:ext cx="4900758" cy="1015663"/>
          </a:xfrm>
          <a:prstGeom prst="rect">
            <a:avLst/>
          </a:prstGeom>
          <a:noFill/>
        </p:spPr>
        <p:txBody>
          <a:bodyPr wrap="square">
            <a:spAutoFit/>
          </a:bodyPr>
          <a:lstStyle/>
          <a:p>
            <a:pPr>
              <a:spcBef>
                <a:spcPts val="600"/>
              </a:spcBef>
            </a:pPr>
            <a:r>
              <a:rPr lang="de-DE" sz="2000" b="1" dirty="0"/>
              <a:t>Aber Jesus sieht </a:t>
            </a:r>
            <a:r>
              <a:rPr lang="de-DE" sz="2000" i="1" dirty="0"/>
              <a:t>die Wahrheit</a:t>
            </a:r>
            <a:r>
              <a:rPr lang="de-DE" sz="2000" b="1" dirty="0"/>
              <a:t>, unsere Wirklichkeit: „Ihr seid elend, ämmerlich, arm, blind und nackt“ (Off. 3,17b).</a:t>
            </a:r>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750"/>
                                        <p:tgtEl>
                                          <p:spTgt spid="18"/>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10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LÖSUNG</a:t>
            </a:r>
            <a:endParaRPr lang="es-ES"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1380D5A2-530C-651C-3AE0-18E95BB05B50}"/>
              </a:ext>
            </a:extLst>
          </p:cNvPr>
          <p:cNvSpPr txBox="1"/>
          <p:nvPr/>
        </p:nvSpPr>
        <p:spPr>
          <a:xfrm>
            <a:off x="2686048" y="611379"/>
            <a:ext cx="9505949" cy="1200329"/>
          </a:xfrm>
          <a:prstGeom prst="rect">
            <a:avLst/>
          </a:prstGeom>
          <a:noFill/>
        </p:spPr>
        <p:txBody>
          <a:bodyPr wrap="square">
            <a:spAutoFit/>
          </a:bodyPr>
          <a:lstStyle/>
          <a:p>
            <a:pPr algn="ctr"/>
            <a:r>
              <a:rPr lang="de-DE" b="1" dirty="0">
                <a:solidFill>
                  <a:schemeClr val="accent5">
                    <a:lumMod val="50000"/>
                  </a:schemeClr>
                </a:solidFill>
                <a:latin typeface="Comic Sans MS" panose="030F0702030302020204" pitchFamily="66" charset="0"/>
              </a:rPr>
              <a:t>„Ich rate dir, dass du GOLD von Mir kaufst, das im Feuer geläutert ist, damit du reich werdest und WEIßE KLEIDER, damit du sie anziehst und die Schande deiner Blöße nicht offenbar werde und AUGENSALBE, deine Augen zu salben, damit du sehen mögest“</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es-ES" sz="1400" b="1" dirty="0" err="1">
                <a:solidFill>
                  <a:schemeClr val="accent5">
                    <a:lumMod val="50000"/>
                  </a:schemeClr>
                </a:solidFill>
                <a:latin typeface="Comic Sans MS" panose="030F0702030302020204" pitchFamily="66" charset="0"/>
              </a:rPr>
              <a:t>Offenbarung</a:t>
            </a:r>
            <a:r>
              <a:rPr lang="es-ES" sz="1400" b="1" dirty="0">
                <a:solidFill>
                  <a:schemeClr val="accent5">
                    <a:lumMod val="50000"/>
                  </a:schemeClr>
                </a:solidFill>
                <a:latin typeface="Comic Sans MS" panose="030F0702030302020204" pitchFamily="66" charset="0"/>
              </a:rPr>
              <a:t> 3,18)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de-DE" sz="2000" b="1" dirty="0"/>
              <a:t>Da eine Zufriedenheit mit unserer Situation Apathie („Teilnahmslosigkeit“) erzeugt, rät JESUS uns, 3 Dinge zu tun:</a:t>
            </a:r>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143427594"/>
              </p:ext>
            </p:extLst>
          </p:nvPr>
        </p:nvGraphicFramePr>
        <p:xfrm>
          <a:off x="-62681" y="2502067"/>
          <a:ext cx="4891551"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1726504526"/>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2035512349"/>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1000" dirty="0" err="1">
                <a:ln/>
                <a:solidFill>
                  <a:srgbClr val="9A0000"/>
                </a:solidFill>
                <a:effectLst>
                  <a:outerShdw blurRad="38100" dist="38100" dir="2700000" algn="tl">
                    <a:srgbClr val="000000">
                      <a:alpha val="43137"/>
                    </a:srgbClr>
                  </a:outerShdw>
                </a:effectLst>
              </a:rPr>
              <a:t>ERGEBNIS</a:t>
            </a:r>
            <a:endParaRPr lang="es-ES" sz="4400" b="1" spc="1000" dirty="0">
              <a:ln/>
              <a:solidFill>
                <a:srgbClr val="9A00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4BCCD5C-4172-42CC-60B3-53D32C94DF74}"/>
              </a:ext>
            </a:extLst>
          </p:cNvPr>
          <p:cNvSpPr txBox="1"/>
          <p:nvPr/>
        </p:nvSpPr>
        <p:spPr>
          <a:xfrm>
            <a:off x="0" y="674498"/>
            <a:ext cx="12192000" cy="646331"/>
          </a:xfrm>
          <a:prstGeom prst="rect">
            <a:avLst/>
          </a:prstGeom>
          <a:noFill/>
        </p:spPr>
        <p:txBody>
          <a:bodyPr wrap="square">
            <a:spAutoFit/>
          </a:bodyPr>
          <a:lstStyle/>
          <a:p>
            <a:pPr algn="ctr"/>
            <a:r>
              <a:rPr lang="de-DE" b="1" dirty="0">
                <a:solidFill>
                  <a:srgbClr val="FFFF00"/>
                </a:solidFill>
                <a:effectLst>
                  <a:outerShdw blurRad="38100" dist="38100" dir="2700000" algn="tl">
                    <a:srgbClr val="000000">
                      <a:alpha val="43137"/>
                    </a:srgbClr>
                  </a:outerShdw>
                </a:effectLst>
                <a:latin typeface="Comic Sans MS" panose="030F0702030302020204" pitchFamily="66" charset="0"/>
              </a:rPr>
              <a:t>„Siehe, Ich stehe vor der Tür und klopfe an. Wenn jemand Meine Stimme hören wird und die Tür auftun, zu dem werde Ich hineingehen und das Abendmahl mit ihm halten und er mit Mir“</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FFFF00"/>
                </a:solidFill>
                <a:effectLst>
                  <a:outerShdw blurRad="38100" dist="38100" dir="2700000" algn="tl">
                    <a:srgbClr val="000000">
                      <a:alpha val="43137"/>
                    </a:srgbClr>
                  </a:outerShdw>
                </a:effectLst>
                <a:latin typeface="Comic Sans MS" panose="030F0702030302020204" pitchFamily="66" charset="0"/>
              </a:rPr>
              <a:t>Offenbarung</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 3,20)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213741" y="1472514"/>
            <a:ext cx="7458278" cy="1631216"/>
          </a:xfrm>
          <a:prstGeom prst="rect">
            <a:avLst/>
          </a:prstGeom>
          <a:noFill/>
        </p:spPr>
        <p:txBody>
          <a:bodyPr wrap="square" rtlCol="0">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Da ergibt sich ein Problem. Geistlich fühle ich mich gut, aber JESUS will, dass ich mich verbessere. Wenn ich mir jedoch der Notwendigkeit nach Veränderung nicht bewusst bin, werde ich mich nie ändern wollen. Ich werde niemals das kaufen wollen, was ich schon zu besitzen glaube.</a:t>
            </a: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194077" y="5583504"/>
            <a:ext cx="7477938" cy="1323439"/>
          </a:xfrm>
          <a:prstGeom prst="rect">
            <a:avLst/>
          </a:prstGeom>
          <a:noFill/>
        </p:spPr>
        <p:txBody>
          <a:bodyPr wrap="square">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JESUS klopft an meine Herzenstür und wartet geduldig. Er unterbricht mein Leben nicht, um mich zu zwingen, eine Beziehung zu Ihm zu pflegen. Die Entscheidung,  zu öffnen, liegt bei mir.</a:t>
            </a:r>
          </a:p>
        </p:txBody>
      </p:sp>
      <p:sp>
        <p:nvSpPr>
          <p:cNvPr id="9" name="CuadroTexto 8">
            <a:extLst>
              <a:ext uri="{FF2B5EF4-FFF2-40B4-BE49-F238E27FC236}">
                <a16:creationId xmlns:a16="http://schemas.microsoft.com/office/drawing/2014/main" id="{D7CF9460-3BA7-0CC7-F4FC-CEEC531CBCF6}"/>
              </a:ext>
            </a:extLst>
          </p:cNvPr>
          <p:cNvSpPr txBox="1"/>
          <p:nvPr/>
        </p:nvSpPr>
        <p:spPr>
          <a:xfrm>
            <a:off x="213740" y="4007989"/>
            <a:ext cx="7458277" cy="1631216"/>
          </a:xfrm>
          <a:prstGeom prst="rect">
            <a:avLst/>
          </a:prstGeom>
          <a:noFill/>
        </p:spPr>
        <p:txBody>
          <a:bodyPr wrap="square">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Jesu Tadel ist nicht unbedingt negativ. Er möchte sich zu uns setzen und ruhig mit uns reden... „Siehe, Ich stehe vor der Tür und klopfe an. Wenn jemand Meine Stimme hört und die Tür öffnet, zu dem werde Ich hineingehen und Abendmahl mit ihm halten und er mit Mir" (Off. 3,20).</a:t>
            </a:r>
          </a:p>
        </p:txBody>
      </p:sp>
      <p:sp>
        <p:nvSpPr>
          <p:cNvPr id="11" name="CuadroTexto 10">
            <a:extLst>
              <a:ext uri="{FF2B5EF4-FFF2-40B4-BE49-F238E27FC236}">
                <a16:creationId xmlns:a16="http://schemas.microsoft.com/office/drawing/2014/main" id="{D42E1793-AB39-CB92-4D6F-54157F255C62}"/>
              </a:ext>
            </a:extLst>
          </p:cNvPr>
          <p:cNvSpPr txBox="1"/>
          <p:nvPr/>
        </p:nvSpPr>
        <p:spPr>
          <a:xfrm>
            <a:off x="213738" y="3048028"/>
            <a:ext cx="7458276" cy="1015663"/>
          </a:xfrm>
          <a:prstGeom prst="rect">
            <a:avLst/>
          </a:prstGeom>
          <a:noFill/>
        </p:spPr>
        <p:txBody>
          <a:bodyPr wrap="square">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Um das zu lösen, hat JESUS Seine eigenen Methoden: „Die, welche ich liebe, tadle und züchtige ich"; und Er fügt hinzu: "Bekehre dich" (Offenb. 3,19).</a:t>
            </a: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4400" b="1" spc="1000" dirty="0" err="1">
                <a:ln w="6600">
                  <a:solidFill>
                    <a:srgbClr val="547D11"/>
                  </a:solidFill>
                  <a:prstDash val="solid"/>
                </a:ln>
                <a:solidFill>
                  <a:srgbClr val="FFFFFF"/>
                </a:solidFill>
                <a:effectLst>
                  <a:outerShdw dist="38100" dir="2700000" algn="tl" rotWithShape="0">
                    <a:srgbClr val="547D11"/>
                  </a:outerShdw>
                </a:effectLst>
              </a:rPr>
              <a:t>BELOHNUNG</a:t>
            </a:r>
            <a:endParaRPr lang="es-ES" sz="4400" b="1" spc="1000" dirty="0">
              <a:ln w="6600">
                <a:solidFill>
                  <a:srgbClr val="547D11"/>
                </a:solidFill>
                <a:prstDash val="solid"/>
              </a:ln>
              <a:solidFill>
                <a:srgbClr val="FFFFFF"/>
              </a:solidFill>
              <a:effectLst>
                <a:outerShdw dist="38100" dir="2700000" algn="tl" rotWithShape="0">
                  <a:srgbClr val="547D11"/>
                </a:outerShdw>
              </a:effectLst>
            </a:endParaRPr>
          </a:p>
        </p:txBody>
      </p:sp>
      <p:sp>
        <p:nvSpPr>
          <p:cNvPr id="5" name="CuadroTexto 4">
            <a:extLst>
              <a:ext uri="{FF2B5EF4-FFF2-40B4-BE49-F238E27FC236}">
                <a16:creationId xmlns:a16="http://schemas.microsoft.com/office/drawing/2014/main" id="{822B08B5-03F1-7D10-2A0D-78868031B585}"/>
              </a:ext>
            </a:extLst>
          </p:cNvPr>
          <p:cNvSpPr txBox="1"/>
          <p:nvPr/>
        </p:nvSpPr>
        <p:spPr>
          <a:xfrm>
            <a:off x="-1" y="589926"/>
            <a:ext cx="11229975"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652F00"/>
                </a:solidFill>
                <a:latin typeface="Comic Sans MS" panose="030F0702030302020204" pitchFamily="66" charset="0"/>
              </a:rPr>
              <a:t>„Wer überwindet, dem will Ich geben, mit Mir auf meinem Thron zu sitzen, wie auch Ich überwunden habe und MICH gesetzt habe mit Meinem VATER auf Seinen THRON“</a:t>
            </a:r>
            <a:r>
              <a:rPr lang="es-ES" b="1" dirty="0">
                <a:solidFill>
                  <a:srgbClr val="652F00"/>
                </a:solidFill>
                <a:latin typeface="Comic Sans MS" panose="030F0702030302020204" pitchFamily="66" charset="0"/>
              </a:rPr>
              <a:t> </a:t>
            </a:r>
            <a:r>
              <a:rPr lang="es-ES" sz="1400" b="1" dirty="0">
                <a:solidFill>
                  <a:srgbClr val="652F00"/>
                </a:solidFill>
                <a:latin typeface="Comic Sans MS" panose="030F0702030302020204" pitchFamily="66" charset="0"/>
              </a:rPr>
              <a:t>(</a:t>
            </a:r>
            <a:r>
              <a:rPr lang="es-ES" sz="1400" b="1" dirty="0" err="1">
                <a:solidFill>
                  <a:srgbClr val="652F00"/>
                </a:solidFill>
                <a:latin typeface="Comic Sans MS" panose="030F0702030302020204" pitchFamily="66" charset="0"/>
              </a:rPr>
              <a:t>Offenbarung</a:t>
            </a:r>
            <a:r>
              <a:rPr lang="es-ES" sz="1400" b="1" dirty="0">
                <a:solidFill>
                  <a:srgbClr val="652F00"/>
                </a:solidFill>
                <a:latin typeface="Comic Sans MS" panose="030F0702030302020204" pitchFamily="66" charset="0"/>
              </a:rPr>
              <a:t> 3,21)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1" y="1303138"/>
            <a:ext cx="8367253" cy="1631216"/>
          </a:xfrm>
          <a:prstGeom prst="rect">
            <a:avLst/>
          </a:prstGeom>
          <a:noFill/>
        </p:spPr>
        <p:txBody>
          <a:bodyPr wrap="square" rtlCol="0">
            <a:spAutoFit/>
          </a:bodyPr>
          <a:lstStyle/>
          <a:p>
            <a:pPr>
              <a:spcBef>
                <a:spcPts val="600"/>
              </a:spcBef>
            </a:pPr>
            <a:r>
              <a:rPr lang="de-DE" sz="2000" b="1" dirty="0"/>
              <a:t>JESUS weiß, dass der Weg nicht einfach ist. Er kennt unsere Bemühungen, das Gold, das weiße Kleid und die Augensalbe zu kaufen</a:t>
            </a:r>
            <a:r>
              <a:rPr lang="es-ES" sz="2000" b="1" dirty="0"/>
              <a:t>. </a:t>
            </a:r>
            <a:r>
              <a:rPr lang="de-DE" sz="2000" b="1" dirty="0"/>
              <a:t>Er kennt unsere Kämpfe, unsere lauwarme Einstellung zu überwinden, die Tür zu öffnen und mit Ihm in Kontakt zu treten. Deshalb sagt Er uns: Ihr könnt siegen, so wie Ich überwunden habe (Off. 3,21</a:t>
            </a:r>
            <a:r>
              <a:rPr lang="es-ES" sz="2000" b="1" dirty="0"/>
              <a:t>).</a:t>
            </a:r>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3395224399"/>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67252" y="1423126"/>
            <a:ext cx="3642124"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0" y="2921852"/>
            <a:ext cx="8367251" cy="707886"/>
          </a:xfrm>
          <a:prstGeom prst="rect">
            <a:avLst/>
          </a:prstGeom>
          <a:noFill/>
        </p:spPr>
        <p:txBody>
          <a:bodyPr wrap="square">
            <a:spAutoFit/>
          </a:bodyPr>
          <a:lstStyle/>
          <a:p>
            <a:pPr>
              <a:spcBef>
                <a:spcPts val="600"/>
              </a:spcBef>
            </a:pPr>
            <a:r>
              <a:rPr lang="de-DE" sz="2000" b="1" dirty="0"/>
              <a:t>Er weiß auch, dass wir niemals den 1. Schritt machen werden. Es war immer GOTT, der die Initiative ergriffen hat.</a:t>
            </a:r>
          </a:p>
        </p:txBody>
      </p:sp>
      <p:sp>
        <p:nvSpPr>
          <p:cNvPr id="4" name="CuadroTexto 3">
            <a:extLst>
              <a:ext uri="{FF2B5EF4-FFF2-40B4-BE49-F238E27FC236}">
                <a16:creationId xmlns:a16="http://schemas.microsoft.com/office/drawing/2014/main" id="{82C2B843-060C-CCBD-11AC-2B975296A9AF}"/>
              </a:ext>
            </a:extLst>
          </p:cNvPr>
          <p:cNvSpPr txBox="1"/>
          <p:nvPr/>
        </p:nvSpPr>
        <p:spPr>
          <a:xfrm>
            <a:off x="7826479" y="4506901"/>
            <a:ext cx="4257367" cy="1938992"/>
          </a:xfrm>
          <a:prstGeom prst="rect">
            <a:avLst/>
          </a:prstGeom>
          <a:noFill/>
        </p:spPr>
        <p:txBody>
          <a:bodyPr wrap="square">
            <a:spAutoFit/>
          </a:bodyPr>
          <a:lstStyle/>
          <a:p>
            <a:pPr>
              <a:spcBef>
                <a:spcPts val="600"/>
              </a:spcBef>
            </a:pPr>
            <a:r>
              <a:rPr lang="de-DE" sz="2000" b="1" dirty="0"/>
              <a:t>Er sehnt sich nach einer lebendigen Beziehung zu uns. Sehne ich mich nach einer echten Beziehung zu Ihm? Werde ich Ihm mein Herz öffnen und Ihn so lieben, wie Er mich liebt?</a:t>
            </a:r>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146495"/>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s-ES" sz="11500" spc="600" dirty="0" err="1">
                <a:ln w="0"/>
                <a:solidFill>
                  <a:srgbClr val="0C8A4D"/>
                </a:solidFill>
                <a:effectLst>
                  <a:outerShdw blurRad="38100" dist="25400" dir="5400000" algn="ctr" rotWithShape="0">
                    <a:srgbClr val="6E747A">
                      <a:alpha val="43000"/>
                    </a:srgbClr>
                  </a:outerShdw>
                </a:effectLst>
              </a:rPr>
              <a:t>REALITÄTS</a:t>
            </a:r>
            <a:r>
              <a:rPr lang="es-ES" sz="11500" spc="600" dirty="0">
                <a:ln w="0"/>
                <a:solidFill>
                  <a:srgbClr val="0C8A4D"/>
                </a:solidFill>
                <a:effectLst>
                  <a:outerShdw blurRad="38100" dist="25400" dir="5400000" algn="ctr" rotWithShape="0">
                    <a:srgbClr val="6E747A">
                      <a:alpha val="43000"/>
                    </a:srgbClr>
                  </a:outerShdw>
                </a:effectLst>
              </a:rPr>
              <a:t>- </a:t>
            </a:r>
            <a:r>
              <a:rPr lang="es-ES" sz="11500" spc="600" dirty="0" err="1">
                <a:ln w="0"/>
                <a:solidFill>
                  <a:srgbClr val="0C8A4D"/>
                </a:solidFill>
                <a:effectLst>
                  <a:outerShdw blurRad="38100" dist="25400" dir="5400000" algn="ctr" rotWithShape="0">
                    <a:srgbClr val="6E747A">
                      <a:alpha val="43000"/>
                    </a:srgbClr>
                  </a:outerShdw>
                </a:effectLst>
              </a:rPr>
              <a:t>CHECK</a:t>
            </a:r>
            <a:endParaRPr lang="es-ES" sz="11500" spc="600" dirty="0">
              <a:ln w="0"/>
              <a:solidFill>
                <a:srgbClr val="0C8A4D"/>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6759E0"/>
                </a:solidFill>
                <a:effectLst>
                  <a:outerShdw blurRad="38100" dist="25400" dir="5400000" algn="ctr" rotWithShape="0">
                    <a:srgbClr val="6E747A">
                      <a:alpha val="43000"/>
                    </a:srgbClr>
                  </a:outerShdw>
                </a:effectLst>
              </a:rPr>
              <a:t>(Johannes 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507</TotalTime>
  <Words>1587</Words>
  <Application>Microsoft Office PowerPoint</Application>
  <PresentationFormat>Panorámica</PresentationFormat>
  <Paragraphs>69</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Comic Sans MS</vt:lpstr>
      <vt:lpstr>Arial</vt:lpstr>
      <vt:lpstr>Constantia</vt:lpstr>
      <vt:lpstr>Aptos Display</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87</cp:revision>
  <dcterms:created xsi:type="dcterms:W3CDTF">2026-02-21T18:00:10Z</dcterms:created>
  <dcterms:modified xsi:type="dcterms:W3CDTF">2026-04-03T15:48:54Z</dcterms:modified>
</cp:coreProperties>
</file>