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ata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image" Target="../media/image77.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8.png"/><Relationship Id="rId1" Type="http://schemas.openxmlformats.org/officeDocument/2006/relationships/image" Target="../media/image77.jpe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de-DE" sz="2000" b="1" dirty="0">
              <a:effectLst>
                <a:outerShdw blurRad="38100" dist="38100" dir="2700000" algn="tl">
                  <a:srgbClr val="000000"/>
                </a:outerShdw>
              </a:effectLst>
            </a:rPr>
            <a:t>Er war konsequent und betete </a:t>
          </a:r>
          <a:r>
            <a:rPr lang="es-ES" sz="2000" b="1" dirty="0" err="1">
              <a:effectLst>
                <a:outerShdw blurRad="38100" dist="38100" dir="2700000" algn="tl">
                  <a:srgbClr val="000000"/>
                </a:outerShdw>
              </a:effectLst>
            </a:rPr>
            <a:t>dreimal</a:t>
          </a:r>
          <a:r>
            <a:rPr lang="es-ES" sz="2000" b="1" dirty="0">
              <a:effectLst>
                <a:outerShdw blurRad="38100" dist="38100" dir="2700000" algn="tl">
                  <a:srgbClr val="000000"/>
                </a:outerShdw>
              </a:effectLst>
            </a:rPr>
            <a:t> am Tag</a:t>
          </a: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es-ES" sz="1800" b="1" dirty="0">
              <a:effectLst>
                <a:outerShdw blurRad="38100" dist="38100" dir="2700000" algn="tl">
                  <a:srgbClr val="000000"/>
                </a:outerShdw>
              </a:effectLst>
            </a:rPr>
            <a:t>Es </a:t>
          </a:r>
          <a:r>
            <a:rPr lang="es-ES" sz="1800" b="1" dirty="0" err="1">
              <a:effectLst>
                <a:outerShdw blurRad="38100" dist="38100" dir="2700000" algn="tl">
                  <a:srgbClr val="000000"/>
                </a:outerShdw>
              </a:effectLst>
            </a:rPr>
            <a:t>war</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vorhersehbar</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dass</a:t>
          </a:r>
          <a:r>
            <a:rPr lang="es-ES" sz="1800" b="1" dirty="0">
              <a:effectLst>
                <a:outerShdw blurRad="38100" dist="38100" dir="2700000" algn="tl">
                  <a:srgbClr val="000000"/>
                </a:outerShdw>
              </a:effectLst>
            </a:rPr>
            <a:t> Daniel </a:t>
          </a:r>
          <a:r>
            <a:rPr lang="es-ES" sz="1800" b="1" dirty="0" err="1">
              <a:effectLst>
                <a:outerShdw blurRad="38100" dist="38100" dir="2700000" algn="tl">
                  <a:srgbClr val="000000"/>
                </a:outerShdw>
              </a:effectLst>
            </a:rPr>
            <a:t>sein</a:t>
          </a:r>
          <a:r>
            <a:rPr lang="es-ES" sz="1800" b="1" dirty="0">
              <a:effectLst>
                <a:outerShdw blurRad="38100" dist="38100" dir="2700000" algn="tl">
                  <a:srgbClr val="000000"/>
                </a:outerShdw>
              </a:effectLst>
            </a:rPr>
            <a:t> Fenster in </a:t>
          </a:r>
          <a:r>
            <a:rPr lang="es-ES" sz="1800" b="1" dirty="0" err="1">
              <a:effectLst>
                <a:outerShdw blurRad="38100" dist="38100" dir="2700000" algn="tl">
                  <a:srgbClr val="000000"/>
                </a:outerShdw>
              </a:effectLst>
            </a:rPr>
            <a:t>Richtung</a:t>
          </a:r>
          <a:r>
            <a:rPr lang="es-ES" sz="1800" b="1" dirty="0">
              <a:effectLst>
                <a:outerShdw blurRad="38100" dist="38100" dir="2700000" algn="tl">
                  <a:srgbClr val="000000"/>
                </a:outerShdw>
              </a:effectLst>
            </a:rPr>
            <a:t> Jerusalem </a:t>
          </a:r>
          <a:r>
            <a:rPr lang="es-ES" sz="1800" b="1" dirty="0" err="1">
              <a:effectLst>
                <a:outerShdw blurRad="38100" dist="38100" dir="2700000" algn="tl">
                  <a:srgbClr val="000000"/>
                </a:outerShdw>
              </a:effectLst>
            </a:rPr>
            <a:t>öffnen</a:t>
          </a:r>
          <a:r>
            <a:rPr lang="es-ES" sz="1800" b="1" dirty="0">
              <a:effectLst>
                <a:outerShdw blurRad="38100" dist="38100" dir="2700000" algn="tl">
                  <a:srgbClr val="000000"/>
                </a:outerShdw>
              </a:effectLst>
            </a:rPr>
            <a:t> </a:t>
          </a:r>
          <a:r>
            <a:rPr lang="es-ES" sz="1800" b="1" dirty="0" err="1">
              <a:effectLst>
                <a:outerShdw blurRad="38100" dist="38100" dir="2700000" algn="tl">
                  <a:srgbClr val="000000"/>
                </a:outerShdw>
              </a:effectLst>
            </a:rPr>
            <a:t>wird</a:t>
          </a:r>
          <a:endParaRPr lang="es-ES" sz="1800" b="1"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es-ES" sz="2000" b="1" dirty="0">
              <a:effectLst>
                <a:outerShdw blurRad="38100" dist="38100" dir="2700000" algn="tl">
                  <a:srgbClr val="000000"/>
                </a:outerShdw>
              </a:effectLst>
            </a:rPr>
            <a:t>Er </a:t>
          </a:r>
          <a:r>
            <a:rPr lang="es-ES" sz="2000" b="1" dirty="0" err="1">
              <a:effectLst>
                <a:outerShdw blurRad="38100" dist="38100" dir="2700000" algn="tl">
                  <a:srgbClr val="000000"/>
                </a:outerShdw>
              </a:effectLst>
            </a:rPr>
            <a:t>hatte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bestimmte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Gewohnheiten</a:t>
          </a:r>
          <a:r>
            <a:rPr lang="es-ES" sz="2000" b="1" dirty="0">
              <a:effectLst>
                <a:outerShdw blurRad="38100" dist="38100" dir="2700000" algn="tl">
                  <a:srgbClr val="000000"/>
                </a:outerShdw>
              </a:effectLst>
            </a:rPr>
            <a:t>; Er </a:t>
          </a:r>
          <a:r>
            <a:rPr lang="es-ES" sz="2000" b="1" dirty="0" err="1">
              <a:effectLst>
                <a:outerShdw blurRad="38100" dist="38100" dir="2700000" algn="tl">
                  <a:srgbClr val="000000"/>
                </a:outerShdw>
              </a:effectLst>
            </a:rPr>
            <a:t>betete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auf</a:t>
          </a:r>
          <a:r>
            <a:rPr lang="es-ES" sz="2000" b="1" dirty="0">
              <a:effectLst>
                <a:outerShdw blurRad="38100" dist="38100" dir="2700000" algn="tl">
                  <a:srgbClr val="000000"/>
                </a:outerShdw>
              </a:effectLst>
            </a:rPr>
            <a:t> den </a:t>
          </a:r>
          <a:r>
            <a:rPr lang="es-ES" sz="2000" b="1" dirty="0" err="1">
              <a:effectLst>
                <a:outerShdw blurRad="38100" dist="38100" dir="2700000" algn="tl">
                  <a:srgbClr val="000000"/>
                </a:outerShdw>
              </a:effectLst>
            </a:rPr>
            <a:t>Knien</a:t>
          </a:r>
          <a:endParaRPr lang="es-ES" sz="2000" b="1"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es-ES" sz="2000" b="1" dirty="0">
              <a:effectLst>
                <a:outerShdw blurRad="38100" dist="38100" dir="2700000" algn="tl">
                  <a:srgbClr val="000000"/>
                </a:outerShdw>
              </a:effectLst>
            </a:rPr>
            <a:t>Es </a:t>
          </a:r>
          <a:r>
            <a:rPr lang="es-ES" sz="2000" b="1" dirty="0" err="1">
              <a:effectLst>
                <a:outerShdw blurRad="38100" dist="38100" dir="2700000" algn="tl">
                  <a:srgbClr val="000000"/>
                </a:outerShdw>
              </a:effectLst>
            </a:rPr>
            <a:t>konzentrierte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sich</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auf</a:t>
          </a:r>
          <a:r>
            <a:rPr lang="es-ES" sz="2000" b="1" dirty="0">
              <a:effectLst>
                <a:outerShdw blurRad="38100" dist="38100" dir="2700000" algn="tl">
                  <a:srgbClr val="000000"/>
                </a:outerShdw>
              </a:effectLst>
            </a:rPr>
            <a:t> Dank </a:t>
          </a:r>
          <a:r>
            <a:rPr lang="es-ES" sz="2000" b="1" dirty="0" err="1">
              <a:effectLst>
                <a:outerShdw blurRad="38100" dist="38100" dir="2700000" algn="tl">
                  <a:srgbClr val="000000"/>
                </a:outerShdw>
              </a:effectLst>
            </a:rPr>
            <a:t>und</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Fürbitte</a:t>
          </a:r>
          <a:endParaRPr lang="es-ES" sz="2000" b="1"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es-ES" sz="2000" b="1" dirty="0" err="1">
              <a:solidFill>
                <a:schemeClr val="accent6">
                  <a:lumMod val="75000"/>
                </a:schemeClr>
              </a:solidFill>
            </a:rPr>
            <a:t>Jehoshaphat</a:t>
          </a:r>
          <a:r>
            <a:rPr lang="es-ES" sz="2000" b="1" dirty="0">
              <a:solidFill>
                <a:schemeClr val="accent6">
                  <a:lumMod val="75000"/>
                </a:schemeClr>
              </a:solidFill>
            </a:rPr>
            <a:t> </a:t>
          </a:r>
          <a:r>
            <a:rPr lang="de-DE" sz="2000" b="1" dirty="0">
              <a:solidFill>
                <a:schemeClr val="accent6">
                  <a:lumMod val="75000"/>
                </a:schemeClr>
              </a:solidFill>
            </a:rPr>
            <a:t>betete vor dem Volk stehend</a:t>
          </a:r>
          <a:br>
            <a:rPr lang="de-DE" sz="2000" b="1" dirty="0">
              <a:solidFill>
                <a:schemeClr val="accent6">
                  <a:lumMod val="75000"/>
                </a:schemeClr>
              </a:solidFill>
            </a:rPr>
          </a:br>
          <a:r>
            <a:rPr lang="es-ES" sz="2000" b="1" dirty="0">
              <a:solidFill>
                <a:schemeClr val="accent6">
                  <a:lumMod val="75000"/>
                </a:schemeClr>
              </a:solidFill>
            </a:rPr>
            <a:t>(2. Ch. 20,5)</a:t>
          </a: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de-DE" sz="2000" b="1" dirty="0">
              <a:solidFill>
                <a:schemeClr val="accent5">
                  <a:lumMod val="75000"/>
                </a:schemeClr>
              </a:solidFill>
            </a:rPr>
            <a:t>David setzte sich vor Gott, um zu danken</a:t>
          </a:r>
          <a:br>
            <a:rPr lang="de-DE" sz="2000" b="1" dirty="0">
              <a:solidFill>
                <a:schemeClr val="accent5">
                  <a:lumMod val="75000"/>
                </a:schemeClr>
              </a:solidFill>
            </a:rPr>
          </a:br>
          <a:r>
            <a:rPr lang="es-ES" sz="2000" b="1" dirty="0">
              <a:solidFill>
                <a:schemeClr val="accent5">
                  <a:lumMod val="75000"/>
                </a:schemeClr>
              </a:solidFill>
            </a:rPr>
            <a:t>(2. Sam 7:18)</a:t>
          </a: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de-DE" sz="2000" b="1" dirty="0">
              <a:solidFill>
                <a:schemeClr val="accent2">
                  <a:lumMod val="75000"/>
                </a:schemeClr>
              </a:solidFill>
            </a:rPr>
            <a:t>Salomo betete kniend mit erhobenen Händen</a:t>
          </a:r>
          <a:br>
            <a:rPr lang="de-DE" sz="2000" b="1" dirty="0">
              <a:solidFill>
                <a:schemeClr val="accent2">
                  <a:lumMod val="75000"/>
                </a:schemeClr>
              </a:solidFill>
            </a:rPr>
          </a:br>
          <a:r>
            <a:rPr lang="es-ES" sz="2000" b="1" dirty="0">
              <a:solidFill>
                <a:schemeClr val="accent2">
                  <a:lumMod val="75000"/>
                </a:schemeClr>
              </a:solidFill>
            </a:rPr>
            <a:t>(1. </a:t>
          </a:r>
          <a:r>
            <a:rPr lang="es-ES" sz="2000" b="1" dirty="0" err="1">
              <a:solidFill>
                <a:schemeClr val="accent2">
                  <a:lumMod val="75000"/>
                </a:schemeClr>
              </a:solidFill>
            </a:rPr>
            <a:t>Kö</a:t>
          </a:r>
          <a:r>
            <a:rPr lang="es-ES" sz="2000" b="1" dirty="0">
              <a:solidFill>
                <a:schemeClr val="accent2">
                  <a:lumMod val="75000"/>
                </a:schemeClr>
              </a:solidFill>
            </a:rPr>
            <a:t> 8,54)</a:t>
          </a: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es-ES" sz="2000" b="1" dirty="0">
              <a:ln>
                <a:solidFill>
                  <a:schemeClr val="accent4">
                    <a:lumMod val="50000"/>
                  </a:schemeClr>
                </a:solidFill>
              </a:ln>
            </a:rPr>
            <a:t>Die </a:t>
          </a:r>
          <a:r>
            <a:rPr lang="es-ES" sz="2000" b="1" dirty="0" err="1">
              <a:ln>
                <a:solidFill>
                  <a:schemeClr val="accent4">
                    <a:lumMod val="50000"/>
                  </a:schemeClr>
                </a:solidFill>
              </a:ln>
            </a:rPr>
            <a:t>Menschen</a:t>
          </a:r>
          <a:r>
            <a:rPr lang="es-ES" sz="2000" b="1" dirty="0">
              <a:ln>
                <a:solidFill>
                  <a:schemeClr val="accent4">
                    <a:lumMod val="50000"/>
                  </a:schemeClr>
                </a:solidFill>
              </a:ln>
            </a:rPr>
            <a:t> </a:t>
          </a:r>
          <a:r>
            <a:rPr lang="es-ES" sz="2000" b="1" dirty="0" err="1">
              <a:ln>
                <a:solidFill>
                  <a:schemeClr val="accent4">
                    <a:lumMod val="50000"/>
                  </a:schemeClr>
                </a:solidFill>
              </a:ln>
            </a:rPr>
            <a:t>verbeugten</a:t>
          </a:r>
          <a:r>
            <a:rPr lang="es-ES" sz="2000" b="1" dirty="0">
              <a:ln>
                <a:solidFill>
                  <a:schemeClr val="accent4">
                    <a:lumMod val="50000"/>
                  </a:schemeClr>
                </a:solidFill>
              </a:ln>
            </a:rPr>
            <a:t> </a:t>
          </a:r>
          <a:r>
            <a:rPr lang="es-ES" sz="2000" b="1" dirty="0" err="1">
              <a:ln>
                <a:solidFill>
                  <a:schemeClr val="accent4">
                    <a:lumMod val="50000"/>
                  </a:schemeClr>
                </a:solidFill>
              </a:ln>
            </a:rPr>
            <a:t>sich</a:t>
          </a:r>
          <a:r>
            <a:rPr lang="es-ES" sz="2000" b="1" dirty="0">
              <a:ln>
                <a:solidFill>
                  <a:schemeClr val="accent4">
                    <a:lumMod val="50000"/>
                  </a:schemeClr>
                </a:solidFill>
              </a:ln>
            </a:rPr>
            <a:t> bis </a:t>
          </a:r>
          <a:r>
            <a:rPr lang="es-ES" sz="2000" b="1" dirty="0" err="1">
              <a:ln>
                <a:solidFill>
                  <a:schemeClr val="accent4">
                    <a:lumMod val="50000"/>
                  </a:schemeClr>
                </a:solidFill>
              </a:ln>
            </a:rPr>
            <a:t>zur</a:t>
          </a:r>
          <a:r>
            <a:rPr lang="es-ES" sz="2000" b="1" dirty="0">
              <a:ln>
                <a:solidFill>
                  <a:schemeClr val="accent4">
                    <a:lumMod val="50000"/>
                  </a:schemeClr>
                </a:solidFill>
              </a:ln>
            </a:rPr>
            <a:t> </a:t>
          </a:r>
          <a:r>
            <a:rPr lang="es-ES" sz="2000" b="1" dirty="0" err="1">
              <a:ln>
                <a:solidFill>
                  <a:schemeClr val="accent4">
                    <a:lumMod val="50000"/>
                  </a:schemeClr>
                </a:solidFill>
              </a:ln>
            </a:rPr>
            <a:t>Erde</a:t>
          </a:r>
          <a:r>
            <a:rPr lang="es-ES" sz="2000" b="1" dirty="0">
              <a:ln>
                <a:solidFill>
                  <a:schemeClr val="accent4">
                    <a:lumMod val="50000"/>
                  </a:schemeClr>
                </a:solidFill>
              </a:ln>
            </a:rPr>
            <a:t> zum Beten</a:t>
          </a:r>
          <a:br>
            <a:rPr lang="es-ES" sz="2000" b="1" dirty="0">
              <a:ln>
                <a:solidFill>
                  <a:schemeClr val="accent4">
                    <a:lumMod val="50000"/>
                  </a:schemeClr>
                </a:solidFill>
              </a:ln>
            </a:rPr>
          </a:br>
          <a:r>
            <a:rPr lang="es-ES" sz="2000" b="1" dirty="0">
              <a:ln>
                <a:solidFill>
                  <a:schemeClr val="accent4">
                    <a:lumMod val="50000"/>
                  </a:schemeClr>
                </a:solidFill>
              </a:ln>
            </a:rPr>
            <a:t>(Neh 8,6)</a:t>
          </a: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de-DE" sz="2000" b="1" dirty="0">
              <a:solidFill>
                <a:schemeClr val="accent1">
                  <a:lumMod val="75000"/>
                </a:schemeClr>
              </a:solidFill>
            </a:rPr>
            <a:t>David betete niedergestreckt auf seinem Bett </a:t>
          </a:r>
          <a:r>
            <a:rPr lang="es-ES" sz="2000" b="1" dirty="0">
              <a:solidFill>
                <a:schemeClr val="accent1">
                  <a:lumMod val="75000"/>
                </a:schemeClr>
              </a:solidFill>
            </a:rPr>
            <a:t>(1. </a:t>
          </a:r>
          <a:r>
            <a:rPr lang="es-ES" sz="2000" b="1" dirty="0" err="1">
              <a:solidFill>
                <a:schemeClr val="accent1">
                  <a:lumMod val="75000"/>
                </a:schemeClr>
              </a:solidFill>
            </a:rPr>
            <a:t>Kö</a:t>
          </a:r>
          <a:r>
            <a:rPr lang="es-ES" sz="2000" b="1" dirty="0">
              <a:solidFill>
                <a:schemeClr val="accent1">
                  <a:lumMod val="75000"/>
                </a:schemeClr>
              </a:solidFill>
            </a:rPr>
            <a:t> 1,47)</a:t>
          </a: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de-DE" sz="2000" b="1" dirty="0">
              <a:solidFill>
                <a:schemeClr val="accent3">
                  <a:lumMod val="75000"/>
                </a:schemeClr>
              </a:solidFill>
            </a:rPr>
            <a:t>Nehemia stand und betete schweigend vor dem König</a:t>
          </a:r>
          <a:br>
            <a:rPr lang="de-DE" sz="2000" b="1" dirty="0">
              <a:solidFill>
                <a:schemeClr val="accent3">
                  <a:lumMod val="75000"/>
                </a:schemeClr>
              </a:solidFill>
            </a:rPr>
          </a:br>
          <a:r>
            <a:rPr lang="es-ES" sz="2000" b="1" dirty="0">
              <a:solidFill>
                <a:schemeClr val="accent3">
                  <a:lumMod val="75000"/>
                </a:schemeClr>
              </a:solidFill>
            </a:rPr>
            <a:t>(Neh 2,1-4)</a:t>
          </a: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6462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LinFactNeighborY="-68943">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6C5FD939-BB09-4A1F-B646-FAE4F965A6BD}">
      <dgm:prSet custT="1"/>
      <dgm:spPr/>
      <dgm:t>
        <a:bodyPr/>
        <a:lstStyle/>
        <a:p>
          <a:pPr algn="ctr">
            <a:buFontTx/>
            <a:buNone/>
          </a:pPr>
          <a:r>
            <a:rPr lang="es-ES" sz="2400" b="1" dirty="0">
              <a:solidFill>
                <a:schemeClr val="accent1">
                  <a:lumMod val="75000"/>
                </a:schemeClr>
              </a:solidFill>
            </a:rPr>
            <a:t>⁕</a:t>
          </a:r>
          <a:r>
            <a:rPr lang="es-ES" sz="2000" b="1" dirty="0"/>
            <a:t> </a:t>
          </a:r>
          <a:r>
            <a:rPr lang="es-ES" sz="2000" b="1" dirty="0" err="1"/>
            <a:t>Wegen</a:t>
          </a:r>
          <a:r>
            <a:rPr lang="es-ES" sz="2000" b="1" dirty="0"/>
            <a:t> Aarons </a:t>
          </a:r>
          <a:r>
            <a:rPr lang="es-ES" sz="2000" b="1" dirty="0" err="1"/>
            <a:t>Sünde</a:t>
          </a:r>
          <a:br>
            <a:rPr lang="es-ES" sz="2000" b="1" dirty="0"/>
          </a:br>
          <a:r>
            <a:rPr lang="es-ES" sz="1800" b="1" dirty="0"/>
            <a:t>(5. Mo 9,20)</a:t>
          </a:r>
          <a:endParaRPr lang="es-ES" sz="2000" b="1" dirty="0"/>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es-ES" sz="2400" b="1" dirty="0">
              <a:solidFill>
                <a:schemeClr val="accent3">
                  <a:lumMod val="75000"/>
                </a:schemeClr>
              </a:solidFill>
            </a:rPr>
            <a:t>⁕</a:t>
          </a:r>
          <a:r>
            <a:rPr lang="es-ES" sz="2000" b="1" dirty="0"/>
            <a:t> </a:t>
          </a:r>
          <a:r>
            <a:rPr lang="es-ES" sz="2000" b="1" dirty="0" err="1"/>
            <a:t>Wegen</a:t>
          </a:r>
          <a:r>
            <a:rPr lang="es-ES" sz="2000" b="1" dirty="0"/>
            <a:t> Miriams </a:t>
          </a:r>
          <a:r>
            <a:rPr lang="es-ES" sz="2000" b="1" dirty="0" err="1"/>
            <a:t>Aufbegehren</a:t>
          </a:r>
          <a:br>
            <a:rPr lang="es-ES" sz="2000" b="1" dirty="0"/>
          </a:br>
          <a:r>
            <a:rPr lang="es-ES" sz="1800" b="1" dirty="0"/>
            <a:t>(4. Mo 12,10-13)</a:t>
          </a:r>
          <a:endParaRPr lang="es-ES" sz="2000" b="1" dirty="0"/>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es-ES" sz="2000" b="1" dirty="0">
              <a:solidFill>
                <a:srgbClr val="7030A0"/>
              </a:solidFill>
            </a:rPr>
            <a:t>POR EL PUEBLO</a:t>
          </a: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s-ES" sz="2400" b="1" dirty="0">
              <a:solidFill>
                <a:schemeClr val="accent5">
                  <a:lumMod val="75000"/>
                </a:schemeClr>
              </a:solidFill>
            </a:rPr>
            <a:t>⁕</a:t>
          </a:r>
          <a:r>
            <a:rPr lang="es-ES" sz="2000" b="1" dirty="0"/>
            <a:t> Als </a:t>
          </a:r>
          <a:r>
            <a:rPr lang="es-ES" sz="2000" b="1" dirty="0" err="1"/>
            <a:t>sie</a:t>
          </a:r>
          <a:r>
            <a:rPr lang="es-ES" sz="2000" b="1" dirty="0"/>
            <a:t> </a:t>
          </a:r>
          <a:r>
            <a:rPr lang="es-ES" sz="2000" b="1" dirty="0" err="1"/>
            <a:t>durstig</a:t>
          </a:r>
          <a:r>
            <a:rPr lang="es-ES" sz="2000" b="1" dirty="0"/>
            <a:t> </a:t>
          </a:r>
          <a:r>
            <a:rPr lang="es-ES" sz="2000" b="1" dirty="0" err="1"/>
            <a:t>waren</a:t>
          </a:r>
          <a:br>
            <a:rPr lang="es-ES" sz="2000" b="1" dirty="0"/>
          </a:br>
          <a:r>
            <a:rPr lang="es-ES" sz="1800" b="1" dirty="0"/>
            <a:t>(2. Mo 15,24-25)</a:t>
          </a:r>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es-ES" sz="2400" b="1" dirty="0">
              <a:solidFill>
                <a:schemeClr val="accent6">
                  <a:lumMod val="50000"/>
                </a:schemeClr>
              </a:solidFill>
            </a:rPr>
            <a:t>⁕</a:t>
          </a:r>
          <a:r>
            <a:rPr lang="es-ES" sz="2000" b="1" dirty="0"/>
            <a:t> </a:t>
          </a:r>
          <a:r>
            <a:rPr lang="de-DE" sz="2000" b="1" dirty="0"/>
            <a:t>Wenn sie hungrig waren </a:t>
          </a:r>
          <a:r>
            <a:rPr lang="de-DE" sz="1800" b="1" dirty="0"/>
            <a:t>(4. Mo 11,11-13</a:t>
          </a:r>
          <a:r>
            <a:rPr lang="es-ES" sz="1800" b="1" dirty="0"/>
            <a:t>)</a:t>
          </a:r>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es-ES" sz="2400" b="1" dirty="0">
              <a:solidFill>
                <a:schemeClr val="tx2"/>
              </a:solidFill>
            </a:rPr>
            <a:t>⁕</a:t>
          </a:r>
          <a:r>
            <a:rPr lang="es-ES" sz="2000" b="1" dirty="0"/>
            <a:t> Als </a:t>
          </a:r>
          <a:r>
            <a:rPr lang="es-ES" sz="2000" b="1" dirty="0" err="1"/>
            <a:t>sie</a:t>
          </a:r>
          <a:r>
            <a:rPr lang="es-ES" sz="2000" b="1" dirty="0"/>
            <a:t> </a:t>
          </a:r>
          <a:r>
            <a:rPr lang="es-ES" sz="2000" b="1" dirty="0" err="1"/>
            <a:t>sündigten</a:t>
          </a:r>
          <a:r>
            <a:rPr lang="es-ES" sz="2000" b="1" dirty="0"/>
            <a:t> </a:t>
          </a:r>
          <a:r>
            <a:rPr lang="es-ES" sz="1800" b="1" dirty="0"/>
            <a:t>(2. Mo 32,30-32)</a:t>
          </a:r>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9AA9465A-7991-4553-96E6-27CAB1DC9C74}">
      <dgm:prSet custT="1"/>
      <dgm:spPr/>
      <dgm:t>
        <a:bodyPr>
          <a:scene3d>
            <a:camera prst="orthographicFront"/>
            <a:lightRig rig="threePt" dir="t"/>
          </a:scene3d>
          <a:sp3d extrusionH="57150">
            <a:bevelT w="38100" h="38100"/>
          </a:sp3d>
        </a:bodyPr>
        <a:lstStyle/>
        <a:p>
          <a:r>
            <a:rPr lang="es-ES" sz="2000" b="1" dirty="0">
              <a:solidFill>
                <a:schemeClr val="accent3"/>
              </a:solidFill>
            </a:rPr>
            <a:t>FÜR </a:t>
          </a:r>
          <a:r>
            <a:rPr lang="es-ES" sz="2000" b="1" dirty="0" err="1">
              <a:solidFill>
                <a:schemeClr val="accent3"/>
              </a:solidFill>
            </a:rPr>
            <a:t>IHRE</a:t>
          </a:r>
          <a:r>
            <a:rPr lang="es-ES" sz="2000" b="1" dirty="0">
              <a:solidFill>
                <a:schemeClr val="accent3"/>
              </a:solidFill>
            </a:rPr>
            <a:t> </a:t>
          </a:r>
          <a:r>
            <a:rPr lang="es-ES" sz="2000" b="1" dirty="0" err="1">
              <a:solidFill>
                <a:schemeClr val="accent3"/>
              </a:solidFill>
            </a:rPr>
            <a:t>FAMILIENMITGLIEDER</a:t>
          </a:r>
          <a:endParaRPr lang="es-ES" sz="2000" b="1" dirty="0">
            <a:solidFill>
              <a:schemeClr val="accent3"/>
            </a:solidFill>
          </a:endParaRPr>
        </a:p>
      </dgm:t>
    </dgm:pt>
    <dgm:pt modelId="{DC9A6A43-E685-4E9E-88D4-36311B2816E4}" type="sibTrans" cxnId="{4C01D1A3-A46A-4B75-BD64-C35A302CEC4B}">
      <dgm:prSet/>
      <dgm:spPr/>
      <dgm:t>
        <a:bodyPr/>
        <a:lstStyle/>
        <a:p>
          <a:endParaRPr lang="es-ES" sz="2000" b="1"/>
        </a:p>
      </dgm:t>
    </dgm:pt>
    <dgm:pt modelId="{21F631D9-1C0D-4587-99AA-541A8A24F842}" type="parTrans" cxnId="{4C01D1A3-A46A-4B75-BD64-C35A302CEC4B}">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626322" custLinFactX="100000" custLinFactY="-69120" custLinFactNeighborX="160552"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35973"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35973"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28431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235973"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Er war konsequent und betete </a:t>
          </a:r>
          <a:r>
            <a:rPr lang="es-ES" sz="2000" b="1" kern="1200" dirty="0" err="1">
              <a:effectLst>
                <a:outerShdw blurRad="38100" dist="38100" dir="2700000" algn="tl">
                  <a:srgbClr val="000000"/>
                </a:outerShdw>
              </a:effectLst>
            </a:rPr>
            <a:t>dreimal</a:t>
          </a:r>
          <a:r>
            <a:rPr lang="es-ES" sz="2000" b="1" kern="1200" dirty="0">
              <a:effectLst>
                <a:outerShdw blurRad="38100" dist="38100" dir="2700000" algn="tl">
                  <a:srgbClr val="000000"/>
                </a:outerShdw>
              </a:effectLst>
            </a:rPr>
            <a:t> am Tag</a:t>
          </a: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28016" rIns="72000" bIns="128016" numCol="1" spcCol="1270" anchor="t"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Es </a:t>
          </a:r>
          <a:r>
            <a:rPr lang="es-ES" sz="1800" b="1" kern="1200" dirty="0" err="1">
              <a:effectLst>
                <a:outerShdw blurRad="38100" dist="38100" dir="2700000" algn="tl">
                  <a:srgbClr val="000000"/>
                </a:outerShdw>
              </a:effectLst>
            </a:rPr>
            <a:t>war</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vorhersehbar</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dass</a:t>
          </a:r>
          <a:r>
            <a:rPr lang="es-ES" sz="1800" b="1" kern="1200" dirty="0">
              <a:effectLst>
                <a:outerShdw blurRad="38100" dist="38100" dir="2700000" algn="tl">
                  <a:srgbClr val="000000"/>
                </a:outerShdw>
              </a:effectLst>
            </a:rPr>
            <a:t> Daniel </a:t>
          </a:r>
          <a:r>
            <a:rPr lang="es-ES" sz="1800" b="1" kern="1200" dirty="0" err="1">
              <a:effectLst>
                <a:outerShdw blurRad="38100" dist="38100" dir="2700000" algn="tl">
                  <a:srgbClr val="000000"/>
                </a:outerShdw>
              </a:effectLst>
            </a:rPr>
            <a:t>sein</a:t>
          </a:r>
          <a:r>
            <a:rPr lang="es-ES" sz="1800" b="1" kern="1200" dirty="0">
              <a:effectLst>
                <a:outerShdw blurRad="38100" dist="38100" dir="2700000" algn="tl">
                  <a:srgbClr val="000000"/>
                </a:outerShdw>
              </a:effectLst>
            </a:rPr>
            <a:t> Fenster in </a:t>
          </a:r>
          <a:r>
            <a:rPr lang="es-ES" sz="1800" b="1" kern="1200" dirty="0" err="1">
              <a:effectLst>
                <a:outerShdw blurRad="38100" dist="38100" dir="2700000" algn="tl">
                  <a:srgbClr val="000000"/>
                </a:outerShdw>
              </a:effectLst>
            </a:rPr>
            <a:t>Richtung</a:t>
          </a:r>
          <a:r>
            <a:rPr lang="es-ES" sz="1800" b="1" kern="1200" dirty="0">
              <a:effectLst>
                <a:outerShdw blurRad="38100" dist="38100" dir="2700000" algn="tl">
                  <a:srgbClr val="000000"/>
                </a:outerShdw>
              </a:effectLst>
            </a:rPr>
            <a:t> Jerusalem </a:t>
          </a:r>
          <a:r>
            <a:rPr lang="es-ES" sz="1800" b="1" kern="1200" dirty="0" err="1">
              <a:effectLst>
                <a:outerShdw blurRad="38100" dist="38100" dir="2700000" algn="tl">
                  <a:srgbClr val="000000"/>
                </a:outerShdw>
              </a:effectLst>
            </a:rPr>
            <a:t>öffnen</a:t>
          </a:r>
          <a:r>
            <a:rPr lang="es-ES" sz="1800" b="1" kern="1200" dirty="0">
              <a:effectLst>
                <a:outerShdw blurRad="38100" dist="38100" dir="2700000" algn="tl">
                  <a:srgbClr val="000000"/>
                </a:outerShdw>
              </a:effectLst>
            </a:rPr>
            <a:t> </a:t>
          </a:r>
          <a:r>
            <a:rPr lang="es-ES" sz="1800" b="1" kern="1200" dirty="0" err="1">
              <a:effectLst>
                <a:outerShdw blurRad="38100" dist="38100" dir="2700000" algn="tl">
                  <a:srgbClr val="000000"/>
                </a:outerShdw>
              </a:effectLst>
            </a:rPr>
            <a:t>wird</a:t>
          </a:r>
          <a:endParaRPr lang="es-ES" sz="1800" b="1" kern="1200" dirty="0">
            <a:effectLst>
              <a:outerShdw blurRad="38100" dist="38100" dir="2700000" algn="tl">
                <a:srgbClr val="000000"/>
              </a:outerShdw>
            </a:effectLst>
          </a:endParaRP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Er </a:t>
          </a:r>
          <a:r>
            <a:rPr lang="es-ES" sz="2000" b="1" kern="1200" dirty="0" err="1">
              <a:effectLst>
                <a:outerShdw blurRad="38100" dist="38100" dir="2700000" algn="tl">
                  <a:srgbClr val="000000"/>
                </a:outerShdw>
              </a:effectLst>
            </a:rPr>
            <a:t>hatte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bestimmte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Gewohnheiten</a:t>
          </a:r>
          <a:r>
            <a:rPr lang="es-ES" sz="2000" b="1" kern="1200" dirty="0">
              <a:effectLst>
                <a:outerShdw blurRad="38100" dist="38100" dir="2700000" algn="tl">
                  <a:srgbClr val="000000"/>
                </a:outerShdw>
              </a:effectLst>
            </a:rPr>
            <a:t>; Er </a:t>
          </a:r>
          <a:r>
            <a:rPr lang="es-ES" sz="2000" b="1" kern="1200" dirty="0" err="1">
              <a:effectLst>
                <a:outerShdw blurRad="38100" dist="38100" dir="2700000" algn="tl">
                  <a:srgbClr val="000000"/>
                </a:outerShdw>
              </a:effectLst>
            </a:rPr>
            <a:t>betete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auf</a:t>
          </a:r>
          <a:r>
            <a:rPr lang="es-ES" sz="2000" b="1" kern="1200" dirty="0">
              <a:effectLst>
                <a:outerShdw blurRad="38100" dist="38100" dir="2700000" algn="tl">
                  <a:srgbClr val="000000"/>
                </a:outerShdw>
              </a:effectLst>
            </a:rPr>
            <a:t> den </a:t>
          </a:r>
          <a:r>
            <a:rPr lang="es-ES" sz="2000" b="1" kern="1200" dirty="0" err="1">
              <a:effectLst>
                <a:outerShdw blurRad="38100" dist="38100" dir="2700000" algn="tl">
                  <a:srgbClr val="000000"/>
                </a:outerShdw>
              </a:effectLst>
            </a:rPr>
            <a:t>Knien</a:t>
          </a:r>
          <a:endParaRPr lang="es-ES" sz="2000" b="1" kern="1200" dirty="0">
            <a:effectLst>
              <a:outerShdw blurRad="38100" dist="38100" dir="2700000" algn="tl">
                <a:srgbClr val="000000"/>
              </a:outerShdw>
            </a:effectLst>
          </a:endParaRP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Es </a:t>
          </a:r>
          <a:r>
            <a:rPr lang="es-ES" sz="2000" b="1" kern="1200" dirty="0" err="1">
              <a:effectLst>
                <a:outerShdw blurRad="38100" dist="38100" dir="2700000" algn="tl">
                  <a:srgbClr val="000000"/>
                </a:outerShdw>
              </a:effectLst>
            </a:rPr>
            <a:t>konzentrierte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sich</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auf</a:t>
          </a:r>
          <a:r>
            <a:rPr lang="es-ES" sz="2000" b="1" kern="1200" dirty="0">
              <a:effectLst>
                <a:outerShdw blurRad="38100" dist="38100" dir="2700000" algn="tl">
                  <a:srgbClr val="000000"/>
                </a:outerShdw>
              </a:effectLst>
            </a:rPr>
            <a:t> Dank </a:t>
          </a:r>
          <a:r>
            <a:rPr lang="es-ES" sz="2000" b="1" kern="1200" dirty="0" err="1">
              <a:effectLst>
                <a:outerShdw blurRad="38100" dist="38100" dir="2700000" algn="tl">
                  <a:srgbClr val="000000"/>
                </a:outerShdw>
              </a:effectLst>
            </a:rPr>
            <a:t>und</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Fürbitte</a:t>
          </a:r>
          <a:endParaRPr lang="es-ES" sz="2000" b="1" kern="1200" dirty="0">
            <a:effectLst>
              <a:outerShdw blurRad="38100" dist="38100" dir="2700000" algn="tl">
                <a:srgbClr val="000000"/>
              </a:outerShdw>
            </a:effectLst>
          </a:endParaRP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3223849"/>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3672" y="0"/>
          <a:ext cx="1787314" cy="187357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367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err="1">
              <a:solidFill>
                <a:schemeClr val="accent6">
                  <a:lumMod val="75000"/>
                </a:schemeClr>
              </a:solidFill>
            </a:rPr>
            <a:t>Jehoshaphat</a:t>
          </a:r>
          <a:r>
            <a:rPr lang="es-ES" sz="2000" b="1" kern="1200" dirty="0">
              <a:solidFill>
                <a:schemeClr val="accent6">
                  <a:lumMod val="75000"/>
                </a:schemeClr>
              </a:solidFill>
            </a:rPr>
            <a:t> </a:t>
          </a:r>
          <a:r>
            <a:rPr lang="de-DE" sz="2000" b="1" kern="1200" dirty="0">
              <a:solidFill>
                <a:schemeClr val="accent6">
                  <a:lumMod val="75000"/>
                </a:schemeClr>
              </a:solidFill>
            </a:rPr>
            <a:t>betete vor dem Volk stehend</a:t>
          </a:r>
          <a:br>
            <a:rPr lang="de-DE" sz="2000" b="1" kern="1200" dirty="0">
              <a:solidFill>
                <a:schemeClr val="accent6">
                  <a:lumMod val="75000"/>
                </a:schemeClr>
              </a:solidFill>
            </a:rPr>
          </a:br>
          <a:r>
            <a:rPr lang="es-ES" sz="2000" b="1" kern="1200" dirty="0">
              <a:solidFill>
                <a:schemeClr val="accent6">
                  <a:lumMod val="75000"/>
                </a:schemeClr>
              </a:solidFill>
            </a:rPr>
            <a:t>(2. Ch. 20,5)</a:t>
          </a:r>
        </a:p>
      </dsp:txBody>
      <dsp:txXfrm>
        <a:off x="3672" y="1837310"/>
        <a:ext cx="1787314" cy="663093"/>
      </dsp:txXfrm>
    </dsp:sp>
    <dsp:sp modelId="{EDB4A37D-8561-4929-99F8-AC235B3239EA}">
      <dsp:nvSpPr>
        <dsp:cNvPr id="0" name=""/>
        <dsp:cNvSpPr/>
      </dsp:nvSpPr>
      <dsp:spPr>
        <a:xfrm>
          <a:off x="1969792" y="0"/>
          <a:ext cx="1787314" cy="1873579"/>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6979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de-DE" sz="2000" b="1" kern="1200" dirty="0">
              <a:solidFill>
                <a:schemeClr val="accent5">
                  <a:lumMod val="75000"/>
                </a:schemeClr>
              </a:solidFill>
            </a:rPr>
            <a:t>David setzte sich vor Gott, um zu danken</a:t>
          </a:r>
          <a:br>
            <a:rPr lang="de-DE" sz="2000" b="1" kern="1200" dirty="0">
              <a:solidFill>
                <a:schemeClr val="accent5">
                  <a:lumMod val="75000"/>
                </a:schemeClr>
              </a:solidFill>
            </a:rPr>
          </a:br>
          <a:r>
            <a:rPr lang="es-ES" sz="2000" b="1" kern="1200" dirty="0">
              <a:solidFill>
                <a:schemeClr val="accent5">
                  <a:lumMod val="75000"/>
                </a:schemeClr>
              </a:solidFill>
            </a:rPr>
            <a:t>(2. Sam 7:18)</a:t>
          </a:r>
        </a:p>
      </dsp:txBody>
      <dsp:txXfrm>
        <a:off x="1969792" y="1837310"/>
        <a:ext cx="1787314" cy="663093"/>
      </dsp:txXfrm>
    </dsp:sp>
    <dsp:sp modelId="{EC92B07E-2904-41D0-9661-42C1AFD2B2F2}">
      <dsp:nvSpPr>
        <dsp:cNvPr id="0" name=""/>
        <dsp:cNvSpPr/>
      </dsp:nvSpPr>
      <dsp:spPr>
        <a:xfrm>
          <a:off x="3935913" y="0"/>
          <a:ext cx="1787314" cy="187357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935913"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de-DE" sz="2000" b="1" kern="1200" dirty="0">
              <a:solidFill>
                <a:schemeClr val="accent2">
                  <a:lumMod val="75000"/>
                </a:schemeClr>
              </a:solidFill>
            </a:rPr>
            <a:t>Salomo betete kniend mit erhobenen Händen</a:t>
          </a:r>
          <a:br>
            <a:rPr lang="de-DE" sz="2000" b="1" kern="1200" dirty="0">
              <a:solidFill>
                <a:schemeClr val="accent2">
                  <a:lumMod val="75000"/>
                </a:schemeClr>
              </a:solidFill>
            </a:rPr>
          </a:br>
          <a:r>
            <a:rPr lang="es-ES" sz="2000" b="1" kern="1200" dirty="0">
              <a:solidFill>
                <a:schemeClr val="accent2">
                  <a:lumMod val="75000"/>
                </a:schemeClr>
              </a:solidFill>
            </a:rPr>
            <a:t>(1. </a:t>
          </a:r>
          <a:r>
            <a:rPr lang="es-ES" sz="2000" b="1" kern="1200" dirty="0" err="1">
              <a:solidFill>
                <a:schemeClr val="accent2">
                  <a:lumMod val="75000"/>
                </a:schemeClr>
              </a:solidFill>
            </a:rPr>
            <a:t>Kö</a:t>
          </a:r>
          <a:r>
            <a:rPr lang="es-ES" sz="2000" b="1" kern="1200" dirty="0">
              <a:solidFill>
                <a:schemeClr val="accent2">
                  <a:lumMod val="75000"/>
                </a:schemeClr>
              </a:solidFill>
            </a:rPr>
            <a:t> 8,54)</a:t>
          </a:r>
        </a:p>
      </dsp:txBody>
      <dsp:txXfrm>
        <a:off x="3935913" y="1837310"/>
        <a:ext cx="1787314" cy="663093"/>
      </dsp:txXfrm>
    </dsp:sp>
    <dsp:sp modelId="{E04F557E-0620-4279-8185-F3D5DA5EFC90}">
      <dsp:nvSpPr>
        <dsp:cNvPr id="0" name=""/>
        <dsp:cNvSpPr/>
      </dsp:nvSpPr>
      <dsp:spPr>
        <a:xfrm>
          <a:off x="5902034" y="0"/>
          <a:ext cx="1787314" cy="187357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902034" y="169448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s-ES" sz="2000" b="1" kern="1200" dirty="0">
              <a:ln>
                <a:solidFill>
                  <a:schemeClr val="accent4">
                    <a:lumMod val="50000"/>
                  </a:schemeClr>
                </a:solidFill>
              </a:ln>
            </a:rPr>
            <a:t>Die </a:t>
          </a:r>
          <a:r>
            <a:rPr lang="es-ES" sz="2000" b="1" kern="1200" dirty="0" err="1">
              <a:ln>
                <a:solidFill>
                  <a:schemeClr val="accent4">
                    <a:lumMod val="50000"/>
                  </a:schemeClr>
                </a:solidFill>
              </a:ln>
            </a:rPr>
            <a:t>Menschen</a:t>
          </a:r>
          <a:r>
            <a:rPr lang="es-ES" sz="2000" b="1" kern="1200" dirty="0">
              <a:ln>
                <a:solidFill>
                  <a:schemeClr val="accent4">
                    <a:lumMod val="50000"/>
                  </a:schemeClr>
                </a:solidFill>
              </a:ln>
            </a:rPr>
            <a:t> </a:t>
          </a:r>
          <a:r>
            <a:rPr lang="es-ES" sz="2000" b="1" kern="1200" dirty="0" err="1">
              <a:ln>
                <a:solidFill>
                  <a:schemeClr val="accent4">
                    <a:lumMod val="50000"/>
                  </a:schemeClr>
                </a:solidFill>
              </a:ln>
            </a:rPr>
            <a:t>verbeugten</a:t>
          </a:r>
          <a:r>
            <a:rPr lang="es-ES" sz="2000" b="1" kern="1200" dirty="0">
              <a:ln>
                <a:solidFill>
                  <a:schemeClr val="accent4">
                    <a:lumMod val="50000"/>
                  </a:schemeClr>
                </a:solidFill>
              </a:ln>
            </a:rPr>
            <a:t> </a:t>
          </a:r>
          <a:r>
            <a:rPr lang="es-ES" sz="2000" b="1" kern="1200" dirty="0" err="1">
              <a:ln>
                <a:solidFill>
                  <a:schemeClr val="accent4">
                    <a:lumMod val="50000"/>
                  </a:schemeClr>
                </a:solidFill>
              </a:ln>
            </a:rPr>
            <a:t>sich</a:t>
          </a:r>
          <a:r>
            <a:rPr lang="es-ES" sz="2000" b="1" kern="1200" dirty="0">
              <a:ln>
                <a:solidFill>
                  <a:schemeClr val="accent4">
                    <a:lumMod val="50000"/>
                  </a:schemeClr>
                </a:solidFill>
              </a:ln>
            </a:rPr>
            <a:t> bis </a:t>
          </a:r>
          <a:r>
            <a:rPr lang="es-ES" sz="2000" b="1" kern="1200" dirty="0" err="1">
              <a:ln>
                <a:solidFill>
                  <a:schemeClr val="accent4">
                    <a:lumMod val="50000"/>
                  </a:schemeClr>
                </a:solidFill>
              </a:ln>
            </a:rPr>
            <a:t>zur</a:t>
          </a:r>
          <a:r>
            <a:rPr lang="es-ES" sz="2000" b="1" kern="1200" dirty="0">
              <a:ln>
                <a:solidFill>
                  <a:schemeClr val="accent4">
                    <a:lumMod val="50000"/>
                  </a:schemeClr>
                </a:solidFill>
              </a:ln>
            </a:rPr>
            <a:t> </a:t>
          </a:r>
          <a:r>
            <a:rPr lang="es-ES" sz="2000" b="1" kern="1200" dirty="0" err="1">
              <a:ln>
                <a:solidFill>
                  <a:schemeClr val="accent4">
                    <a:lumMod val="50000"/>
                  </a:schemeClr>
                </a:solidFill>
              </a:ln>
            </a:rPr>
            <a:t>Erde</a:t>
          </a:r>
          <a:r>
            <a:rPr lang="es-ES" sz="2000" b="1" kern="1200" dirty="0">
              <a:ln>
                <a:solidFill>
                  <a:schemeClr val="accent4">
                    <a:lumMod val="50000"/>
                  </a:schemeClr>
                </a:solidFill>
              </a:ln>
            </a:rPr>
            <a:t> zum Beten</a:t>
          </a:r>
          <a:br>
            <a:rPr lang="es-ES" sz="2000" b="1" kern="1200" dirty="0">
              <a:ln>
                <a:solidFill>
                  <a:schemeClr val="accent4">
                    <a:lumMod val="50000"/>
                  </a:schemeClr>
                </a:solidFill>
              </a:ln>
            </a:rPr>
          </a:br>
          <a:r>
            <a:rPr lang="es-ES" sz="2000" b="1" kern="1200" dirty="0">
              <a:ln>
                <a:solidFill>
                  <a:schemeClr val="accent4">
                    <a:lumMod val="50000"/>
                  </a:schemeClr>
                </a:solidFill>
              </a:ln>
            </a:rPr>
            <a:t>(Neh 8,6)</a:t>
          </a:r>
        </a:p>
      </dsp:txBody>
      <dsp:txXfrm>
        <a:off x="5902034" y="1694480"/>
        <a:ext cx="1787314" cy="663093"/>
      </dsp:txXfrm>
    </dsp:sp>
    <dsp:sp modelId="{409CBAFB-D84F-4FB1-8ADF-A849DF484FB6}">
      <dsp:nvSpPr>
        <dsp:cNvPr id="0" name=""/>
        <dsp:cNvSpPr/>
      </dsp:nvSpPr>
      <dsp:spPr>
        <a:xfrm>
          <a:off x="7868155" y="0"/>
          <a:ext cx="1787314" cy="187357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868155"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de-DE" sz="2000" b="1" kern="1200" dirty="0">
              <a:solidFill>
                <a:schemeClr val="accent1">
                  <a:lumMod val="75000"/>
                </a:schemeClr>
              </a:solidFill>
            </a:rPr>
            <a:t>David betete niedergestreckt auf seinem Bett </a:t>
          </a:r>
          <a:r>
            <a:rPr lang="es-ES" sz="2000" b="1" kern="1200" dirty="0">
              <a:solidFill>
                <a:schemeClr val="accent1">
                  <a:lumMod val="75000"/>
                </a:schemeClr>
              </a:solidFill>
            </a:rPr>
            <a:t>(1. </a:t>
          </a:r>
          <a:r>
            <a:rPr lang="es-ES" sz="2000" b="1" kern="1200" dirty="0" err="1">
              <a:solidFill>
                <a:schemeClr val="accent1">
                  <a:lumMod val="75000"/>
                </a:schemeClr>
              </a:solidFill>
            </a:rPr>
            <a:t>Kö</a:t>
          </a:r>
          <a:r>
            <a:rPr lang="es-ES" sz="2000" b="1" kern="1200" dirty="0">
              <a:solidFill>
                <a:schemeClr val="accent1">
                  <a:lumMod val="75000"/>
                </a:schemeClr>
              </a:solidFill>
            </a:rPr>
            <a:t> 1,47)</a:t>
          </a:r>
        </a:p>
      </dsp:txBody>
      <dsp:txXfrm>
        <a:off x="7868155" y="1837310"/>
        <a:ext cx="1787314" cy="663093"/>
      </dsp:txXfrm>
    </dsp:sp>
    <dsp:sp modelId="{FAC1B06F-82D6-44E5-8A3F-A94EDA2109E5}">
      <dsp:nvSpPr>
        <dsp:cNvPr id="0" name=""/>
        <dsp:cNvSpPr/>
      </dsp:nvSpPr>
      <dsp:spPr>
        <a:xfrm>
          <a:off x="9834276" y="0"/>
          <a:ext cx="1787314" cy="187357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834276" y="1665861"/>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de-DE" sz="2000" b="1" kern="1200" dirty="0">
              <a:solidFill>
                <a:schemeClr val="accent3">
                  <a:lumMod val="75000"/>
                </a:schemeClr>
              </a:solidFill>
            </a:rPr>
            <a:t>Nehemia stand und betete schweigend vor dem König</a:t>
          </a:r>
          <a:br>
            <a:rPr lang="de-DE" sz="2000" b="1" kern="1200" dirty="0">
              <a:solidFill>
                <a:schemeClr val="accent3">
                  <a:lumMod val="75000"/>
                </a:schemeClr>
              </a:solidFill>
            </a:rPr>
          </a:br>
          <a:r>
            <a:rPr lang="es-ES" sz="2000" b="1" kern="1200" dirty="0">
              <a:solidFill>
                <a:schemeClr val="accent3">
                  <a:lumMod val="75000"/>
                </a:schemeClr>
              </a:solidFill>
            </a:rPr>
            <a:t>(Neh 2,1-4)</a:t>
          </a:r>
        </a:p>
      </dsp:txBody>
      <dsp:txXfrm>
        <a:off x="9834276" y="1665861"/>
        <a:ext cx="1787314" cy="6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10461" y="426102"/>
          <a:ext cx="2768079" cy="212726"/>
        </a:xfrm>
        <a:custGeom>
          <a:avLst/>
          <a:gdLst/>
          <a:ahLst/>
          <a:cxnLst/>
          <a:rect l="0" t="0" r="0" b="0"/>
          <a:pathLst>
            <a:path>
              <a:moveTo>
                <a:pt x="0" y="0"/>
              </a:moveTo>
              <a:lnTo>
                <a:pt x="0" y="146147"/>
              </a:lnTo>
              <a:lnTo>
                <a:pt x="2768079" y="146147"/>
              </a:lnTo>
              <a:lnTo>
                <a:pt x="276807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10461" y="426102"/>
          <a:ext cx="281439" cy="212726"/>
        </a:xfrm>
        <a:custGeom>
          <a:avLst/>
          <a:gdLst/>
          <a:ahLst/>
          <a:cxnLst/>
          <a:rect l="0" t="0" r="0" b="0"/>
          <a:pathLst>
            <a:path>
              <a:moveTo>
                <a:pt x="0" y="0"/>
              </a:moveTo>
              <a:lnTo>
                <a:pt x="0" y="146147"/>
              </a:lnTo>
              <a:lnTo>
                <a:pt x="281439" y="146147"/>
              </a:lnTo>
              <a:lnTo>
                <a:pt x="28143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859763" y="426102"/>
          <a:ext cx="2050698" cy="212726"/>
        </a:xfrm>
        <a:custGeom>
          <a:avLst/>
          <a:gdLst/>
          <a:ahLst/>
          <a:cxnLst/>
          <a:rect l="0" t="0" r="0" b="0"/>
          <a:pathLst>
            <a:path>
              <a:moveTo>
                <a:pt x="2050698" y="0"/>
              </a:moveTo>
              <a:lnTo>
                <a:pt x="2050698" y="146147"/>
              </a:lnTo>
              <a:lnTo>
                <a:pt x="0" y="146147"/>
              </a:lnTo>
              <a:lnTo>
                <a:pt x="0"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877224" y="426102"/>
          <a:ext cx="1399117" cy="212726"/>
        </a:xfrm>
        <a:custGeom>
          <a:avLst/>
          <a:gdLst/>
          <a:ahLst/>
          <a:cxnLst/>
          <a:rect l="0" t="0" r="0" b="0"/>
          <a:pathLst>
            <a:path>
              <a:moveTo>
                <a:pt x="0" y="0"/>
              </a:moveTo>
              <a:lnTo>
                <a:pt x="0" y="146147"/>
              </a:lnTo>
              <a:lnTo>
                <a:pt x="1399117" y="146147"/>
              </a:lnTo>
              <a:lnTo>
                <a:pt x="1399117"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44204" y="426102"/>
          <a:ext cx="933019" cy="212726"/>
        </a:xfrm>
        <a:custGeom>
          <a:avLst/>
          <a:gdLst/>
          <a:ahLst/>
          <a:cxnLst/>
          <a:rect l="0" t="0" r="0" b="0"/>
          <a:pathLst>
            <a:path>
              <a:moveTo>
                <a:pt x="933019" y="0"/>
              </a:moveTo>
              <a:lnTo>
                <a:pt x="933019" y="146147"/>
              </a:lnTo>
              <a:lnTo>
                <a:pt x="0" y="146147"/>
              </a:lnTo>
              <a:lnTo>
                <a:pt x="0"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664172" y="0"/>
          <a:ext cx="426102" cy="426102"/>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073600" y="38910"/>
          <a:ext cx="4003162"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s-ES" sz="2000" b="1" kern="1200" dirty="0">
              <a:solidFill>
                <a:schemeClr val="accent3"/>
              </a:solidFill>
            </a:rPr>
            <a:t>FÜR </a:t>
          </a:r>
          <a:r>
            <a:rPr lang="es-ES" sz="2000" b="1" kern="1200" dirty="0" err="1">
              <a:solidFill>
                <a:schemeClr val="accent3"/>
              </a:solidFill>
            </a:rPr>
            <a:t>IHRE</a:t>
          </a:r>
          <a:r>
            <a:rPr lang="es-ES" sz="2000" b="1" kern="1200" dirty="0">
              <a:solidFill>
                <a:schemeClr val="accent3"/>
              </a:solidFill>
            </a:rPr>
            <a:t> </a:t>
          </a:r>
          <a:r>
            <a:rPr lang="es-ES" sz="2000" b="1" kern="1200" dirty="0" err="1">
              <a:solidFill>
                <a:schemeClr val="accent3"/>
              </a:solidFill>
            </a:rPr>
            <a:t>FAMILIENMITGLIEDER</a:t>
          </a:r>
          <a:endParaRPr lang="es-ES" sz="2000" b="1" kern="1200" dirty="0">
            <a:solidFill>
              <a:schemeClr val="accent3"/>
            </a:solidFill>
          </a:endParaRPr>
        </a:p>
      </dsp:txBody>
      <dsp:txXfrm>
        <a:off x="2073600" y="38910"/>
        <a:ext cx="4003162" cy="426102"/>
      </dsp:txXfrm>
    </dsp:sp>
    <dsp:sp modelId="{9D111C27-E043-480C-8A20-BEB0A7F7A350}">
      <dsp:nvSpPr>
        <dsp:cNvPr id="0" name=""/>
        <dsp:cNvSpPr/>
      </dsp:nvSpPr>
      <dsp:spPr>
        <a:xfrm>
          <a:off x="5336" y="638829"/>
          <a:ext cx="1877736" cy="1188996"/>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318337"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es-ES" sz="2400" b="1" kern="1200" dirty="0">
              <a:solidFill>
                <a:schemeClr val="accent1">
                  <a:lumMod val="75000"/>
                </a:schemeClr>
              </a:solidFill>
            </a:rPr>
            <a:t>⁕</a:t>
          </a:r>
          <a:r>
            <a:rPr lang="es-ES" sz="2000" b="1" kern="1200" dirty="0"/>
            <a:t> </a:t>
          </a:r>
          <a:r>
            <a:rPr lang="es-ES" sz="2000" b="1" kern="1200" dirty="0" err="1"/>
            <a:t>Wegen</a:t>
          </a:r>
          <a:r>
            <a:rPr lang="es-ES" sz="2000" b="1" kern="1200" dirty="0"/>
            <a:t> Aarons </a:t>
          </a:r>
          <a:r>
            <a:rPr lang="es-ES" sz="2000" b="1" kern="1200" dirty="0" err="1"/>
            <a:t>Sünde</a:t>
          </a:r>
          <a:br>
            <a:rPr lang="es-ES" sz="2000" b="1" kern="1200" dirty="0"/>
          </a:br>
          <a:r>
            <a:rPr lang="es-ES" sz="1800" b="1" kern="1200" dirty="0"/>
            <a:t>(5. Mo 9,20)</a:t>
          </a:r>
          <a:endParaRPr lang="es-ES" sz="2000" b="1" kern="1200" dirty="0"/>
        </a:p>
      </dsp:txBody>
      <dsp:txXfrm>
        <a:off x="318337" y="2276857"/>
        <a:ext cx="1508230" cy="426102"/>
      </dsp:txXfrm>
    </dsp:sp>
    <dsp:sp modelId="{88F1BAE8-136E-42BF-9207-09B358BAB561}">
      <dsp:nvSpPr>
        <dsp:cNvPr id="0" name=""/>
        <dsp:cNvSpPr/>
      </dsp:nvSpPr>
      <dsp:spPr>
        <a:xfrm>
          <a:off x="2337473" y="638829"/>
          <a:ext cx="1877736" cy="1188996"/>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399191" y="2276857"/>
          <a:ext cx="2010797"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3">
                  <a:lumMod val="75000"/>
                </a:schemeClr>
              </a:solidFill>
            </a:rPr>
            <a:t>⁕</a:t>
          </a:r>
          <a:r>
            <a:rPr lang="es-ES" sz="2000" b="1" kern="1200" dirty="0"/>
            <a:t> </a:t>
          </a:r>
          <a:r>
            <a:rPr lang="es-ES" sz="2000" b="1" kern="1200" dirty="0" err="1"/>
            <a:t>Wegen</a:t>
          </a:r>
          <a:r>
            <a:rPr lang="es-ES" sz="2000" b="1" kern="1200" dirty="0"/>
            <a:t> Miriams </a:t>
          </a:r>
          <a:r>
            <a:rPr lang="es-ES" sz="2000" b="1" kern="1200" dirty="0" err="1"/>
            <a:t>Aufbegehren</a:t>
          </a:r>
          <a:br>
            <a:rPr lang="es-ES" sz="2000" b="1" kern="1200" dirty="0"/>
          </a:br>
          <a:r>
            <a:rPr lang="es-ES" sz="1800" b="1" kern="1200" dirty="0"/>
            <a:t>(4. Mo 12,10-13)</a:t>
          </a:r>
          <a:endParaRPr lang="es-ES" sz="2000" b="1" kern="1200" dirty="0"/>
        </a:p>
      </dsp:txBody>
      <dsp:txXfrm>
        <a:off x="2399191" y="2276857"/>
        <a:ext cx="2010797" cy="426102"/>
      </dsp:txXfrm>
    </dsp:sp>
    <dsp:sp modelId="{2FB7C8D9-58F1-4B12-A15B-42E3B531EF11}">
      <dsp:nvSpPr>
        <dsp:cNvPr id="0" name=""/>
        <dsp:cNvSpPr/>
      </dsp:nvSpPr>
      <dsp:spPr>
        <a:xfrm>
          <a:off x="7697410" y="0"/>
          <a:ext cx="426102" cy="426102"/>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265756" y="38910"/>
          <a:ext cx="20769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s-ES" sz="2000" b="1" kern="1200" dirty="0">
              <a:solidFill>
                <a:srgbClr val="7030A0"/>
              </a:solidFill>
            </a:rPr>
            <a:t>POR EL PUEBLO</a:t>
          </a:r>
        </a:p>
      </dsp:txBody>
      <dsp:txXfrm>
        <a:off x="8265756" y="38910"/>
        <a:ext cx="2076930" cy="426102"/>
      </dsp:txXfrm>
    </dsp:sp>
    <dsp:sp modelId="{E15C53C2-DCBA-4343-9AC7-09FB8C81C12F}">
      <dsp:nvSpPr>
        <dsp:cNvPr id="0" name=""/>
        <dsp:cNvSpPr/>
      </dsp:nvSpPr>
      <dsp:spPr>
        <a:xfrm>
          <a:off x="4920894" y="638829"/>
          <a:ext cx="1877736" cy="1188996"/>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233896"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5">
                  <a:lumMod val="75000"/>
                </a:schemeClr>
              </a:solidFill>
            </a:rPr>
            <a:t>⁕</a:t>
          </a:r>
          <a:r>
            <a:rPr lang="es-ES" sz="2000" b="1" kern="1200" dirty="0"/>
            <a:t> Als </a:t>
          </a:r>
          <a:r>
            <a:rPr lang="es-ES" sz="2000" b="1" kern="1200" dirty="0" err="1"/>
            <a:t>sie</a:t>
          </a:r>
          <a:r>
            <a:rPr lang="es-ES" sz="2000" b="1" kern="1200" dirty="0"/>
            <a:t> </a:t>
          </a:r>
          <a:r>
            <a:rPr lang="es-ES" sz="2000" b="1" kern="1200" dirty="0" err="1"/>
            <a:t>durstig</a:t>
          </a:r>
          <a:r>
            <a:rPr lang="es-ES" sz="2000" b="1" kern="1200" dirty="0"/>
            <a:t> </a:t>
          </a:r>
          <a:r>
            <a:rPr lang="es-ES" sz="2000" b="1" kern="1200" dirty="0" err="1"/>
            <a:t>waren</a:t>
          </a:r>
          <a:br>
            <a:rPr lang="es-ES" sz="2000" b="1" kern="1200" dirty="0"/>
          </a:br>
          <a:r>
            <a:rPr lang="es-ES" sz="1800" b="1" kern="1200" dirty="0"/>
            <a:t>(2. Mo 15,24-25)</a:t>
          </a:r>
        </a:p>
      </dsp:txBody>
      <dsp:txXfrm>
        <a:off x="5233896" y="2276857"/>
        <a:ext cx="1508230" cy="426102"/>
      </dsp:txXfrm>
    </dsp:sp>
    <dsp:sp modelId="{DB6B9390-5F47-4F37-A57D-3476786C6143}">
      <dsp:nvSpPr>
        <dsp:cNvPr id="0" name=""/>
        <dsp:cNvSpPr/>
      </dsp:nvSpPr>
      <dsp:spPr>
        <a:xfrm>
          <a:off x="7253032" y="638829"/>
          <a:ext cx="1877736" cy="1188996"/>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411531" y="2276857"/>
          <a:ext cx="1817236"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6">
                  <a:lumMod val="50000"/>
                </a:schemeClr>
              </a:solidFill>
            </a:rPr>
            <a:t>⁕</a:t>
          </a:r>
          <a:r>
            <a:rPr lang="es-ES" sz="2000" b="1" kern="1200" dirty="0"/>
            <a:t> </a:t>
          </a:r>
          <a:r>
            <a:rPr lang="de-DE" sz="2000" b="1" kern="1200" dirty="0"/>
            <a:t>Wenn sie hungrig waren </a:t>
          </a:r>
          <a:r>
            <a:rPr lang="de-DE" sz="1800" b="1" kern="1200" dirty="0"/>
            <a:t>(4. Mo 11,11-13</a:t>
          </a:r>
          <a:r>
            <a:rPr lang="es-ES" sz="1800" b="1" kern="1200" dirty="0"/>
            <a:t>)</a:t>
          </a:r>
        </a:p>
      </dsp:txBody>
      <dsp:txXfrm>
        <a:off x="7411531" y="2276857"/>
        <a:ext cx="1817236" cy="426102"/>
      </dsp:txXfrm>
    </dsp:sp>
    <dsp:sp modelId="{CD389D96-F776-43A9-A232-CA0484CC1C83}">
      <dsp:nvSpPr>
        <dsp:cNvPr id="0" name=""/>
        <dsp:cNvSpPr/>
      </dsp:nvSpPr>
      <dsp:spPr>
        <a:xfrm>
          <a:off x="9739672" y="638829"/>
          <a:ext cx="1877736" cy="1188996"/>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10052674"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rPr>
            <a:t>⁕</a:t>
          </a:r>
          <a:r>
            <a:rPr lang="es-ES" sz="2000" b="1" kern="1200" dirty="0"/>
            <a:t> Als </a:t>
          </a:r>
          <a:r>
            <a:rPr lang="es-ES" sz="2000" b="1" kern="1200" dirty="0" err="1"/>
            <a:t>sie</a:t>
          </a:r>
          <a:r>
            <a:rPr lang="es-ES" sz="2000" b="1" kern="1200" dirty="0"/>
            <a:t> </a:t>
          </a:r>
          <a:r>
            <a:rPr lang="es-ES" sz="2000" b="1" kern="1200" dirty="0" err="1"/>
            <a:t>sündigten</a:t>
          </a:r>
          <a:r>
            <a:rPr lang="es-ES" sz="2000" b="1" kern="1200" dirty="0"/>
            <a:t> </a:t>
          </a:r>
          <a:r>
            <a:rPr lang="es-ES" sz="1800" b="1" kern="1200" dirty="0"/>
            <a:t>(2. Mo 32,30-32)</a:t>
          </a:r>
        </a:p>
      </dsp:txBody>
      <dsp:txXfrm>
        <a:off x="10052674" y="2276857"/>
        <a:ext cx="1508230" cy="4261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09/05/2026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09/05/2026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09/05/2026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g"/></Relationships>
</file>

<file path=ppt/slides/_rels/slide13.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3.jpg"/></Relationships>
</file>

<file path=ppt/slides/_rels/slide1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6.jpeg"/><Relationship Id="rId4" Type="http://schemas.openxmlformats.org/officeDocument/2006/relationships/diagramLayout" Target="../diagrams/layout1.xml"/><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39"/>
            <a:ext cx="5127056"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GEBETS- KÄMPFER</a:t>
            </a: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2863604" cy="338554"/>
          </a:xfrm>
          <a:prstGeom prst="rect">
            <a:avLst/>
          </a:prstGeom>
          <a:noFill/>
        </p:spPr>
        <p:txBody>
          <a:bodyPr wrap="none" rtlCol="0">
            <a:spAutoFit/>
          </a:bodyPr>
          <a:lstStyle/>
          <a:p>
            <a:r>
              <a:rPr lang="es-ES" sz="1600" b="1" dirty="0" err="1">
                <a:solidFill>
                  <a:srgbClr val="FEF5A8"/>
                </a:solidFill>
                <a:effectLst>
                  <a:outerShdw blurRad="38100" dist="38100" dir="2700000" algn="tl">
                    <a:srgbClr val="000000"/>
                  </a:outerShdw>
                </a:effectLst>
              </a:rPr>
              <a:t>Lektion</a:t>
            </a:r>
            <a:r>
              <a:rPr lang="es-ES" sz="1600" b="1" dirty="0">
                <a:solidFill>
                  <a:srgbClr val="FEF5A8"/>
                </a:solidFill>
                <a:effectLst>
                  <a:outerShdw blurRad="38100" dist="38100" dir="2700000" algn="tl">
                    <a:srgbClr val="000000"/>
                  </a:outerShdw>
                </a:effectLst>
              </a:rPr>
              <a:t> 6 Sabbat, 9. Mai 2026</a:t>
            </a:r>
          </a:p>
        </p:txBody>
      </p:sp>
      <p:pic>
        <p:nvPicPr>
          <p:cNvPr id="2" name="Grafik 2">
            <a:extLst>
              <a:ext uri="{FF2B5EF4-FFF2-40B4-BE49-F238E27FC236}">
                <a16:creationId xmlns:a16="http://schemas.microsoft.com/office/drawing/2014/main" id="{49B02479-989D-3016-D9F8-D02C88B10563}"/>
              </a:ext>
            </a:extLst>
          </p:cNvPr>
          <p:cNvPicPr>
            <a:picLocks noChangeAspect="1"/>
          </p:cNvPicPr>
          <p:nvPr/>
        </p:nvPicPr>
        <p:blipFill>
          <a:blip r:embed="rId3">
            <a:duotone>
              <a:prstClr val="black"/>
              <a:srgbClr val="D9C3A5">
                <a:tint val="50000"/>
                <a:satMod val="180000"/>
              </a:srgbClr>
            </a:duotone>
          </a:blip>
          <a:stretch>
            <a:fillRect/>
          </a:stretch>
        </p:blipFill>
        <p:spPr>
          <a:xfrm>
            <a:off x="154006" y="-81689"/>
            <a:ext cx="402371" cy="6639635"/>
          </a:xfrm>
          <a:prstGeom prst="rect">
            <a:avLst/>
          </a:prstGeom>
        </p:spPr>
      </p:pic>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EIN LEBEN DES GEBETS</a:t>
            </a: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de-DE" b="1" dirty="0">
                <a:solidFill>
                  <a:schemeClr val="accent3">
                    <a:lumMod val="50000"/>
                  </a:schemeClr>
                </a:solidFill>
                <a:latin typeface="Comic Sans MS" panose="030F0702030302020204" pitchFamily="66" charset="0"/>
              </a:rPr>
              <a:t>„Henoch wandelte treu mit GOTT; dann war er nicht mehr, weil GOTT ihn wegnahm“</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(Genesis 5,24)</a:t>
            </a: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271321"/>
            <a:ext cx="6471447" cy="1200329"/>
          </a:xfrm>
          <a:prstGeom prst="rect">
            <a:avLst/>
          </a:prstGeom>
          <a:noFill/>
        </p:spPr>
        <p:txBody>
          <a:bodyPr wrap="square" rtlCol="0">
            <a:spAutoFit/>
          </a:bodyPr>
          <a:lstStyle/>
          <a:p>
            <a:pPr>
              <a:spcBef>
                <a:spcPts val="600"/>
              </a:spcBef>
            </a:pPr>
            <a:r>
              <a:rPr lang="de-DE" b="1" dirty="0"/>
              <a:t>Henoch lebte in schwierigen Zeiten, in denen die Bosheit der vorsintflutlichen Welt zunahm. Mit der Geburt seines Sohnes erweiterte sich sein Gottesverständnis, und seine Gemeinschaft mit GOTT intensivierte sich (1. Mose 5,21-24).</a:t>
            </a:r>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591902"/>
            <a:ext cx="9640527" cy="1477328"/>
          </a:xfrm>
          <a:prstGeom prst="rect">
            <a:avLst/>
          </a:prstGeom>
          <a:noFill/>
        </p:spPr>
        <p:txBody>
          <a:bodyPr wrap="square">
            <a:spAutoFit/>
          </a:bodyPr>
          <a:lstStyle/>
          <a:p>
            <a:pPr>
              <a:spcBef>
                <a:spcPts val="600"/>
              </a:spcBef>
            </a:pPr>
            <a:r>
              <a:rPr lang="de-DE" b="1" dirty="0"/>
              <a:t>Gebet war ein wichtiger Faktor in der Beziehung zwischen Henoch und GOTT. Je intensiver und dringlicher seine Arbeit wurde, desto beständiger und leidenschaftlicher wurden seine Gebete. Manchmal zog er sich an abgelegene Orte zurück, um mehr mit GOTT in Gemeinschaft zu sein. Dennoch kehrte er immer zu den Menschen zurück, um sein Wissen über GOTT mit ihnen zu teilen.</a:t>
            </a:r>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207761"/>
            <a:ext cx="5048407" cy="2585323"/>
          </a:xfrm>
          <a:prstGeom prst="rect">
            <a:avLst/>
          </a:prstGeom>
          <a:noFill/>
        </p:spPr>
        <p:txBody>
          <a:bodyPr wrap="square">
            <a:spAutoFit/>
          </a:bodyPr>
          <a:lstStyle/>
          <a:p>
            <a:pPr>
              <a:spcBef>
                <a:spcPts val="600"/>
              </a:spcBef>
            </a:pPr>
            <a:r>
              <a:rPr lang="de-DE" b="1" dirty="0"/>
              <a:t>Gott hört uns sowohl im Trubel des Alltags als auch in der Stille des Rückzugs. Es gibt keinen Ort auf Erden, an dem Er uns nicht sehen und hören kann. Wir können unser Gebet in Worten ausdrücken (was uns hilft, uns zu konzentrieren), oder wir tun dies in Stille (was uns hilft, unsere Gedanken auszudrücken). Das Wichtigste ist, niemals aufzuhören, im Gebet mit Gott zu kommunizieren.</a:t>
            </a:r>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rPr>
              <a:t>MOSES</a:t>
            </a: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MIT GOTT REDEN</a:t>
            </a:r>
          </a:p>
        </p:txBody>
      </p:sp>
      <p:sp>
        <p:nvSpPr>
          <p:cNvPr id="5" name="CuadroTexto 4">
            <a:extLst>
              <a:ext uri="{FF2B5EF4-FFF2-40B4-BE49-F238E27FC236}">
                <a16:creationId xmlns:a16="http://schemas.microsoft.com/office/drawing/2014/main" id="{BFBCBE06-7EA0-F2C8-3DB1-0511A81F474F}"/>
              </a:ext>
            </a:extLst>
          </p:cNvPr>
          <p:cNvSpPr txBox="1"/>
          <p:nvPr/>
        </p:nvSpPr>
        <p:spPr>
          <a:xfrm>
            <a:off x="862011" y="669888"/>
            <a:ext cx="10467975" cy="646331"/>
          </a:xfrm>
          <a:prstGeom prst="rect">
            <a:avLst/>
          </a:prstGeom>
          <a:noFill/>
        </p:spPr>
        <p:txBody>
          <a:bodyPr wrap="square">
            <a:spAutoFit/>
          </a:bodyPr>
          <a:lstStyle/>
          <a:p>
            <a:pPr algn="ctr"/>
            <a:r>
              <a:rPr lang="de-DE" b="1" dirty="0">
                <a:solidFill>
                  <a:srgbClr val="FECC75"/>
                </a:solidFill>
                <a:effectLst>
                  <a:outerShdw blurRad="38100" dist="38100" dir="2700000" algn="tl">
                    <a:srgbClr val="000000">
                      <a:alpha val="43137"/>
                    </a:srgbClr>
                  </a:outerShdw>
                </a:effectLst>
                <a:latin typeface="Comic Sans MS" panose="030F0702030302020204" pitchFamily="66" charset="0"/>
              </a:rPr>
              <a:t>„Und es stand hinfort kein Prophet in Israel auf wie Mose, den der HERR erkannt hätte von Angesicht zu Angesicht“</a:t>
            </a:r>
            <a:r>
              <a:rPr lang="es-ES" b="1" dirty="0">
                <a:solidFill>
                  <a:srgbClr val="FECC75"/>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ECC75"/>
                </a:solidFill>
                <a:effectLst>
                  <a:outerShdw blurRad="38100" dist="38100" dir="2700000" algn="tl">
                    <a:srgbClr val="000000">
                      <a:alpha val="43137"/>
                    </a:srgbClr>
                  </a:outerShdw>
                </a:effectLst>
                <a:latin typeface="Comic Sans MS" panose="030F0702030302020204" pitchFamily="66" charset="0"/>
              </a:rPr>
              <a:t>(5. Mose 34,10)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0" y="1512688"/>
            <a:ext cx="10279781" cy="646331"/>
          </a:xfrm>
          <a:prstGeom prst="rect">
            <a:avLst/>
          </a:prstGeom>
          <a:noFill/>
        </p:spPr>
        <p:txBody>
          <a:bodyPr wrap="square" rtlCol="0">
            <a:spAutoFit/>
          </a:bodyPr>
          <a:lstStyle/>
          <a:p>
            <a:pPr>
              <a:spcBef>
                <a:spcPts val="600"/>
              </a:spcBef>
            </a:pPr>
            <a:r>
              <a:rPr lang="de-DE" b="1" dirty="0"/>
              <a:t>Als das Volk Israel GOTTES Stimme aus dem Sinai hörte, baten sie Ihn, nicht mehr direkt zu ihnen zu sprechen, weil sie Angst hatten, wegen Seiner Stimme sterben zu müssen (2. Mos. 20,18-19).</a:t>
            </a:r>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471751"/>
            <a:ext cx="1973179" cy="2582460"/>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279781" y="1619249"/>
            <a:ext cx="1804467"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785260" y="2499240"/>
            <a:ext cx="7494521" cy="1200329"/>
          </a:xfrm>
          <a:prstGeom prst="rect">
            <a:avLst/>
          </a:prstGeom>
          <a:noFill/>
        </p:spPr>
        <p:txBody>
          <a:bodyPr wrap="square">
            <a:spAutoFit/>
          </a:bodyPr>
          <a:lstStyle/>
          <a:p>
            <a:pPr>
              <a:spcBef>
                <a:spcPts val="600"/>
              </a:spcBef>
            </a:pPr>
            <a:r>
              <a:rPr lang="de-DE" b="1" dirty="0"/>
              <a:t>Das war bei Mose nicht der Fall, der mit GOTT von Angesicht zu Angesicht sprach (5. Mose 34,10). 40 Jahre lang (vom brennenden Busch bis zu seinem Tod) führten Mose und GOTT regelmäßige persönliche Gespräche (Exod. 33,9-11).</a:t>
            </a:r>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6134338"/>
            <a:ext cx="9565639" cy="646331"/>
          </a:xfrm>
          <a:prstGeom prst="rect">
            <a:avLst/>
          </a:prstGeom>
          <a:noFill/>
        </p:spPr>
        <p:txBody>
          <a:bodyPr wrap="square">
            <a:spAutoFit/>
          </a:bodyPr>
          <a:lstStyle/>
          <a:p>
            <a:pPr>
              <a:spcBef>
                <a:spcPts val="600"/>
              </a:spcBef>
            </a:pPr>
            <a:r>
              <a:rPr lang="de-DE" b="1" dirty="0"/>
              <a:t>Wir haben nicht das Privileg, von Angesicht zu Angesicht mit GOTT zu sprechen, aber das Gebet füllt diese Lücke, indem es uns ermöglicht, direkt mit Ihm zu kommunizieren.</a:t>
            </a:r>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47285" y="4039790"/>
            <a:ext cx="4796238" cy="1754326"/>
          </a:xfrm>
          <a:prstGeom prst="rect">
            <a:avLst/>
          </a:prstGeom>
          <a:noFill/>
        </p:spPr>
        <p:txBody>
          <a:bodyPr wrap="square">
            <a:spAutoFit/>
          </a:bodyPr>
          <a:lstStyle/>
          <a:p>
            <a:pPr>
              <a:spcBef>
                <a:spcPts val="600"/>
              </a:spcBef>
            </a:pPr>
            <a:r>
              <a:rPr lang="de-DE" b="1" dirty="0"/>
              <a:t>Die Bibel verzeichnet mehrere vierzigtägige Zeiträume, in denen GOTT dem Mose spezifische Anweisungen zum Bau des Heiligtums gab und ihm verschiedene Gesetze mitteilte. Während dieser Dialoge setzte sich Mose auch für das Volk ein.</a:t>
            </a: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es-ES" sz="4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FÜRBITTENDES</a:t>
            </a:r>
            <a:r>
              <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GEBET </a:t>
            </a: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861774"/>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7030A0"/>
                </a:solidFill>
                <a:latin typeface="Comic Sans MS" panose="030F0702030302020204" pitchFamily="66" charset="0"/>
              </a:rPr>
              <a:t>„Und der Herr war wütend genug auf Aaron, um ihn zu vernichten, aber damals habe ich auch für Aaron gebetet“</a:t>
            </a:r>
            <a:endParaRPr lang="es-ES" b="1" dirty="0">
              <a:solidFill>
                <a:srgbClr val="7030A0"/>
              </a:solidFill>
              <a:latin typeface="Comic Sans MS" panose="030F0702030302020204" pitchFamily="66" charset="0"/>
            </a:endParaRPr>
          </a:p>
          <a:p>
            <a:pPr algn="ctr"/>
            <a:r>
              <a:rPr lang="es-ES" sz="1400" b="1" dirty="0">
                <a:solidFill>
                  <a:srgbClr val="7030A0"/>
                </a:solidFill>
                <a:latin typeface="Comic Sans MS" panose="030F0702030302020204" pitchFamily="66" charset="0"/>
              </a:rPr>
              <a:t>(5. Mose 9,20)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448970"/>
            <a:ext cx="7127871" cy="707886"/>
          </a:xfrm>
          <a:prstGeom prst="rect">
            <a:avLst/>
          </a:prstGeom>
          <a:noFill/>
        </p:spPr>
        <p:txBody>
          <a:bodyPr wrap="square" rtlCol="0">
            <a:spAutoFit/>
          </a:bodyPr>
          <a:lstStyle/>
          <a:p>
            <a:pPr>
              <a:spcBef>
                <a:spcPts val="600"/>
              </a:spcBef>
            </a:pPr>
            <a:r>
              <a:rPr lang="de-DE" sz="2000" b="1" dirty="0"/>
              <a:t>Das Gebet der Fürbitte ist, wenn wir für andere Menschen vor Gott eintreten (beten)</a:t>
            </a:r>
            <a:r>
              <a:rPr lang="es-ES" sz="2000" b="1" dirty="0"/>
              <a:t> (Jak. 5,16; Matt. 5,44; 1Tim. 2,1-4).</a:t>
            </a:r>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3633711721"/>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de-DE" sz="2000" b="1" dirty="0"/>
              <a:t>Was motivierte Mose, für andere zu beten?</a:t>
            </a:r>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707886"/>
          </a:xfrm>
          <a:prstGeom prst="rect">
            <a:avLst/>
          </a:prstGeom>
          <a:noFill/>
        </p:spPr>
        <p:txBody>
          <a:bodyPr wrap="square">
            <a:spAutoFit/>
          </a:bodyPr>
          <a:lstStyle/>
          <a:p>
            <a:pPr lvl="0">
              <a:spcBef>
                <a:spcPts val="600"/>
              </a:spcBef>
              <a:defRPr/>
            </a:pPr>
            <a:r>
              <a:rPr lang="de-DE" sz="2000" b="1" dirty="0">
                <a:solidFill>
                  <a:prstClr val="black"/>
                </a:solidFill>
              </a:rPr>
              <a:t>Mose hat bei GOTT bei verschiedenen Gelegenheiten und aus unterschiedlichen Gründen für andere gebetet:</a:t>
            </a: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de-DE" sz="2000" b="1" dirty="0">
                <a:solidFill>
                  <a:prstClr val="black"/>
                </a:solidFill>
              </a:rPr>
              <a:t>Dasselbe sollte uns motivieren: Liebe zu denen, für die wir beten!</a:t>
            </a: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514905" y="511515"/>
            <a:ext cx="11469571" cy="5693866"/>
          </a:xfrm>
          <a:prstGeom prst="rect">
            <a:avLst/>
          </a:prstGeom>
          <a:noFill/>
        </p:spPr>
        <p:txBody>
          <a:bodyPr wrap="square">
            <a:spAutoFit/>
          </a:bodyPr>
          <a:lstStyle/>
          <a:p>
            <a:pPr>
              <a:spcBef>
                <a:spcPts val="600"/>
              </a:spcBef>
            </a:pPr>
            <a:r>
              <a:rPr lang="de-DE" sz="2800" b="1" dirty="0">
                <a:latin typeface="Constantia" panose="02030602050306030303" pitchFamily="18" charset="0"/>
              </a:rPr>
              <a:t>„Wir sollten im Familienkreis beten. Vor allem aber dürfen wir das stille Gebet nicht vernachlässigen, denn davon lebt die Seele. Es ist unmöglich, dass die Seele gedeiht, wenn das Gebet vernachlässigt wird. Das Gebet in der Familie oder in der Öffentlichkeit allein reicht nicht aus. In der Einsamkeit soll sich die Seele dem prüfenden Blick GOTTES offenbaren</a:t>
            </a:r>
            <a:r>
              <a:rPr lang="es-ES" sz="2800" b="1" dirty="0">
                <a:latin typeface="Constantia" panose="02030602050306030303" pitchFamily="18" charset="0"/>
              </a:rPr>
              <a:t>. </a:t>
            </a:r>
            <a:r>
              <a:rPr lang="de-DE" sz="2800" b="1" dirty="0">
                <a:latin typeface="Constantia" panose="02030602050306030303" pitchFamily="18" charset="0"/>
              </a:rPr>
              <a:t>Das stille Gebet soll nur von dem GOTT gehört werden, der die Gebete erhört. Kein neugieriges Ohr soll die Last solcher Bitten auf sich nehmen. Im stillen Gebet ist die Seele frei von äußeren Einflüssen, frei von Aufregung. Ruhig und doch inbrünstig wird sie nach GOTT ausstrecken. Süß und beständig wird der Einfluss sein, der von Ihm ausgeht, Der ins Verborgene sieht, Der sein Ohr öffnet, um das Gebet zu hören, das aus dem Herzen des Betenden emporsteigt“</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62675"/>
            <a:ext cx="12192000" cy="338554"/>
          </a:xfrm>
          <a:prstGeom prst="rect">
            <a:avLst/>
          </a:prstGeom>
          <a:noFill/>
        </p:spPr>
        <p:txBody>
          <a:bodyPr wrap="square" rtlCol="0">
            <a:spAutoFit/>
          </a:bodyPr>
          <a:lstStyle/>
          <a:p>
            <a:pPr algn="ctr"/>
            <a:r>
              <a:rPr lang="de-DE" sz="1600" b="1" dirty="0"/>
              <a:t>E. G. White, Schritte zu Christus, S. 98</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762375" y="127797"/>
            <a:ext cx="710565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„Ich liebe den HERRN, denn er hört, wenn ich rufe. Weil er ein offenes Ohr für mich hat, will ich zu ihm beten, solange ich lebe!“</a:t>
            </a:r>
            <a:r>
              <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r>
              <a:rPr kumimoji="0" lang="es-ES" sz="1800" b="0" i="0" u="none" strike="noStrike" kern="1200" cap="none" spc="0" normalizeH="0" baseline="0" noProof="0" dirty="0" err="1">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Ps</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116,1-2 </a:t>
            </a:r>
            <a:r>
              <a:rPr kumimoji="0" lang="es-ES" sz="1400" b="0" i="0" u="none" strike="noStrike" kern="1200" cap="none" spc="0" normalizeH="0" baseline="0" noProof="0" dirty="0" err="1">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NLB</a:t>
            </a:r>
            <a:r>
              <a:rPr kumimoji="0" lang="es-ES" sz="1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endPar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47172"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0BB2C"/>
                </a:solidFill>
              </a:rPr>
              <a:t>Daniel:</a:t>
            </a:r>
          </a:p>
          <a:p>
            <a:pPr lvl="1">
              <a:spcBef>
                <a:spcPts val="600"/>
              </a:spcBef>
            </a:pPr>
            <a:r>
              <a:rPr lang="es-ES" sz="2000" b="1" dirty="0"/>
              <a:t>Beten in </a:t>
            </a:r>
            <a:r>
              <a:rPr lang="es-ES" sz="2000" b="1" dirty="0" err="1"/>
              <a:t>gefährlichen</a:t>
            </a:r>
            <a:r>
              <a:rPr lang="es-ES" sz="2000" b="1" dirty="0"/>
              <a:t> </a:t>
            </a:r>
            <a:r>
              <a:rPr lang="es-ES" sz="2000" b="1" dirty="0" err="1"/>
              <a:t>Zeiten</a:t>
            </a:r>
            <a:endParaRPr lang="es-ES" sz="2000" b="1" dirty="0"/>
          </a:p>
          <a:p>
            <a:pPr lvl="1">
              <a:spcBef>
                <a:spcPts val="600"/>
              </a:spcBef>
            </a:pPr>
            <a:r>
              <a:rPr lang="de-DE" sz="2000" b="1" dirty="0"/>
              <a:t>Beten Sie in der richtigen Haltung</a:t>
            </a:r>
            <a:endParaRPr lang="es-ES" sz="2000" b="1" dirty="0"/>
          </a:p>
          <a:p>
            <a:pPr>
              <a:spcBef>
                <a:spcPts val="1800"/>
              </a:spcBef>
            </a:pPr>
            <a:r>
              <a:rPr lang="es-ES" sz="2000" b="1" dirty="0">
                <a:solidFill>
                  <a:srgbClr val="0070BB"/>
                </a:solidFill>
              </a:rPr>
              <a:t>Henoch:</a:t>
            </a:r>
          </a:p>
          <a:p>
            <a:pPr lvl="1">
              <a:spcBef>
                <a:spcPts val="600"/>
              </a:spcBef>
            </a:pPr>
            <a:r>
              <a:rPr lang="es-ES" sz="2000" b="1" dirty="0"/>
              <a:t>Ein Leben des </a:t>
            </a:r>
            <a:r>
              <a:rPr lang="es-ES" sz="2000" b="1" dirty="0" err="1"/>
              <a:t>Gebets</a:t>
            </a:r>
            <a:endParaRPr lang="es-ES" sz="2000" b="1" dirty="0"/>
          </a:p>
          <a:p>
            <a:pPr>
              <a:spcBef>
                <a:spcPts val="1800"/>
              </a:spcBef>
            </a:pPr>
            <a:r>
              <a:rPr lang="es-ES" sz="2000" b="1" dirty="0">
                <a:solidFill>
                  <a:srgbClr val="BB4B00"/>
                </a:solidFill>
              </a:rPr>
              <a:t>Moses:</a:t>
            </a:r>
          </a:p>
          <a:p>
            <a:pPr lvl="1">
              <a:spcBef>
                <a:spcPts val="600"/>
              </a:spcBef>
            </a:pPr>
            <a:r>
              <a:rPr lang="es-ES" sz="2000" b="1" dirty="0"/>
              <a:t>Mit Gott reden</a:t>
            </a:r>
          </a:p>
          <a:p>
            <a:pPr lvl="1">
              <a:spcBef>
                <a:spcPts val="600"/>
              </a:spcBef>
            </a:pPr>
            <a:r>
              <a:rPr lang="es-ES" sz="2000" b="1" dirty="0" err="1"/>
              <a:t>Fürbittendes</a:t>
            </a:r>
            <a:r>
              <a:rPr lang="es-ES" sz="2000" b="1" dirty="0"/>
              <a:t> Gebet</a:t>
            </a:r>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1015663"/>
          </a:xfrm>
          <a:prstGeom prst="rect">
            <a:avLst/>
          </a:prstGeom>
          <a:noFill/>
        </p:spPr>
        <p:txBody>
          <a:bodyPr wrap="square" rtlCol="0">
            <a:spAutoFit/>
          </a:bodyPr>
          <a:lstStyle/>
          <a:p>
            <a:pPr>
              <a:spcBef>
                <a:spcPts val="600"/>
              </a:spcBef>
            </a:pPr>
            <a:r>
              <a:rPr lang="de-DE" sz="2000" b="1" dirty="0"/>
              <a:t>Alle Lebewesen, einschließlich der Menschheit, wurden von GOTT mit der Fähigkeit erschaffen, miteinander und mit Ihm zu kommunizieren.</a:t>
            </a:r>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707886"/>
          </a:xfrm>
          <a:prstGeom prst="rect">
            <a:avLst/>
          </a:prstGeom>
          <a:noFill/>
        </p:spPr>
        <p:txBody>
          <a:bodyPr wrap="square">
            <a:spAutoFit/>
          </a:bodyPr>
          <a:lstStyle/>
          <a:p>
            <a:pPr lvl="0">
              <a:spcBef>
                <a:spcPts val="600"/>
              </a:spcBef>
              <a:defRPr/>
            </a:pPr>
            <a:r>
              <a:rPr lang="de-DE" sz="2000" b="1" dirty="0">
                <a:solidFill>
                  <a:prstClr val="black"/>
                </a:solidFill>
              </a:rPr>
              <a:t>Daniel, Henoch und Mose sind Beispiele dafür, wie wir dieses kraftvolle Geschenk nutzen können.</a:t>
            </a: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841686"/>
            <a:ext cx="7075369" cy="707886"/>
          </a:xfrm>
          <a:prstGeom prst="rect">
            <a:avLst/>
          </a:prstGeom>
          <a:noFill/>
        </p:spPr>
        <p:txBody>
          <a:bodyPr wrap="square">
            <a:spAutoFit/>
          </a:bodyPr>
          <a:lstStyle/>
          <a:p>
            <a:pPr lvl="0">
              <a:spcBef>
                <a:spcPts val="600"/>
              </a:spcBef>
              <a:defRPr/>
            </a:pPr>
            <a:r>
              <a:rPr lang="de-DE" sz="2000" b="1" dirty="0">
                <a:solidFill>
                  <a:prstClr val="black"/>
                </a:solidFill>
              </a:rPr>
              <a:t>Doch GOTT hat uns das Geschenk gelassen: das GEBET. Es funktioniert ähnlich wie beim Telefonieren. </a:t>
            </a: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7" y="1142642"/>
            <a:ext cx="7075368" cy="707886"/>
          </a:xfrm>
          <a:prstGeom prst="rect">
            <a:avLst/>
          </a:prstGeom>
          <a:noFill/>
        </p:spPr>
        <p:txBody>
          <a:bodyPr wrap="square">
            <a:spAutoFit/>
          </a:bodyPr>
          <a:lstStyle/>
          <a:p>
            <a:pPr lvl="0">
              <a:spcBef>
                <a:spcPts val="600"/>
              </a:spcBef>
              <a:defRPr/>
            </a:pPr>
            <a:r>
              <a:rPr lang="de-DE" sz="2000" b="1" dirty="0">
                <a:solidFill>
                  <a:prstClr val="black"/>
                </a:solidFill>
              </a:rPr>
              <a:t>Leider verloren die Menschen nach dem Sündenfall diese Möglichkeit, direkt mit GOTT zu reden.</a:t>
            </a: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rPr>
              <a:t>DANIEL</a:t>
            </a: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66675"/>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GEFÄHRLICHEN</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ZEITEN</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66675" y="578941"/>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„So wandte ich mich an GOTT, den HERRN und flehte Ihn in Gebet und Flehen, im Fasten und in Sacktuch und Asche an“</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585723"/>
            <a:chOff x="113363" y="3143252"/>
            <a:chExt cx="842025" cy="3585723"/>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857321"/>
            </a:xfrm>
            <a:prstGeom prst="rect">
              <a:avLst/>
            </a:prstGeom>
            <a:noFill/>
          </p:spPr>
          <p:txBody>
            <a:bodyPr vert="wordArtVert" wrap="none" rtlCol="0">
              <a:spAutoFit/>
            </a:bodyPr>
            <a:lstStyle/>
            <a:p>
              <a:r>
                <a:rPr lang="es-ES" b="1" spc="-150" dirty="0">
                  <a:effectLst>
                    <a:outerShdw blurRad="38100" dist="38100" dir="2700000" algn="tl">
                      <a:srgbClr val="000000">
                        <a:alpha val="43137"/>
                      </a:srgbClr>
                    </a:outerShdw>
                  </a:effectLst>
                </a:rPr>
                <a:t>TREU </a:t>
              </a:r>
              <a:br>
                <a:rPr lang="es-ES" b="1" spc="-150" dirty="0">
                  <a:effectLst>
                    <a:outerShdw blurRad="38100" dist="38100" dir="2700000" algn="tl">
                      <a:srgbClr val="000000">
                        <a:alpha val="43137"/>
                      </a:srgbClr>
                    </a:outerShdw>
                  </a:effectLst>
                </a:rPr>
              </a:br>
              <a:r>
                <a:rPr lang="es-ES" b="1" spc="-150" dirty="0" err="1">
                  <a:effectLst>
                    <a:outerShdw blurRad="38100" dist="38100" dir="2700000" algn="tl">
                      <a:srgbClr val="000000">
                        <a:alpha val="43137"/>
                      </a:srgbClr>
                    </a:outerShdw>
                  </a:effectLst>
                </a:rPr>
                <a:t>VERWALTEN</a:t>
              </a:r>
              <a:endParaRPr lang="es-ES" b="1" spc="-150" dirty="0">
                <a:effectLst>
                  <a:outerShdw blurRad="38100" dist="38100" dir="2700000" algn="tl">
                    <a:srgbClr val="000000">
                      <a:alpha val="43137"/>
                    </a:srgbClr>
                  </a:outerShdw>
                </a:effectLst>
              </a:endParaRP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232767" y="3267077"/>
            <a:ext cx="763700" cy="3515911"/>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1038264" y="3871654"/>
              <a:ext cx="513346" cy="2651495"/>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900" dirty="0"/>
                <a:t>REDLICH SEIN</a:t>
              </a: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2653419"/>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900" dirty="0" err="1"/>
                <a:t>GEWISSENHAFT</a:t>
              </a:r>
              <a:endParaRPr lang="es-ES" spc="-900" dirty="0"/>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71879" y="3871654"/>
              <a:ext cx="513346" cy="2485168"/>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dirty="0" err="1"/>
                <a:t>FEUERERPROBT</a:t>
              </a:r>
              <a:endParaRPr lang="es-ES" dirty="0"/>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58250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800" dirty="0" err="1"/>
                <a:t>ZUVERLÄSSIG</a:t>
              </a:r>
              <a:endParaRPr lang="es-ES" spc="-800" dirty="0"/>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060564"/>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0" dirty="0" err="1"/>
                <a:t>GEEHRT</a:t>
              </a:r>
              <a:endParaRPr lang="es-ES" spc="0" dirty="0"/>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408490" y="3267075"/>
            <a:ext cx="842025" cy="3515913"/>
            <a:chOff x="4706396" y="3143250"/>
            <a:chExt cx="842025"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706396" y="3871654"/>
              <a:ext cx="842025" cy="210160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pc="-800" dirty="0" err="1"/>
                <a:t>GLÄUBIG</a:t>
              </a:r>
              <a:r>
                <a:rPr lang="es-ES" spc="-800" dirty="0"/>
                <a:t> </a:t>
              </a:r>
              <a:br>
                <a:rPr lang="es-ES" spc="-800" dirty="0"/>
              </a:br>
              <a:r>
                <a:rPr lang="es-ES" spc="-800" dirty="0" err="1"/>
                <a:t>UND</a:t>
              </a:r>
              <a:r>
                <a:rPr lang="es-ES" spc="-800" dirty="0"/>
                <a:t> LOYAL</a:t>
              </a:r>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503982" y="3267075"/>
            <a:ext cx="797950" cy="3515914"/>
            <a:chOff x="5465632" y="3143250"/>
            <a:chExt cx="797950"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65632" y="3871654"/>
              <a:ext cx="769185" cy="2714654"/>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s-ES" sz="1600" dirty="0" err="1"/>
                <a:t>KEINE</a:t>
              </a:r>
              <a:r>
                <a:rPr lang="es-ES" sz="1600" dirty="0"/>
                <a:t> SCHLECHTEN</a:t>
              </a:r>
              <a:br>
                <a:rPr lang="es-ES" sz="1600" dirty="0"/>
              </a:br>
              <a:r>
                <a:rPr lang="es-ES" sz="1600" dirty="0" err="1"/>
                <a:t>GEWOHNHEITEN</a:t>
              </a:r>
              <a:endParaRPr lang="es-ES" sz="1600" dirty="0"/>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179567"/>
            <a:ext cx="8828116" cy="1323439"/>
          </a:xfrm>
          <a:prstGeom prst="rect">
            <a:avLst/>
          </a:prstGeom>
          <a:noFill/>
        </p:spPr>
        <p:txBody>
          <a:bodyPr wrap="square" rtlCol="0">
            <a:spAutoFit/>
          </a:bodyPr>
          <a:lstStyle/>
          <a:p>
            <a:pPr>
              <a:spcBef>
                <a:spcPts val="600"/>
              </a:spcBef>
            </a:pPr>
            <a:r>
              <a:rPr lang="de-DE" sz="2000" b="1" dirty="0"/>
              <a:t>Durch sein Vertrauen auf GOTT erhielt Daniel Intelligenz, die Fähigkeit Träume zu deuten und Weisheit (Dan. 1,8,17,20</a:t>
            </a:r>
            <a:r>
              <a:rPr lang="es-ES" sz="2000" b="1" dirty="0"/>
              <a:t>). </a:t>
            </a:r>
            <a:r>
              <a:rPr lang="de-DE" sz="2000" b="1" dirty="0"/>
              <a:t>Als sein Leben und das Leben seiner Freunde in Gefahr war, flehten sie zusammen zu GOTT (Dan. 2,17-23</a:t>
            </a:r>
            <a:r>
              <a:rPr lang="es-ES" sz="2000" b="1" dirty="0"/>
              <a:t>).</a:t>
            </a:r>
          </a:p>
        </p:txBody>
      </p:sp>
      <p:sp>
        <p:nvSpPr>
          <p:cNvPr id="9" name="CuadroTexto 8">
            <a:extLst>
              <a:ext uri="{FF2B5EF4-FFF2-40B4-BE49-F238E27FC236}">
                <a16:creationId xmlns:a16="http://schemas.microsoft.com/office/drawing/2014/main" id="{5A0E6FB2-8ECA-7E6B-A092-4488A3AA90B3}"/>
              </a:ext>
            </a:extLst>
          </p:cNvPr>
          <p:cNvSpPr txBox="1"/>
          <p:nvPr/>
        </p:nvSpPr>
        <p:spPr>
          <a:xfrm>
            <a:off x="3363884" y="2223321"/>
            <a:ext cx="5046691" cy="1015663"/>
          </a:xfrm>
          <a:prstGeom prst="rect">
            <a:avLst/>
          </a:prstGeom>
          <a:noFill/>
        </p:spPr>
        <p:txBody>
          <a:bodyPr wrap="square">
            <a:spAutoFit/>
          </a:bodyPr>
          <a:lstStyle/>
          <a:p>
            <a:pPr>
              <a:spcBef>
                <a:spcPts val="600"/>
              </a:spcBef>
            </a:pPr>
            <a:r>
              <a:rPr lang="de-DE" sz="2000" b="1" dirty="0"/>
              <a:t>Welche Eigenschaften </a:t>
            </a:r>
            <a:br>
              <a:rPr lang="de-DE" sz="2000" b="1" dirty="0"/>
            </a:br>
            <a:r>
              <a:rPr lang="de-DE" sz="2000" b="1" dirty="0"/>
              <a:t>hatte Daniel nach einem Leben im Gebet angenommen </a:t>
            </a:r>
            <a:r>
              <a:rPr lang="es-ES" sz="2000" b="1" dirty="0"/>
              <a:t>(</a:t>
            </a:r>
            <a:r>
              <a:rPr lang="es-ES" sz="2000" b="1" dirty="0" err="1"/>
              <a:t>Dn</a:t>
            </a:r>
            <a:r>
              <a:rPr lang="es-ES" sz="2000" b="1" dirty="0"/>
              <a:t>. 6:3-5)?</a:t>
            </a:r>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247833"/>
            <a:ext cx="6085536" cy="1323439"/>
          </a:xfrm>
          <a:prstGeom prst="rect">
            <a:avLst/>
          </a:prstGeom>
          <a:noFill/>
        </p:spPr>
        <p:txBody>
          <a:bodyPr wrap="square" rtlCol="0">
            <a:spAutoFit/>
          </a:bodyPr>
          <a:lstStyle/>
          <a:p>
            <a:pPr>
              <a:spcBef>
                <a:spcPts val="600"/>
              </a:spcBef>
            </a:pPr>
            <a:r>
              <a:rPr lang="de-DE" sz="2000" b="1" dirty="0"/>
              <a:t>Der Himmel achtete auf Daniels Gebet </a:t>
            </a:r>
            <a:br>
              <a:rPr lang="de-DE" sz="2000" b="1" dirty="0"/>
            </a:br>
            <a:r>
              <a:rPr lang="de-DE" sz="2000" b="1" dirty="0"/>
              <a:t>(Dan. 9,20-23; 10,12</a:t>
            </a:r>
            <a:r>
              <a:rPr lang="es-ES" sz="2000" b="1" dirty="0"/>
              <a:t>). </a:t>
            </a:r>
            <a:r>
              <a:rPr lang="de-DE" sz="2000" b="1" dirty="0"/>
              <a:t>Nur durch das Brechen dieses Bandes konnten seine Feinde ihm schaden (Dan. 6,5-7</a:t>
            </a:r>
            <a:r>
              <a:rPr lang="es-ES" sz="2000" b="1" dirty="0"/>
              <a:t>).</a:t>
            </a:r>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391392819"/>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348400"/>
            <a:ext cx="5153023" cy="3360074"/>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852CC4B1-C611-2A07-DF59-438349C6BE28}"/>
              </a:ext>
            </a:extLst>
          </p:cNvPr>
          <p:cNvSpPr txBox="1"/>
          <p:nvPr/>
        </p:nvSpPr>
        <p:spPr>
          <a:xfrm>
            <a:off x="228601" y="2568296"/>
            <a:ext cx="6085536" cy="707886"/>
          </a:xfrm>
          <a:prstGeom prst="rect">
            <a:avLst/>
          </a:prstGeom>
          <a:noFill/>
        </p:spPr>
        <p:txBody>
          <a:bodyPr wrap="square">
            <a:spAutoFit/>
          </a:bodyPr>
          <a:lstStyle/>
          <a:p>
            <a:pPr lvl="0">
              <a:spcBef>
                <a:spcPts val="600"/>
              </a:spcBef>
              <a:defRPr/>
            </a:pPr>
            <a:r>
              <a:rPr lang="de-DE" sz="2000" b="1" dirty="0">
                <a:solidFill>
                  <a:prstClr val="black"/>
                </a:solidFill>
              </a:rPr>
              <a:t>Angesichts dieser neuen Todesgefahr behielt Daniel seine Gebetsgewohnheiten bei (Dan. 6,11</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3" name="CuadroTexto 2">
            <a:extLst>
              <a:ext uri="{FF2B5EF4-FFF2-40B4-BE49-F238E27FC236}">
                <a16:creationId xmlns:a16="http://schemas.microsoft.com/office/drawing/2014/main" id="{E2B8DB3C-ECEB-3CB3-C707-5537A2A52FF4}"/>
              </a:ext>
            </a:extLst>
          </p:cNvPr>
          <p:cNvSpPr txBox="1"/>
          <p:nvPr/>
        </p:nvSpPr>
        <p:spPr>
          <a:xfrm>
            <a:off x="0" y="-66675"/>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BETEN IN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GEFÄHRLICHEN</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ZEITEN</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9135C2E-2C20-DBCE-5BEE-65EF606F4D70}"/>
              </a:ext>
            </a:extLst>
          </p:cNvPr>
          <p:cNvSpPr txBox="1"/>
          <p:nvPr/>
        </p:nvSpPr>
        <p:spPr>
          <a:xfrm>
            <a:off x="-66675" y="578941"/>
            <a:ext cx="12325099" cy="646331"/>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„So wandte ich mich an GOTT, den HERRN und flehte Ihn in Gebet und Flehen, im Fasten und in Sacktuch und Asche an“</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(Daniel 9,3)</a:t>
            </a:r>
            <a:endParaRPr lang="es-ES"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DE" sz="4400" b="1" dirty="0">
                <a:ln/>
                <a:solidFill>
                  <a:schemeClr val="accent4"/>
                </a:solidFill>
                <a:effectLst>
                  <a:outerShdw blurRad="38100" dist="38100" dir="2700000" algn="tl">
                    <a:srgbClr val="000000">
                      <a:alpha val="43137"/>
                    </a:srgbClr>
                  </a:outerShdw>
                </a:effectLst>
              </a:rPr>
              <a:t>BETEN IN DER RICHTIGEN HALTUNG</a:t>
            </a: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de-DE" b="1" dirty="0">
                <a:effectLst>
                  <a:outerShdw blurRad="38100" dist="38100" dir="2700000" algn="tl">
                    <a:srgbClr val="000000"/>
                  </a:outerShdw>
                </a:effectLst>
                <a:latin typeface="Comic Sans MS" panose="030F0702030302020204" pitchFamily="66" charset="0"/>
              </a:rPr>
              <a:t>„Als Daniel erfuhr, dass das Dekret veröffentlicht worden war, ging er nach Hause in sein Zimmer im Obergeschoss, wo die Fenster nach Jerusalem hinausgingen. Dreimal am Tag ging er auf die Knie und betete, dankte seinem Gott, so wie er es zuvor getan hatte“</a:t>
            </a:r>
            <a:r>
              <a:rPr lang="es-ES" b="1" dirty="0">
                <a:effectLst>
                  <a:outerShdw blurRad="38100" dist="38100" dir="2700000" algn="tl">
                    <a:srgbClr val="000000"/>
                  </a:outerShdw>
                </a:effectLst>
                <a:latin typeface="Comic Sans MS" panose="030F0702030302020204" pitchFamily="66" charset="0"/>
              </a:rPr>
              <a:t> </a:t>
            </a:r>
            <a:r>
              <a:rPr lang="es-ES" sz="1400" b="1" dirty="0">
                <a:effectLst>
                  <a:outerShdw blurRad="38100" dist="38100" dir="2700000" algn="tl">
                    <a:srgbClr val="000000"/>
                  </a:outerShdw>
                </a:effectLst>
                <a:latin typeface="Comic Sans MS" panose="030F0702030302020204" pitchFamily="66" charset="0"/>
              </a:rPr>
              <a:t>(Daniel 6,10)</a:t>
            </a: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1015663"/>
          </a:xfrm>
          <a:prstGeom prst="rect">
            <a:avLst/>
          </a:prstGeom>
          <a:noFill/>
        </p:spPr>
        <p:txBody>
          <a:bodyPr wrap="square" rtlCol="0">
            <a:spAutoFit/>
          </a:bodyPr>
          <a:lstStyle/>
          <a:p>
            <a:pPr>
              <a:spcBef>
                <a:spcPts val="600"/>
              </a:spcBef>
            </a:pPr>
            <a:r>
              <a:rPr lang="de-DE" sz="2000" b="1" dirty="0"/>
              <a:t>Wenn wir beten, sprechen wir zu GOTT, als würden wir mit einem Freund sprechen. Doch GOTT ist nicht wie wir. Er ist der König des Universums.</a:t>
            </a:r>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4765" y="5082079"/>
            <a:ext cx="6796085" cy="1015663"/>
          </a:xfrm>
          <a:prstGeom prst="rect">
            <a:avLst/>
          </a:prstGeom>
          <a:noFill/>
        </p:spPr>
        <p:txBody>
          <a:bodyPr wrap="square">
            <a:spAutoFit/>
          </a:bodyPr>
          <a:lstStyle/>
          <a:p>
            <a:pPr>
              <a:spcBef>
                <a:spcPts val="600"/>
              </a:spcBef>
            </a:pPr>
            <a:r>
              <a:rPr lang="de-DE" sz="2000" b="1" dirty="0"/>
              <a:t>Wenn wir die Augen schließen, können wir uns mehr auf das Gebet konzentrieren, aber in manchen Fällen ist das nicht möglich (zu Fuß, beim Auto fahren usw.).</a:t>
            </a:r>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9781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9882" r="9882"/>
          <a:stretch>
            <a:fillRect/>
          </a:stretch>
        </p:blipFill>
        <p:spPr>
          <a:xfrm>
            <a:off x="6653905" y="4841349"/>
            <a:ext cx="1229019" cy="1866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835299"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1015663"/>
          </a:xfrm>
          <a:prstGeom prst="rect">
            <a:avLst/>
          </a:prstGeom>
          <a:noFill/>
        </p:spPr>
        <p:txBody>
          <a:bodyPr wrap="square">
            <a:spAutoFit/>
          </a:bodyPr>
          <a:lstStyle/>
          <a:p>
            <a:pPr lvl="0">
              <a:spcBef>
                <a:spcPts val="600"/>
              </a:spcBef>
              <a:defRPr/>
            </a:pPr>
            <a:r>
              <a:rPr lang="de-DE" sz="2000" b="1" dirty="0">
                <a:solidFill>
                  <a:prstClr val="black"/>
                </a:solidFill>
              </a:rPr>
              <a:t>Da wir in jeder Situation und zu jeder Zeit zu GOTT beten können, ist es nicht immer möglich oder notwendig, dies auf diese Weise zu tun.</a:t>
            </a: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1015663"/>
          </a:xfrm>
          <a:prstGeom prst="rect">
            <a:avLst/>
          </a:prstGeom>
          <a:noFill/>
        </p:spPr>
        <p:txBody>
          <a:bodyPr wrap="square">
            <a:spAutoFit/>
          </a:bodyPr>
          <a:lstStyle/>
          <a:p>
            <a:pPr lvl="0">
              <a:spcBef>
                <a:spcPts val="600"/>
              </a:spcBef>
              <a:defRPr/>
            </a:pPr>
            <a:r>
              <a:rPr lang="de-DE" sz="2000" b="1" dirty="0">
                <a:solidFill>
                  <a:prstClr val="black"/>
                </a:solidFill>
              </a:rPr>
              <a:t>Aus diesem Grund war es Daniels Gewohnheit, vor IHM zu knien und zu beten, um Ihn als seinen Souverän anzuerkennen.</a:t>
            </a:r>
          </a:p>
        </p:txBody>
      </p:sp>
      <p:sp>
        <p:nvSpPr>
          <p:cNvPr id="12" name="CuadroTexto 11">
            <a:extLst>
              <a:ext uri="{FF2B5EF4-FFF2-40B4-BE49-F238E27FC236}">
                <a16:creationId xmlns:a16="http://schemas.microsoft.com/office/drawing/2014/main" id="{78E08615-407F-76CE-D887-2399640AD5B9}"/>
              </a:ext>
            </a:extLst>
          </p:cNvPr>
          <p:cNvSpPr txBox="1"/>
          <p:nvPr/>
        </p:nvSpPr>
        <p:spPr>
          <a:xfrm>
            <a:off x="4765" y="6145367"/>
            <a:ext cx="6796085" cy="707886"/>
          </a:xfrm>
          <a:prstGeom prst="rect">
            <a:avLst/>
          </a:prstGeom>
          <a:noFill/>
        </p:spPr>
        <p:txBody>
          <a:bodyPr wrap="square">
            <a:spAutoFit/>
          </a:bodyPr>
          <a:lstStyle/>
          <a:p>
            <a:pPr lvl="0">
              <a:spcBef>
                <a:spcPts val="600"/>
              </a:spcBef>
              <a:defRPr/>
            </a:pPr>
            <a:r>
              <a:rPr lang="de-DE" sz="2000" b="1" dirty="0">
                <a:solidFill>
                  <a:prstClr val="black"/>
                </a:solidFill>
              </a:rPr>
              <a:t>Das Wichtige ist, dass unsere Gebete mit der HOCHACHTUNG gesprochen werden, die GOTT verdient.</a:t>
            </a: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de-DE" sz="2000" b="1" dirty="0"/>
              <a:t>In der Bibel finden wir Beispiele von Menschen, die je nach besonderen Umständen auf unterschiedliche Weise beteten.</a:t>
            </a: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3582875956"/>
              </p:ext>
            </p:extLst>
          </p:nvPr>
        </p:nvGraphicFramePr>
        <p:xfrm>
          <a:off x="300037" y="2339340"/>
          <a:ext cx="11625263"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707886"/>
          </a:xfrm>
          <a:prstGeom prst="rect">
            <a:avLst/>
          </a:prstGeom>
          <a:noFill/>
        </p:spPr>
        <p:txBody>
          <a:bodyPr wrap="square" rtlCol="0">
            <a:spAutoFit/>
          </a:bodyPr>
          <a:lstStyle/>
          <a:p>
            <a:pPr algn="ctr">
              <a:spcBef>
                <a:spcPts val="600"/>
              </a:spcBef>
            </a:pPr>
            <a:r>
              <a:rPr lang="de-DE" sz="2000" b="1" dirty="0"/>
              <a:t>Unabhängig von unserer Haltung fordert uns die Bibel auf, unaufhörlich zu beten </a:t>
            </a:r>
            <a:br>
              <a:rPr lang="de-DE" sz="2000" b="1" dirty="0"/>
            </a:br>
            <a:r>
              <a:rPr lang="de-DE" sz="2000" b="1" dirty="0"/>
              <a:t>(1. Thess. 5,17), beharrlich (Kol. 4,2) und unaufhörlich (Röm. 12,12).</a:t>
            </a:r>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de-DE" sz="4400" b="1" dirty="0">
                <a:ln/>
                <a:solidFill>
                  <a:schemeClr val="accent4"/>
                </a:solidFill>
                <a:effectLst>
                  <a:outerShdw blurRad="38100" dist="38100" dir="2700000" algn="tl">
                    <a:srgbClr val="000000">
                      <a:alpha val="43137"/>
                    </a:srgbClr>
                  </a:outerShdw>
                </a:effectLst>
              </a:rPr>
              <a:t>BETEN IN DER RICHTIGEN HALTUNG</a:t>
            </a: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de-DE" b="1" dirty="0">
                <a:effectLst>
                  <a:outerShdw blurRad="38100" dist="38100" dir="2700000" algn="tl">
                    <a:srgbClr val="000000"/>
                  </a:outerShdw>
                </a:effectLst>
                <a:latin typeface="Comic Sans MS" panose="030F0702030302020204" pitchFamily="66" charset="0"/>
              </a:rPr>
              <a:t>„Als Daniel erfuhr, dass das Dekret veröffentlicht worden war, ging er nach Hause in sein Zimmer im Obergeschoss, wo die Fenster nach Jerusalem hinausgingen. Dreimal am Tag ging er auf die Knie und betete, dankte seinem Gott, so wie er es zuvor getan hatte“ </a:t>
            </a:r>
            <a:r>
              <a:rPr lang="de-DE" sz="1400" b="1" dirty="0">
                <a:effectLst>
                  <a:outerShdw blurRad="38100" dist="38100" dir="2700000" algn="tl">
                    <a:srgbClr val="000000"/>
                  </a:outerShdw>
                </a:effectLst>
                <a:latin typeface="Comic Sans MS" panose="030F0702030302020204" pitchFamily="66" charset="0"/>
              </a:rPr>
              <a:t>(Daniel 6,10)</a:t>
            </a:r>
            <a:endParaRPr lang="de-DE" b="1" dirty="0">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HENOCH</a:t>
            </a: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681</TotalTime>
  <Words>1493</Words>
  <Application>Microsoft Office PowerPoint</Application>
  <PresentationFormat>Panorámica</PresentationFormat>
  <Paragraphs>82</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92</cp:revision>
  <dcterms:created xsi:type="dcterms:W3CDTF">2026-03-23T08:04:11Z</dcterms:created>
  <dcterms:modified xsi:type="dcterms:W3CDTF">2026-05-09T06:46:00Z</dcterms:modified>
</cp:coreProperties>
</file>