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91" r:id="rId3"/>
    <p:sldId id="292" r:id="rId4"/>
    <p:sldId id="293" r:id="rId5"/>
    <p:sldId id="295" r:id="rId6"/>
    <p:sldId id="258" r:id="rId7"/>
    <p:sldId id="282" r:id="rId8"/>
    <p:sldId id="294" r:id="rId9"/>
    <p:sldId id="296" r:id="rId10"/>
    <p:sldId id="298" r:id="rId11"/>
    <p:sldId id="300" r:id="rId12"/>
    <p:sldId id="283" r:id="rId13"/>
    <p:sldId id="297" r:id="rId14"/>
    <p:sldId id="299" r:id="rId15"/>
    <p:sldId id="260" r:id="rId16"/>
    <p:sldId id="284" r:id="rId17"/>
    <p:sldId id="286" r:id="rId18"/>
    <p:sldId id="301" r:id="rId19"/>
    <p:sldId id="302" r:id="rId20"/>
    <p:sldId id="303" r:id="rId21"/>
    <p:sldId id="287" r:id="rId22"/>
    <p:sldId id="264" r:id="rId23"/>
    <p:sldId id="305" r:id="rId24"/>
    <p:sldId id="304" r:id="rId25"/>
    <p:sldId id="285" r:id="rId26"/>
    <p:sldId id="306" r:id="rId27"/>
    <p:sldId id="280" r:id="rId28"/>
    <p:sldId id="307" r:id="rId29"/>
  </p:sldIdLst>
  <p:sldSz cx="12192000" cy="6858000"/>
  <p:notesSz cx="6858000" cy="9144000"/>
  <p:embeddedFontLst>
    <p:embeddedFont>
      <p:font typeface="Candara" panose="020E0502030303020204" pitchFamily="34" charset="0"/>
      <p:regular r:id="rId31"/>
      <p:bold r:id="rId32"/>
      <p:italic r:id="rId33"/>
      <p:boldItalic r:id="rId34"/>
    </p:embeddedFont>
    <p:embeddedFont>
      <p:font typeface="Comic Sans MS" panose="030F0702030302020204" pitchFamily="66" charset="0"/>
      <p:regular r:id="rId35"/>
      <p:bold r:id="rId36"/>
      <p:italic r:id="rId37"/>
      <p:boldItalic r:id="rId38"/>
    </p:embeddedFont>
    <p:embeddedFont>
      <p:font typeface="Constantia" panose="02030602050306030303" pitchFamily="18" charset="0"/>
      <p:regular r:id="rId39"/>
      <p:bold r:id="rId40"/>
      <p:italic r:id="rId41"/>
      <p:boldItalic r:id="rId4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D"/>
    <a:srgbClr val="FECC75"/>
    <a:srgbClr val="992E00"/>
    <a:srgbClr val="D7C981"/>
    <a:srgbClr val="DAA100"/>
    <a:srgbClr val="6B2A28"/>
    <a:srgbClr val="EBE600"/>
    <a:srgbClr val="90BADA"/>
    <a:srgbClr val="DCC4AE"/>
    <a:srgbClr val="AB20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9" autoAdjust="0"/>
    <p:restoredTop sz="96081" autoAdjust="0"/>
  </p:normalViewPr>
  <p:slideViewPr>
    <p:cSldViewPr snapToGrid="0">
      <p:cViewPr varScale="1">
        <p:scale>
          <a:sx n="101" d="100"/>
          <a:sy n="101" d="100"/>
        </p:scale>
        <p:origin x="14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1.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4" Type="http://schemas.openxmlformats.org/officeDocument/2006/relationships/image" Target="../media/image48.jpeg"/></Relationships>
</file>

<file path=ppt/diagrams/_rels/data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image" Target="../media/image81.jpeg"/><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4" Type="http://schemas.openxmlformats.org/officeDocument/2006/relationships/image" Target="../media/image4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image" Target="../media/image81.jpeg"/><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de" sz="2400" b="1" dirty="0">
              <a:effectLst>
                <a:outerShdw blurRad="38100" dist="38100" dir="2700000" algn="tl">
                  <a:srgbClr val="000000"/>
                </a:outerShdw>
              </a:effectLst>
            </a:rPr>
            <a:t>Er war </a:t>
          </a:r>
          <a:r>
            <a:rPr lang="de" sz="2400" b="1" dirty="0">
              <a:solidFill>
                <a:srgbClr val="FFFF00"/>
              </a:solidFill>
              <a:effectLst>
                <a:outerShdw blurRad="38100" dist="38100" dir="2700000" algn="tl">
                  <a:srgbClr val="000000"/>
                </a:outerShdw>
              </a:effectLst>
            </a:rPr>
            <a:t>konsequent </a:t>
          </a:r>
          <a:r>
            <a:rPr lang="de" sz="2400" b="1" dirty="0">
              <a:effectLst>
                <a:outerShdw blurRad="38100" dist="38100" dir="2700000" algn="tl">
                  <a:srgbClr val="000000"/>
                </a:outerShdw>
              </a:effectLst>
            </a:rPr>
            <a:t>und </a:t>
          </a:r>
          <a:r>
            <a:rPr lang="de" sz="2400" b="1" dirty="0">
              <a:solidFill>
                <a:srgbClr val="FFFF00"/>
              </a:solidFill>
              <a:effectLst>
                <a:outerShdw blurRad="38100" dist="38100" dir="2700000" algn="tl">
                  <a:srgbClr val="000000"/>
                </a:outerShdw>
              </a:effectLst>
            </a:rPr>
            <a:t>betete </a:t>
          </a:r>
          <a:br>
            <a:rPr lang="de" sz="2400" b="1" dirty="0">
              <a:solidFill>
                <a:srgbClr val="FFFF00"/>
              </a:solidFill>
              <a:effectLst>
                <a:outerShdw blurRad="38100" dist="38100" dir="2700000" algn="tl">
                  <a:srgbClr val="000000"/>
                </a:outerShdw>
              </a:effectLst>
            </a:rPr>
          </a:br>
          <a:r>
            <a:rPr lang="de" sz="2400" b="1" dirty="0">
              <a:solidFill>
                <a:srgbClr val="FFFF00"/>
              </a:solidFill>
              <a:effectLst>
                <a:outerShdw blurRad="38100" dist="38100" dir="2700000" algn="tl">
                  <a:srgbClr val="000000"/>
                </a:outerShdw>
              </a:effectLst>
            </a:rPr>
            <a:t>dreimal am Tag</a:t>
          </a:r>
        </a:p>
      </dgm:t>
    </dgm:pt>
    <dgm:pt modelId="{E034C4E0-F72A-4BA8-A381-5A84C9B21B9F}" type="parTrans" cxnId="{6E2BE8BB-E5F0-4F57-BBF6-79C675D9E4C8}">
      <dgm:prSet/>
      <dgm:spPr/>
      <dgm:t>
        <a:bodyPr/>
        <a:lstStyle/>
        <a:p>
          <a:endParaRPr lang="es-ES" sz="24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4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de-DE" sz="2400" b="1" dirty="0">
              <a:effectLst>
                <a:outerShdw blurRad="38100" dist="38100" dir="2700000" algn="tl">
                  <a:srgbClr val="000000"/>
                </a:outerShdw>
              </a:effectLst>
            </a:rPr>
            <a:t>Es war vorhersehbar, </a:t>
          </a:r>
          <a:br>
            <a:rPr lang="de-DE" sz="2400" b="1" dirty="0">
              <a:effectLst>
                <a:outerShdw blurRad="38100" dist="38100" dir="2700000" algn="tl">
                  <a:srgbClr val="000000"/>
                </a:outerShdw>
              </a:effectLst>
            </a:rPr>
          </a:br>
          <a:r>
            <a:rPr lang="de-DE" sz="2400" b="1" dirty="0">
              <a:effectLst>
                <a:outerShdw blurRad="38100" dist="38100" dir="2700000" algn="tl">
                  <a:srgbClr val="000000"/>
                </a:outerShdw>
              </a:effectLst>
            </a:rPr>
            <a:t>dass Daniel </a:t>
          </a:r>
          <a:br>
            <a:rPr lang="de-DE" sz="2400" b="1" dirty="0">
              <a:effectLst>
                <a:outerShdw blurRad="38100" dist="38100" dir="2700000" algn="tl">
                  <a:srgbClr val="000000"/>
                </a:outerShdw>
              </a:effectLst>
            </a:rPr>
          </a:br>
          <a:r>
            <a:rPr lang="de-DE" sz="2400" b="1" dirty="0">
              <a:effectLst>
                <a:outerShdw blurRad="38100" dist="38100" dir="2700000" algn="tl">
                  <a:srgbClr val="000000"/>
                </a:outerShdw>
              </a:effectLst>
            </a:rPr>
            <a:t>sein Fenster </a:t>
          </a:r>
          <a:br>
            <a:rPr lang="de-DE" sz="2400" b="1" dirty="0">
              <a:effectLst>
                <a:outerShdw blurRad="38100" dist="38100" dir="2700000" algn="tl">
                  <a:srgbClr val="000000"/>
                </a:outerShdw>
              </a:effectLst>
            </a:rPr>
          </a:br>
          <a:r>
            <a:rPr lang="de-DE" sz="2400" b="1" dirty="0">
              <a:solidFill>
                <a:srgbClr val="FFFF00"/>
              </a:solidFill>
              <a:effectLst>
                <a:outerShdw blurRad="38100" dist="38100" dir="2700000" algn="tl">
                  <a:srgbClr val="000000"/>
                </a:outerShdw>
              </a:effectLst>
            </a:rPr>
            <a:t>in Richtung Jerusalem </a:t>
          </a:r>
          <a:br>
            <a:rPr lang="de-DE" sz="2400" b="1" dirty="0">
              <a:effectLst>
                <a:outerShdw blurRad="38100" dist="38100" dir="2700000" algn="tl">
                  <a:srgbClr val="000000"/>
                </a:outerShdw>
              </a:effectLst>
            </a:rPr>
          </a:br>
          <a:r>
            <a:rPr lang="de-DE" sz="2400" b="1" dirty="0">
              <a:effectLst>
                <a:outerShdw blurRad="38100" dist="38100" dir="2700000" algn="tl">
                  <a:srgbClr val="000000"/>
                </a:outerShdw>
              </a:effectLst>
            </a:rPr>
            <a:t>öffnen wird</a:t>
          </a:r>
          <a:endParaRPr lang="de" sz="2400" b="1" dirty="0">
            <a:effectLst>
              <a:outerShdw blurRad="38100" dist="38100" dir="2700000" algn="tl">
                <a:srgbClr val="000000"/>
              </a:outerShdw>
            </a:effectLst>
          </a:endParaRPr>
        </a:p>
      </dgm:t>
    </dgm:pt>
    <dgm:pt modelId="{B6ECE243-13E9-4267-ACD5-60733ACE7678}" type="parTrans" cxnId="{13635C99-6DAB-499F-B5B2-219791606B8B}">
      <dgm:prSet/>
      <dgm:spPr/>
      <dgm:t>
        <a:bodyPr/>
        <a:lstStyle/>
        <a:p>
          <a:endParaRPr lang="es-ES" sz="24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4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de" sz="2400" b="1" dirty="0">
              <a:effectLst>
                <a:outerShdw blurRad="38100" dist="38100" dir="2700000" algn="tl">
                  <a:srgbClr val="000000"/>
                </a:outerShdw>
              </a:effectLst>
            </a:rPr>
            <a:t>Er hatte </a:t>
          </a:r>
          <a:br>
            <a:rPr lang="de" sz="2400" b="1" dirty="0">
              <a:effectLst>
                <a:outerShdw blurRad="38100" dist="38100" dir="2700000" algn="tl">
                  <a:srgbClr val="000000"/>
                </a:outerShdw>
              </a:effectLst>
            </a:rPr>
          </a:br>
          <a:r>
            <a:rPr lang="de" sz="2400" b="1" dirty="0">
              <a:effectLst>
                <a:outerShdw blurRad="38100" dist="38100" dir="2700000" algn="tl">
                  <a:srgbClr val="000000"/>
                </a:outerShdw>
              </a:effectLst>
            </a:rPr>
            <a:t>bestimmte Gewohnheiten; </a:t>
          </a:r>
          <a:br>
            <a:rPr lang="de" sz="2400" b="1" dirty="0">
              <a:effectLst>
                <a:outerShdw blurRad="38100" dist="38100" dir="2700000" algn="tl">
                  <a:srgbClr val="000000"/>
                </a:outerShdw>
              </a:effectLst>
            </a:rPr>
          </a:br>
          <a:r>
            <a:rPr lang="de" sz="2400" b="1" dirty="0">
              <a:effectLst>
                <a:outerShdw blurRad="38100" dist="38100" dir="2700000" algn="tl">
                  <a:srgbClr val="000000"/>
                </a:outerShdw>
              </a:effectLst>
            </a:rPr>
            <a:t>Er </a:t>
          </a:r>
          <a:r>
            <a:rPr lang="de" sz="2400" b="1" dirty="0">
              <a:solidFill>
                <a:srgbClr val="FFFF00"/>
              </a:solidFill>
              <a:effectLst>
                <a:outerShdw blurRad="38100" dist="38100" dir="2700000" algn="tl">
                  <a:srgbClr val="000000"/>
                </a:outerShdw>
              </a:effectLst>
            </a:rPr>
            <a:t>betete </a:t>
          </a:r>
          <a:br>
            <a:rPr lang="de" sz="2400" b="1" dirty="0">
              <a:solidFill>
                <a:srgbClr val="FFFF00"/>
              </a:solidFill>
              <a:effectLst>
                <a:outerShdw blurRad="38100" dist="38100" dir="2700000" algn="tl">
                  <a:srgbClr val="000000"/>
                </a:outerShdw>
              </a:effectLst>
            </a:rPr>
          </a:br>
          <a:r>
            <a:rPr lang="de" sz="2400" b="1" dirty="0">
              <a:solidFill>
                <a:srgbClr val="FFFF00"/>
              </a:solidFill>
              <a:effectLst>
                <a:outerShdw blurRad="38100" dist="38100" dir="2700000" algn="tl">
                  <a:srgbClr val="000000"/>
                </a:outerShdw>
              </a:effectLst>
            </a:rPr>
            <a:t>auf den Knien</a:t>
          </a:r>
        </a:p>
      </dgm:t>
    </dgm:pt>
    <dgm:pt modelId="{524F87DC-654B-4DC4-9B02-CA7B359A6D44}" type="parTrans" cxnId="{81D614A7-5436-463B-8421-70E53DDCCDA7}">
      <dgm:prSet/>
      <dgm:spPr/>
      <dgm:t>
        <a:bodyPr/>
        <a:lstStyle/>
        <a:p>
          <a:endParaRPr lang="es-ES" sz="24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4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de" sz="2400" b="1" dirty="0">
              <a:effectLst>
                <a:outerShdw blurRad="38100" dist="38100" dir="2700000" algn="tl">
                  <a:srgbClr val="000000"/>
                </a:outerShdw>
              </a:effectLst>
            </a:rPr>
            <a:t>Es konzentrierte sich auf </a:t>
          </a:r>
          <a:br>
            <a:rPr lang="de" sz="2400" b="1" dirty="0">
              <a:effectLst>
                <a:outerShdw blurRad="38100" dist="38100" dir="2700000" algn="tl">
                  <a:srgbClr val="000000"/>
                </a:outerShdw>
              </a:effectLst>
            </a:rPr>
          </a:br>
          <a:r>
            <a:rPr lang="de-DE" sz="2400" b="1" dirty="0">
              <a:solidFill>
                <a:srgbClr val="FFFF00"/>
              </a:solidFill>
              <a:effectLst>
                <a:outerShdw blurRad="38100" dist="38100" dir="2700000" algn="tl">
                  <a:srgbClr val="000000"/>
                </a:outerShdw>
              </a:effectLst>
            </a:rPr>
            <a:t>Dank</a:t>
          </a:r>
          <a:r>
            <a:rPr lang="de-DE" sz="2400" b="1" dirty="0">
              <a:effectLst>
                <a:outerShdw blurRad="38100" dist="38100" dir="2700000" algn="tl">
                  <a:srgbClr val="000000"/>
                </a:outerShdw>
              </a:effectLst>
            </a:rPr>
            <a:t> und </a:t>
          </a:r>
          <a:r>
            <a:rPr lang="de-DE" sz="2400" b="1" dirty="0">
              <a:solidFill>
                <a:srgbClr val="FFFF00"/>
              </a:solidFill>
              <a:effectLst>
                <a:outerShdw blurRad="38100" dist="38100" dir="2700000" algn="tl">
                  <a:srgbClr val="000000"/>
                </a:outerShdw>
              </a:effectLst>
            </a:rPr>
            <a:t>Fürbitte</a:t>
          </a:r>
          <a:endParaRPr lang="de" sz="2400" b="1" dirty="0">
            <a:solidFill>
              <a:srgbClr val="FFFF00"/>
            </a:solidFill>
            <a:effectLst>
              <a:outerShdw blurRad="38100" dist="38100" dir="2700000" algn="tl">
                <a:srgbClr val="000000"/>
              </a:outerShdw>
            </a:effectLst>
          </a:endParaRPr>
        </a:p>
      </dgm:t>
    </dgm:pt>
    <dgm:pt modelId="{F3E15A14-362C-483B-96C3-4D5707DE98C8}" type="parTrans" cxnId="{DA559E6A-34E6-4CD1-BCC2-EE59BE502041}">
      <dgm:prSet/>
      <dgm:spPr/>
      <dgm:t>
        <a:bodyPr/>
        <a:lstStyle/>
        <a:p>
          <a:endParaRPr lang="es-ES" sz="24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4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custScaleX="99069"/>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de" sz="1900" b="1" dirty="0">
              <a:solidFill>
                <a:schemeClr val="accent6">
                  <a:lumMod val="75000"/>
                </a:schemeClr>
              </a:solidFill>
            </a:rPr>
            <a:t>Jehoshaphat </a:t>
          </a:r>
          <a:br>
            <a:rPr lang="de" sz="1900" b="1" dirty="0">
              <a:solidFill>
                <a:schemeClr val="accent6">
                  <a:lumMod val="75000"/>
                </a:schemeClr>
              </a:solidFill>
            </a:rPr>
          </a:br>
          <a:r>
            <a:rPr lang="de" sz="1900" b="1" dirty="0">
              <a:solidFill>
                <a:schemeClr val="accent6">
                  <a:lumMod val="75000"/>
                </a:schemeClr>
              </a:solidFill>
            </a:rPr>
            <a:t>betete vor dem Volk </a:t>
          </a:r>
          <a:r>
            <a:rPr lang="de" sz="1900" b="1" dirty="0">
              <a:solidFill>
                <a:schemeClr val="accent6">
                  <a:lumMod val="75000"/>
                </a:schemeClr>
              </a:solidFill>
              <a:highlight>
                <a:srgbClr val="FFFF00"/>
              </a:highlight>
            </a:rPr>
            <a:t>stehend</a:t>
          </a:r>
          <a:r>
            <a:rPr lang="de" sz="1900" b="1" dirty="0">
              <a:solidFill>
                <a:schemeClr val="accent6">
                  <a:lumMod val="75000"/>
                </a:schemeClr>
              </a:solidFill>
            </a:rPr>
            <a:t> </a:t>
          </a:r>
          <a:br>
            <a:rPr lang="de" sz="1900" b="1" dirty="0">
              <a:solidFill>
                <a:schemeClr val="accent6">
                  <a:lumMod val="75000"/>
                </a:schemeClr>
              </a:solidFill>
            </a:rPr>
          </a:br>
          <a:r>
            <a:rPr lang="de" sz="1900" b="1" dirty="0">
              <a:solidFill>
                <a:schemeClr val="accent6">
                  <a:lumMod val="75000"/>
                </a:schemeClr>
              </a:solidFill>
            </a:rPr>
            <a:t>(2. Ch. 20,5)</a:t>
          </a: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de" sz="1900" b="1" dirty="0">
              <a:solidFill>
                <a:schemeClr val="accent5">
                  <a:lumMod val="75000"/>
                </a:schemeClr>
              </a:solidFill>
            </a:rPr>
            <a:t>David </a:t>
          </a:r>
          <a:r>
            <a:rPr lang="de" sz="1900" b="1" dirty="0">
              <a:solidFill>
                <a:schemeClr val="accent5">
                  <a:lumMod val="75000"/>
                </a:schemeClr>
              </a:solidFill>
              <a:highlight>
                <a:srgbClr val="FFFF00"/>
              </a:highlight>
            </a:rPr>
            <a:t>setzte sich </a:t>
          </a:r>
          <a:r>
            <a:rPr lang="de" sz="1900" b="1" dirty="0">
              <a:solidFill>
                <a:schemeClr val="accent5">
                  <a:lumMod val="75000"/>
                </a:schemeClr>
              </a:solidFill>
            </a:rPr>
            <a:t>vor Gott, um zu danken</a:t>
          </a:r>
          <a:br>
            <a:rPr lang="en" sz="1900" b="1" dirty="0">
              <a:solidFill>
                <a:schemeClr val="accent5">
                  <a:lumMod val="75000"/>
                </a:schemeClr>
              </a:solidFill>
            </a:rPr>
          </a:br>
          <a:r>
            <a:rPr lang="de" sz="1900" b="1" dirty="0">
              <a:solidFill>
                <a:schemeClr val="accent5">
                  <a:lumMod val="75000"/>
                </a:schemeClr>
              </a:solidFill>
            </a:rPr>
            <a:t> (2. Sam 7:18)</a:t>
          </a: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de" sz="1900" b="1" dirty="0">
              <a:solidFill>
                <a:schemeClr val="accent2">
                  <a:lumMod val="75000"/>
                </a:schemeClr>
              </a:solidFill>
            </a:rPr>
            <a:t>Salomo betete </a:t>
          </a:r>
          <a:r>
            <a:rPr lang="de" sz="1900" b="1" dirty="0">
              <a:solidFill>
                <a:schemeClr val="accent2">
                  <a:lumMod val="75000"/>
                </a:schemeClr>
              </a:solidFill>
              <a:highlight>
                <a:srgbClr val="FFFF00"/>
              </a:highlight>
            </a:rPr>
            <a:t>kniend</a:t>
          </a:r>
          <a:r>
            <a:rPr lang="de" sz="1900" b="1" dirty="0">
              <a:solidFill>
                <a:schemeClr val="accent2">
                  <a:lumMod val="75000"/>
                </a:schemeClr>
              </a:solidFill>
            </a:rPr>
            <a:t> mit </a:t>
          </a:r>
          <a:r>
            <a:rPr lang="de" sz="1900" b="1" dirty="0">
              <a:solidFill>
                <a:schemeClr val="accent2">
                  <a:lumMod val="75000"/>
                </a:schemeClr>
              </a:solidFill>
              <a:highlight>
                <a:srgbClr val="FFFF00"/>
              </a:highlight>
            </a:rPr>
            <a:t>erhobenen Händen </a:t>
          </a:r>
          <a:br>
            <a:rPr lang="es-ES" sz="1900" b="1" dirty="0">
              <a:solidFill>
                <a:schemeClr val="accent2">
                  <a:lumMod val="75000"/>
                </a:schemeClr>
              </a:solidFill>
            </a:rPr>
          </a:br>
          <a:r>
            <a:rPr lang="de" sz="1900" b="1" dirty="0">
              <a:solidFill>
                <a:schemeClr val="accent2">
                  <a:lumMod val="75000"/>
                </a:schemeClr>
              </a:solidFill>
            </a:rPr>
            <a:t>(1. Kö 8,54)</a:t>
          </a: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de" sz="1900" b="1" dirty="0">
              <a:ln>
                <a:solidFill>
                  <a:schemeClr val="accent4">
                    <a:lumMod val="50000"/>
                  </a:schemeClr>
                </a:solidFill>
              </a:ln>
            </a:rPr>
            <a:t>Die Menschen </a:t>
          </a:r>
          <a:r>
            <a:rPr lang="de" sz="1900" b="1" dirty="0">
              <a:ln>
                <a:solidFill>
                  <a:schemeClr val="accent4">
                    <a:lumMod val="50000"/>
                  </a:schemeClr>
                </a:solidFill>
              </a:ln>
              <a:highlight>
                <a:srgbClr val="FFFF00"/>
              </a:highlight>
            </a:rPr>
            <a:t>verbeugten</a:t>
          </a:r>
          <a:r>
            <a:rPr lang="de" sz="1900" b="1" dirty="0">
              <a:ln>
                <a:solidFill>
                  <a:schemeClr val="accent4">
                    <a:lumMod val="50000"/>
                  </a:schemeClr>
                </a:solidFill>
              </a:ln>
            </a:rPr>
            <a:t> sich </a:t>
          </a:r>
          <a:br>
            <a:rPr lang="de" sz="1900" b="1" dirty="0">
              <a:ln>
                <a:solidFill>
                  <a:schemeClr val="accent4">
                    <a:lumMod val="50000"/>
                  </a:schemeClr>
                </a:solidFill>
              </a:ln>
            </a:rPr>
          </a:br>
          <a:r>
            <a:rPr lang="de" sz="1900" b="1" dirty="0">
              <a:ln>
                <a:solidFill>
                  <a:schemeClr val="accent4">
                    <a:lumMod val="50000"/>
                  </a:schemeClr>
                </a:solidFill>
              </a:ln>
              <a:highlight>
                <a:srgbClr val="FFFF00"/>
              </a:highlight>
            </a:rPr>
            <a:t>bis zur Erde</a:t>
          </a:r>
          <a:r>
            <a:rPr lang="de" sz="1900" b="1" dirty="0">
              <a:ln>
                <a:solidFill>
                  <a:schemeClr val="accent4">
                    <a:lumMod val="50000"/>
                  </a:schemeClr>
                </a:solidFill>
              </a:ln>
            </a:rPr>
            <a:t> </a:t>
          </a:r>
          <a:br>
            <a:rPr lang="de" sz="1900" b="1" dirty="0">
              <a:ln>
                <a:solidFill>
                  <a:schemeClr val="accent4">
                    <a:lumMod val="50000"/>
                  </a:schemeClr>
                </a:solidFill>
              </a:ln>
            </a:rPr>
          </a:br>
          <a:r>
            <a:rPr lang="de" sz="1900" b="1" dirty="0">
              <a:ln>
                <a:solidFill>
                  <a:schemeClr val="accent4">
                    <a:lumMod val="50000"/>
                  </a:schemeClr>
                </a:solidFill>
              </a:ln>
            </a:rPr>
            <a:t>zum Beten </a:t>
          </a:r>
          <a:br>
            <a:rPr lang="es-ES" sz="1900" b="1" dirty="0">
              <a:ln>
                <a:solidFill>
                  <a:schemeClr val="accent4">
                    <a:lumMod val="50000"/>
                  </a:schemeClr>
                </a:solidFill>
              </a:ln>
            </a:rPr>
          </a:br>
          <a:r>
            <a:rPr lang="de" sz="1900" b="1" dirty="0">
              <a:ln>
                <a:solidFill>
                  <a:schemeClr val="accent4">
                    <a:lumMod val="50000"/>
                  </a:schemeClr>
                </a:solidFill>
              </a:ln>
            </a:rPr>
            <a:t>(Neh 8,6)</a:t>
          </a: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de" sz="1900" b="1" dirty="0">
              <a:solidFill>
                <a:schemeClr val="accent1">
                  <a:lumMod val="75000"/>
                </a:schemeClr>
              </a:solidFill>
            </a:rPr>
            <a:t>David betete </a:t>
          </a:r>
          <a:r>
            <a:rPr lang="de" sz="1900" b="1" dirty="0">
              <a:solidFill>
                <a:schemeClr val="accent1">
                  <a:lumMod val="75000"/>
                </a:schemeClr>
              </a:solidFill>
              <a:highlight>
                <a:srgbClr val="FFFF00"/>
              </a:highlight>
            </a:rPr>
            <a:t>niedergestreckt</a:t>
          </a:r>
          <a:r>
            <a:rPr lang="de" sz="1900" b="1" dirty="0">
              <a:solidFill>
                <a:schemeClr val="accent1">
                  <a:lumMod val="75000"/>
                </a:schemeClr>
              </a:solidFill>
            </a:rPr>
            <a:t> auf seinem Bett </a:t>
          </a:r>
          <a:br>
            <a:rPr lang="es-ES" sz="1900" b="1" dirty="0">
              <a:solidFill>
                <a:schemeClr val="accent1">
                  <a:lumMod val="75000"/>
                </a:schemeClr>
              </a:solidFill>
            </a:rPr>
          </a:br>
          <a:r>
            <a:rPr lang="de" sz="1900" b="1" dirty="0">
              <a:solidFill>
                <a:schemeClr val="accent1">
                  <a:lumMod val="75000"/>
                </a:schemeClr>
              </a:solidFill>
            </a:rPr>
            <a:t>(1. Kö 1,47)</a:t>
          </a: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de" sz="1900" b="1" dirty="0">
              <a:solidFill>
                <a:schemeClr val="accent3">
                  <a:lumMod val="75000"/>
                </a:schemeClr>
              </a:solidFill>
            </a:rPr>
            <a:t>Nehemia </a:t>
          </a:r>
          <a:r>
            <a:rPr lang="de" sz="1900" b="1" dirty="0">
              <a:solidFill>
                <a:schemeClr val="accent3">
                  <a:lumMod val="75000"/>
                </a:schemeClr>
              </a:solidFill>
              <a:highlight>
                <a:srgbClr val="FFFF00"/>
              </a:highlight>
            </a:rPr>
            <a:t>stand </a:t>
          </a:r>
          <a:r>
            <a:rPr lang="de" sz="1900" b="1" dirty="0">
              <a:solidFill>
                <a:schemeClr val="accent3">
                  <a:lumMod val="75000"/>
                </a:schemeClr>
              </a:solidFill>
            </a:rPr>
            <a:t>und </a:t>
          </a:r>
          <a:r>
            <a:rPr lang="de" sz="1900" b="1" dirty="0">
              <a:solidFill>
                <a:schemeClr val="accent3">
                  <a:lumMod val="75000"/>
                </a:schemeClr>
              </a:solidFill>
              <a:highlight>
                <a:srgbClr val="FFFF00"/>
              </a:highlight>
            </a:rPr>
            <a:t>betete schweigend </a:t>
          </a:r>
          <a:r>
            <a:rPr lang="de" sz="1900" b="1" dirty="0">
              <a:solidFill>
                <a:schemeClr val="accent3">
                  <a:lumMod val="75000"/>
                </a:schemeClr>
              </a:solidFill>
            </a:rPr>
            <a:t>vor dem König </a:t>
          </a:r>
          <a:br>
            <a:rPr lang="en" sz="1900" b="1" dirty="0">
              <a:solidFill>
                <a:schemeClr val="accent3">
                  <a:lumMod val="75000"/>
                </a:schemeClr>
              </a:solidFill>
            </a:rPr>
          </a:br>
          <a:r>
            <a:rPr lang="de" sz="1900" b="1" dirty="0">
              <a:solidFill>
                <a:schemeClr val="accent3">
                  <a:lumMod val="75000"/>
                </a:schemeClr>
              </a:solidFill>
            </a:rPr>
            <a:t>(Neh 2,1-4)</a:t>
          </a: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ScaleX="130296" custLinFactNeighborY="-33814">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X="-10365" custLinFactNeighborY="-49496"/>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ScaleX="150499" custLinFactNeighborX="-10365" custLinFactNeighborY="-36905">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X="-26469" custLinFactNeighborY="-49496"/>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ScaleX="141539" custLinFactNeighborX="-26469" custLinFactNeighborY="-37548">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X="-63186" custLinFactNeighborY="-49496"/>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ScaleX="188173" custLinFactNeighborX="-63186" custLinFactNeighborY="-36905">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X="51040" custLinFactNeighborY="-46374"/>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ScaleX="122120" custLinFactNeighborX="52900" custLinFactNeighborY="-30784">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X="-100000" custLinFactNeighborX="-121937" custLinFactNeighborY="-48038"/>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ScaleX="121490" custLinFactX="-100000" custLinFactNeighborX="-122360" custLinFactNeighborY="-31179">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r>
            <a:rPr lang="de" sz="2000" b="1" dirty="0">
              <a:solidFill>
                <a:schemeClr val="accent3"/>
              </a:solidFill>
            </a:rPr>
            <a:t>FÜR IHRE FAMILIENMITGLIEDER</a:t>
          </a: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a:buFontTx/>
            <a:buNone/>
          </a:pPr>
          <a:r>
            <a:rPr lang="de" sz="2400" b="1" dirty="0">
              <a:solidFill>
                <a:schemeClr val="accent1">
                  <a:lumMod val="75000"/>
                </a:schemeClr>
              </a:solidFill>
            </a:rPr>
            <a:t>⁕ </a:t>
          </a:r>
          <a:r>
            <a:rPr lang="de" sz="2000" b="1" dirty="0"/>
            <a:t>Wegen Aarons Sünde </a:t>
          </a:r>
          <a:br>
            <a:rPr lang="es-ES" sz="2000" b="1" dirty="0"/>
          </a:br>
          <a:r>
            <a:rPr lang="de" sz="1800" b="1" dirty="0"/>
            <a:t>(5. Mo 9,20)</a:t>
          </a:r>
          <a:endParaRPr lang="de" sz="2000" b="1" dirty="0"/>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a:r>
            <a:rPr lang="de" sz="2400" b="1" dirty="0">
              <a:solidFill>
                <a:schemeClr val="accent3">
                  <a:lumMod val="75000"/>
                </a:schemeClr>
              </a:solidFill>
            </a:rPr>
            <a:t>⁕ </a:t>
          </a:r>
          <a:r>
            <a:rPr lang="de" sz="2000" b="1" dirty="0"/>
            <a:t>Wegen Miriams Aufbegehren</a:t>
          </a:r>
          <a:br>
            <a:rPr lang="es-ES" sz="2000" b="1" dirty="0"/>
          </a:br>
          <a:r>
            <a:rPr lang="de" sz="1800" b="1" dirty="0"/>
            <a:t>(4. Mo 12,10-13)</a:t>
          </a:r>
          <a:endParaRPr lang="de" sz="2000" b="1" dirty="0"/>
        </a:p>
      </dgm:t>
    </dgm:pt>
    <dgm:pt modelId="{94B34DE3-E36A-4F49-AEA1-3DF5C79E481A}" type="parTrans" cxnId="{557CD3B8-7654-4911-8F7D-DCE4A059CA04}">
      <dgm:prSet/>
      <dgm:spPr>
        <a:ln>
          <a:solidFill>
            <a:schemeClr val="accent3"/>
          </a:solidFill>
        </a:ln>
      </dgm:spPr>
      <dgm:t>
        <a:bodyPr/>
        <a:lstStyle/>
        <a:p>
          <a:endParaRPr lang="es-ES" sz="2000" b="1"/>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de" sz="2000" b="1">
              <a:solidFill>
                <a:srgbClr val="7030A0"/>
              </a:solidFill>
            </a:rPr>
            <a:t>FÜR DAS VOLK</a:t>
          </a: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de" sz="2400" b="1" dirty="0">
              <a:solidFill>
                <a:schemeClr val="accent5">
                  <a:lumMod val="75000"/>
                </a:schemeClr>
              </a:solidFill>
            </a:rPr>
            <a:t>⁕ </a:t>
          </a:r>
          <a:r>
            <a:rPr lang="de" sz="2000" b="1" dirty="0"/>
            <a:t>Als sie durstig waren </a:t>
          </a:r>
          <a:br>
            <a:rPr lang="en" sz="2000" b="1" dirty="0"/>
          </a:br>
          <a:r>
            <a:rPr lang="de" sz="1700" b="1" dirty="0"/>
            <a:t>(2. Mo 15,24-25)</a:t>
          </a:r>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a:r>
            <a:rPr lang="de" sz="2400" b="1" dirty="0">
              <a:solidFill>
                <a:schemeClr val="accent6">
                  <a:lumMod val="50000"/>
                </a:schemeClr>
              </a:solidFill>
            </a:rPr>
            <a:t>⁕ </a:t>
          </a:r>
          <a:r>
            <a:rPr lang="de" sz="2000" b="1" dirty="0"/>
            <a:t>Wenn sie hungrig waren </a:t>
          </a:r>
          <a:r>
            <a:rPr lang="de" sz="1800" b="1" dirty="0"/>
            <a:t>(4. Mo 11,11-13)</a:t>
          </a:r>
          <a:endParaRPr lang="de" sz="2000" b="1" dirty="0"/>
        </a:p>
      </dgm:t>
    </dgm:pt>
    <dgm:pt modelId="{E36B9502-6D1F-464D-8526-3FBEF17C19DE}" type="parTrans" cxnId="{299CA990-B507-4EAE-889B-D8C5EFAE8848}">
      <dgm:prSet/>
      <dgm:spPr>
        <a:ln>
          <a:solidFill>
            <a:srgbClr val="7030A0"/>
          </a:solidFill>
        </a:ln>
      </dgm:spPr>
      <dgm:t>
        <a:bodyPr/>
        <a:lstStyle/>
        <a:p>
          <a:endParaRPr lang="es-ES" sz="2000" b="1"/>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a:r>
            <a:rPr lang="de" sz="2400" b="1" dirty="0">
              <a:solidFill>
                <a:schemeClr val="tx2"/>
              </a:solidFill>
            </a:rPr>
            <a:t>⁕ </a:t>
          </a:r>
          <a:r>
            <a:rPr lang="de" sz="2000" b="1" dirty="0"/>
            <a:t>Als sie sündigten </a:t>
          </a:r>
          <a:br>
            <a:rPr lang="en" sz="2000" b="1" dirty="0"/>
          </a:br>
          <a:r>
            <a:rPr lang="de" sz="1800" b="1" dirty="0"/>
            <a:t>(2. Mos. 32,30-32)</a:t>
          </a:r>
          <a:endParaRPr lang="de" sz="2000" b="1" dirty="0"/>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707027" custLinFactX="102780" custLinFactY="-83232" custLinFactNeighborX="200000"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264116" custLinFactY="5767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14603"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417742" custLinFactX="57083" custLinFactY="-83232"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98017" custLinFactY="35323"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319209" custLinFactY="35323"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334247" custLinFactY="35323"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4429" y="0"/>
          <a:ext cx="2896516" cy="457265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marL="0" lvl="0" indent="0" algn="ctr" defTabSz="1066800">
            <a:lnSpc>
              <a:spcPct val="90000"/>
            </a:lnSpc>
            <a:spcBef>
              <a:spcPct val="0"/>
            </a:spcBef>
            <a:spcAft>
              <a:spcPct val="35000"/>
            </a:spcAft>
            <a:buNone/>
          </a:pPr>
          <a:r>
            <a:rPr lang="de" sz="2400" b="1" kern="1200" dirty="0">
              <a:effectLst>
                <a:outerShdw blurRad="38100" dist="38100" dir="2700000" algn="tl">
                  <a:srgbClr val="000000"/>
                </a:outerShdw>
              </a:effectLst>
            </a:rPr>
            <a:t>Er war </a:t>
          </a:r>
          <a:r>
            <a:rPr lang="de" sz="2400" b="1" kern="1200" dirty="0">
              <a:solidFill>
                <a:srgbClr val="FFFF00"/>
              </a:solidFill>
              <a:effectLst>
                <a:outerShdw blurRad="38100" dist="38100" dir="2700000" algn="tl">
                  <a:srgbClr val="000000"/>
                </a:outerShdw>
              </a:effectLst>
            </a:rPr>
            <a:t>konsequent </a:t>
          </a:r>
          <a:r>
            <a:rPr lang="de" sz="2400" b="1" kern="1200" dirty="0">
              <a:effectLst>
                <a:outerShdw blurRad="38100" dist="38100" dir="2700000" algn="tl">
                  <a:srgbClr val="000000"/>
                </a:outerShdw>
              </a:effectLst>
            </a:rPr>
            <a:t>und </a:t>
          </a:r>
          <a:r>
            <a:rPr lang="de" sz="2400" b="1" kern="1200" dirty="0">
              <a:solidFill>
                <a:srgbClr val="FFFF00"/>
              </a:solidFill>
              <a:effectLst>
                <a:outerShdw blurRad="38100" dist="38100" dir="2700000" algn="tl">
                  <a:srgbClr val="000000"/>
                </a:outerShdw>
              </a:effectLst>
            </a:rPr>
            <a:t>betete </a:t>
          </a:r>
          <a:br>
            <a:rPr lang="de" sz="2400" b="1" kern="1200" dirty="0">
              <a:solidFill>
                <a:srgbClr val="FFFF00"/>
              </a:solidFill>
              <a:effectLst>
                <a:outerShdw blurRad="38100" dist="38100" dir="2700000" algn="tl">
                  <a:srgbClr val="000000"/>
                </a:outerShdw>
              </a:effectLst>
            </a:rPr>
          </a:br>
          <a:r>
            <a:rPr lang="de" sz="2400" b="1" kern="1200" dirty="0">
              <a:solidFill>
                <a:srgbClr val="FFFF00"/>
              </a:solidFill>
              <a:effectLst>
                <a:outerShdw blurRad="38100" dist="38100" dir="2700000" algn="tl">
                  <a:srgbClr val="000000"/>
                </a:outerShdw>
              </a:effectLst>
            </a:rPr>
            <a:t>dreimal am Tag</a:t>
          </a:r>
        </a:p>
      </dsp:txBody>
      <dsp:txXfrm>
        <a:off x="4429" y="1829060"/>
        <a:ext cx="2896516" cy="1829060"/>
      </dsp:txXfrm>
    </dsp:sp>
    <dsp:sp modelId="{40BF4BA6-603A-4B87-8573-2D46CFD7DC54}">
      <dsp:nvSpPr>
        <dsp:cNvPr id="0" name=""/>
        <dsp:cNvSpPr/>
      </dsp:nvSpPr>
      <dsp:spPr>
        <a:xfrm>
          <a:off x="691341" y="274359"/>
          <a:ext cx="1522693" cy="1522693"/>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2987841" y="0"/>
          <a:ext cx="2869549" cy="4572652"/>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marL="0" lvl="0" indent="0" algn="ctr" defTabSz="1066800">
            <a:lnSpc>
              <a:spcPct val="90000"/>
            </a:lnSpc>
            <a:spcBef>
              <a:spcPct val="0"/>
            </a:spcBef>
            <a:spcAft>
              <a:spcPct val="35000"/>
            </a:spcAft>
            <a:buNone/>
          </a:pPr>
          <a:r>
            <a:rPr lang="de-DE" sz="2400" b="1" kern="1200" dirty="0">
              <a:effectLst>
                <a:outerShdw blurRad="38100" dist="38100" dir="2700000" algn="tl">
                  <a:srgbClr val="000000"/>
                </a:outerShdw>
              </a:effectLst>
            </a:rPr>
            <a:t>Es war vorhersehbar, </a:t>
          </a:r>
          <a:br>
            <a:rPr lang="de-DE" sz="2400" b="1" kern="1200" dirty="0">
              <a:effectLst>
                <a:outerShdw blurRad="38100" dist="38100" dir="2700000" algn="tl">
                  <a:srgbClr val="000000"/>
                </a:outerShdw>
              </a:effectLst>
            </a:rPr>
          </a:br>
          <a:r>
            <a:rPr lang="de-DE" sz="2400" b="1" kern="1200" dirty="0">
              <a:effectLst>
                <a:outerShdw blurRad="38100" dist="38100" dir="2700000" algn="tl">
                  <a:srgbClr val="000000"/>
                </a:outerShdw>
              </a:effectLst>
            </a:rPr>
            <a:t>dass Daniel </a:t>
          </a:r>
          <a:br>
            <a:rPr lang="de-DE" sz="2400" b="1" kern="1200" dirty="0">
              <a:effectLst>
                <a:outerShdw blurRad="38100" dist="38100" dir="2700000" algn="tl">
                  <a:srgbClr val="000000"/>
                </a:outerShdw>
              </a:effectLst>
            </a:rPr>
          </a:br>
          <a:r>
            <a:rPr lang="de-DE" sz="2400" b="1" kern="1200" dirty="0">
              <a:effectLst>
                <a:outerShdw blurRad="38100" dist="38100" dir="2700000" algn="tl">
                  <a:srgbClr val="000000"/>
                </a:outerShdw>
              </a:effectLst>
            </a:rPr>
            <a:t>sein Fenster </a:t>
          </a:r>
          <a:br>
            <a:rPr lang="de-DE" sz="2400" b="1" kern="1200" dirty="0">
              <a:effectLst>
                <a:outerShdw blurRad="38100" dist="38100" dir="2700000" algn="tl">
                  <a:srgbClr val="000000"/>
                </a:outerShdw>
              </a:effectLst>
            </a:rPr>
          </a:br>
          <a:r>
            <a:rPr lang="de-DE" sz="2400" b="1" kern="1200" dirty="0">
              <a:solidFill>
                <a:srgbClr val="FFFF00"/>
              </a:solidFill>
              <a:effectLst>
                <a:outerShdw blurRad="38100" dist="38100" dir="2700000" algn="tl">
                  <a:srgbClr val="000000"/>
                </a:outerShdw>
              </a:effectLst>
            </a:rPr>
            <a:t>in Richtung Jerusalem </a:t>
          </a:r>
          <a:br>
            <a:rPr lang="de-DE" sz="2400" b="1" kern="1200" dirty="0">
              <a:effectLst>
                <a:outerShdw blurRad="38100" dist="38100" dir="2700000" algn="tl">
                  <a:srgbClr val="000000"/>
                </a:outerShdw>
              </a:effectLst>
            </a:rPr>
          </a:br>
          <a:r>
            <a:rPr lang="de-DE" sz="2400" b="1" kern="1200" dirty="0">
              <a:effectLst>
                <a:outerShdw blurRad="38100" dist="38100" dir="2700000" algn="tl">
                  <a:srgbClr val="000000"/>
                </a:outerShdw>
              </a:effectLst>
            </a:rPr>
            <a:t>öffnen wird</a:t>
          </a:r>
          <a:endParaRPr lang="de" sz="2400" b="1" kern="1200" dirty="0">
            <a:effectLst>
              <a:outerShdw blurRad="38100" dist="38100" dir="2700000" algn="tl">
                <a:srgbClr val="000000"/>
              </a:outerShdw>
            </a:effectLst>
          </a:endParaRPr>
        </a:p>
      </dsp:txBody>
      <dsp:txXfrm>
        <a:off x="2987841" y="1829060"/>
        <a:ext cx="2869549" cy="1829060"/>
      </dsp:txXfrm>
    </dsp:sp>
    <dsp:sp modelId="{F1275158-66F6-4241-B296-26F82F5BAD47}">
      <dsp:nvSpPr>
        <dsp:cNvPr id="0" name=""/>
        <dsp:cNvSpPr/>
      </dsp:nvSpPr>
      <dsp:spPr>
        <a:xfrm>
          <a:off x="3661270" y="274359"/>
          <a:ext cx="1522693" cy="1522693"/>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5944286" y="0"/>
          <a:ext cx="2896516" cy="4572652"/>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marL="0" lvl="0" indent="0" algn="ctr" defTabSz="1066800">
            <a:lnSpc>
              <a:spcPct val="90000"/>
            </a:lnSpc>
            <a:spcBef>
              <a:spcPct val="0"/>
            </a:spcBef>
            <a:spcAft>
              <a:spcPct val="35000"/>
            </a:spcAft>
            <a:buNone/>
          </a:pPr>
          <a:r>
            <a:rPr lang="de" sz="2400" b="1" kern="1200" dirty="0">
              <a:effectLst>
                <a:outerShdw blurRad="38100" dist="38100" dir="2700000" algn="tl">
                  <a:srgbClr val="000000"/>
                </a:outerShdw>
              </a:effectLst>
            </a:rPr>
            <a:t>Er hatte </a:t>
          </a:r>
          <a:br>
            <a:rPr lang="de" sz="2400" b="1" kern="1200" dirty="0">
              <a:effectLst>
                <a:outerShdw blurRad="38100" dist="38100" dir="2700000" algn="tl">
                  <a:srgbClr val="000000"/>
                </a:outerShdw>
              </a:effectLst>
            </a:rPr>
          </a:br>
          <a:r>
            <a:rPr lang="de" sz="2400" b="1" kern="1200" dirty="0">
              <a:effectLst>
                <a:outerShdw blurRad="38100" dist="38100" dir="2700000" algn="tl">
                  <a:srgbClr val="000000"/>
                </a:outerShdw>
              </a:effectLst>
            </a:rPr>
            <a:t>bestimmte Gewohnheiten; </a:t>
          </a:r>
          <a:br>
            <a:rPr lang="de" sz="2400" b="1" kern="1200" dirty="0">
              <a:effectLst>
                <a:outerShdw blurRad="38100" dist="38100" dir="2700000" algn="tl">
                  <a:srgbClr val="000000"/>
                </a:outerShdw>
              </a:effectLst>
            </a:rPr>
          </a:br>
          <a:r>
            <a:rPr lang="de" sz="2400" b="1" kern="1200" dirty="0">
              <a:effectLst>
                <a:outerShdw blurRad="38100" dist="38100" dir="2700000" algn="tl">
                  <a:srgbClr val="000000"/>
                </a:outerShdw>
              </a:effectLst>
            </a:rPr>
            <a:t>Er </a:t>
          </a:r>
          <a:r>
            <a:rPr lang="de" sz="2400" b="1" kern="1200" dirty="0">
              <a:solidFill>
                <a:srgbClr val="FFFF00"/>
              </a:solidFill>
              <a:effectLst>
                <a:outerShdw blurRad="38100" dist="38100" dir="2700000" algn="tl">
                  <a:srgbClr val="000000"/>
                </a:outerShdw>
              </a:effectLst>
            </a:rPr>
            <a:t>betete </a:t>
          </a:r>
          <a:br>
            <a:rPr lang="de" sz="2400" b="1" kern="1200" dirty="0">
              <a:solidFill>
                <a:srgbClr val="FFFF00"/>
              </a:solidFill>
              <a:effectLst>
                <a:outerShdw blurRad="38100" dist="38100" dir="2700000" algn="tl">
                  <a:srgbClr val="000000"/>
                </a:outerShdw>
              </a:effectLst>
            </a:rPr>
          </a:br>
          <a:r>
            <a:rPr lang="de" sz="2400" b="1" kern="1200" dirty="0">
              <a:solidFill>
                <a:srgbClr val="FFFF00"/>
              </a:solidFill>
              <a:effectLst>
                <a:outerShdw blurRad="38100" dist="38100" dir="2700000" algn="tl">
                  <a:srgbClr val="000000"/>
                </a:outerShdw>
              </a:effectLst>
            </a:rPr>
            <a:t>auf den Knien</a:t>
          </a:r>
        </a:p>
      </dsp:txBody>
      <dsp:txXfrm>
        <a:off x="5944286" y="1829060"/>
        <a:ext cx="2896516" cy="1829060"/>
      </dsp:txXfrm>
    </dsp:sp>
    <dsp:sp modelId="{59ADE160-BEAE-495D-A6DD-F6D596F8628E}">
      <dsp:nvSpPr>
        <dsp:cNvPr id="0" name=""/>
        <dsp:cNvSpPr/>
      </dsp:nvSpPr>
      <dsp:spPr>
        <a:xfrm>
          <a:off x="6631198" y="274359"/>
          <a:ext cx="1522693" cy="1522693"/>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8927698" y="0"/>
          <a:ext cx="2896516" cy="4572652"/>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marL="0" lvl="0" indent="0" algn="ctr" defTabSz="1066800">
            <a:lnSpc>
              <a:spcPct val="90000"/>
            </a:lnSpc>
            <a:spcBef>
              <a:spcPct val="0"/>
            </a:spcBef>
            <a:spcAft>
              <a:spcPct val="35000"/>
            </a:spcAft>
            <a:buNone/>
          </a:pPr>
          <a:r>
            <a:rPr lang="de" sz="2400" b="1" kern="1200" dirty="0">
              <a:effectLst>
                <a:outerShdw blurRad="38100" dist="38100" dir="2700000" algn="tl">
                  <a:srgbClr val="000000"/>
                </a:outerShdw>
              </a:effectLst>
            </a:rPr>
            <a:t>Es konzentrierte sich auf </a:t>
          </a:r>
          <a:br>
            <a:rPr lang="de" sz="2400" b="1" kern="1200" dirty="0">
              <a:effectLst>
                <a:outerShdw blurRad="38100" dist="38100" dir="2700000" algn="tl">
                  <a:srgbClr val="000000"/>
                </a:outerShdw>
              </a:effectLst>
            </a:rPr>
          </a:br>
          <a:r>
            <a:rPr lang="de-DE" sz="2400" b="1" kern="1200" dirty="0">
              <a:solidFill>
                <a:srgbClr val="FFFF00"/>
              </a:solidFill>
              <a:effectLst>
                <a:outerShdw blurRad="38100" dist="38100" dir="2700000" algn="tl">
                  <a:srgbClr val="000000"/>
                </a:outerShdw>
              </a:effectLst>
            </a:rPr>
            <a:t>Dank</a:t>
          </a:r>
          <a:r>
            <a:rPr lang="de-DE" sz="2400" b="1" kern="1200" dirty="0">
              <a:effectLst>
                <a:outerShdw blurRad="38100" dist="38100" dir="2700000" algn="tl">
                  <a:srgbClr val="000000"/>
                </a:outerShdw>
              </a:effectLst>
            </a:rPr>
            <a:t> und </a:t>
          </a:r>
          <a:r>
            <a:rPr lang="de-DE" sz="2400" b="1" kern="1200" dirty="0">
              <a:solidFill>
                <a:srgbClr val="FFFF00"/>
              </a:solidFill>
              <a:effectLst>
                <a:outerShdw blurRad="38100" dist="38100" dir="2700000" algn="tl">
                  <a:srgbClr val="000000"/>
                </a:outerShdw>
              </a:effectLst>
            </a:rPr>
            <a:t>Fürbitte</a:t>
          </a:r>
          <a:endParaRPr lang="de" sz="2400" b="1" kern="1200" dirty="0">
            <a:solidFill>
              <a:srgbClr val="FFFF00"/>
            </a:solidFill>
            <a:effectLst>
              <a:outerShdw blurRad="38100" dist="38100" dir="2700000" algn="tl">
                <a:srgbClr val="000000"/>
              </a:outerShdw>
            </a:effectLst>
          </a:endParaRPr>
        </a:p>
      </dsp:txBody>
      <dsp:txXfrm>
        <a:off x="8927698" y="1829060"/>
        <a:ext cx="2896516" cy="1829060"/>
      </dsp:txXfrm>
    </dsp:sp>
    <dsp:sp modelId="{90CE2DE1-9304-475F-9667-6098C759709D}">
      <dsp:nvSpPr>
        <dsp:cNvPr id="0" name=""/>
        <dsp:cNvSpPr/>
      </dsp:nvSpPr>
      <dsp:spPr>
        <a:xfrm>
          <a:off x="9614610" y="274359"/>
          <a:ext cx="1522693" cy="1522693"/>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473145" y="4341749"/>
          <a:ext cx="10882353" cy="139552"/>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200877" y="422216"/>
          <a:ext cx="1307276" cy="1370372"/>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2850" y="1839578"/>
          <a:ext cx="1703329" cy="484999"/>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ct val="90000"/>
            </a:lnSpc>
            <a:spcBef>
              <a:spcPct val="0"/>
            </a:spcBef>
            <a:spcAft>
              <a:spcPct val="35000"/>
            </a:spcAft>
            <a:buNone/>
          </a:pPr>
          <a:r>
            <a:rPr lang="de" sz="1900" b="1" kern="1200" dirty="0">
              <a:solidFill>
                <a:schemeClr val="accent6">
                  <a:lumMod val="75000"/>
                </a:schemeClr>
              </a:solidFill>
            </a:rPr>
            <a:t>Jehoshaphat </a:t>
          </a:r>
          <a:br>
            <a:rPr lang="de" sz="1900" b="1" kern="1200" dirty="0">
              <a:solidFill>
                <a:schemeClr val="accent6">
                  <a:lumMod val="75000"/>
                </a:schemeClr>
              </a:solidFill>
            </a:rPr>
          </a:br>
          <a:r>
            <a:rPr lang="de" sz="1900" b="1" kern="1200" dirty="0">
              <a:solidFill>
                <a:schemeClr val="accent6">
                  <a:lumMod val="75000"/>
                </a:schemeClr>
              </a:solidFill>
            </a:rPr>
            <a:t>betete vor dem Volk </a:t>
          </a:r>
          <a:r>
            <a:rPr lang="de" sz="1900" b="1" kern="1200" dirty="0">
              <a:solidFill>
                <a:schemeClr val="accent6">
                  <a:lumMod val="75000"/>
                </a:schemeClr>
              </a:solidFill>
              <a:highlight>
                <a:srgbClr val="FFFF00"/>
              </a:highlight>
            </a:rPr>
            <a:t>stehend</a:t>
          </a:r>
          <a:r>
            <a:rPr lang="de" sz="1900" b="1" kern="1200" dirty="0">
              <a:solidFill>
                <a:schemeClr val="accent6">
                  <a:lumMod val="75000"/>
                </a:schemeClr>
              </a:solidFill>
            </a:rPr>
            <a:t> </a:t>
          </a:r>
          <a:br>
            <a:rPr lang="de" sz="1900" b="1" kern="1200" dirty="0">
              <a:solidFill>
                <a:schemeClr val="accent6">
                  <a:lumMod val="75000"/>
                </a:schemeClr>
              </a:solidFill>
            </a:rPr>
          </a:br>
          <a:r>
            <a:rPr lang="de" sz="1900" b="1" kern="1200" dirty="0">
              <a:solidFill>
                <a:schemeClr val="accent6">
                  <a:lumMod val="75000"/>
                </a:schemeClr>
              </a:solidFill>
            </a:rPr>
            <a:t>(2. Ch. 20,5)</a:t>
          </a:r>
        </a:p>
      </dsp:txBody>
      <dsp:txXfrm>
        <a:off x="2850" y="1839578"/>
        <a:ext cx="1703329" cy="484999"/>
      </dsp:txXfrm>
    </dsp:sp>
    <dsp:sp modelId="{EDB4A37D-8561-4929-99F8-AC235B3239EA}">
      <dsp:nvSpPr>
        <dsp:cNvPr id="0" name=""/>
        <dsp:cNvSpPr/>
      </dsp:nvSpPr>
      <dsp:spPr>
        <a:xfrm>
          <a:off x="2031544" y="422216"/>
          <a:ext cx="1307276" cy="1370372"/>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1701463" y="1824587"/>
          <a:ext cx="1967438" cy="484999"/>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ct val="90000"/>
            </a:lnSpc>
            <a:spcBef>
              <a:spcPct val="0"/>
            </a:spcBef>
            <a:spcAft>
              <a:spcPct val="35000"/>
            </a:spcAft>
            <a:buNone/>
          </a:pPr>
          <a:r>
            <a:rPr lang="de" sz="1900" b="1" kern="1200" dirty="0">
              <a:solidFill>
                <a:schemeClr val="accent5">
                  <a:lumMod val="75000"/>
                </a:schemeClr>
              </a:solidFill>
            </a:rPr>
            <a:t>David </a:t>
          </a:r>
          <a:r>
            <a:rPr lang="de" sz="1900" b="1" kern="1200" dirty="0">
              <a:solidFill>
                <a:schemeClr val="accent5">
                  <a:lumMod val="75000"/>
                </a:schemeClr>
              </a:solidFill>
              <a:highlight>
                <a:srgbClr val="FFFF00"/>
              </a:highlight>
            </a:rPr>
            <a:t>setzte sich </a:t>
          </a:r>
          <a:r>
            <a:rPr lang="de" sz="1900" b="1" kern="1200" dirty="0">
              <a:solidFill>
                <a:schemeClr val="accent5">
                  <a:lumMod val="75000"/>
                </a:schemeClr>
              </a:solidFill>
            </a:rPr>
            <a:t>vor Gott, um zu danken</a:t>
          </a:r>
          <a:br>
            <a:rPr lang="en" sz="1900" b="1" kern="1200" dirty="0">
              <a:solidFill>
                <a:schemeClr val="accent5">
                  <a:lumMod val="75000"/>
                </a:schemeClr>
              </a:solidFill>
            </a:rPr>
          </a:br>
          <a:r>
            <a:rPr lang="de" sz="1900" b="1" kern="1200" dirty="0">
              <a:solidFill>
                <a:schemeClr val="accent5">
                  <a:lumMod val="75000"/>
                </a:schemeClr>
              </a:solidFill>
            </a:rPr>
            <a:t> (2. Sam 7:18)</a:t>
          </a:r>
        </a:p>
      </dsp:txBody>
      <dsp:txXfrm>
        <a:off x="1701463" y="1824587"/>
        <a:ext cx="1967438" cy="484999"/>
      </dsp:txXfrm>
    </dsp:sp>
    <dsp:sp modelId="{EC92B07E-2904-41D0-9661-42C1AFD2B2F2}">
      <dsp:nvSpPr>
        <dsp:cNvPr id="0" name=""/>
        <dsp:cNvSpPr/>
      </dsp:nvSpPr>
      <dsp:spPr>
        <a:xfrm>
          <a:off x="3860675" y="422216"/>
          <a:ext cx="1307276" cy="1370372"/>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3589160" y="1821469"/>
          <a:ext cx="1850306" cy="484999"/>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ct val="90000"/>
            </a:lnSpc>
            <a:spcBef>
              <a:spcPct val="0"/>
            </a:spcBef>
            <a:spcAft>
              <a:spcPct val="35000"/>
            </a:spcAft>
            <a:buNone/>
          </a:pPr>
          <a:r>
            <a:rPr lang="de" sz="1900" b="1" kern="1200" dirty="0">
              <a:solidFill>
                <a:schemeClr val="accent2">
                  <a:lumMod val="75000"/>
                </a:schemeClr>
              </a:solidFill>
            </a:rPr>
            <a:t>Salomo betete </a:t>
          </a:r>
          <a:r>
            <a:rPr lang="de" sz="1900" b="1" kern="1200" dirty="0">
              <a:solidFill>
                <a:schemeClr val="accent2">
                  <a:lumMod val="75000"/>
                </a:schemeClr>
              </a:solidFill>
              <a:highlight>
                <a:srgbClr val="FFFF00"/>
              </a:highlight>
            </a:rPr>
            <a:t>kniend</a:t>
          </a:r>
          <a:r>
            <a:rPr lang="de" sz="1900" b="1" kern="1200" dirty="0">
              <a:solidFill>
                <a:schemeClr val="accent2">
                  <a:lumMod val="75000"/>
                </a:schemeClr>
              </a:solidFill>
            </a:rPr>
            <a:t> mit </a:t>
          </a:r>
          <a:r>
            <a:rPr lang="de" sz="1900" b="1" kern="1200" dirty="0">
              <a:solidFill>
                <a:schemeClr val="accent2">
                  <a:lumMod val="75000"/>
                </a:schemeClr>
              </a:solidFill>
              <a:highlight>
                <a:srgbClr val="FFFF00"/>
              </a:highlight>
            </a:rPr>
            <a:t>erhobenen Händen </a:t>
          </a:r>
          <a:br>
            <a:rPr lang="es-ES" sz="1900" b="1" kern="1200" dirty="0">
              <a:solidFill>
                <a:schemeClr val="accent2">
                  <a:lumMod val="75000"/>
                </a:schemeClr>
              </a:solidFill>
            </a:rPr>
          </a:br>
          <a:r>
            <a:rPr lang="de" sz="1900" b="1" kern="1200" dirty="0">
              <a:solidFill>
                <a:schemeClr val="accent2">
                  <a:lumMod val="75000"/>
                </a:schemeClr>
              </a:solidFill>
            </a:rPr>
            <a:t>(1. Kö 8,54)</a:t>
          </a:r>
        </a:p>
      </dsp:txBody>
      <dsp:txXfrm>
        <a:off x="3589160" y="1821469"/>
        <a:ext cx="1850306" cy="484999"/>
      </dsp:txXfrm>
    </dsp:sp>
    <dsp:sp modelId="{E04F557E-0620-4279-8185-F3D5DA5EFC90}">
      <dsp:nvSpPr>
        <dsp:cNvPr id="0" name=""/>
        <dsp:cNvSpPr/>
      </dsp:nvSpPr>
      <dsp:spPr>
        <a:xfrm>
          <a:off x="5666589" y="422216"/>
          <a:ext cx="1307276" cy="1370372"/>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5090257" y="1824587"/>
          <a:ext cx="2459941" cy="484999"/>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ct val="90000"/>
            </a:lnSpc>
            <a:spcBef>
              <a:spcPct val="0"/>
            </a:spcBef>
            <a:spcAft>
              <a:spcPct val="35000"/>
            </a:spcAft>
            <a:buNone/>
          </a:pPr>
          <a:r>
            <a:rPr lang="de" sz="1900" b="1" kern="1200" dirty="0">
              <a:ln>
                <a:solidFill>
                  <a:schemeClr val="accent4">
                    <a:lumMod val="50000"/>
                  </a:schemeClr>
                </a:solidFill>
              </a:ln>
            </a:rPr>
            <a:t>Die Menschen </a:t>
          </a:r>
          <a:r>
            <a:rPr lang="de" sz="1900" b="1" kern="1200" dirty="0">
              <a:ln>
                <a:solidFill>
                  <a:schemeClr val="accent4">
                    <a:lumMod val="50000"/>
                  </a:schemeClr>
                </a:solidFill>
              </a:ln>
              <a:highlight>
                <a:srgbClr val="FFFF00"/>
              </a:highlight>
            </a:rPr>
            <a:t>verbeugten</a:t>
          </a:r>
          <a:r>
            <a:rPr lang="de" sz="1900" b="1" kern="1200" dirty="0">
              <a:ln>
                <a:solidFill>
                  <a:schemeClr val="accent4">
                    <a:lumMod val="50000"/>
                  </a:schemeClr>
                </a:solidFill>
              </a:ln>
            </a:rPr>
            <a:t> sich </a:t>
          </a:r>
          <a:br>
            <a:rPr lang="de" sz="1900" b="1" kern="1200" dirty="0">
              <a:ln>
                <a:solidFill>
                  <a:schemeClr val="accent4">
                    <a:lumMod val="50000"/>
                  </a:schemeClr>
                </a:solidFill>
              </a:ln>
            </a:rPr>
          </a:br>
          <a:r>
            <a:rPr lang="de" sz="1900" b="1" kern="1200" dirty="0">
              <a:ln>
                <a:solidFill>
                  <a:schemeClr val="accent4">
                    <a:lumMod val="50000"/>
                  </a:schemeClr>
                </a:solidFill>
              </a:ln>
              <a:highlight>
                <a:srgbClr val="FFFF00"/>
              </a:highlight>
            </a:rPr>
            <a:t>bis zur Erde</a:t>
          </a:r>
          <a:r>
            <a:rPr lang="de" sz="1900" b="1" kern="1200" dirty="0">
              <a:ln>
                <a:solidFill>
                  <a:schemeClr val="accent4">
                    <a:lumMod val="50000"/>
                  </a:schemeClr>
                </a:solidFill>
              </a:ln>
            </a:rPr>
            <a:t> </a:t>
          </a:r>
          <a:br>
            <a:rPr lang="de" sz="1900" b="1" kern="1200" dirty="0">
              <a:ln>
                <a:solidFill>
                  <a:schemeClr val="accent4">
                    <a:lumMod val="50000"/>
                  </a:schemeClr>
                </a:solidFill>
              </a:ln>
            </a:rPr>
          </a:br>
          <a:r>
            <a:rPr lang="de" sz="1900" b="1" kern="1200" dirty="0">
              <a:ln>
                <a:solidFill>
                  <a:schemeClr val="accent4">
                    <a:lumMod val="50000"/>
                  </a:schemeClr>
                </a:solidFill>
              </a:ln>
            </a:rPr>
            <a:t>zum Beten </a:t>
          </a:r>
          <a:br>
            <a:rPr lang="es-ES" sz="1900" b="1" kern="1200" dirty="0">
              <a:ln>
                <a:solidFill>
                  <a:schemeClr val="accent4">
                    <a:lumMod val="50000"/>
                  </a:schemeClr>
                </a:solidFill>
              </a:ln>
            </a:rPr>
          </a:br>
          <a:r>
            <a:rPr lang="de" sz="1900" b="1" kern="1200" dirty="0">
              <a:ln>
                <a:solidFill>
                  <a:schemeClr val="accent4">
                    <a:lumMod val="50000"/>
                  </a:schemeClr>
                </a:solidFill>
              </a:ln>
            </a:rPr>
            <a:t>(Neh 8,6)</a:t>
          </a:r>
        </a:p>
      </dsp:txBody>
      <dsp:txXfrm>
        <a:off x="5090257" y="1824587"/>
        <a:ext cx="2459941" cy="484999"/>
      </dsp:txXfrm>
    </dsp:sp>
    <dsp:sp modelId="{409CBAFB-D84F-4FB1-8ADF-A849DF484FB6}">
      <dsp:nvSpPr>
        <dsp:cNvPr id="0" name=""/>
        <dsp:cNvSpPr/>
      </dsp:nvSpPr>
      <dsp:spPr>
        <a:xfrm>
          <a:off x="9318816" y="450336"/>
          <a:ext cx="1307276" cy="1370372"/>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9198546" y="1854274"/>
          <a:ext cx="1596446" cy="484999"/>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ct val="90000"/>
            </a:lnSpc>
            <a:spcBef>
              <a:spcPct val="0"/>
            </a:spcBef>
            <a:spcAft>
              <a:spcPct val="35000"/>
            </a:spcAft>
            <a:buNone/>
          </a:pPr>
          <a:r>
            <a:rPr lang="de" sz="1900" b="1" kern="1200" dirty="0">
              <a:solidFill>
                <a:schemeClr val="accent1">
                  <a:lumMod val="75000"/>
                </a:schemeClr>
              </a:solidFill>
            </a:rPr>
            <a:t>David betete </a:t>
          </a:r>
          <a:r>
            <a:rPr lang="de" sz="1900" b="1" kern="1200" dirty="0">
              <a:solidFill>
                <a:schemeClr val="accent1">
                  <a:lumMod val="75000"/>
                </a:schemeClr>
              </a:solidFill>
              <a:highlight>
                <a:srgbClr val="FFFF00"/>
              </a:highlight>
            </a:rPr>
            <a:t>niedergestreckt</a:t>
          </a:r>
          <a:r>
            <a:rPr lang="de" sz="1900" b="1" kern="1200" dirty="0">
              <a:solidFill>
                <a:schemeClr val="accent1">
                  <a:lumMod val="75000"/>
                </a:schemeClr>
              </a:solidFill>
            </a:rPr>
            <a:t> auf seinem Bett </a:t>
          </a:r>
          <a:br>
            <a:rPr lang="es-ES" sz="1900" b="1" kern="1200" dirty="0">
              <a:solidFill>
                <a:schemeClr val="accent1">
                  <a:lumMod val="75000"/>
                </a:schemeClr>
              </a:solidFill>
            </a:rPr>
          </a:br>
          <a:r>
            <a:rPr lang="de" sz="1900" b="1" kern="1200" dirty="0">
              <a:solidFill>
                <a:schemeClr val="accent1">
                  <a:lumMod val="75000"/>
                </a:schemeClr>
              </a:solidFill>
            </a:rPr>
            <a:t>(1. Kö 1,47)</a:t>
          </a:r>
        </a:p>
      </dsp:txBody>
      <dsp:txXfrm>
        <a:off x="9198546" y="1854274"/>
        <a:ext cx="1596446" cy="484999"/>
      </dsp:txXfrm>
    </dsp:sp>
    <dsp:sp modelId="{FAC1B06F-82D6-44E5-8A3F-A94EDA2109E5}">
      <dsp:nvSpPr>
        <dsp:cNvPr id="0" name=""/>
        <dsp:cNvSpPr/>
      </dsp:nvSpPr>
      <dsp:spPr>
        <a:xfrm>
          <a:off x="7473362" y="435348"/>
          <a:ext cx="1307276" cy="1370372"/>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7327365" y="1852358"/>
          <a:ext cx="1588210" cy="484999"/>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scene3d>
            <a:camera prst="orthographicFront"/>
            <a:lightRig rig="threePt" dir="t"/>
          </a:scene3d>
          <a:sp3d extrusionH="57150">
            <a:bevelT w="38100" h="38100"/>
          </a:sp3d>
        </a:bodyPr>
        <a:lstStyle/>
        <a:p>
          <a:pPr marL="0" lvl="0" indent="0" algn="ctr" defTabSz="844550">
            <a:lnSpc>
              <a:spcPct val="90000"/>
            </a:lnSpc>
            <a:spcBef>
              <a:spcPct val="0"/>
            </a:spcBef>
            <a:spcAft>
              <a:spcPct val="35000"/>
            </a:spcAft>
            <a:buNone/>
          </a:pPr>
          <a:r>
            <a:rPr lang="de" sz="1900" b="1" kern="1200" dirty="0">
              <a:solidFill>
                <a:schemeClr val="accent3">
                  <a:lumMod val="75000"/>
                </a:schemeClr>
              </a:solidFill>
            </a:rPr>
            <a:t>Nehemia </a:t>
          </a:r>
          <a:r>
            <a:rPr lang="de" sz="1900" b="1" kern="1200" dirty="0">
              <a:solidFill>
                <a:schemeClr val="accent3">
                  <a:lumMod val="75000"/>
                </a:schemeClr>
              </a:solidFill>
              <a:highlight>
                <a:srgbClr val="FFFF00"/>
              </a:highlight>
            </a:rPr>
            <a:t>stand </a:t>
          </a:r>
          <a:r>
            <a:rPr lang="de" sz="1900" b="1" kern="1200" dirty="0">
              <a:solidFill>
                <a:schemeClr val="accent3">
                  <a:lumMod val="75000"/>
                </a:schemeClr>
              </a:solidFill>
            </a:rPr>
            <a:t>und </a:t>
          </a:r>
          <a:r>
            <a:rPr lang="de" sz="1900" b="1" kern="1200" dirty="0">
              <a:solidFill>
                <a:schemeClr val="accent3">
                  <a:lumMod val="75000"/>
                </a:schemeClr>
              </a:solidFill>
              <a:highlight>
                <a:srgbClr val="FFFF00"/>
              </a:highlight>
            </a:rPr>
            <a:t>betete schweigend </a:t>
          </a:r>
          <a:r>
            <a:rPr lang="de" sz="1900" b="1" kern="1200" dirty="0">
              <a:solidFill>
                <a:schemeClr val="accent3">
                  <a:lumMod val="75000"/>
                </a:schemeClr>
              </a:solidFill>
            </a:rPr>
            <a:t>vor dem König </a:t>
          </a:r>
          <a:br>
            <a:rPr lang="en" sz="1900" b="1" kern="1200" dirty="0">
              <a:solidFill>
                <a:schemeClr val="accent3">
                  <a:lumMod val="75000"/>
                </a:schemeClr>
              </a:solidFill>
            </a:rPr>
          </a:br>
          <a:r>
            <a:rPr lang="de" sz="1900" b="1" kern="1200" dirty="0">
              <a:solidFill>
                <a:schemeClr val="accent3">
                  <a:lumMod val="75000"/>
                </a:schemeClr>
              </a:solidFill>
            </a:rPr>
            <a:t>(Neh 2,1-4)</a:t>
          </a:r>
        </a:p>
      </dsp:txBody>
      <dsp:txXfrm>
        <a:off x="7327365" y="1852358"/>
        <a:ext cx="1588210" cy="484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844628" y="402138"/>
          <a:ext cx="2610378" cy="292672"/>
        </a:xfrm>
        <a:custGeom>
          <a:avLst/>
          <a:gdLst/>
          <a:ahLst/>
          <a:cxnLst/>
          <a:rect l="0" t="0" r="0" b="0"/>
          <a:pathLst>
            <a:path>
              <a:moveTo>
                <a:pt x="0" y="0"/>
              </a:moveTo>
              <a:lnTo>
                <a:pt x="0" y="229837"/>
              </a:lnTo>
              <a:lnTo>
                <a:pt x="2610378" y="229837"/>
              </a:lnTo>
              <a:lnTo>
                <a:pt x="2610378" y="292672"/>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844628" y="402138"/>
          <a:ext cx="158360" cy="292672"/>
        </a:xfrm>
        <a:custGeom>
          <a:avLst/>
          <a:gdLst/>
          <a:ahLst/>
          <a:cxnLst/>
          <a:rect l="0" t="0" r="0" b="0"/>
          <a:pathLst>
            <a:path>
              <a:moveTo>
                <a:pt x="0" y="0"/>
              </a:moveTo>
              <a:lnTo>
                <a:pt x="0" y="229837"/>
              </a:lnTo>
              <a:lnTo>
                <a:pt x="158360" y="229837"/>
              </a:lnTo>
              <a:lnTo>
                <a:pt x="158360" y="292672"/>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614887" y="402138"/>
          <a:ext cx="2229741" cy="292672"/>
        </a:xfrm>
        <a:custGeom>
          <a:avLst/>
          <a:gdLst/>
          <a:ahLst/>
          <a:cxnLst/>
          <a:rect l="0" t="0" r="0" b="0"/>
          <a:pathLst>
            <a:path>
              <a:moveTo>
                <a:pt x="2229741" y="0"/>
              </a:moveTo>
              <a:lnTo>
                <a:pt x="2229741" y="229837"/>
              </a:lnTo>
              <a:lnTo>
                <a:pt x="0" y="229837"/>
              </a:lnTo>
              <a:lnTo>
                <a:pt x="0" y="292672"/>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1813891" y="402138"/>
          <a:ext cx="1362869" cy="292672"/>
        </a:xfrm>
        <a:custGeom>
          <a:avLst/>
          <a:gdLst/>
          <a:ahLst/>
          <a:cxnLst/>
          <a:rect l="0" t="0" r="0" b="0"/>
          <a:pathLst>
            <a:path>
              <a:moveTo>
                <a:pt x="0" y="0"/>
              </a:moveTo>
              <a:lnTo>
                <a:pt x="0" y="229837"/>
              </a:lnTo>
              <a:lnTo>
                <a:pt x="1362869" y="229837"/>
              </a:lnTo>
              <a:lnTo>
                <a:pt x="1362869" y="292672"/>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890906" y="402138"/>
          <a:ext cx="922985" cy="292672"/>
        </a:xfrm>
        <a:custGeom>
          <a:avLst/>
          <a:gdLst/>
          <a:ahLst/>
          <a:cxnLst/>
          <a:rect l="0" t="0" r="0" b="0"/>
          <a:pathLst>
            <a:path>
              <a:moveTo>
                <a:pt x="922985" y="0"/>
              </a:moveTo>
              <a:lnTo>
                <a:pt x="922985" y="229837"/>
              </a:lnTo>
              <a:lnTo>
                <a:pt x="0" y="229837"/>
              </a:lnTo>
              <a:lnTo>
                <a:pt x="0" y="292672"/>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1612822" y="0"/>
          <a:ext cx="402138" cy="402138"/>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2010536" y="71882"/>
          <a:ext cx="4264836" cy="40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de" sz="2000" b="1" kern="1200" dirty="0">
              <a:solidFill>
                <a:schemeClr val="accent3"/>
              </a:solidFill>
            </a:rPr>
            <a:t>FÜR IHRE FAMILIENMITGLIEDER</a:t>
          </a:r>
        </a:p>
      </dsp:txBody>
      <dsp:txXfrm>
        <a:off x="2010536" y="71882"/>
        <a:ext cx="4264836" cy="402138"/>
      </dsp:txXfrm>
    </dsp:sp>
    <dsp:sp modelId="{9D111C27-E043-480C-8A20-BEB0A7F7A350}">
      <dsp:nvSpPr>
        <dsp:cNvPr id="0" name=""/>
        <dsp:cNvSpPr/>
      </dsp:nvSpPr>
      <dsp:spPr>
        <a:xfrm>
          <a:off x="4841" y="694810"/>
          <a:ext cx="1772129" cy="1122126"/>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215358" y="2330591"/>
          <a:ext cx="1593166" cy="40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Tx/>
            <a:buNone/>
          </a:pPr>
          <a:r>
            <a:rPr lang="de" sz="2400" b="1" kern="1200" dirty="0">
              <a:solidFill>
                <a:schemeClr val="accent1">
                  <a:lumMod val="75000"/>
                </a:schemeClr>
              </a:solidFill>
            </a:rPr>
            <a:t>⁕ </a:t>
          </a:r>
          <a:r>
            <a:rPr lang="de" sz="2000" b="1" kern="1200" dirty="0"/>
            <a:t>Wegen Aarons Sünde </a:t>
          </a:r>
          <a:br>
            <a:rPr lang="es-ES" sz="2000" b="1" kern="1200" dirty="0"/>
          </a:br>
          <a:r>
            <a:rPr lang="de" sz="1800" b="1" kern="1200" dirty="0"/>
            <a:t>(5. Mo 9,20)</a:t>
          </a:r>
          <a:endParaRPr lang="de" sz="2000" b="1" kern="1200" dirty="0"/>
        </a:p>
      </dsp:txBody>
      <dsp:txXfrm>
        <a:off x="215358" y="2330591"/>
        <a:ext cx="1593166" cy="402138"/>
      </dsp:txXfrm>
    </dsp:sp>
    <dsp:sp modelId="{88F1BAE8-136E-42BF-9207-09B358BAB561}">
      <dsp:nvSpPr>
        <dsp:cNvPr id="0" name=""/>
        <dsp:cNvSpPr/>
      </dsp:nvSpPr>
      <dsp:spPr>
        <a:xfrm>
          <a:off x="2290696" y="694810"/>
          <a:ext cx="1772129" cy="1122126"/>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348943" y="2240713"/>
          <a:ext cx="1897707" cy="40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 sz="2400" b="1" kern="1200" dirty="0">
              <a:solidFill>
                <a:schemeClr val="accent3">
                  <a:lumMod val="75000"/>
                </a:schemeClr>
              </a:solidFill>
            </a:rPr>
            <a:t>⁕ </a:t>
          </a:r>
          <a:r>
            <a:rPr lang="de" sz="2000" b="1" kern="1200" dirty="0"/>
            <a:t>Wegen Miriams Aufbegehren</a:t>
          </a:r>
          <a:br>
            <a:rPr lang="es-ES" sz="2000" b="1" kern="1200" dirty="0"/>
          </a:br>
          <a:r>
            <a:rPr lang="de" sz="1800" b="1" kern="1200" dirty="0"/>
            <a:t>(4. Mo 12,10-13)</a:t>
          </a:r>
          <a:endParaRPr lang="de" sz="2000" b="1" kern="1200" dirty="0"/>
        </a:p>
      </dsp:txBody>
      <dsp:txXfrm>
        <a:off x="2348943" y="2240713"/>
        <a:ext cx="1897707" cy="402138"/>
      </dsp:txXfrm>
    </dsp:sp>
    <dsp:sp modelId="{2FB7C8D9-58F1-4B12-A15B-42E3B531EF11}">
      <dsp:nvSpPr>
        <dsp:cNvPr id="0" name=""/>
        <dsp:cNvSpPr/>
      </dsp:nvSpPr>
      <dsp:spPr>
        <a:xfrm>
          <a:off x="7643559" y="0"/>
          <a:ext cx="402138" cy="402138"/>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034912" y="71882"/>
          <a:ext cx="2519849" cy="40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de" sz="2000" b="1" kern="1200">
              <a:solidFill>
                <a:srgbClr val="7030A0"/>
              </a:solidFill>
            </a:rPr>
            <a:t>FÜR DAS VOLK</a:t>
          </a:r>
        </a:p>
      </dsp:txBody>
      <dsp:txXfrm>
        <a:off x="8034912" y="71882"/>
        <a:ext cx="2519849" cy="402138"/>
      </dsp:txXfrm>
    </dsp:sp>
    <dsp:sp modelId="{E15C53C2-DCBA-4343-9AC7-09FB8C81C12F}">
      <dsp:nvSpPr>
        <dsp:cNvPr id="0" name=""/>
        <dsp:cNvSpPr/>
      </dsp:nvSpPr>
      <dsp:spPr>
        <a:xfrm>
          <a:off x="4728822" y="694810"/>
          <a:ext cx="1772129" cy="1122126"/>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4837092" y="2240713"/>
          <a:ext cx="1797659" cy="40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 sz="2400" b="1" kern="1200" dirty="0">
              <a:solidFill>
                <a:schemeClr val="accent5">
                  <a:lumMod val="75000"/>
                </a:schemeClr>
              </a:solidFill>
            </a:rPr>
            <a:t>⁕ </a:t>
          </a:r>
          <a:r>
            <a:rPr lang="de" sz="2000" b="1" kern="1200" dirty="0"/>
            <a:t>Als sie durstig waren </a:t>
          </a:r>
          <a:br>
            <a:rPr lang="en" sz="2000" b="1" kern="1200" dirty="0"/>
          </a:br>
          <a:r>
            <a:rPr lang="de" sz="1700" b="1" kern="1200" dirty="0"/>
            <a:t>(2. Mo 15,24-25)</a:t>
          </a:r>
        </a:p>
      </dsp:txBody>
      <dsp:txXfrm>
        <a:off x="4837092" y="2240713"/>
        <a:ext cx="1797659" cy="402138"/>
      </dsp:txXfrm>
    </dsp:sp>
    <dsp:sp modelId="{DB6B9390-5F47-4F37-A57D-3476786C6143}">
      <dsp:nvSpPr>
        <dsp:cNvPr id="0" name=""/>
        <dsp:cNvSpPr/>
      </dsp:nvSpPr>
      <dsp:spPr>
        <a:xfrm>
          <a:off x="7116923" y="694810"/>
          <a:ext cx="1772129" cy="1122126"/>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7161278" y="2240713"/>
          <a:ext cx="1925491" cy="40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 sz="2400" b="1" kern="1200" dirty="0">
              <a:solidFill>
                <a:schemeClr val="accent6">
                  <a:lumMod val="50000"/>
                </a:schemeClr>
              </a:solidFill>
            </a:rPr>
            <a:t>⁕ </a:t>
          </a:r>
          <a:r>
            <a:rPr lang="de" sz="2000" b="1" kern="1200" dirty="0"/>
            <a:t>Wenn sie hungrig waren </a:t>
          </a:r>
          <a:r>
            <a:rPr lang="de" sz="1800" b="1" kern="1200" dirty="0"/>
            <a:t>(4. Mo 11,11-13)</a:t>
          </a:r>
          <a:endParaRPr lang="de" sz="2000" b="1" kern="1200" dirty="0"/>
        </a:p>
      </dsp:txBody>
      <dsp:txXfrm>
        <a:off x="7161278" y="2240713"/>
        <a:ext cx="1925491" cy="402138"/>
      </dsp:txXfrm>
    </dsp:sp>
    <dsp:sp modelId="{CD389D96-F776-43A9-A232-CA0484CC1C83}">
      <dsp:nvSpPr>
        <dsp:cNvPr id="0" name=""/>
        <dsp:cNvSpPr/>
      </dsp:nvSpPr>
      <dsp:spPr>
        <a:xfrm>
          <a:off x="9568941" y="694810"/>
          <a:ext cx="1772129" cy="1122126"/>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9567941" y="2240713"/>
          <a:ext cx="2016201" cy="402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 sz="2400" b="1" kern="1200" dirty="0">
              <a:solidFill>
                <a:schemeClr val="tx2"/>
              </a:solidFill>
            </a:rPr>
            <a:t>⁕ </a:t>
          </a:r>
          <a:r>
            <a:rPr lang="de" sz="2000" b="1" kern="1200" dirty="0"/>
            <a:t>Als sie sündigten </a:t>
          </a:r>
          <a:br>
            <a:rPr lang="en" sz="2000" b="1" kern="1200" dirty="0"/>
          </a:br>
          <a:r>
            <a:rPr lang="de" sz="1800" b="1" kern="1200" dirty="0"/>
            <a:t>(2. Mos. 32,30-32)</a:t>
          </a:r>
          <a:endParaRPr lang="de" sz="2000" b="1" kern="1200" dirty="0"/>
        </a:p>
      </dsp:txBody>
      <dsp:txXfrm>
        <a:off x="9567941" y="2240713"/>
        <a:ext cx="2016201" cy="40213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99E28-91FC-49CA-B24E-53C3B05398CE}" type="datetimeFigureOut">
              <a:rPr lang="de-DE" smtClean="0"/>
              <a:t>09.05.2026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
              <a:t>Mastertextformat bearbeiten</a:t>
            </a:r>
          </a:p>
          <a:p>
            <a:pPr lvl="1"/>
            <a:r>
              <a:rPr lang="de"/>
              <a:t>Zweite Ebene</a:t>
            </a:r>
          </a:p>
          <a:p>
            <a:pPr lvl="2"/>
            <a:r>
              <a:rPr lang="de"/>
              <a:t>Dritte Ebene</a:t>
            </a:r>
          </a:p>
          <a:p>
            <a:pPr lvl="3"/>
            <a:r>
              <a:rPr lang="de"/>
              <a:t>Vierte Ebene</a:t>
            </a:r>
          </a:p>
          <a:p>
            <a:pPr lvl="4"/>
            <a:r>
              <a:rPr lang="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8036F-83C1-44BB-84CB-C03B172238D6}" type="slidenum">
              <a:rPr lang="de-DE" smtClean="0"/>
              <a:t>‹Nº›</a:t>
            </a:fld>
            <a:endParaRPr lang="de-DE"/>
          </a:p>
        </p:txBody>
      </p:sp>
    </p:spTree>
    <p:extLst>
      <p:ext uri="{BB962C8B-B14F-4D97-AF65-F5344CB8AC3E}">
        <p14:creationId xmlns:p14="http://schemas.microsoft.com/office/powerpoint/2010/main" val="14058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08036F-83C1-44BB-84CB-C03B172238D6}" type="slidenum">
              <a:rPr lang="de-DE" smtClean="0"/>
              <a:t>4</a:t>
            </a:fld>
            <a:endParaRPr lang="de-DE"/>
          </a:p>
        </p:txBody>
      </p:sp>
    </p:spTree>
    <p:extLst>
      <p:ext uri="{BB962C8B-B14F-4D97-AF65-F5344CB8AC3E}">
        <p14:creationId xmlns:p14="http://schemas.microsoft.com/office/powerpoint/2010/main" val="2810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de"/>
              <a:t>Klicken Sie hier, um den Titelstil des Musters zu ändern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Klicken Sie hier, um den Untertitelstil des Musters zu ändern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de"/>
              <a:t>Klicken Sie hier, um den Titelstil des Musters zu ändern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Klicken Sie hier, um den Untertitelstil des Musters zu ändern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de"/>
              <a:t>Klicken Sie hier, um den Titelstil des Musters zu ändern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
              <a:t>Klicken Sie hier, um die Textstile des Musters zu ändern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de"/>
              <a:t>Klicken Sie hier, um den Titelstil des Musters zu ändern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de"/>
              <a:t>Klicken Sie hier, um den Titelstil des Musters zu ändern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
              <a:t>Klicken Sie hier, um die Textstile des Musters zu ändern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de"/>
              <a:t>Klicken Sie hier, um den Titelstil des Musters zu ändern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CuadroTexto 3">
            <a:extLst>
              <a:ext uri="{FF2B5EF4-FFF2-40B4-BE49-F238E27FC236}">
                <a16:creationId xmlns:a16="http://schemas.microsoft.com/office/drawing/2014/main" id="{FADEFC16-6BC4-A430-9092-BB020EC10069}"/>
              </a:ext>
            </a:extLst>
          </p:cNvPr>
          <p:cNvSpPr txBox="1"/>
          <p:nvPr/>
        </p:nvSpPr>
        <p:spPr>
          <a:xfrm>
            <a:off x="6837810" y="253670"/>
            <a:ext cx="5147712" cy="3670936"/>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a:r>
              <a:rPr lang="de" sz="6600" b="1">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GEBETS- KÄMPFER</a:t>
            </a:r>
          </a:p>
        </p:txBody>
      </p:sp>
      <p:pic>
        <p:nvPicPr>
          <p:cNvPr id="3" name="Grafik 2">
            <a:extLst>
              <a:ext uri="{FF2B5EF4-FFF2-40B4-BE49-F238E27FC236}">
                <a16:creationId xmlns:a16="http://schemas.microsoft.com/office/drawing/2014/main" id="{8381CACC-B7A8-0D8B-3240-B13859AA69B9}"/>
              </a:ext>
            </a:extLst>
          </p:cNvPr>
          <p:cNvPicPr>
            <a:picLocks noChangeAspect="1"/>
          </p:cNvPicPr>
          <p:nvPr/>
        </p:nvPicPr>
        <p:blipFill>
          <a:blip r:embed="rId3">
            <a:duotone>
              <a:prstClr val="black"/>
              <a:srgbClr val="D9C3A5">
                <a:tint val="50000"/>
                <a:satMod val="180000"/>
              </a:srgbClr>
            </a:duotone>
          </a:blip>
          <a:stretch>
            <a:fillRect/>
          </a:stretch>
        </p:blipFill>
        <p:spPr>
          <a:xfrm>
            <a:off x="133350" y="100214"/>
            <a:ext cx="402371" cy="6639635"/>
          </a:xfrm>
          <a:prstGeom prst="rect">
            <a:avLst/>
          </a:prstGeom>
        </p:spPr>
      </p:pic>
      <p:sp>
        <p:nvSpPr>
          <p:cNvPr id="4" name="CuadroTexto 5">
            <a:extLst>
              <a:ext uri="{FF2B5EF4-FFF2-40B4-BE49-F238E27FC236}">
                <a16:creationId xmlns:a16="http://schemas.microsoft.com/office/drawing/2014/main" id="{6445D9D6-EE44-7930-09A5-75F99EE8C0E3}"/>
              </a:ext>
            </a:extLst>
          </p:cNvPr>
          <p:cNvSpPr txBox="1"/>
          <p:nvPr/>
        </p:nvSpPr>
        <p:spPr>
          <a:xfrm>
            <a:off x="9369147" y="5477516"/>
            <a:ext cx="2596711" cy="969496"/>
          </a:xfrm>
          <a:prstGeom prst="rect">
            <a:avLst/>
          </a:prstGeom>
          <a:noFill/>
        </p:spPr>
        <p:txBody>
          <a:bodyPr wrap="square" rtlCol="0">
            <a:spAutoFit/>
          </a:bodyPr>
          <a:lstStyle/>
          <a:p>
            <a:r>
              <a:rPr lang="de" sz="3500" b="1">
                <a:solidFill>
                  <a:srgbClr val="D7C981"/>
                </a:solidFill>
                <a:effectLst>
                  <a:outerShdw blurRad="38100" dist="38100" dir="2700000" algn="tl">
                    <a:srgbClr val="000000"/>
                  </a:outerShdw>
                </a:effectLst>
              </a:rPr>
              <a:t>Lektion 6 </a:t>
            </a:r>
            <a:br>
              <a:rPr lang="en" sz="3500" b="1">
                <a:solidFill>
                  <a:srgbClr val="D7C981"/>
                </a:solidFill>
                <a:effectLst>
                  <a:outerShdw blurRad="38100" dist="38100" dir="2700000" algn="tl">
                    <a:srgbClr val="000000"/>
                  </a:outerShdw>
                </a:effectLst>
              </a:rPr>
            </a:br>
            <a:r>
              <a:rPr lang="de" sz="2200" b="1">
                <a:solidFill>
                  <a:srgbClr val="D7C981"/>
                </a:solidFill>
                <a:effectLst>
                  <a:outerShdw blurRad="38100" dist="38100" dir="2700000" algn="tl">
                    <a:srgbClr val="000000"/>
                  </a:outerShdw>
                </a:effectLst>
              </a:rPr>
              <a:t>Sabbat,</a:t>
            </a:r>
            <a:r>
              <a:rPr lang="de" sz="2000" b="1">
                <a:solidFill>
                  <a:srgbClr val="D7C981"/>
                </a:solidFill>
                <a:effectLst>
                  <a:outerShdw blurRad="38100" dist="38100" dir="2700000" algn="tl">
                    <a:srgbClr val="000000"/>
                  </a:outerShdw>
                </a:effectLst>
              </a:rPr>
              <a:t> 9. Mai 2026</a:t>
            </a:r>
          </a:p>
        </p:txBody>
      </p:sp>
    </p:spTree>
    <p:extLst>
      <p:ext uri="{BB962C8B-B14F-4D97-AF65-F5344CB8AC3E}">
        <p14:creationId xmlns:p14="http://schemas.microsoft.com/office/powerpoint/2010/main" val="939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593CFD0-B9B5-450C-23F7-87F7921523F0}"/>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1D19C6DC-9646-CF16-E8F4-969804E66160}"/>
              </a:ext>
            </a:extLst>
          </p:cNvPr>
          <p:cNvSpPr txBox="1"/>
          <p:nvPr/>
        </p:nvSpPr>
        <p:spPr>
          <a:xfrm>
            <a:off x="3252866" y="-57150"/>
            <a:ext cx="8939134" cy="769441"/>
          </a:xfrm>
          <a:prstGeom prst="rect">
            <a:avLst/>
          </a:prstGeom>
          <a:noFill/>
        </p:spPr>
        <p:txBody>
          <a:bodyPr wrap="square">
            <a:spAutoFit/>
          </a:bodyPr>
          <a:lstStyle/>
          <a:p>
            <a:pPr algn="ctr"/>
            <a:r>
              <a:rPr lang="de"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BETEN IN GEFÄHRLICHEN ZEITEN</a:t>
            </a:r>
          </a:p>
        </p:txBody>
      </p:sp>
      <p:sp>
        <p:nvSpPr>
          <p:cNvPr id="8" name="CuadroTexto 7">
            <a:extLst>
              <a:ext uri="{FF2B5EF4-FFF2-40B4-BE49-F238E27FC236}">
                <a16:creationId xmlns:a16="http://schemas.microsoft.com/office/drawing/2014/main" id="{66736199-9020-70E6-012F-B7436F4BA8CE}"/>
              </a:ext>
            </a:extLst>
          </p:cNvPr>
          <p:cNvSpPr txBox="1"/>
          <p:nvPr/>
        </p:nvSpPr>
        <p:spPr>
          <a:xfrm>
            <a:off x="3349782" y="706572"/>
            <a:ext cx="8474200" cy="584775"/>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de" sz="1600" b="1" dirty="0">
                <a:solidFill>
                  <a:schemeClr val="accent1">
                    <a:lumMod val="75000"/>
                  </a:schemeClr>
                </a:solidFill>
                <a:latin typeface="Comic Sans MS" panose="030F0702030302020204" pitchFamily="66" charset="0"/>
              </a:rPr>
              <a:t>"So wandte ich mich an den Herrn Gott und flehte ihn in Gebet und Flehen, </a:t>
            </a:r>
            <a:br>
              <a:rPr lang="de" sz="1600" b="1" dirty="0">
                <a:solidFill>
                  <a:schemeClr val="accent1">
                    <a:lumMod val="75000"/>
                  </a:schemeClr>
                </a:solidFill>
                <a:latin typeface="Comic Sans MS" panose="030F0702030302020204" pitchFamily="66" charset="0"/>
              </a:rPr>
            </a:br>
            <a:r>
              <a:rPr lang="de" sz="1600" b="1" dirty="0">
                <a:solidFill>
                  <a:schemeClr val="accent1">
                    <a:lumMod val="75000"/>
                  </a:schemeClr>
                </a:solidFill>
                <a:latin typeface="Comic Sans MS" panose="030F0702030302020204" pitchFamily="66" charset="0"/>
              </a:rPr>
              <a:t>im Fasten und in Sacktuch und Asche an"     </a:t>
            </a:r>
            <a:r>
              <a:rPr lang="de" sz="1200" b="1" dirty="0">
                <a:solidFill>
                  <a:schemeClr val="accent1">
                    <a:lumMod val="75000"/>
                  </a:schemeClr>
                </a:solidFill>
                <a:latin typeface="Comic Sans MS" panose="030F0702030302020204" pitchFamily="66" charset="0"/>
              </a:rPr>
              <a:t>(Daniel 9,3)</a:t>
            </a:r>
            <a:endParaRPr lang="es-ES" sz="1600" b="1" dirty="0">
              <a:solidFill>
                <a:schemeClr val="accent1">
                  <a:lumMod val="75000"/>
                </a:schemeClr>
              </a:solidFill>
              <a:latin typeface="Comic Sans MS" panose="030F0702030302020204" pitchFamily="66" charset="0"/>
            </a:endParaRPr>
          </a:p>
        </p:txBody>
      </p:sp>
      <p:sp>
        <p:nvSpPr>
          <p:cNvPr id="3" name="Scrollen: horizontal 2">
            <a:extLst>
              <a:ext uri="{FF2B5EF4-FFF2-40B4-BE49-F238E27FC236}">
                <a16:creationId xmlns:a16="http://schemas.microsoft.com/office/drawing/2014/main" id="{C0ACF4C8-89EB-64B7-FE39-8956F8A7B3BA}"/>
              </a:ext>
            </a:extLst>
          </p:cNvPr>
          <p:cNvSpPr/>
          <p:nvPr/>
        </p:nvSpPr>
        <p:spPr>
          <a:xfrm>
            <a:off x="59115" y="29470"/>
            <a:ext cx="2714065" cy="90418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br>
              <a:rPr lang="de-DE" sz="2000" b="1" i="1" dirty="0">
                <a:solidFill>
                  <a:srgbClr val="011E71"/>
                </a:solidFill>
              </a:rPr>
            </a:br>
            <a:r>
              <a:rPr lang="de-DE" sz="2000" b="1" i="1" spc="200" dirty="0">
                <a:solidFill>
                  <a:schemeClr val="tx2">
                    <a:lumMod val="75000"/>
                  </a:schemeClr>
                </a:solidFill>
              </a:rPr>
              <a:t>Der treue Daniel</a:t>
            </a:r>
          </a:p>
        </p:txBody>
      </p:sp>
      <p:pic>
        <p:nvPicPr>
          <p:cNvPr id="5" name="Grafik 4">
            <a:extLst>
              <a:ext uri="{FF2B5EF4-FFF2-40B4-BE49-F238E27FC236}">
                <a16:creationId xmlns:a16="http://schemas.microsoft.com/office/drawing/2014/main" id="{6036B1D3-9B54-9565-A52C-136D0706BF6A}"/>
              </a:ext>
            </a:extLst>
          </p:cNvPr>
          <p:cNvPicPr>
            <a:picLocks noChangeAspect="1"/>
          </p:cNvPicPr>
          <p:nvPr/>
        </p:nvPicPr>
        <p:blipFill>
          <a:blip r:embed="rId3"/>
          <a:stretch>
            <a:fillRect/>
          </a:stretch>
        </p:blipFill>
        <p:spPr>
          <a:xfrm>
            <a:off x="4574650" y="1635377"/>
            <a:ext cx="8087794" cy="5445103"/>
          </a:xfrm>
          <a:prstGeom prst="rect">
            <a:avLst/>
          </a:prstGeom>
          <a:effectLst>
            <a:softEdge rad="635000"/>
          </a:effectLst>
        </p:spPr>
      </p:pic>
      <p:sp>
        <p:nvSpPr>
          <p:cNvPr id="2" name="CuadroTexto 54">
            <a:extLst>
              <a:ext uri="{FF2B5EF4-FFF2-40B4-BE49-F238E27FC236}">
                <a16:creationId xmlns:a16="http://schemas.microsoft.com/office/drawing/2014/main" id="{968DE4A8-15CE-D48E-F2CC-E1A25A313717}"/>
              </a:ext>
            </a:extLst>
          </p:cNvPr>
          <p:cNvSpPr txBox="1"/>
          <p:nvPr/>
        </p:nvSpPr>
        <p:spPr>
          <a:xfrm>
            <a:off x="189348" y="1327559"/>
            <a:ext cx="10438677" cy="5324535"/>
          </a:xfrm>
          <a:prstGeom prst="rect">
            <a:avLst/>
          </a:prstGeom>
          <a:noFill/>
        </p:spPr>
        <p:txBody>
          <a:bodyPr wrap="square" rtlCol="0">
            <a:spAutoFit/>
          </a:bodyPr>
          <a:lstStyle/>
          <a:p>
            <a:pPr>
              <a:spcBef>
                <a:spcPts val="600"/>
              </a:spcBef>
            </a:pPr>
            <a:r>
              <a:rPr lang="de" sz="2000" b="1" dirty="0"/>
              <a:t>Nur durch das Brechen dieses Bandes konnten seine Feinde ihm schaden (Dan. 6,5-7):</a:t>
            </a:r>
          </a:p>
          <a:p>
            <a:pPr>
              <a:spcBef>
                <a:spcPts val="600"/>
              </a:spcBef>
            </a:pPr>
            <a:r>
              <a:rPr lang="de" sz="2000" b="1" dirty="0"/>
              <a:t>5 „</a:t>
            </a:r>
            <a:r>
              <a:rPr lang="de-DE" sz="2000" b="1" dirty="0"/>
              <a:t>Da trachteten die Fürsten und Statthalter danach, an Daniel etwas zu finden, </a:t>
            </a:r>
            <a:br>
              <a:rPr lang="de-DE" sz="2000" b="1" dirty="0"/>
            </a:br>
            <a:r>
              <a:rPr lang="de-DE" sz="2000" b="1" dirty="0"/>
              <a:t>das gegen das Königreich gerichtet wäre. </a:t>
            </a:r>
          </a:p>
          <a:p>
            <a:pPr>
              <a:spcBef>
                <a:spcPts val="600"/>
              </a:spcBef>
            </a:pPr>
            <a:r>
              <a:rPr lang="de-DE" sz="2000" b="1" dirty="0"/>
              <a:t>Aber sie konnten keinen Grund </a:t>
            </a:r>
            <a:br>
              <a:rPr lang="de-DE" sz="2000" b="1" dirty="0"/>
            </a:br>
            <a:r>
              <a:rPr lang="de-DE" sz="2000" b="1" dirty="0"/>
              <a:t>zur Anklage und kein Vergehen finden; </a:t>
            </a:r>
            <a:br>
              <a:rPr lang="de-DE" sz="2000" b="1" dirty="0"/>
            </a:br>
            <a:r>
              <a:rPr lang="de-DE" sz="2000" b="1" dirty="0"/>
              <a:t>denn er war treu, sodass man keine Schuld </a:t>
            </a:r>
            <a:br>
              <a:rPr lang="de-DE" sz="2000" b="1" dirty="0"/>
            </a:br>
            <a:r>
              <a:rPr lang="de-DE" sz="2000" b="1" dirty="0"/>
              <a:t>und kein Vergehen bei ihm finden konnte. </a:t>
            </a:r>
          </a:p>
          <a:p>
            <a:pPr>
              <a:spcBef>
                <a:spcPts val="600"/>
              </a:spcBef>
            </a:pPr>
            <a:r>
              <a:rPr lang="de-DE" sz="2000" b="1" dirty="0"/>
              <a:t>6 Da sprachen die Männer: </a:t>
            </a:r>
            <a:br>
              <a:rPr lang="de-DE" sz="2000" b="1" dirty="0"/>
            </a:br>
            <a:r>
              <a:rPr lang="de-DE" sz="2000" b="1" dirty="0"/>
              <a:t>Wir werden keinen Grund zur Anklage </a:t>
            </a:r>
            <a:br>
              <a:rPr lang="de-DE" sz="2000" b="1" dirty="0"/>
            </a:br>
            <a:r>
              <a:rPr lang="de-DE" sz="2000" b="1" dirty="0"/>
              <a:t>gegen Daniel finden, </a:t>
            </a:r>
            <a:br>
              <a:rPr lang="de-DE" sz="2000" b="1" dirty="0"/>
            </a:br>
            <a:r>
              <a:rPr lang="de-DE" sz="2000" b="1" dirty="0"/>
              <a:t>es sei denn wegen seiner Treue </a:t>
            </a:r>
            <a:br>
              <a:rPr lang="de-DE" sz="2000" b="1" dirty="0"/>
            </a:br>
            <a:r>
              <a:rPr lang="de-DE" sz="2000" b="1" dirty="0"/>
              <a:t>zum Gesetz seines GOTTES. </a:t>
            </a:r>
          </a:p>
          <a:p>
            <a:pPr>
              <a:spcBef>
                <a:spcPts val="600"/>
              </a:spcBef>
            </a:pPr>
            <a:r>
              <a:rPr lang="de-DE" sz="2000" b="1" dirty="0"/>
              <a:t>7 Da kamen die Fürsten und Statthalter </a:t>
            </a:r>
            <a:br>
              <a:rPr lang="de-DE" sz="2000" b="1" dirty="0"/>
            </a:br>
            <a:r>
              <a:rPr lang="de-DE" sz="2000" b="1" dirty="0"/>
              <a:t>eilends vor den König gelaufen </a:t>
            </a:r>
            <a:br>
              <a:rPr lang="de-DE" sz="2000" b="1" dirty="0"/>
            </a:br>
            <a:r>
              <a:rPr lang="de-DE" sz="2000" b="1" dirty="0"/>
              <a:t>und sprachen zu ihm: </a:t>
            </a:r>
            <a:br>
              <a:rPr lang="de-DE" sz="2000" b="1" dirty="0"/>
            </a:br>
            <a:r>
              <a:rPr lang="de-DE" sz="2000" b="1" dirty="0"/>
              <a:t>,Der König Darius lebe ewig!‘ “</a:t>
            </a:r>
            <a:endParaRPr lang="de" sz="2000" b="1" dirty="0"/>
          </a:p>
        </p:txBody>
      </p:sp>
    </p:spTree>
    <p:extLst>
      <p:ext uri="{BB962C8B-B14F-4D97-AF65-F5344CB8AC3E}">
        <p14:creationId xmlns:p14="http://schemas.microsoft.com/office/powerpoint/2010/main" val="298791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3209" y="1767350"/>
            <a:ext cx="5358901" cy="3572600"/>
          </a:xfrm>
          <a:prstGeom prst="rect">
            <a:avLst/>
          </a:prstGeom>
          <a:effectLst>
            <a:softEdge rad="635000"/>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flipH="1">
            <a:off x="39840" y="856782"/>
            <a:ext cx="6713314" cy="4063433"/>
          </a:xfrm>
          <a:prstGeom prst="rect">
            <a:avLst/>
          </a:prstGeom>
          <a:effectLst>
            <a:softEdge rad="317500"/>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3252866" y="-57150"/>
            <a:ext cx="8939134" cy="769441"/>
          </a:xfrm>
          <a:prstGeom prst="rect">
            <a:avLst/>
          </a:prstGeom>
          <a:noFill/>
        </p:spPr>
        <p:txBody>
          <a:bodyPr wrap="square">
            <a:spAutoFit/>
          </a:bodyPr>
          <a:lstStyle/>
          <a:p>
            <a:pPr algn="ctr"/>
            <a:r>
              <a:rPr lang="de"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BETEN IN GEFÄHRLICHEN ZEITEN</a:t>
            </a:r>
          </a:p>
        </p:txBody>
      </p:sp>
      <p:sp>
        <p:nvSpPr>
          <p:cNvPr id="4" name="CuadroTexto 3">
            <a:extLst>
              <a:ext uri="{FF2B5EF4-FFF2-40B4-BE49-F238E27FC236}">
                <a16:creationId xmlns:a16="http://schemas.microsoft.com/office/drawing/2014/main" id="{852CC4B1-C611-2A07-DF59-438349C6BE28}"/>
              </a:ext>
            </a:extLst>
          </p:cNvPr>
          <p:cNvSpPr txBox="1"/>
          <p:nvPr/>
        </p:nvSpPr>
        <p:spPr>
          <a:xfrm>
            <a:off x="6833099" y="965360"/>
            <a:ext cx="522657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t>Angesichts dieser neuen Todesgefahr behielt Daniel </a:t>
            </a:r>
            <a:b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t>seine Gebetsgewohnheiten bei </a:t>
            </a:r>
            <a:b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t>(Dan. 6,11): </a:t>
            </a:r>
          </a:p>
        </p:txBody>
      </p:sp>
      <p:sp>
        <p:nvSpPr>
          <p:cNvPr id="3" name="Scrollen: horizontal 2">
            <a:extLst>
              <a:ext uri="{FF2B5EF4-FFF2-40B4-BE49-F238E27FC236}">
                <a16:creationId xmlns:a16="http://schemas.microsoft.com/office/drawing/2014/main" id="{927817FD-9969-D63F-4BC0-C78D4F30FCD2}"/>
              </a:ext>
            </a:extLst>
          </p:cNvPr>
          <p:cNvSpPr/>
          <p:nvPr/>
        </p:nvSpPr>
        <p:spPr>
          <a:xfrm>
            <a:off x="59115" y="29470"/>
            <a:ext cx="2714065" cy="90418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br>
              <a:rPr lang="de-DE" sz="2000" b="1" i="1" dirty="0">
                <a:solidFill>
                  <a:srgbClr val="011E71"/>
                </a:solidFill>
              </a:rPr>
            </a:br>
            <a:r>
              <a:rPr lang="de-DE" sz="2000" b="1" i="1" spc="200" dirty="0">
                <a:solidFill>
                  <a:schemeClr val="tx2">
                    <a:lumMod val="75000"/>
                  </a:schemeClr>
                </a:solidFill>
              </a:rPr>
              <a:t>Der treue Daniel</a:t>
            </a:r>
          </a:p>
        </p:txBody>
      </p:sp>
      <p:sp>
        <p:nvSpPr>
          <p:cNvPr id="2" name="CuadroTexto 3">
            <a:extLst>
              <a:ext uri="{FF2B5EF4-FFF2-40B4-BE49-F238E27FC236}">
                <a16:creationId xmlns:a16="http://schemas.microsoft.com/office/drawing/2014/main" id="{612239C5-B27B-F2B5-673B-404B5C8F1752}"/>
              </a:ext>
            </a:extLst>
          </p:cNvPr>
          <p:cNvSpPr txBox="1"/>
          <p:nvPr/>
        </p:nvSpPr>
        <p:spPr>
          <a:xfrm>
            <a:off x="159890" y="4920215"/>
            <a:ext cx="11120728" cy="1862048"/>
          </a:xfrm>
          <a:prstGeom prst="rect">
            <a:avLst/>
          </a:prstGeom>
          <a:noFill/>
        </p:spPr>
        <p:txBody>
          <a:bodyPr wrap="square">
            <a:spAutoFit/>
          </a:bodyPr>
          <a:lstStyle/>
          <a:p>
            <a:pPr lvl="0">
              <a:spcBef>
                <a:spcPts val="600"/>
              </a:spcBef>
              <a:defRPr/>
            </a:pPr>
            <a:r>
              <a:rPr lang="de-DE" sz="2200" b="1" dirty="0">
                <a:solidFill>
                  <a:prstClr val="black"/>
                </a:solidFill>
              </a:rPr>
              <a:t>„Als nun Daniel erfuhr, dass ein solches Gebot ergangen war, </a:t>
            </a:r>
            <a:br>
              <a:rPr lang="de-DE" sz="2200" b="1" dirty="0">
                <a:solidFill>
                  <a:prstClr val="black"/>
                </a:solidFill>
              </a:rPr>
            </a:br>
            <a:r>
              <a:rPr lang="de-DE" sz="2200" b="1" dirty="0">
                <a:solidFill>
                  <a:prstClr val="black"/>
                </a:solidFill>
              </a:rPr>
              <a:t>ging er hinein in sein Haus. </a:t>
            </a:r>
          </a:p>
          <a:p>
            <a:pPr lvl="0">
              <a:spcBef>
                <a:spcPts val="600"/>
              </a:spcBef>
              <a:defRPr/>
            </a:pPr>
            <a:r>
              <a:rPr lang="de-DE" sz="2200" b="1" dirty="0">
                <a:solidFill>
                  <a:prstClr val="black"/>
                </a:solidFill>
              </a:rPr>
              <a:t>Er hatte aber an seinem Obergemach offene Fenster nach Jerusalem </a:t>
            </a:r>
            <a:br>
              <a:rPr lang="de-DE" sz="2200" b="1" dirty="0">
                <a:solidFill>
                  <a:prstClr val="black"/>
                </a:solidFill>
              </a:rPr>
            </a:br>
            <a:r>
              <a:rPr lang="de-DE" sz="2200" b="1" dirty="0">
                <a:solidFill>
                  <a:prstClr val="black"/>
                </a:solidFill>
              </a:rPr>
              <a:t>und er fiel dreimal am Tag auf seine Knie, betete, lobte und dankte seinem GOTT, </a:t>
            </a:r>
            <a:br>
              <a:rPr lang="de-DE" sz="2200" b="1" dirty="0">
                <a:solidFill>
                  <a:prstClr val="black"/>
                </a:solidFill>
              </a:rPr>
            </a:br>
            <a:r>
              <a:rPr lang="de-DE" sz="2200" b="1" dirty="0">
                <a:solidFill>
                  <a:prstClr val="black"/>
                </a:solidFill>
              </a:rPr>
              <a:t>wie er es auch vorher zu tun pflegte.“</a:t>
            </a:r>
            <a:endPar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par>
                                <p:cTn id="8" presetID="18" presetClass="entr" presetSubtype="1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500"/>
                                        <p:tgtEl>
                                          <p:spTgt spid="2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DB5530-D597-8C1C-0801-BC921D9B33A3}"/>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1D65BCF-20A8-5DA8-9B62-EAF7E2F356E7}"/>
              </a:ext>
            </a:extLst>
          </p:cNvPr>
          <p:cNvGraphicFramePr/>
          <p:nvPr>
            <p:extLst>
              <p:ext uri="{D42A27DB-BD31-4B8C-83A1-F6EECF244321}">
                <p14:modId xmlns:p14="http://schemas.microsoft.com/office/powerpoint/2010/main" val="3578992654"/>
              </p:ext>
            </p:extLst>
          </p:nvPr>
        </p:nvGraphicFramePr>
        <p:xfrm>
          <a:off x="208456" y="2064301"/>
          <a:ext cx="11828645" cy="4572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1A8A82C-D686-838F-C39E-1B522D08DA53}"/>
              </a:ext>
            </a:extLst>
          </p:cNvPr>
          <p:cNvSpPr txBox="1"/>
          <p:nvPr/>
        </p:nvSpPr>
        <p:spPr>
          <a:xfrm>
            <a:off x="3252866" y="-57150"/>
            <a:ext cx="8939134" cy="769441"/>
          </a:xfrm>
          <a:prstGeom prst="rect">
            <a:avLst/>
          </a:prstGeom>
          <a:noFill/>
        </p:spPr>
        <p:txBody>
          <a:bodyPr wrap="square">
            <a:spAutoFit/>
          </a:bodyPr>
          <a:lstStyle/>
          <a:p>
            <a:pPr algn="ctr"/>
            <a:r>
              <a:rPr lang="de"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BETEN IN GEFÄHRLICHEN ZEITEN</a:t>
            </a:r>
          </a:p>
        </p:txBody>
      </p:sp>
      <p:sp>
        <p:nvSpPr>
          <p:cNvPr id="8" name="CuadroTexto 7">
            <a:extLst>
              <a:ext uri="{FF2B5EF4-FFF2-40B4-BE49-F238E27FC236}">
                <a16:creationId xmlns:a16="http://schemas.microsoft.com/office/drawing/2014/main" id="{EA809A76-330E-1E45-2783-27A1E23DFCB9}"/>
              </a:ext>
            </a:extLst>
          </p:cNvPr>
          <p:cNvSpPr txBox="1"/>
          <p:nvPr/>
        </p:nvSpPr>
        <p:spPr>
          <a:xfrm>
            <a:off x="0" y="1055815"/>
            <a:ext cx="12325099" cy="738664"/>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de" sz="2000" b="1" dirty="0">
                <a:solidFill>
                  <a:schemeClr val="accent1">
                    <a:lumMod val="75000"/>
                  </a:schemeClr>
                </a:solidFill>
                <a:latin typeface="Candara" panose="020E0502030303020204" pitchFamily="34" charset="0"/>
                <a:ea typeface="Cambria" panose="02040503050406030204" pitchFamily="18" charset="0"/>
              </a:rPr>
              <a:t>"</a:t>
            </a:r>
            <a:r>
              <a:rPr lang="de-DE" sz="2000" b="1" dirty="0">
                <a:solidFill>
                  <a:schemeClr val="accent1">
                    <a:lumMod val="75000"/>
                  </a:schemeClr>
                </a:solidFill>
                <a:latin typeface="Candara" panose="020E0502030303020204" pitchFamily="34" charset="0"/>
                <a:ea typeface="Cambria" panose="02040503050406030204" pitchFamily="18" charset="0"/>
              </a:rPr>
              <a:t>Und ich kehrte mich zu Gott, dem Herrn, um zu beten und zu flehen unter Fasten und in Sack und Asche.</a:t>
            </a:r>
            <a:r>
              <a:rPr lang="de" sz="2000" b="1" dirty="0">
                <a:solidFill>
                  <a:schemeClr val="accent1">
                    <a:lumMod val="75000"/>
                  </a:schemeClr>
                </a:solidFill>
                <a:latin typeface="Candara" panose="020E0502030303020204" pitchFamily="34" charset="0"/>
                <a:ea typeface="Cambria" panose="02040503050406030204" pitchFamily="18" charset="0"/>
              </a:rPr>
              <a:t>"    </a:t>
            </a:r>
            <a:r>
              <a:rPr lang="de" sz="2400" b="1" dirty="0">
                <a:solidFill>
                  <a:schemeClr val="accent1">
                    <a:lumMod val="75000"/>
                  </a:schemeClr>
                </a:solidFill>
                <a:latin typeface="Candara" panose="020E0502030303020204" pitchFamily="34" charset="0"/>
                <a:ea typeface="Cambria" panose="02040503050406030204" pitchFamily="18" charset="0"/>
              </a:rPr>
              <a:t> </a:t>
            </a:r>
            <a:r>
              <a:rPr lang="de" b="1" dirty="0">
                <a:solidFill>
                  <a:schemeClr val="accent1">
                    <a:lumMod val="75000"/>
                  </a:schemeClr>
                </a:solidFill>
                <a:latin typeface="Candara" panose="020E0502030303020204" pitchFamily="34" charset="0"/>
                <a:ea typeface="Cambria" panose="02040503050406030204" pitchFamily="18" charset="0"/>
              </a:rPr>
              <a:t>(Daniel 9,3)</a:t>
            </a:r>
            <a:endParaRPr lang="es-ES" sz="2000" b="1" dirty="0">
              <a:solidFill>
                <a:schemeClr val="accent1">
                  <a:lumMod val="75000"/>
                </a:schemeClr>
              </a:solidFill>
              <a:latin typeface="Candara" panose="020E0502030303020204" pitchFamily="34" charset="0"/>
              <a:ea typeface="Cambria" panose="02040503050406030204" pitchFamily="18" charset="0"/>
            </a:endParaRPr>
          </a:p>
        </p:txBody>
      </p:sp>
      <p:sp>
        <p:nvSpPr>
          <p:cNvPr id="3" name="Scrollen: horizontal 2">
            <a:extLst>
              <a:ext uri="{FF2B5EF4-FFF2-40B4-BE49-F238E27FC236}">
                <a16:creationId xmlns:a16="http://schemas.microsoft.com/office/drawing/2014/main" id="{0ADB9D21-202E-9862-16BE-AF9AA8114A2C}"/>
              </a:ext>
            </a:extLst>
          </p:cNvPr>
          <p:cNvSpPr/>
          <p:nvPr/>
        </p:nvSpPr>
        <p:spPr>
          <a:xfrm>
            <a:off x="59115" y="29470"/>
            <a:ext cx="2714065" cy="90418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br>
              <a:rPr lang="de-DE" sz="2000" b="1" i="1" dirty="0">
                <a:solidFill>
                  <a:srgbClr val="011E71"/>
                </a:solidFill>
              </a:rPr>
            </a:br>
            <a:r>
              <a:rPr lang="de-DE" sz="2000" b="1" i="1" spc="200" dirty="0">
                <a:solidFill>
                  <a:schemeClr val="tx2">
                    <a:lumMod val="75000"/>
                  </a:schemeClr>
                </a:solidFill>
              </a:rPr>
              <a:t>Der treue Daniel</a:t>
            </a:r>
          </a:p>
        </p:txBody>
      </p:sp>
    </p:spTree>
    <p:extLst>
      <p:ext uri="{BB962C8B-B14F-4D97-AF65-F5344CB8AC3E}">
        <p14:creationId xmlns:p14="http://schemas.microsoft.com/office/powerpoint/2010/main" val="165889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7" dur="250"/>
                                        <p:tgtEl>
                                          <p:spTgt spid="2">
                                            <p:graphicEl>
                                              <a:dgm id="{683C2EC5-EB63-417C-AA60-9C82D0603683}"/>
                                            </p:graphicEl>
                                          </p:spTgt>
                                        </p:tgtEl>
                                      </p:cBhvr>
                                    </p:animEffect>
                                  </p:childTnLst>
                                </p:cTn>
                              </p:par>
                            </p:childTnLst>
                          </p:cTn>
                        </p:par>
                        <p:par>
                          <p:cTn id="8" fill="hold">
                            <p:stCondLst>
                              <p:cond delay="250"/>
                            </p:stCondLst>
                            <p:childTnLst>
                              <p:par>
                                <p:cTn id="9" presetID="53" presetClass="entr" presetSubtype="528" fill="hold" grpId="0" nodeType="afterEffect">
                                  <p:stCondLst>
                                    <p:cond delay="0"/>
                                  </p:stCondLst>
                                  <p:childTnLst>
                                    <p:set>
                                      <p:cBhvr>
                                        <p:cTn id="10"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11"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12"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13" dur="500"/>
                                        <p:tgtEl>
                                          <p:spTgt spid="2">
                                            <p:graphicEl>
                                              <a:dgm id="{40BF4BA6-603A-4B87-8573-2D46CFD7DC54}"/>
                                            </p:graphicEl>
                                          </p:spTgt>
                                        </p:tgtEl>
                                      </p:cBhvr>
                                    </p:animEffect>
                                    <p:anim calcmode="lin" valueType="num">
                                      <p:cBhvr>
                                        <p:cTn id="14"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15"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0"/>
                                  </p:stCondLst>
                                  <p:childTnLst>
                                    <p:set>
                                      <p:cBhvr>
                                        <p:cTn id="17"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18"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19"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20" dur="500"/>
                                        <p:tgtEl>
                                          <p:spTgt spid="2">
                                            <p:graphicEl>
                                              <a:dgm id="{CD776E94-F765-4BFF-B4F5-E3EF7F484E02}"/>
                                            </p:graphicEl>
                                          </p:spTgt>
                                        </p:tgtEl>
                                      </p:cBhvr>
                                    </p:animEffect>
                                    <p:anim calcmode="lin" valueType="num">
                                      <p:cBhvr>
                                        <p:cTn id="21"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22"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27"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F1275158-66F6-4241-B296-26F82F5BAD47}"/>
                                            </p:graphicEl>
                                          </p:spTgt>
                                        </p:tgtEl>
                                      </p:cBhvr>
                                    </p:animEffect>
                                    <p:anim calcmode="lin" valueType="num">
                                      <p:cBhvr>
                                        <p:cTn id="30"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31"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32" presetID="53" presetClass="entr" presetSubtype="528" fill="hold" grpId="0" nodeType="withEffect">
                                  <p:stCondLst>
                                    <p:cond delay="0"/>
                                  </p:stCondLst>
                                  <p:childTnLst>
                                    <p:set>
                                      <p:cBhvr>
                                        <p:cTn id="33"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34"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35"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36" dur="500"/>
                                        <p:tgtEl>
                                          <p:spTgt spid="2">
                                            <p:graphicEl>
                                              <a:dgm id="{5B185AC4-2D0C-44CD-8961-40B79897D76B}"/>
                                            </p:graphicEl>
                                          </p:spTgt>
                                        </p:tgtEl>
                                      </p:cBhvr>
                                    </p:animEffect>
                                    <p:anim calcmode="lin" valueType="num">
                                      <p:cBhvr>
                                        <p:cTn id="37"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38"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43"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59ADE160-BEAE-495D-A6DD-F6D596F8628E}"/>
                                            </p:graphicEl>
                                          </p:spTgt>
                                        </p:tgtEl>
                                      </p:cBhvr>
                                    </p:animEffect>
                                    <p:anim calcmode="lin" valueType="num">
                                      <p:cBhvr>
                                        <p:cTn id="46"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47"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48" presetID="53" presetClass="entr" presetSubtype="528" fill="hold" grpId="0" nodeType="withEffect">
                                  <p:stCondLst>
                                    <p:cond delay="0"/>
                                  </p:stCondLst>
                                  <p:childTnLst>
                                    <p:set>
                                      <p:cBhvr>
                                        <p:cTn id="49"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50"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64E07BEF-1BED-42D8-A065-3B847FC1DD68}"/>
                                            </p:graphicEl>
                                          </p:spTgt>
                                        </p:tgtEl>
                                      </p:cBhvr>
                                    </p:animEffect>
                                    <p:anim calcmode="lin" valueType="num">
                                      <p:cBhvr>
                                        <p:cTn id="53"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54"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59"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90CE2DE1-9304-475F-9667-6098C759709D}"/>
                                            </p:graphicEl>
                                          </p:spTgt>
                                        </p:tgtEl>
                                      </p:cBhvr>
                                    </p:animEffect>
                                    <p:anim calcmode="lin" valueType="num">
                                      <p:cBhvr>
                                        <p:cTn id="62"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0"/>
                                  </p:stCondLst>
                                  <p:childTnLst>
                                    <p:set>
                                      <p:cBhvr>
                                        <p:cTn id="65"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66"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B6573C55-03E4-49D4-B362-AD8EA7A51B47}"/>
                                            </p:graphicEl>
                                          </p:spTgt>
                                        </p:tgtEl>
                                      </p:cBhvr>
                                    </p:animEffect>
                                    <p:anim calcmode="lin" valueType="num">
                                      <p:cBhvr>
                                        <p:cTn id="69"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70"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a:extLst>
            <a:ext uri="{FF2B5EF4-FFF2-40B4-BE49-F238E27FC236}">
              <a16:creationId xmlns:a16="http://schemas.microsoft.com/office/drawing/2014/main" id="{AB1670AA-9C0E-8A0E-D433-BA77CEDF27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9781B06-F0BA-9666-7FD4-1D3EA716F809}"/>
              </a:ext>
            </a:extLst>
          </p:cNvPr>
          <p:cNvSpPr txBox="1"/>
          <p:nvPr/>
        </p:nvSpPr>
        <p:spPr>
          <a:xfrm>
            <a:off x="2728211" y="0"/>
            <a:ext cx="9358858"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de" sz="4400" b="1" dirty="0">
                <a:ln/>
                <a:solidFill>
                  <a:schemeClr val="accent4"/>
                </a:solidFill>
                <a:effectLst>
                  <a:outerShdw blurRad="38100" dist="38100" dir="2700000" algn="tl">
                    <a:srgbClr val="000000">
                      <a:alpha val="43137"/>
                    </a:srgbClr>
                  </a:outerShdw>
                </a:effectLst>
              </a:rPr>
              <a:t>BETEN IN DER RICHTIGEN HALTUNG</a:t>
            </a:r>
          </a:p>
        </p:txBody>
      </p:sp>
      <p:sp>
        <p:nvSpPr>
          <p:cNvPr id="5" name="CuadroTexto 4">
            <a:extLst>
              <a:ext uri="{FF2B5EF4-FFF2-40B4-BE49-F238E27FC236}">
                <a16:creationId xmlns:a16="http://schemas.microsoft.com/office/drawing/2014/main" id="{854327D3-22A8-83B8-68D0-C3BB39B7FCCC}"/>
              </a:ext>
            </a:extLst>
          </p:cNvPr>
          <p:cNvSpPr txBox="1"/>
          <p:nvPr/>
        </p:nvSpPr>
        <p:spPr>
          <a:xfrm>
            <a:off x="448665" y="932167"/>
            <a:ext cx="11439525" cy="1292662"/>
          </a:xfrm>
          <a:prstGeom prst="rect">
            <a:avLst/>
          </a:prstGeom>
          <a:effectLst>
            <a:outerShdw blurRad="57150" dist="19050" dir="5400000" algn="ctr" rotWithShape="0">
              <a:srgbClr val="000000">
                <a:alpha val="63000"/>
              </a:srgbClr>
            </a:outerShdw>
            <a:softEdge rad="127000"/>
          </a:effectLst>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de" sz="2000" b="1" dirty="0">
                <a:effectLst>
                  <a:outerShdw blurRad="38100" dist="38100" dir="2700000" algn="tl">
                    <a:srgbClr val="000000"/>
                  </a:outerShdw>
                </a:effectLst>
                <a:latin typeface="Candara" panose="020E0502030303020204" pitchFamily="34" charset="0"/>
              </a:rPr>
              <a:t>"Als Daniel erfuhr, dass das Dekret veröffentlicht worden war, ging er nach Hause in sein Zimmer </a:t>
            </a:r>
            <a:br>
              <a:rPr lang="de" sz="2000" b="1" dirty="0">
                <a:effectLst>
                  <a:outerShdw blurRad="38100" dist="38100" dir="2700000" algn="tl">
                    <a:srgbClr val="000000"/>
                  </a:outerShdw>
                </a:effectLst>
                <a:latin typeface="Candara" panose="020E0502030303020204" pitchFamily="34" charset="0"/>
              </a:rPr>
            </a:br>
            <a:r>
              <a:rPr lang="de" sz="2000" b="1" dirty="0">
                <a:effectLst>
                  <a:outerShdw blurRad="38100" dist="38100" dir="2700000" algn="tl">
                    <a:srgbClr val="000000"/>
                  </a:outerShdw>
                </a:effectLst>
                <a:latin typeface="Candara" panose="020E0502030303020204" pitchFamily="34" charset="0"/>
              </a:rPr>
              <a:t>im Obergeschoss, wo die Fenster nach Jerusalem hinausgingen. </a:t>
            </a:r>
            <a:br>
              <a:rPr lang="de" sz="2000" b="1" dirty="0">
                <a:effectLst>
                  <a:outerShdw blurRad="38100" dist="38100" dir="2700000" algn="tl">
                    <a:srgbClr val="000000"/>
                  </a:outerShdw>
                </a:effectLst>
                <a:latin typeface="Candara" panose="020E0502030303020204" pitchFamily="34" charset="0"/>
              </a:rPr>
            </a:br>
            <a:r>
              <a:rPr lang="de" sz="2000" b="1" dirty="0">
                <a:effectLst>
                  <a:outerShdw blurRad="38100" dist="38100" dir="2700000" algn="tl">
                    <a:srgbClr val="000000"/>
                  </a:outerShdw>
                </a:effectLst>
                <a:latin typeface="Candara" panose="020E0502030303020204" pitchFamily="34" charset="0"/>
              </a:rPr>
              <a:t>Dreimal am Tag ging er auf die Knie und betete, dankte seinem Gott, so wie er es zuvor getan hatte." </a:t>
            </a:r>
            <a:r>
              <a:rPr lang="de" b="1" dirty="0">
                <a:effectLst>
                  <a:outerShdw blurRad="38100" dist="38100" dir="2700000" algn="tl">
                    <a:srgbClr val="000000"/>
                  </a:outerShdw>
                </a:effectLst>
                <a:latin typeface="Candara" panose="020E0502030303020204" pitchFamily="34" charset="0"/>
              </a:rPr>
              <a:t>(Daniel 6,10)</a:t>
            </a:r>
            <a:endParaRPr lang="de" sz="1600" b="1" dirty="0">
              <a:effectLst>
                <a:outerShdw blurRad="38100" dist="38100" dir="2700000" algn="tl">
                  <a:srgbClr val="000000"/>
                </a:outerShdw>
              </a:effectLst>
              <a:latin typeface="Candara" panose="020E0502030303020204" pitchFamily="34" charset="0"/>
            </a:endParaRPr>
          </a:p>
        </p:txBody>
      </p:sp>
      <p:sp>
        <p:nvSpPr>
          <p:cNvPr id="6" name="CuadroTexto 5">
            <a:extLst>
              <a:ext uri="{FF2B5EF4-FFF2-40B4-BE49-F238E27FC236}">
                <a16:creationId xmlns:a16="http://schemas.microsoft.com/office/drawing/2014/main" id="{FC1C447B-A005-FC9C-279F-C7C774A1F413}"/>
              </a:ext>
            </a:extLst>
          </p:cNvPr>
          <p:cNvSpPr txBox="1"/>
          <p:nvPr/>
        </p:nvSpPr>
        <p:spPr>
          <a:xfrm>
            <a:off x="3159659" y="2488972"/>
            <a:ext cx="6095999" cy="1400383"/>
          </a:xfrm>
          <a:prstGeom prst="rect">
            <a:avLst/>
          </a:prstGeom>
          <a:noFill/>
        </p:spPr>
        <p:txBody>
          <a:bodyPr wrap="square" rtlCol="0">
            <a:spAutoFit/>
          </a:bodyPr>
          <a:lstStyle/>
          <a:p>
            <a:pPr>
              <a:spcBef>
                <a:spcPts val="600"/>
              </a:spcBef>
            </a:pPr>
            <a:r>
              <a:rPr lang="de" sz="2000" b="1" dirty="0"/>
              <a:t>Wenn wir beten, sprechen wir zu GOTT, </a:t>
            </a:r>
            <a:br>
              <a:rPr lang="de" sz="2000" b="1" dirty="0"/>
            </a:br>
            <a:r>
              <a:rPr lang="de" sz="2000" b="1" dirty="0"/>
              <a:t>als würden wir mit einem Freund sprechen. </a:t>
            </a:r>
          </a:p>
          <a:p>
            <a:pPr>
              <a:spcBef>
                <a:spcPts val="600"/>
              </a:spcBef>
            </a:pPr>
            <a:r>
              <a:rPr lang="de" sz="2000" b="1" dirty="0"/>
              <a:t>Doch GOTT ist nicht wie wir. </a:t>
            </a:r>
            <a:br>
              <a:rPr lang="de" sz="2000" b="1" dirty="0"/>
            </a:br>
            <a:r>
              <a:rPr lang="de" sz="2000" b="1" dirty="0"/>
              <a:t>Er ist der König des Universums.</a:t>
            </a:r>
          </a:p>
        </p:txBody>
      </p:sp>
      <p:pic>
        <p:nvPicPr>
          <p:cNvPr id="4" name="Imagen 3">
            <a:extLst>
              <a:ext uri="{FF2B5EF4-FFF2-40B4-BE49-F238E27FC236}">
                <a16:creationId xmlns:a16="http://schemas.microsoft.com/office/drawing/2014/main" id="{3F5D42EA-3276-13FE-87F9-D6075333A811}"/>
              </a:ext>
            </a:extLst>
          </p:cNvPr>
          <p:cNvPicPr>
            <a:picLocks noChangeAspect="1"/>
          </p:cNvPicPr>
          <p:nvPr/>
        </p:nvPicPr>
        <p:blipFill>
          <a:blip r:embed="rId3" cstate="email">
            <a:extLst>
              <a:ext uri="{28A0092B-C50C-407E-A947-70E740481C1C}">
                <a14:useLocalDpi xmlns:a14="http://schemas.microsoft.com/office/drawing/2010/main"/>
              </a:ext>
            </a:extLst>
          </a:blip>
          <a:srcRect r="11013"/>
          <a:stretch>
            <a:fillRect/>
          </a:stretch>
        </p:blipFill>
        <p:spPr>
          <a:xfrm>
            <a:off x="7052138" y="3304515"/>
            <a:ext cx="5034931" cy="3233183"/>
          </a:xfrm>
          <a:prstGeom prst="rect">
            <a:avLst/>
          </a:prstGeom>
          <a:effectLst>
            <a:softEdge rad="127000"/>
          </a:effectLst>
        </p:spPr>
      </p:pic>
      <p:pic>
        <p:nvPicPr>
          <p:cNvPr id="16" name="Imagen 15">
            <a:extLst>
              <a:ext uri="{FF2B5EF4-FFF2-40B4-BE49-F238E27FC236}">
                <a16:creationId xmlns:a16="http://schemas.microsoft.com/office/drawing/2014/main" id="{4D19C674-6629-FBEA-66A1-ACB28EABF7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91309" y="2387555"/>
            <a:ext cx="2968350" cy="3613643"/>
          </a:xfrm>
          <a:prstGeom prst="rect">
            <a:avLst/>
          </a:prstGeom>
          <a:effectLst>
            <a:softEdge rad="317500"/>
          </a:effectLst>
        </p:spPr>
      </p:pic>
      <p:sp>
        <p:nvSpPr>
          <p:cNvPr id="9" name="CuadroTexto 8">
            <a:extLst>
              <a:ext uri="{FF2B5EF4-FFF2-40B4-BE49-F238E27FC236}">
                <a16:creationId xmlns:a16="http://schemas.microsoft.com/office/drawing/2014/main" id="{2484AE14-F2B5-106B-75C5-0B4F4F67F18F}"/>
              </a:ext>
            </a:extLst>
          </p:cNvPr>
          <p:cNvSpPr txBox="1"/>
          <p:nvPr/>
        </p:nvSpPr>
        <p:spPr>
          <a:xfrm>
            <a:off x="3239028" y="4678835"/>
            <a:ext cx="373374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Aus diesem Grund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war es Daniels Gewohnheit,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vor IHM zu knien und zu beten,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um Ihn als seinen Souverän anzuerkennen.</a:t>
            </a:r>
          </a:p>
        </p:txBody>
      </p:sp>
      <p:sp>
        <p:nvSpPr>
          <p:cNvPr id="2" name="Scrollen: horizontal 1">
            <a:extLst>
              <a:ext uri="{FF2B5EF4-FFF2-40B4-BE49-F238E27FC236}">
                <a16:creationId xmlns:a16="http://schemas.microsoft.com/office/drawing/2014/main" id="{54F8EDAD-AFE3-28CB-B436-EE6230E8CCC7}"/>
              </a:ext>
            </a:extLst>
          </p:cNvPr>
          <p:cNvSpPr/>
          <p:nvPr/>
        </p:nvSpPr>
        <p:spPr>
          <a:xfrm>
            <a:off x="35192" y="26133"/>
            <a:ext cx="2588087" cy="903257"/>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Mo,  04. Mai ‘26  - </a:t>
            </a:r>
            <a:br>
              <a:rPr lang="de-DE" sz="2000" b="1" i="1" dirty="0">
                <a:solidFill>
                  <a:srgbClr val="011E71"/>
                </a:solidFill>
              </a:rPr>
            </a:br>
            <a:r>
              <a:rPr lang="de-DE" sz="2000" b="1" i="1" dirty="0">
                <a:solidFill>
                  <a:schemeClr val="tx2">
                    <a:lumMod val="75000"/>
                  </a:schemeClr>
                </a:solidFill>
              </a:rPr>
              <a:t>Die Gebetshaltung</a:t>
            </a:r>
          </a:p>
        </p:txBody>
      </p:sp>
    </p:spTree>
    <p:extLst>
      <p:ext uri="{BB962C8B-B14F-4D97-AF65-F5344CB8AC3E}">
        <p14:creationId xmlns:p14="http://schemas.microsoft.com/office/powerpoint/2010/main" val="86563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bg/>
                                          </p:spTgt>
                                        </p:tgtEl>
                                        <p:attrNameLst>
                                          <p:attrName>style.visibility</p:attrName>
                                        </p:attrNameLst>
                                      </p:cBhvr>
                                      <p:to>
                                        <p:strVal val="visible"/>
                                      </p:to>
                                    </p:set>
                                    <p:animEffect transition="in" filter="wipe(left)">
                                      <p:cBhvr>
                                        <p:cTn id="16" dur="500"/>
                                        <p:tgtEl>
                                          <p:spTgt spid="2">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1500"/>
                            </p:stCondLst>
                            <p:childTnLst>
                              <p:par>
                                <p:cTn id="33" presetID="16" presetClass="entr" presetSubtype="37"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heel(8)">
                                      <p:cBhvr>
                                        <p:cTn id="40" dur="750"/>
                                        <p:tgtEl>
                                          <p:spTgt spid="4"/>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2"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2728211" y="0"/>
            <a:ext cx="9358858"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de" sz="4400" b="1" dirty="0">
                <a:ln/>
                <a:solidFill>
                  <a:schemeClr val="accent4"/>
                </a:solidFill>
                <a:effectLst>
                  <a:outerShdw blurRad="38100" dist="38100" dir="2700000" algn="tl">
                    <a:srgbClr val="000000">
                      <a:alpha val="43137"/>
                    </a:srgbClr>
                  </a:outerShdw>
                </a:effectLst>
              </a:rPr>
              <a:t>BETEN IN DER RICHTIGEN HALTUNG</a:t>
            </a:r>
          </a:p>
        </p:txBody>
      </p:sp>
      <p:sp>
        <p:nvSpPr>
          <p:cNvPr id="10" name="CuadroTexto 9">
            <a:extLst>
              <a:ext uri="{FF2B5EF4-FFF2-40B4-BE49-F238E27FC236}">
                <a16:creationId xmlns:a16="http://schemas.microsoft.com/office/drawing/2014/main" id="{F19A9265-44D6-27D1-DB9F-120CB54A5C94}"/>
              </a:ext>
            </a:extLst>
          </p:cNvPr>
          <p:cNvSpPr txBox="1"/>
          <p:nvPr/>
        </p:nvSpPr>
        <p:spPr>
          <a:xfrm>
            <a:off x="7788483" y="2371509"/>
            <a:ext cx="4053744" cy="1938992"/>
          </a:xfrm>
          <a:prstGeom prst="rect">
            <a:avLst/>
          </a:prstGeom>
          <a:noFill/>
        </p:spPr>
        <p:txBody>
          <a:bodyPr wrap="square">
            <a:spAutoFit/>
          </a:bodyPr>
          <a:lstStyle/>
          <a:p>
            <a:pPr>
              <a:spcBef>
                <a:spcPts val="600"/>
              </a:spcBef>
            </a:pPr>
            <a:r>
              <a:rPr lang="de" sz="2000" b="1" dirty="0"/>
              <a:t>Wenn wir die Augen schließen, </a:t>
            </a:r>
            <a:br>
              <a:rPr lang="de" sz="2000" b="1" dirty="0"/>
            </a:br>
            <a:r>
              <a:rPr lang="de" sz="2000" b="1" dirty="0"/>
              <a:t>können wir uns mehr </a:t>
            </a:r>
            <a:br>
              <a:rPr lang="de" sz="2000" b="1" dirty="0"/>
            </a:br>
            <a:r>
              <a:rPr lang="de" sz="2000" b="1" dirty="0"/>
              <a:t>auf das Gebet konzentrieren, </a:t>
            </a:r>
            <a:br>
              <a:rPr lang="de" sz="2000" b="1" dirty="0"/>
            </a:br>
            <a:r>
              <a:rPr lang="de" sz="2000" b="1" dirty="0"/>
              <a:t>aber in manchen Fällen </a:t>
            </a:r>
            <a:br>
              <a:rPr lang="de" sz="2000" b="1" dirty="0"/>
            </a:br>
            <a:r>
              <a:rPr lang="de" sz="2000" b="1" dirty="0"/>
              <a:t>ist das nicht möglich </a:t>
            </a:r>
            <a:br>
              <a:rPr lang="de" sz="2000" b="1" dirty="0"/>
            </a:br>
            <a:r>
              <a:rPr lang="de" sz="2000" b="1" dirty="0"/>
              <a:t>(zu Fuß, beim Auto fahren usw.).</a:t>
            </a:r>
          </a:p>
        </p:txBody>
      </p:sp>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222931" y="1920119"/>
            <a:ext cx="3184709" cy="3877035"/>
          </a:xfrm>
          <a:prstGeom prst="rect">
            <a:avLst/>
          </a:prstGeom>
          <a:effectLst>
            <a:softEdge rad="317500"/>
          </a:effectLst>
        </p:spPr>
      </p:pic>
      <p:sp>
        <p:nvSpPr>
          <p:cNvPr id="7" name="CuadroTexto 6">
            <a:extLst>
              <a:ext uri="{FF2B5EF4-FFF2-40B4-BE49-F238E27FC236}">
                <a16:creationId xmlns:a16="http://schemas.microsoft.com/office/drawing/2014/main" id="{BDEE3813-7711-5623-5EA0-E429EBECBA0F}"/>
              </a:ext>
            </a:extLst>
          </p:cNvPr>
          <p:cNvSpPr txBox="1"/>
          <p:nvPr/>
        </p:nvSpPr>
        <p:spPr>
          <a:xfrm>
            <a:off x="376237" y="2371509"/>
            <a:ext cx="385098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Da wir in jeder Situation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und zu jeder Zeit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zu GOTT beten können,</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ist es nicht immer möglich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oder notwendig,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dies auf diese Weise zu tun.</a:t>
            </a:r>
          </a:p>
        </p:txBody>
      </p:sp>
      <p:sp>
        <p:nvSpPr>
          <p:cNvPr id="12" name="CuadroTexto 11">
            <a:extLst>
              <a:ext uri="{FF2B5EF4-FFF2-40B4-BE49-F238E27FC236}">
                <a16:creationId xmlns:a16="http://schemas.microsoft.com/office/drawing/2014/main" id="{78E08615-407F-76CE-D887-2399640AD5B9}"/>
              </a:ext>
            </a:extLst>
          </p:cNvPr>
          <p:cNvSpPr txBox="1"/>
          <p:nvPr/>
        </p:nvSpPr>
        <p:spPr>
          <a:xfrm>
            <a:off x="2473377" y="5461179"/>
            <a:ext cx="68355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Das Wichtige ist, dass unsere Gebete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mit der HOCHACHTUNG gesprochen werden, die GOTT verdient.</a:t>
            </a:r>
          </a:p>
        </p:txBody>
      </p:sp>
      <p:sp>
        <p:nvSpPr>
          <p:cNvPr id="2" name="Scrollen: horizontal 1">
            <a:extLst>
              <a:ext uri="{FF2B5EF4-FFF2-40B4-BE49-F238E27FC236}">
                <a16:creationId xmlns:a16="http://schemas.microsoft.com/office/drawing/2014/main" id="{43E6128F-4E7E-3ECD-C441-31D820C2808A}"/>
              </a:ext>
            </a:extLst>
          </p:cNvPr>
          <p:cNvSpPr/>
          <p:nvPr/>
        </p:nvSpPr>
        <p:spPr>
          <a:xfrm>
            <a:off x="35192" y="26133"/>
            <a:ext cx="2588087" cy="903257"/>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Mo,  04. Mai ‘26  - </a:t>
            </a:r>
            <a:br>
              <a:rPr lang="de-DE" sz="2000" b="1" i="1" dirty="0">
                <a:solidFill>
                  <a:srgbClr val="011E71"/>
                </a:solidFill>
              </a:rPr>
            </a:br>
            <a:r>
              <a:rPr lang="de-DE" sz="2000" b="1" i="1" dirty="0">
                <a:solidFill>
                  <a:schemeClr val="tx2">
                    <a:lumMod val="75000"/>
                  </a:schemeClr>
                </a:solidFill>
              </a:rPr>
              <a:t>Die Gebetshaltung</a:t>
            </a:r>
          </a:p>
        </p:txBody>
      </p:sp>
      <p:sp>
        <p:nvSpPr>
          <p:cNvPr id="5" name="CuadroTexto 4">
            <a:extLst>
              <a:ext uri="{FF2B5EF4-FFF2-40B4-BE49-F238E27FC236}">
                <a16:creationId xmlns:a16="http://schemas.microsoft.com/office/drawing/2014/main" id="{608955F3-C6C7-1E6C-0524-D265342AD678}"/>
              </a:ext>
            </a:extLst>
          </p:cNvPr>
          <p:cNvSpPr txBox="1"/>
          <p:nvPr/>
        </p:nvSpPr>
        <p:spPr>
          <a:xfrm>
            <a:off x="448665" y="880212"/>
            <a:ext cx="11439525" cy="1292662"/>
          </a:xfrm>
          <a:prstGeom prst="rect">
            <a:avLst/>
          </a:prstGeom>
          <a:effectLst>
            <a:outerShdw blurRad="57150" dist="19050" dir="5400000" algn="ctr" rotWithShape="0">
              <a:srgbClr val="000000">
                <a:alpha val="63000"/>
              </a:srgbClr>
            </a:outerShdw>
            <a:softEdge rad="127000"/>
          </a:effectLst>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de" sz="2000" b="1" dirty="0">
                <a:effectLst>
                  <a:outerShdw blurRad="38100" dist="38100" dir="2700000" algn="tl">
                    <a:srgbClr val="000000"/>
                  </a:outerShdw>
                </a:effectLst>
                <a:latin typeface="Candara" panose="020E0502030303020204" pitchFamily="34" charset="0"/>
              </a:rPr>
              <a:t>"Als Daniel erfuhr, dass das Dekret veröffentlicht worden war, ging er nach Hause in sein Zimmer </a:t>
            </a:r>
            <a:br>
              <a:rPr lang="de" sz="2000" b="1" dirty="0">
                <a:effectLst>
                  <a:outerShdw blurRad="38100" dist="38100" dir="2700000" algn="tl">
                    <a:srgbClr val="000000"/>
                  </a:outerShdw>
                </a:effectLst>
                <a:latin typeface="Candara" panose="020E0502030303020204" pitchFamily="34" charset="0"/>
              </a:rPr>
            </a:br>
            <a:r>
              <a:rPr lang="de" sz="2000" b="1" dirty="0">
                <a:effectLst>
                  <a:outerShdw blurRad="38100" dist="38100" dir="2700000" algn="tl">
                    <a:srgbClr val="000000"/>
                  </a:outerShdw>
                </a:effectLst>
                <a:latin typeface="Candara" panose="020E0502030303020204" pitchFamily="34" charset="0"/>
              </a:rPr>
              <a:t>im Obergeschoss, wo die Fenster nach Jerusalem hinausgingen. </a:t>
            </a:r>
            <a:br>
              <a:rPr lang="de" sz="2000" b="1" dirty="0">
                <a:effectLst>
                  <a:outerShdw blurRad="38100" dist="38100" dir="2700000" algn="tl">
                    <a:srgbClr val="000000"/>
                  </a:outerShdw>
                </a:effectLst>
                <a:latin typeface="Candara" panose="020E0502030303020204" pitchFamily="34" charset="0"/>
              </a:rPr>
            </a:br>
            <a:r>
              <a:rPr lang="de" sz="2000" b="1" dirty="0">
                <a:effectLst>
                  <a:outerShdw blurRad="38100" dist="38100" dir="2700000" algn="tl">
                    <a:srgbClr val="000000"/>
                  </a:outerShdw>
                </a:effectLst>
                <a:latin typeface="Candara" panose="020E0502030303020204" pitchFamily="34" charset="0"/>
              </a:rPr>
              <a:t>Dreimal am Tag ging er auf die Knie und betete, dankte seinem Gott, so wie er es zuvor getan hatte." </a:t>
            </a:r>
            <a:r>
              <a:rPr lang="de" b="1" dirty="0">
                <a:effectLst>
                  <a:outerShdw blurRad="38100" dist="38100" dir="2700000" algn="tl">
                    <a:srgbClr val="000000"/>
                  </a:outerShdw>
                </a:effectLst>
                <a:latin typeface="Candara" panose="020E0502030303020204" pitchFamily="34" charset="0"/>
              </a:rPr>
              <a:t>(Daniel 6,10)</a:t>
            </a:r>
            <a:endParaRPr lang="de" sz="1600" b="1" dirty="0">
              <a:effectLst>
                <a:outerShdw blurRad="38100" dist="38100" dir="2700000" algn="tl">
                  <a:srgbClr val="000000"/>
                </a:outerShdw>
              </a:effectLst>
              <a:latin typeface="Candara" panose="020E0502030303020204" pitchFamily="34" charset="0"/>
            </a:endParaRP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245268" y="1795034"/>
            <a:ext cx="11891963" cy="707886"/>
          </a:xfrm>
          <a:prstGeom prst="rect">
            <a:avLst/>
          </a:prstGeom>
          <a:noFill/>
        </p:spPr>
        <p:txBody>
          <a:bodyPr wrap="square" rtlCol="0">
            <a:spAutoFit/>
          </a:bodyPr>
          <a:lstStyle/>
          <a:p>
            <a:pPr algn="ctr">
              <a:spcBef>
                <a:spcPts val="600"/>
              </a:spcBef>
            </a:pPr>
            <a:r>
              <a:rPr lang="de" sz="2000" b="1" dirty="0"/>
              <a:t>In der Bibel finden wir Beispiele von Menschen, die je nach besonderen Umständen auf unterschiedliche Weise beteten.</a:t>
            </a:r>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402106249"/>
              </p:ext>
            </p:extLst>
          </p:nvPr>
        </p:nvGraphicFramePr>
        <p:xfrm>
          <a:off x="638370" y="2193510"/>
          <a:ext cx="11825288"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6" y="6048441"/>
            <a:ext cx="10225087" cy="707886"/>
          </a:xfrm>
          <a:prstGeom prst="rect">
            <a:avLst/>
          </a:prstGeom>
          <a:noFill/>
        </p:spPr>
        <p:txBody>
          <a:bodyPr wrap="square" rtlCol="0">
            <a:spAutoFit/>
          </a:bodyPr>
          <a:lstStyle/>
          <a:p>
            <a:pPr algn="ctr">
              <a:spcBef>
                <a:spcPts val="600"/>
              </a:spcBef>
            </a:pPr>
            <a:r>
              <a:rPr lang="de" sz="2000" b="1" dirty="0"/>
              <a:t>Unabhängig von unserer Haltung fordert uns die Bibel auf, unaufhörlich zu beten </a:t>
            </a:r>
            <a:br>
              <a:rPr lang="de" sz="2000" b="1" dirty="0"/>
            </a:br>
            <a:r>
              <a:rPr lang="de" sz="2000" b="1" dirty="0"/>
              <a:t>(1. Thess. 5,17), beharrlich (Kol. 4,2) und unaufhörlich (Röm. 12,12).</a:t>
            </a:r>
          </a:p>
        </p:txBody>
      </p:sp>
      <p:sp>
        <p:nvSpPr>
          <p:cNvPr id="4" name="CuadroTexto 3">
            <a:extLst>
              <a:ext uri="{FF2B5EF4-FFF2-40B4-BE49-F238E27FC236}">
                <a16:creationId xmlns:a16="http://schemas.microsoft.com/office/drawing/2014/main" id="{E30911A4-AE82-C9BF-6AD6-BBB8EDD47B8C}"/>
              </a:ext>
            </a:extLst>
          </p:cNvPr>
          <p:cNvSpPr txBox="1"/>
          <p:nvPr/>
        </p:nvSpPr>
        <p:spPr>
          <a:xfrm>
            <a:off x="3837038" y="122396"/>
            <a:ext cx="7829862"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de" sz="4400" b="1" dirty="0">
                <a:ln/>
                <a:solidFill>
                  <a:schemeClr val="accent4"/>
                </a:solidFill>
                <a:effectLst>
                  <a:outerShdw blurRad="38100" dist="38100" dir="2700000" algn="tl">
                    <a:srgbClr val="000000">
                      <a:alpha val="43137"/>
                    </a:srgbClr>
                  </a:outerShdw>
                </a:effectLst>
              </a:rPr>
              <a:t>BETE IN DER RICHTIGEN </a:t>
            </a:r>
            <a:br>
              <a:rPr lang="de" sz="4400" b="1" dirty="0">
                <a:ln/>
                <a:solidFill>
                  <a:schemeClr val="accent4"/>
                </a:solidFill>
                <a:effectLst>
                  <a:outerShdw blurRad="38100" dist="38100" dir="2700000" algn="tl">
                    <a:srgbClr val="000000">
                      <a:alpha val="43137"/>
                    </a:srgbClr>
                  </a:outerShdw>
                </a:effectLst>
              </a:rPr>
            </a:br>
            <a:r>
              <a:rPr lang="de" sz="4400" b="1" dirty="0">
                <a:ln/>
                <a:solidFill>
                  <a:schemeClr val="accent4"/>
                </a:solidFill>
                <a:effectLst>
                  <a:outerShdw blurRad="38100" dist="38100" dir="2700000" algn="tl">
                    <a:srgbClr val="000000">
                      <a:alpha val="43137"/>
                    </a:srgbClr>
                  </a:outerShdw>
                </a:effectLst>
              </a:rPr>
              <a:t>HALTUNG</a:t>
            </a:r>
          </a:p>
        </p:txBody>
      </p:sp>
      <p:sp>
        <p:nvSpPr>
          <p:cNvPr id="3" name="Scrollen: horizontal 2">
            <a:extLst>
              <a:ext uri="{FF2B5EF4-FFF2-40B4-BE49-F238E27FC236}">
                <a16:creationId xmlns:a16="http://schemas.microsoft.com/office/drawing/2014/main" id="{FCEEA289-849D-4254-AB95-39CBE130ABA4}"/>
              </a:ext>
            </a:extLst>
          </p:cNvPr>
          <p:cNvSpPr/>
          <p:nvPr/>
        </p:nvSpPr>
        <p:spPr>
          <a:xfrm>
            <a:off x="35192" y="26133"/>
            <a:ext cx="2588087" cy="903257"/>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Mo,  04. Mai ‘26  - </a:t>
            </a:r>
            <a:br>
              <a:rPr lang="de-DE" sz="2000" b="1" i="1" dirty="0">
                <a:solidFill>
                  <a:srgbClr val="011E71"/>
                </a:solidFill>
              </a:rPr>
            </a:br>
            <a:r>
              <a:rPr lang="de-DE" sz="2000" b="1" i="1" dirty="0">
                <a:solidFill>
                  <a:schemeClr val="tx2">
                    <a:lumMod val="75000"/>
                  </a:schemeClr>
                </a:solidFill>
              </a:rPr>
              <a:t>Die Gebetshaltung</a:t>
            </a: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HENOCH</a:t>
            </a: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a16="http://schemas.microsoft.com/office/drawing/2014/main"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084186-EDE6-C66B-8BD2-8D07D0ADF00E}"/>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1BD08720-6F28-9CF1-4D7A-9C5C6831B219}"/>
              </a:ext>
            </a:extLst>
          </p:cNvPr>
          <p:cNvSpPr txBox="1"/>
          <p:nvPr/>
        </p:nvSpPr>
        <p:spPr>
          <a:xfrm>
            <a:off x="1318998" y="1105281"/>
            <a:ext cx="6607251" cy="954107"/>
          </a:xfrm>
          <a:prstGeom prst="rect">
            <a:avLst/>
          </a:prstGeom>
          <a:noFill/>
        </p:spPr>
        <p:txBody>
          <a:bodyPr wrap="square">
            <a:spAutoFit/>
          </a:bodyPr>
          <a:lstStyle/>
          <a:p>
            <a:pPr algn="ctr"/>
            <a:r>
              <a:rPr lang="de" sz="2000" b="1" dirty="0">
                <a:solidFill>
                  <a:schemeClr val="accent3">
                    <a:lumMod val="50000"/>
                  </a:schemeClr>
                </a:solidFill>
                <a:latin typeface="Candara" panose="020E0502030303020204" pitchFamily="34" charset="0"/>
              </a:rPr>
              <a:t>"Henoch wandelte treu mit GOTT; </a:t>
            </a:r>
            <a:br>
              <a:rPr lang="de" sz="2000" b="1" dirty="0">
                <a:solidFill>
                  <a:schemeClr val="accent3">
                    <a:lumMod val="50000"/>
                  </a:schemeClr>
                </a:solidFill>
                <a:latin typeface="Candara" panose="020E0502030303020204" pitchFamily="34" charset="0"/>
              </a:rPr>
            </a:br>
            <a:r>
              <a:rPr lang="de" sz="2000" b="1" dirty="0">
                <a:solidFill>
                  <a:schemeClr val="accent3">
                    <a:lumMod val="50000"/>
                  </a:schemeClr>
                </a:solidFill>
                <a:latin typeface="Candara" panose="020E0502030303020204" pitchFamily="34" charset="0"/>
              </a:rPr>
              <a:t>dann war er nicht mehr, weil GOTT ihn wegnahm." </a:t>
            </a:r>
            <a:br>
              <a:rPr lang="de" sz="2000" b="1" dirty="0">
                <a:solidFill>
                  <a:schemeClr val="accent3">
                    <a:lumMod val="50000"/>
                  </a:schemeClr>
                </a:solidFill>
                <a:latin typeface="Candara" panose="020E0502030303020204" pitchFamily="34" charset="0"/>
              </a:rPr>
            </a:br>
            <a:r>
              <a:rPr lang="de" sz="1600" b="1" dirty="0">
                <a:solidFill>
                  <a:schemeClr val="accent3">
                    <a:lumMod val="50000"/>
                  </a:schemeClr>
                </a:solidFill>
                <a:latin typeface="Candara" panose="020E0502030303020204" pitchFamily="34" charset="0"/>
              </a:rPr>
              <a:t>(Genesis 5,24)</a:t>
            </a:r>
          </a:p>
        </p:txBody>
      </p:sp>
      <p:pic>
        <p:nvPicPr>
          <p:cNvPr id="12" name="Imagen 11">
            <a:extLst>
              <a:ext uri="{FF2B5EF4-FFF2-40B4-BE49-F238E27FC236}">
                <a16:creationId xmlns:a16="http://schemas.microsoft.com/office/drawing/2014/main" id="{0C6C3CEB-CDA9-7C6F-E2E7-45B79818DC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7926249" y="0"/>
            <a:ext cx="4124103" cy="6972368"/>
          </a:xfrm>
          <a:prstGeom prst="rect">
            <a:avLst/>
          </a:prstGeom>
          <a:effectLst>
            <a:softEdge rad="317500"/>
          </a:effectLst>
        </p:spPr>
      </p:pic>
      <p:sp>
        <p:nvSpPr>
          <p:cNvPr id="2" name="Scrollen: horizontal 1">
            <a:extLst>
              <a:ext uri="{FF2B5EF4-FFF2-40B4-BE49-F238E27FC236}">
                <a16:creationId xmlns:a16="http://schemas.microsoft.com/office/drawing/2014/main" id="{F052F8BD-D639-3FDE-4C19-8F679EBBCC6A}"/>
              </a:ext>
            </a:extLst>
          </p:cNvPr>
          <p:cNvSpPr/>
          <p:nvPr/>
        </p:nvSpPr>
        <p:spPr>
          <a:xfrm>
            <a:off x="92707" y="0"/>
            <a:ext cx="3849706" cy="1062830"/>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Di,  05. Mai ‘26  - </a:t>
            </a:r>
            <a:r>
              <a:rPr lang="de-DE" sz="2000" b="1" i="1" spc="200" dirty="0">
                <a:solidFill>
                  <a:schemeClr val="tx2">
                    <a:lumMod val="75000"/>
                  </a:schemeClr>
                </a:solidFill>
              </a:rPr>
              <a:t>Henoch</a:t>
            </a:r>
            <a:br>
              <a:rPr lang="de-DE" sz="2000" b="1" i="1" spc="200" dirty="0">
                <a:solidFill>
                  <a:schemeClr val="tx2">
                    <a:lumMod val="75000"/>
                  </a:schemeClr>
                </a:solidFill>
              </a:rPr>
            </a:br>
            <a:r>
              <a:rPr lang="de-DE" sz="2000" b="1" i="1" spc="200" dirty="0">
                <a:solidFill>
                  <a:schemeClr val="tx2">
                    <a:lumMod val="75000"/>
                  </a:schemeClr>
                </a:solidFill>
              </a:rPr>
              <a:t> – Leben in GOTTES Nähe</a:t>
            </a:r>
          </a:p>
        </p:txBody>
      </p:sp>
      <p:sp>
        <p:nvSpPr>
          <p:cNvPr id="3" name="CuadroTexto 2">
            <a:extLst>
              <a:ext uri="{FF2B5EF4-FFF2-40B4-BE49-F238E27FC236}">
                <a16:creationId xmlns:a16="http://schemas.microsoft.com/office/drawing/2014/main" id="{DBA4C81E-CD24-E462-4A35-F4BA2CBD9E7C}"/>
              </a:ext>
            </a:extLst>
          </p:cNvPr>
          <p:cNvSpPr txBox="1"/>
          <p:nvPr/>
        </p:nvSpPr>
        <p:spPr>
          <a:xfrm>
            <a:off x="4265752" y="74951"/>
            <a:ext cx="6607251" cy="769441"/>
          </a:xfrm>
          <a:prstGeom prst="rect">
            <a:avLst/>
          </a:prstGeom>
          <a:noFill/>
        </p:spPr>
        <p:txBody>
          <a:bodyPr wrap="square">
            <a:spAutoFit/>
          </a:bodyPr>
          <a:lstStyle/>
          <a:p>
            <a:pPr algn="ctr"/>
            <a:r>
              <a:rPr lang="de"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EIN LEBEN DES GEBETS</a:t>
            </a:r>
          </a:p>
        </p:txBody>
      </p:sp>
      <p:sp>
        <p:nvSpPr>
          <p:cNvPr id="4" name="CuadroTexto 5">
            <a:extLst>
              <a:ext uri="{FF2B5EF4-FFF2-40B4-BE49-F238E27FC236}">
                <a16:creationId xmlns:a16="http://schemas.microsoft.com/office/drawing/2014/main" id="{6E3A5502-4661-27F9-3F7B-B5BA5A3883C3}"/>
              </a:ext>
            </a:extLst>
          </p:cNvPr>
          <p:cNvSpPr txBox="1"/>
          <p:nvPr/>
        </p:nvSpPr>
        <p:spPr>
          <a:xfrm>
            <a:off x="3365808" y="2320277"/>
            <a:ext cx="4977302" cy="4308872"/>
          </a:xfrm>
          <a:prstGeom prst="rect">
            <a:avLst/>
          </a:prstGeom>
          <a:noFill/>
        </p:spPr>
        <p:txBody>
          <a:bodyPr wrap="square" rtlCol="0">
            <a:spAutoFit/>
          </a:bodyPr>
          <a:lstStyle/>
          <a:p>
            <a:pPr algn="ctr">
              <a:spcBef>
                <a:spcPts val="600"/>
              </a:spcBef>
            </a:pPr>
            <a:r>
              <a:rPr lang="de" sz="2200" b="1" dirty="0"/>
              <a:t>Henoch </a:t>
            </a:r>
            <a:br>
              <a:rPr lang="de" sz="2200" b="1" dirty="0"/>
            </a:br>
            <a:r>
              <a:rPr lang="de" sz="2200" b="1" dirty="0"/>
              <a:t>lebte in schwierigen Zeiten, </a:t>
            </a:r>
            <a:br>
              <a:rPr lang="de" sz="2200" b="1" dirty="0"/>
            </a:br>
            <a:r>
              <a:rPr lang="de" sz="2200" b="1" dirty="0"/>
              <a:t>in denen die Bosheit </a:t>
            </a:r>
            <a:br>
              <a:rPr lang="de" sz="2200" b="1" dirty="0"/>
            </a:br>
            <a:r>
              <a:rPr lang="de" sz="2200" b="1" dirty="0"/>
              <a:t>der vorsintflutlichen Welt </a:t>
            </a:r>
            <a:br>
              <a:rPr lang="de" sz="2200" b="1" dirty="0"/>
            </a:br>
            <a:r>
              <a:rPr lang="de" sz="2200" b="1" dirty="0"/>
              <a:t>zunahm. </a:t>
            </a:r>
          </a:p>
          <a:p>
            <a:pPr algn="ctr">
              <a:spcBef>
                <a:spcPts val="600"/>
              </a:spcBef>
            </a:pPr>
            <a:r>
              <a:rPr lang="de" sz="2200" b="1" dirty="0"/>
              <a:t>Mit der Geburt seines Sohnes erweiterte sich </a:t>
            </a:r>
            <a:br>
              <a:rPr lang="de" sz="2200" b="1" dirty="0"/>
            </a:br>
            <a:r>
              <a:rPr lang="de" sz="2200" b="1" dirty="0"/>
              <a:t>sein Gottesverständnis, </a:t>
            </a:r>
            <a:br>
              <a:rPr lang="de" sz="2200" b="1" dirty="0"/>
            </a:br>
            <a:r>
              <a:rPr lang="de" sz="2200" b="1" dirty="0"/>
              <a:t>und seine Gemeinschaft mit GOTT intensivierte sich </a:t>
            </a:r>
            <a:br>
              <a:rPr lang="de" sz="2200" b="1" dirty="0"/>
            </a:br>
            <a:endParaRPr lang="de" sz="2200" b="1" dirty="0"/>
          </a:p>
          <a:p>
            <a:pPr algn="ctr">
              <a:spcBef>
                <a:spcPts val="600"/>
              </a:spcBef>
            </a:pPr>
            <a:r>
              <a:rPr lang="de" sz="2200" b="1" dirty="0"/>
              <a:t>(1. Mose 5,21-24).</a:t>
            </a:r>
          </a:p>
        </p:txBody>
      </p:sp>
      <p:pic>
        <p:nvPicPr>
          <p:cNvPr id="7"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7758" y="2138610"/>
            <a:ext cx="3849705" cy="2793326"/>
          </a:xfrm>
          <a:prstGeom prst="rect">
            <a:avLst/>
          </a:prstGeom>
          <a:effectLst>
            <a:softEdge rad="317500"/>
          </a:effectLst>
        </p:spPr>
      </p:pic>
    </p:spTree>
    <p:extLst>
      <p:ext uri="{BB962C8B-B14F-4D97-AF65-F5344CB8AC3E}">
        <p14:creationId xmlns:p14="http://schemas.microsoft.com/office/powerpoint/2010/main" val="43839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wipe(left)">
                                      <p:cBhvr>
                                        <p:cTn id="22" dur="500"/>
                                        <p:tgtEl>
                                          <p:spTgt spid="2">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14" presetClass="entr" presetSubtype="5"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F72C59C-4304-7ACD-88B3-7FC9B587DC6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104052-EE3F-9A57-6B09-424CAC917074}"/>
              </a:ext>
            </a:extLst>
          </p:cNvPr>
          <p:cNvSpPr txBox="1"/>
          <p:nvPr/>
        </p:nvSpPr>
        <p:spPr>
          <a:xfrm>
            <a:off x="4278396" y="-42451"/>
            <a:ext cx="6607251" cy="769441"/>
          </a:xfrm>
          <a:prstGeom prst="rect">
            <a:avLst/>
          </a:prstGeom>
          <a:noFill/>
        </p:spPr>
        <p:txBody>
          <a:bodyPr wrap="square">
            <a:spAutoFit/>
          </a:bodyPr>
          <a:lstStyle/>
          <a:p>
            <a:pPr algn="ctr"/>
            <a:r>
              <a:rPr lang="de"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EIN LEBEN DES GEBETS</a:t>
            </a:r>
          </a:p>
        </p:txBody>
      </p:sp>
      <p:pic>
        <p:nvPicPr>
          <p:cNvPr id="8" name="Imagen 7">
            <a:extLst>
              <a:ext uri="{FF2B5EF4-FFF2-40B4-BE49-F238E27FC236}">
                <a16:creationId xmlns:a16="http://schemas.microsoft.com/office/drawing/2014/main" id="{A1B4CC72-8DBD-4614-567B-5A6CDCF10D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406165" y="1661135"/>
            <a:ext cx="3439371" cy="4709364"/>
          </a:xfrm>
          <a:prstGeom prst="rect">
            <a:avLst/>
          </a:prstGeom>
          <a:effectLst>
            <a:softEdge rad="317500"/>
          </a:effectLst>
        </p:spPr>
      </p:pic>
      <p:pic>
        <p:nvPicPr>
          <p:cNvPr id="16" name="Imagen 15">
            <a:extLst>
              <a:ext uri="{FF2B5EF4-FFF2-40B4-BE49-F238E27FC236}">
                <a16:creationId xmlns:a16="http://schemas.microsoft.com/office/drawing/2014/main" id="{7F4C25F7-B097-AFAE-95ED-F982E5324B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06" y="1253222"/>
            <a:ext cx="3849705" cy="5387112"/>
          </a:xfrm>
          <a:prstGeom prst="rect">
            <a:avLst/>
          </a:prstGeom>
          <a:effectLst>
            <a:softEdge rad="317500"/>
          </a:effectLst>
        </p:spPr>
      </p:pic>
      <p:sp>
        <p:nvSpPr>
          <p:cNvPr id="20" name="CuadroTexto 19">
            <a:extLst>
              <a:ext uri="{FF2B5EF4-FFF2-40B4-BE49-F238E27FC236}">
                <a16:creationId xmlns:a16="http://schemas.microsoft.com/office/drawing/2014/main" id="{467A445F-95B5-0B59-43CD-65C8699AB43E}"/>
              </a:ext>
            </a:extLst>
          </p:cNvPr>
          <p:cNvSpPr txBox="1"/>
          <p:nvPr/>
        </p:nvSpPr>
        <p:spPr>
          <a:xfrm>
            <a:off x="4077745" y="1718991"/>
            <a:ext cx="4292208" cy="5093702"/>
          </a:xfrm>
          <a:prstGeom prst="rect">
            <a:avLst/>
          </a:prstGeom>
          <a:noFill/>
        </p:spPr>
        <p:txBody>
          <a:bodyPr wrap="square">
            <a:spAutoFit/>
          </a:bodyPr>
          <a:lstStyle/>
          <a:p>
            <a:pPr algn="ctr">
              <a:spcBef>
                <a:spcPts val="600"/>
              </a:spcBef>
            </a:pPr>
            <a:r>
              <a:rPr lang="de" sz="2000" b="1" dirty="0"/>
              <a:t>Gebet war ein wichtiger Faktor </a:t>
            </a:r>
            <a:br>
              <a:rPr lang="de" sz="2000" b="1" dirty="0"/>
            </a:br>
            <a:r>
              <a:rPr lang="de" sz="2000" b="1" dirty="0"/>
              <a:t>in der Beziehung zwischen </a:t>
            </a:r>
            <a:br>
              <a:rPr lang="de" sz="2000" b="1" dirty="0"/>
            </a:br>
            <a:r>
              <a:rPr lang="de" sz="2000" b="1" dirty="0"/>
              <a:t>Henoch und GOTT. </a:t>
            </a:r>
            <a:br>
              <a:rPr lang="de" sz="2000" b="1" dirty="0"/>
            </a:br>
            <a:r>
              <a:rPr lang="de" sz="2000" b="1" dirty="0"/>
              <a:t>Je intensiver und dringlicher </a:t>
            </a:r>
            <a:br>
              <a:rPr lang="de" sz="2000" b="1" dirty="0"/>
            </a:br>
            <a:r>
              <a:rPr lang="de" sz="2000" b="1" dirty="0"/>
              <a:t>seine Arbeit wurde, </a:t>
            </a:r>
            <a:br>
              <a:rPr lang="de" sz="2000" b="1" dirty="0"/>
            </a:br>
            <a:r>
              <a:rPr lang="de" sz="2000" b="1" dirty="0"/>
              <a:t>desto beständiger und leidenschaftlicher </a:t>
            </a:r>
            <a:br>
              <a:rPr lang="de" sz="2000" b="1" dirty="0"/>
            </a:br>
            <a:r>
              <a:rPr lang="de" sz="2000" b="1" dirty="0"/>
              <a:t>wurden seine Gebete. </a:t>
            </a:r>
          </a:p>
          <a:p>
            <a:pPr algn="ctr">
              <a:spcBef>
                <a:spcPts val="600"/>
              </a:spcBef>
            </a:pPr>
            <a:r>
              <a:rPr lang="de" sz="2000" b="1" dirty="0"/>
              <a:t>Manchmal zog er sich </a:t>
            </a:r>
            <a:br>
              <a:rPr lang="de" sz="2000" b="1" dirty="0"/>
            </a:br>
            <a:r>
              <a:rPr lang="de" sz="2000" b="1" dirty="0"/>
              <a:t>an abgelegene Orte zurück, </a:t>
            </a:r>
            <a:br>
              <a:rPr lang="de" sz="2000" b="1" dirty="0"/>
            </a:br>
            <a:r>
              <a:rPr lang="de" sz="2000" b="1" dirty="0"/>
              <a:t>um mehr mit GOTT </a:t>
            </a:r>
            <a:br>
              <a:rPr lang="de" sz="2000" b="1" dirty="0"/>
            </a:br>
            <a:r>
              <a:rPr lang="de" sz="2000" b="1" dirty="0"/>
              <a:t>in Gemeinschaft zu sein. </a:t>
            </a:r>
            <a:br>
              <a:rPr lang="de" sz="2000" b="1" dirty="0"/>
            </a:br>
            <a:r>
              <a:rPr lang="de" sz="2000" b="1" dirty="0"/>
              <a:t>Dennoch kehrte er immer </a:t>
            </a:r>
            <a:br>
              <a:rPr lang="de" sz="2000" b="1" dirty="0"/>
            </a:br>
            <a:r>
              <a:rPr lang="de" sz="2000" b="1" dirty="0"/>
              <a:t>zu den Menschen zurück, </a:t>
            </a:r>
            <a:br>
              <a:rPr lang="de" sz="2000" b="1" dirty="0"/>
            </a:br>
            <a:r>
              <a:rPr lang="de" sz="2000" b="1" dirty="0"/>
              <a:t>um sein Wissen über GOTT </a:t>
            </a:r>
            <a:br>
              <a:rPr lang="de" sz="2000" b="1" dirty="0"/>
            </a:br>
            <a:r>
              <a:rPr lang="de" sz="2000" b="1" dirty="0"/>
              <a:t>mit ihnen zu teilen.</a:t>
            </a:r>
          </a:p>
        </p:txBody>
      </p:sp>
      <p:sp>
        <p:nvSpPr>
          <p:cNvPr id="2" name="Scrollen: horizontal 1">
            <a:extLst>
              <a:ext uri="{FF2B5EF4-FFF2-40B4-BE49-F238E27FC236}">
                <a16:creationId xmlns:a16="http://schemas.microsoft.com/office/drawing/2014/main" id="{6DC6E988-C4F6-30D3-3904-1535B3D0E8A3}"/>
              </a:ext>
            </a:extLst>
          </p:cNvPr>
          <p:cNvSpPr/>
          <p:nvPr/>
        </p:nvSpPr>
        <p:spPr>
          <a:xfrm>
            <a:off x="92707" y="0"/>
            <a:ext cx="3849706" cy="1062830"/>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Di,  05. Mai ‘26  - </a:t>
            </a:r>
            <a:r>
              <a:rPr lang="de-DE" sz="2000" b="1" i="1" spc="200" dirty="0">
                <a:solidFill>
                  <a:schemeClr val="tx2">
                    <a:lumMod val="75000"/>
                  </a:schemeClr>
                </a:solidFill>
              </a:rPr>
              <a:t>Henoch</a:t>
            </a:r>
            <a:br>
              <a:rPr lang="de-DE" sz="2000" b="1" i="1" spc="200" dirty="0">
                <a:solidFill>
                  <a:schemeClr val="tx2">
                    <a:lumMod val="75000"/>
                  </a:schemeClr>
                </a:solidFill>
              </a:rPr>
            </a:br>
            <a:r>
              <a:rPr lang="de-DE" sz="2000" b="1" i="1" spc="200" dirty="0">
                <a:solidFill>
                  <a:schemeClr val="tx2">
                    <a:lumMod val="75000"/>
                  </a:schemeClr>
                </a:solidFill>
              </a:rPr>
              <a:t> – Leben in GOTTES Nähe</a:t>
            </a:r>
          </a:p>
        </p:txBody>
      </p:sp>
      <p:sp>
        <p:nvSpPr>
          <p:cNvPr id="6" name="CuadroTexto 4">
            <a:extLst>
              <a:ext uri="{FF2B5EF4-FFF2-40B4-BE49-F238E27FC236}">
                <a16:creationId xmlns:a16="http://schemas.microsoft.com/office/drawing/2014/main" id="{C8462300-B20D-6143-3AFB-449A0C5FF90B}"/>
              </a:ext>
            </a:extLst>
          </p:cNvPr>
          <p:cNvSpPr txBox="1"/>
          <p:nvPr/>
        </p:nvSpPr>
        <p:spPr>
          <a:xfrm>
            <a:off x="4113957" y="726990"/>
            <a:ext cx="6607251" cy="954107"/>
          </a:xfrm>
          <a:prstGeom prst="rect">
            <a:avLst/>
          </a:prstGeom>
          <a:noFill/>
        </p:spPr>
        <p:txBody>
          <a:bodyPr wrap="square">
            <a:spAutoFit/>
          </a:bodyPr>
          <a:lstStyle/>
          <a:p>
            <a:pPr algn="ctr"/>
            <a:r>
              <a:rPr lang="de" sz="2000" b="1" dirty="0">
                <a:solidFill>
                  <a:schemeClr val="accent3">
                    <a:lumMod val="50000"/>
                  </a:schemeClr>
                </a:solidFill>
                <a:latin typeface="Candara" panose="020E0502030303020204" pitchFamily="34" charset="0"/>
              </a:rPr>
              <a:t>"Henoch wandelte treu mit GOTT; </a:t>
            </a:r>
            <a:br>
              <a:rPr lang="de" sz="2000" b="1" dirty="0">
                <a:solidFill>
                  <a:schemeClr val="accent3">
                    <a:lumMod val="50000"/>
                  </a:schemeClr>
                </a:solidFill>
                <a:latin typeface="Candara" panose="020E0502030303020204" pitchFamily="34" charset="0"/>
              </a:rPr>
            </a:br>
            <a:r>
              <a:rPr lang="de" sz="2000" b="1" dirty="0">
                <a:solidFill>
                  <a:schemeClr val="accent3">
                    <a:lumMod val="50000"/>
                  </a:schemeClr>
                </a:solidFill>
                <a:latin typeface="Candara" panose="020E0502030303020204" pitchFamily="34" charset="0"/>
              </a:rPr>
              <a:t>dann war er nicht mehr, weil GOTT ihn wegnahm." </a:t>
            </a:r>
            <a:br>
              <a:rPr lang="de" sz="2000" b="1" dirty="0">
                <a:solidFill>
                  <a:schemeClr val="accent3">
                    <a:lumMod val="50000"/>
                  </a:schemeClr>
                </a:solidFill>
                <a:latin typeface="Candara" panose="020E0502030303020204" pitchFamily="34" charset="0"/>
              </a:rPr>
            </a:br>
            <a:r>
              <a:rPr lang="de" sz="1600" b="1" dirty="0">
                <a:solidFill>
                  <a:schemeClr val="accent3">
                    <a:lumMod val="50000"/>
                  </a:schemeClr>
                </a:solidFill>
                <a:latin typeface="Candara" panose="020E0502030303020204" pitchFamily="34" charset="0"/>
              </a:rPr>
              <a:t>(Genesis 5,24)</a:t>
            </a:r>
          </a:p>
        </p:txBody>
      </p:sp>
    </p:spTree>
    <p:extLst>
      <p:ext uri="{BB962C8B-B14F-4D97-AF65-F5344CB8AC3E}">
        <p14:creationId xmlns:p14="http://schemas.microsoft.com/office/powerpoint/2010/main" val="330855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upRight)">
                                      <p:cBhvr>
                                        <p:cTn id="7" dur="500"/>
                                        <p:tgtEl>
                                          <p:spTgt spid="16"/>
                                        </p:tgtEl>
                                      </p:cBhvr>
                                    </p:animEffect>
                                  </p:childTnLst>
                                </p:cTn>
                              </p:par>
                              <p:par>
                                <p:cTn id="8" presetID="18" presetClass="entr" presetSubtype="9"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upLeft)">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EBE9695-59A8-09D2-F15E-8CA38D24521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1EC1EFE8-787E-0C6E-E3A8-EC39E7F38C2E}"/>
              </a:ext>
            </a:extLst>
          </p:cNvPr>
          <p:cNvSpPr txBox="1"/>
          <p:nvPr/>
        </p:nvSpPr>
        <p:spPr>
          <a:xfrm>
            <a:off x="2976401" y="771953"/>
            <a:ext cx="6607251" cy="954107"/>
          </a:xfrm>
          <a:prstGeom prst="rect">
            <a:avLst/>
          </a:prstGeom>
          <a:noFill/>
        </p:spPr>
        <p:txBody>
          <a:bodyPr wrap="square">
            <a:spAutoFit/>
          </a:bodyPr>
          <a:lstStyle/>
          <a:p>
            <a:pPr algn="ctr"/>
            <a:r>
              <a:rPr lang="de" sz="2000" b="1" dirty="0">
                <a:solidFill>
                  <a:schemeClr val="accent3">
                    <a:lumMod val="50000"/>
                  </a:schemeClr>
                </a:solidFill>
                <a:latin typeface="Candara" panose="020E0502030303020204" pitchFamily="34" charset="0"/>
              </a:rPr>
              <a:t>"Henoch wandelte treu mit GOTT; </a:t>
            </a:r>
            <a:br>
              <a:rPr lang="de" sz="2000" b="1" dirty="0">
                <a:solidFill>
                  <a:schemeClr val="accent3">
                    <a:lumMod val="50000"/>
                  </a:schemeClr>
                </a:solidFill>
                <a:latin typeface="Candara" panose="020E0502030303020204" pitchFamily="34" charset="0"/>
              </a:rPr>
            </a:br>
            <a:r>
              <a:rPr lang="de" sz="2000" b="1" dirty="0">
                <a:solidFill>
                  <a:schemeClr val="accent3">
                    <a:lumMod val="50000"/>
                  </a:schemeClr>
                </a:solidFill>
                <a:latin typeface="Candara" panose="020E0502030303020204" pitchFamily="34" charset="0"/>
              </a:rPr>
              <a:t>dann war er nicht mehr, weil GOTT ihn wegnahm." </a:t>
            </a:r>
            <a:br>
              <a:rPr lang="de" sz="2000" b="1" dirty="0">
                <a:solidFill>
                  <a:schemeClr val="accent3">
                    <a:lumMod val="50000"/>
                  </a:schemeClr>
                </a:solidFill>
                <a:latin typeface="Candara" panose="020E0502030303020204" pitchFamily="34" charset="0"/>
              </a:rPr>
            </a:br>
            <a:r>
              <a:rPr lang="de" sz="1600" b="1" dirty="0">
                <a:solidFill>
                  <a:schemeClr val="accent3">
                    <a:lumMod val="50000"/>
                  </a:schemeClr>
                </a:solidFill>
                <a:latin typeface="Candara" panose="020E0502030303020204" pitchFamily="34" charset="0"/>
              </a:rPr>
              <a:t>(Genesis 5,24)</a:t>
            </a:r>
          </a:p>
        </p:txBody>
      </p:sp>
      <p:pic>
        <p:nvPicPr>
          <p:cNvPr id="18" name="Imagen 17">
            <a:extLst>
              <a:ext uri="{FF2B5EF4-FFF2-40B4-BE49-F238E27FC236}">
                <a16:creationId xmlns:a16="http://schemas.microsoft.com/office/drawing/2014/main" id="{D486D539-C82C-08DB-F81A-7797ED6248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198" y="1734642"/>
            <a:ext cx="5048407" cy="5048407"/>
          </a:xfrm>
          <a:prstGeom prst="rect">
            <a:avLst/>
          </a:prstGeom>
          <a:effectLst>
            <a:softEdge rad="127000"/>
          </a:effectLst>
        </p:spPr>
      </p:pic>
      <p:sp>
        <p:nvSpPr>
          <p:cNvPr id="22" name="CuadroTexto 21">
            <a:extLst>
              <a:ext uri="{FF2B5EF4-FFF2-40B4-BE49-F238E27FC236}">
                <a16:creationId xmlns:a16="http://schemas.microsoft.com/office/drawing/2014/main" id="{C0007844-949C-85CD-2D58-608694FF9F79}"/>
              </a:ext>
            </a:extLst>
          </p:cNvPr>
          <p:cNvSpPr txBox="1"/>
          <p:nvPr/>
        </p:nvSpPr>
        <p:spPr>
          <a:xfrm>
            <a:off x="6357853" y="1653621"/>
            <a:ext cx="5048407" cy="5247590"/>
          </a:xfrm>
          <a:prstGeom prst="rect">
            <a:avLst/>
          </a:prstGeom>
          <a:noFill/>
        </p:spPr>
        <p:txBody>
          <a:bodyPr wrap="square">
            <a:spAutoFit/>
          </a:bodyPr>
          <a:lstStyle/>
          <a:p>
            <a:pPr algn="ctr">
              <a:spcBef>
                <a:spcPts val="600"/>
              </a:spcBef>
            </a:pPr>
            <a:r>
              <a:rPr lang="de" sz="2200" b="1" dirty="0"/>
              <a:t>Gott hört uns </a:t>
            </a:r>
            <a:br>
              <a:rPr lang="de" sz="2200" b="1" dirty="0"/>
            </a:br>
            <a:r>
              <a:rPr lang="de" sz="2200" b="1" dirty="0"/>
              <a:t>sowohl im Trubel des Alltags </a:t>
            </a:r>
            <a:br>
              <a:rPr lang="de" sz="2200" b="1" dirty="0"/>
            </a:br>
            <a:r>
              <a:rPr lang="de" sz="2200" b="1" dirty="0"/>
              <a:t>als auch in der Stille des Rückzugs. </a:t>
            </a:r>
            <a:br>
              <a:rPr lang="de" sz="2200" b="1" dirty="0"/>
            </a:br>
            <a:r>
              <a:rPr lang="de" sz="2200" b="1" dirty="0"/>
              <a:t>Es gibt keinen Ort auf Erden, </a:t>
            </a:r>
            <a:br>
              <a:rPr lang="de" sz="2200" b="1" dirty="0"/>
            </a:br>
            <a:r>
              <a:rPr lang="de" sz="2200" b="1" dirty="0"/>
              <a:t>an dem Er uns nicht sehen </a:t>
            </a:r>
            <a:br>
              <a:rPr lang="de" sz="2200" b="1" dirty="0"/>
            </a:br>
            <a:r>
              <a:rPr lang="de" sz="2200" b="1" dirty="0"/>
              <a:t>und hören kann. </a:t>
            </a:r>
            <a:br>
              <a:rPr lang="de" sz="2200" b="1" dirty="0"/>
            </a:br>
            <a:r>
              <a:rPr lang="de" sz="2200" b="1" dirty="0"/>
              <a:t>Wir können unser Gebet </a:t>
            </a:r>
            <a:br>
              <a:rPr lang="de" sz="2200" b="1" dirty="0"/>
            </a:br>
            <a:r>
              <a:rPr lang="de" sz="2200" b="1" dirty="0"/>
              <a:t>in Worten ausdrücken </a:t>
            </a:r>
            <a:br>
              <a:rPr lang="de" sz="2200" b="1" dirty="0"/>
            </a:br>
            <a:r>
              <a:rPr lang="de" sz="2200" b="1" dirty="0"/>
              <a:t>(was uns hilft, uns zu konzentrieren), oder wir tun dies in Stille </a:t>
            </a:r>
            <a:br>
              <a:rPr lang="de" sz="2200" b="1" dirty="0"/>
            </a:br>
            <a:r>
              <a:rPr lang="de" sz="2200" b="1" dirty="0"/>
              <a:t>(was uns hilft, unsere Gedanken auszudrücken). </a:t>
            </a:r>
          </a:p>
          <a:p>
            <a:pPr algn="ctr">
              <a:spcBef>
                <a:spcPts val="600"/>
              </a:spcBef>
            </a:pPr>
            <a:r>
              <a:rPr lang="de" sz="2200" b="1" dirty="0"/>
              <a:t>Das Wichtigste ist, </a:t>
            </a:r>
            <a:br>
              <a:rPr lang="de" sz="2200" b="1" dirty="0"/>
            </a:br>
            <a:r>
              <a:rPr lang="de" sz="2200" b="1" dirty="0"/>
              <a:t>niemals aufzuhören, </a:t>
            </a:r>
            <a:br>
              <a:rPr lang="de" sz="2200" b="1" dirty="0"/>
            </a:br>
            <a:r>
              <a:rPr lang="de" sz="2200" b="1" dirty="0"/>
              <a:t>im Gebet mit Gott zu kommunizieren.</a:t>
            </a:r>
          </a:p>
        </p:txBody>
      </p:sp>
      <p:sp>
        <p:nvSpPr>
          <p:cNvPr id="2" name="Scrollen: horizontal 1">
            <a:extLst>
              <a:ext uri="{FF2B5EF4-FFF2-40B4-BE49-F238E27FC236}">
                <a16:creationId xmlns:a16="http://schemas.microsoft.com/office/drawing/2014/main" id="{3A67F8AF-392C-BDD8-7C02-33E74AFA1C7E}"/>
              </a:ext>
            </a:extLst>
          </p:cNvPr>
          <p:cNvSpPr/>
          <p:nvPr/>
        </p:nvSpPr>
        <p:spPr>
          <a:xfrm>
            <a:off x="92707" y="0"/>
            <a:ext cx="3849706" cy="1062830"/>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Di,  05. Mai ‘26  - </a:t>
            </a:r>
            <a:r>
              <a:rPr lang="de-DE" sz="2000" b="1" i="1" spc="200" dirty="0">
                <a:solidFill>
                  <a:schemeClr val="tx2">
                    <a:lumMod val="75000"/>
                  </a:schemeClr>
                </a:solidFill>
              </a:rPr>
              <a:t>Henoch</a:t>
            </a:r>
            <a:br>
              <a:rPr lang="de-DE" sz="2000" b="1" i="1" spc="200" dirty="0">
                <a:solidFill>
                  <a:schemeClr val="tx2">
                    <a:lumMod val="75000"/>
                  </a:schemeClr>
                </a:solidFill>
              </a:rPr>
            </a:br>
            <a:r>
              <a:rPr lang="de-DE" sz="2000" b="1" i="1" spc="200" dirty="0">
                <a:solidFill>
                  <a:schemeClr val="tx2">
                    <a:lumMod val="75000"/>
                  </a:schemeClr>
                </a:solidFill>
              </a:rPr>
              <a:t> – Leben in GOTTES Nähe</a:t>
            </a:r>
          </a:p>
        </p:txBody>
      </p:sp>
      <p:sp>
        <p:nvSpPr>
          <p:cNvPr id="3" name="CuadroTexto 2">
            <a:extLst>
              <a:ext uri="{FF2B5EF4-FFF2-40B4-BE49-F238E27FC236}">
                <a16:creationId xmlns:a16="http://schemas.microsoft.com/office/drawing/2014/main" id="{69D28344-17FF-CABC-2546-0352E4DDAD37}"/>
              </a:ext>
            </a:extLst>
          </p:cNvPr>
          <p:cNvSpPr txBox="1"/>
          <p:nvPr/>
        </p:nvSpPr>
        <p:spPr>
          <a:xfrm>
            <a:off x="4265752" y="74951"/>
            <a:ext cx="7604195" cy="769441"/>
          </a:xfrm>
          <a:prstGeom prst="rect">
            <a:avLst/>
          </a:prstGeom>
          <a:noFill/>
        </p:spPr>
        <p:txBody>
          <a:bodyPr wrap="square">
            <a:spAutoFit/>
          </a:bodyPr>
          <a:lstStyle/>
          <a:p>
            <a:pPr algn="ctr"/>
            <a:r>
              <a:rPr lang="de"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EIN LEBEN DES GEBETS</a:t>
            </a:r>
          </a:p>
        </p:txBody>
      </p:sp>
    </p:spTree>
    <p:extLst>
      <p:ext uri="{BB962C8B-B14F-4D97-AF65-F5344CB8AC3E}">
        <p14:creationId xmlns:p14="http://schemas.microsoft.com/office/powerpoint/2010/main" val="364765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C1DF52-7582-8D8C-C7AD-1ECAAF24D46A}"/>
              </a:ext>
            </a:extLst>
          </p:cNvPr>
          <p:cNvPicPr>
            <a:picLocks noChangeAspect="1"/>
          </p:cNvPicPr>
          <p:nvPr/>
        </p:nvPicPr>
        <p:blipFill>
          <a:blip r:embed="rId2"/>
          <a:stretch>
            <a:fillRect/>
          </a:stretch>
        </p:blipFill>
        <p:spPr>
          <a:xfrm>
            <a:off x="19050" y="0"/>
            <a:ext cx="12153900" cy="6858000"/>
          </a:xfrm>
          <a:prstGeom prst="rect">
            <a:avLst/>
          </a:prstGeom>
        </p:spPr>
      </p:pic>
      <p:pic>
        <p:nvPicPr>
          <p:cNvPr id="4" name="Grafik 3" descr="Ein Bild, das Schrift, Handschrift, Grafiken, Schwarz enthält.&#10;&#10;KI-generierte Inhalte können fehlerhaft sein.">
            <a:extLst>
              <a:ext uri="{FF2B5EF4-FFF2-40B4-BE49-F238E27FC236}">
                <a16:creationId xmlns:a16="http://schemas.microsoft.com/office/drawing/2014/main" id="{85A6BEFB-2B4A-97AA-B438-7C7C63F37F67}"/>
              </a:ext>
            </a:extLst>
          </p:cNvPr>
          <p:cNvPicPr>
            <a:picLocks noChangeAspect="1"/>
          </p:cNvPicPr>
          <p:nvPr/>
        </p:nvPicPr>
        <p:blipFill>
          <a:blip r:embed="rId3"/>
          <a:stretch>
            <a:fillRect/>
          </a:stretch>
        </p:blipFill>
        <p:spPr>
          <a:xfrm rot="19902335">
            <a:off x="6264746" y="-15716"/>
            <a:ext cx="3174832" cy="2064881"/>
          </a:xfrm>
          <a:prstGeom prst="rect">
            <a:avLst/>
          </a:prstGeom>
        </p:spPr>
      </p:pic>
    </p:spTree>
    <p:extLst>
      <p:ext uri="{BB962C8B-B14F-4D97-AF65-F5344CB8AC3E}">
        <p14:creationId xmlns:p14="http://schemas.microsoft.com/office/powerpoint/2010/main" val="9536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50" fill="hold">
                                          <p:stCondLst>
                                            <p:cond delay="0"/>
                                          </p:stCondLst>
                                        </p:cTn>
                                        <p:tgtEl>
                                          <p:spTgt spid="4"/>
                                        </p:tgtEl>
                                        <p:attrNameLst>
                                          <p:attrName>r</p:attrName>
                                        </p:attrNameLst>
                                      </p:cBhvr>
                                    </p:animRot>
                                    <p:animRot by="-240000">
                                      <p:cBhvr>
                                        <p:cTn id="7" dur="300" fill="hold">
                                          <p:stCondLst>
                                            <p:cond delay="300"/>
                                          </p:stCondLst>
                                        </p:cTn>
                                        <p:tgtEl>
                                          <p:spTgt spid="4"/>
                                        </p:tgtEl>
                                        <p:attrNameLst>
                                          <p:attrName>r</p:attrName>
                                        </p:attrNameLst>
                                      </p:cBhvr>
                                    </p:animRot>
                                    <p:animRot by="240000">
                                      <p:cBhvr>
                                        <p:cTn id="8" dur="300" fill="hold">
                                          <p:stCondLst>
                                            <p:cond delay="600"/>
                                          </p:stCondLst>
                                        </p:cTn>
                                        <p:tgtEl>
                                          <p:spTgt spid="4"/>
                                        </p:tgtEl>
                                        <p:attrNameLst>
                                          <p:attrName>r</p:attrName>
                                        </p:attrNameLst>
                                      </p:cBhvr>
                                    </p:animRot>
                                    <p:animRot by="-240000">
                                      <p:cBhvr>
                                        <p:cTn id="9" dur="300" fill="hold">
                                          <p:stCondLst>
                                            <p:cond delay="900"/>
                                          </p:stCondLst>
                                        </p:cTn>
                                        <p:tgtEl>
                                          <p:spTgt spid="4"/>
                                        </p:tgtEl>
                                        <p:attrNameLst>
                                          <p:attrName>r</p:attrName>
                                        </p:attrNameLst>
                                      </p:cBhvr>
                                    </p:animRot>
                                    <p:animRot by="120000">
                                      <p:cBhvr>
                                        <p:cTn id="10" dur="300" fill="hold">
                                          <p:stCondLst>
                                            <p:cond delay="12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 sz="7200" b="1" spc="300">
                <a:ln/>
                <a:solidFill>
                  <a:srgbClr val="9A23BC"/>
                </a:solidFill>
                <a:effectLst>
                  <a:outerShdw blurRad="38100" dist="12700" dir="2700000" algn="tl">
                    <a:srgbClr val="000000"/>
                  </a:outerShdw>
                  <a:reflection blurRad="6350" stA="60000" endA="900" endPos="58000" dir="5400000" sy="-100000" algn="bl" rotWithShape="0"/>
                </a:effectLst>
              </a:rPr>
              <a:t>MOSES</a:t>
            </a: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ussdiagramm: Verbinder zu einer anderen Seite 5">
            <a:extLst>
              <a:ext uri="{FF2B5EF4-FFF2-40B4-BE49-F238E27FC236}">
                <a16:creationId xmlns:a16="http://schemas.microsoft.com/office/drawing/2014/main" id="{38253C1C-4AE6-CB7F-729D-46D2AB7163D2}"/>
              </a:ext>
            </a:extLst>
          </p:cNvPr>
          <p:cNvSpPr/>
          <p:nvPr/>
        </p:nvSpPr>
        <p:spPr>
          <a:xfrm>
            <a:off x="342899" y="300036"/>
            <a:ext cx="7577419" cy="6282719"/>
          </a:xfrm>
          <a:custGeom>
            <a:avLst/>
            <a:gdLst>
              <a:gd name="csX0" fmla="*/ 0 w 10000"/>
              <a:gd name="csY0" fmla="*/ 0 h 10000"/>
              <a:gd name="csX1" fmla="*/ 10000 w 10000"/>
              <a:gd name="csY1" fmla="*/ 0 h 10000"/>
              <a:gd name="csX2" fmla="*/ 10000 w 10000"/>
              <a:gd name="csY2" fmla="*/ 8000 h 10000"/>
              <a:gd name="csX3" fmla="*/ 5000 w 10000"/>
              <a:gd name="csY3" fmla="*/ 10000 h 10000"/>
              <a:gd name="csX4" fmla="*/ 0 w 10000"/>
              <a:gd name="csY4" fmla="*/ 8000 h 10000"/>
              <a:gd name="csX5" fmla="*/ 0 w 10000"/>
              <a:gd name="csY5" fmla="*/ 0 h 10000"/>
              <a:gd name="csX0" fmla="*/ 0 w 10000"/>
              <a:gd name="csY0" fmla="*/ 0 h 10390"/>
              <a:gd name="csX1" fmla="*/ 10000 w 10000"/>
              <a:gd name="csY1" fmla="*/ 0 h 10390"/>
              <a:gd name="csX2" fmla="*/ 10000 w 10000"/>
              <a:gd name="csY2" fmla="*/ 8000 h 10390"/>
              <a:gd name="csX3" fmla="*/ 3718 w 10000"/>
              <a:gd name="csY3" fmla="*/ 10390 h 10390"/>
              <a:gd name="csX4" fmla="*/ 0 w 10000"/>
              <a:gd name="csY4" fmla="*/ 8000 h 10390"/>
              <a:gd name="csX5" fmla="*/ 0 w 10000"/>
              <a:gd name="csY5" fmla="*/ 0 h 10390"/>
              <a:gd name="csX0" fmla="*/ 0 w 10000"/>
              <a:gd name="csY0" fmla="*/ 0 h 10390"/>
              <a:gd name="csX1" fmla="*/ 10000 w 10000"/>
              <a:gd name="csY1" fmla="*/ 0 h 10390"/>
              <a:gd name="csX2" fmla="*/ 10000 w 10000"/>
              <a:gd name="csY2" fmla="*/ 8000 h 10390"/>
              <a:gd name="csX3" fmla="*/ 3718 w 10000"/>
              <a:gd name="csY3" fmla="*/ 10390 h 10390"/>
              <a:gd name="csX4" fmla="*/ 179 w 10000"/>
              <a:gd name="csY4" fmla="*/ 8834 h 10390"/>
              <a:gd name="csX5" fmla="*/ 0 w 10000"/>
              <a:gd name="csY5" fmla="*/ 0 h 10390"/>
              <a:gd name="csX0" fmla="*/ 50 w 10050"/>
              <a:gd name="csY0" fmla="*/ 0 h 10390"/>
              <a:gd name="csX1" fmla="*/ 10050 w 10050"/>
              <a:gd name="csY1" fmla="*/ 0 h 10390"/>
              <a:gd name="csX2" fmla="*/ 10050 w 10050"/>
              <a:gd name="csY2" fmla="*/ 8000 h 10390"/>
              <a:gd name="csX3" fmla="*/ 3768 w 10050"/>
              <a:gd name="csY3" fmla="*/ 10390 h 10390"/>
              <a:gd name="csX4" fmla="*/ 14 w 10050"/>
              <a:gd name="csY4" fmla="*/ 8308 h 10390"/>
              <a:gd name="csX5" fmla="*/ 50 w 10050"/>
              <a:gd name="csY5" fmla="*/ 0 h 10390"/>
              <a:gd name="csX0" fmla="*/ 36 w 10036"/>
              <a:gd name="csY0" fmla="*/ 0 h 10390"/>
              <a:gd name="csX1" fmla="*/ 10036 w 10036"/>
              <a:gd name="csY1" fmla="*/ 0 h 10390"/>
              <a:gd name="csX2" fmla="*/ 10036 w 10036"/>
              <a:gd name="csY2" fmla="*/ 8000 h 10390"/>
              <a:gd name="csX3" fmla="*/ 3754 w 10036"/>
              <a:gd name="csY3" fmla="*/ 10390 h 10390"/>
              <a:gd name="csX4" fmla="*/ 0 w 10036"/>
              <a:gd name="csY4" fmla="*/ 8308 h 10390"/>
              <a:gd name="csX5" fmla="*/ 36 w 10036"/>
              <a:gd name="csY5" fmla="*/ 0 h 10390"/>
              <a:gd name="csX0" fmla="*/ 0 w 10000"/>
              <a:gd name="csY0" fmla="*/ 0 h 10390"/>
              <a:gd name="csX1" fmla="*/ 10000 w 10000"/>
              <a:gd name="csY1" fmla="*/ 0 h 10390"/>
              <a:gd name="csX2" fmla="*/ 10000 w 10000"/>
              <a:gd name="csY2" fmla="*/ 8000 h 10390"/>
              <a:gd name="csX3" fmla="*/ 3718 w 10000"/>
              <a:gd name="csY3" fmla="*/ 10390 h 10390"/>
              <a:gd name="csX4" fmla="*/ 93 w 10000"/>
              <a:gd name="csY4" fmla="*/ 8684 h 10390"/>
              <a:gd name="csX5" fmla="*/ 0 w 10000"/>
              <a:gd name="csY5" fmla="*/ 0 h 10390"/>
              <a:gd name="csX0" fmla="*/ 36 w 10036"/>
              <a:gd name="csY0" fmla="*/ 0 h 10390"/>
              <a:gd name="csX1" fmla="*/ 10036 w 10036"/>
              <a:gd name="csY1" fmla="*/ 0 h 10390"/>
              <a:gd name="csX2" fmla="*/ 10036 w 10036"/>
              <a:gd name="csY2" fmla="*/ 8000 h 10390"/>
              <a:gd name="csX3" fmla="*/ 3754 w 10036"/>
              <a:gd name="csY3" fmla="*/ 10390 h 10390"/>
              <a:gd name="csX4" fmla="*/ 0 w 10036"/>
              <a:gd name="csY4" fmla="*/ 8722 h 10390"/>
              <a:gd name="csX5" fmla="*/ 36 w 10036"/>
              <a:gd name="csY5" fmla="*/ 0 h 10390"/>
              <a:gd name="csX0" fmla="*/ 36 w 11884"/>
              <a:gd name="csY0" fmla="*/ 0 h 10390"/>
              <a:gd name="csX1" fmla="*/ 10036 w 11884"/>
              <a:gd name="csY1" fmla="*/ 0 h 10390"/>
              <a:gd name="csX2" fmla="*/ 11884 w 11884"/>
              <a:gd name="csY2" fmla="*/ 5483 h 10390"/>
              <a:gd name="csX3" fmla="*/ 3754 w 11884"/>
              <a:gd name="csY3" fmla="*/ 10390 h 10390"/>
              <a:gd name="csX4" fmla="*/ 0 w 11884"/>
              <a:gd name="csY4" fmla="*/ 8722 h 10390"/>
              <a:gd name="csX5" fmla="*/ 36 w 11884"/>
              <a:gd name="csY5" fmla="*/ 0 h 10390"/>
              <a:gd name="csX0" fmla="*/ 36 w 11884"/>
              <a:gd name="csY0" fmla="*/ 0 h 10390"/>
              <a:gd name="csX1" fmla="*/ 10036 w 11884"/>
              <a:gd name="csY1" fmla="*/ 0 h 10390"/>
              <a:gd name="csX2" fmla="*/ 11884 w 11884"/>
              <a:gd name="csY2" fmla="*/ 5483 h 10390"/>
              <a:gd name="csX3" fmla="*/ 3754 w 11884"/>
              <a:gd name="csY3" fmla="*/ 10390 h 10390"/>
              <a:gd name="csX4" fmla="*/ 0 w 11884"/>
              <a:gd name="csY4" fmla="*/ 8722 h 10390"/>
              <a:gd name="csX5" fmla="*/ 36 w 11884"/>
              <a:gd name="csY5" fmla="*/ 0 h 10390"/>
              <a:gd name="csX0" fmla="*/ 36 w 11884"/>
              <a:gd name="csY0" fmla="*/ 0 h 8775"/>
              <a:gd name="csX1" fmla="*/ 10036 w 11884"/>
              <a:gd name="csY1" fmla="*/ 0 h 8775"/>
              <a:gd name="csX2" fmla="*/ 11884 w 11884"/>
              <a:gd name="csY2" fmla="*/ 5483 h 8775"/>
              <a:gd name="csX3" fmla="*/ 9943 w 11884"/>
              <a:gd name="csY3" fmla="*/ 8775 h 8775"/>
              <a:gd name="csX4" fmla="*/ 0 w 11884"/>
              <a:gd name="csY4" fmla="*/ 8722 h 8775"/>
              <a:gd name="csX5" fmla="*/ 36 w 11884"/>
              <a:gd name="csY5" fmla="*/ 0 h 8775"/>
            </a:gdLst>
            <a:ahLst/>
            <a:cxnLst>
              <a:cxn ang="0">
                <a:pos x="csX0" y="csY0"/>
              </a:cxn>
              <a:cxn ang="0">
                <a:pos x="csX1" y="csY1"/>
              </a:cxn>
              <a:cxn ang="0">
                <a:pos x="csX2" y="csY2"/>
              </a:cxn>
              <a:cxn ang="0">
                <a:pos x="csX3" y="csY3"/>
              </a:cxn>
              <a:cxn ang="0">
                <a:pos x="csX4" y="csY4"/>
              </a:cxn>
              <a:cxn ang="0">
                <a:pos x="csX5" y="csY5"/>
              </a:cxn>
            </a:cxnLst>
            <a:rect l="l" t="t" r="r" b="b"/>
            <a:pathLst>
              <a:path w="11884" h="8775">
                <a:moveTo>
                  <a:pt x="36" y="0"/>
                </a:moveTo>
                <a:lnTo>
                  <a:pt x="10036" y="0"/>
                </a:lnTo>
                <a:cubicBezTo>
                  <a:pt x="10652" y="1828"/>
                  <a:pt x="11225" y="3693"/>
                  <a:pt x="11884" y="5483"/>
                </a:cubicBezTo>
                <a:lnTo>
                  <a:pt x="9943" y="8775"/>
                </a:lnTo>
                <a:lnTo>
                  <a:pt x="0" y="8722"/>
                </a:lnTo>
                <a:cubicBezTo>
                  <a:pt x="69" y="5852"/>
                  <a:pt x="96" y="2945"/>
                  <a:pt x="36" y="0"/>
                </a:cubicBezTo>
                <a:close/>
              </a:path>
            </a:pathLst>
          </a:custGeom>
          <a:blipFill>
            <a:blip r:embed="rId4"/>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5" name="Grafik 4">
            <a:extLst>
              <a:ext uri="{FF2B5EF4-FFF2-40B4-BE49-F238E27FC236}">
                <a16:creationId xmlns:a16="http://schemas.microsoft.com/office/drawing/2014/main" id="{C22297DE-0077-5095-4386-879425B40ED7}"/>
              </a:ext>
            </a:extLst>
          </p:cNvPr>
          <p:cNvPicPr>
            <a:picLocks noChangeAspect="1"/>
          </p:cNvPicPr>
          <p:nvPr/>
        </p:nvPicPr>
        <p:blipFill>
          <a:blip r:embed="rId5">
            <a:extLst>
              <a:ext uri="{28A0092B-C50C-407E-A947-70E740481C1C}">
                <a14:useLocalDpi xmlns:a14="http://schemas.microsoft.com/office/drawing/2010/main" val="0"/>
              </a:ext>
            </a:extLst>
          </a:blip>
          <a:srcRect t="11770" b="11769"/>
          <a:stretch>
            <a:fillRect/>
          </a:stretch>
        </p:blipFill>
        <p:spPr>
          <a:xfrm flipH="1">
            <a:off x="551326" y="300036"/>
            <a:ext cx="6562165" cy="6257925"/>
          </a:xfrm>
          <a:prstGeom prst="rect">
            <a:avLst/>
          </a:prstGeom>
          <a:effectLst>
            <a:softEdge rad="635000"/>
          </a:effectLst>
        </p:spPr>
      </p:pic>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a16="http://schemas.microsoft.com/office/drawing/2014/main"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968DA86-83F1-7D58-938D-5D0FBD0AEC6F}"/>
              </a:ext>
            </a:extLst>
          </p:cNvPr>
          <p:cNvSpPr txBox="1"/>
          <p:nvPr/>
        </p:nvSpPr>
        <p:spPr>
          <a:xfrm>
            <a:off x="4107301" y="-61018"/>
            <a:ext cx="7594543" cy="830997"/>
          </a:xfrm>
          <a:prstGeom prst="rect">
            <a:avLst/>
          </a:prstGeom>
          <a:solidFill>
            <a:schemeClr val="tx2">
              <a:lumMod val="20000"/>
              <a:lumOff val="80000"/>
            </a:schemeClr>
          </a:solidFill>
          <a:effectLst>
            <a:softEdge rad="139700"/>
          </a:effectLst>
        </p:spPr>
        <p:txBody>
          <a:bodyPr wrap="square">
            <a:spAutoFit/>
          </a:bodyPr>
          <a:lstStyle/>
          <a:p>
            <a:pPr algn="ctr"/>
            <a:r>
              <a:rPr lang="de" sz="4800" b="1" spc="600" dirty="0">
                <a:ln w="6600">
                  <a:solidFill>
                    <a:schemeClr val="accent6">
                      <a:lumMod val="50000"/>
                    </a:schemeClr>
                  </a:solidFill>
                  <a:prstDash val="solid"/>
                </a:ln>
                <a:solidFill>
                  <a:schemeClr val="accent4">
                    <a:lumMod val="60000"/>
                    <a:lumOff val="40000"/>
                  </a:schemeClr>
                </a:solidFill>
                <a:effectLst>
                  <a:outerShdw dist="63500" dir="8700000" algn="tl" rotWithShape="0">
                    <a:schemeClr val="accent6">
                      <a:lumMod val="50000"/>
                    </a:schemeClr>
                  </a:outerShdw>
                </a:effectLst>
                <a:latin typeface="Candara" panose="020E0502030303020204" pitchFamily="34" charset="0"/>
              </a:rPr>
              <a:t>MIT GOTT REDEN</a:t>
            </a:r>
          </a:p>
        </p:txBody>
      </p:sp>
      <p:sp>
        <p:nvSpPr>
          <p:cNvPr id="4" name="Scrollen: horizontal 3">
            <a:extLst>
              <a:ext uri="{FF2B5EF4-FFF2-40B4-BE49-F238E27FC236}">
                <a16:creationId xmlns:a16="http://schemas.microsoft.com/office/drawing/2014/main" id="{2DB19A62-E4D0-8C69-A14B-AFCD2ECCD057}"/>
              </a:ext>
            </a:extLst>
          </p:cNvPr>
          <p:cNvSpPr/>
          <p:nvPr/>
        </p:nvSpPr>
        <p:spPr>
          <a:xfrm>
            <a:off x="38312" y="21876"/>
            <a:ext cx="3724219" cy="103939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Mi,  06. Mai ‘26  - </a:t>
            </a:r>
            <a:r>
              <a:rPr lang="de-DE" sz="2000" b="1" i="1" spc="200" dirty="0">
                <a:solidFill>
                  <a:schemeClr val="tx2">
                    <a:lumMod val="75000"/>
                  </a:schemeClr>
                </a:solidFill>
              </a:rPr>
              <a:t>Mose </a:t>
            </a:r>
            <a:br>
              <a:rPr lang="de-DE" sz="2000" b="1" i="1" spc="200" dirty="0">
                <a:solidFill>
                  <a:schemeClr val="tx2">
                    <a:lumMod val="75000"/>
                  </a:schemeClr>
                </a:solidFill>
              </a:rPr>
            </a:br>
            <a:r>
              <a:rPr lang="de-DE" sz="2000" b="1" i="1" spc="200" dirty="0">
                <a:solidFill>
                  <a:schemeClr val="tx2">
                    <a:lumMod val="75000"/>
                  </a:schemeClr>
                </a:solidFill>
              </a:rPr>
              <a:t>– </a:t>
            </a:r>
            <a:r>
              <a:rPr lang="de-DE" sz="2000" b="1" i="1" dirty="0">
                <a:solidFill>
                  <a:schemeClr val="tx2">
                    <a:lumMod val="75000"/>
                  </a:schemeClr>
                </a:solidFill>
              </a:rPr>
              <a:t>ein gottesfürchtiger Führer</a:t>
            </a:r>
          </a:p>
        </p:txBody>
      </p:sp>
      <p:pic>
        <p:nvPicPr>
          <p:cNvPr id="8" name="Grafik 7">
            <a:extLst>
              <a:ext uri="{FF2B5EF4-FFF2-40B4-BE49-F238E27FC236}">
                <a16:creationId xmlns:a16="http://schemas.microsoft.com/office/drawing/2014/main" id="{5FFE0D87-BDC9-3D37-FF11-58422D02017B}"/>
              </a:ext>
            </a:extLst>
          </p:cNvPr>
          <p:cNvPicPr>
            <a:picLocks noChangeAspect="1"/>
          </p:cNvPicPr>
          <p:nvPr/>
        </p:nvPicPr>
        <p:blipFill>
          <a:blip r:embed="rId3"/>
          <a:stretch>
            <a:fillRect/>
          </a:stretch>
        </p:blipFill>
        <p:spPr>
          <a:xfrm>
            <a:off x="5345856" y="541575"/>
            <a:ext cx="6167229" cy="6167229"/>
          </a:xfrm>
          <a:prstGeom prst="rect">
            <a:avLst/>
          </a:prstGeom>
          <a:effectLst>
            <a:softEdge rad="317500"/>
          </a:effectLst>
        </p:spPr>
      </p:pic>
      <p:sp>
        <p:nvSpPr>
          <p:cNvPr id="2" name="CuadroTexto 1">
            <a:extLst>
              <a:ext uri="{FF2B5EF4-FFF2-40B4-BE49-F238E27FC236}">
                <a16:creationId xmlns:a16="http://schemas.microsoft.com/office/drawing/2014/main" id="{3D44DF05-91D5-E534-6B05-85B39076CCCC}"/>
              </a:ext>
            </a:extLst>
          </p:cNvPr>
          <p:cNvSpPr txBox="1"/>
          <p:nvPr/>
        </p:nvSpPr>
        <p:spPr>
          <a:xfrm>
            <a:off x="977775" y="2136028"/>
            <a:ext cx="3874882" cy="3785652"/>
          </a:xfrm>
          <a:prstGeom prst="rect">
            <a:avLst/>
          </a:prstGeom>
          <a:noFill/>
        </p:spPr>
        <p:txBody>
          <a:bodyPr wrap="square" rtlCol="0">
            <a:spAutoFit/>
          </a:bodyPr>
          <a:lstStyle/>
          <a:p>
            <a:pPr algn="ctr">
              <a:spcBef>
                <a:spcPts val="600"/>
              </a:spcBef>
            </a:pPr>
            <a:r>
              <a:rPr lang="de" sz="2400" b="1" dirty="0"/>
              <a:t>Als das Volk Israel </a:t>
            </a:r>
            <a:br>
              <a:rPr lang="de" sz="2400" b="1" dirty="0"/>
            </a:br>
            <a:r>
              <a:rPr lang="de" sz="2400" b="1" dirty="0"/>
              <a:t>GOTTES Stimme </a:t>
            </a:r>
            <a:br>
              <a:rPr lang="de" sz="2400" b="1" dirty="0"/>
            </a:br>
            <a:r>
              <a:rPr lang="de" sz="2400" b="1" dirty="0"/>
              <a:t>aus dem Sinai hörte, </a:t>
            </a:r>
            <a:br>
              <a:rPr lang="de" sz="2400" b="1" dirty="0"/>
            </a:br>
            <a:r>
              <a:rPr lang="de" sz="2400" b="1" dirty="0"/>
              <a:t>baten sie Ihn, </a:t>
            </a:r>
            <a:br>
              <a:rPr lang="de" sz="2400" b="1" dirty="0"/>
            </a:br>
            <a:r>
              <a:rPr lang="de" sz="2400" b="1" dirty="0"/>
              <a:t>nicht mehr direkt </a:t>
            </a:r>
            <a:br>
              <a:rPr lang="de" sz="2400" b="1" dirty="0"/>
            </a:br>
            <a:r>
              <a:rPr lang="de" sz="2400" b="1" dirty="0"/>
              <a:t>zu ihnen zu sprechen, </a:t>
            </a:r>
            <a:br>
              <a:rPr lang="de" sz="2400" b="1" dirty="0"/>
            </a:br>
            <a:r>
              <a:rPr lang="de" sz="2400" b="1" dirty="0"/>
              <a:t>weil sie Angst hatten, wegen Seiner Stimme </a:t>
            </a:r>
            <a:br>
              <a:rPr lang="de" sz="2400" b="1" dirty="0"/>
            </a:br>
            <a:r>
              <a:rPr lang="de" sz="2400" b="1" dirty="0"/>
              <a:t>sterben zu müssen </a:t>
            </a:r>
            <a:br>
              <a:rPr lang="de" sz="2400" b="1" dirty="0"/>
            </a:br>
            <a:r>
              <a:rPr lang="de" sz="2400" b="1" dirty="0"/>
              <a:t>(2. Mos. 20,18-19).</a:t>
            </a:r>
          </a:p>
        </p:txBody>
      </p:sp>
      <p:sp>
        <p:nvSpPr>
          <p:cNvPr id="5" name="CuadroTexto 4">
            <a:extLst>
              <a:ext uri="{FF2B5EF4-FFF2-40B4-BE49-F238E27FC236}">
                <a16:creationId xmlns:a16="http://schemas.microsoft.com/office/drawing/2014/main" id="{BFBCBE06-7EA0-F2C8-3DB1-0511A81F474F}"/>
              </a:ext>
            </a:extLst>
          </p:cNvPr>
          <p:cNvSpPr txBox="1"/>
          <p:nvPr/>
        </p:nvSpPr>
        <p:spPr>
          <a:xfrm>
            <a:off x="2850776" y="725009"/>
            <a:ext cx="9341224" cy="707886"/>
          </a:xfrm>
          <a:prstGeom prst="rect">
            <a:avLst/>
          </a:prstGeom>
          <a:noFill/>
        </p:spPr>
        <p:txBody>
          <a:bodyPr wrap="square">
            <a:spAutoFit/>
          </a:bodyPr>
          <a:lstStyle/>
          <a:p>
            <a:pPr algn="ctr"/>
            <a:r>
              <a:rPr lang="de" sz="2000" b="1" dirty="0">
                <a:solidFill>
                  <a:schemeClr val="accent3">
                    <a:lumMod val="50000"/>
                  </a:schemeClr>
                </a:solidFill>
                <a:latin typeface="Candara" panose="020E0502030303020204" pitchFamily="34" charset="0"/>
              </a:rPr>
              <a:t>“Und es stand hinfort kein Prophet in Israel auf wie Mose, </a:t>
            </a:r>
            <a:br>
              <a:rPr lang="de" sz="2000" b="1" dirty="0">
                <a:solidFill>
                  <a:schemeClr val="accent3">
                    <a:lumMod val="50000"/>
                  </a:schemeClr>
                </a:solidFill>
                <a:latin typeface="Candara" panose="020E0502030303020204" pitchFamily="34" charset="0"/>
              </a:rPr>
            </a:br>
            <a:r>
              <a:rPr lang="de" sz="2000" b="1" dirty="0">
                <a:solidFill>
                  <a:schemeClr val="accent3">
                    <a:lumMod val="50000"/>
                  </a:schemeClr>
                </a:solidFill>
                <a:latin typeface="Candara" panose="020E0502030303020204" pitchFamily="34" charset="0"/>
              </a:rPr>
              <a:t>den der HERR erkannt hätte von Angesicht zu Angesicht,”</a:t>
            </a:r>
            <a:r>
              <a:rPr lang="de" sz="1600" b="1" dirty="0">
                <a:solidFill>
                  <a:schemeClr val="accent3">
                    <a:lumMod val="50000"/>
                  </a:schemeClr>
                </a:solidFill>
                <a:latin typeface="Candara" panose="020E0502030303020204" pitchFamily="34" charset="0"/>
              </a:rPr>
              <a:t>(5. Mose 34:10)</a:t>
            </a:r>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wipe(left)">
                                      <p:cBhvr>
                                        <p:cTn id="23" dur="500"/>
                                        <p:tgtEl>
                                          <p:spTgt spid="4">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animBg="1"/>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890F725-E046-8235-0867-25561423ED2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E05698B-D306-4B76-B3AE-A2BBD227500D}"/>
              </a:ext>
            </a:extLst>
          </p:cNvPr>
          <p:cNvSpPr txBox="1"/>
          <p:nvPr/>
        </p:nvSpPr>
        <p:spPr>
          <a:xfrm>
            <a:off x="4107301" y="-61018"/>
            <a:ext cx="7594543" cy="830997"/>
          </a:xfrm>
          <a:prstGeom prst="rect">
            <a:avLst/>
          </a:prstGeom>
          <a:solidFill>
            <a:schemeClr val="tx2">
              <a:lumMod val="20000"/>
              <a:lumOff val="80000"/>
            </a:schemeClr>
          </a:solidFill>
          <a:effectLst>
            <a:softEdge rad="139700"/>
          </a:effectLst>
        </p:spPr>
        <p:txBody>
          <a:bodyPr wrap="square">
            <a:spAutoFit/>
          </a:bodyPr>
          <a:lstStyle/>
          <a:p>
            <a:pPr algn="ctr"/>
            <a:r>
              <a:rPr lang="de" sz="4800" b="1" spc="600" dirty="0">
                <a:ln w="6600">
                  <a:solidFill>
                    <a:schemeClr val="accent6">
                      <a:lumMod val="50000"/>
                    </a:schemeClr>
                  </a:solidFill>
                  <a:prstDash val="solid"/>
                </a:ln>
                <a:solidFill>
                  <a:schemeClr val="accent4">
                    <a:lumMod val="60000"/>
                    <a:lumOff val="40000"/>
                  </a:schemeClr>
                </a:solidFill>
                <a:effectLst>
                  <a:outerShdw dist="63500" dir="8700000" algn="tl" rotWithShape="0">
                    <a:schemeClr val="accent6">
                      <a:lumMod val="50000"/>
                    </a:schemeClr>
                  </a:outerShdw>
                </a:effectLst>
                <a:latin typeface="Candara" panose="020E0502030303020204" pitchFamily="34" charset="0"/>
              </a:rPr>
              <a:t>MIT GOTT REDEN</a:t>
            </a:r>
          </a:p>
        </p:txBody>
      </p:sp>
      <p:sp>
        <p:nvSpPr>
          <p:cNvPr id="5" name="CuadroTexto 4">
            <a:extLst>
              <a:ext uri="{FF2B5EF4-FFF2-40B4-BE49-F238E27FC236}">
                <a16:creationId xmlns:a16="http://schemas.microsoft.com/office/drawing/2014/main" id="{D5CF7CD1-F953-9451-FFA5-E14C586DB90D}"/>
              </a:ext>
            </a:extLst>
          </p:cNvPr>
          <p:cNvSpPr txBox="1"/>
          <p:nvPr/>
        </p:nvSpPr>
        <p:spPr>
          <a:xfrm>
            <a:off x="2850776" y="725009"/>
            <a:ext cx="9341224" cy="707886"/>
          </a:xfrm>
          <a:prstGeom prst="rect">
            <a:avLst/>
          </a:prstGeom>
          <a:noFill/>
        </p:spPr>
        <p:txBody>
          <a:bodyPr wrap="square">
            <a:spAutoFit/>
          </a:bodyPr>
          <a:lstStyle/>
          <a:p>
            <a:pPr algn="ctr"/>
            <a:r>
              <a:rPr lang="de" sz="2000" b="1" dirty="0">
                <a:solidFill>
                  <a:schemeClr val="accent3">
                    <a:lumMod val="50000"/>
                  </a:schemeClr>
                </a:solidFill>
                <a:latin typeface="Candara" panose="020E0502030303020204" pitchFamily="34" charset="0"/>
              </a:rPr>
              <a:t>“Und es stand hinfort kein Prophet in Israel auf wie Mose, </a:t>
            </a:r>
            <a:br>
              <a:rPr lang="de" sz="2000" b="1" dirty="0">
                <a:solidFill>
                  <a:schemeClr val="accent3">
                    <a:lumMod val="50000"/>
                  </a:schemeClr>
                </a:solidFill>
                <a:latin typeface="Candara" panose="020E0502030303020204" pitchFamily="34" charset="0"/>
              </a:rPr>
            </a:br>
            <a:r>
              <a:rPr lang="de" sz="2000" b="1" dirty="0">
                <a:solidFill>
                  <a:schemeClr val="accent3">
                    <a:lumMod val="50000"/>
                  </a:schemeClr>
                </a:solidFill>
                <a:latin typeface="Candara" panose="020E0502030303020204" pitchFamily="34" charset="0"/>
              </a:rPr>
              <a:t>den der HERR erkannt hätte von Angesicht zu Angesicht,”</a:t>
            </a:r>
            <a:r>
              <a:rPr lang="de" sz="1600" b="1" dirty="0">
                <a:solidFill>
                  <a:schemeClr val="accent3">
                    <a:lumMod val="50000"/>
                  </a:schemeClr>
                </a:solidFill>
                <a:latin typeface="Candara" panose="020E0502030303020204" pitchFamily="34" charset="0"/>
              </a:rPr>
              <a:t>(5. Mose 34:10)</a:t>
            </a:r>
          </a:p>
        </p:txBody>
      </p:sp>
      <p:pic>
        <p:nvPicPr>
          <p:cNvPr id="22" name="Imagen 21">
            <a:extLst>
              <a:ext uri="{FF2B5EF4-FFF2-40B4-BE49-F238E27FC236}">
                <a16:creationId xmlns:a16="http://schemas.microsoft.com/office/drawing/2014/main" id="{00B17868-7CD5-3BE5-2A82-2F84AB9453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393" y="1383448"/>
            <a:ext cx="4323831" cy="3242873"/>
          </a:xfrm>
          <a:prstGeom prst="rect">
            <a:avLst/>
          </a:prstGeom>
          <a:effectLst>
            <a:softEdge rad="317500"/>
          </a:effectLst>
        </p:spPr>
      </p:pic>
      <p:pic>
        <p:nvPicPr>
          <p:cNvPr id="26" name="Imagen 25">
            <a:extLst>
              <a:ext uri="{FF2B5EF4-FFF2-40B4-BE49-F238E27FC236}">
                <a16:creationId xmlns:a16="http://schemas.microsoft.com/office/drawing/2014/main" id="{3F52FD10-6BBA-24D3-0C8A-16C8788A0B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4933" y="1628763"/>
            <a:ext cx="5880162" cy="4413694"/>
          </a:xfrm>
          <a:prstGeom prst="rect">
            <a:avLst/>
          </a:prstGeom>
          <a:effectLst>
            <a:softEdge rad="317500"/>
          </a:effectLst>
        </p:spPr>
      </p:pic>
      <p:sp>
        <p:nvSpPr>
          <p:cNvPr id="30" name="CuadroTexto 29">
            <a:extLst>
              <a:ext uri="{FF2B5EF4-FFF2-40B4-BE49-F238E27FC236}">
                <a16:creationId xmlns:a16="http://schemas.microsoft.com/office/drawing/2014/main" id="{C71F173C-B649-541E-7947-A933D33DF6DE}"/>
              </a:ext>
            </a:extLst>
          </p:cNvPr>
          <p:cNvSpPr txBox="1"/>
          <p:nvPr/>
        </p:nvSpPr>
        <p:spPr>
          <a:xfrm>
            <a:off x="389249" y="4626321"/>
            <a:ext cx="7913296" cy="2200602"/>
          </a:xfrm>
          <a:prstGeom prst="rect">
            <a:avLst/>
          </a:prstGeom>
          <a:noFill/>
        </p:spPr>
        <p:txBody>
          <a:bodyPr wrap="square">
            <a:spAutoFit/>
          </a:bodyPr>
          <a:lstStyle/>
          <a:p>
            <a:pPr>
              <a:spcBef>
                <a:spcPts val="600"/>
              </a:spcBef>
            </a:pPr>
            <a:r>
              <a:rPr lang="de" sz="2200" b="1" dirty="0"/>
              <a:t>Das war bei Mose nicht der Fall, </a:t>
            </a:r>
            <a:br>
              <a:rPr lang="de" sz="2200" b="1" dirty="0"/>
            </a:br>
            <a:r>
              <a:rPr lang="de" sz="2200" b="1" dirty="0"/>
              <a:t>der mit GOTT von Angesicht zu Angesicht </a:t>
            </a:r>
            <a:br>
              <a:rPr lang="de" sz="2200" b="1" dirty="0"/>
            </a:br>
            <a:r>
              <a:rPr lang="de" sz="2200" b="1" dirty="0"/>
              <a:t>sprach (5. Mose 34,10). </a:t>
            </a:r>
          </a:p>
          <a:p>
            <a:pPr>
              <a:spcBef>
                <a:spcPts val="600"/>
              </a:spcBef>
            </a:pPr>
            <a:r>
              <a:rPr lang="de" sz="2200" b="1" dirty="0"/>
              <a:t>40 Jahre lang (vom brennenden Busch </a:t>
            </a:r>
            <a:br>
              <a:rPr lang="de" sz="2200" b="1" dirty="0"/>
            </a:br>
            <a:r>
              <a:rPr lang="de" sz="2200" b="1" dirty="0"/>
              <a:t>bis zu seinem Tod) führten Mose und GOTT </a:t>
            </a:r>
            <a:br>
              <a:rPr lang="de" sz="2200" b="1" dirty="0"/>
            </a:br>
            <a:r>
              <a:rPr lang="de" sz="2200" b="1" dirty="0"/>
              <a:t>regelmäßige persönliche Gespräche (Exod. 33,9-11).</a:t>
            </a:r>
          </a:p>
        </p:txBody>
      </p:sp>
      <p:sp>
        <p:nvSpPr>
          <p:cNvPr id="4" name="Scrollen: horizontal 3">
            <a:extLst>
              <a:ext uri="{FF2B5EF4-FFF2-40B4-BE49-F238E27FC236}">
                <a16:creationId xmlns:a16="http://schemas.microsoft.com/office/drawing/2014/main" id="{85CE9FC6-1602-9E0A-89CF-7EC78C5B1F1F}"/>
              </a:ext>
            </a:extLst>
          </p:cNvPr>
          <p:cNvSpPr/>
          <p:nvPr/>
        </p:nvSpPr>
        <p:spPr>
          <a:xfrm>
            <a:off x="38312" y="21876"/>
            <a:ext cx="3724219" cy="103939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Mi,  06. Mai ‘26  - </a:t>
            </a:r>
            <a:r>
              <a:rPr lang="de-DE" sz="2000" b="1" i="1" spc="200" dirty="0">
                <a:solidFill>
                  <a:schemeClr val="tx2">
                    <a:lumMod val="75000"/>
                  </a:schemeClr>
                </a:solidFill>
              </a:rPr>
              <a:t>Mose </a:t>
            </a:r>
            <a:br>
              <a:rPr lang="de-DE" sz="2000" b="1" i="1" spc="200" dirty="0">
                <a:solidFill>
                  <a:schemeClr val="tx2">
                    <a:lumMod val="75000"/>
                  </a:schemeClr>
                </a:solidFill>
              </a:rPr>
            </a:br>
            <a:r>
              <a:rPr lang="de-DE" sz="2000" b="1" i="1" spc="200" dirty="0">
                <a:solidFill>
                  <a:schemeClr val="tx2">
                    <a:lumMod val="75000"/>
                  </a:schemeClr>
                </a:solidFill>
              </a:rPr>
              <a:t>– </a:t>
            </a:r>
            <a:r>
              <a:rPr lang="de-DE" sz="2000" b="1" i="1" dirty="0">
                <a:solidFill>
                  <a:schemeClr val="tx2">
                    <a:lumMod val="75000"/>
                  </a:schemeClr>
                </a:solidFill>
              </a:rPr>
              <a:t>ein gottesfürchtiger Führer</a:t>
            </a:r>
          </a:p>
        </p:txBody>
      </p:sp>
    </p:spTree>
    <p:extLst>
      <p:ext uri="{BB962C8B-B14F-4D97-AF65-F5344CB8AC3E}">
        <p14:creationId xmlns:p14="http://schemas.microsoft.com/office/powerpoint/2010/main" val="289837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100000">
                                          <p:val>
                                            <p:strVal val="#ppt_x"/>
                                          </p:val>
                                        </p:tav>
                                      </p:tavLst>
                                    </p:anim>
                                    <p:anim calcmode="lin" valueType="num">
                                      <p:cBhvr>
                                        <p:cTn id="8" dur="500" fill="hold"/>
                                        <p:tgtEl>
                                          <p:spTgt spid="22"/>
                                        </p:tgtEl>
                                        <p:attrNameLst>
                                          <p:attrName>ppt_y</p:attrName>
                                        </p:attrNameLst>
                                      </p:cBhvr>
                                      <p:tavLst>
                                        <p:tav tm="0">
                                          <p:val>
                                            <p:strVal val="#ppt_y+#ppt_h/2"/>
                                          </p:val>
                                        </p:tav>
                                        <p:tav tm="100000">
                                          <p:val>
                                            <p:strVal val="#ppt_y"/>
                                          </p:val>
                                        </p:tav>
                                      </p:tavLst>
                                    </p:anim>
                                    <p:anim calcmode="lin" valueType="num">
                                      <p:cBhvr>
                                        <p:cTn id="9" dur="500" fill="hold"/>
                                        <p:tgtEl>
                                          <p:spTgt spid="22"/>
                                        </p:tgtEl>
                                        <p:attrNameLst>
                                          <p:attrName>ppt_w</p:attrName>
                                        </p:attrNameLst>
                                      </p:cBhvr>
                                      <p:tavLst>
                                        <p:tav tm="0">
                                          <p:val>
                                            <p:strVal val="#ppt_w"/>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childTnLst>
                                </p:cTn>
                              </p:par>
                              <p:par>
                                <p:cTn id="11" presetID="17"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ppt_h/2"/>
                                          </p:val>
                                        </p:tav>
                                        <p:tav tm="100000">
                                          <p:val>
                                            <p:strVal val="#ppt_y"/>
                                          </p:val>
                                        </p:tav>
                                      </p:tavLst>
                                    </p:anim>
                                    <p:anim calcmode="lin" valueType="num">
                                      <p:cBhvr>
                                        <p:cTn id="15" dur="500" fill="hold"/>
                                        <p:tgtEl>
                                          <p:spTgt spid="26"/>
                                        </p:tgtEl>
                                        <p:attrNameLst>
                                          <p:attrName>ppt_w</p:attrName>
                                        </p:attrNameLst>
                                      </p:cBhvr>
                                      <p:tavLst>
                                        <p:tav tm="0">
                                          <p:val>
                                            <p:strVal val="#ppt_w"/>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36122F5-F5B0-07EF-E58E-971CF906B9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8849BFD-DFDF-4126-B43C-D38DC85523FB}"/>
              </a:ext>
            </a:extLst>
          </p:cNvPr>
          <p:cNvSpPr txBox="1"/>
          <p:nvPr/>
        </p:nvSpPr>
        <p:spPr>
          <a:xfrm>
            <a:off x="4107301" y="-61018"/>
            <a:ext cx="7594543" cy="830997"/>
          </a:xfrm>
          <a:prstGeom prst="rect">
            <a:avLst/>
          </a:prstGeom>
          <a:solidFill>
            <a:schemeClr val="tx2">
              <a:lumMod val="20000"/>
              <a:lumOff val="80000"/>
            </a:schemeClr>
          </a:solidFill>
          <a:effectLst>
            <a:softEdge rad="139700"/>
          </a:effectLst>
        </p:spPr>
        <p:txBody>
          <a:bodyPr wrap="square">
            <a:spAutoFit/>
          </a:bodyPr>
          <a:lstStyle/>
          <a:p>
            <a:pPr algn="ctr"/>
            <a:r>
              <a:rPr lang="de" sz="4800" b="1" spc="600" dirty="0">
                <a:ln w="6600">
                  <a:solidFill>
                    <a:schemeClr val="accent6">
                      <a:lumMod val="50000"/>
                    </a:schemeClr>
                  </a:solidFill>
                  <a:prstDash val="solid"/>
                </a:ln>
                <a:solidFill>
                  <a:schemeClr val="accent4">
                    <a:lumMod val="60000"/>
                    <a:lumOff val="40000"/>
                  </a:schemeClr>
                </a:solidFill>
                <a:effectLst>
                  <a:outerShdw dist="63500" dir="8700000" algn="tl" rotWithShape="0">
                    <a:schemeClr val="accent6">
                      <a:lumMod val="50000"/>
                    </a:schemeClr>
                  </a:outerShdw>
                </a:effectLst>
                <a:latin typeface="Candara" panose="020E0502030303020204" pitchFamily="34" charset="0"/>
              </a:rPr>
              <a:t>MIT GOTT REDEN</a:t>
            </a:r>
          </a:p>
        </p:txBody>
      </p:sp>
      <p:sp>
        <p:nvSpPr>
          <p:cNvPr id="5" name="CuadroTexto 4">
            <a:extLst>
              <a:ext uri="{FF2B5EF4-FFF2-40B4-BE49-F238E27FC236}">
                <a16:creationId xmlns:a16="http://schemas.microsoft.com/office/drawing/2014/main" id="{EF853A45-6DFF-9DFC-0AD0-BD0767AFE4E0}"/>
              </a:ext>
            </a:extLst>
          </p:cNvPr>
          <p:cNvSpPr txBox="1"/>
          <p:nvPr/>
        </p:nvSpPr>
        <p:spPr>
          <a:xfrm>
            <a:off x="2850776" y="725009"/>
            <a:ext cx="9341224" cy="707886"/>
          </a:xfrm>
          <a:prstGeom prst="rect">
            <a:avLst/>
          </a:prstGeom>
          <a:noFill/>
        </p:spPr>
        <p:txBody>
          <a:bodyPr wrap="square">
            <a:spAutoFit/>
          </a:bodyPr>
          <a:lstStyle/>
          <a:p>
            <a:pPr algn="ctr"/>
            <a:r>
              <a:rPr lang="de" sz="2000" b="1" dirty="0">
                <a:solidFill>
                  <a:schemeClr val="accent3">
                    <a:lumMod val="50000"/>
                  </a:schemeClr>
                </a:solidFill>
                <a:latin typeface="Candara" panose="020E0502030303020204" pitchFamily="34" charset="0"/>
              </a:rPr>
              <a:t>“Und es stand hinfort kein Prophet in Israel auf wie Mose, </a:t>
            </a:r>
            <a:br>
              <a:rPr lang="de" sz="2000" b="1" dirty="0">
                <a:solidFill>
                  <a:schemeClr val="accent3">
                    <a:lumMod val="50000"/>
                  </a:schemeClr>
                </a:solidFill>
                <a:latin typeface="Candara" panose="020E0502030303020204" pitchFamily="34" charset="0"/>
              </a:rPr>
            </a:br>
            <a:r>
              <a:rPr lang="de" sz="2000" b="1" dirty="0">
                <a:solidFill>
                  <a:schemeClr val="accent3">
                    <a:lumMod val="50000"/>
                  </a:schemeClr>
                </a:solidFill>
                <a:latin typeface="Candara" panose="020E0502030303020204" pitchFamily="34" charset="0"/>
              </a:rPr>
              <a:t>den der HERR erkannt hätte von Angesicht zu Angesicht,”</a:t>
            </a:r>
            <a:r>
              <a:rPr lang="de" sz="1600" b="1" dirty="0">
                <a:solidFill>
                  <a:schemeClr val="accent3">
                    <a:lumMod val="50000"/>
                  </a:schemeClr>
                </a:solidFill>
                <a:latin typeface="Candara" panose="020E0502030303020204" pitchFamily="34" charset="0"/>
              </a:rPr>
              <a:t>(5. Mose 34:10)</a:t>
            </a:r>
          </a:p>
        </p:txBody>
      </p:sp>
      <p:pic>
        <p:nvPicPr>
          <p:cNvPr id="6" name="Imagen 5">
            <a:extLst>
              <a:ext uri="{FF2B5EF4-FFF2-40B4-BE49-F238E27FC236}">
                <a16:creationId xmlns:a16="http://schemas.microsoft.com/office/drawing/2014/main" id="{E57E378B-D4F6-A9A5-D935-D33D04EA11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854" y="1764408"/>
            <a:ext cx="3031532" cy="4181423"/>
          </a:xfrm>
          <a:prstGeom prst="rect">
            <a:avLst/>
          </a:prstGeom>
          <a:effectLst>
            <a:softEdge rad="127000"/>
          </a:effectLst>
        </p:spPr>
      </p:pic>
      <p:pic>
        <p:nvPicPr>
          <p:cNvPr id="28" name="Imagen 27">
            <a:extLst>
              <a:ext uri="{FF2B5EF4-FFF2-40B4-BE49-F238E27FC236}">
                <a16:creationId xmlns:a16="http://schemas.microsoft.com/office/drawing/2014/main" id="{EE56A94C-E1C9-2120-40C4-FF13209CD7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37" y="1488523"/>
            <a:ext cx="3603699" cy="5301994"/>
          </a:xfrm>
          <a:prstGeom prst="rect">
            <a:avLst/>
          </a:prstGeom>
          <a:effectLst>
            <a:softEdge rad="317500"/>
          </a:effectLst>
        </p:spPr>
      </p:pic>
      <p:sp>
        <p:nvSpPr>
          <p:cNvPr id="32" name="CuadroTexto 31">
            <a:extLst>
              <a:ext uri="{FF2B5EF4-FFF2-40B4-BE49-F238E27FC236}">
                <a16:creationId xmlns:a16="http://schemas.microsoft.com/office/drawing/2014/main" id="{B051EABD-66E3-A1D4-F09E-5C1138162CAD}"/>
              </a:ext>
            </a:extLst>
          </p:cNvPr>
          <p:cNvSpPr txBox="1"/>
          <p:nvPr/>
        </p:nvSpPr>
        <p:spPr>
          <a:xfrm>
            <a:off x="2333760" y="4750373"/>
            <a:ext cx="7209142" cy="1938992"/>
          </a:xfrm>
          <a:prstGeom prst="rect">
            <a:avLst/>
          </a:prstGeom>
          <a:noFill/>
        </p:spPr>
        <p:txBody>
          <a:bodyPr wrap="square">
            <a:spAutoFit/>
          </a:bodyPr>
          <a:lstStyle/>
          <a:p>
            <a:pPr algn="ctr">
              <a:spcBef>
                <a:spcPts val="600"/>
              </a:spcBef>
            </a:pPr>
            <a:r>
              <a:rPr lang="de" sz="2000" b="1" dirty="0"/>
              <a:t>Wir haben nicht das Privileg, </a:t>
            </a:r>
            <a:br>
              <a:rPr lang="de" sz="2000" b="1" dirty="0"/>
            </a:br>
            <a:r>
              <a:rPr lang="de" sz="2000" b="1" dirty="0"/>
              <a:t>von Angesicht zu Angesicht</a:t>
            </a:r>
            <a:br>
              <a:rPr lang="de" sz="2000" b="1" dirty="0"/>
            </a:br>
            <a:r>
              <a:rPr lang="de" sz="2000" b="1" dirty="0"/>
              <a:t>mit GOTT zu sprechen, </a:t>
            </a:r>
            <a:br>
              <a:rPr lang="de" sz="2000" b="1" dirty="0"/>
            </a:br>
            <a:r>
              <a:rPr lang="de" sz="2000" b="1" dirty="0"/>
              <a:t>aber das Gebet füllt diese Lücke, </a:t>
            </a:r>
            <a:br>
              <a:rPr lang="de" sz="2000" b="1" dirty="0"/>
            </a:br>
            <a:r>
              <a:rPr lang="de" sz="2000" b="1" dirty="0"/>
              <a:t>indem es uns ermöglicht, </a:t>
            </a:r>
            <a:br>
              <a:rPr lang="de" sz="2000" b="1" dirty="0"/>
            </a:br>
            <a:r>
              <a:rPr lang="de" sz="2000" b="1" dirty="0"/>
              <a:t>direkt mit Ihm zu kommunizieren.</a:t>
            </a:r>
          </a:p>
        </p:txBody>
      </p:sp>
      <p:sp>
        <p:nvSpPr>
          <p:cNvPr id="34" name="CuadroTexto 33">
            <a:extLst>
              <a:ext uri="{FF2B5EF4-FFF2-40B4-BE49-F238E27FC236}">
                <a16:creationId xmlns:a16="http://schemas.microsoft.com/office/drawing/2014/main" id="{DFEF02D3-41EA-3AA5-32A4-5431A9F5EAD8}"/>
              </a:ext>
            </a:extLst>
          </p:cNvPr>
          <p:cNvSpPr txBox="1"/>
          <p:nvPr/>
        </p:nvSpPr>
        <p:spPr>
          <a:xfrm>
            <a:off x="3746268" y="1584614"/>
            <a:ext cx="4699463" cy="2939266"/>
          </a:xfrm>
          <a:prstGeom prst="rect">
            <a:avLst/>
          </a:prstGeom>
          <a:noFill/>
        </p:spPr>
        <p:txBody>
          <a:bodyPr wrap="square">
            <a:spAutoFit/>
          </a:bodyPr>
          <a:lstStyle/>
          <a:p>
            <a:pPr algn="ctr">
              <a:spcBef>
                <a:spcPts val="600"/>
              </a:spcBef>
            </a:pPr>
            <a:r>
              <a:rPr lang="de" sz="2000" b="1" dirty="0"/>
              <a:t>Die Bibel verzeichnet </a:t>
            </a:r>
            <a:br>
              <a:rPr lang="de" sz="2000" b="1" dirty="0"/>
            </a:br>
            <a:r>
              <a:rPr lang="de" sz="2000" b="1" dirty="0"/>
              <a:t>mehrere vierzigtägige Zeiträume, </a:t>
            </a:r>
            <a:br>
              <a:rPr lang="de" sz="2000" b="1" dirty="0"/>
            </a:br>
            <a:r>
              <a:rPr lang="de" sz="2000" b="1" dirty="0"/>
              <a:t>in denen GOTT dem Mose </a:t>
            </a:r>
            <a:br>
              <a:rPr lang="de" sz="2000" b="1" dirty="0"/>
            </a:br>
            <a:r>
              <a:rPr lang="de" sz="2000" b="1" dirty="0"/>
              <a:t>spezifische Anweisungen </a:t>
            </a:r>
            <a:br>
              <a:rPr lang="de" sz="2000" b="1" dirty="0"/>
            </a:br>
            <a:r>
              <a:rPr lang="de" sz="2000" b="1" dirty="0"/>
              <a:t>zum Bau des Heiligtums gab </a:t>
            </a:r>
            <a:br>
              <a:rPr lang="de" sz="2000" b="1" dirty="0"/>
            </a:br>
            <a:r>
              <a:rPr lang="de" sz="2000" b="1" dirty="0"/>
              <a:t>und ihm verschiedene Gesetze mitteilte. </a:t>
            </a:r>
          </a:p>
          <a:p>
            <a:pPr algn="ctr">
              <a:spcBef>
                <a:spcPts val="600"/>
              </a:spcBef>
            </a:pPr>
            <a:r>
              <a:rPr lang="de" sz="2000" b="1" dirty="0"/>
              <a:t>Während dieser Dialoge setzte sich Mose auch für das Volk ein.</a:t>
            </a:r>
          </a:p>
        </p:txBody>
      </p:sp>
      <p:sp>
        <p:nvSpPr>
          <p:cNvPr id="4" name="Scrollen: horizontal 3">
            <a:extLst>
              <a:ext uri="{FF2B5EF4-FFF2-40B4-BE49-F238E27FC236}">
                <a16:creationId xmlns:a16="http://schemas.microsoft.com/office/drawing/2014/main" id="{C753C6F4-69BA-EFA5-6703-3936ABB8EF53}"/>
              </a:ext>
            </a:extLst>
          </p:cNvPr>
          <p:cNvSpPr/>
          <p:nvPr/>
        </p:nvSpPr>
        <p:spPr>
          <a:xfrm>
            <a:off x="38312" y="21876"/>
            <a:ext cx="3724219" cy="103939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Mi,  06. Mai ‘26  - </a:t>
            </a:r>
            <a:r>
              <a:rPr lang="de-DE" sz="2000" b="1" i="1" spc="200" dirty="0">
                <a:solidFill>
                  <a:schemeClr val="tx2">
                    <a:lumMod val="75000"/>
                  </a:schemeClr>
                </a:solidFill>
              </a:rPr>
              <a:t>Mose </a:t>
            </a:r>
            <a:br>
              <a:rPr lang="de-DE" sz="2000" b="1" i="1" spc="200" dirty="0">
                <a:solidFill>
                  <a:schemeClr val="tx2">
                    <a:lumMod val="75000"/>
                  </a:schemeClr>
                </a:solidFill>
              </a:rPr>
            </a:br>
            <a:r>
              <a:rPr lang="de-DE" sz="2000" b="1" i="1" spc="200" dirty="0">
                <a:solidFill>
                  <a:schemeClr val="tx2">
                    <a:lumMod val="75000"/>
                  </a:schemeClr>
                </a:solidFill>
              </a:rPr>
              <a:t>– </a:t>
            </a:r>
            <a:r>
              <a:rPr lang="de-DE" sz="2000" b="1" i="1" dirty="0">
                <a:solidFill>
                  <a:schemeClr val="tx2">
                    <a:lumMod val="75000"/>
                  </a:schemeClr>
                </a:solidFill>
              </a:rPr>
              <a:t>ein gottesfürchtiger Führer</a:t>
            </a:r>
          </a:p>
        </p:txBody>
      </p:sp>
    </p:spTree>
    <p:extLst>
      <p:ext uri="{BB962C8B-B14F-4D97-AF65-F5344CB8AC3E}">
        <p14:creationId xmlns:p14="http://schemas.microsoft.com/office/powerpoint/2010/main" val="367079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21" dur="1000" fill="hold"/>
                                        <p:tgtEl>
                                          <p:spTgt spid="2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0253" y="1055262"/>
            <a:ext cx="2654853" cy="3292841"/>
          </a:xfrm>
          <a:prstGeom prst="rect">
            <a:avLst/>
          </a:prstGeom>
          <a:effectLst>
            <a:softEdge rad="317500"/>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8654" y="2443037"/>
            <a:ext cx="4106859" cy="4106859"/>
          </a:xfrm>
          <a:prstGeom prst="rect">
            <a:avLst/>
          </a:prstGeom>
          <a:effectLst>
            <a:softEdge rad="317500"/>
          </a:effectLst>
        </p:spPr>
      </p:pic>
      <p:sp>
        <p:nvSpPr>
          <p:cNvPr id="4" name="CuadroTexto 2">
            <a:extLst>
              <a:ext uri="{FF2B5EF4-FFF2-40B4-BE49-F238E27FC236}">
                <a16:creationId xmlns:a16="http://schemas.microsoft.com/office/drawing/2014/main" id="{0359C5ED-EBF7-951E-C334-D7ACF4B7F657}"/>
              </a:ext>
            </a:extLst>
          </p:cNvPr>
          <p:cNvSpPr txBox="1"/>
          <p:nvPr/>
        </p:nvSpPr>
        <p:spPr>
          <a:xfrm>
            <a:off x="4055348" y="2648"/>
            <a:ext cx="7594543" cy="830997"/>
          </a:xfrm>
          <a:prstGeom prst="rect">
            <a:avLst/>
          </a:prstGeom>
          <a:solidFill>
            <a:schemeClr val="tx2">
              <a:lumMod val="20000"/>
              <a:lumOff val="80000"/>
            </a:schemeClr>
          </a:solidFill>
          <a:effectLst>
            <a:softEdge rad="139700"/>
          </a:effectLst>
        </p:spPr>
        <p:txBody>
          <a:bodyPr wrap="square">
            <a:spAutoFit/>
          </a:bodyPr>
          <a:lstStyle/>
          <a:p>
            <a:pPr algn="ctr"/>
            <a:r>
              <a:rPr lang="de" sz="4800" b="1" spc="600" dirty="0">
                <a:ln w="6600">
                  <a:solidFill>
                    <a:schemeClr val="accent6">
                      <a:lumMod val="50000"/>
                    </a:schemeClr>
                  </a:solidFill>
                  <a:prstDash val="solid"/>
                </a:ln>
                <a:solidFill>
                  <a:schemeClr val="accent5">
                    <a:lumMod val="60000"/>
                    <a:lumOff val="40000"/>
                  </a:schemeClr>
                </a:solidFill>
                <a:effectLst>
                  <a:outerShdw dist="63500" dir="8700000" algn="tl" rotWithShape="0">
                    <a:schemeClr val="accent6">
                      <a:lumMod val="50000"/>
                    </a:schemeClr>
                  </a:outerShdw>
                </a:effectLst>
                <a:latin typeface="Candara" panose="020E0502030303020204" pitchFamily="34" charset="0"/>
              </a:rPr>
              <a:t>FÜRBITTENDES GEBET  </a:t>
            </a:r>
            <a:endParaRPr lang="de" sz="4800" b="1" spc="500" dirty="0">
              <a:ln w="12700">
                <a:solidFill>
                  <a:schemeClr val="accent3">
                    <a:lumMod val="50000"/>
                  </a:schemeClr>
                </a:solidFill>
                <a:prstDash val="solid"/>
              </a:ln>
              <a:solidFill>
                <a:schemeClr val="accent5">
                  <a:lumMod val="60000"/>
                  <a:lumOff val="40000"/>
                </a:schemeClr>
              </a:solidFill>
              <a:effectLst>
                <a:innerShdw blurRad="177800">
                  <a:schemeClr val="accent3">
                    <a:lumMod val="50000"/>
                  </a:schemeClr>
                </a:innerShdw>
              </a:effectLst>
              <a:latin typeface="Candara" panose="020E0502030303020204" pitchFamily="34" charset="0"/>
            </a:endParaRPr>
          </a:p>
        </p:txBody>
      </p:sp>
      <p:sp>
        <p:nvSpPr>
          <p:cNvPr id="3" name="Scrollen: horizontal 2">
            <a:extLst>
              <a:ext uri="{FF2B5EF4-FFF2-40B4-BE49-F238E27FC236}">
                <a16:creationId xmlns:a16="http://schemas.microsoft.com/office/drawing/2014/main" id="{67F8C58B-8CBE-65FD-23B7-AA9F0C271D90}"/>
              </a:ext>
            </a:extLst>
          </p:cNvPr>
          <p:cNvSpPr/>
          <p:nvPr/>
        </p:nvSpPr>
        <p:spPr>
          <a:xfrm>
            <a:off x="21158" y="11199"/>
            <a:ext cx="3801334" cy="107672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Do,  07. Mai ‘26  - </a:t>
            </a:r>
            <a:r>
              <a:rPr lang="de-DE" sz="2000" b="1" i="1" spc="200" dirty="0">
                <a:solidFill>
                  <a:schemeClr val="tx2">
                    <a:lumMod val="75000"/>
                  </a:schemeClr>
                </a:solidFill>
              </a:rPr>
              <a:t>Moses </a:t>
            </a:r>
            <a:br>
              <a:rPr lang="de-DE" sz="2000" b="1" i="1" spc="200" dirty="0">
                <a:solidFill>
                  <a:schemeClr val="tx2">
                    <a:lumMod val="75000"/>
                  </a:schemeClr>
                </a:solidFill>
              </a:rPr>
            </a:br>
            <a:r>
              <a:rPr lang="de-DE" sz="2000" b="1" i="1" spc="200" dirty="0">
                <a:solidFill>
                  <a:schemeClr val="tx2">
                    <a:lumMod val="75000"/>
                  </a:schemeClr>
                </a:solidFill>
              </a:rPr>
              <a:t>Fürsprache für das Volk</a:t>
            </a:r>
          </a:p>
        </p:txBody>
      </p:sp>
      <p:sp>
        <p:nvSpPr>
          <p:cNvPr id="2" name="CuadroTexto 1">
            <a:extLst>
              <a:ext uri="{FF2B5EF4-FFF2-40B4-BE49-F238E27FC236}">
                <a16:creationId xmlns:a16="http://schemas.microsoft.com/office/drawing/2014/main" id="{CB522E17-CB54-27C6-91AC-8CA7D9C8CCA3}"/>
              </a:ext>
            </a:extLst>
          </p:cNvPr>
          <p:cNvSpPr txBox="1"/>
          <p:nvPr/>
        </p:nvSpPr>
        <p:spPr>
          <a:xfrm>
            <a:off x="145418" y="1293925"/>
            <a:ext cx="11504473" cy="707886"/>
          </a:xfrm>
          <a:prstGeom prst="rect">
            <a:avLst/>
          </a:prstGeom>
          <a:noFill/>
        </p:spPr>
        <p:txBody>
          <a:bodyPr wrap="square" rtlCol="0">
            <a:spAutoFit/>
          </a:bodyPr>
          <a:lstStyle/>
          <a:p>
            <a:pPr>
              <a:spcBef>
                <a:spcPts val="600"/>
              </a:spcBef>
            </a:pPr>
            <a:r>
              <a:rPr lang="de" sz="2000" b="1" dirty="0"/>
              <a:t>Das Gebet der Fürbitte ist, wenn wir für andere Menschen vor Gott eintreten </a:t>
            </a:r>
            <a:br>
              <a:rPr lang="de" sz="2000" b="1" dirty="0"/>
            </a:br>
            <a:r>
              <a:rPr lang="de" sz="2000" b="1" dirty="0"/>
              <a:t>(beten). </a:t>
            </a:r>
          </a:p>
        </p:txBody>
      </p:sp>
      <p:sp>
        <p:nvSpPr>
          <p:cNvPr id="13" name="CuadroTexto 1">
            <a:extLst>
              <a:ext uri="{FF2B5EF4-FFF2-40B4-BE49-F238E27FC236}">
                <a16:creationId xmlns:a16="http://schemas.microsoft.com/office/drawing/2014/main" id="{1200D822-3C10-46E8-5DCF-11309E5060CA}"/>
              </a:ext>
            </a:extLst>
          </p:cNvPr>
          <p:cNvSpPr txBox="1"/>
          <p:nvPr/>
        </p:nvSpPr>
        <p:spPr>
          <a:xfrm>
            <a:off x="1234618" y="1687712"/>
            <a:ext cx="7420496" cy="1323439"/>
          </a:xfrm>
          <a:prstGeom prst="rect">
            <a:avLst/>
          </a:prstGeom>
          <a:noFill/>
        </p:spPr>
        <p:txBody>
          <a:bodyPr wrap="square" rtlCol="0">
            <a:spAutoFit/>
          </a:bodyPr>
          <a:lstStyle/>
          <a:p>
            <a:pPr>
              <a:spcBef>
                <a:spcPts val="600"/>
              </a:spcBef>
            </a:pPr>
            <a:r>
              <a:rPr lang="de" sz="2000" b="1" dirty="0"/>
              <a:t>(Jakobus 5,16):</a:t>
            </a:r>
            <a:br>
              <a:rPr lang="de" sz="2000" b="1" dirty="0"/>
            </a:br>
            <a:r>
              <a:rPr lang="de" sz="2000" b="1" dirty="0"/>
              <a:t>„</a:t>
            </a:r>
            <a:r>
              <a:rPr lang="de-DE" sz="2000" b="1" dirty="0"/>
              <a:t> Bekennt also einander eure Sünden und betet füreinander, </a:t>
            </a:r>
            <a:br>
              <a:rPr lang="de-DE" sz="2000" b="1" dirty="0"/>
            </a:br>
            <a:r>
              <a:rPr lang="de-DE" sz="2000" b="1" dirty="0"/>
              <a:t>dass ihr gesund werdet. Des Gerechten Gebet vermag viel, </a:t>
            </a:r>
            <a:br>
              <a:rPr lang="de-DE" sz="2000" b="1" dirty="0"/>
            </a:br>
            <a:r>
              <a:rPr lang="de-DE" sz="2000" b="1" dirty="0"/>
              <a:t>			wenn es ernstlich ist.</a:t>
            </a:r>
            <a:r>
              <a:rPr lang="de" sz="2000" b="1" dirty="0"/>
              <a:t>“</a:t>
            </a:r>
          </a:p>
        </p:txBody>
      </p:sp>
      <p:sp>
        <p:nvSpPr>
          <p:cNvPr id="14" name="CuadroTexto 1">
            <a:extLst>
              <a:ext uri="{FF2B5EF4-FFF2-40B4-BE49-F238E27FC236}">
                <a16:creationId xmlns:a16="http://schemas.microsoft.com/office/drawing/2014/main" id="{2DBB7FA2-50E8-8036-4653-F120CED6B6D8}"/>
              </a:ext>
            </a:extLst>
          </p:cNvPr>
          <p:cNvSpPr txBox="1"/>
          <p:nvPr/>
        </p:nvSpPr>
        <p:spPr>
          <a:xfrm>
            <a:off x="3965746" y="3011209"/>
            <a:ext cx="4960971" cy="1015663"/>
          </a:xfrm>
          <a:prstGeom prst="rect">
            <a:avLst/>
          </a:prstGeom>
          <a:noFill/>
        </p:spPr>
        <p:txBody>
          <a:bodyPr wrap="square" rtlCol="0">
            <a:spAutoFit/>
          </a:bodyPr>
          <a:lstStyle/>
          <a:p>
            <a:pPr>
              <a:spcBef>
                <a:spcPts val="600"/>
              </a:spcBef>
            </a:pPr>
            <a:r>
              <a:rPr lang="de" sz="2000" b="1" dirty="0"/>
              <a:t>(Matthäus 5,44):</a:t>
            </a:r>
            <a:br>
              <a:rPr lang="de" sz="2000" b="1" dirty="0"/>
            </a:br>
            <a:r>
              <a:rPr lang="de" sz="2000" b="1" dirty="0"/>
              <a:t>„</a:t>
            </a:r>
            <a:r>
              <a:rPr lang="de-DE" sz="2000" b="1" dirty="0"/>
              <a:t> Ich aber sage euch: Liebt eure Feinde </a:t>
            </a:r>
            <a:br>
              <a:rPr lang="de-DE" sz="2000" b="1" dirty="0"/>
            </a:br>
            <a:r>
              <a:rPr lang="de-DE" sz="2000" b="1" dirty="0"/>
              <a:t>und bittet für die, die euch verfolgen.</a:t>
            </a:r>
            <a:r>
              <a:rPr lang="de" sz="2000" b="1" dirty="0"/>
              <a:t>“</a:t>
            </a:r>
          </a:p>
        </p:txBody>
      </p:sp>
      <p:sp>
        <p:nvSpPr>
          <p:cNvPr id="15" name="CuadroTexto 1">
            <a:extLst>
              <a:ext uri="{FF2B5EF4-FFF2-40B4-BE49-F238E27FC236}">
                <a16:creationId xmlns:a16="http://schemas.microsoft.com/office/drawing/2014/main" id="{D3C958E8-A8E3-598D-B221-9759BE37ABDA}"/>
              </a:ext>
            </a:extLst>
          </p:cNvPr>
          <p:cNvSpPr txBox="1"/>
          <p:nvPr/>
        </p:nvSpPr>
        <p:spPr>
          <a:xfrm>
            <a:off x="4187419" y="4026872"/>
            <a:ext cx="8004581" cy="2631490"/>
          </a:xfrm>
          <a:prstGeom prst="rect">
            <a:avLst/>
          </a:prstGeom>
          <a:noFill/>
        </p:spPr>
        <p:txBody>
          <a:bodyPr wrap="square" rtlCol="0">
            <a:spAutoFit/>
          </a:bodyPr>
          <a:lstStyle/>
          <a:p>
            <a:pPr>
              <a:spcBef>
                <a:spcPts val="600"/>
              </a:spcBef>
            </a:pPr>
            <a:r>
              <a:rPr lang="de" sz="2000" b="1" dirty="0"/>
              <a:t>(1. Timotheus 2,1-4):</a:t>
            </a:r>
          </a:p>
          <a:p>
            <a:pPr>
              <a:spcBef>
                <a:spcPts val="600"/>
              </a:spcBef>
            </a:pPr>
            <a:r>
              <a:rPr lang="de" sz="2000" b="1" dirty="0"/>
              <a:t>„</a:t>
            </a:r>
            <a:r>
              <a:rPr lang="de-DE" sz="2000" b="1" dirty="0"/>
              <a:t> So ermahne ich nun, dass man vor allen Dingen tue </a:t>
            </a:r>
            <a:br>
              <a:rPr lang="de-DE" sz="2000" b="1" dirty="0"/>
            </a:br>
            <a:r>
              <a:rPr lang="de-DE" sz="2000" b="1" dirty="0">
                <a:highlight>
                  <a:srgbClr val="FFFF00"/>
                </a:highlight>
              </a:rPr>
              <a:t>Bitte, Gebet, Fürbitte und Danksagung </a:t>
            </a:r>
            <a:br>
              <a:rPr lang="de-DE" sz="2000" b="1" dirty="0">
                <a:highlight>
                  <a:srgbClr val="FFFF00"/>
                </a:highlight>
              </a:rPr>
            </a:br>
            <a:r>
              <a:rPr lang="de-DE" sz="2000" b="1" dirty="0"/>
              <a:t>für </a:t>
            </a:r>
            <a:r>
              <a:rPr lang="de-DE" sz="2000" b="1" dirty="0">
                <a:highlight>
                  <a:srgbClr val="FFC00D"/>
                </a:highlight>
              </a:rPr>
              <a:t>alle Menschen</a:t>
            </a:r>
            <a:r>
              <a:rPr lang="de-DE" sz="2000" b="1" dirty="0"/>
              <a:t>,  für </a:t>
            </a:r>
            <a:r>
              <a:rPr lang="de-DE" sz="2000" b="1" dirty="0">
                <a:highlight>
                  <a:srgbClr val="FFC00D"/>
                </a:highlight>
              </a:rPr>
              <a:t>die Könige </a:t>
            </a:r>
            <a:r>
              <a:rPr lang="de-DE" sz="2000" b="1" dirty="0"/>
              <a:t>und für </a:t>
            </a:r>
            <a:r>
              <a:rPr lang="de-DE" sz="2000" b="1" dirty="0">
                <a:highlight>
                  <a:srgbClr val="FFC00D"/>
                </a:highlight>
              </a:rPr>
              <a:t>alle Obrigkeit, </a:t>
            </a:r>
            <a:br>
              <a:rPr lang="de-DE" sz="2000" b="1" dirty="0"/>
            </a:br>
            <a:r>
              <a:rPr lang="de-DE" sz="2000" b="1" dirty="0"/>
              <a:t>damit wir ein ruhiges und stilles Leben führen können </a:t>
            </a:r>
            <a:br>
              <a:rPr lang="de-DE" sz="2000" b="1" dirty="0"/>
            </a:br>
            <a:r>
              <a:rPr lang="de-DE" sz="2000" b="1" dirty="0"/>
              <a:t>in aller Frömmigkeit und Ehrbarkeit. Dies ist gut und wohlgefällig vor GOTT, unserm HEILAND, welcher will, dass alle Menschen gerettet werden und sie zur Erkenntnis der Wahrheit kommen.</a:t>
            </a:r>
            <a:r>
              <a:rPr lang="de" sz="2000" b="1" dirty="0"/>
              <a:t>“</a:t>
            </a: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style.rotation</p:attrName>
                                        </p:attrNameLst>
                                      </p:cBhvr>
                                      <p:tavLst>
                                        <p:tav tm="0">
                                          <p:val>
                                            <p:fltVal val="360"/>
                                          </p:val>
                                        </p:tav>
                                        <p:tav tm="100000">
                                          <p:val>
                                            <p:fltVal val="0"/>
                                          </p:val>
                                        </p:tav>
                                      </p:tavLst>
                                    </p:anim>
                                    <p:animEffect transition="in" filter="fade">
                                      <p:cBhvr>
                                        <p:cTn id="17" dur="500"/>
                                        <p:tgtEl>
                                          <p:spTgt spid="9"/>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6CEF0-ACD1-216E-8CD8-4DAF4B3C3281}"/>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BBC88BD-AF9A-3D2D-C13E-3B6B78B63D8A}"/>
              </a:ext>
            </a:extLst>
          </p:cNvPr>
          <p:cNvSpPr txBox="1"/>
          <p:nvPr/>
        </p:nvSpPr>
        <p:spPr>
          <a:xfrm>
            <a:off x="4805574" y="833645"/>
            <a:ext cx="7127871" cy="646331"/>
          </a:xfrm>
          <a:prstGeom prst="rect">
            <a:avLst/>
          </a:prstGeom>
          <a:noFill/>
        </p:spPr>
        <p:txBody>
          <a:bodyPr wrap="square">
            <a:spAutoFit/>
            <a:scene3d>
              <a:camera prst="orthographicFront"/>
              <a:lightRig rig="threePt" dir="t"/>
            </a:scene3d>
            <a:sp3d extrusionH="57150">
              <a:bevelT w="38100" h="38100"/>
            </a:sp3d>
          </a:bodyPr>
          <a:lstStyle/>
          <a:p>
            <a:pPr algn="ctr"/>
            <a:r>
              <a:rPr lang="de" b="1" dirty="0">
                <a:solidFill>
                  <a:srgbClr val="992E00"/>
                </a:solidFill>
                <a:latin typeface="Candara" panose="020E0502030303020204" pitchFamily="34" charset="0"/>
              </a:rPr>
              <a:t>"Und der Herr war wütend genug auf Aaron, um ihn zu vernichten, aber damals habe ich auch für Aaron gebetet." </a:t>
            </a:r>
            <a:r>
              <a:rPr lang="de" sz="1400" b="1" dirty="0">
                <a:solidFill>
                  <a:srgbClr val="992E00"/>
                </a:solidFill>
                <a:latin typeface="Candara" panose="020E0502030303020204" pitchFamily="34" charset="0"/>
              </a:rPr>
              <a:t>(5. Mose 9:20)</a:t>
            </a:r>
          </a:p>
        </p:txBody>
      </p:sp>
      <p:graphicFrame>
        <p:nvGraphicFramePr>
          <p:cNvPr id="7" name="Diagrama 6">
            <a:extLst>
              <a:ext uri="{FF2B5EF4-FFF2-40B4-BE49-F238E27FC236}">
                <a16:creationId xmlns:a16="http://schemas.microsoft.com/office/drawing/2014/main" id="{E0098565-C2EE-E73F-ED0B-9AC3B456BA80}"/>
              </a:ext>
            </a:extLst>
          </p:cNvPr>
          <p:cNvGraphicFramePr/>
          <p:nvPr>
            <p:extLst>
              <p:ext uri="{D42A27DB-BD31-4B8C-83A1-F6EECF244321}">
                <p14:modId xmlns:p14="http://schemas.microsoft.com/office/powerpoint/2010/main" val="2649563005"/>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2F839AE2-155B-BB29-2B34-47A0CE91475B}"/>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de" sz="2000" b="1" dirty="0"/>
              <a:t>Was motivierte Mose, für andere zu beten?</a:t>
            </a:r>
          </a:p>
        </p:txBody>
      </p:sp>
      <p:sp>
        <p:nvSpPr>
          <p:cNvPr id="12" name="CuadroTexto 11">
            <a:extLst>
              <a:ext uri="{FF2B5EF4-FFF2-40B4-BE49-F238E27FC236}">
                <a16:creationId xmlns:a16="http://schemas.microsoft.com/office/drawing/2014/main" id="{433D5538-B521-40F6-96BD-925C19AB7796}"/>
              </a:ext>
            </a:extLst>
          </p:cNvPr>
          <p:cNvSpPr txBox="1"/>
          <p:nvPr/>
        </p:nvSpPr>
        <p:spPr>
          <a:xfrm>
            <a:off x="0" y="6462774"/>
            <a:ext cx="12192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Dasselbe sollte uns motivieren: Liebe zu denen, für die wir beten!</a:t>
            </a:r>
          </a:p>
        </p:txBody>
      </p:sp>
      <p:sp>
        <p:nvSpPr>
          <p:cNvPr id="4" name="CuadroTexto 2">
            <a:extLst>
              <a:ext uri="{FF2B5EF4-FFF2-40B4-BE49-F238E27FC236}">
                <a16:creationId xmlns:a16="http://schemas.microsoft.com/office/drawing/2014/main" id="{BC1B1484-E729-7813-6D35-CDA9E96D09F3}"/>
              </a:ext>
            </a:extLst>
          </p:cNvPr>
          <p:cNvSpPr txBox="1"/>
          <p:nvPr/>
        </p:nvSpPr>
        <p:spPr>
          <a:xfrm>
            <a:off x="4055348" y="2648"/>
            <a:ext cx="7594543" cy="830997"/>
          </a:xfrm>
          <a:prstGeom prst="rect">
            <a:avLst/>
          </a:prstGeom>
          <a:solidFill>
            <a:schemeClr val="tx2">
              <a:lumMod val="20000"/>
              <a:lumOff val="80000"/>
            </a:schemeClr>
          </a:solidFill>
          <a:effectLst>
            <a:softEdge rad="139700"/>
          </a:effectLst>
        </p:spPr>
        <p:txBody>
          <a:bodyPr wrap="square">
            <a:spAutoFit/>
          </a:bodyPr>
          <a:lstStyle/>
          <a:p>
            <a:pPr algn="ctr"/>
            <a:r>
              <a:rPr lang="de" sz="4800" b="1" spc="600" dirty="0">
                <a:ln w="6600">
                  <a:solidFill>
                    <a:schemeClr val="accent6">
                      <a:lumMod val="50000"/>
                    </a:schemeClr>
                  </a:solidFill>
                  <a:prstDash val="solid"/>
                </a:ln>
                <a:solidFill>
                  <a:schemeClr val="accent5">
                    <a:lumMod val="60000"/>
                    <a:lumOff val="40000"/>
                  </a:schemeClr>
                </a:solidFill>
                <a:effectLst>
                  <a:outerShdw dist="63500" dir="8700000" algn="tl" rotWithShape="0">
                    <a:schemeClr val="accent6">
                      <a:lumMod val="50000"/>
                    </a:schemeClr>
                  </a:outerShdw>
                </a:effectLst>
                <a:latin typeface="Candara" panose="020E0502030303020204" pitchFamily="34" charset="0"/>
              </a:rPr>
              <a:t>FÜRBITTENDES GEBET  </a:t>
            </a:r>
            <a:endParaRPr lang="de" sz="4800" b="1" spc="500" dirty="0">
              <a:ln w="12700">
                <a:solidFill>
                  <a:schemeClr val="accent3">
                    <a:lumMod val="50000"/>
                  </a:schemeClr>
                </a:solidFill>
                <a:prstDash val="solid"/>
              </a:ln>
              <a:solidFill>
                <a:schemeClr val="accent5">
                  <a:lumMod val="60000"/>
                  <a:lumOff val="40000"/>
                </a:schemeClr>
              </a:solidFill>
              <a:effectLst>
                <a:innerShdw blurRad="177800">
                  <a:schemeClr val="accent3">
                    <a:lumMod val="50000"/>
                  </a:schemeClr>
                </a:innerShdw>
              </a:effectLst>
              <a:latin typeface="Candara" panose="020E0502030303020204" pitchFamily="34" charset="0"/>
            </a:endParaRPr>
          </a:p>
        </p:txBody>
      </p:sp>
      <p:sp>
        <p:nvSpPr>
          <p:cNvPr id="3" name="Scrollen: horizontal 2">
            <a:extLst>
              <a:ext uri="{FF2B5EF4-FFF2-40B4-BE49-F238E27FC236}">
                <a16:creationId xmlns:a16="http://schemas.microsoft.com/office/drawing/2014/main" id="{F64B6737-05D9-E7D4-68FF-9E5520F7F404}"/>
              </a:ext>
            </a:extLst>
          </p:cNvPr>
          <p:cNvSpPr/>
          <p:nvPr/>
        </p:nvSpPr>
        <p:spPr>
          <a:xfrm>
            <a:off x="21158" y="11199"/>
            <a:ext cx="3801334" cy="107672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Do,  07. Mai ‘26  - </a:t>
            </a:r>
            <a:r>
              <a:rPr lang="de-DE" sz="2000" b="1" i="1" spc="200" dirty="0">
                <a:solidFill>
                  <a:schemeClr val="tx2">
                    <a:lumMod val="75000"/>
                  </a:schemeClr>
                </a:solidFill>
              </a:rPr>
              <a:t>Moses </a:t>
            </a:r>
            <a:br>
              <a:rPr lang="de-DE" sz="2000" b="1" i="1" spc="200" dirty="0">
                <a:solidFill>
                  <a:schemeClr val="tx2">
                    <a:lumMod val="75000"/>
                  </a:schemeClr>
                </a:solidFill>
              </a:rPr>
            </a:br>
            <a:r>
              <a:rPr lang="de-DE" sz="2000" b="1" i="1" spc="200" dirty="0">
                <a:solidFill>
                  <a:schemeClr val="tx2">
                    <a:lumMod val="75000"/>
                  </a:schemeClr>
                </a:solidFill>
              </a:rPr>
              <a:t>Fürsprache für das Volk</a:t>
            </a:r>
          </a:p>
        </p:txBody>
      </p:sp>
      <p:sp>
        <p:nvSpPr>
          <p:cNvPr id="10" name="CuadroTexto 7">
            <a:extLst>
              <a:ext uri="{FF2B5EF4-FFF2-40B4-BE49-F238E27FC236}">
                <a16:creationId xmlns:a16="http://schemas.microsoft.com/office/drawing/2014/main" id="{7AA50C12-946C-BEF8-C998-571367A81D4E}"/>
              </a:ext>
            </a:extLst>
          </p:cNvPr>
          <p:cNvSpPr txBox="1"/>
          <p:nvPr/>
        </p:nvSpPr>
        <p:spPr>
          <a:xfrm>
            <a:off x="3524288" y="1612732"/>
            <a:ext cx="53224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Mose hat bei GOTT bei verschiedenen Gelegenheiten und aus unterschiedlichen Gründen für andere gebetet:</a:t>
            </a:r>
          </a:p>
        </p:txBody>
      </p:sp>
    </p:spTree>
    <p:extLst>
      <p:ext uri="{BB962C8B-B14F-4D97-AF65-F5344CB8AC3E}">
        <p14:creationId xmlns:p14="http://schemas.microsoft.com/office/powerpoint/2010/main" val="65394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12"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13"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14"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15" dur="500"/>
                                        <p:tgtEl>
                                          <p:spTgt spid="7">
                                            <p:graphicEl>
                                              <a:dgm id="{143FC85D-4F78-4CAD-9109-3C2C2B37CAB9}"/>
                                            </p:graphic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19" dur="500"/>
                                        <p:tgtEl>
                                          <p:spTgt spid="7">
                                            <p:graphicEl>
                                              <a:dgm id="{4CBC93CC-9EE9-4680-9D34-AF4A3AD78538}"/>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24" dur="1000"/>
                                        <p:tgtEl>
                                          <p:spTgt spid="7">
                                            <p:graphicEl>
                                              <a:dgm id="{59616663-DE44-4B22-8ABF-3394A5518568}"/>
                                            </p:graphicEl>
                                          </p:spTgt>
                                        </p:tgtEl>
                                      </p:cBhvr>
                                    </p:animEffect>
                                    <p:anim calcmode="lin" valueType="num">
                                      <p:cBhvr>
                                        <p:cTn id="25"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29" dur="1000"/>
                                        <p:tgtEl>
                                          <p:spTgt spid="7">
                                            <p:graphicEl>
                                              <a:dgm id="{9D111C27-E043-480C-8A20-BEB0A7F7A350}"/>
                                            </p:graphicEl>
                                          </p:spTgt>
                                        </p:tgtEl>
                                      </p:cBhvr>
                                    </p:animEffect>
                                    <p:anim calcmode="lin" valueType="num">
                                      <p:cBhvr>
                                        <p:cTn id="30"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31"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34" dur="1000"/>
                                        <p:tgtEl>
                                          <p:spTgt spid="7">
                                            <p:graphicEl>
                                              <a:dgm id="{CBECB27E-FA87-4942-8610-3B94203FD45E}"/>
                                            </p:graphicEl>
                                          </p:spTgt>
                                        </p:tgtEl>
                                      </p:cBhvr>
                                    </p:animEffect>
                                    <p:anim calcmode="lin" valueType="num">
                                      <p:cBhvr>
                                        <p:cTn id="35"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36"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41" dur="1000"/>
                                        <p:tgtEl>
                                          <p:spTgt spid="7">
                                            <p:graphicEl>
                                              <a:dgm id="{41AF6472-0683-4E5F-8779-185940828832}"/>
                                            </p:graphicEl>
                                          </p:spTgt>
                                        </p:tgtEl>
                                      </p:cBhvr>
                                    </p:animEffect>
                                    <p:anim calcmode="lin" valueType="num">
                                      <p:cBhvr>
                                        <p:cTn id="42"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43"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46" dur="1000"/>
                                        <p:tgtEl>
                                          <p:spTgt spid="7">
                                            <p:graphicEl>
                                              <a:dgm id="{88F1BAE8-136E-42BF-9207-09B358BAB561}"/>
                                            </p:graphicEl>
                                          </p:spTgt>
                                        </p:tgtEl>
                                      </p:cBhvr>
                                    </p:animEffect>
                                    <p:anim calcmode="lin" valueType="num">
                                      <p:cBhvr>
                                        <p:cTn id="47"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48"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51" dur="1000"/>
                                        <p:tgtEl>
                                          <p:spTgt spid="7">
                                            <p:graphicEl>
                                              <a:dgm id="{E4B860D4-2513-4294-B132-02E1E6F96A8A}"/>
                                            </p:graphicEl>
                                          </p:spTgt>
                                        </p:tgtEl>
                                      </p:cBhvr>
                                    </p:animEffect>
                                    <p:anim calcmode="lin" valueType="num">
                                      <p:cBhvr>
                                        <p:cTn id="52"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58"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2FB7C8D9-58F1-4B12-A15B-42E3B531EF11}"/>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65" dur="500"/>
                                        <p:tgtEl>
                                          <p:spTgt spid="7">
                                            <p:graphicEl>
                                              <a:dgm id="{705F7FF5-6C93-4BDE-B1A1-BB89E423B70A}"/>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70" dur="1000"/>
                                        <p:tgtEl>
                                          <p:spTgt spid="7">
                                            <p:graphicEl>
                                              <a:dgm id="{C50AE4C6-2D67-44E3-93B0-9CD360D8888E}"/>
                                            </p:graphicEl>
                                          </p:spTgt>
                                        </p:tgtEl>
                                      </p:cBhvr>
                                    </p:animEffect>
                                    <p:anim calcmode="lin" valueType="num">
                                      <p:cBhvr>
                                        <p:cTn id="71"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75" dur="1000"/>
                                        <p:tgtEl>
                                          <p:spTgt spid="7">
                                            <p:graphicEl>
                                              <a:dgm id="{E15C53C2-DCBA-4343-9AC7-09FB8C81C12F}"/>
                                            </p:graphicEl>
                                          </p:spTgt>
                                        </p:tgtEl>
                                      </p:cBhvr>
                                    </p:animEffect>
                                    <p:anim calcmode="lin" valueType="num">
                                      <p:cBhvr>
                                        <p:cTn id="76"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80" dur="1000"/>
                                        <p:tgtEl>
                                          <p:spTgt spid="7">
                                            <p:graphicEl>
                                              <a:dgm id="{C6AD6231-7A6D-4E82-8166-F54F7E6836A6}"/>
                                            </p:graphicEl>
                                          </p:spTgt>
                                        </p:tgtEl>
                                      </p:cBhvr>
                                    </p:animEffect>
                                    <p:anim calcmode="lin" valueType="num">
                                      <p:cBhvr>
                                        <p:cTn id="81"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87" dur="1000"/>
                                        <p:tgtEl>
                                          <p:spTgt spid="7">
                                            <p:graphicEl>
                                              <a:dgm id="{54A8189E-74F9-4733-BFC6-09EE6F741993}"/>
                                            </p:graphicEl>
                                          </p:spTgt>
                                        </p:tgtEl>
                                      </p:cBhvr>
                                    </p:animEffect>
                                    <p:anim calcmode="lin" valueType="num">
                                      <p:cBhvr>
                                        <p:cTn id="88"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92" dur="1000"/>
                                        <p:tgtEl>
                                          <p:spTgt spid="7">
                                            <p:graphicEl>
                                              <a:dgm id="{DB6B9390-5F47-4F37-A57D-3476786C6143}"/>
                                            </p:graphicEl>
                                          </p:spTgt>
                                        </p:tgtEl>
                                      </p:cBhvr>
                                    </p:animEffect>
                                    <p:anim calcmode="lin" valueType="num">
                                      <p:cBhvr>
                                        <p:cTn id="93"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97" dur="1000"/>
                                        <p:tgtEl>
                                          <p:spTgt spid="7">
                                            <p:graphicEl>
                                              <a:dgm id="{45A53110-E4BF-4ED1-BD2B-113E0606164F}"/>
                                            </p:graphicEl>
                                          </p:spTgt>
                                        </p:tgtEl>
                                      </p:cBhvr>
                                    </p:animEffect>
                                    <p:anim calcmode="lin" valueType="num">
                                      <p:cBhvr>
                                        <p:cTn id="98"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04" dur="1000"/>
                                        <p:tgtEl>
                                          <p:spTgt spid="7">
                                            <p:graphicEl>
                                              <a:dgm id="{31C4B1B0-CC77-4A76-943F-0BFC35DAC21E}"/>
                                            </p:graphicEl>
                                          </p:spTgt>
                                        </p:tgtEl>
                                      </p:cBhvr>
                                    </p:animEffect>
                                    <p:anim calcmode="lin" valueType="num">
                                      <p:cBhvr>
                                        <p:cTn id="105"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09" dur="1000"/>
                                        <p:tgtEl>
                                          <p:spTgt spid="7">
                                            <p:graphicEl>
                                              <a:dgm id="{CD389D96-F776-43A9-A232-CA0484CC1C83}"/>
                                            </p:graphicEl>
                                          </p:spTgt>
                                        </p:tgtEl>
                                      </p:cBhvr>
                                    </p:animEffect>
                                    <p:anim calcmode="lin" valueType="num">
                                      <p:cBhvr>
                                        <p:cTn id="110"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11"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14" dur="1000"/>
                                        <p:tgtEl>
                                          <p:spTgt spid="7">
                                            <p:graphicEl>
                                              <a:dgm id="{C67457EE-ADDB-42CA-BFD0-CB184BC31DB4}"/>
                                            </p:graphicEl>
                                          </p:spTgt>
                                        </p:tgtEl>
                                      </p:cBhvr>
                                    </p:animEffect>
                                    <p:anim calcmode="lin" valueType="num">
                                      <p:cBhvr>
                                        <p:cTn id="115"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16"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5" presetClass="entr" presetSubtype="0"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 calcmode="lin" valueType="num">
                                      <p:cBhvr>
                                        <p:cTn id="1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24" dur="1000" fill="hold"/>
                                        <p:tgtEl>
                                          <p:spTgt spid="6"/>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6"/>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37"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barn(outVertical)">
                                      <p:cBhvr>
                                        <p:cTn id="1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6" grpId="0"/>
      <p:bldP spid="12"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4698748" y="1113803"/>
            <a:ext cx="7292361" cy="5139869"/>
          </a:xfrm>
          <a:prstGeom prst="rect">
            <a:avLst/>
          </a:prstGeom>
          <a:noFill/>
        </p:spPr>
        <p:txBody>
          <a:bodyPr wrap="square">
            <a:spAutoFit/>
          </a:bodyPr>
          <a:lstStyle/>
          <a:p>
            <a:pPr>
              <a:spcBef>
                <a:spcPts val="600"/>
              </a:spcBef>
            </a:pPr>
            <a:r>
              <a:rPr lang="de" sz="2800" b="1" dirty="0">
                <a:latin typeface="Constantia" panose="02030602050306030303" pitchFamily="18" charset="0"/>
              </a:rPr>
              <a:t>“Wir sollten im Familienkreis beten.</a:t>
            </a:r>
          </a:p>
          <a:p>
            <a:pPr>
              <a:spcBef>
                <a:spcPts val="600"/>
              </a:spcBef>
            </a:pPr>
            <a:r>
              <a:rPr lang="de" sz="2800" b="1" dirty="0">
                <a:latin typeface="Constantia" panose="02030602050306030303" pitchFamily="18" charset="0"/>
              </a:rPr>
              <a:t> Vor allem aber dürfen wir </a:t>
            </a:r>
            <a:br>
              <a:rPr lang="de" sz="2800" b="1" dirty="0">
                <a:latin typeface="Constantia" panose="02030602050306030303" pitchFamily="18" charset="0"/>
              </a:rPr>
            </a:br>
            <a:r>
              <a:rPr lang="de" sz="2800" b="1" dirty="0">
                <a:latin typeface="Constantia" panose="02030602050306030303" pitchFamily="18" charset="0"/>
              </a:rPr>
              <a:t>das stille Gebet nicht vernachlässigen, denn davon lebt die Seele. </a:t>
            </a:r>
          </a:p>
          <a:p>
            <a:pPr>
              <a:spcBef>
                <a:spcPts val="600"/>
              </a:spcBef>
            </a:pPr>
            <a:r>
              <a:rPr lang="de" sz="2800" b="1" dirty="0">
                <a:latin typeface="Constantia" panose="02030602050306030303" pitchFamily="18" charset="0"/>
              </a:rPr>
              <a:t>Es ist unmöglich, dass die Seele gedeiht, wenn das Gebet vernachlässigt wird. </a:t>
            </a:r>
          </a:p>
          <a:p>
            <a:pPr>
              <a:spcBef>
                <a:spcPts val="600"/>
              </a:spcBef>
            </a:pPr>
            <a:r>
              <a:rPr lang="de" sz="2800" b="1" dirty="0">
                <a:latin typeface="Constantia" panose="02030602050306030303" pitchFamily="18" charset="0"/>
              </a:rPr>
              <a:t>Das Gebet in der Familie </a:t>
            </a:r>
            <a:br>
              <a:rPr lang="de" sz="2800" b="1" dirty="0">
                <a:latin typeface="Constantia" panose="02030602050306030303" pitchFamily="18" charset="0"/>
              </a:rPr>
            </a:br>
            <a:r>
              <a:rPr lang="de" sz="2800" b="1" dirty="0">
                <a:latin typeface="Constantia" panose="02030602050306030303" pitchFamily="18" charset="0"/>
              </a:rPr>
              <a:t>oder in der Öffentlichkeit allein </a:t>
            </a:r>
            <a:br>
              <a:rPr lang="de" sz="2800" b="1" dirty="0">
                <a:latin typeface="Constantia" panose="02030602050306030303" pitchFamily="18" charset="0"/>
              </a:rPr>
            </a:br>
            <a:r>
              <a:rPr lang="de" sz="2800" b="1" dirty="0">
                <a:latin typeface="Constantia" panose="02030602050306030303" pitchFamily="18" charset="0"/>
              </a:rPr>
              <a:t>reicht nicht aus. </a:t>
            </a:r>
          </a:p>
          <a:p>
            <a:pPr>
              <a:spcBef>
                <a:spcPts val="600"/>
              </a:spcBef>
            </a:pPr>
            <a:r>
              <a:rPr lang="de" sz="2800" b="1" dirty="0">
                <a:latin typeface="Constantia" panose="02030602050306030303" pitchFamily="18" charset="0"/>
              </a:rPr>
              <a:t>In der Einsamkeit soll sich die Seele </a:t>
            </a:r>
            <a:br>
              <a:rPr lang="de" sz="2800" b="1" dirty="0">
                <a:latin typeface="Constantia" panose="02030602050306030303" pitchFamily="18" charset="0"/>
              </a:rPr>
            </a:br>
            <a:r>
              <a:rPr lang="de" sz="2800" b="1" dirty="0">
                <a:latin typeface="Constantia" panose="02030602050306030303" pitchFamily="18" charset="0"/>
              </a:rPr>
              <a:t>dem prüfenden Blick GOTTES offenbaren. </a:t>
            </a:r>
            <a:endParaRPr lang="en" sz="2800" b="1" dirty="0">
              <a:latin typeface="Constantia" panose="02030602050306030303" pitchFamily="18" charset="0"/>
            </a:endParaRPr>
          </a:p>
        </p:txBody>
      </p:sp>
      <p:pic>
        <p:nvPicPr>
          <p:cNvPr id="5" name="Grafik 4">
            <a:extLst>
              <a:ext uri="{FF2B5EF4-FFF2-40B4-BE49-F238E27FC236}">
                <a16:creationId xmlns:a16="http://schemas.microsoft.com/office/drawing/2014/main" id="{88FC1A76-7C48-F9B8-5215-34DD0D261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97" y="-67058"/>
            <a:ext cx="4887661" cy="6858000"/>
          </a:xfrm>
          <a:prstGeom prst="rect">
            <a:avLst/>
          </a:prstGeom>
          <a:ln>
            <a:noFill/>
          </a:ln>
          <a:effectLst>
            <a:softEdge rad="635000"/>
          </a:effectLst>
        </p:spPr>
      </p:pic>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a:extLst>
            <a:ext uri="{FF2B5EF4-FFF2-40B4-BE49-F238E27FC236}">
              <a16:creationId xmlns:a16="http://schemas.microsoft.com/office/drawing/2014/main" id="{D1076352-3FEC-D206-DB44-8444C79A533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C5229CB6-833F-67D3-E82A-C18DD42A2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01" y="0"/>
            <a:ext cx="11857597" cy="6858000"/>
          </a:xfrm>
          <a:prstGeom prst="rect">
            <a:avLst/>
          </a:prstGeom>
        </p:spPr>
      </p:pic>
      <p:sp>
        <p:nvSpPr>
          <p:cNvPr id="3" name="CuadroTexto 2">
            <a:extLst>
              <a:ext uri="{FF2B5EF4-FFF2-40B4-BE49-F238E27FC236}">
                <a16:creationId xmlns:a16="http://schemas.microsoft.com/office/drawing/2014/main" id="{DA61231B-4AA7-596E-6172-0066D375C8E9}"/>
              </a:ext>
            </a:extLst>
          </p:cNvPr>
          <p:cNvSpPr txBox="1"/>
          <p:nvPr/>
        </p:nvSpPr>
        <p:spPr>
          <a:xfrm>
            <a:off x="695782" y="-228602"/>
            <a:ext cx="7104658" cy="7140416"/>
          </a:xfrm>
          <a:prstGeom prst="rect">
            <a:avLst/>
          </a:prstGeom>
          <a:solidFill>
            <a:schemeClr val="bg1">
              <a:alpha val="57000"/>
            </a:schemeClr>
          </a:solidFill>
          <a:effectLst>
            <a:softEdge rad="127000"/>
          </a:effectLst>
        </p:spPr>
        <p:txBody>
          <a:bodyPr wrap="square">
            <a:spAutoFit/>
          </a:bodyPr>
          <a:lstStyle/>
          <a:p>
            <a:pPr algn="ctr">
              <a:spcBef>
                <a:spcPts val="600"/>
              </a:spcBef>
            </a:pPr>
            <a:endParaRPr lang="de-DE" sz="2800" b="1" dirty="0">
              <a:latin typeface="Constantia" panose="02030602050306030303" pitchFamily="18" charset="0"/>
            </a:endParaRPr>
          </a:p>
          <a:p>
            <a:pPr algn="ctr">
              <a:spcBef>
                <a:spcPts val="600"/>
              </a:spcBef>
            </a:pPr>
            <a:r>
              <a:rPr lang="de" sz="2800" b="1" dirty="0">
                <a:latin typeface="Constantia" panose="02030602050306030303" pitchFamily="18" charset="0"/>
              </a:rPr>
              <a:t>Das stille Gebet </a:t>
            </a:r>
            <a:br>
              <a:rPr lang="de" sz="2800" b="1" dirty="0">
                <a:latin typeface="Constantia" panose="02030602050306030303" pitchFamily="18" charset="0"/>
              </a:rPr>
            </a:br>
            <a:r>
              <a:rPr lang="de" sz="2800" b="1" dirty="0">
                <a:latin typeface="Constantia" panose="02030602050306030303" pitchFamily="18" charset="0"/>
              </a:rPr>
              <a:t>soll nur von dem GOTT gehört werden, </a:t>
            </a:r>
            <a:br>
              <a:rPr lang="de" sz="2800" b="1" dirty="0">
                <a:latin typeface="Constantia" panose="02030602050306030303" pitchFamily="18" charset="0"/>
              </a:rPr>
            </a:br>
            <a:r>
              <a:rPr lang="de" sz="2800" b="1" dirty="0">
                <a:latin typeface="Constantia" panose="02030602050306030303" pitchFamily="18" charset="0"/>
              </a:rPr>
              <a:t>der die Gebete erhört. </a:t>
            </a:r>
            <a:br>
              <a:rPr lang="de" sz="2800" b="1" dirty="0">
                <a:latin typeface="Constantia" panose="02030602050306030303" pitchFamily="18" charset="0"/>
              </a:rPr>
            </a:br>
            <a:r>
              <a:rPr lang="de" sz="2800" b="1" dirty="0">
                <a:latin typeface="Constantia" panose="02030602050306030303" pitchFamily="18" charset="0"/>
              </a:rPr>
              <a:t>Kein neugieriges Ohr soll die Last solcher Bitten auf sich nehmen. </a:t>
            </a:r>
            <a:br>
              <a:rPr lang="de" sz="2800" b="1" dirty="0">
                <a:latin typeface="Constantia" panose="02030602050306030303" pitchFamily="18" charset="0"/>
              </a:rPr>
            </a:br>
            <a:r>
              <a:rPr lang="de" sz="2800" b="1" dirty="0">
                <a:latin typeface="Constantia" panose="02030602050306030303" pitchFamily="18" charset="0"/>
              </a:rPr>
              <a:t>Im stillen Gebet ist die Seele frei von äußeren Einflüssen, frei von Aufregung. Ruhig und doch inbrünstig wird sie nach GOTT ausstrecken. Süß und beständig wird der Einfluss sein, der von Ihm ausgeht, Der ins Verborgene sieht, </a:t>
            </a:r>
            <a:br>
              <a:rPr lang="de" sz="2800" b="1" dirty="0">
                <a:latin typeface="Constantia" panose="02030602050306030303" pitchFamily="18" charset="0"/>
              </a:rPr>
            </a:br>
            <a:r>
              <a:rPr lang="de" sz="2800" b="1" dirty="0">
                <a:latin typeface="Constantia" panose="02030602050306030303" pitchFamily="18" charset="0"/>
              </a:rPr>
              <a:t>Der sein Ohr öffnet, </a:t>
            </a:r>
            <a:br>
              <a:rPr lang="de" sz="2800" b="1" dirty="0">
                <a:latin typeface="Constantia" panose="02030602050306030303" pitchFamily="18" charset="0"/>
              </a:rPr>
            </a:br>
            <a:r>
              <a:rPr lang="de" sz="2800" b="1" dirty="0">
                <a:latin typeface="Constantia" panose="02030602050306030303" pitchFamily="18" charset="0"/>
              </a:rPr>
              <a:t>um das Gebet zu hören, das aus dem Herzen des Betenden emporsteigt.</a:t>
            </a:r>
          </a:p>
          <a:p>
            <a:pPr algn="ctr">
              <a:spcBef>
                <a:spcPts val="600"/>
              </a:spcBef>
            </a:pPr>
            <a:r>
              <a:rPr lang="de" sz="2800" b="1" dirty="0">
                <a:latin typeface="Constantia" panose="02030602050306030303" pitchFamily="18" charset="0"/>
              </a:rPr>
              <a:t> </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1C987DF4-C596-9B41-0C01-9D06AD96C678}"/>
              </a:ext>
            </a:extLst>
          </p:cNvPr>
          <p:cNvSpPr txBox="1"/>
          <p:nvPr/>
        </p:nvSpPr>
        <p:spPr>
          <a:xfrm>
            <a:off x="3779204" y="6387597"/>
            <a:ext cx="4152524" cy="307777"/>
          </a:xfrm>
          <a:prstGeom prst="rect">
            <a:avLst/>
          </a:prstGeom>
          <a:noFill/>
        </p:spPr>
        <p:txBody>
          <a:bodyPr wrap="square" rtlCol="0">
            <a:spAutoFit/>
          </a:bodyPr>
          <a:lstStyle/>
          <a:p>
            <a:pPr algn="ctr"/>
            <a:r>
              <a:rPr lang="de" sz="1400" b="1" dirty="0"/>
              <a:t>E. G. White, Schritte zu Christus, S. 98</a:t>
            </a:r>
          </a:p>
        </p:txBody>
      </p:sp>
    </p:spTree>
    <p:extLst>
      <p:ext uri="{BB962C8B-B14F-4D97-AF65-F5344CB8AC3E}">
        <p14:creationId xmlns:p14="http://schemas.microsoft.com/office/powerpoint/2010/main" val="72556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783EA8-1916-E840-CBAC-DE8C98C2AE5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D2D9088-98CC-1FB6-4367-C11BB7BDEA18}"/>
              </a:ext>
            </a:extLst>
          </p:cNvPr>
          <p:cNvSpPr txBox="1"/>
          <p:nvPr/>
        </p:nvSpPr>
        <p:spPr>
          <a:xfrm>
            <a:off x="115503" y="53185"/>
            <a:ext cx="7075369" cy="1015663"/>
          </a:xfrm>
          <a:prstGeom prst="rect">
            <a:avLst/>
          </a:prstGeom>
          <a:noFill/>
        </p:spPr>
        <p:txBody>
          <a:bodyPr wrap="square" rtlCol="0">
            <a:spAutoFit/>
          </a:bodyPr>
          <a:lstStyle/>
          <a:p>
            <a:pPr>
              <a:spcBef>
                <a:spcPts val="600"/>
              </a:spcBef>
            </a:pPr>
            <a:r>
              <a:rPr lang="de" sz="2000" b="1" dirty="0"/>
              <a:t>Alle Lebewesen, einschließlich der Menschheit, </a:t>
            </a:r>
            <a:br>
              <a:rPr lang="de" sz="2000" b="1" dirty="0"/>
            </a:br>
            <a:r>
              <a:rPr lang="de" sz="2000" b="1" dirty="0"/>
              <a:t>wurden von GOTT mit der Fähigkeit erschaffen, </a:t>
            </a:r>
            <a:br>
              <a:rPr lang="de" sz="2000" b="1" dirty="0"/>
            </a:br>
            <a:r>
              <a:rPr lang="de" sz="2000" b="1" dirty="0"/>
              <a:t>miteinander und mit Ihm zu kommunizieren.</a:t>
            </a:r>
          </a:p>
        </p:txBody>
      </p:sp>
      <p:pic>
        <p:nvPicPr>
          <p:cNvPr id="15" name="Imagen 14">
            <a:extLst>
              <a:ext uri="{FF2B5EF4-FFF2-40B4-BE49-F238E27FC236}">
                <a16:creationId xmlns:a16="http://schemas.microsoft.com/office/drawing/2014/main" id="{BE1607C4-E5F2-A3A6-8788-EC3B434AA3A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3165206"/>
            <a:ext cx="2124854" cy="3200906"/>
          </a:xfrm>
          <a:prstGeom prst="rect">
            <a:avLst/>
          </a:prstGeom>
          <a:effectLst>
            <a:softEdge rad="317500"/>
          </a:effectLst>
        </p:spPr>
      </p:pic>
      <p:pic>
        <p:nvPicPr>
          <p:cNvPr id="17" name="Imagen 16">
            <a:extLst>
              <a:ext uri="{FF2B5EF4-FFF2-40B4-BE49-F238E27FC236}">
                <a16:creationId xmlns:a16="http://schemas.microsoft.com/office/drawing/2014/main" id="{B38E2794-AA24-77D5-7CEE-8E52A04ABF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82"/>
          <a:stretch>
            <a:fillRect/>
          </a:stretch>
        </p:blipFill>
        <p:spPr>
          <a:xfrm>
            <a:off x="2379735" y="3625038"/>
            <a:ext cx="2048613" cy="3200906"/>
          </a:xfrm>
          <a:prstGeom prst="rect">
            <a:avLst/>
          </a:prstGeom>
          <a:effectLst>
            <a:softEdge rad="127000"/>
          </a:effectLst>
        </p:spPr>
      </p:pic>
      <p:pic>
        <p:nvPicPr>
          <p:cNvPr id="19" name="Imagen 18">
            <a:extLst>
              <a:ext uri="{FF2B5EF4-FFF2-40B4-BE49-F238E27FC236}">
                <a16:creationId xmlns:a16="http://schemas.microsoft.com/office/drawing/2014/main" id="{B48518A7-5402-D498-2056-36ECA038AF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4654" y="2929623"/>
            <a:ext cx="2211877" cy="3936614"/>
          </a:xfrm>
          <a:prstGeom prst="rect">
            <a:avLst/>
          </a:prstGeom>
          <a:effectLst>
            <a:softEdge rad="317500"/>
          </a:effectLst>
        </p:spPr>
      </p:pic>
      <p:sp>
        <p:nvSpPr>
          <p:cNvPr id="5" name="CuadroTexto 4">
            <a:extLst>
              <a:ext uri="{FF2B5EF4-FFF2-40B4-BE49-F238E27FC236}">
                <a16:creationId xmlns:a16="http://schemas.microsoft.com/office/drawing/2014/main" id="{FCBD9DD0-67BC-CF6F-EE87-35CCC61BABA6}"/>
              </a:ext>
            </a:extLst>
          </p:cNvPr>
          <p:cNvSpPr txBox="1"/>
          <p:nvPr/>
        </p:nvSpPr>
        <p:spPr>
          <a:xfrm>
            <a:off x="398366" y="2365794"/>
            <a:ext cx="707536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Daniel, Henoch und Mose sind Beispiele dafür,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wie wir dieses kraftvolle Geschenk nutzen können.</a:t>
            </a:r>
          </a:p>
        </p:txBody>
      </p:sp>
      <p:sp>
        <p:nvSpPr>
          <p:cNvPr id="7" name="CuadroTexto 6">
            <a:extLst>
              <a:ext uri="{FF2B5EF4-FFF2-40B4-BE49-F238E27FC236}">
                <a16:creationId xmlns:a16="http://schemas.microsoft.com/office/drawing/2014/main" id="{031A975D-0A21-9704-8FE1-B94CE998199B}"/>
              </a:ext>
            </a:extLst>
          </p:cNvPr>
          <p:cNvSpPr txBox="1"/>
          <p:nvPr/>
        </p:nvSpPr>
        <p:spPr>
          <a:xfrm>
            <a:off x="127177" y="1688746"/>
            <a:ext cx="742724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Doch GOTT hat uns das Geschenk gelassen: das</a:t>
            </a:r>
            <a:r>
              <a:rPr kumimoji="0" lang="de" sz="2000" b="1" i="0" u="none" strike="noStrike" kern="1200" cap="none" spc="0" normalizeH="0" noProof="0" dirty="0">
                <a:ln>
                  <a:noFill/>
                </a:ln>
                <a:solidFill>
                  <a:prstClr val="black"/>
                </a:solidFill>
                <a:effectLst/>
                <a:uLnTx/>
                <a:uFillTx/>
                <a:latin typeface="Aptos" panose="02110004020202020204"/>
                <a:ea typeface="+mn-ea"/>
                <a:cs typeface="+mn-cs"/>
              </a:rPr>
              <a:t> GEBET.</a:t>
            </a:r>
            <a:br>
              <a:rPr kumimoji="0" lang="de" sz="2000" b="1" i="0" u="none" strike="noStrike" kern="1200" cap="none" spc="0" normalizeH="0" noProof="0" dirty="0">
                <a:ln>
                  <a:noFill/>
                </a:ln>
                <a:solidFill>
                  <a:prstClr val="black"/>
                </a:solidFill>
                <a:effectLst/>
                <a:uLnTx/>
                <a:uFillTx/>
                <a:latin typeface="Aptos" panose="02110004020202020204"/>
                <a:ea typeface="+mn-ea"/>
                <a:cs typeface="+mn-cs"/>
              </a:rPr>
            </a:br>
            <a:r>
              <a:rPr lang="de" sz="2000" b="1" dirty="0">
                <a:solidFill>
                  <a:prstClr val="black"/>
                </a:solidFill>
                <a:latin typeface="Aptos" panose="02110004020202020204"/>
              </a:rPr>
              <a:t>Es funktioniert ähnlich wie beim Telefonieren. </a:t>
            </a:r>
            <a:endPar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D7ADC0E5-44BD-DF3C-9D44-3546F9225B7B}"/>
              </a:ext>
            </a:extLst>
          </p:cNvPr>
          <p:cNvSpPr txBox="1"/>
          <p:nvPr/>
        </p:nvSpPr>
        <p:spPr>
          <a:xfrm>
            <a:off x="398366" y="1020497"/>
            <a:ext cx="70753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Leider verloren die Menschen nach dem Sündenfall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diese Möglichkeit, direkt mit GOTT zu reden.</a:t>
            </a:r>
          </a:p>
        </p:txBody>
      </p:sp>
      <p:pic>
        <p:nvPicPr>
          <p:cNvPr id="6" name="Grafik 5">
            <a:extLst>
              <a:ext uri="{FF2B5EF4-FFF2-40B4-BE49-F238E27FC236}">
                <a16:creationId xmlns:a16="http://schemas.microsoft.com/office/drawing/2014/main" id="{DABD43D5-E226-7F15-3D3F-A69C02EE2B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579" y="254002"/>
            <a:ext cx="5794408" cy="6468177"/>
          </a:xfrm>
          <a:prstGeom prst="rect">
            <a:avLst/>
          </a:prstGeom>
          <a:effectLst>
            <a:softEdge rad="635000"/>
          </a:effectLst>
        </p:spPr>
      </p:pic>
    </p:spTree>
    <p:extLst>
      <p:ext uri="{BB962C8B-B14F-4D97-AF65-F5344CB8AC3E}">
        <p14:creationId xmlns:p14="http://schemas.microsoft.com/office/powerpoint/2010/main" val="392845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25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900" decel="100000" fill="hold"/>
                                        <p:tgtEl>
                                          <p:spTgt spid="1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5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900" decel="100000" fill="hold"/>
                                        <p:tgtEl>
                                          <p:spTgt spid="1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169D4F6-CEBF-8AB1-3C29-22BA19E52DA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C16EA1D9-EE42-61A2-9F57-8106CA7B8C8E}"/>
              </a:ext>
            </a:extLst>
          </p:cNvPr>
          <p:cNvSpPr txBox="1"/>
          <p:nvPr/>
        </p:nvSpPr>
        <p:spPr>
          <a:xfrm>
            <a:off x="1304925" y="842423"/>
            <a:ext cx="4619625" cy="493981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de" sz="2000" b="1" dirty="0">
                <a:solidFill>
                  <a:srgbClr val="00BB2C"/>
                </a:solidFill>
              </a:rPr>
              <a:t>Daniel:</a:t>
            </a:r>
          </a:p>
          <a:p>
            <a:pPr lvl="1">
              <a:spcBef>
                <a:spcPts val="600"/>
              </a:spcBef>
            </a:pPr>
            <a:r>
              <a:rPr lang="de" sz="2000" b="1" dirty="0"/>
              <a:t>Beten in gefährlichen Zeiten</a:t>
            </a:r>
          </a:p>
          <a:p>
            <a:pPr lvl="1">
              <a:spcBef>
                <a:spcPts val="600"/>
              </a:spcBef>
            </a:pPr>
            <a:endParaRPr lang="de" sz="2000" b="1" dirty="0"/>
          </a:p>
          <a:p>
            <a:pPr lvl="1">
              <a:spcBef>
                <a:spcPts val="600"/>
              </a:spcBef>
            </a:pPr>
            <a:r>
              <a:rPr lang="de" sz="2000" b="1" dirty="0"/>
              <a:t>Beten Sie in der richtigen Haltung</a:t>
            </a:r>
          </a:p>
          <a:p>
            <a:pPr lvl="1">
              <a:spcBef>
                <a:spcPts val="600"/>
              </a:spcBef>
            </a:pPr>
            <a:endParaRPr lang="de" sz="2000" b="1" dirty="0"/>
          </a:p>
          <a:p>
            <a:pPr>
              <a:spcBef>
                <a:spcPts val="1800"/>
              </a:spcBef>
            </a:pPr>
            <a:r>
              <a:rPr lang="de" sz="2000" b="1" dirty="0">
                <a:solidFill>
                  <a:srgbClr val="0070BB"/>
                </a:solidFill>
              </a:rPr>
              <a:t>Henoch:</a:t>
            </a:r>
          </a:p>
          <a:p>
            <a:pPr lvl="1">
              <a:spcBef>
                <a:spcPts val="600"/>
              </a:spcBef>
            </a:pPr>
            <a:r>
              <a:rPr lang="de" sz="2000" b="1" dirty="0"/>
              <a:t>Ein Leben des Gebets</a:t>
            </a:r>
          </a:p>
          <a:p>
            <a:pPr lvl="1">
              <a:spcBef>
                <a:spcPts val="600"/>
              </a:spcBef>
            </a:pPr>
            <a:endParaRPr lang="de" sz="2000" b="1" dirty="0"/>
          </a:p>
          <a:p>
            <a:pPr>
              <a:spcBef>
                <a:spcPts val="1800"/>
              </a:spcBef>
            </a:pPr>
            <a:r>
              <a:rPr lang="de" sz="2000" b="1" dirty="0">
                <a:solidFill>
                  <a:srgbClr val="BB4B00"/>
                </a:solidFill>
              </a:rPr>
              <a:t>Moses:</a:t>
            </a:r>
          </a:p>
          <a:p>
            <a:pPr lvl="1">
              <a:spcBef>
                <a:spcPts val="600"/>
              </a:spcBef>
            </a:pPr>
            <a:r>
              <a:rPr lang="de" sz="2000" b="1" dirty="0"/>
              <a:t>Mit Gott reden</a:t>
            </a:r>
          </a:p>
          <a:p>
            <a:pPr lvl="1">
              <a:spcBef>
                <a:spcPts val="600"/>
              </a:spcBef>
            </a:pPr>
            <a:endParaRPr lang="de" sz="2000" b="1" dirty="0"/>
          </a:p>
          <a:p>
            <a:pPr lvl="1">
              <a:spcBef>
                <a:spcPts val="600"/>
              </a:spcBef>
            </a:pPr>
            <a:r>
              <a:rPr lang="de" sz="2000" b="1" dirty="0"/>
              <a:t>Fürbittendes Gebet</a:t>
            </a:r>
          </a:p>
        </p:txBody>
      </p:sp>
      <p:pic>
        <p:nvPicPr>
          <p:cNvPr id="21" name="Imagen 20">
            <a:extLst>
              <a:ext uri="{FF2B5EF4-FFF2-40B4-BE49-F238E27FC236}">
                <a16:creationId xmlns:a16="http://schemas.microsoft.com/office/drawing/2014/main" id="{481E57DE-7829-9B5D-5555-0CBE80422D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016" y="2842052"/>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2BD974AF-CBC2-A5DA-64FA-1AA91E7B668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78548" y="4179236"/>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3FE393FA-DBD0-02EE-9FAB-F2A7D1FC79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8016" y="789566"/>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DA1CA21A-ADFF-63C2-FE6B-2DFD00343B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7944" y="465643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01B3E6DC-1E8D-9EC2-33E2-B434B1C5B87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7944" y="3372326"/>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C68FD2F4-45E0-3013-3479-81C1B41AD4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7944" y="5405421"/>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61686169-BCB0-1FF6-B7C4-BCED8658E4E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17944" y="131173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429C350D-ED49-7FF8-D8C6-5A7E8528D31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7944" y="2071985"/>
            <a:ext cx="402031" cy="231316"/>
          </a:xfrm>
          <a:prstGeom prst="rect">
            <a:avLst/>
          </a:prstGeom>
          <a:effectLst>
            <a:outerShdw blurRad="50800" dist="38100" dir="8100000" algn="tr" rotWithShape="0">
              <a:prstClr val="black">
                <a:alpha val="40000"/>
              </a:prstClr>
            </a:outerShdw>
          </a:effectLst>
        </p:spPr>
      </p:pic>
      <p:pic>
        <p:nvPicPr>
          <p:cNvPr id="4" name="Grafik 3">
            <a:extLst>
              <a:ext uri="{FF2B5EF4-FFF2-40B4-BE49-F238E27FC236}">
                <a16:creationId xmlns:a16="http://schemas.microsoft.com/office/drawing/2014/main" id="{2D7D45A5-0930-F1A9-8D2B-8FD68119FE0A}"/>
              </a:ext>
            </a:extLst>
          </p:cNvPr>
          <p:cNvPicPr>
            <a:picLocks noChangeAspect="1"/>
          </p:cNvPicPr>
          <p:nvPr/>
        </p:nvPicPr>
        <p:blipFill>
          <a:blip r:embed="rId12"/>
          <a:stretch>
            <a:fillRect/>
          </a:stretch>
        </p:blipFill>
        <p:spPr>
          <a:xfrm>
            <a:off x="8259087" y="145636"/>
            <a:ext cx="3701239" cy="1559672"/>
          </a:xfrm>
          <a:prstGeom prst="rect">
            <a:avLst/>
          </a:prstGeom>
        </p:spPr>
      </p:pic>
      <p:pic>
        <p:nvPicPr>
          <p:cNvPr id="6" name="Grafik 5">
            <a:extLst>
              <a:ext uri="{FF2B5EF4-FFF2-40B4-BE49-F238E27FC236}">
                <a16:creationId xmlns:a16="http://schemas.microsoft.com/office/drawing/2014/main" id="{5BAE8120-C2BE-28C1-F95F-A20348120468}"/>
              </a:ext>
            </a:extLst>
          </p:cNvPr>
          <p:cNvPicPr>
            <a:picLocks noChangeAspect="1"/>
          </p:cNvPicPr>
          <p:nvPr/>
        </p:nvPicPr>
        <p:blipFill>
          <a:blip r:embed="rId13"/>
          <a:stretch>
            <a:fillRect/>
          </a:stretch>
        </p:blipFill>
        <p:spPr>
          <a:xfrm>
            <a:off x="8048626" y="1516138"/>
            <a:ext cx="4054033" cy="1086611"/>
          </a:xfrm>
          <a:prstGeom prst="rect">
            <a:avLst/>
          </a:prstGeom>
        </p:spPr>
      </p:pic>
      <p:sp>
        <p:nvSpPr>
          <p:cNvPr id="10" name="Scrollen: horizontal 9">
            <a:extLst>
              <a:ext uri="{FF2B5EF4-FFF2-40B4-BE49-F238E27FC236}">
                <a16:creationId xmlns:a16="http://schemas.microsoft.com/office/drawing/2014/main" id="{C5DAD7F0-8EDB-D46A-B86F-1F1D8A2D042E}"/>
              </a:ext>
            </a:extLst>
          </p:cNvPr>
          <p:cNvSpPr/>
          <p:nvPr/>
        </p:nvSpPr>
        <p:spPr>
          <a:xfrm>
            <a:off x="2490451" y="1516138"/>
            <a:ext cx="4699621" cy="51162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r>
              <a:rPr lang="de-DE" sz="2000" b="1" i="1" spc="200" dirty="0">
                <a:solidFill>
                  <a:schemeClr val="tx2">
                    <a:lumMod val="75000"/>
                  </a:schemeClr>
                </a:solidFill>
              </a:rPr>
              <a:t>Der treue Daniel</a:t>
            </a:r>
          </a:p>
        </p:txBody>
      </p:sp>
      <p:sp>
        <p:nvSpPr>
          <p:cNvPr id="12" name="Scrollen: horizontal 11">
            <a:extLst>
              <a:ext uri="{FF2B5EF4-FFF2-40B4-BE49-F238E27FC236}">
                <a16:creationId xmlns:a16="http://schemas.microsoft.com/office/drawing/2014/main" id="{45EB2AC2-23AD-7BC2-6C71-AE64351B7C40}"/>
              </a:ext>
            </a:extLst>
          </p:cNvPr>
          <p:cNvSpPr/>
          <p:nvPr/>
        </p:nvSpPr>
        <p:spPr>
          <a:xfrm>
            <a:off x="2488851" y="2284558"/>
            <a:ext cx="5086231" cy="51162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Mo,  04. Mai ‘26  - </a:t>
            </a:r>
            <a:r>
              <a:rPr lang="de-DE" sz="2000" b="1" i="1" spc="200" dirty="0">
                <a:solidFill>
                  <a:schemeClr val="tx2">
                    <a:lumMod val="75000"/>
                  </a:schemeClr>
                </a:solidFill>
              </a:rPr>
              <a:t>Die Gebetshaltung</a:t>
            </a:r>
          </a:p>
        </p:txBody>
      </p:sp>
      <p:sp>
        <p:nvSpPr>
          <p:cNvPr id="14" name="Scrollen: horizontal 13">
            <a:extLst>
              <a:ext uri="{FF2B5EF4-FFF2-40B4-BE49-F238E27FC236}">
                <a16:creationId xmlns:a16="http://schemas.microsoft.com/office/drawing/2014/main" id="{D32DC98D-F9A4-F672-8732-9D13B86F3B5F}"/>
              </a:ext>
            </a:extLst>
          </p:cNvPr>
          <p:cNvSpPr/>
          <p:nvPr/>
        </p:nvSpPr>
        <p:spPr>
          <a:xfrm>
            <a:off x="2487251" y="3591993"/>
            <a:ext cx="6858880" cy="51162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Di,  05. Mai ‘26  - </a:t>
            </a:r>
            <a:r>
              <a:rPr lang="de-DE" sz="2000" b="1" i="1" spc="200" dirty="0">
                <a:solidFill>
                  <a:schemeClr val="tx2">
                    <a:lumMod val="75000"/>
                  </a:schemeClr>
                </a:solidFill>
              </a:rPr>
              <a:t>Henoch – Leben in GOTTES Nähe</a:t>
            </a:r>
          </a:p>
        </p:txBody>
      </p:sp>
      <p:sp>
        <p:nvSpPr>
          <p:cNvPr id="16" name="Scrollen: horizontal 15">
            <a:extLst>
              <a:ext uri="{FF2B5EF4-FFF2-40B4-BE49-F238E27FC236}">
                <a16:creationId xmlns:a16="http://schemas.microsoft.com/office/drawing/2014/main" id="{559010F5-9782-E176-7D8B-83B9BF074C69}"/>
              </a:ext>
            </a:extLst>
          </p:cNvPr>
          <p:cNvSpPr/>
          <p:nvPr/>
        </p:nvSpPr>
        <p:spPr>
          <a:xfrm>
            <a:off x="2485649" y="4880172"/>
            <a:ext cx="7245492" cy="51162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Mi,  06. Mai ‘26  - </a:t>
            </a:r>
            <a:r>
              <a:rPr lang="de-DE" sz="2000" b="1" i="1" spc="200" dirty="0">
                <a:solidFill>
                  <a:schemeClr val="tx2">
                    <a:lumMod val="75000"/>
                  </a:schemeClr>
                </a:solidFill>
              </a:rPr>
              <a:t>Mose – ein gottesfürchtiger Führer</a:t>
            </a:r>
          </a:p>
        </p:txBody>
      </p:sp>
      <p:sp>
        <p:nvSpPr>
          <p:cNvPr id="18" name="Scrollen: horizontal 17">
            <a:extLst>
              <a:ext uri="{FF2B5EF4-FFF2-40B4-BE49-F238E27FC236}">
                <a16:creationId xmlns:a16="http://schemas.microsoft.com/office/drawing/2014/main" id="{B6106B7A-549A-89F7-6103-0092E511CE58}"/>
              </a:ext>
            </a:extLst>
          </p:cNvPr>
          <p:cNvSpPr/>
          <p:nvPr/>
        </p:nvSpPr>
        <p:spPr>
          <a:xfrm>
            <a:off x="2484045" y="5648596"/>
            <a:ext cx="6756208" cy="511629"/>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Do,  07. Mai ‘26  - </a:t>
            </a:r>
            <a:r>
              <a:rPr lang="de-DE" sz="2000" b="1" i="1" spc="200" dirty="0">
                <a:solidFill>
                  <a:schemeClr val="tx2">
                    <a:lumMod val="75000"/>
                  </a:schemeClr>
                </a:solidFill>
              </a:rPr>
              <a:t>Moses Fürsprache für das Volk</a:t>
            </a:r>
          </a:p>
        </p:txBody>
      </p:sp>
    </p:spTree>
    <p:extLst>
      <p:ext uri="{BB962C8B-B14F-4D97-AF65-F5344CB8AC3E}">
        <p14:creationId xmlns:p14="http://schemas.microsoft.com/office/powerpoint/2010/main" val="21540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par>
                          <p:cTn id="15" fill="hold">
                            <p:stCondLst>
                              <p:cond delay="1000"/>
                            </p:stCondLst>
                            <p:childTnLst>
                              <p:par>
                                <p:cTn id="16" presetID="17" presetClass="entr" presetSubtype="8"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ppt_w/2"/>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0">
                                            <p:bg/>
                                          </p:spTgt>
                                        </p:tgtEl>
                                        <p:attrNameLst>
                                          <p:attrName>style.visibility</p:attrName>
                                        </p:attrNameLst>
                                      </p:cBhvr>
                                      <p:to>
                                        <p:strVal val="visible"/>
                                      </p:to>
                                    </p:set>
                                    <p:animEffect transition="in" filter="wipe(left)">
                                      <p:cBhvr>
                                        <p:cTn id="29" dur="500"/>
                                        <p:tgtEl>
                                          <p:spTgt spid="10">
                                            <p:bg/>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par>
                          <p:cTn id="33" fill="hold">
                            <p:stCondLst>
                              <p:cond delay="2500"/>
                            </p:stCondLst>
                            <p:childTnLst>
                              <p:par>
                                <p:cTn id="34" presetID="17"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ppt_x</p:attrName>
                                        </p:attrNameLst>
                                      </p:cBhvr>
                                      <p:tavLst>
                                        <p:tav tm="0">
                                          <p:val>
                                            <p:strVal val="#ppt_x-#ppt_w/2"/>
                                          </p:val>
                                        </p:tav>
                                        <p:tav tm="100000">
                                          <p:val>
                                            <p:strVal val="#ppt_x"/>
                                          </p:val>
                                        </p:tav>
                                      </p:tavLst>
                                    </p:anim>
                                    <p:anim calcmode="lin" valueType="num">
                                      <p:cBhvr>
                                        <p:cTn id="37" dur="500" fill="hold"/>
                                        <p:tgtEl>
                                          <p:spTgt spid="34"/>
                                        </p:tgtEl>
                                        <p:attrNameLst>
                                          <p:attrName>ppt_y</p:attrName>
                                        </p:attrNameLst>
                                      </p:cBhvr>
                                      <p:tavLst>
                                        <p:tav tm="0">
                                          <p:val>
                                            <p:strVal val="#ppt_y"/>
                                          </p:val>
                                        </p:tav>
                                        <p:tav tm="100000">
                                          <p:val>
                                            <p:strVal val="#ppt_y"/>
                                          </p:val>
                                        </p:tav>
                                      </p:tavLst>
                                    </p:anim>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strVal val="#ppt_h"/>
                                          </p:val>
                                        </p:tav>
                                        <p:tav tm="100000">
                                          <p:val>
                                            <p:strVal val="#ppt_h"/>
                                          </p:val>
                                        </p:tav>
                                      </p:tavLst>
                                    </p:anim>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wipe(left)">
                                      <p:cBhvr>
                                        <p:cTn id="43" dur="500"/>
                                        <p:tgtEl>
                                          <p:spTgt spid="2">
                                            <p:txEl>
                                              <p:pRg st="3" end="3"/>
                                            </p:txEl>
                                          </p:spTgt>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bg/>
                                          </p:spTgt>
                                        </p:tgtEl>
                                        <p:attrNameLst>
                                          <p:attrName>style.visibility</p:attrName>
                                        </p:attrNameLst>
                                      </p:cBhvr>
                                      <p:to>
                                        <p:strVal val="visible"/>
                                      </p:to>
                                    </p:set>
                                    <p:animEffect transition="in" filter="wipe(left)">
                                      <p:cBhvr>
                                        <p:cTn id="47" dur="500"/>
                                        <p:tgtEl>
                                          <p:spTgt spid="12">
                                            <p:bg/>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left)">
                                      <p:cBhvr>
                                        <p:cTn id="50" dur="500"/>
                                        <p:tgtEl>
                                          <p:spTgt spid="1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 calcmode="lin" valueType="num">
                                      <p:cBhvr>
                                        <p:cTn id="57" dur="500" fill="hold"/>
                                        <p:tgtEl>
                                          <p:spTgt spid="21"/>
                                        </p:tgtEl>
                                        <p:attrNameLst>
                                          <p:attrName>style.rotation</p:attrName>
                                        </p:attrNameLst>
                                      </p:cBhvr>
                                      <p:tavLst>
                                        <p:tav tm="0">
                                          <p:val>
                                            <p:fltVal val="90"/>
                                          </p:val>
                                        </p:tav>
                                        <p:tav tm="100000">
                                          <p:val>
                                            <p:fltVal val="0"/>
                                          </p:val>
                                        </p:tav>
                                      </p:tavLst>
                                    </p:anim>
                                    <p:animEffect transition="in" filter="fade">
                                      <p:cBhvr>
                                        <p:cTn id="58" dur="500"/>
                                        <p:tgtEl>
                                          <p:spTgt spid="21"/>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Effect transition="in" filter="wipe(left)">
                                      <p:cBhvr>
                                        <p:cTn id="62" dur="500"/>
                                        <p:tgtEl>
                                          <p:spTgt spid="2">
                                            <p:txEl>
                                              <p:pRg st="5" end="5"/>
                                            </p:txEl>
                                          </p:spTgt>
                                        </p:tgtEl>
                                      </p:cBhvr>
                                    </p:animEffect>
                                  </p:childTnLst>
                                </p:cTn>
                              </p:par>
                            </p:childTnLst>
                          </p:cTn>
                        </p:par>
                        <p:par>
                          <p:cTn id="63" fill="hold">
                            <p:stCondLst>
                              <p:cond delay="1000"/>
                            </p:stCondLst>
                            <p:childTnLst>
                              <p:par>
                                <p:cTn id="64" presetID="17" presetClass="entr" presetSubtype="8"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ppt_x</p:attrName>
                                        </p:attrNameLst>
                                      </p:cBhvr>
                                      <p:tavLst>
                                        <p:tav tm="0">
                                          <p:val>
                                            <p:strVal val="#ppt_x-#ppt_w/2"/>
                                          </p:val>
                                        </p:tav>
                                        <p:tav tm="100000">
                                          <p:val>
                                            <p:strVal val="#ppt_x"/>
                                          </p:val>
                                        </p:tav>
                                      </p:tavLst>
                                    </p:anim>
                                    <p:anim calcmode="lin" valueType="num">
                                      <p:cBhvr>
                                        <p:cTn id="67" dur="500" fill="hold"/>
                                        <p:tgtEl>
                                          <p:spTgt spid="30"/>
                                        </p:tgtEl>
                                        <p:attrNameLst>
                                          <p:attrName>ppt_y</p:attrName>
                                        </p:attrNameLst>
                                      </p:cBhvr>
                                      <p:tavLst>
                                        <p:tav tm="0">
                                          <p:val>
                                            <p:strVal val="#ppt_y"/>
                                          </p:val>
                                        </p:tav>
                                        <p:tav tm="100000">
                                          <p:val>
                                            <p:strVal val="#ppt_y"/>
                                          </p:val>
                                        </p:tav>
                                      </p:tavLst>
                                    </p:anim>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strVal val="#ppt_h"/>
                                          </p:val>
                                        </p:tav>
                                        <p:tav tm="100000">
                                          <p:val>
                                            <p:strVal val="#ppt_h"/>
                                          </p:val>
                                        </p:tav>
                                      </p:tavLst>
                                    </p:anim>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2">
                                            <p:txEl>
                                              <p:pRg st="6" end="6"/>
                                            </p:txEl>
                                          </p:spTgt>
                                        </p:tgtEl>
                                        <p:attrNameLst>
                                          <p:attrName>style.visibility</p:attrName>
                                        </p:attrNameLst>
                                      </p:cBhvr>
                                      <p:to>
                                        <p:strVal val="visible"/>
                                      </p:to>
                                    </p:set>
                                    <p:animEffect transition="in" filter="wipe(left)">
                                      <p:cBhvr>
                                        <p:cTn id="73" dur="500"/>
                                        <p:tgtEl>
                                          <p:spTgt spid="2">
                                            <p:txEl>
                                              <p:pRg st="6" end="6"/>
                                            </p:txEl>
                                          </p:spTgt>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4">
                                            <p:bg/>
                                          </p:spTgt>
                                        </p:tgtEl>
                                        <p:attrNameLst>
                                          <p:attrName>style.visibility</p:attrName>
                                        </p:attrNameLst>
                                      </p:cBhvr>
                                      <p:to>
                                        <p:strVal val="visible"/>
                                      </p:to>
                                    </p:set>
                                    <p:animEffect transition="in" filter="wipe(left)">
                                      <p:cBhvr>
                                        <p:cTn id="77" dur="500"/>
                                        <p:tgtEl>
                                          <p:spTgt spid="14">
                                            <p:bg/>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4">
                                            <p:txEl>
                                              <p:pRg st="0" end="0"/>
                                            </p:txEl>
                                          </p:spTgt>
                                        </p:tgtEl>
                                        <p:attrNameLst>
                                          <p:attrName>style.visibility</p:attrName>
                                        </p:attrNameLst>
                                      </p:cBhvr>
                                      <p:to>
                                        <p:strVal val="visible"/>
                                      </p:to>
                                    </p:set>
                                    <p:animEffect transition="in" filter="wipe(left)">
                                      <p:cBhvr>
                                        <p:cTn id="80" dur="500"/>
                                        <p:tgtEl>
                                          <p:spTgt spid="14">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 calcmode="lin" valueType="num">
                                      <p:cBhvr>
                                        <p:cTn id="87" dur="500" fill="hold"/>
                                        <p:tgtEl>
                                          <p:spTgt spid="24"/>
                                        </p:tgtEl>
                                        <p:attrNameLst>
                                          <p:attrName>style.rotation</p:attrName>
                                        </p:attrNameLst>
                                      </p:cBhvr>
                                      <p:tavLst>
                                        <p:tav tm="0">
                                          <p:val>
                                            <p:fltVal val="90"/>
                                          </p:val>
                                        </p:tav>
                                        <p:tav tm="100000">
                                          <p:val>
                                            <p:fltVal val="0"/>
                                          </p:val>
                                        </p:tav>
                                      </p:tavLst>
                                    </p:anim>
                                    <p:animEffect transition="in" filter="fade">
                                      <p:cBhvr>
                                        <p:cTn id="88" dur="500"/>
                                        <p:tgtEl>
                                          <p:spTgt spid="24"/>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8" end="8"/>
                                            </p:txEl>
                                          </p:spTgt>
                                        </p:tgtEl>
                                        <p:attrNameLst>
                                          <p:attrName>style.visibility</p:attrName>
                                        </p:attrNameLst>
                                      </p:cBhvr>
                                      <p:to>
                                        <p:strVal val="visible"/>
                                      </p:to>
                                    </p:set>
                                    <p:animEffect transition="in" filter="wipe(left)">
                                      <p:cBhvr>
                                        <p:cTn id="92" dur="500"/>
                                        <p:tgtEl>
                                          <p:spTgt spid="2">
                                            <p:txEl>
                                              <p:pRg st="8" end="8"/>
                                            </p:txEl>
                                          </p:spTgt>
                                        </p:tgtEl>
                                      </p:cBhvr>
                                    </p:animEffect>
                                  </p:childTnLst>
                                </p:cTn>
                              </p:par>
                            </p:childTnLst>
                          </p:cTn>
                        </p:par>
                        <p:par>
                          <p:cTn id="93" fill="hold">
                            <p:stCondLst>
                              <p:cond delay="1000"/>
                            </p:stCondLst>
                            <p:childTnLst>
                              <p:par>
                                <p:cTn id="94" presetID="17" presetClass="entr" presetSubtype="8"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500" fill="hold"/>
                                        <p:tgtEl>
                                          <p:spTgt spid="29"/>
                                        </p:tgtEl>
                                        <p:attrNameLst>
                                          <p:attrName>ppt_x</p:attrName>
                                        </p:attrNameLst>
                                      </p:cBhvr>
                                      <p:tavLst>
                                        <p:tav tm="0">
                                          <p:val>
                                            <p:strVal val="#ppt_x-#ppt_w/2"/>
                                          </p:val>
                                        </p:tav>
                                        <p:tav tm="100000">
                                          <p:val>
                                            <p:strVal val="#ppt_x"/>
                                          </p:val>
                                        </p:tav>
                                      </p:tavLst>
                                    </p:anim>
                                    <p:anim calcmode="lin" valueType="num">
                                      <p:cBhvr>
                                        <p:cTn id="97" dur="500" fill="hold"/>
                                        <p:tgtEl>
                                          <p:spTgt spid="29"/>
                                        </p:tgtEl>
                                        <p:attrNameLst>
                                          <p:attrName>ppt_y</p:attrName>
                                        </p:attrNameLst>
                                      </p:cBhvr>
                                      <p:tavLst>
                                        <p:tav tm="0">
                                          <p:val>
                                            <p:strVal val="#ppt_y"/>
                                          </p:val>
                                        </p:tav>
                                        <p:tav tm="100000">
                                          <p:val>
                                            <p:strVal val="#ppt_y"/>
                                          </p:val>
                                        </p:tav>
                                      </p:tavLst>
                                    </p:anim>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strVal val="#ppt_h"/>
                                          </p:val>
                                        </p:tav>
                                        <p:tav tm="100000">
                                          <p:val>
                                            <p:strVal val="#ppt_h"/>
                                          </p:val>
                                        </p:tav>
                                      </p:tavLst>
                                    </p:anim>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9" end="9"/>
                                            </p:txEl>
                                          </p:spTgt>
                                        </p:tgtEl>
                                        <p:attrNameLst>
                                          <p:attrName>style.visibility</p:attrName>
                                        </p:attrNameLst>
                                      </p:cBhvr>
                                      <p:to>
                                        <p:strVal val="visible"/>
                                      </p:to>
                                    </p:set>
                                    <p:animEffect transition="in" filter="wipe(left)">
                                      <p:cBhvr>
                                        <p:cTn id="103" dur="500"/>
                                        <p:tgtEl>
                                          <p:spTgt spid="2">
                                            <p:txEl>
                                              <p:pRg st="9" end="9"/>
                                            </p:txEl>
                                          </p:spTgt>
                                        </p:tgtEl>
                                      </p:cBhvr>
                                    </p:animEffect>
                                  </p:childTnLst>
                                </p:cTn>
                              </p:par>
                            </p:childTnLst>
                          </p:cTn>
                        </p:par>
                        <p:par>
                          <p:cTn id="104" fill="hold">
                            <p:stCondLst>
                              <p:cond delay="2000"/>
                            </p:stCondLst>
                            <p:childTnLst>
                              <p:par>
                                <p:cTn id="105" presetID="22" presetClass="entr" presetSubtype="8" fill="hold" grpId="0" nodeType="afterEffect">
                                  <p:stCondLst>
                                    <p:cond delay="0"/>
                                  </p:stCondLst>
                                  <p:childTnLst>
                                    <p:set>
                                      <p:cBhvr>
                                        <p:cTn id="106" dur="1" fill="hold">
                                          <p:stCondLst>
                                            <p:cond delay="0"/>
                                          </p:stCondLst>
                                        </p:cTn>
                                        <p:tgtEl>
                                          <p:spTgt spid="16">
                                            <p:bg/>
                                          </p:spTgt>
                                        </p:tgtEl>
                                        <p:attrNameLst>
                                          <p:attrName>style.visibility</p:attrName>
                                        </p:attrNameLst>
                                      </p:cBhvr>
                                      <p:to>
                                        <p:strVal val="visible"/>
                                      </p:to>
                                    </p:set>
                                    <p:animEffect transition="in" filter="wipe(left)">
                                      <p:cBhvr>
                                        <p:cTn id="107" dur="500"/>
                                        <p:tgtEl>
                                          <p:spTgt spid="16">
                                            <p:bg/>
                                          </p:spTgt>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6">
                                            <p:txEl>
                                              <p:pRg st="0" end="0"/>
                                            </p:txEl>
                                          </p:spTgt>
                                        </p:tgtEl>
                                        <p:attrNameLst>
                                          <p:attrName>style.visibility</p:attrName>
                                        </p:attrNameLst>
                                      </p:cBhvr>
                                      <p:to>
                                        <p:strVal val="visible"/>
                                      </p:to>
                                    </p:set>
                                    <p:animEffect transition="in" filter="wipe(left)">
                                      <p:cBhvr>
                                        <p:cTn id="110" dur="500"/>
                                        <p:tgtEl>
                                          <p:spTgt spid="16">
                                            <p:txEl>
                                              <p:pRg st="0" end="0"/>
                                            </p:txEl>
                                          </p:spTgt>
                                        </p:tgtEl>
                                      </p:cBhvr>
                                    </p:animEffect>
                                  </p:childTnLst>
                                </p:cTn>
                              </p:par>
                            </p:childTnLst>
                          </p:cTn>
                        </p:par>
                        <p:par>
                          <p:cTn id="111" fill="hold">
                            <p:stCondLst>
                              <p:cond delay="2500"/>
                            </p:stCondLst>
                            <p:childTnLst>
                              <p:par>
                                <p:cTn id="112" presetID="17" presetClass="entr" presetSubtype="8" fill="hold" nodeType="after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p:cTn id="114" dur="500" fill="hold"/>
                                        <p:tgtEl>
                                          <p:spTgt spid="32"/>
                                        </p:tgtEl>
                                        <p:attrNameLst>
                                          <p:attrName>ppt_x</p:attrName>
                                        </p:attrNameLst>
                                      </p:cBhvr>
                                      <p:tavLst>
                                        <p:tav tm="0">
                                          <p:val>
                                            <p:strVal val="#ppt_x-#ppt_w/2"/>
                                          </p:val>
                                        </p:tav>
                                        <p:tav tm="100000">
                                          <p:val>
                                            <p:strVal val="#ppt_x"/>
                                          </p:val>
                                        </p:tav>
                                      </p:tavLst>
                                    </p:anim>
                                    <p:anim calcmode="lin" valueType="num">
                                      <p:cBhvr>
                                        <p:cTn id="115" dur="500" fill="hold"/>
                                        <p:tgtEl>
                                          <p:spTgt spid="32"/>
                                        </p:tgtEl>
                                        <p:attrNameLst>
                                          <p:attrName>ppt_y</p:attrName>
                                        </p:attrNameLst>
                                      </p:cBhvr>
                                      <p:tavLst>
                                        <p:tav tm="0">
                                          <p:val>
                                            <p:strVal val="#ppt_y"/>
                                          </p:val>
                                        </p:tav>
                                        <p:tav tm="100000">
                                          <p:val>
                                            <p:strVal val="#ppt_y"/>
                                          </p:val>
                                        </p:tav>
                                      </p:tavLst>
                                    </p:anim>
                                    <p:anim calcmode="lin" valueType="num">
                                      <p:cBhvr>
                                        <p:cTn id="116" dur="500" fill="hold"/>
                                        <p:tgtEl>
                                          <p:spTgt spid="32"/>
                                        </p:tgtEl>
                                        <p:attrNameLst>
                                          <p:attrName>ppt_w</p:attrName>
                                        </p:attrNameLst>
                                      </p:cBhvr>
                                      <p:tavLst>
                                        <p:tav tm="0">
                                          <p:val>
                                            <p:fltVal val="0"/>
                                          </p:val>
                                        </p:tav>
                                        <p:tav tm="100000">
                                          <p:val>
                                            <p:strVal val="#ppt_w"/>
                                          </p:val>
                                        </p:tav>
                                      </p:tavLst>
                                    </p:anim>
                                    <p:anim calcmode="lin" valueType="num">
                                      <p:cBhvr>
                                        <p:cTn id="117" dur="500" fill="hold"/>
                                        <p:tgtEl>
                                          <p:spTgt spid="32"/>
                                        </p:tgtEl>
                                        <p:attrNameLst>
                                          <p:attrName>ppt_h</p:attrName>
                                        </p:attrNameLst>
                                      </p:cBhvr>
                                      <p:tavLst>
                                        <p:tav tm="0">
                                          <p:val>
                                            <p:strVal val="#ppt_h"/>
                                          </p:val>
                                        </p:tav>
                                        <p:tav tm="100000">
                                          <p:val>
                                            <p:strVal val="#ppt_h"/>
                                          </p:val>
                                        </p:tav>
                                      </p:tavLst>
                                    </p:anim>
                                  </p:childTnLst>
                                </p:cTn>
                              </p:par>
                            </p:childTnLst>
                          </p:cTn>
                        </p:par>
                        <p:par>
                          <p:cTn id="118" fill="hold">
                            <p:stCondLst>
                              <p:cond delay="3000"/>
                            </p:stCondLst>
                            <p:childTnLst>
                              <p:par>
                                <p:cTn id="119" presetID="22" presetClass="entr" presetSubtype="8" fill="hold" grpId="0" nodeType="afterEffect">
                                  <p:stCondLst>
                                    <p:cond delay="0"/>
                                  </p:stCondLst>
                                  <p:childTnLst>
                                    <p:set>
                                      <p:cBhvr>
                                        <p:cTn id="120" dur="1" fill="hold">
                                          <p:stCondLst>
                                            <p:cond delay="0"/>
                                          </p:stCondLst>
                                        </p:cTn>
                                        <p:tgtEl>
                                          <p:spTgt spid="2">
                                            <p:txEl>
                                              <p:pRg st="11" end="11"/>
                                            </p:txEl>
                                          </p:spTgt>
                                        </p:tgtEl>
                                        <p:attrNameLst>
                                          <p:attrName>style.visibility</p:attrName>
                                        </p:attrNameLst>
                                      </p:cBhvr>
                                      <p:to>
                                        <p:strVal val="visible"/>
                                      </p:to>
                                    </p:set>
                                    <p:animEffect transition="in" filter="wipe(left)">
                                      <p:cBhvr>
                                        <p:cTn id="121" dur="500"/>
                                        <p:tgtEl>
                                          <p:spTgt spid="2">
                                            <p:txEl>
                                              <p:pRg st="11" end="11"/>
                                            </p:txEl>
                                          </p:spTgt>
                                        </p:tgtEl>
                                      </p:cBhvr>
                                    </p:animEffect>
                                  </p:childTnLst>
                                </p:cTn>
                              </p:par>
                            </p:childTnLst>
                          </p:cTn>
                        </p:par>
                        <p:par>
                          <p:cTn id="122" fill="hold">
                            <p:stCondLst>
                              <p:cond delay="3500"/>
                            </p:stCondLst>
                            <p:childTnLst>
                              <p:par>
                                <p:cTn id="123" presetID="22" presetClass="entr" presetSubtype="8" fill="hold" grpId="0" nodeType="afterEffect">
                                  <p:stCondLst>
                                    <p:cond delay="0"/>
                                  </p:stCondLst>
                                  <p:childTnLst>
                                    <p:set>
                                      <p:cBhvr>
                                        <p:cTn id="124" dur="1" fill="hold">
                                          <p:stCondLst>
                                            <p:cond delay="0"/>
                                          </p:stCondLst>
                                        </p:cTn>
                                        <p:tgtEl>
                                          <p:spTgt spid="18">
                                            <p:bg/>
                                          </p:spTgt>
                                        </p:tgtEl>
                                        <p:attrNameLst>
                                          <p:attrName>style.visibility</p:attrName>
                                        </p:attrNameLst>
                                      </p:cBhvr>
                                      <p:to>
                                        <p:strVal val="visible"/>
                                      </p:to>
                                    </p:set>
                                    <p:animEffect transition="in" filter="wipe(left)">
                                      <p:cBhvr>
                                        <p:cTn id="125" dur="500"/>
                                        <p:tgtEl>
                                          <p:spTgt spid="18">
                                            <p:bg/>
                                          </p:spTgt>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18">
                                            <p:txEl>
                                              <p:pRg st="0" end="0"/>
                                            </p:txEl>
                                          </p:spTgt>
                                        </p:tgtEl>
                                        <p:attrNameLst>
                                          <p:attrName>style.visibility</p:attrName>
                                        </p:attrNameLst>
                                      </p:cBhvr>
                                      <p:to>
                                        <p:strVal val="visible"/>
                                      </p:to>
                                    </p:set>
                                    <p:animEffect transition="in" filter="wipe(left)">
                                      <p:cBhvr>
                                        <p:cTn id="12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uiExpand="1" build="p" animBg="1"/>
      <p:bldP spid="12" grpId="0" uiExpand="1" build="p" animBg="1"/>
      <p:bldP spid="14" grpId="0" uiExpand="1" build="p" animBg="1"/>
      <p:bldP spid="16" grpId="0" uiExpand="1" build="p" animBg="1"/>
      <p:bldP spid="18"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 sz="7200" b="1" spc="300">
                <a:ln/>
                <a:solidFill>
                  <a:srgbClr val="D15381"/>
                </a:solidFill>
                <a:effectLst>
                  <a:outerShdw blurRad="38100" dist="12700" dir="2700000" algn="tl">
                    <a:srgbClr val="000000"/>
                  </a:outerShdw>
                  <a:reflection blurRad="6350" stA="60000" endA="900" endPos="58000" dir="5400000" sy="-100000" algn="bl" rotWithShape="0"/>
                </a:effectLst>
              </a:rPr>
              <a:t>DANIEL</a:t>
            </a: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a16="http://schemas.microsoft.com/office/drawing/2014/main"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47293" y="1249301"/>
            <a:ext cx="4544706" cy="5728619"/>
          </a:xfrm>
          <a:prstGeom prst="rect">
            <a:avLst/>
          </a:prstGeom>
          <a:effectLst>
            <a:softEdge rad="317500"/>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3252866" y="-47625"/>
            <a:ext cx="8939133" cy="769441"/>
          </a:xfrm>
          <a:prstGeom prst="rect">
            <a:avLst/>
          </a:prstGeom>
          <a:noFill/>
        </p:spPr>
        <p:txBody>
          <a:bodyPr wrap="square">
            <a:spAutoFit/>
          </a:bodyPr>
          <a:lstStyle/>
          <a:p>
            <a:pPr algn="ctr"/>
            <a:r>
              <a:rPr lang="de"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BETEN IN GEFÄHRLICHEN ZEITEN</a:t>
            </a:r>
          </a:p>
        </p:txBody>
      </p:sp>
      <p:sp>
        <p:nvSpPr>
          <p:cNvPr id="5" name="CuadroTexto 4">
            <a:extLst>
              <a:ext uri="{FF2B5EF4-FFF2-40B4-BE49-F238E27FC236}">
                <a16:creationId xmlns:a16="http://schemas.microsoft.com/office/drawing/2014/main" id="{962EDA29-BBA5-B3DF-ED18-A0FB9F33347D}"/>
              </a:ext>
            </a:extLst>
          </p:cNvPr>
          <p:cNvSpPr txBox="1"/>
          <p:nvPr/>
        </p:nvSpPr>
        <p:spPr>
          <a:xfrm>
            <a:off x="3732550" y="675943"/>
            <a:ext cx="7979763" cy="646331"/>
          </a:xfrm>
          <a:prstGeom prst="rect">
            <a:avLst/>
          </a:prstGeom>
          <a:solidFill>
            <a:schemeClr val="accent4">
              <a:lumMod val="40000"/>
              <a:lumOff val="60000"/>
            </a:schemeClr>
          </a:solidFill>
          <a:ln>
            <a:noFill/>
          </a:ln>
          <a:effectLst>
            <a:softEdge rad="63500"/>
          </a:effectLst>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de" b="1" dirty="0">
                <a:solidFill>
                  <a:schemeClr val="accent1">
                    <a:lumMod val="75000"/>
                  </a:schemeClr>
                </a:solidFill>
                <a:latin typeface="Candara" panose="020E0502030303020204" pitchFamily="34" charset="0"/>
              </a:rPr>
              <a:t>"So wandte ich mich an GOTT, den HERRN und flehte Ihn in Gebet und Flehen, </a:t>
            </a:r>
            <a:br>
              <a:rPr lang="de" b="1" dirty="0">
                <a:solidFill>
                  <a:schemeClr val="accent1">
                    <a:lumMod val="75000"/>
                  </a:schemeClr>
                </a:solidFill>
                <a:latin typeface="Candara" panose="020E0502030303020204" pitchFamily="34" charset="0"/>
              </a:rPr>
            </a:br>
            <a:r>
              <a:rPr lang="de" b="1" dirty="0">
                <a:solidFill>
                  <a:schemeClr val="accent1">
                    <a:lumMod val="75000"/>
                  </a:schemeClr>
                </a:solidFill>
                <a:latin typeface="Candara" panose="020E0502030303020204" pitchFamily="34" charset="0"/>
              </a:rPr>
              <a:t>im Fasten und in Sacktuch und Asche an“   </a:t>
            </a:r>
            <a:r>
              <a:rPr lang="de" sz="1600" b="1" dirty="0">
                <a:solidFill>
                  <a:schemeClr val="accent1">
                    <a:lumMod val="75000"/>
                  </a:schemeClr>
                </a:solidFill>
                <a:latin typeface="Candara" panose="020E0502030303020204" pitchFamily="34" charset="0"/>
              </a:rPr>
              <a:t>(Daniel 9,3)</a:t>
            </a:r>
            <a:endParaRPr lang="es-ES" b="1" dirty="0">
              <a:solidFill>
                <a:schemeClr val="accent1">
                  <a:lumMod val="75000"/>
                </a:schemeClr>
              </a:solidFill>
              <a:latin typeface="Candara" panose="020E0502030303020204" pitchFamily="34" charset="0"/>
            </a:endParaRPr>
          </a:p>
        </p:txBody>
      </p:sp>
      <p:sp>
        <p:nvSpPr>
          <p:cNvPr id="54" name="CuadroTexto 53">
            <a:extLst>
              <a:ext uri="{FF2B5EF4-FFF2-40B4-BE49-F238E27FC236}">
                <a16:creationId xmlns:a16="http://schemas.microsoft.com/office/drawing/2014/main" id="{F2DC1240-34B4-43D4-B4AB-8A12C2C586FB}"/>
              </a:ext>
            </a:extLst>
          </p:cNvPr>
          <p:cNvSpPr txBox="1"/>
          <p:nvPr/>
        </p:nvSpPr>
        <p:spPr>
          <a:xfrm>
            <a:off x="107240" y="1381330"/>
            <a:ext cx="8662006" cy="5278368"/>
          </a:xfrm>
          <a:prstGeom prst="rect">
            <a:avLst/>
          </a:prstGeom>
          <a:noFill/>
        </p:spPr>
        <p:txBody>
          <a:bodyPr wrap="square" rtlCol="0">
            <a:spAutoFit/>
          </a:bodyPr>
          <a:lstStyle/>
          <a:p>
            <a:pPr>
              <a:spcBef>
                <a:spcPts val="600"/>
              </a:spcBef>
            </a:pPr>
            <a:r>
              <a:rPr lang="de" sz="2300" b="1" dirty="0"/>
              <a:t>Als sein Leben und das Leben seiner Freunde in Gefahr war, flehten sie zusammen zu GOTT (Dan. 2,17-23): </a:t>
            </a:r>
          </a:p>
          <a:p>
            <a:pPr>
              <a:spcBef>
                <a:spcPts val="600"/>
              </a:spcBef>
            </a:pPr>
            <a:br>
              <a:rPr lang="de" sz="500" b="1" dirty="0"/>
            </a:br>
            <a:r>
              <a:rPr lang="de" sz="2300" b="1" dirty="0">
                <a:highlight>
                  <a:srgbClr val="FECC75"/>
                </a:highlight>
              </a:rPr>
              <a:t>„</a:t>
            </a:r>
            <a:r>
              <a:rPr lang="de-DE" sz="2300" b="1" dirty="0">
                <a:highlight>
                  <a:srgbClr val="FECC75"/>
                </a:highlight>
              </a:rPr>
              <a:t>Und Daniel ging heim und teilte es seinen Gefährten […] </a:t>
            </a:r>
            <a:br>
              <a:rPr lang="de-DE" sz="2300" b="1" dirty="0">
                <a:highlight>
                  <a:srgbClr val="FECC75"/>
                </a:highlight>
              </a:rPr>
            </a:br>
            <a:r>
              <a:rPr lang="de-DE" sz="2300" b="1" dirty="0">
                <a:highlight>
                  <a:srgbClr val="FECC75"/>
                </a:highlight>
              </a:rPr>
              <a:t>mit, damit sie den GOTT des Himmels um Gnade bäten </a:t>
            </a:r>
            <a:br>
              <a:rPr lang="de-DE" sz="2300" b="1" dirty="0">
                <a:highlight>
                  <a:srgbClr val="FECC75"/>
                </a:highlight>
              </a:rPr>
            </a:br>
            <a:r>
              <a:rPr lang="de-DE" sz="2300" b="1" dirty="0">
                <a:highlight>
                  <a:srgbClr val="FECC75"/>
                </a:highlight>
              </a:rPr>
              <a:t>wegen dieses Geheimnisses […] </a:t>
            </a:r>
            <a:br>
              <a:rPr lang="de-DE" sz="2300" b="1" dirty="0">
                <a:highlight>
                  <a:srgbClr val="FECC75"/>
                </a:highlight>
              </a:rPr>
            </a:br>
            <a:r>
              <a:rPr lang="de-DE" sz="2300" b="1" dirty="0">
                <a:highlight>
                  <a:srgbClr val="FECC75"/>
                </a:highlight>
              </a:rPr>
              <a:t>Da wurde Daniel das Geheimnis durch ein Gesicht </a:t>
            </a:r>
            <a:br>
              <a:rPr lang="de-DE" sz="2300" b="1" dirty="0">
                <a:highlight>
                  <a:srgbClr val="FECC75"/>
                </a:highlight>
              </a:rPr>
            </a:br>
            <a:r>
              <a:rPr lang="de-DE" sz="2300" b="1" dirty="0">
                <a:highlight>
                  <a:srgbClr val="FECC75"/>
                </a:highlight>
              </a:rPr>
              <a:t>in der Nacht offenbart. Und Daniel lobte den GOTT </a:t>
            </a:r>
            <a:br>
              <a:rPr lang="de-DE" sz="2300" b="1" dirty="0">
                <a:highlight>
                  <a:srgbClr val="FECC75"/>
                </a:highlight>
              </a:rPr>
            </a:br>
            <a:r>
              <a:rPr lang="de-DE" sz="2300" b="1" dirty="0">
                <a:highlight>
                  <a:srgbClr val="FECC75"/>
                </a:highlight>
              </a:rPr>
              <a:t>des Himmels […]</a:t>
            </a:r>
            <a:r>
              <a:rPr lang="de-DE" sz="2300" b="1" dirty="0">
                <a:highlight>
                  <a:srgbClr val="FFC00D"/>
                </a:highlight>
              </a:rPr>
              <a:t> </a:t>
            </a:r>
          </a:p>
          <a:p>
            <a:pPr>
              <a:spcBef>
                <a:spcPts val="600"/>
              </a:spcBef>
            </a:pPr>
            <a:r>
              <a:rPr lang="de-DE" sz="2300" b="1" dirty="0">
                <a:highlight>
                  <a:srgbClr val="FFC00D"/>
                </a:highlight>
              </a:rPr>
              <a:t>„Gelobet sei der Name GOTTES </a:t>
            </a:r>
            <a:br>
              <a:rPr lang="de-DE" sz="2300" b="1" dirty="0">
                <a:highlight>
                  <a:srgbClr val="FFC00D"/>
                </a:highlight>
              </a:rPr>
            </a:br>
            <a:r>
              <a:rPr lang="de-DE" sz="2300" b="1" dirty="0">
                <a:highlight>
                  <a:srgbClr val="FFC00D"/>
                </a:highlight>
              </a:rPr>
              <a:t>von Ewigkeit zu Ewigkeit, denn Ihm gehören Weisheit </a:t>
            </a:r>
            <a:br>
              <a:rPr lang="de-DE" sz="2300" b="1" dirty="0">
                <a:highlight>
                  <a:srgbClr val="FFC00D"/>
                </a:highlight>
              </a:rPr>
            </a:br>
            <a:r>
              <a:rPr lang="de-DE" sz="2300" b="1" dirty="0">
                <a:highlight>
                  <a:srgbClr val="FFC00D"/>
                </a:highlight>
              </a:rPr>
              <a:t>und Stärke! […] Ich danke dir und lobe dich, </a:t>
            </a:r>
            <a:br>
              <a:rPr lang="de-DE" sz="2300" b="1" dirty="0">
                <a:highlight>
                  <a:srgbClr val="FFC00D"/>
                </a:highlight>
              </a:rPr>
            </a:br>
            <a:r>
              <a:rPr lang="de-DE" sz="2300" b="1" dirty="0">
                <a:highlight>
                  <a:srgbClr val="FFC00D"/>
                </a:highlight>
              </a:rPr>
              <a:t>GOTT meiner Väter, denn Du hast mir Weisheit </a:t>
            </a:r>
            <a:br>
              <a:rPr lang="de-DE" sz="2300" b="1" dirty="0">
                <a:highlight>
                  <a:srgbClr val="FFC00D"/>
                </a:highlight>
              </a:rPr>
            </a:br>
            <a:r>
              <a:rPr lang="de-DE" sz="2300" b="1" dirty="0">
                <a:highlight>
                  <a:srgbClr val="FFC00D"/>
                </a:highlight>
              </a:rPr>
              <a:t>und Stärke verliehen und mich jetzt wissen lassen, </a:t>
            </a:r>
            <a:br>
              <a:rPr lang="de-DE" sz="2300" b="1" dirty="0">
                <a:highlight>
                  <a:srgbClr val="FFC00D"/>
                </a:highlight>
              </a:rPr>
            </a:br>
            <a:r>
              <a:rPr lang="de-DE" sz="2300" b="1" dirty="0">
                <a:highlight>
                  <a:srgbClr val="FFC00D"/>
                </a:highlight>
              </a:rPr>
              <a:t>was wir von Dir erbeten haben.“ </a:t>
            </a:r>
            <a:endParaRPr lang="de" sz="2300" b="1" dirty="0">
              <a:highlight>
                <a:srgbClr val="FFC00D"/>
              </a:highlight>
            </a:endParaRPr>
          </a:p>
        </p:txBody>
      </p:sp>
      <p:sp>
        <p:nvSpPr>
          <p:cNvPr id="2" name="Scrollen: horizontal 1">
            <a:extLst>
              <a:ext uri="{FF2B5EF4-FFF2-40B4-BE49-F238E27FC236}">
                <a16:creationId xmlns:a16="http://schemas.microsoft.com/office/drawing/2014/main" id="{72A583CA-3763-8745-21EA-06E9998C63D5}"/>
              </a:ext>
            </a:extLst>
          </p:cNvPr>
          <p:cNvSpPr/>
          <p:nvPr/>
        </p:nvSpPr>
        <p:spPr>
          <a:xfrm>
            <a:off x="59115" y="29470"/>
            <a:ext cx="2714065" cy="90418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br>
              <a:rPr lang="de-DE" sz="2000" b="1" i="1" dirty="0">
                <a:solidFill>
                  <a:srgbClr val="011E71"/>
                </a:solidFill>
              </a:rPr>
            </a:br>
            <a:r>
              <a:rPr lang="de-DE" sz="2000" b="1" i="1" spc="200" dirty="0">
                <a:solidFill>
                  <a:schemeClr val="tx2">
                    <a:lumMod val="75000"/>
                  </a:schemeClr>
                </a:solidFill>
              </a:rPr>
              <a:t>Der treue Daniel</a:t>
            </a:r>
          </a:p>
        </p:txBody>
      </p:sp>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4"/>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2"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70F803F-EAF3-8C9F-D362-D7EBD4762E3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66AC566A-9B47-C64E-6070-1534D0E5E5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7707" y="933651"/>
            <a:ext cx="4454293" cy="5614653"/>
          </a:xfrm>
          <a:prstGeom prst="rect">
            <a:avLst/>
          </a:prstGeom>
          <a:effectLst>
            <a:softEdge rad="317500"/>
          </a:effectLst>
        </p:spPr>
      </p:pic>
      <p:sp>
        <p:nvSpPr>
          <p:cNvPr id="54" name="CuadroTexto 53">
            <a:extLst>
              <a:ext uri="{FF2B5EF4-FFF2-40B4-BE49-F238E27FC236}">
                <a16:creationId xmlns:a16="http://schemas.microsoft.com/office/drawing/2014/main" id="{72849B4F-81DD-5279-DE71-36D4B36C5224}"/>
              </a:ext>
            </a:extLst>
          </p:cNvPr>
          <p:cNvSpPr txBox="1"/>
          <p:nvPr/>
        </p:nvSpPr>
        <p:spPr>
          <a:xfrm>
            <a:off x="282229" y="1656135"/>
            <a:ext cx="8734585" cy="4724370"/>
          </a:xfrm>
          <a:prstGeom prst="rect">
            <a:avLst/>
          </a:prstGeom>
          <a:noFill/>
        </p:spPr>
        <p:txBody>
          <a:bodyPr wrap="square" rtlCol="0">
            <a:spAutoFit/>
          </a:bodyPr>
          <a:lstStyle/>
          <a:p>
            <a:pPr>
              <a:spcBef>
                <a:spcPts val="600"/>
              </a:spcBef>
            </a:pPr>
            <a:r>
              <a:rPr lang="de" sz="2200" b="1" dirty="0"/>
              <a:t>Durch sein Vertrauen auf GOTT erhielt Daniel </a:t>
            </a:r>
            <a:r>
              <a:rPr lang="de" sz="2200" b="1" dirty="0">
                <a:highlight>
                  <a:srgbClr val="FFFF00"/>
                </a:highlight>
              </a:rPr>
              <a:t>Intelligenz, </a:t>
            </a:r>
            <a:br>
              <a:rPr lang="de" sz="2200" b="1" dirty="0"/>
            </a:br>
            <a:r>
              <a:rPr lang="de" sz="2200" b="1" dirty="0"/>
              <a:t>die </a:t>
            </a:r>
            <a:r>
              <a:rPr lang="de" sz="2200" b="1" dirty="0">
                <a:highlight>
                  <a:srgbClr val="FFFF00"/>
                </a:highlight>
              </a:rPr>
              <a:t>Fähigkeit Träume zu deuten </a:t>
            </a:r>
            <a:r>
              <a:rPr lang="de" sz="2200" b="1" dirty="0"/>
              <a:t>und </a:t>
            </a:r>
            <a:r>
              <a:rPr lang="de" sz="2200" b="1" dirty="0">
                <a:highlight>
                  <a:srgbClr val="FFFF00"/>
                </a:highlight>
              </a:rPr>
              <a:t>Weisheit</a:t>
            </a:r>
            <a:r>
              <a:rPr lang="de" sz="2200" b="1" dirty="0"/>
              <a:t> (Dan. 1,8,17,20):</a:t>
            </a:r>
          </a:p>
          <a:p>
            <a:pPr>
              <a:spcBef>
                <a:spcPts val="600"/>
              </a:spcBef>
            </a:pPr>
            <a:r>
              <a:rPr lang="de" sz="2200" b="1" dirty="0"/>
              <a:t>„</a:t>
            </a:r>
            <a:r>
              <a:rPr lang="de-DE" sz="2200" b="1" dirty="0"/>
              <a:t>Aber Daniel </a:t>
            </a:r>
            <a:r>
              <a:rPr lang="de-DE" sz="2200" b="1" dirty="0">
                <a:solidFill>
                  <a:schemeClr val="tx2">
                    <a:lumMod val="60000"/>
                    <a:lumOff val="40000"/>
                  </a:schemeClr>
                </a:solidFill>
              </a:rPr>
              <a:t>nahm sich in seinem Herzen vor, </a:t>
            </a:r>
            <a:br>
              <a:rPr lang="de-DE" sz="2200" b="1" dirty="0">
                <a:solidFill>
                  <a:schemeClr val="tx2">
                    <a:lumMod val="60000"/>
                    <a:lumOff val="40000"/>
                  </a:schemeClr>
                </a:solidFill>
              </a:rPr>
            </a:br>
            <a:r>
              <a:rPr lang="de-DE" sz="2200" b="1" dirty="0">
                <a:solidFill>
                  <a:schemeClr val="tx2">
                    <a:lumMod val="60000"/>
                    <a:lumOff val="40000"/>
                  </a:schemeClr>
                </a:solidFill>
              </a:rPr>
              <a:t>dass er sich </a:t>
            </a:r>
            <a:r>
              <a:rPr lang="de-DE" sz="2200" b="1" dirty="0"/>
              <a:t>mit des Königs Speise </a:t>
            </a:r>
            <a:br>
              <a:rPr lang="de-DE" sz="2200" b="1" dirty="0"/>
            </a:br>
            <a:r>
              <a:rPr lang="de-DE" sz="2200" b="1" dirty="0"/>
              <a:t>und mit dem Wein, den dieser trank, </a:t>
            </a:r>
            <a:br>
              <a:rPr lang="de-DE" sz="2200" b="1" dirty="0"/>
            </a:br>
            <a:r>
              <a:rPr lang="de-DE" sz="2200" b="1" dirty="0">
                <a:solidFill>
                  <a:schemeClr val="tx2">
                    <a:lumMod val="60000"/>
                    <a:lumOff val="40000"/>
                  </a:schemeClr>
                </a:solidFill>
              </a:rPr>
              <a:t>nicht unrein machen wollte</a:t>
            </a:r>
            <a:r>
              <a:rPr lang="de-DE" sz="2200" b="1" dirty="0"/>
              <a:t>…“</a:t>
            </a:r>
          </a:p>
          <a:p>
            <a:pPr>
              <a:spcBef>
                <a:spcPts val="600"/>
              </a:spcBef>
            </a:pPr>
            <a:r>
              <a:rPr lang="de-DE" sz="2200" b="1" dirty="0"/>
              <a:t>„Und diesen vier jungen Leuten gab GOTT </a:t>
            </a:r>
            <a:r>
              <a:rPr lang="de-DE" sz="2200" b="1" dirty="0">
                <a:highlight>
                  <a:srgbClr val="FFFF00"/>
                </a:highlight>
              </a:rPr>
              <a:t>Verstand</a:t>
            </a:r>
            <a:r>
              <a:rPr lang="de-DE" sz="2200" b="1" dirty="0"/>
              <a:t> </a:t>
            </a:r>
            <a:br>
              <a:rPr lang="de-DE" sz="2200" b="1" dirty="0"/>
            </a:br>
            <a:r>
              <a:rPr lang="de-DE" sz="2200" b="1" dirty="0"/>
              <a:t>und </a:t>
            </a:r>
            <a:r>
              <a:rPr lang="de-DE" sz="2200" b="1" dirty="0">
                <a:highlight>
                  <a:srgbClr val="FFFF00"/>
                </a:highlight>
              </a:rPr>
              <a:t>Einsicht für jede Art von Schrift</a:t>
            </a:r>
            <a:r>
              <a:rPr lang="de-DE" sz="2200" b="1" dirty="0"/>
              <a:t> und </a:t>
            </a:r>
            <a:r>
              <a:rPr lang="de-DE" sz="2200" b="1" dirty="0">
                <a:highlight>
                  <a:srgbClr val="FFFF00"/>
                </a:highlight>
              </a:rPr>
              <a:t>Weisheit. </a:t>
            </a:r>
            <a:br>
              <a:rPr lang="de-DE" sz="2200" b="1" dirty="0">
                <a:highlight>
                  <a:srgbClr val="FFFF00"/>
                </a:highlight>
              </a:rPr>
            </a:br>
            <a:r>
              <a:rPr lang="de-DE" sz="2200" b="1" dirty="0"/>
              <a:t>Daniel aber verstand sich auf </a:t>
            </a:r>
            <a:r>
              <a:rPr lang="de-DE" sz="2200" b="1" dirty="0">
                <a:highlight>
                  <a:srgbClr val="FFFF00"/>
                </a:highlight>
              </a:rPr>
              <a:t>Gesichte und Träume jeder Art.</a:t>
            </a:r>
            <a:r>
              <a:rPr lang="de" sz="2200" b="1" dirty="0">
                <a:highlight>
                  <a:srgbClr val="FFFF00"/>
                </a:highlight>
              </a:rPr>
              <a:t>“</a:t>
            </a:r>
          </a:p>
          <a:p>
            <a:pPr>
              <a:spcBef>
                <a:spcPts val="600"/>
              </a:spcBef>
            </a:pPr>
            <a:r>
              <a:rPr lang="de-DE" sz="2200" b="1" dirty="0"/>
              <a:t>„Und der König fand sie in allen Sachen, </a:t>
            </a:r>
            <a:br>
              <a:rPr lang="de-DE" sz="2200" b="1" dirty="0"/>
            </a:br>
            <a:r>
              <a:rPr lang="de-DE" sz="2200" b="1" dirty="0"/>
              <a:t>die er sie fragte, zehnmal klüger und verständiger </a:t>
            </a:r>
            <a:br>
              <a:rPr lang="de-DE" sz="2200" b="1" dirty="0"/>
            </a:br>
            <a:r>
              <a:rPr lang="de-DE" sz="2200" b="1" dirty="0"/>
              <a:t>als alle Zeichendeuter und Weisen </a:t>
            </a:r>
            <a:br>
              <a:rPr lang="de-DE" sz="2200" b="1" dirty="0"/>
            </a:br>
            <a:r>
              <a:rPr lang="de-DE" sz="2200" b="1" dirty="0"/>
              <a:t>in seinem ganzen Reich.“</a:t>
            </a:r>
            <a:endParaRPr lang="de" sz="2200" b="1" dirty="0"/>
          </a:p>
        </p:txBody>
      </p:sp>
      <p:sp>
        <p:nvSpPr>
          <p:cNvPr id="2" name="Scrollen: horizontal 1">
            <a:extLst>
              <a:ext uri="{FF2B5EF4-FFF2-40B4-BE49-F238E27FC236}">
                <a16:creationId xmlns:a16="http://schemas.microsoft.com/office/drawing/2014/main" id="{495B38AD-45E4-5CF5-9BC1-4FD739C6E0FB}"/>
              </a:ext>
            </a:extLst>
          </p:cNvPr>
          <p:cNvSpPr/>
          <p:nvPr/>
        </p:nvSpPr>
        <p:spPr>
          <a:xfrm>
            <a:off x="59115" y="29470"/>
            <a:ext cx="2714065" cy="90418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br>
              <a:rPr lang="de-DE" sz="2000" b="1" i="1" dirty="0">
                <a:solidFill>
                  <a:srgbClr val="011E71"/>
                </a:solidFill>
              </a:rPr>
            </a:br>
            <a:r>
              <a:rPr lang="de-DE" sz="2000" b="1" i="1" spc="200" dirty="0">
                <a:solidFill>
                  <a:schemeClr val="tx2">
                    <a:lumMod val="75000"/>
                  </a:schemeClr>
                </a:solidFill>
              </a:rPr>
              <a:t>Der treue Daniel</a:t>
            </a:r>
          </a:p>
        </p:txBody>
      </p:sp>
      <p:sp>
        <p:nvSpPr>
          <p:cNvPr id="11" name="CuadroTexto 2">
            <a:extLst>
              <a:ext uri="{FF2B5EF4-FFF2-40B4-BE49-F238E27FC236}">
                <a16:creationId xmlns:a16="http://schemas.microsoft.com/office/drawing/2014/main" id="{0AAEEDF4-3DCB-DBE4-C010-36F2FC2C4B06}"/>
              </a:ext>
            </a:extLst>
          </p:cNvPr>
          <p:cNvSpPr txBox="1"/>
          <p:nvPr/>
        </p:nvSpPr>
        <p:spPr>
          <a:xfrm>
            <a:off x="3252866" y="-47625"/>
            <a:ext cx="8939133" cy="769441"/>
          </a:xfrm>
          <a:prstGeom prst="rect">
            <a:avLst/>
          </a:prstGeom>
          <a:noFill/>
        </p:spPr>
        <p:txBody>
          <a:bodyPr wrap="square">
            <a:spAutoFit/>
          </a:bodyPr>
          <a:lstStyle/>
          <a:p>
            <a:pPr algn="ctr"/>
            <a:r>
              <a:rPr lang="de"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BETEN IN GEFÄHRLICHEN ZEITEN</a:t>
            </a:r>
          </a:p>
        </p:txBody>
      </p:sp>
    </p:spTree>
    <p:extLst>
      <p:ext uri="{BB962C8B-B14F-4D97-AF65-F5344CB8AC3E}">
        <p14:creationId xmlns:p14="http://schemas.microsoft.com/office/powerpoint/2010/main" val="251139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EF200E2-0D3E-32FF-CC13-A0499BB6B35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6740551D-643B-81A0-B2C5-C2A2C619D1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5263" y="896537"/>
            <a:ext cx="4175651" cy="5263424"/>
          </a:xfrm>
          <a:prstGeom prst="rect">
            <a:avLst/>
          </a:prstGeom>
          <a:effectLst>
            <a:softEdge rad="317500"/>
          </a:effectLst>
        </p:spPr>
      </p:pic>
      <p:grpSp>
        <p:nvGrpSpPr>
          <p:cNvPr id="46" name="Grupo 45">
            <a:extLst>
              <a:ext uri="{FF2B5EF4-FFF2-40B4-BE49-F238E27FC236}">
                <a16:creationId xmlns:a16="http://schemas.microsoft.com/office/drawing/2014/main" id="{6B153E56-4A5F-539E-82E2-8FF0089D5CD7}"/>
              </a:ext>
            </a:extLst>
          </p:cNvPr>
          <p:cNvGrpSpPr/>
          <p:nvPr/>
        </p:nvGrpSpPr>
        <p:grpSpPr>
          <a:xfrm rot="16200000">
            <a:off x="1756600" y="-204492"/>
            <a:ext cx="769343" cy="4161339"/>
            <a:chOff x="132847" y="3143252"/>
            <a:chExt cx="769343" cy="3592289"/>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EDFD1DD6-5DC1-DBCE-C812-1B4CF22ED047}"/>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2923BA70-4A56-25D0-2883-0F612242319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2117B6D7-E043-2F9E-7793-6C21FA887F09}"/>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439641" y="1622687"/>
                <a:ext cx="556850" cy="84480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8D89BD21-EC48-0313-9A8D-F85D1360A6CE}"/>
                </a:ext>
              </a:extLst>
            </p:cNvPr>
            <p:cNvSpPr txBox="1"/>
            <p:nvPr/>
          </p:nvSpPr>
          <p:spPr>
            <a:xfrm rot="5400000">
              <a:off x="-821861" y="5202354"/>
              <a:ext cx="2697043" cy="369332"/>
            </a:xfrm>
            <a:prstGeom prst="rect">
              <a:avLst/>
            </a:prstGeom>
            <a:noFill/>
          </p:spPr>
          <p:txBody>
            <a:bodyPr vert="horz" wrap="square" rtlCol="0">
              <a:spAutoFit/>
            </a:bodyPr>
            <a:lstStyle/>
            <a:p>
              <a:r>
                <a:rPr lang="de" b="1" dirty="0">
                  <a:effectLst>
                    <a:outerShdw blurRad="38100" dist="38100" dir="2700000" algn="tl">
                      <a:srgbClr val="000000">
                        <a:alpha val="43137"/>
                      </a:srgbClr>
                    </a:outerShdw>
                  </a:effectLst>
                </a:rPr>
                <a:t>TREU  VERWALTEN</a:t>
              </a:r>
            </a:p>
          </p:txBody>
        </p:sp>
      </p:grpSp>
      <p:grpSp>
        <p:nvGrpSpPr>
          <p:cNvPr id="47" name="Grupo 46">
            <a:extLst>
              <a:ext uri="{FF2B5EF4-FFF2-40B4-BE49-F238E27FC236}">
                <a16:creationId xmlns:a16="http://schemas.microsoft.com/office/drawing/2014/main" id="{DB9A892F-3CC9-EF60-8537-16141E1EA3BE}"/>
              </a:ext>
            </a:extLst>
          </p:cNvPr>
          <p:cNvGrpSpPr/>
          <p:nvPr/>
        </p:nvGrpSpPr>
        <p:grpSpPr>
          <a:xfrm rot="16200000">
            <a:off x="1722142" y="671619"/>
            <a:ext cx="763700" cy="4089752"/>
            <a:chOff x="909009" y="3143252"/>
            <a:chExt cx="763700"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0CEFD6E8-505C-E68D-749D-9327C7F3EB8B}"/>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CA8A8557-D410-1F1F-CCF2-43A4C0CFDE6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342D3EB4-3CA4-78AE-8300-550655064537}"/>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1624219" y="1622933"/>
                <a:ext cx="463523" cy="841207"/>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5ED99535-C20B-7B53-1B66-94ACAB718025}"/>
                </a:ext>
              </a:extLst>
            </p:cNvPr>
            <p:cNvSpPr txBox="1"/>
            <p:nvPr/>
          </p:nvSpPr>
          <p:spPr>
            <a:xfrm rot="5400000">
              <a:off x="247089" y="4914219"/>
              <a:ext cx="2096137" cy="369332"/>
            </a:xfrm>
            <a:prstGeom prst="rect">
              <a:avLst/>
            </a:prstGeom>
            <a:noFill/>
          </p:spPr>
          <p:txBody>
            <a:bodyPr vert="horz"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de" spc="0" dirty="0"/>
                <a:t>REDLICH SEIN</a:t>
              </a:r>
              <a:endParaRPr lang="en" sz="2000" spc="0" dirty="0"/>
            </a:p>
          </p:txBody>
        </p:sp>
      </p:grpSp>
      <p:grpSp>
        <p:nvGrpSpPr>
          <p:cNvPr id="48" name="Grupo 47">
            <a:extLst>
              <a:ext uri="{FF2B5EF4-FFF2-40B4-BE49-F238E27FC236}">
                <a16:creationId xmlns:a16="http://schemas.microsoft.com/office/drawing/2014/main" id="{ABCDEE6F-0A62-F5D0-A323-F6FF1F3A81E6}"/>
              </a:ext>
            </a:extLst>
          </p:cNvPr>
          <p:cNvGrpSpPr/>
          <p:nvPr/>
        </p:nvGrpSpPr>
        <p:grpSpPr>
          <a:xfrm rot="16200000">
            <a:off x="1738055" y="1518723"/>
            <a:ext cx="758519" cy="408975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71516A0D-B56A-02FB-B011-E43BD505D87F}"/>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D024F58E-CD31-845C-E934-CAD3EC3CE83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98976CFC-9545-D9E8-3A7A-6B519052F8BC}"/>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2725994" y="1622088"/>
                <a:ext cx="401711" cy="831883"/>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498B4F21-BF0C-652A-AE50-645E0CE59B51}"/>
                </a:ext>
              </a:extLst>
            </p:cNvPr>
            <p:cNvSpPr txBox="1"/>
            <p:nvPr/>
          </p:nvSpPr>
          <p:spPr>
            <a:xfrm rot="5400000">
              <a:off x="1184581" y="4724399"/>
              <a:ext cx="1768877" cy="369332"/>
            </a:xfrm>
            <a:prstGeom prst="rect">
              <a:avLst/>
            </a:prstGeom>
            <a:noFill/>
          </p:spPr>
          <p:txBody>
            <a:bodyPr vert="horz"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de" spc="0" dirty="0"/>
                <a:t>GEWISSENHAFT</a:t>
              </a:r>
            </a:p>
          </p:txBody>
        </p:sp>
      </p:grpSp>
      <p:grpSp>
        <p:nvGrpSpPr>
          <p:cNvPr id="49" name="Grupo 48">
            <a:extLst>
              <a:ext uri="{FF2B5EF4-FFF2-40B4-BE49-F238E27FC236}">
                <a16:creationId xmlns:a16="http://schemas.microsoft.com/office/drawing/2014/main" id="{8BC5A784-DB9C-3EA4-2727-1E68FF745FF7}"/>
              </a:ext>
            </a:extLst>
          </p:cNvPr>
          <p:cNvGrpSpPr/>
          <p:nvPr/>
        </p:nvGrpSpPr>
        <p:grpSpPr>
          <a:xfrm rot="16200000">
            <a:off x="1748915" y="2349007"/>
            <a:ext cx="754777" cy="4098854"/>
            <a:chOff x="2441781" y="3143251"/>
            <a:chExt cx="754777"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A6E53B2D-A991-8467-8EA0-2960E201E0EC}"/>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40728D84-424E-106E-6105-B68D37C28EBF}"/>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AD7E5E47-9452-3712-2041-6550B36CF314}"/>
                  </a:ext>
                </a:extLst>
              </p:cNvPr>
              <p:cNvPicPr>
                <a:picLocks noChangeAspect="1" noChangeArrowheads="1"/>
              </p:cNvPicPr>
              <p:nvPr/>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3700647" y="1618425"/>
                <a:ext cx="660048" cy="868055"/>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AD965F3-8226-5CC0-2688-CF5E8BBD65B2}"/>
                </a:ext>
              </a:extLst>
            </p:cNvPr>
            <p:cNvSpPr txBox="1"/>
            <p:nvPr/>
          </p:nvSpPr>
          <p:spPr>
            <a:xfrm>
              <a:off x="2588808" y="4088541"/>
              <a:ext cx="461665" cy="1516601"/>
            </a:xfrm>
            <a:prstGeom prst="rect">
              <a:avLst/>
            </a:prstGeom>
            <a:noFill/>
          </p:spPr>
          <p:txBody>
            <a:bodyPr ve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de" spc="0" dirty="0"/>
                <a:t>FEUERERPROBT</a:t>
              </a:r>
            </a:p>
          </p:txBody>
        </p:sp>
      </p:grpSp>
      <p:grpSp>
        <p:nvGrpSpPr>
          <p:cNvPr id="50" name="Grupo 49">
            <a:extLst>
              <a:ext uri="{FF2B5EF4-FFF2-40B4-BE49-F238E27FC236}">
                <a16:creationId xmlns:a16="http://schemas.microsoft.com/office/drawing/2014/main" id="{63068635-3231-F283-3C47-793B9F9F5DA8}"/>
              </a:ext>
            </a:extLst>
          </p:cNvPr>
          <p:cNvGrpSpPr/>
          <p:nvPr/>
        </p:nvGrpSpPr>
        <p:grpSpPr>
          <a:xfrm rot="16200000">
            <a:off x="1739076" y="3208997"/>
            <a:ext cx="767206" cy="4106108"/>
            <a:chOff x="3200400" y="3143250"/>
            <a:chExt cx="767206"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93C82FF0-FAC4-8650-74BE-61E03DA2B55B}"/>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1E69B02C-318F-5D76-0365-732D66818CAF}"/>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187E9456-525F-10C5-021F-601D76F5674E}"/>
                  </a:ext>
                </a:extLst>
              </p:cNvPr>
              <p:cNvPicPr>
                <a:picLocks noChangeAspect="1" noChangeArrowheads="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4858100" y="1618781"/>
                <a:ext cx="556248" cy="858076"/>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3EC54E4B-9E8A-F9FA-D31B-4053FE8A4E5F}"/>
                </a:ext>
              </a:extLst>
            </p:cNvPr>
            <p:cNvSpPr txBox="1"/>
            <p:nvPr/>
          </p:nvSpPr>
          <p:spPr>
            <a:xfrm>
              <a:off x="3362818" y="4113935"/>
              <a:ext cx="461665" cy="1347338"/>
            </a:xfrm>
            <a:prstGeom prst="rect">
              <a:avLst/>
            </a:prstGeom>
            <a:noFill/>
          </p:spPr>
          <p:txBody>
            <a:bodyPr ve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de" spc="0" dirty="0"/>
                <a:t>ZUVERLÄSSIG</a:t>
              </a:r>
            </a:p>
          </p:txBody>
        </p:sp>
      </p:grpSp>
      <p:grpSp>
        <p:nvGrpSpPr>
          <p:cNvPr id="51" name="Grupo 50">
            <a:extLst>
              <a:ext uri="{FF2B5EF4-FFF2-40B4-BE49-F238E27FC236}">
                <a16:creationId xmlns:a16="http://schemas.microsoft.com/office/drawing/2014/main" id="{4D728A19-E445-FD16-C9E0-2AE33769E5CD}"/>
              </a:ext>
            </a:extLst>
          </p:cNvPr>
          <p:cNvGrpSpPr/>
          <p:nvPr/>
        </p:nvGrpSpPr>
        <p:grpSpPr>
          <a:xfrm rot="16200000">
            <a:off x="1756807" y="4072119"/>
            <a:ext cx="771443" cy="4104896"/>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E2843A94-4035-6216-A4EC-EAA7B12D01B6}"/>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D43A9EC9-CC6F-037A-50E6-B5278E5DEE10}"/>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E63656DC-BD87-1AAB-3E6A-4DC361C5995E}"/>
                  </a:ext>
                </a:extLst>
              </p:cNvPr>
              <p:cNvPicPr>
                <a:picLocks noChangeAspect="1" noChangeArrowheads="1"/>
              </p:cNvPicPr>
              <p:nvPr/>
            </p:nvPicPr>
            <p:blipFill>
              <a:blip r:embed="rId15"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6010851" y="1621037"/>
                <a:ext cx="468554" cy="828139"/>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66A49B7B-6788-2468-02C5-519406E7241D}"/>
                </a:ext>
              </a:extLst>
            </p:cNvPr>
            <p:cNvSpPr txBox="1"/>
            <p:nvPr/>
          </p:nvSpPr>
          <p:spPr>
            <a:xfrm>
              <a:off x="4113871" y="4118203"/>
              <a:ext cx="461665" cy="814463"/>
            </a:xfrm>
            <a:prstGeom prst="rect">
              <a:avLst/>
            </a:prstGeom>
            <a:noFill/>
          </p:spPr>
          <p:txBody>
            <a:bodyPr ve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de" spc="0" dirty="0"/>
                <a:t>GEEHRT</a:t>
              </a:r>
            </a:p>
          </p:txBody>
        </p:sp>
      </p:grpSp>
      <p:grpSp>
        <p:nvGrpSpPr>
          <p:cNvPr id="52" name="Grupo 51">
            <a:extLst>
              <a:ext uri="{FF2B5EF4-FFF2-40B4-BE49-F238E27FC236}">
                <a16:creationId xmlns:a16="http://schemas.microsoft.com/office/drawing/2014/main" id="{8C392B1D-76A5-E07F-BFA9-AF711D6285C4}"/>
              </a:ext>
            </a:extLst>
          </p:cNvPr>
          <p:cNvGrpSpPr/>
          <p:nvPr/>
        </p:nvGrpSpPr>
        <p:grpSpPr>
          <a:xfrm rot="16200000">
            <a:off x="6000962" y="3028174"/>
            <a:ext cx="762722" cy="3986692"/>
            <a:chOff x="4733213" y="3143250"/>
            <a:chExt cx="762722"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9E8BD575-BB21-A398-FFAB-C7DD287973B7}"/>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F7D6A7-7E9C-8825-CD69-DDA1FC569A1C}"/>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E186D856-1A91-7329-8272-B96A9980D3E5}"/>
                  </a:ext>
                </a:extLst>
              </p:cNvPr>
              <p:cNvPicPr>
                <a:picLocks noChangeAspect="1" noChangeArrowheads="1"/>
              </p:cNvPicPr>
              <p:nvPr/>
            </p:nvPicPr>
            <p:blipFill>
              <a:blip r:embed="rId17"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6998330" y="1547440"/>
                <a:ext cx="739631" cy="961891"/>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9271F242-242A-3431-CAE4-F90014391FCB}"/>
                </a:ext>
              </a:extLst>
            </p:cNvPr>
            <p:cNvSpPr txBox="1"/>
            <p:nvPr/>
          </p:nvSpPr>
          <p:spPr>
            <a:xfrm>
              <a:off x="4945224" y="4111083"/>
              <a:ext cx="461665" cy="2424254"/>
            </a:xfrm>
            <a:prstGeom prst="rect">
              <a:avLst/>
            </a:prstGeom>
            <a:noFill/>
          </p:spPr>
          <p:txBody>
            <a:bodyPr ve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de" spc="0" dirty="0"/>
                <a:t>GLÄUBIG UND LOYAL</a:t>
              </a:r>
            </a:p>
          </p:txBody>
        </p:sp>
      </p:grpSp>
      <p:grpSp>
        <p:nvGrpSpPr>
          <p:cNvPr id="53" name="Grupo 52">
            <a:extLst>
              <a:ext uri="{FF2B5EF4-FFF2-40B4-BE49-F238E27FC236}">
                <a16:creationId xmlns:a16="http://schemas.microsoft.com/office/drawing/2014/main" id="{58DF0161-7BD2-67DE-57B9-01AD40810CB0}"/>
              </a:ext>
            </a:extLst>
          </p:cNvPr>
          <p:cNvGrpSpPr/>
          <p:nvPr/>
        </p:nvGrpSpPr>
        <p:grpSpPr>
          <a:xfrm rot="16200000">
            <a:off x="5882277" y="4008312"/>
            <a:ext cx="1018463" cy="3968316"/>
            <a:chOff x="5494236" y="3143249"/>
            <a:chExt cx="668518" cy="351591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A57170E8-2992-7C8F-93E0-8AE94F2CD0A9}"/>
                </a:ext>
              </a:extLst>
            </p:cNvPr>
            <p:cNvGrpSpPr/>
            <p:nvPr/>
          </p:nvGrpSpPr>
          <p:grpSpPr>
            <a:xfrm>
              <a:off x="5494236" y="3143249"/>
              <a:ext cx="668518" cy="3515914"/>
              <a:chOff x="7913589" y="1510301"/>
              <a:chExt cx="979008" cy="5148862"/>
            </a:xfrm>
          </p:grpSpPr>
          <p:pic>
            <p:nvPicPr>
              <p:cNvPr id="23" name="Picture 31" descr="E:\Daniel 6\Pptx\03\z08.png">
                <a:extLst>
                  <a:ext uri="{FF2B5EF4-FFF2-40B4-BE49-F238E27FC236}">
                    <a16:creationId xmlns:a16="http://schemas.microsoft.com/office/drawing/2014/main" id="{99D44DAD-4165-8B6A-F082-E0F37E723DCB}"/>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a:fillRect/>
              </a:stretch>
            </p:blipFill>
            <p:spPr bwMode="auto">
              <a:xfrm>
                <a:off x="7913589" y="1510301"/>
                <a:ext cx="979008"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254AE294-7D4F-41D3-3CE3-38F0FA2CC21B}"/>
                  </a:ext>
                </a:extLst>
              </p:cNvPr>
              <p:cNvPicPr>
                <a:picLocks noChangeAspect="1" noChangeArrowheads="1"/>
              </p:cNvPicPr>
              <p:nvPr/>
            </p:nvPicPr>
            <p:blipFill>
              <a:blip r:embed="rId1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8083938" y="1716790"/>
                <a:ext cx="719944" cy="585117"/>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4A93D82D-DEA7-A604-6E3F-F9C8FE11735F}"/>
                </a:ext>
              </a:extLst>
            </p:cNvPr>
            <p:cNvSpPr txBox="1"/>
            <p:nvPr/>
          </p:nvSpPr>
          <p:spPr>
            <a:xfrm>
              <a:off x="5578851" y="4024786"/>
              <a:ext cx="484858" cy="2509980"/>
            </a:xfrm>
            <a:prstGeom prst="rect">
              <a:avLst/>
            </a:prstGeom>
            <a:noFill/>
          </p:spPr>
          <p:txBody>
            <a:bodyPr ve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de-DE" spc="0" dirty="0"/>
                <a:t>KEINE SCHLECHTEN</a:t>
              </a:r>
              <a:br>
                <a:rPr lang="es-ES" spc="0" dirty="0"/>
              </a:br>
              <a:r>
                <a:rPr lang="de" spc="0" dirty="0"/>
                <a:t>GEWOHNHEITEN</a:t>
              </a:r>
            </a:p>
          </p:txBody>
        </p:sp>
      </p:grpSp>
      <p:sp>
        <p:nvSpPr>
          <p:cNvPr id="2" name="Scrollen: horizontal 1">
            <a:extLst>
              <a:ext uri="{FF2B5EF4-FFF2-40B4-BE49-F238E27FC236}">
                <a16:creationId xmlns:a16="http://schemas.microsoft.com/office/drawing/2014/main" id="{F08A3A58-B2A0-6EB1-B600-BBF12EB97358}"/>
              </a:ext>
            </a:extLst>
          </p:cNvPr>
          <p:cNvSpPr/>
          <p:nvPr/>
        </p:nvSpPr>
        <p:spPr>
          <a:xfrm>
            <a:off x="59115" y="29470"/>
            <a:ext cx="2714065" cy="90418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br>
              <a:rPr lang="de-DE" sz="2000" b="1" i="1" dirty="0">
                <a:solidFill>
                  <a:srgbClr val="011E71"/>
                </a:solidFill>
              </a:rPr>
            </a:br>
            <a:r>
              <a:rPr lang="de-DE" sz="2000" b="1" i="1" spc="200" dirty="0">
                <a:solidFill>
                  <a:schemeClr val="tx2">
                    <a:lumMod val="75000"/>
                  </a:schemeClr>
                </a:solidFill>
              </a:rPr>
              <a:t>Der treue Daniel</a:t>
            </a:r>
          </a:p>
        </p:txBody>
      </p:sp>
      <p:sp>
        <p:nvSpPr>
          <p:cNvPr id="11" name="CuadroTexto 2">
            <a:extLst>
              <a:ext uri="{FF2B5EF4-FFF2-40B4-BE49-F238E27FC236}">
                <a16:creationId xmlns:a16="http://schemas.microsoft.com/office/drawing/2014/main" id="{EDD2DAFA-7157-E9BA-9813-C5CA131458F9}"/>
              </a:ext>
            </a:extLst>
          </p:cNvPr>
          <p:cNvSpPr txBox="1"/>
          <p:nvPr/>
        </p:nvSpPr>
        <p:spPr>
          <a:xfrm>
            <a:off x="3252866" y="-47625"/>
            <a:ext cx="8939133" cy="769441"/>
          </a:xfrm>
          <a:prstGeom prst="rect">
            <a:avLst/>
          </a:prstGeom>
          <a:noFill/>
        </p:spPr>
        <p:txBody>
          <a:bodyPr wrap="square">
            <a:spAutoFit/>
          </a:bodyPr>
          <a:lstStyle/>
          <a:p>
            <a:pPr algn="ctr"/>
            <a:r>
              <a:rPr lang="de"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Candara" panose="020E0502030303020204" pitchFamily="34" charset="0"/>
              </a:rPr>
              <a:t>BETEN IN GEFÄHRLICHEN ZEITEN</a:t>
            </a:r>
          </a:p>
        </p:txBody>
      </p:sp>
      <p:sp>
        <p:nvSpPr>
          <p:cNvPr id="3" name="CuadroTexto 8">
            <a:extLst>
              <a:ext uri="{FF2B5EF4-FFF2-40B4-BE49-F238E27FC236}">
                <a16:creationId xmlns:a16="http://schemas.microsoft.com/office/drawing/2014/main" id="{B3AE0EA5-3462-B49D-34C7-1CC6B96AB60F}"/>
              </a:ext>
            </a:extLst>
          </p:cNvPr>
          <p:cNvSpPr txBox="1"/>
          <p:nvPr/>
        </p:nvSpPr>
        <p:spPr>
          <a:xfrm>
            <a:off x="4344767" y="944197"/>
            <a:ext cx="3986692" cy="3554819"/>
          </a:xfrm>
          <a:prstGeom prst="rect">
            <a:avLst/>
          </a:prstGeom>
          <a:noFill/>
        </p:spPr>
        <p:txBody>
          <a:bodyPr wrap="square">
            <a:spAutoFit/>
          </a:bodyPr>
          <a:lstStyle/>
          <a:p>
            <a:pPr algn="ctr">
              <a:spcBef>
                <a:spcPts val="600"/>
              </a:spcBef>
            </a:pPr>
            <a:r>
              <a:rPr lang="de" sz="2000" b="1" dirty="0"/>
              <a:t>Welche Eigenschaften </a:t>
            </a:r>
            <a:br>
              <a:rPr lang="de" sz="2000" b="1" dirty="0"/>
            </a:br>
            <a:r>
              <a:rPr lang="de" sz="2000" b="1" dirty="0"/>
              <a:t>hatte Daniel </a:t>
            </a:r>
            <a:br>
              <a:rPr lang="de" sz="2000" b="1" dirty="0"/>
            </a:br>
            <a:r>
              <a:rPr lang="de" sz="2000" b="1" dirty="0"/>
              <a:t>nach einem Leben im Gebet angenommen </a:t>
            </a:r>
          </a:p>
          <a:p>
            <a:pPr algn="ctr">
              <a:spcBef>
                <a:spcPts val="600"/>
              </a:spcBef>
            </a:pPr>
            <a:r>
              <a:rPr lang="de" sz="2000" b="1" dirty="0"/>
              <a:t>(Dan. 6,5b)?</a:t>
            </a:r>
            <a:br>
              <a:rPr lang="de" sz="2000" b="1" dirty="0"/>
            </a:br>
            <a:r>
              <a:rPr lang="de" sz="2000" b="1" dirty="0"/>
              <a:t>„</a:t>
            </a:r>
            <a:r>
              <a:rPr lang="de-DE" sz="2000" b="1" dirty="0"/>
              <a:t>Aber sie </a:t>
            </a:r>
            <a:r>
              <a:rPr lang="de-DE" sz="2000" b="1" i="1" dirty="0"/>
              <a:t>(die Kollegen) </a:t>
            </a:r>
            <a:r>
              <a:rPr lang="de-DE" sz="2000" b="1" dirty="0"/>
              <a:t>konnten keinen Grund zur Anklage und kein Vergehen finden; denn er war treu, sodass man keine Schuld und kein Vergehen bei ihm finden konnte.“</a:t>
            </a:r>
            <a:endParaRPr lang="de" sz="2000" b="1" dirty="0"/>
          </a:p>
        </p:txBody>
      </p:sp>
    </p:spTree>
    <p:extLst>
      <p:ext uri="{BB962C8B-B14F-4D97-AF65-F5344CB8AC3E}">
        <p14:creationId xmlns:p14="http://schemas.microsoft.com/office/powerpoint/2010/main" val="19864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1000" fill="hold"/>
                                        <p:tgtEl>
                                          <p:spTgt spid="46"/>
                                        </p:tgtEl>
                                        <p:attrNameLst>
                                          <p:attrName>ppt_w</p:attrName>
                                        </p:attrNameLst>
                                      </p:cBhvr>
                                      <p:tavLst>
                                        <p:tav tm="0">
                                          <p:val>
                                            <p:strVal val="#ppt_w+.3"/>
                                          </p:val>
                                        </p:tav>
                                        <p:tav tm="100000">
                                          <p:val>
                                            <p:strVal val="#ppt_w"/>
                                          </p:val>
                                        </p:tav>
                                      </p:tavLst>
                                    </p:anim>
                                    <p:anim calcmode="lin" valueType="num">
                                      <p:cBhvr>
                                        <p:cTn id="13" dur="1000" fill="hold"/>
                                        <p:tgtEl>
                                          <p:spTgt spid="46"/>
                                        </p:tgtEl>
                                        <p:attrNameLst>
                                          <p:attrName>ppt_h</p:attrName>
                                        </p:attrNameLst>
                                      </p:cBhvr>
                                      <p:tavLst>
                                        <p:tav tm="0">
                                          <p:val>
                                            <p:strVal val="#ppt_h"/>
                                          </p:val>
                                        </p:tav>
                                        <p:tav tm="100000">
                                          <p:val>
                                            <p:strVal val="#ppt_h"/>
                                          </p:val>
                                        </p:tav>
                                      </p:tavLst>
                                    </p:anim>
                                    <p:animEffect transition="in" filter="fade">
                                      <p:cBhvr>
                                        <p:cTn id="14" dur="10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1000" fill="hold"/>
                                        <p:tgtEl>
                                          <p:spTgt spid="47"/>
                                        </p:tgtEl>
                                        <p:attrNameLst>
                                          <p:attrName>ppt_w</p:attrName>
                                        </p:attrNameLst>
                                      </p:cBhvr>
                                      <p:tavLst>
                                        <p:tav tm="0">
                                          <p:val>
                                            <p:strVal val="#ppt_w+.3"/>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Effect transition="in" filter="fade">
                                      <p:cBhvr>
                                        <p:cTn id="21" dur="10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1000" fill="hold"/>
                                        <p:tgtEl>
                                          <p:spTgt spid="48"/>
                                        </p:tgtEl>
                                        <p:attrNameLst>
                                          <p:attrName>ppt_w</p:attrName>
                                        </p:attrNameLst>
                                      </p:cBhvr>
                                      <p:tavLst>
                                        <p:tav tm="0">
                                          <p:val>
                                            <p:strVal val="#ppt_w+.3"/>
                                          </p:val>
                                        </p:tav>
                                        <p:tav tm="100000">
                                          <p:val>
                                            <p:strVal val="#ppt_w"/>
                                          </p:val>
                                        </p:tav>
                                      </p:tavLst>
                                    </p:anim>
                                    <p:anim calcmode="lin" valueType="num">
                                      <p:cBhvr>
                                        <p:cTn id="27" dur="1000" fill="hold"/>
                                        <p:tgtEl>
                                          <p:spTgt spid="48"/>
                                        </p:tgtEl>
                                        <p:attrNameLst>
                                          <p:attrName>ppt_h</p:attrName>
                                        </p:attrNameLst>
                                      </p:cBhvr>
                                      <p:tavLst>
                                        <p:tav tm="0">
                                          <p:val>
                                            <p:strVal val="#ppt_h"/>
                                          </p:val>
                                        </p:tav>
                                        <p:tav tm="100000">
                                          <p:val>
                                            <p:strVal val="#ppt_h"/>
                                          </p:val>
                                        </p:tav>
                                      </p:tavLst>
                                    </p:anim>
                                    <p:animEffect transition="in" filter="fade">
                                      <p:cBhvr>
                                        <p:cTn id="28" dur="10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1000" fill="hold"/>
                                        <p:tgtEl>
                                          <p:spTgt spid="49"/>
                                        </p:tgtEl>
                                        <p:attrNameLst>
                                          <p:attrName>ppt_w</p:attrName>
                                        </p:attrNameLst>
                                      </p:cBhvr>
                                      <p:tavLst>
                                        <p:tav tm="0">
                                          <p:val>
                                            <p:strVal val="#ppt_w+.3"/>
                                          </p:val>
                                        </p:tav>
                                        <p:tav tm="100000">
                                          <p:val>
                                            <p:strVal val="#ppt_w"/>
                                          </p:val>
                                        </p:tav>
                                      </p:tavLst>
                                    </p:anim>
                                    <p:anim calcmode="lin" valueType="num">
                                      <p:cBhvr>
                                        <p:cTn id="34" dur="1000" fill="hold"/>
                                        <p:tgtEl>
                                          <p:spTgt spid="49"/>
                                        </p:tgtEl>
                                        <p:attrNameLst>
                                          <p:attrName>ppt_h</p:attrName>
                                        </p:attrNameLst>
                                      </p:cBhvr>
                                      <p:tavLst>
                                        <p:tav tm="0">
                                          <p:val>
                                            <p:strVal val="#ppt_h"/>
                                          </p:val>
                                        </p:tav>
                                        <p:tav tm="100000">
                                          <p:val>
                                            <p:strVal val="#ppt_h"/>
                                          </p:val>
                                        </p:tav>
                                      </p:tavLst>
                                    </p:anim>
                                    <p:animEffect transition="in" filter="fade">
                                      <p:cBhvr>
                                        <p:cTn id="35" dur="10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strVal val="#ppt_w+.3"/>
                                          </p:val>
                                        </p:tav>
                                        <p:tav tm="100000">
                                          <p:val>
                                            <p:strVal val="#ppt_w"/>
                                          </p:val>
                                        </p:tav>
                                      </p:tavLst>
                                    </p:anim>
                                    <p:anim calcmode="lin" valueType="num">
                                      <p:cBhvr>
                                        <p:cTn id="41" dur="1000" fill="hold"/>
                                        <p:tgtEl>
                                          <p:spTgt spid="50"/>
                                        </p:tgtEl>
                                        <p:attrNameLst>
                                          <p:attrName>ppt_h</p:attrName>
                                        </p:attrNameLst>
                                      </p:cBhvr>
                                      <p:tavLst>
                                        <p:tav tm="0">
                                          <p:val>
                                            <p:strVal val="#ppt_h"/>
                                          </p:val>
                                        </p:tav>
                                        <p:tav tm="100000">
                                          <p:val>
                                            <p:strVal val="#ppt_h"/>
                                          </p:val>
                                        </p:tav>
                                      </p:tavLst>
                                    </p:anim>
                                    <p:animEffect transition="in" filter="fade">
                                      <p:cBhvr>
                                        <p:cTn id="42" dur="10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1000" fill="hold"/>
                                        <p:tgtEl>
                                          <p:spTgt spid="51"/>
                                        </p:tgtEl>
                                        <p:attrNameLst>
                                          <p:attrName>ppt_w</p:attrName>
                                        </p:attrNameLst>
                                      </p:cBhvr>
                                      <p:tavLst>
                                        <p:tav tm="0">
                                          <p:val>
                                            <p:strVal val="#ppt_w+.3"/>
                                          </p:val>
                                        </p:tav>
                                        <p:tav tm="100000">
                                          <p:val>
                                            <p:strVal val="#ppt_w"/>
                                          </p:val>
                                        </p:tav>
                                      </p:tavLst>
                                    </p:anim>
                                    <p:anim calcmode="lin" valueType="num">
                                      <p:cBhvr>
                                        <p:cTn id="48" dur="1000" fill="hold"/>
                                        <p:tgtEl>
                                          <p:spTgt spid="51"/>
                                        </p:tgtEl>
                                        <p:attrNameLst>
                                          <p:attrName>ppt_h</p:attrName>
                                        </p:attrNameLst>
                                      </p:cBhvr>
                                      <p:tavLst>
                                        <p:tav tm="0">
                                          <p:val>
                                            <p:strVal val="#ppt_h"/>
                                          </p:val>
                                        </p:tav>
                                        <p:tav tm="100000">
                                          <p:val>
                                            <p:strVal val="#ppt_h"/>
                                          </p:val>
                                        </p:tav>
                                      </p:tavLst>
                                    </p:anim>
                                    <p:animEffect transition="in" filter="fade">
                                      <p:cBhvr>
                                        <p:cTn id="49" dur="10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1000" fill="hold"/>
                                        <p:tgtEl>
                                          <p:spTgt spid="52"/>
                                        </p:tgtEl>
                                        <p:attrNameLst>
                                          <p:attrName>ppt_w</p:attrName>
                                        </p:attrNameLst>
                                      </p:cBhvr>
                                      <p:tavLst>
                                        <p:tav tm="0">
                                          <p:val>
                                            <p:strVal val="#ppt_w+.3"/>
                                          </p:val>
                                        </p:tav>
                                        <p:tav tm="100000">
                                          <p:val>
                                            <p:strVal val="#ppt_w"/>
                                          </p:val>
                                        </p:tav>
                                      </p:tavLst>
                                    </p:anim>
                                    <p:anim calcmode="lin" valueType="num">
                                      <p:cBhvr>
                                        <p:cTn id="55" dur="1000" fill="hold"/>
                                        <p:tgtEl>
                                          <p:spTgt spid="52"/>
                                        </p:tgtEl>
                                        <p:attrNameLst>
                                          <p:attrName>ppt_h</p:attrName>
                                        </p:attrNameLst>
                                      </p:cBhvr>
                                      <p:tavLst>
                                        <p:tav tm="0">
                                          <p:val>
                                            <p:strVal val="#ppt_h"/>
                                          </p:val>
                                        </p:tav>
                                        <p:tav tm="100000">
                                          <p:val>
                                            <p:strVal val="#ppt_h"/>
                                          </p:val>
                                        </p:tav>
                                      </p:tavLst>
                                    </p:anim>
                                    <p:animEffect transition="in" filter="fade">
                                      <p:cBhvr>
                                        <p:cTn id="56" dur="10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1000" fill="hold"/>
                                        <p:tgtEl>
                                          <p:spTgt spid="53"/>
                                        </p:tgtEl>
                                        <p:attrNameLst>
                                          <p:attrName>ppt_w</p:attrName>
                                        </p:attrNameLst>
                                      </p:cBhvr>
                                      <p:tavLst>
                                        <p:tav tm="0">
                                          <p:val>
                                            <p:strVal val="#ppt_w+.3"/>
                                          </p:val>
                                        </p:tav>
                                        <p:tav tm="100000">
                                          <p:val>
                                            <p:strVal val="#ppt_w"/>
                                          </p:val>
                                        </p:tav>
                                      </p:tavLst>
                                    </p:anim>
                                    <p:anim calcmode="lin" valueType="num">
                                      <p:cBhvr>
                                        <p:cTn id="62" dur="1000" fill="hold"/>
                                        <p:tgtEl>
                                          <p:spTgt spid="53"/>
                                        </p:tgtEl>
                                        <p:attrNameLst>
                                          <p:attrName>ppt_h</p:attrName>
                                        </p:attrNameLst>
                                      </p:cBhvr>
                                      <p:tavLst>
                                        <p:tav tm="0">
                                          <p:val>
                                            <p:strVal val="#ppt_h"/>
                                          </p:val>
                                        </p:tav>
                                        <p:tav tm="100000">
                                          <p:val>
                                            <p:strVal val="#ppt_h"/>
                                          </p:val>
                                        </p:tav>
                                      </p:tavLst>
                                    </p:anim>
                                    <p:animEffect transition="in" filter="fade">
                                      <p:cBhvr>
                                        <p:cTn id="63"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BDE89D1-725E-EF57-4F8E-0F855DEA12CE}"/>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FDA8F1A0-8449-2388-5DAD-67C07A76F45A}"/>
              </a:ext>
            </a:extLst>
          </p:cNvPr>
          <p:cNvSpPr txBox="1"/>
          <p:nvPr/>
        </p:nvSpPr>
        <p:spPr>
          <a:xfrm>
            <a:off x="210098" y="1601547"/>
            <a:ext cx="5658416" cy="5170646"/>
          </a:xfrm>
          <a:prstGeom prst="rect">
            <a:avLst/>
          </a:prstGeom>
          <a:noFill/>
        </p:spPr>
        <p:txBody>
          <a:bodyPr wrap="square" rtlCol="0">
            <a:spAutoFit/>
          </a:bodyPr>
          <a:lstStyle/>
          <a:p>
            <a:pPr>
              <a:spcBef>
                <a:spcPts val="600"/>
              </a:spcBef>
            </a:pPr>
            <a:r>
              <a:rPr lang="de" sz="2000" b="1" dirty="0"/>
              <a:t>Der Himmel achtete auf Daniels Gebet </a:t>
            </a:r>
            <a:br>
              <a:rPr lang="de" sz="2000" b="1" dirty="0"/>
            </a:br>
            <a:r>
              <a:rPr lang="de" sz="2000" b="1" dirty="0"/>
              <a:t>(Dan. 9,20-23; 10,12):</a:t>
            </a:r>
          </a:p>
          <a:p>
            <a:pPr>
              <a:spcBef>
                <a:spcPts val="600"/>
              </a:spcBef>
            </a:pPr>
            <a:r>
              <a:rPr lang="de" sz="2000" b="1" dirty="0"/>
              <a:t>„</a:t>
            </a:r>
            <a:r>
              <a:rPr lang="de-DE" sz="2000" b="1" dirty="0"/>
              <a:t>Denn </a:t>
            </a:r>
            <a:r>
              <a:rPr lang="de-DE" sz="2000" b="1" dirty="0">
                <a:highlight>
                  <a:srgbClr val="FFFF00"/>
                </a:highlight>
              </a:rPr>
              <a:t>als du anfingst </a:t>
            </a:r>
            <a:r>
              <a:rPr lang="de-DE" sz="2000" b="1" dirty="0"/>
              <a:t>zu beten, </a:t>
            </a:r>
            <a:br>
              <a:rPr lang="de-DE" sz="2000" b="1" dirty="0"/>
            </a:br>
            <a:r>
              <a:rPr lang="de-DE" sz="2000" b="1" dirty="0">
                <a:highlight>
                  <a:srgbClr val="FFFF00"/>
                </a:highlight>
              </a:rPr>
              <a:t>erging ein Wort, </a:t>
            </a:r>
            <a:r>
              <a:rPr lang="de-DE" sz="2000" b="1" dirty="0"/>
              <a:t>und ich komme, </a:t>
            </a:r>
            <a:br>
              <a:rPr lang="de-DE" sz="2000" b="1" dirty="0"/>
            </a:br>
            <a:r>
              <a:rPr lang="de-DE" sz="2000" b="1" dirty="0"/>
              <a:t>um dir’s kundzutun; </a:t>
            </a:r>
            <a:br>
              <a:rPr lang="de-DE" sz="2000" b="1" dirty="0"/>
            </a:br>
            <a:r>
              <a:rPr lang="de-DE" sz="2000" b="1" dirty="0">
                <a:highlight>
                  <a:srgbClr val="FFFF00"/>
                </a:highlight>
              </a:rPr>
              <a:t>denn du bist von GOTT geliebt. </a:t>
            </a:r>
            <a:br>
              <a:rPr lang="de-DE" sz="2000" b="1" dirty="0"/>
            </a:br>
            <a:r>
              <a:rPr lang="de-DE" sz="2000" b="1" dirty="0"/>
              <a:t>So merke nun auf das Wort, </a:t>
            </a:r>
            <a:br>
              <a:rPr lang="de-DE" sz="2000" b="1" dirty="0"/>
            </a:br>
            <a:r>
              <a:rPr lang="de-DE" sz="2000" b="1" dirty="0"/>
              <a:t>damit du das Gesicht verstehst.</a:t>
            </a:r>
            <a:r>
              <a:rPr lang="de" sz="2000" b="1" dirty="0"/>
              <a:t>“</a:t>
            </a:r>
          </a:p>
          <a:p>
            <a:pPr>
              <a:spcBef>
                <a:spcPts val="600"/>
              </a:spcBef>
            </a:pPr>
            <a:r>
              <a:rPr lang="de" sz="2000" b="1" dirty="0"/>
              <a:t>„</a:t>
            </a:r>
            <a:r>
              <a:rPr lang="de-DE" sz="2000" b="1" dirty="0"/>
              <a:t>Und er </a:t>
            </a:r>
            <a:r>
              <a:rPr lang="de-DE" sz="2000" b="1" i="1" dirty="0"/>
              <a:t>(Engel) </a:t>
            </a:r>
            <a:r>
              <a:rPr lang="de-DE" sz="2000" b="1" dirty="0"/>
              <a:t>sprach zu mir: </a:t>
            </a:r>
            <a:br>
              <a:rPr lang="de-DE" sz="2000" b="1" dirty="0"/>
            </a:br>
            <a:r>
              <a:rPr lang="de-DE" sz="2000" b="1" dirty="0"/>
              <a:t>,Fürchte dich nicht, Daniel; </a:t>
            </a:r>
            <a:br>
              <a:rPr lang="de-DE" sz="2000" b="1" dirty="0"/>
            </a:br>
            <a:r>
              <a:rPr lang="de-DE" sz="2000" b="1" dirty="0"/>
              <a:t>denn </a:t>
            </a:r>
            <a:r>
              <a:rPr lang="de-DE" sz="2000" b="1" dirty="0">
                <a:highlight>
                  <a:srgbClr val="FFFF00"/>
                </a:highlight>
              </a:rPr>
              <a:t>von dem ersten Tage an, </a:t>
            </a:r>
            <a:br>
              <a:rPr lang="de-DE" sz="2000" b="1" dirty="0">
                <a:highlight>
                  <a:srgbClr val="FFFF00"/>
                </a:highlight>
              </a:rPr>
            </a:br>
            <a:r>
              <a:rPr lang="de-DE" sz="2000" b="1" dirty="0"/>
              <a:t>als du </a:t>
            </a:r>
            <a:r>
              <a:rPr lang="de-DE" sz="2000" b="1" dirty="0">
                <a:highlight>
                  <a:srgbClr val="FFFF00"/>
                </a:highlight>
              </a:rPr>
              <a:t>von Herzen begehrtest zu verstehen </a:t>
            </a:r>
            <a:r>
              <a:rPr lang="de-DE" sz="2000" b="1" dirty="0"/>
              <a:t>und anfingst, </a:t>
            </a:r>
            <a:r>
              <a:rPr lang="de-DE" sz="2000" b="1" dirty="0">
                <a:highlight>
                  <a:srgbClr val="FFFF00"/>
                </a:highlight>
              </a:rPr>
              <a:t>dich zu demütigen vor deinem GOTT, wurden deine Worte erhört </a:t>
            </a:r>
            <a:br>
              <a:rPr lang="de-DE" sz="2000" b="1" dirty="0"/>
            </a:br>
            <a:r>
              <a:rPr lang="de-DE" sz="2000" b="1" dirty="0"/>
              <a:t>und ich wollte kommen </a:t>
            </a:r>
            <a:br>
              <a:rPr lang="de-DE" sz="2000" b="1" dirty="0"/>
            </a:br>
            <a:r>
              <a:rPr lang="de-DE" sz="2000" b="1" dirty="0"/>
              <a:t>um deiner Worte willen.“</a:t>
            </a:r>
            <a:endParaRPr lang="de" sz="2000" b="1" dirty="0"/>
          </a:p>
        </p:txBody>
      </p:sp>
      <p:pic>
        <p:nvPicPr>
          <p:cNvPr id="9" name="Imagen 8">
            <a:extLst>
              <a:ext uri="{FF2B5EF4-FFF2-40B4-BE49-F238E27FC236}">
                <a16:creationId xmlns:a16="http://schemas.microsoft.com/office/drawing/2014/main" id="{26B4425D-C551-7F34-24D4-F63E8A98B1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176" y="1601547"/>
            <a:ext cx="6678824" cy="5009117"/>
          </a:xfrm>
          <a:prstGeom prst="rect">
            <a:avLst/>
          </a:prstGeom>
          <a:effectLst>
            <a:softEdge rad="317500"/>
          </a:effectLst>
        </p:spPr>
      </p:pic>
      <p:sp>
        <p:nvSpPr>
          <p:cNvPr id="7" name="CuadroTexto 6">
            <a:extLst>
              <a:ext uri="{FF2B5EF4-FFF2-40B4-BE49-F238E27FC236}">
                <a16:creationId xmlns:a16="http://schemas.microsoft.com/office/drawing/2014/main" id="{C3BA691A-EEA9-B298-DE33-125BECF989AA}"/>
              </a:ext>
            </a:extLst>
          </p:cNvPr>
          <p:cNvSpPr txBox="1"/>
          <p:nvPr/>
        </p:nvSpPr>
        <p:spPr>
          <a:xfrm>
            <a:off x="3252866" y="-57150"/>
            <a:ext cx="8939134" cy="769441"/>
          </a:xfrm>
          <a:prstGeom prst="rect">
            <a:avLst/>
          </a:prstGeom>
          <a:noFill/>
        </p:spPr>
        <p:txBody>
          <a:bodyPr wrap="square">
            <a:spAutoFit/>
          </a:bodyPr>
          <a:lstStyle/>
          <a:p>
            <a:pPr algn="ctr"/>
            <a:r>
              <a:rPr lang="de"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BETEN IN GEFÄHRLICHEN ZEITEN</a:t>
            </a:r>
          </a:p>
        </p:txBody>
      </p:sp>
      <p:sp>
        <p:nvSpPr>
          <p:cNvPr id="8" name="CuadroTexto 7">
            <a:extLst>
              <a:ext uri="{FF2B5EF4-FFF2-40B4-BE49-F238E27FC236}">
                <a16:creationId xmlns:a16="http://schemas.microsoft.com/office/drawing/2014/main" id="{73A0AF50-C121-E130-86A1-510D978791C1}"/>
              </a:ext>
            </a:extLst>
          </p:cNvPr>
          <p:cNvSpPr txBox="1"/>
          <p:nvPr/>
        </p:nvSpPr>
        <p:spPr>
          <a:xfrm>
            <a:off x="3349782" y="742784"/>
            <a:ext cx="8474200" cy="584775"/>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de" sz="1600" b="1" dirty="0">
                <a:solidFill>
                  <a:schemeClr val="accent1">
                    <a:lumMod val="75000"/>
                  </a:schemeClr>
                </a:solidFill>
                <a:latin typeface="Comic Sans MS" panose="030F0702030302020204" pitchFamily="66" charset="0"/>
              </a:rPr>
              <a:t>"So wandte ich mich an den Herrn Gott und flehte ihn in Gebet und Flehen, </a:t>
            </a:r>
            <a:br>
              <a:rPr lang="de" sz="1600" b="1" dirty="0">
                <a:solidFill>
                  <a:schemeClr val="accent1">
                    <a:lumMod val="75000"/>
                  </a:schemeClr>
                </a:solidFill>
                <a:latin typeface="Comic Sans MS" panose="030F0702030302020204" pitchFamily="66" charset="0"/>
              </a:rPr>
            </a:br>
            <a:r>
              <a:rPr lang="de" sz="1600" b="1" dirty="0">
                <a:solidFill>
                  <a:schemeClr val="accent1">
                    <a:lumMod val="75000"/>
                  </a:schemeClr>
                </a:solidFill>
                <a:latin typeface="Comic Sans MS" panose="030F0702030302020204" pitchFamily="66" charset="0"/>
              </a:rPr>
              <a:t>im Fasten und in Sacktuch und Asche an"     </a:t>
            </a:r>
            <a:r>
              <a:rPr lang="de" sz="1200" b="1" dirty="0">
                <a:solidFill>
                  <a:schemeClr val="accent1">
                    <a:lumMod val="75000"/>
                  </a:schemeClr>
                </a:solidFill>
                <a:latin typeface="Comic Sans MS" panose="030F0702030302020204" pitchFamily="66" charset="0"/>
              </a:rPr>
              <a:t>(Daniel 9,3)</a:t>
            </a:r>
            <a:endParaRPr lang="es-ES" sz="1600" b="1" dirty="0">
              <a:solidFill>
                <a:schemeClr val="accent1">
                  <a:lumMod val="75000"/>
                </a:schemeClr>
              </a:solidFill>
              <a:latin typeface="Comic Sans MS" panose="030F0702030302020204" pitchFamily="66" charset="0"/>
            </a:endParaRPr>
          </a:p>
        </p:txBody>
      </p:sp>
      <p:sp>
        <p:nvSpPr>
          <p:cNvPr id="3" name="Scrollen: horizontal 2">
            <a:extLst>
              <a:ext uri="{FF2B5EF4-FFF2-40B4-BE49-F238E27FC236}">
                <a16:creationId xmlns:a16="http://schemas.microsoft.com/office/drawing/2014/main" id="{55999635-B04B-56AE-CB5F-453921AEA053}"/>
              </a:ext>
            </a:extLst>
          </p:cNvPr>
          <p:cNvSpPr/>
          <p:nvPr/>
        </p:nvSpPr>
        <p:spPr>
          <a:xfrm>
            <a:off x="59115" y="29470"/>
            <a:ext cx="2714065" cy="904181"/>
          </a:xfrm>
          <a:prstGeom prst="horizontalScroll">
            <a:avLst/>
          </a:prstGeom>
          <a:solidFill>
            <a:schemeClr val="accent6">
              <a:lumMod val="20000"/>
              <a:lumOff val="80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03. Mai ‘26  - </a:t>
            </a:r>
            <a:br>
              <a:rPr lang="de-DE" sz="2000" b="1" i="1" dirty="0">
                <a:solidFill>
                  <a:srgbClr val="011E71"/>
                </a:solidFill>
              </a:rPr>
            </a:br>
            <a:r>
              <a:rPr lang="de-DE" sz="2000" b="1" i="1" spc="200" dirty="0">
                <a:solidFill>
                  <a:schemeClr val="tx2">
                    <a:lumMod val="75000"/>
                  </a:schemeClr>
                </a:solidFill>
              </a:rPr>
              <a:t>Der treue Daniel</a:t>
            </a:r>
          </a:p>
        </p:txBody>
      </p:sp>
    </p:spTree>
    <p:extLst>
      <p:ext uri="{BB962C8B-B14F-4D97-AF65-F5344CB8AC3E}">
        <p14:creationId xmlns:p14="http://schemas.microsoft.com/office/powerpoint/2010/main" val="314692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2776</Words>
  <Application>Microsoft Office PowerPoint</Application>
  <PresentationFormat>Panorámica</PresentationFormat>
  <Paragraphs>159</Paragraphs>
  <Slides>27</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27</vt:i4>
      </vt:variant>
    </vt:vector>
  </HeadingPairs>
  <TitlesOfParts>
    <vt:vector size="35" baseType="lpstr">
      <vt:lpstr>Aptos</vt:lpstr>
      <vt:lpstr>Arial</vt:lpstr>
      <vt:lpstr>Candara</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Monika Joham</dc:creator>
  <cp:lastModifiedBy>Sergio</cp:lastModifiedBy>
  <cp:revision>21</cp:revision>
  <dcterms:modified xsi:type="dcterms:W3CDTF">2026-05-09T06:13:26Z</dcterms:modified>
</cp:coreProperties>
</file>