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6" r:id="rId2"/>
    <p:sldId id="272" r:id="rId3"/>
    <p:sldId id="257" r:id="rId4"/>
    <p:sldId id="277" r:id="rId5"/>
    <p:sldId id="260" r:id="rId6"/>
    <p:sldId id="261" r:id="rId7"/>
    <p:sldId id="262" r:id="rId8"/>
    <p:sldId id="278" r:id="rId9"/>
    <p:sldId id="274" r:id="rId10"/>
  </p:sldIdLst>
  <p:sldSz cx="12192000" cy="6858000"/>
  <p:notesSz cx="6858000" cy="9144000"/>
  <p:embeddedFontLst>
    <p:embeddedFont>
      <p:font typeface="Comic Sans MS" panose="030F0702030302020204" pitchFamily="66" charset="0"/>
      <p:regular r:id="rId11"/>
      <p:bold r:id="rId12"/>
      <p:italic r:id="rId13"/>
      <p:boldItalic r:id="rId14"/>
    </p:embeddedFont>
    <p:embeddedFont>
      <p:font typeface="Constantia" panose="02030602050306030303" pitchFamily="18" charset="0"/>
      <p:regular r:id="rId15"/>
      <p:bold r:id="rId16"/>
      <p:italic r:id="rId17"/>
      <p:bold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D60F"/>
    <a:srgbClr val="E5FFE5"/>
    <a:srgbClr val="D6AD00"/>
    <a:srgbClr val="DDFFFF"/>
    <a:srgbClr val="CBC9FB"/>
    <a:srgbClr val="FDF8D8"/>
    <a:srgbClr val="003D7A"/>
    <a:srgbClr val="DCD4CC"/>
    <a:srgbClr val="8A5E41"/>
    <a:srgbClr val="4F5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9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r>
            <a:rPr lang="es-ES" sz="2600" b="1" dirty="0">
              <a:effectLst>
                <a:outerShdw blurRad="38100" dist="38100" dir="2700000" algn="tl">
                  <a:srgbClr val="000000"/>
                </a:outerShdw>
              </a:effectLst>
            </a:rPr>
            <a:t>Der Ruf </a:t>
          </a:r>
          <a:r>
            <a:rPr lang="es-ES" sz="2600" b="1" dirty="0" err="1">
              <a:effectLst>
                <a:outerShdw blurRad="38100" dist="38100" dir="2700000" algn="tl">
                  <a:srgbClr val="000000"/>
                </a:outerShdw>
              </a:effectLst>
            </a:rPr>
            <a:t>an</a:t>
          </a:r>
          <a:r>
            <a:rPr lang="es-ES" sz="2600" b="1" dirty="0">
              <a:effectLst>
                <a:outerShdw blurRad="38100" dist="38100" dir="2700000" algn="tl">
                  <a:srgbClr val="000000"/>
                </a:outerShdw>
              </a:effectLst>
            </a:rPr>
            <a:t> Paulus</a:t>
          </a: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endParaRPr>
        </a:p>
      </dgm:t>
    </dgm:pt>
    <dgm:pt modelId="{4FD688FD-1038-4F1C-9705-B220D8E3BD46}" type="sibTrans" cxnId="{39954250-E3C6-4D48-B8AA-750CA5C14689}">
      <dgm:prSet custT="1"/>
      <dgm:spPr/>
      <dgm:t>
        <a:bodyPr/>
        <a:lstStyle/>
        <a:p>
          <a:endParaRPr lang="es-ES" sz="2600" b="1">
            <a:effectLst>
              <a:outerShdw blurRad="38100" dist="38100" dir="2700000" algn="tl">
                <a:srgbClr val="000000"/>
              </a:outerShdw>
            </a:effectLst>
          </a:endParaRPr>
        </a:p>
      </dgm:t>
    </dgm:pt>
    <dgm:pt modelId="{5B16BCE2-730E-45FF-8BAB-0ECA5A979999}">
      <dgm:prSet phldrT="[Texto]" phldr="0" custT="1"/>
      <dgm:spPr/>
      <dgm:t>
        <a:bodyPr/>
        <a:lstStyle/>
        <a:p>
          <a:r>
            <a:rPr lang="es-ES" sz="2600" b="1" dirty="0">
              <a:effectLst>
                <a:outerShdw blurRad="38100" dist="38100" dir="2700000" algn="tl">
                  <a:srgbClr val="000000"/>
                </a:outerShdw>
              </a:effectLst>
            </a:rPr>
            <a:t>Die Reise </a:t>
          </a:r>
          <a:r>
            <a:rPr lang="es-ES" sz="2600" b="1" dirty="0" err="1">
              <a:effectLst>
                <a:outerShdw blurRad="38100" dist="38100" dir="2700000" algn="tl">
                  <a:srgbClr val="000000"/>
                </a:outerShdw>
              </a:effectLst>
            </a:rPr>
            <a:t>nach</a:t>
          </a:r>
          <a:r>
            <a:rPr lang="es-ES" sz="2600" b="1" dirty="0">
              <a:effectLst>
                <a:outerShdw blurRad="38100" dist="38100" dir="2700000" algn="tl">
                  <a:srgbClr val="000000"/>
                </a:outerShdw>
              </a:effectLst>
            </a:rPr>
            <a:t> </a:t>
          </a:r>
          <a:r>
            <a:rPr lang="es-ES" sz="2600" b="1" dirty="0" err="1">
              <a:effectLst>
                <a:outerShdw blurRad="38100" dist="38100" dir="2700000" algn="tl">
                  <a:srgbClr val="000000"/>
                </a:outerShdw>
              </a:effectLst>
            </a:rPr>
            <a:t>Korinth</a:t>
          </a:r>
          <a:endParaRPr lang="es-ES" sz="2600" b="1" dirty="0">
            <a:effectLst>
              <a:outerShdw blurRad="38100" dist="38100" dir="2700000" algn="tl">
                <a:srgbClr val="000000"/>
              </a:outerShdw>
            </a:effectLst>
          </a:endParaRP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endParaRPr>
        </a:p>
      </dgm:t>
    </dgm:pt>
    <dgm:pt modelId="{38A7CC67-BCAC-4C36-8F81-18E47A886A66}" type="sibTrans" cxnId="{3F48AAAC-0854-463B-9225-34F58A76DE33}">
      <dgm:prSet custT="1"/>
      <dgm:spPr/>
      <dgm:t>
        <a:bodyPr/>
        <a:lstStyle/>
        <a:p>
          <a:endParaRPr lang="es-ES" sz="2600" b="1">
            <a:effectLst>
              <a:outerShdw blurRad="38100" dist="38100" dir="2700000" algn="tl">
                <a:srgbClr val="000000"/>
              </a:outerShdw>
            </a:effectLst>
          </a:endParaRPr>
        </a:p>
      </dgm:t>
    </dgm:pt>
    <dgm:pt modelId="{2A12D8B3-E34D-48DF-BC55-C72825D9FBA6}">
      <dgm:prSet phldrT="[Texto]" phldr="0" custT="1"/>
      <dgm:spPr/>
      <dgm:t>
        <a:bodyPr/>
        <a:lstStyle/>
        <a:p>
          <a:r>
            <a:rPr lang="es-ES" sz="2600" b="1" dirty="0">
              <a:effectLst>
                <a:outerShdw blurRad="38100" dist="38100" dir="2700000" algn="tl">
                  <a:srgbClr val="000000"/>
                </a:outerShdw>
              </a:effectLst>
            </a:rPr>
            <a:t>Die Stadt </a:t>
          </a:r>
          <a:r>
            <a:rPr lang="es-ES" sz="2600" b="1" dirty="0" err="1">
              <a:effectLst>
                <a:outerShdw blurRad="38100" dist="38100" dir="2700000" algn="tl">
                  <a:srgbClr val="000000"/>
                </a:outerShdw>
              </a:effectLst>
            </a:rPr>
            <a:t>Korinth</a:t>
          </a:r>
          <a:endParaRPr lang="es-ES" sz="2600" b="1" dirty="0">
            <a:effectLst>
              <a:outerShdw blurRad="38100" dist="38100" dir="2700000" algn="tl">
                <a:srgbClr val="000000"/>
              </a:outerShdw>
            </a:effectLst>
          </a:endParaRP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endParaRPr>
        </a:p>
      </dgm:t>
    </dgm:pt>
    <dgm:pt modelId="{DA1EA41D-E296-4DA4-882C-B8CEEE160402}" type="sibTrans" cxnId="{301D0863-57D9-4AB5-B28D-8FC198E84E31}">
      <dgm:prSet custT="1"/>
      <dgm:spPr/>
      <dgm:t>
        <a:bodyPr/>
        <a:lstStyle/>
        <a:p>
          <a:endParaRPr lang="es-ES" sz="2600" b="1">
            <a:effectLst>
              <a:outerShdw blurRad="38100" dist="38100" dir="2700000" algn="tl">
                <a:srgbClr val="000000"/>
              </a:outerShdw>
            </a:effectLst>
          </a:endParaRPr>
        </a:p>
      </dgm:t>
    </dgm:pt>
    <dgm:pt modelId="{0C0F3075-A77A-428D-8933-5B241659F799}">
      <dgm:prSet phldrT="[Texto]" phldr="0" custT="1"/>
      <dgm:spPr/>
      <dgm:t>
        <a:bodyPr/>
        <a:lstStyle/>
        <a:p>
          <a:r>
            <a:rPr lang="es-ES" sz="2600" b="1" dirty="0">
              <a:effectLst>
                <a:outerShdw blurRad="38100" dist="38100" dir="2700000" algn="tl">
                  <a:srgbClr val="000000"/>
                </a:outerShdw>
              </a:effectLst>
            </a:rPr>
            <a:t>Die </a:t>
          </a:r>
          <a:r>
            <a:rPr lang="es-ES" sz="2600" b="1" dirty="0" err="1">
              <a:effectLst>
                <a:outerShdw blurRad="38100" dist="38100" dir="2700000" algn="tl">
                  <a:srgbClr val="000000"/>
                </a:outerShdw>
              </a:effectLst>
            </a:rPr>
            <a:t>Korinther</a:t>
          </a:r>
          <a:endParaRPr lang="es-ES" sz="2600" b="1" dirty="0">
            <a:effectLst>
              <a:outerShdw blurRad="38100" dist="38100" dir="2700000" algn="tl">
                <a:srgbClr val="000000"/>
              </a:outerShdw>
            </a:effectLst>
          </a:endParaRP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endParaRPr>
        </a:p>
      </dgm:t>
    </dgm:pt>
    <dgm:pt modelId="{9A0D4520-F8E6-4DC9-B28B-FF14EB96C8A8}" type="sibTrans" cxnId="{898334F8-2B36-4C2D-A1C5-7FE86E8EB475}">
      <dgm:prSet custT="1"/>
      <dgm:spPr/>
      <dgm:t>
        <a:bodyPr/>
        <a:lstStyle/>
        <a:p>
          <a:endParaRPr lang="es-ES" sz="2600" b="1">
            <a:effectLst>
              <a:outerShdw blurRad="38100" dist="38100" dir="2700000" algn="tl">
                <a:srgbClr val="000000"/>
              </a:outerShdw>
            </a:effectLst>
          </a:endParaRPr>
        </a:p>
      </dgm:t>
    </dgm:pt>
    <dgm:pt modelId="{65EB6C3F-ABD0-4183-8330-FD4AB89EA6D1}">
      <dgm:prSet phldrT="[Texto]" phldr="0" custT="1"/>
      <dgm:spPr/>
      <dgm:t>
        <a:bodyPr/>
        <a:lstStyle/>
        <a:p>
          <a:r>
            <a:rPr lang="de-DE" sz="2600" b="1" dirty="0">
              <a:effectLst>
                <a:outerShdw blurRad="38100" dist="38100" dir="2700000" algn="tl">
                  <a:srgbClr val="000000"/>
                </a:outerShdw>
              </a:effectLst>
            </a:rPr>
            <a:t>Die Briefe an die Korinther</a:t>
          </a:r>
          <a:endParaRPr lang="es-ES" sz="2600" b="1" dirty="0">
            <a:effectLst>
              <a:outerShdw blurRad="38100" dist="38100" dir="2700000" algn="tl">
                <a:srgbClr val="000000"/>
              </a:outerShdw>
            </a:effectLst>
          </a:endParaRP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custScaleX="104366">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a:lstStyle/>
        <a:p>
          <a:r>
            <a:rPr lang="de-DE" sz="2000" b="1" i="0" baseline="0" dirty="0">
              <a:effectLst>
                <a:outerShdw blurRad="38100" dist="38100" dir="2700000" algn="tl">
                  <a:srgbClr val="000000"/>
                </a:outerShdw>
              </a:effectLst>
            </a:rPr>
            <a:t>Wie wurde Paulus ein Apostel?</a:t>
          </a:r>
          <a:endParaRPr lang="es-ES" sz="2000" b="1" i="0" baseline="0" dirty="0">
            <a:effectLst>
              <a:outerShdw blurRad="38100" dist="38100" dir="2700000" algn="tl">
                <a:srgbClr val="000000"/>
              </a:outerShdw>
            </a:effectLst>
          </a:endParaRPr>
        </a:p>
      </dgm:t>
    </dgm:pt>
    <dgm:pt modelId="{7A551D68-77E3-4860-9438-A26548CD1378}" type="parTrans" cxnId="{DBDDCA28-02DF-42F9-8AFE-80B890F718A7}">
      <dgm:prSet/>
      <dgm:spPr/>
      <dgm:t>
        <a:bodyPr/>
        <a:lstStyle/>
        <a:p>
          <a:endParaRPr lang="es-ES" sz="2000"/>
        </a:p>
      </dgm:t>
    </dgm:pt>
    <dgm:pt modelId="{2A2378DC-D437-4D31-A09F-353CCC79CB6A}" type="sibTrans" cxnId="{DBDDCA28-02DF-42F9-8AFE-80B890F718A7}">
      <dgm:prSet/>
      <dgm:spPr/>
      <dgm:t>
        <a:bodyPr/>
        <a:lstStyle/>
        <a:p>
          <a:endParaRPr lang="es-ES" sz="2000"/>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de-DE" sz="2000" b="1" dirty="0"/>
            <a:t>Durch die Entscheidung JESU (Gal. 1,1)</a:t>
          </a:r>
          <a:endParaRPr lang="es-ES" sz="2000" dirty="0"/>
        </a:p>
      </dgm:t>
    </dgm:pt>
    <dgm:pt modelId="{66ABB793-9548-44B3-9C3F-67DE13D1BDE8}" type="parTrans" cxnId="{E55F7916-2F7B-4A61-9686-23E93AF0BA07}">
      <dgm:prSet/>
      <dgm:spPr/>
      <dgm:t>
        <a:bodyPr/>
        <a:lstStyle/>
        <a:p>
          <a:endParaRPr lang="es-ES" sz="2000"/>
        </a:p>
      </dgm:t>
    </dgm:pt>
    <dgm:pt modelId="{44597F3B-CD99-40E2-A977-43DF612351BA}" type="sibTrans" cxnId="{E55F7916-2F7B-4A61-9686-23E93AF0BA07}">
      <dgm:prSet/>
      <dgm:spPr/>
      <dgm:t>
        <a:bodyPr/>
        <a:lstStyle/>
        <a:p>
          <a:endParaRPr lang="es-ES" sz="2000"/>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a:lstStyle/>
        <a:p>
          <a:r>
            <a:rPr lang="es-ES" sz="2000" b="1" dirty="0">
              <a:effectLst>
                <a:outerShdw blurRad="38100" dist="38100" dir="2700000" algn="tl">
                  <a:srgbClr val="000000"/>
                </a:outerShdw>
              </a:effectLst>
            </a:rPr>
            <a:t>Wann </a:t>
          </a:r>
          <a:r>
            <a:rPr lang="es-ES" sz="2000" b="1" dirty="0" err="1">
              <a:effectLst>
                <a:outerShdw blurRad="38100" dist="38100" dir="2700000" algn="tl">
                  <a:srgbClr val="000000"/>
                </a:outerShdw>
              </a:effectLst>
            </a:rPr>
            <a:t>wurde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er</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ausgewählt</a:t>
          </a:r>
          <a:r>
            <a:rPr lang="es-ES" sz="2000" b="1" dirty="0">
              <a:effectLst>
                <a:outerShdw blurRad="38100" dist="38100" dir="2700000" algn="tl">
                  <a:srgbClr val="000000"/>
                </a:outerShdw>
              </a:effectLst>
            </a:rPr>
            <a:t>?</a:t>
          </a:r>
        </a:p>
      </dgm:t>
    </dgm:pt>
    <dgm:pt modelId="{D9EF1E86-43F9-48BB-8584-C17E08C7C29A}" type="parTrans" cxnId="{B37287AC-80D2-4177-9585-8AF1BF17D287}">
      <dgm:prSet/>
      <dgm:spPr/>
      <dgm:t>
        <a:bodyPr/>
        <a:lstStyle/>
        <a:p>
          <a:endParaRPr lang="es-ES" sz="2000"/>
        </a:p>
      </dgm:t>
    </dgm:pt>
    <dgm:pt modelId="{2EDF595D-9824-45F9-A8B7-6A3CF4686F8C}" type="sibTrans" cxnId="{B37287AC-80D2-4177-9585-8AF1BF17D287}">
      <dgm:prSet/>
      <dgm:spPr/>
      <dgm:t>
        <a:bodyPr/>
        <a:lstStyle/>
        <a:p>
          <a:endParaRPr lang="es-ES" sz="2000"/>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de-DE" sz="2000" b="1" dirty="0"/>
            <a:t>Von Mutterleib an (Gal. 1,15)</a:t>
          </a:r>
          <a:endParaRPr lang="es-ES" sz="2000" dirty="0"/>
        </a:p>
      </dgm:t>
    </dgm:pt>
    <dgm:pt modelId="{C4C419B3-CB1A-4EBB-AAB9-F12F0387CB16}" type="parTrans" cxnId="{8FDD6708-703A-4FC6-B631-DF23C4B14FE3}">
      <dgm:prSet/>
      <dgm:spPr/>
      <dgm:t>
        <a:bodyPr/>
        <a:lstStyle/>
        <a:p>
          <a:endParaRPr lang="es-ES" sz="2000"/>
        </a:p>
      </dgm:t>
    </dgm:pt>
    <dgm:pt modelId="{F5DB8E69-5E2B-40D5-87E8-AA065FD9593B}" type="sibTrans" cxnId="{8FDD6708-703A-4FC6-B631-DF23C4B14FE3}">
      <dgm:prSet/>
      <dgm:spPr/>
      <dgm:t>
        <a:bodyPr/>
        <a:lstStyle/>
        <a:p>
          <a:endParaRPr lang="es-ES" sz="2000"/>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a:lstStyle/>
        <a:p>
          <a:r>
            <a:rPr lang="es-ES" sz="2000" b="1" dirty="0">
              <a:effectLst>
                <a:outerShdw blurRad="38100" dist="38100" dir="2700000" algn="tl">
                  <a:srgbClr val="000000"/>
                </a:outerShdw>
              </a:effectLst>
            </a:rPr>
            <a:t>Wann </a:t>
          </a:r>
          <a:r>
            <a:rPr lang="es-ES" sz="2000" b="1" dirty="0" err="1">
              <a:effectLst>
                <a:outerShdw blurRad="38100" dist="38100" dir="2700000" algn="tl">
                  <a:srgbClr val="000000"/>
                </a:outerShdw>
              </a:effectLst>
            </a:rPr>
            <a:t>wurde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er</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berufen</a:t>
          </a:r>
          <a:r>
            <a:rPr lang="es-ES" sz="2000" b="1" dirty="0">
              <a:effectLst>
                <a:outerShdw blurRad="38100" dist="38100" dir="2700000" algn="tl">
                  <a:srgbClr val="000000"/>
                </a:outerShdw>
              </a:effectLst>
            </a:rPr>
            <a:t>?</a:t>
          </a:r>
        </a:p>
      </dgm:t>
    </dgm:pt>
    <dgm:pt modelId="{6A7AE719-9DAD-4493-A511-133DD17DD300}" type="parTrans" cxnId="{0CBD8B46-3AD3-41CC-B2BE-0A1C3602AF07}">
      <dgm:prSet/>
      <dgm:spPr/>
      <dgm:t>
        <a:bodyPr/>
        <a:lstStyle/>
        <a:p>
          <a:endParaRPr lang="es-ES" sz="2000"/>
        </a:p>
      </dgm:t>
    </dgm:pt>
    <dgm:pt modelId="{3ACBA797-2B98-40F5-95A3-BFE3834F0B57}" type="sibTrans" cxnId="{0CBD8B46-3AD3-41CC-B2BE-0A1C3602AF07}">
      <dgm:prSet/>
      <dgm:spPr/>
      <dgm:t>
        <a:bodyPr/>
        <a:lstStyle/>
        <a:p>
          <a:endParaRPr lang="es-ES" sz="2000"/>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rIns="36000"/>
        <a:lstStyle/>
        <a:p>
          <a:pPr marL="0" indent="0">
            <a:lnSpc>
              <a:spcPts val="1500"/>
            </a:lnSpc>
            <a:buNone/>
          </a:pPr>
          <a:r>
            <a:rPr lang="de-DE" sz="2000" b="1" dirty="0"/>
            <a:t>Auf der Reise nach Damaskus </a:t>
          </a:r>
          <a:endParaRPr lang="es-ES" sz="2000" dirty="0"/>
        </a:p>
      </dgm:t>
    </dgm:pt>
    <dgm:pt modelId="{B8CAA0CA-0A80-48A3-A212-AC143EF1E8CF}" type="parTrans" cxnId="{C3084F35-B36C-4DF9-8E28-754DDFB71CFC}">
      <dgm:prSet/>
      <dgm:spPr/>
      <dgm:t>
        <a:bodyPr/>
        <a:lstStyle/>
        <a:p>
          <a:endParaRPr lang="es-ES" sz="2000"/>
        </a:p>
      </dgm:t>
    </dgm:pt>
    <dgm:pt modelId="{F9F0FB67-F4E3-4393-8311-2D8C014AAEB7}" type="sibTrans" cxnId="{C3084F35-B36C-4DF9-8E28-754DDFB71CFC}">
      <dgm:prSet/>
      <dgm:spPr/>
      <dgm:t>
        <a:bodyPr/>
        <a:lstStyle/>
        <a:p>
          <a:endParaRPr lang="es-ES" sz="2000"/>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a:lstStyle/>
        <a:p>
          <a:r>
            <a:rPr lang="es-ES" sz="2000" b="1" dirty="0">
              <a:effectLst>
                <a:outerShdw blurRad="38100" dist="38100" dir="2700000" algn="tl">
                  <a:srgbClr val="000000"/>
                </a:outerShdw>
              </a:effectLst>
            </a:rPr>
            <a:t>Wessen </a:t>
          </a:r>
          <a:r>
            <a:rPr lang="es-ES" sz="2000" b="1" dirty="0" err="1">
              <a:effectLst>
                <a:outerShdw blurRad="38100" dist="38100" dir="2700000" algn="tl">
                  <a:srgbClr val="000000"/>
                </a:outerShdw>
              </a:effectLst>
            </a:rPr>
            <a:t>Apostel</a:t>
          </a:r>
          <a:br>
            <a:rPr lang="es-ES" sz="2000" b="1" dirty="0">
              <a:effectLst>
                <a:outerShdw blurRad="38100" dist="38100" dir="2700000" algn="tl">
                  <a:srgbClr val="000000"/>
                </a:outerShdw>
              </a:effectLst>
            </a:rPr>
          </a:br>
          <a:r>
            <a:rPr lang="es-ES" sz="2000" b="1" dirty="0" err="1">
              <a:effectLst>
                <a:outerShdw blurRad="38100" dist="38100" dir="2700000" algn="tl">
                  <a:srgbClr val="000000"/>
                </a:outerShdw>
              </a:effectLst>
            </a:rPr>
            <a:t>war</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er</a:t>
          </a:r>
          <a:r>
            <a:rPr lang="es-ES" sz="2000" b="1" dirty="0">
              <a:effectLst>
                <a:outerShdw blurRad="38100" dist="38100" dir="2700000" algn="tl">
                  <a:srgbClr val="000000"/>
                </a:outerShdw>
              </a:effectLst>
            </a:rPr>
            <a:t>?</a:t>
          </a:r>
        </a:p>
      </dgm:t>
    </dgm:pt>
    <dgm:pt modelId="{92EF9C7C-15F2-445C-9108-09DAF31EFF62}" type="parTrans" cxnId="{EC857898-0C10-47F3-9723-A372D9BD0E74}">
      <dgm:prSet/>
      <dgm:spPr/>
      <dgm:t>
        <a:bodyPr/>
        <a:lstStyle/>
        <a:p>
          <a:endParaRPr lang="es-ES" sz="2000"/>
        </a:p>
      </dgm:t>
    </dgm:pt>
    <dgm:pt modelId="{1A170546-43C8-4D7C-AB54-7D54D14EECE7}" type="sibTrans" cxnId="{EC857898-0C10-47F3-9723-A372D9BD0E74}">
      <dgm:prSet/>
      <dgm:spPr/>
      <dgm:t>
        <a:bodyPr/>
        <a:lstStyle/>
        <a:p>
          <a:endParaRPr lang="es-ES" sz="2000"/>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de-DE" sz="2000" b="1" dirty="0"/>
            <a:t>Für die Heiden (Gal. 2,9)</a:t>
          </a:r>
          <a:endParaRPr lang="es-ES" sz="2000" dirty="0"/>
        </a:p>
      </dgm:t>
    </dgm:pt>
    <dgm:pt modelId="{8E147701-2D20-41B5-A82D-7D156C9686E7}" type="parTrans" cxnId="{4C6D0289-8419-41A6-8CE0-352DE4692A76}">
      <dgm:prSet/>
      <dgm:spPr/>
      <dgm:t>
        <a:bodyPr/>
        <a:lstStyle/>
        <a:p>
          <a:endParaRPr lang="es-ES" sz="2000"/>
        </a:p>
      </dgm:t>
    </dgm:pt>
    <dgm:pt modelId="{E98D7670-C40D-4E3A-AA33-E100BD4FE161}" type="sibTrans" cxnId="{4C6D0289-8419-41A6-8CE0-352DE4692A76}">
      <dgm:prSet/>
      <dgm:spPr/>
      <dgm:t>
        <a:bodyPr/>
        <a:lstStyle/>
        <a:p>
          <a:endParaRPr lang="es-ES" sz="2000"/>
        </a:p>
      </dgm:t>
    </dgm:pt>
    <dgm:pt modelId="{9E9DDB51-67AD-4645-96B5-C2A5A2A0D2CA}">
      <dgm:prSet custT="1"/>
      <dgm:spPr/>
      <dgm:t>
        <a:bodyPr/>
        <a:lstStyle/>
        <a:p>
          <a:pPr marL="0" indent="0">
            <a:lnSpc>
              <a:spcPts val="1500"/>
            </a:lnSpc>
            <a:buNone/>
          </a:pPr>
          <a:r>
            <a:rPr lang="es-ES" sz="1600" b="1" dirty="0"/>
            <a:t>(Apg. 22,6-7)</a:t>
          </a:r>
        </a:p>
      </dgm:t>
    </dgm:pt>
    <dgm:pt modelId="{956B7987-F8D7-49FB-97C1-B440DD99CEE4}" type="parTrans" cxnId="{8521653C-E878-4F41-A442-768F4C531614}">
      <dgm:prSet/>
      <dgm:spPr/>
      <dgm:t>
        <a:bodyPr/>
        <a:lstStyle/>
        <a:p>
          <a:endParaRPr lang="es-ES"/>
        </a:p>
      </dgm:t>
    </dgm:pt>
    <dgm:pt modelId="{73D435EB-7F43-4DBF-B7B5-155871E906C7}" type="sibTrans" cxnId="{8521653C-E878-4F41-A442-768F4C531614}">
      <dgm:prSet/>
      <dgm:spPr/>
      <dgm:t>
        <a:bodyPr/>
        <a:lstStyle/>
        <a:p>
          <a:endParaRPr lang="es-ES"/>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8521653C-E878-4F41-A442-768F4C531614}" srcId="{03F52222-B2E5-4E0D-AADE-02A6898FBDF4}" destId="{9E9DDB51-67AD-4645-96B5-C2A5A2A0D2CA}" srcOrd="1" destOrd="0" parTransId="{956B7987-F8D7-49FB-97C1-B440DD99CEE4}" sibTransId="{73D435EB-7F43-4DBF-B7B5-155871E906C7}"/>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5B0389AE-F8E6-4437-BB68-9AAC4920675C}" type="presOf" srcId="{9E9DDB51-67AD-4645-96B5-C2A5A2A0D2CA}" destId="{EE59CC25-5453-4CE0-A8CC-571412A1ACEE}" srcOrd="0" destOrd="1" presId="urn:microsoft.com/office/officeart/2005/8/layout/vList5"/>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lstStyle/>
        <a:p>
          <a:r>
            <a:rPr lang="nn-NO" sz="2000" b="1" dirty="0">
              <a:effectLst>
                <a:outerShdw blurRad="38100" dist="38100" dir="2700000" algn="tl">
                  <a:srgbClr val="000000"/>
                </a:outerShdw>
              </a:effectLst>
            </a:rPr>
            <a:t>1. Korinther, Kap. 1 - 6</a:t>
          </a:r>
          <a:endParaRPr lang="es-ES" sz="2000" b="1" dirty="0">
            <a:effectLst>
              <a:outerShdw blurRad="38100" dist="38100" dir="2700000" algn="tl">
                <a:srgbClr val="000000"/>
              </a:outerShdw>
            </a:effectLst>
          </a:endParaRPr>
        </a:p>
      </dgm:t>
    </dgm:pt>
    <dgm:pt modelId="{F444ADC2-94B7-4C11-8B60-10AB9C367F81}" type="parTrans" cxnId="{5FE5E055-8529-447D-ADAB-2BE851978BCE}">
      <dgm:prSet/>
      <dgm:spPr/>
      <dgm:t>
        <a:bodyPr/>
        <a:lstStyle/>
        <a:p>
          <a:endParaRPr lang="es-ES" sz="1800"/>
        </a:p>
      </dgm:t>
    </dgm:pt>
    <dgm:pt modelId="{556A5190-F9C3-4488-ADE6-0488E696DEA2}" type="sibTrans" cxnId="{5FE5E055-8529-447D-ADAB-2BE851978BCE}">
      <dgm:prSet/>
      <dgm:spPr/>
      <dgm:t>
        <a:bodyPr/>
        <a:lstStyle/>
        <a:p>
          <a:endParaRPr lang="es-ES" sz="1800"/>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buNone/>
          </a:pPr>
          <a:r>
            <a:rPr lang="es-ES" sz="1800" b="1" dirty="0" err="1"/>
            <a:t>Nachdem</a:t>
          </a:r>
          <a:r>
            <a:rPr lang="es-ES" sz="1800" b="1" dirty="0"/>
            <a:t> Paulus </a:t>
          </a:r>
          <a:r>
            <a:rPr lang="es-ES" sz="1800" b="1" dirty="0" err="1"/>
            <a:t>von</a:t>
          </a:r>
          <a:r>
            <a:rPr lang="es-ES" sz="1800" b="1" dirty="0"/>
            <a:t> Chloe </a:t>
          </a:r>
          <a:r>
            <a:rPr lang="es-ES" sz="1800" b="1" dirty="0" err="1"/>
            <a:t>von</a:t>
          </a:r>
          <a:r>
            <a:rPr lang="es-ES" sz="1800" b="1" dirty="0"/>
            <a:t> </a:t>
          </a:r>
          <a:r>
            <a:rPr lang="es-ES" sz="1800" b="1" dirty="0" err="1"/>
            <a:t>mehreren</a:t>
          </a:r>
          <a:r>
            <a:rPr lang="es-ES" sz="1800" b="1" dirty="0"/>
            <a:t> </a:t>
          </a:r>
          <a:r>
            <a:rPr lang="es-ES" sz="1800" b="1" dirty="0" err="1"/>
            <a:t>Problemen</a:t>
          </a:r>
          <a:r>
            <a:rPr lang="es-ES" sz="1800" b="1" dirty="0"/>
            <a:t> </a:t>
          </a:r>
          <a:r>
            <a:rPr lang="de-DE" sz="1800" b="1" dirty="0"/>
            <a:t>in der Gemeinde erfahren hatte, </a:t>
          </a:r>
          <a:r>
            <a:rPr lang="es-ES" sz="1800" b="1" dirty="0" err="1"/>
            <a:t>ermahnte</a:t>
          </a:r>
          <a:r>
            <a:rPr lang="es-ES" sz="1800" b="1" dirty="0"/>
            <a:t> </a:t>
          </a:r>
          <a:r>
            <a:rPr lang="es-ES" sz="1800" b="1" dirty="0" err="1"/>
            <a:t>er</a:t>
          </a:r>
          <a:r>
            <a:rPr lang="es-ES" sz="1800" b="1" dirty="0"/>
            <a:t> </a:t>
          </a:r>
          <a:r>
            <a:rPr lang="es-ES" sz="1800" b="1" dirty="0" err="1"/>
            <a:t>sie</a:t>
          </a:r>
          <a:r>
            <a:rPr lang="es-ES" sz="1800" b="1" dirty="0"/>
            <a:t> </a:t>
          </a:r>
          <a:r>
            <a:rPr lang="es-ES" sz="1800" b="1" dirty="0" err="1"/>
            <a:t>wegen</a:t>
          </a:r>
          <a:r>
            <a:rPr lang="es-ES" sz="1800" b="1" dirty="0"/>
            <a:t>: </a:t>
          </a:r>
          <a:r>
            <a:rPr lang="es-ES" sz="1800" b="1" dirty="0" err="1"/>
            <a:t>Spaltungen</a:t>
          </a:r>
          <a:r>
            <a:rPr lang="es-ES" sz="1800" b="1" dirty="0"/>
            <a:t>, </a:t>
          </a:r>
          <a:r>
            <a:rPr lang="es-ES" sz="1800" b="1" dirty="0" err="1"/>
            <a:t>Unzucht</a:t>
          </a:r>
          <a:r>
            <a:rPr lang="es-ES" sz="1800" b="1" dirty="0"/>
            <a:t> (</a:t>
          </a:r>
          <a:r>
            <a:rPr lang="es-ES" sz="1800" b="1" dirty="0" err="1"/>
            <a:t>unverheiratet</a:t>
          </a:r>
          <a:r>
            <a:rPr lang="es-ES" sz="1800" b="1" dirty="0"/>
            <a:t> </a:t>
          </a:r>
          <a:r>
            <a:rPr lang="es-ES" sz="1800" b="1" dirty="0" err="1"/>
            <a:t>zusammenleben</a:t>
          </a:r>
          <a:r>
            <a:rPr lang="es-ES" sz="1800" b="1" dirty="0"/>
            <a:t>; Sex </a:t>
          </a:r>
          <a:r>
            <a:rPr lang="es-ES" sz="1800" b="1" dirty="0" err="1"/>
            <a:t>ohne</a:t>
          </a:r>
          <a:r>
            <a:rPr lang="es-ES" sz="1800" b="1" dirty="0"/>
            <a:t> </a:t>
          </a:r>
          <a:r>
            <a:rPr lang="es-ES" sz="1800" b="1" dirty="0" err="1"/>
            <a:t>Bindung</a:t>
          </a:r>
          <a:r>
            <a:rPr lang="es-ES" sz="1800" b="1" dirty="0"/>
            <a:t>), </a:t>
          </a:r>
          <a:r>
            <a:rPr lang="es-ES" sz="1800" b="1" dirty="0" err="1"/>
            <a:t>Streitigkeiten</a:t>
          </a:r>
          <a:r>
            <a:rPr lang="es-ES" sz="1800" b="1" dirty="0"/>
            <a:t> </a:t>
          </a:r>
          <a:r>
            <a:rPr lang="es-ES" sz="1800" b="1" dirty="0" err="1"/>
            <a:t>und</a:t>
          </a:r>
          <a:r>
            <a:rPr lang="es-ES" sz="1800" b="1" dirty="0"/>
            <a:t> </a:t>
          </a:r>
          <a:r>
            <a:rPr lang="es-ES" sz="1800" b="1" dirty="0" err="1"/>
            <a:t>Prostitution</a:t>
          </a:r>
          <a:r>
            <a:rPr lang="es-ES" sz="1800" b="1" dirty="0"/>
            <a:t>.</a:t>
          </a:r>
          <a:endParaRPr lang="es-ES" sz="1800" dirty="0"/>
        </a:p>
      </dgm:t>
    </dgm:pt>
    <dgm:pt modelId="{488092FE-7A51-4CC6-99DF-DBB7D428A3CC}" type="parTrans" cxnId="{CB50A183-EB2F-4FDD-A731-3561FD1E2FAD}">
      <dgm:prSet/>
      <dgm:spPr/>
      <dgm:t>
        <a:bodyPr/>
        <a:lstStyle/>
        <a:p>
          <a:endParaRPr lang="es-ES" sz="1800"/>
        </a:p>
      </dgm:t>
    </dgm:pt>
    <dgm:pt modelId="{125FACD9-A2D8-4FCB-9DE1-7485C6CA227B}" type="sibTrans" cxnId="{CB50A183-EB2F-4FDD-A731-3561FD1E2FAD}">
      <dgm:prSet/>
      <dgm:spPr/>
      <dgm:t>
        <a:bodyPr/>
        <a:lstStyle/>
        <a:p>
          <a:endParaRPr lang="es-ES" sz="1800"/>
        </a:p>
      </dgm:t>
    </dgm:pt>
    <dgm:pt modelId="{9ED67DD9-9A29-4640-B035-9B246A5F6E05}">
      <dgm:prSet custT="1"/>
      <dgm:spPr>
        <a:solidFill>
          <a:schemeClr val="accent2">
            <a:lumMod val="75000"/>
          </a:schemeClr>
        </a:solidFill>
      </dgm:spPr>
      <dgm:t>
        <a:bodyPr/>
        <a:lstStyle/>
        <a:p>
          <a:r>
            <a:rPr lang="nn-NO" sz="2000" b="1" dirty="0">
              <a:effectLst>
                <a:outerShdw blurRad="38100" dist="38100" dir="2700000" algn="tl">
                  <a:srgbClr val="000000"/>
                </a:outerShdw>
              </a:effectLst>
            </a:rPr>
            <a:t>1. Korinther, Kap. 7 - 16</a:t>
          </a:r>
          <a:endParaRPr lang="es-ES" sz="2000" b="1" dirty="0">
            <a:effectLst>
              <a:outerShdw blurRad="38100" dist="38100" dir="2700000" algn="tl">
                <a:srgbClr val="000000"/>
              </a:outerShdw>
            </a:effectLst>
          </a:endParaRPr>
        </a:p>
      </dgm:t>
    </dgm:pt>
    <dgm:pt modelId="{C3FEC5AF-0BFC-44BB-8349-C6B72D1D4D99}" type="parTrans" cxnId="{2EA9353F-872D-4AF6-870A-B8E5FC4B3A66}">
      <dgm:prSet/>
      <dgm:spPr/>
      <dgm:t>
        <a:bodyPr/>
        <a:lstStyle/>
        <a:p>
          <a:endParaRPr lang="es-ES" sz="1800"/>
        </a:p>
      </dgm:t>
    </dgm:pt>
    <dgm:pt modelId="{5948C030-3705-414D-A5A4-C8B7D3697545}" type="sibTrans" cxnId="{2EA9353F-872D-4AF6-870A-B8E5FC4B3A66}">
      <dgm:prSet/>
      <dgm:spPr/>
      <dgm:t>
        <a:bodyPr/>
        <a:lstStyle/>
        <a:p>
          <a:endParaRPr lang="es-ES" sz="1800"/>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buNone/>
          </a:pPr>
          <a:r>
            <a:rPr lang="es-ES" sz="1800" b="1" dirty="0"/>
            <a:t>Chloes </a:t>
          </a:r>
          <a:r>
            <a:rPr lang="es-ES" sz="1800" b="1" dirty="0" err="1"/>
            <a:t>Familie</a:t>
          </a:r>
          <a:r>
            <a:rPr lang="es-ES" sz="1800" b="1" dirty="0"/>
            <a:t> </a:t>
          </a:r>
          <a:r>
            <a:rPr lang="es-ES" sz="1800" b="1" dirty="0" err="1"/>
            <a:t>überbrachte</a:t>
          </a:r>
          <a:r>
            <a:rPr lang="es-ES" sz="1800" b="1" dirty="0"/>
            <a:t> </a:t>
          </a:r>
          <a:r>
            <a:rPr lang="es-ES" sz="1800" b="1" dirty="0" err="1"/>
            <a:t>ihm</a:t>
          </a:r>
          <a:r>
            <a:rPr lang="es-ES" sz="1800" b="1" dirty="0"/>
            <a:t> </a:t>
          </a:r>
          <a:r>
            <a:rPr lang="es-ES" sz="1800" b="1" dirty="0" err="1"/>
            <a:t>außerdem</a:t>
          </a:r>
          <a:r>
            <a:rPr lang="es-ES" sz="1800" b="1" dirty="0"/>
            <a:t> </a:t>
          </a:r>
          <a:r>
            <a:rPr lang="es-ES" sz="1800" b="1" dirty="0" err="1"/>
            <a:t>einen</a:t>
          </a:r>
          <a:r>
            <a:rPr lang="es-ES" sz="1800" b="1" dirty="0"/>
            <a:t> Brief </a:t>
          </a:r>
          <a:r>
            <a:rPr lang="de-DE" sz="1800" b="1" dirty="0"/>
            <a:t>mit mehreren Fragen der Gemeinde </a:t>
          </a:r>
          <a:r>
            <a:rPr lang="es-ES" sz="1800" b="1" dirty="0" err="1"/>
            <a:t>zu</a:t>
          </a:r>
          <a:r>
            <a:rPr lang="es-ES" sz="1800" b="1" dirty="0"/>
            <a:t> </a:t>
          </a:r>
          <a:r>
            <a:rPr lang="es-ES" sz="1800" b="1" dirty="0" err="1"/>
            <a:t>verschiedenen</a:t>
          </a:r>
          <a:r>
            <a:rPr lang="es-ES" sz="1800" b="1" dirty="0"/>
            <a:t> </a:t>
          </a:r>
          <a:r>
            <a:rPr lang="es-ES" sz="1800" b="1" dirty="0" err="1"/>
            <a:t>Themen</a:t>
          </a:r>
          <a:r>
            <a:rPr lang="es-ES" sz="1800" b="1" dirty="0"/>
            <a:t>, </a:t>
          </a:r>
          <a:r>
            <a:rPr lang="es-ES" sz="1800" b="1" dirty="0" err="1"/>
            <a:t>auf</a:t>
          </a:r>
          <a:r>
            <a:rPr lang="es-ES" sz="1800" b="1" dirty="0"/>
            <a:t> die Paulus </a:t>
          </a:r>
          <a:r>
            <a:rPr lang="es-ES" sz="1800" b="1" dirty="0" err="1"/>
            <a:t>einging</a:t>
          </a:r>
          <a:r>
            <a:rPr lang="es-ES" sz="1800" b="1" dirty="0"/>
            <a:t>: </a:t>
          </a:r>
          <a:r>
            <a:rPr lang="es-ES" sz="1800" b="1" dirty="0" err="1"/>
            <a:t>Ehe</a:t>
          </a:r>
          <a:r>
            <a:rPr lang="es-ES" sz="1800" b="1" dirty="0"/>
            <a:t>, </a:t>
          </a:r>
          <a:r>
            <a:rPr lang="es-ES" sz="1800" b="1" dirty="0" err="1"/>
            <a:t>Scheidung</a:t>
          </a:r>
          <a:r>
            <a:rPr lang="es-ES" sz="1800" b="1" dirty="0"/>
            <a:t>, </a:t>
          </a:r>
          <a:r>
            <a:rPr lang="es-ES" sz="1800" b="1" dirty="0" err="1"/>
            <a:t>Zölibat</a:t>
          </a:r>
          <a:r>
            <a:rPr lang="es-ES" sz="1800" b="1" dirty="0"/>
            <a:t>, </a:t>
          </a:r>
          <a:r>
            <a:rPr lang="de-DE" sz="1800" b="1" dirty="0"/>
            <a:t>Genuss von den Götzen geweihten Speisen, Verhalten im Gottesdienst, </a:t>
          </a:r>
          <a:r>
            <a:rPr lang="es-ES" sz="1800" b="1" dirty="0" err="1"/>
            <a:t>der</a:t>
          </a:r>
          <a:r>
            <a:rPr lang="es-ES" sz="1800" b="1" dirty="0"/>
            <a:t> </a:t>
          </a:r>
          <a:r>
            <a:rPr lang="es-ES" sz="1800" b="1" dirty="0" err="1"/>
            <a:t>Einsatz</a:t>
          </a:r>
          <a:r>
            <a:rPr lang="es-ES" sz="1800" b="1" dirty="0"/>
            <a:t> </a:t>
          </a:r>
          <a:r>
            <a:rPr lang="es-ES" sz="1800" b="1" dirty="0" err="1"/>
            <a:t>geistlicher</a:t>
          </a:r>
          <a:r>
            <a:rPr lang="es-ES" sz="1800" b="1" dirty="0"/>
            <a:t> Gaben </a:t>
          </a:r>
          <a:r>
            <a:rPr lang="es-ES" sz="1800" b="1" dirty="0" err="1"/>
            <a:t>und</a:t>
          </a:r>
          <a:r>
            <a:rPr lang="es-ES" sz="1800" b="1" dirty="0"/>
            <a:t> die </a:t>
          </a:r>
          <a:r>
            <a:rPr lang="es-ES" sz="1800" b="1" dirty="0" err="1"/>
            <a:t>Auferstehung</a:t>
          </a:r>
          <a:r>
            <a:rPr lang="es-ES" sz="1800" b="1" dirty="0"/>
            <a:t>.</a:t>
          </a:r>
          <a:endParaRPr lang="es-ES" sz="1800" dirty="0"/>
        </a:p>
      </dgm:t>
    </dgm:pt>
    <dgm:pt modelId="{D22194F4-528C-4871-A8BB-F832570CA578}" type="parTrans" cxnId="{545B21B1-3473-40A8-8C15-96E1BCF37144}">
      <dgm:prSet/>
      <dgm:spPr/>
      <dgm:t>
        <a:bodyPr/>
        <a:lstStyle/>
        <a:p>
          <a:endParaRPr lang="es-ES" sz="1800"/>
        </a:p>
      </dgm:t>
    </dgm:pt>
    <dgm:pt modelId="{60BF462E-50B0-43F1-9E86-B0CB77F8B0DC}" type="sibTrans" cxnId="{545B21B1-3473-40A8-8C15-96E1BCF37144}">
      <dgm:prSet/>
      <dgm:spPr/>
      <dgm:t>
        <a:bodyPr/>
        <a:lstStyle/>
        <a:p>
          <a:endParaRPr lang="es-ES" sz="1800"/>
        </a:p>
      </dgm:t>
    </dgm:pt>
    <dgm:pt modelId="{3263BA8C-8C46-4557-9337-23AE41ACA7AE}">
      <dgm:prSet custT="1"/>
      <dgm:spPr/>
      <dgm:t>
        <a:bodyPr/>
        <a:lstStyle/>
        <a:p>
          <a:r>
            <a:rPr lang="es-ES" sz="2000" b="1" dirty="0">
              <a:effectLst>
                <a:outerShdw blurRad="38100" dist="38100" dir="2700000" algn="tl">
                  <a:srgbClr val="000000"/>
                </a:outerShdw>
              </a:effectLst>
            </a:rPr>
            <a:t>2. </a:t>
          </a:r>
          <a:r>
            <a:rPr lang="es-ES" sz="2000" b="1" dirty="0" err="1">
              <a:effectLst>
                <a:outerShdw blurRad="38100" dist="38100" dir="2700000" algn="tl">
                  <a:srgbClr val="000000"/>
                </a:outerShdw>
              </a:effectLst>
            </a:rPr>
            <a:t>Korintherbrief</a:t>
          </a:r>
          <a:endParaRPr lang="es-ES" sz="2000" b="1" dirty="0">
            <a:effectLst>
              <a:outerShdw blurRad="38100" dist="38100" dir="2700000" algn="tl">
                <a:srgbClr val="000000"/>
              </a:outerShdw>
            </a:effectLst>
          </a:endParaRPr>
        </a:p>
      </dgm:t>
    </dgm:pt>
    <dgm:pt modelId="{84419FFF-6C17-4435-BC0F-99BAD8A90C1A}" type="parTrans" cxnId="{5E864914-8E9B-42DB-A21E-3D81DC8BE480}">
      <dgm:prSet/>
      <dgm:spPr/>
      <dgm:t>
        <a:bodyPr/>
        <a:lstStyle/>
        <a:p>
          <a:endParaRPr lang="es-ES" sz="1800"/>
        </a:p>
      </dgm:t>
    </dgm:pt>
    <dgm:pt modelId="{A588AF8A-E0AF-46DB-9036-932E6B17650C}" type="sibTrans" cxnId="{5E864914-8E9B-42DB-A21E-3D81DC8BE480}">
      <dgm:prSet/>
      <dgm:spPr/>
      <dgm:t>
        <a:bodyPr/>
        <a:lstStyle/>
        <a:p>
          <a:endParaRPr lang="es-ES" sz="1800"/>
        </a:p>
      </dgm:t>
    </dgm:pt>
    <dgm:pt modelId="{2C58859A-9D53-428E-BC4A-A842E0CF2AED}">
      <dgm:prSet custT="1"/>
      <dgm:spPr>
        <a:solidFill>
          <a:srgbClr val="E5FFE5"/>
        </a:solidFill>
      </dgm:spPr>
      <dgm:t>
        <a:bodyPr lIns="180000" rIns="180000"/>
        <a:lstStyle/>
        <a:p>
          <a:pPr marL="0" indent="0">
            <a:buNone/>
          </a:pPr>
          <a:r>
            <a:rPr lang="de-DE" sz="1800" b="1" dirty="0"/>
            <a:t>Dies ist der 2. Brief, </a:t>
          </a:r>
          <a:r>
            <a:rPr lang="es-ES" sz="1800" b="1" dirty="0" err="1"/>
            <a:t>der</a:t>
          </a:r>
          <a:r>
            <a:rPr lang="es-ES" sz="1800" b="1" dirty="0"/>
            <a:t> </a:t>
          </a:r>
          <a:r>
            <a:rPr lang="es-ES" sz="1800" b="1" dirty="0" err="1"/>
            <a:t>erhalten</a:t>
          </a:r>
          <a:r>
            <a:rPr lang="es-ES" sz="1800" b="1" dirty="0"/>
            <a:t> </a:t>
          </a:r>
          <a:r>
            <a:rPr lang="es-ES" sz="1800" b="1" dirty="0" err="1"/>
            <a:t>geblieben</a:t>
          </a:r>
          <a:r>
            <a:rPr lang="es-ES" sz="1800" b="1" dirty="0"/>
            <a:t> </a:t>
          </a:r>
          <a:r>
            <a:rPr lang="es-ES" sz="1800" b="1" dirty="0" err="1"/>
            <a:t>ist</a:t>
          </a:r>
          <a:r>
            <a:rPr lang="es-ES" sz="1800" b="1" dirty="0"/>
            <a:t>, </a:t>
          </a:r>
          <a:r>
            <a:rPr lang="es-ES" sz="1800" b="1" dirty="0" err="1"/>
            <a:t>obwohl</a:t>
          </a:r>
          <a:r>
            <a:rPr lang="es-ES" sz="1800" b="1" dirty="0"/>
            <a:t> Paulus </a:t>
          </a:r>
          <a:r>
            <a:rPr lang="es-ES" sz="1800" b="1" dirty="0" err="1"/>
            <a:t>noch</a:t>
          </a:r>
          <a:r>
            <a:rPr lang="es-ES" sz="1800" b="1" dirty="0"/>
            <a:t> </a:t>
          </a:r>
          <a:r>
            <a:rPr lang="es-ES" sz="1800" b="1" dirty="0" err="1"/>
            <a:t>mehrere</a:t>
          </a:r>
          <a:r>
            <a:rPr lang="es-ES" sz="1800" b="1" dirty="0"/>
            <a:t> </a:t>
          </a:r>
          <a:r>
            <a:rPr lang="es-ES" sz="1800" b="1" dirty="0" err="1"/>
            <a:t>weitere</a:t>
          </a:r>
          <a:r>
            <a:rPr lang="es-ES" sz="1800" b="1" dirty="0"/>
            <a:t> </a:t>
          </a:r>
          <a:r>
            <a:rPr lang="es-ES" sz="1800" b="1" dirty="0" err="1"/>
            <a:t>verfasst</a:t>
          </a:r>
          <a:r>
            <a:rPr lang="es-ES" sz="1800" b="1" dirty="0"/>
            <a:t> </a:t>
          </a:r>
          <a:r>
            <a:rPr lang="es-ES" sz="1800" b="1" dirty="0" err="1"/>
            <a:t>hat</a:t>
          </a:r>
          <a:r>
            <a:rPr lang="es-ES" sz="1800" b="1" dirty="0"/>
            <a:t> </a:t>
          </a:r>
          <a:r>
            <a:rPr lang="de-DE" sz="1800" b="1" dirty="0"/>
            <a:t>(ev. VOR den beiden erhaltenen und/oder in der Zeit dazwischen). Er lobt die Korinther dafür, wie sie einige Probleme gelöst haben, fordert sie jedoch nachdrücklich auf, die Welt durch die Brille des EVANGELIUMS zu betrachten und sich dem Einfluss der umgebenden Kultur zu entziehen.</a:t>
          </a:r>
          <a:endParaRPr lang="es-ES" sz="1800" dirty="0"/>
        </a:p>
      </dgm:t>
    </dgm:pt>
    <dgm:pt modelId="{E8ECF323-24CE-44D2-A346-2910B2CB6600}" type="parTrans" cxnId="{EAEAC76B-FD6D-4822-853D-D32C0BF9633F}">
      <dgm:prSet/>
      <dgm:spPr/>
      <dgm:t>
        <a:bodyPr/>
        <a:lstStyle/>
        <a:p>
          <a:endParaRPr lang="es-ES" sz="1800"/>
        </a:p>
      </dgm:t>
    </dgm:pt>
    <dgm:pt modelId="{3F6C76F8-1996-47EA-9F96-EA80CF045C06}" type="sibTrans" cxnId="{EAEAC76B-FD6D-4822-853D-D32C0BF9633F}">
      <dgm:prSet/>
      <dgm:spPr/>
      <dgm:t>
        <a:bodyPr/>
        <a:lstStyle/>
        <a:p>
          <a:endParaRPr lang="es-ES" sz="1800"/>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52194" y="0"/>
          <a:ext cx="4781930"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Der Ruf </a:t>
          </a:r>
          <a:r>
            <a:rPr lang="es-ES" sz="2600" b="1" kern="1200" dirty="0" err="1">
              <a:effectLst>
                <a:outerShdw blurRad="38100" dist="38100" dir="2700000" algn="tl">
                  <a:srgbClr val="000000"/>
                </a:outerShdw>
              </a:effectLst>
            </a:rPr>
            <a:t>an</a:t>
          </a:r>
          <a:r>
            <a:rPr lang="es-ES" sz="2600" b="1" kern="1200" dirty="0">
              <a:effectLst>
                <a:outerShdw blurRad="38100" dist="38100" dir="2700000" algn="tl">
                  <a:srgbClr val="000000"/>
                </a:outerShdw>
              </a:effectLst>
            </a:rPr>
            <a:t> Paulus</a:t>
          </a:r>
        </a:p>
      </dsp:txBody>
      <dsp:txXfrm>
        <a:off x="-35522" y="16672"/>
        <a:ext cx="4101105" cy="535870"/>
      </dsp:txXfrm>
    </dsp:sp>
    <dsp:sp modelId="{FAC792D5-4117-4527-BFFA-AD1E2C12CB7B}">
      <dsp:nvSpPr>
        <dsp:cNvPr id="0" name=""/>
        <dsp:cNvSpPr/>
      </dsp:nvSpPr>
      <dsp:spPr>
        <a:xfrm>
          <a:off x="304897" y="648271"/>
          <a:ext cx="4781930"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Die Reise </a:t>
          </a:r>
          <a:r>
            <a:rPr lang="es-ES" sz="2600" b="1" kern="1200" dirty="0" err="1">
              <a:effectLst>
                <a:outerShdw blurRad="38100" dist="38100" dir="2700000" algn="tl">
                  <a:srgbClr val="000000"/>
                </a:outerShdw>
              </a:effectLst>
            </a:rPr>
            <a:t>nach</a:t>
          </a:r>
          <a:r>
            <a:rPr lang="es-ES" sz="2600" b="1" kern="1200" dirty="0">
              <a:effectLst>
                <a:outerShdw blurRad="38100" dist="38100" dir="2700000" algn="tl">
                  <a:srgbClr val="000000"/>
                </a:outerShdw>
              </a:effectLst>
            </a:rPr>
            <a:t> </a:t>
          </a:r>
          <a:r>
            <a:rPr lang="es-ES" sz="2600" b="1" kern="1200" dirty="0" err="1">
              <a:effectLst>
                <a:outerShdw blurRad="38100" dist="38100" dir="2700000" algn="tl">
                  <a:srgbClr val="000000"/>
                </a:outerShdw>
              </a:effectLst>
            </a:rPr>
            <a:t>Korinth</a:t>
          </a:r>
          <a:endParaRPr lang="es-ES" sz="2600" b="1" kern="1200" dirty="0">
            <a:effectLst>
              <a:outerShdw blurRad="38100" dist="38100" dir="2700000" algn="tl">
                <a:srgbClr val="000000"/>
              </a:outerShdw>
            </a:effectLst>
          </a:endParaRPr>
        </a:p>
      </dsp:txBody>
      <dsp:txXfrm>
        <a:off x="321569" y="664943"/>
        <a:ext cx="4021504" cy="535870"/>
      </dsp:txXfrm>
    </dsp:sp>
    <dsp:sp modelId="{A4769B0C-11C2-47B7-A6A7-52579446E8B9}">
      <dsp:nvSpPr>
        <dsp:cNvPr id="0" name=""/>
        <dsp:cNvSpPr/>
      </dsp:nvSpPr>
      <dsp:spPr>
        <a:xfrm>
          <a:off x="661989" y="1296543"/>
          <a:ext cx="4781930"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Die Stadt </a:t>
          </a:r>
          <a:r>
            <a:rPr lang="es-ES" sz="2600" b="1" kern="1200" dirty="0" err="1">
              <a:effectLst>
                <a:outerShdw blurRad="38100" dist="38100" dir="2700000" algn="tl">
                  <a:srgbClr val="000000"/>
                </a:outerShdw>
              </a:effectLst>
            </a:rPr>
            <a:t>Korinth</a:t>
          </a:r>
          <a:endParaRPr lang="es-ES" sz="2600" b="1" kern="1200" dirty="0">
            <a:effectLst>
              <a:outerShdw blurRad="38100" dist="38100" dir="2700000" algn="tl">
                <a:srgbClr val="000000"/>
              </a:outerShdw>
            </a:effectLst>
          </a:endParaRPr>
        </a:p>
      </dsp:txBody>
      <dsp:txXfrm>
        <a:off x="678661" y="1313215"/>
        <a:ext cx="4021504" cy="535869"/>
      </dsp:txXfrm>
    </dsp:sp>
    <dsp:sp modelId="{D16E78D5-F212-49D8-9C32-18EA073A8EB6}">
      <dsp:nvSpPr>
        <dsp:cNvPr id="0" name=""/>
        <dsp:cNvSpPr/>
      </dsp:nvSpPr>
      <dsp:spPr>
        <a:xfrm>
          <a:off x="1019081" y="1944814"/>
          <a:ext cx="4781930"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Die </a:t>
          </a:r>
          <a:r>
            <a:rPr lang="es-ES" sz="2600" b="1" kern="1200" dirty="0" err="1">
              <a:effectLst>
                <a:outerShdw blurRad="38100" dist="38100" dir="2700000" algn="tl">
                  <a:srgbClr val="000000"/>
                </a:outerShdw>
              </a:effectLst>
            </a:rPr>
            <a:t>Korinther</a:t>
          </a:r>
          <a:endParaRPr lang="es-ES" sz="2600" b="1" kern="1200" dirty="0">
            <a:effectLst>
              <a:outerShdw blurRad="38100" dist="38100" dir="2700000" algn="tl">
                <a:srgbClr val="000000"/>
              </a:outerShdw>
            </a:effectLst>
          </a:endParaRPr>
        </a:p>
      </dsp:txBody>
      <dsp:txXfrm>
        <a:off x="1035753" y="1961486"/>
        <a:ext cx="4021504" cy="535870"/>
      </dsp:txXfrm>
    </dsp:sp>
    <dsp:sp modelId="{C105352C-7085-4BFD-B463-B0F860E365EA}">
      <dsp:nvSpPr>
        <dsp:cNvPr id="0" name=""/>
        <dsp:cNvSpPr/>
      </dsp:nvSpPr>
      <dsp:spPr>
        <a:xfrm>
          <a:off x="1271784" y="2593086"/>
          <a:ext cx="4990709"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b="1" kern="1200" dirty="0">
              <a:effectLst>
                <a:outerShdw blurRad="38100" dist="38100" dir="2700000" algn="tl">
                  <a:srgbClr val="000000"/>
                </a:outerShdw>
              </a:effectLst>
            </a:rPr>
            <a:t>Die Briefe an die Korinther</a:t>
          </a:r>
          <a:endParaRPr lang="es-ES" sz="2600" b="1" kern="1200" dirty="0">
            <a:effectLst>
              <a:outerShdw blurRad="38100" dist="38100" dir="2700000" algn="tl">
                <a:srgbClr val="000000"/>
              </a:outerShdw>
            </a:effectLst>
          </a:endParaRPr>
        </a:p>
      </dsp:txBody>
      <dsp:txXfrm>
        <a:off x="1288456" y="2609758"/>
        <a:ext cx="4198539" cy="535869"/>
      </dsp:txXfrm>
    </dsp:sp>
    <dsp:sp modelId="{24C2F7A0-3B9B-4550-9C1B-0762B8A40C19}">
      <dsp:nvSpPr>
        <dsp:cNvPr id="0" name=""/>
        <dsp:cNvSpPr/>
      </dsp:nvSpPr>
      <dsp:spPr>
        <a:xfrm>
          <a:off x="4359746"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442994" y="415842"/>
        <a:ext cx="203493" cy="278417"/>
      </dsp:txXfrm>
    </dsp:sp>
    <dsp:sp modelId="{2D28A9E1-DAB2-4C81-AD5A-FAD7260FFD58}">
      <dsp:nvSpPr>
        <dsp:cNvPr id="0" name=""/>
        <dsp:cNvSpPr/>
      </dsp:nvSpPr>
      <dsp:spPr>
        <a:xfrm>
          <a:off x="4716838"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800086" y="1064113"/>
        <a:ext cx="203493" cy="278417"/>
      </dsp:txXfrm>
    </dsp:sp>
    <dsp:sp modelId="{FF3B14A5-C43A-4CBC-A2D0-4A8A0D2D65DA}">
      <dsp:nvSpPr>
        <dsp:cNvPr id="0" name=""/>
        <dsp:cNvSpPr/>
      </dsp:nvSpPr>
      <dsp:spPr>
        <a:xfrm>
          <a:off x="5073930"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157178" y="1702898"/>
        <a:ext cx="203493" cy="278417"/>
      </dsp:txXfrm>
    </dsp:sp>
    <dsp:sp modelId="{40526A09-FFBA-45E1-9BE0-EC2AACD7D231}">
      <dsp:nvSpPr>
        <dsp:cNvPr id="0" name=""/>
        <dsp:cNvSpPr/>
      </dsp:nvSpPr>
      <dsp:spPr>
        <a:xfrm>
          <a:off x="5431022"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514270"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de-DE" sz="2000" b="1" kern="1200" dirty="0"/>
            <a:t>Durch die Entscheidung JESU (Gal. 1,1)</a:t>
          </a:r>
          <a:endParaRPr lang="es-ES" sz="2000" kern="1200" dirty="0"/>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i="0" kern="1200" baseline="0" dirty="0">
              <a:effectLst>
                <a:outerShdw blurRad="38100" dist="38100" dir="2700000" algn="tl">
                  <a:srgbClr val="000000"/>
                </a:outerShdw>
              </a:effectLst>
            </a:rPr>
            <a:t>Wie wurde Paulus ein Apostel?</a:t>
          </a:r>
          <a:endParaRPr lang="es-ES" sz="2000" b="1" i="0" kern="1200" baseline="0" dirty="0">
            <a:effectLst>
              <a:outerShdw blurRad="38100" dist="38100" dir="2700000" algn="tl">
                <a:srgbClr val="000000"/>
              </a:outerShdw>
            </a:effectLst>
          </a:endParaRP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de-DE" sz="2000" b="1" kern="1200" dirty="0"/>
            <a:t>Von Mutterleib an (Gal. 1,15)</a:t>
          </a:r>
          <a:endParaRPr lang="es-ES" sz="2000" kern="1200" dirty="0"/>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Wann </a:t>
          </a:r>
          <a:r>
            <a:rPr lang="es-ES" sz="2000" b="1" kern="1200" dirty="0" err="1">
              <a:effectLst>
                <a:outerShdw blurRad="38100" dist="38100" dir="2700000" algn="tl">
                  <a:srgbClr val="000000"/>
                </a:outerShdw>
              </a:effectLst>
            </a:rPr>
            <a:t>wurde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er</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ausgewählt</a:t>
          </a:r>
          <a:r>
            <a:rPr lang="es-ES" sz="2000" b="1" kern="1200" dirty="0">
              <a:effectLst>
                <a:outerShdw blurRad="38100" dist="38100" dir="2700000" algn="tl">
                  <a:srgbClr val="000000"/>
                </a:outerShdw>
              </a:effectLst>
            </a:rPr>
            <a:t>?</a:t>
          </a: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ts val="1500"/>
            </a:lnSpc>
            <a:spcBef>
              <a:spcPct val="0"/>
            </a:spcBef>
            <a:spcAft>
              <a:spcPct val="15000"/>
            </a:spcAft>
            <a:buNone/>
          </a:pPr>
          <a:r>
            <a:rPr lang="de-DE" sz="2000" b="1" kern="1200" dirty="0"/>
            <a:t>Auf der Reise nach Damaskus </a:t>
          </a:r>
          <a:endParaRPr lang="es-ES" sz="2000" kern="1200" dirty="0"/>
        </a:p>
        <a:p>
          <a:pPr marL="0" lvl="1" indent="0" algn="l" defTabSz="711200">
            <a:lnSpc>
              <a:spcPts val="1500"/>
            </a:lnSpc>
            <a:spcBef>
              <a:spcPct val="0"/>
            </a:spcBef>
            <a:spcAft>
              <a:spcPct val="15000"/>
            </a:spcAft>
            <a:buNone/>
          </a:pPr>
          <a:r>
            <a:rPr lang="es-ES" sz="1600" b="1" kern="1200" dirty="0"/>
            <a:t>(Apg. 22,6-7)</a:t>
          </a:r>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Wann </a:t>
          </a:r>
          <a:r>
            <a:rPr lang="es-ES" sz="2000" b="1" kern="1200" dirty="0" err="1">
              <a:effectLst>
                <a:outerShdw blurRad="38100" dist="38100" dir="2700000" algn="tl">
                  <a:srgbClr val="000000"/>
                </a:outerShdw>
              </a:effectLst>
            </a:rPr>
            <a:t>wurde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er</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berufen</a:t>
          </a:r>
          <a:r>
            <a:rPr lang="es-ES" sz="2000" b="1" kern="1200" dirty="0">
              <a:effectLst>
                <a:outerShdw blurRad="38100" dist="38100" dir="2700000" algn="tl">
                  <a:srgbClr val="000000"/>
                </a:outerShdw>
              </a:effectLst>
            </a:rPr>
            <a:t>?</a:t>
          </a: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de-DE" sz="2000" b="1" kern="1200" dirty="0"/>
            <a:t>Für die Heiden (Gal. 2,9)</a:t>
          </a:r>
          <a:endParaRPr lang="es-ES" sz="2000" kern="1200" dirty="0"/>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Wessen </a:t>
          </a:r>
          <a:r>
            <a:rPr lang="es-ES" sz="2000" b="1" kern="1200" dirty="0" err="1">
              <a:effectLst>
                <a:outerShdw blurRad="38100" dist="38100" dir="2700000" algn="tl">
                  <a:srgbClr val="000000"/>
                </a:outerShdw>
              </a:effectLst>
            </a:rPr>
            <a:t>Apostel</a:t>
          </a:r>
          <a:br>
            <a:rPr lang="es-ES" sz="2000" b="1" kern="1200" dirty="0">
              <a:effectLst>
                <a:outerShdw blurRad="38100" dist="38100" dir="2700000" algn="tl">
                  <a:srgbClr val="000000"/>
                </a:outerShdw>
              </a:effectLst>
            </a:rPr>
          </a:br>
          <a:r>
            <a:rPr lang="es-ES" sz="2000" b="1" kern="1200" dirty="0" err="1">
              <a:effectLst>
                <a:outerShdw blurRad="38100" dist="38100" dir="2700000" algn="tl">
                  <a:srgbClr val="000000"/>
                </a:outerShdw>
              </a:effectLst>
            </a:rPr>
            <a:t>war</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er</a:t>
          </a:r>
          <a:r>
            <a:rPr lang="es-ES" sz="2000" b="1" kern="1200" dirty="0">
              <a:effectLst>
                <a:outerShdw blurRad="38100" dist="38100" dir="2700000" algn="tl">
                  <a:srgbClr val="000000"/>
                </a:outerShdw>
              </a:effectLst>
            </a:rPr>
            <a:t>?</a:t>
          </a: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163189"/>
          <a:ext cx="7980720" cy="13545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08280" rIns="180000" bIns="128016" numCol="1" spcCol="1270" anchor="t" anchorCtr="0">
          <a:noAutofit/>
        </a:bodyPr>
        <a:lstStyle/>
        <a:p>
          <a:pPr marL="0" lvl="1" indent="0" algn="l" defTabSz="800100">
            <a:lnSpc>
              <a:spcPct val="90000"/>
            </a:lnSpc>
            <a:spcBef>
              <a:spcPct val="0"/>
            </a:spcBef>
            <a:spcAft>
              <a:spcPct val="15000"/>
            </a:spcAft>
            <a:buNone/>
          </a:pPr>
          <a:r>
            <a:rPr lang="es-ES" sz="1800" b="1" kern="1200" dirty="0" err="1"/>
            <a:t>Nachdem</a:t>
          </a:r>
          <a:r>
            <a:rPr lang="es-ES" sz="1800" b="1" kern="1200" dirty="0"/>
            <a:t> Paulus </a:t>
          </a:r>
          <a:r>
            <a:rPr lang="es-ES" sz="1800" b="1" kern="1200" dirty="0" err="1"/>
            <a:t>von</a:t>
          </a:r>
          <a:r>
            <a:rPr lang="es-ES" sz="1800" b="1" kern="1200" dirty="0"/>
            <a:t> Chloe </a:t>
          </a:r>
          <a:r>
            <a:rPr lang="es-ES" sz="1800" b="1" kern="1200" dirty="0" err="1"/>
            <a:t>von</a:t>
          </a:r>
          <a:r>
            <a:rPr lang="es-ES" sz="1800" b="1" kern="1200" dirty="0"/>
            <a:t> </a:t>
          </a:r>
          <a:r>
            <a:rPr lang="es-ES" sz="1800" b="1" kern="1200" dirty="0" err="1"/>
            <a:t>mehreren</a:t>
          </a:r>
          <a:r>
            <a:rPr lang="es-ES" sz="1800" b="1" kern="1200" dirty="0"/>
            <a:t> </a:t>
          </a:r>
          <a:r>
            <a:rPr lang="es-ES" sz="1800" b="1" kern="1200" dirty="0" err="1"/>
            <a:t>Problemen</a:t>
          </a:r>
          <a:r>
            <a:rPr lang="es-ES" sz="1800" b="1" kern="1200" dirty="0"/>
            <a:t> </a:t>
          </a:r>
          <a:r>
            <a:rPr lang="de-DE" sz="1800" b="1" kern="1200" dirty="0"/>
            <a:t>in der Gemeinde erfahren hatte, </a:t>
          </a:r>
          <a:r>
            <a:rPr lang="es-ES" sz="1800" b="1" kern="1200" dirty="0" err="1"/>
            <a:t>ermahnte</a:t>
          </a:r>
          <a:r>
            <a:rPr lang="es-ES" sz="1800" b="1" kern="1200" dirty="0"/>
            <a:t> </a:t>
          </a:r>
          <a:r>
            <a:rPr lang="es-ES" sz="1800" b="1" kern="1200" dirty="0" err="1"/>
            <a:t>er</a:t>
          </a:r>
          <a:r>
            <a:rPr lang="es-ES" sz="1800" b="1" kern="1200" dirty="0"/>
            <a:t> </a:t>
          </a:r>
          <a:r>
            <a:rPr lang="es-ES" sz="1800" b="1" kern="1200" dirty="0" err="1"/>
            <a:t>sie</a:t>
          </a:r>
          <a:r>
            <a:rPr lang="es-ES" sz="1800" b="1" kern="1200" dirty="0"/>
            <a:t> </a:t>
          </a:r>
          <a:r>
            <a:rPr lang="es-ES" sz="1800" b="1" kern="1200" dirty="0" err="1"/>
            <a:t>wegen</a:t>
          </a:r>
          <a:r>
            <a:rPr lang="es-ES" sz="1800" b="1" kern="1200" dirty="0"/>
            <a:t>: </a:t>
          </a:r>
          <a:r>
            <a:rPr lang="es-ES" sz="1800" b="1" kern="1200" dirty="0" err="1"/>
            <a:t>Spaltungen</a:t>
          </a:r>
          <a:r>
            <a:rPr lang="es-ES" sz="1800" b="1" kern="1200" dirty="0"/>
            <a:t>, </a:t>
          </a:r>
          <a:r>
            <a:rPr lang="es-ES" sz="1800" b="1" kern="1200" dirty="0" err="1"/>
            <a:t>Unzucht</a:t>
          </a:r>
          <a:r>
            <a:rPr lang="es-ES" sz="1800" b="1" kern="1200" dirty="0"/>
            <a:t> (</a:t>
          </a:r>
          <a:r>
            <a:rPr lang="es-ES" sz="1800" b="1" kern="1200" dirty="0" err="1"/>
            <a:t>unverheiratet</a:t>
          </a:r>
          <a:r>
            <a:rPr lang="es-ES" sz="1800" b="1" kern="1200" dirty="0"/>
            <a:t> </a:t>
          </a:r>
          <a:r>
            <a:rPr lang="es-ES" sz="1800" b="1" kern="1200" dirty="0" err="1"/>
            <a:t>zusammenleben</a:t>
          </a:r>
          <a:r>
            <a:rPr lang="es-ES" sz="1800" b="1" kern="1200" dirty="0"/>
            <a:t>; Sex </a:t>
          </a:r>
          <a:r>
            <a:rPr lang="es-ES" sz="1800" b="1" kern="1200" dirty="0" err="1"/>
            <a:t>ohne</a:t>
          </a:r>
          <a:r>
            <a:rPr lang="es-ES" sz="1800" b="1" kern="1200" dirty="0"/>
            <a:t> </a:t>
          </a:r>
          <a:r>
            <a:rPr lang="es-ES" sz="1800" b="1" kern="1200" dirty="0" err="1"/>
            <a:t>Bindung</a:t>
          </a:r>
          <a:r>
            <a:rPr lang="es-ES" sz="1800" b="1" kern="1200" dirty="0"/>
            <a:t>), </a:t>
          </a:r>
          <a:r>
            <a:rPr lang="es-ES" sz="1800" b="1" kern="1200" dirty="0" err="1"/>
            <a:t>Streitigkeiten</a:t>
          </a:r>
          <a:r>
            <a:rPr lang="es-ES" sz="1800" b="1" kern="1200" dirty="0"/>
            <a:t> </a:t>
          </a:r>
          <a:r>
            <a:rPr lang="es-ES" sz="1800" b="1" kern="1200" dirty="0" err="1"/>
            <a:t>und</a:t>
          </a:r>
          <a:r>
            <a:rPr lang="es-ES" sz="1800" b="1" kern="1200" dirty="0"/>
            <a:t> </a:t>
          </a:r>
          <a:r>
            <a:rPr lang="es-ES" sz="1800" b="1" kern="1200" dirty="0" err="1"/>
            <a:t>Prostitution</a:t>
          </a:r>
          <a:r>
            <a:rPr lang="es-ES" sz="1800" b="1" kern="1200" dirty="0"/>
            <a:t>.</a:t>
          </a:r>
          <a:endParaRPr lang="es-ES" sz="1800" kern="1200" dirty="0"/>
        </a:p>
      </dsp:txBody>
      <dsp:txXfrm>
        <a:off x="0" y="163189"/>
        <a:ext cx="7980720" cy="1354500"/>
      </dsp:txXfrm>
    </dsp:sp>
    <dsp:sp modelId="{4F3DFAC6-32B5-4FF7-80EC-1BCA53706CDB}">
      <dsp:nvSpPr>
        <dsp:cNvPr id="0" name=""/>
        <dsp:cNvSpPr/>
      </dsp:nvSpPr>
      <dsp:spPr>
        <a:xfrm>
          <a:off x="399036" y="15589"/>
          <a:ext cx="5586504" cy="29520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nn-NO" sz="2000" b="1" kern="1200" dirty="0">
              <a:effectLst>
                <a:outerShdw blurRad="38100" dist="38100" dir="2700000" algn="tl">
                  <a:srgbClr val="000000"/>
                </a:outerShdw>
              </a:effectLst>
            </a:rPr>
            <a:t>1. Korinther, Kap. 1 - 6</a:t>
          </a:r>
          <a:endParaRPr lang="es-ES" sz="2000" b="1" kern="1200" dirty="0">
            <a:effectLst>
              <a:outerShdw blurRad="38100" dist="38100" dir="2700000" algn="tl">
                <a:srgbClr val="000000"/>
              </a:outerShdw>
            </a:effectLst>
          </a:endParaRPr>
        </a:p>
      </dsp:txBody>
      <dsp:txXfrm>
        <a:off x="413446" y="29999"/>
        <a:ext cx="5557684" cy="266380"/>
      </dsp:txXfrm>
    </dsp:sp>
    <dsp:sp modelId="{4356964C-7D4C-4136-BFD4-003022A3A988}">
      <dsp:nvSpPr>
        <dsp:cNvPr id="0" name=""/>
        <dsp:cNvSpPr/>
      </dsp:nvSpPr>
      <dsp:spPr>
        <a:xfrm>
          <a:off x="0" y="1719289"/>
          <a:ext cx="7980720" cy="160650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08280" rIns="180000" bIns="128016" numCol="1" spcCol="1270" anchor="t" anchorCtr="0">
          <a:noAutofit/>
        </a:bodyPr>
        <a:lstStyle/>
        <a:p>
          <a:pPr marL="0" lvl="1" indent="0" algn="l" defTabSz="800100">
            <a:lnSpc>
              <a:spcPct val="90000"/>
            </a:lnSpc>
            <a:spcBef>
              <a:spcPct val="0"/>
            </a:spcBef>
            <a:spcAft>
              <a:spcPct val="15000"/>
            </a:spcAft>
            <a:buNone/>
          </a:pPr>
          <a:r>
            <a:rPr lang="es-ES" sz="1800" b="1" kern="1200" dirty="0"/>
            <a:t>Chloes </a:t>
          </a:r>
          <a:r>
            <a:rPr lang="es-ES" sz="1800" b="1" kern="1200" dirty="0" err="1"/>
            <a:t>Familie</a:t>
          </a:r>
          <a:r>
            <a:rPr lang="es-ES" sz="1800" b="1" kern="1200" dirty="0"/>
            <a:t> </a:t>
          </a:r>
          <a:r>
            <a:rPr lang="es-ES" sz="1800" b="1" kern="1200" dirty="0" err="1"/>
            <a:t>überbrachte</a:t>
          </a:r>
          <a:r>
            <a:rPr lang="es-ES" sz="1800" b="1" kern="1200" dirty="0"/>
            <a:t> </a:t>
          </a:r>
          <a:r>
            <a:rPr lang="es-ES" sz="1800" b="1" kern="1200" dirty="0" err="1"/>
            <a:t>ihm</a:t>
          </a:r>
          <a:r>
            <a:rPr lang="es-ES" sz="1800" b="1" kern="1200" dirty="0"/>
            <a:t> </a:t>
          </a:r>
          <a:r>
            <a:rPr lang="es-ES" sz="1800" b="1" kern="1200" dirty="0" err="1"/>
            <a:t>außerdem</a:t>
          </a:r>
          <a:r>
            <a:rPr lang="es-ES" sz="1800" b="1" kern="1200" dirty="0"/>
            <a:t> </a:t>
          </a:r>
          <a:r>
            <a:rPr lang="es-ES" sz="1800" b="1" kern="1200" dirty="0" err="1"/>
            <a:t>einen</a:t>
          </a:r>
          <a:r>
            <a:rPr lang="es-ES" sz="1800" b="1" kern="1200" dirty="0"/>
            <a:t> Brief </a:t>
          </a:r>
          <a:r>
            <a:rPr lang="de-DE" sz="1800" b="1" kern="1200" dirty="0"/>
            <a:t>mit mehreren Fragen der Gemeinde </a:t>
          </a:r>
          <a:r>
            <a:rPr lang="es-ES" sz="1800" b="1" kern="1200" dirty="0" err="1"/>
            <a:t>zu</a:t>
          </a:r>
          <a:r>
            <a:rPr lang="es-ES" sz="1800" b="1" kern="1200" dirty="0"/>
            <a:t> </a:t>
          </a:r>
          <a:r>
            <a:rPr lang="es-ES" sz="1800" b="1" kern="1200" dirty="0" err="1"/>
            <a:t>verschiedenen</a:t>
          </a:r>
          <a:r>
            <a:rPr lang="es-ES" sz="1800" b="1" kern="1200" dirty="0"/>
            <a:t> </a:t>
          </a:r>
          <a:r>
            <a:rPr lang="es-ES" sz="1800" b="1" kern="1200" dirty="0" err="1"/>
            <a:t>Themen</a:t>
          </a:r>
          <a:r>
            <a:rPr lang="es-ES" sz="1800" b="1" kern="1200" dirty="0"/>
            <a:t>, </a:t>
          </a:r>
          <a:r>
            <a:rPr lang="es-ES" sz="1800" b="1" kern="1200" dirty="0" err="1"/>
            <a:t>auf</a:t>
          </a:r>
          <a:r>
            <a:rPr lang="es-ES" sz="1800" b="1" kern="1200" dirty="0"/>
            <a:t> die Paulus </a:t>
          </a:r>
          <a:r>
            <a:rPr lang="es-ES" sz="1800" b="1" kern="1200" dirty="0" err="1"/>
            <a:t>einging</a:t>
          </a:r>
          <a:r>
            <a:rPr lang="es-ES" sz="1800" b="1" kern="1200" dirty="0"/>
            <a:t>: </a:t>
          </a:r>
          <a:r>
            <a:rPr lang="es-ES" sz="1800" b="1" kern="1200" dirty="0" err="1"/>
            <a:t>Ehe</a:t>
          </a:r>
          <a:r>
            <a:rPr lang="es-ES" sz="1800" b="1" kern="1200" dirty="0"/>
            <a:t>, </a:t>
          </a:r>
          <a:r>
            <a:rPr lang="es-ES" sz="1800" b="1" kern="1200" dirty="0" err="1"/>
            <a:t>Scheidung</a:t>
          </a:r>
          <a:r>
            <a:rPr lang="es-ES" sz="1800" b="1" kern="1200" dirty="0"/>
            <a:t>, </a:t>
          </a:r>
          <a:r>
            <a:rPr lang="es-ES" sz="1800" b="1" kern="1200" dirty="0" err="1"/>
            <a:t>Zölibat</a:t>
          </a:r>
          <a:r>
            <a:rPr lang="es-ES" sz="1800" b="1" kern="1200" dirty="0"/>
            <a:t>, </a:t>
          </a:r>
          <a:r>
            <a:rPr lang="de-DE" sz="1800" b="1" kern="1200" dirty="0"/>
            <a:t>Genuss von den Götzen geweihten Speisen, Verhalten im Gottesdienst, </a:t>
          </a:r>
          <a:r>
            <a:rPr lang="es-ES" sz="1800" b="1" kern="1200" dirty="0" err="1"/>
            <a:t>der</a:t>
          </a:r>
          <a:r>
            <a:rPr lang="es-ES" sz="1800" b="1" kern="1200" dirty="0"/>
            <a:t> </a:t>
          </a:r>
          <a:r>
            <a:rPr lang="es-ES" sz="1800" b="1" kern="1200" dirty="0" err="1"/>
            <a:t>Einsatz</a:t>
          </a:r>
          <a:r>
            <a:rPr lang="es-ES" sz="1800" b="1" kern="1200" dirty="0"/>
            <a:t> </a:t>
          </a:r>
          <a:r>
            <a:rPr lang="es-ES" sz="1800" b="1" kern="1200" dirty="0" err="1"/>
            <a:t>geistlicher</a:t>
          </a:r>
          <a:r>
            <a:rPr lang="es-ES" sz="1800" b="1" kern="1200" dirty="0"/>
            <a:t> Gaben </a:t>
          </a:r>
          <a:r>
            <a:rPr lang="es-ES" sz="1800" b="1" kern="1200" dirty="0" err="1"/>
            <a:t>und</a:t>
          </a:r>
          <a:r>
            <a:rPr lang="es-ES" sz="1800" b="1" kern="1200" dirty="0"/>
            <a:t> die </a:t>
          </a:r>
          <a:r>
            <a:rPr lang="es-ES" sz="1800" b="1" kern="1200" dirty="0" err="1"/>
            <a:t>Auferstehung</a:t>
          </a:r>
          <a:r>
            <a:rPr lang="es-ES" sz="1800" b="1" kern="1200" dirty="0"/>
            <a:t>.</a:t>
          </a:r>
          <a:endParaRPr lang="es-ES" sz="1800" kern="1200" dirty="0"/>
        </a:p>
      </dsp:txBody>
      <dsp:txXfrm>
        <a:off x="0" y="1719289"/>
        <a:ext cx="7980720" cy="1606500"/>
      </dsp:txXfrm>
    </dsp:sp>
    <dsp:sp modelId="{2F0E2FE6-2CF5-496B-BA7C-3E702B20CEB1}">
      <dsp:nvSpPr>
        <dsp:cNvPr id="0" name=""/>
        <dsp:cNvSpPr/>
      </dsp:nvSpPr>
      <dsp:spPr>
        <a:xfrm>
          <a:off x="399036" y="1571689"/>
          <a:ext cx="5586504" cy="29520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nn-NO" sz="2000" b="1" kern="1200" dirty="0">
              <a:effectLst>
                <a:outerShdw blurRad="38100" dist="38100" dir="2700000" algn="tl">
                  <a:srgbClr val="000000"/>
                </a:outerShdw>
              </a:effectLst>
            </a:rPr>
            <a:t>1. Korinther, Kap. 7 - 16</a:t>
          </a:r>
          <a:endParaRPr lang="es-ES" sz="2000" b="1" kern="1200" dirty="0">
            <a:effectLst>
              <a:outerShdw blurRad="38100" dist="38100" dir="2700000" algn="tl">
                <a:srgbClr val="000000"/>
              </a:outerShdw>
            </a:effectLst>
          </a:endParaRPr>
        </a:p>
      </dsp:txBody>
      <dsp:txXfrm>
        <a:off x="413446" y="1586099"/>
        <a:ext cx="5557684" cy="266380"/>
      </dsp:txXfrm>
    </dsp:sp>
    <dsp:sp modelId="{BF2165CA-3783-4C74-A25A-6E59360B8C21}">
      <dsp:nvSpPr>
        <dsp:cNvPr id="0" name=""/>
        <dsp:cNvSpPr/>
      </dsp:nvSpPr>
      <dsp:spPr>
        <a:xfrm>
          <a:off x="0" y="3527389"/>
          <a:ext cx="7980720" cy="185850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08280" rIns="180000" bIns="128016" numCol="1" spcCol="1270" anchor="t" anchorCtr="0">
          <a:noAutofit/>
        </a:bodyPr>
        <a:lstStyle/>
        <a:p>
          <a:pPr marL="0" lvl="1" indent="0" algn="l" defTabSz="800100">
            <a:lnSpc>
              <a:spcPct val="90000"/>
            </a:lnSpc>
            <a:spcBef>
              <a:spcPct val="0"/>
            </a:spcBef>
            <a:spcAft>
              <a:spcPct val="15000"/>
            </a:spcAft>
            <a:buNone/>
          </a:pPr>
          <a:r>
            <a:rPr lang="de-DE" sz="1800" b="1" kern="1200" dirty="0"/>
            <a:t>Dies ist der 2. Brief, </a:t>
          </a:r>
          <a:r>
            <a:rPr lang="es-ES" sz="1800" b="1" kern="1200" dirty="0" err="1"/>
            <a:t>der</a:t>
          </a:r>
          <a:r>
            <a:rPr lang="es-ES" sz="1800" b="1" kern="1200" dirty="0"/>
            <a:t> </a:t>
          </a:r>
          <a:r>
            <a:rPr lang="es-ES" sz="1800" b="1" kern="1200" dirty="0" err="1"/>
            <a:t>erhalten</a:t>
          </a:r>
          <a:r>
            <a:rPr lang="es-ES" sz="1800" b="1" kern="1200" dirty="0"/>
            <a:t> </a:t>
          </a:r>
          <a:r>
            <a:rPr lang="es-ES" sz="1800" b="1" kern="1200" dirty="0" err="1"/>
            <a:t>geblieben</a:t>
          </a:r>
          <a:r>
            <a:rPr lang="es-ES" sz="1800" b="1" kern="1200" dirty="0"/>
            <a:t> </a:t>
          </a:r>
          <a:r>
            <a:rPr lang="es-ES" sz="1800" b="1" kern="1200" dirty="0" err="1"/>
            <a:t>ist</a:t>
          </a:r>
          <a:r>
            <a:rPr lang="es-ES" sz="1800" b="1" kern="1200" dirty="0"/>
            <a:t>, </a:t>
          </a:r>
          <a:r>
            <a:rPr lang="es-ES" sz="1800" b="1" kern="1200" dirty="0" err="1"/>
            <a:t>obwohl</a:t>
          </a:r>
          <a:r>
            <a:rPr lang="es-ES" sz="1800" b="1" kern="1200" dirty="0"/>
            <a:t> Paulus </a:t>
          </a:r>
          <a:r>
            <a:rPr lang="es-ES" sz="1800" b="1" kern="1200" dirty="0" err="1"/>
            <a:t>noch</a:t>
          </a:r>
          <a:r>
            <a:rPr lang="es-ES" sz="1800" b="1" kern="1200" dirty="0"/>
            <a:t> </a:t>
          </a:r>
          <a:r>
            <a:rPr lang="es-ES" sz="1800" b="1" kern="1200" dirty="0" err="1"/>
            <a:t>mehrere</a:t>
          </a:r>
          <a:r>
            <a:rPr lang="es-ES" sz="1800" b="1" kern="1200" dirty="0"/>
            <a:t> </a:t>
          </a:r>
          <a:r>
            <a:rPr lang="es-ES" sz="1800" b="1" kern="1200" dirty="0" err="1"/>
            <a:t>weitere</a:t>
          </a:r>
          <a:r>
            <a:rPr lang="es-ES" sz="1800" b="1" kern="1200" dirty="0"/>
            <a:t> </a:t>
          </a:r>
          <a:r>
            <a:rPr lang="es-ES" sz="1800" b="1" kern="1200" dirty="0" err="1"/>
            <a:t>verfasst</a:t>
          </a:r>
          <a:r>
            <a:rPr lang="es-ES" sz="1800" b="1" kern="1200" dirty="0"/>
            <a:t> </a:t>
          </a:r>
          <a:r>
            <a:rPr lang="es-ES" sz="1800" b="1" kern="1200" dirty="0" err="1"/>
            <a:t>hat</a:t>
          </a:r>
          <a:r>
            <a:rPr lang="es-ES" sz="1800" b="1" kern="1200" dirty="0"/>
            <a:t> </a:t>
          </a:r>
          <a:r>
            <a:rPr lang="de-DE" sz="1800" b="1" kern="1200" dirty="0"/>
            <a:t>(ev. VOR den beiden erhaltenen und/oder in der Zeit dazwischen). Er lobt die Korinther dafür, wie sie einige Probleme gelöst haben, fordert sie jedoch nachdrücklich auf, die Welt durch die Brille des EVANGELIUMS zu betrachten und sich dem Einfluss der umgebenden Kultur zu entziehen.</a:t>
          </a:r>
          <a:endParaRPr lang="es-ES" sz="1800" kern="1200" dirty="0"/>
        </a:p>
      </dsp:txBody>
      <dsp:txXfrm>
        <a:off x="0" y="3527389"/>
        <a:ext cx="7980720" cy="1858500"/>
      </dsp:txXfrm>
    </dsp:sp>
    <dsp:sp modelId="{D60E5BAA-BA57-4680-A2E7-E8124F89EBA6}">
      <dsp:nvSpPr>
        <dsp:cNvPr id="0" name=""/>
        <dsp:cNvSpPr/>
      </dsp:nvSpPr>
      <dsp:spPr>
        <a:xfrm>
          <a:off x="399036" y="3379789"/>
          <a:ext cx="5586504" cy="29520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2. </a:t>
          </a:r>
          <a:r>
            <a:rPr lang="es-ES" sz="2000" b="1" kern="1200" dirty="0" err="1">
              <a:effectLst>
                <a:outerShdw blurRad="38100" dist="38100" dir="2700000" algn="tl">
                  <a:srgbClr val="000000"/>
                </a:outerShdw>
              </a:effectLst>
            </a:rPr>
            <a:t>Korintherbrief</a:t>
          </a:r>
          <a:endParaRPr lang="es-ES" sz="2000" b="1" kern="1200" dirty="0">
            <a:effectLst>
              <a:outerShdw blurRad="38100" dist="38100" dir="2700000" algn="tl">
                <a:srgbClr val="000000"/>
              </a:outerShdw>
            </a:effectLst>
          </a:endParaRPr>
        </a:p>
      </dsp:txBody>
      <dsp:txXfrm>
        <a:off x="413446" y="3394199"/>
        <a:ext cx="5557684"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243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1135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0300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102612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28111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61264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54029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6079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32604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856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fld id="{B321EDA4-66DE-4267-9A3D-CF229155BBA7}" type="datetimeFigureOut">
              <a:rPr lang="es-ES" smtClean="0"/>
              <a:t>01/07/2026</a:t>
            </a:fld>
            <a:endParaRPr lang="es-ES"/>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07354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21EDA4-66DE-4267-9A3D-CF229155BBA7}" type="datetimeFigureOut">
              <a:rPr lang="es-ES" smtClean="0"/>
              <a:t>01/07/2026</a:t>
            </a:fld>
            <a:endParaRPr lang="es-ES"/>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140B5-6A8B-4929-B350-3E4A53FA89A2}" type="slidenum">
              <a:rPr lang="es-ES" smtClean="0"/>
              <a:t>‹Nº›</a:t>
            </a:fld>
            <a:endParaRPr lang="es-ES"/>
          </a:p>
        </p:txBody>
      </p:sp>
    </p:spTree>
    <p:extLst>
      <p:ext uri="{BB962C8B-B14F-4D97-AF65-F5344CB8AC3E}">
        <p14:creationId xmlns:p14="http://schemas.microsoft.com/office/powerpoint/2010/main" val="269076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7.jpe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1.jpeg"/><Relationship Id="rId4" Type="http://schemas.openxmlformats.org/officeDocument/2006/relationships/diagramLayout" Target="../diagrams/layout2.xm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30.png"/><Relationship Id="rId5" Type="http://schemas.openxmlformats.org/officeDocument/2006/relationships/diagramQuickStyle" Target="../diagrams/quickStyle3.xml"/><Relationship Id="rId10" Type="http://schemas.microsoft.com/office/2007/relationships/hdphoto" Target="../media/hdphoto4.wdp"/><Relationship Id="rId4" Type="http://schemas.openxmlformats.org/officeDocument/2006/relationships/diagramLayout" Target="../diagrams/layout3.xml"/><Relationship Id="rId9" Type="http://schemas.openxmlformats.org/officeDocument/2006/relationships/image" Target="../media/image29.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761A892A-2C56-EC7E-5373-AFAE1723383E}"/>
              </a:ext>
            </a:extLst>
          </p:cNvPr>
          <p:cNvPicPr>
            <a:picLocks noChangeAspect="1"/>
          </p:cNvPicPr>
          <p:nvPr/>
        </p:nvPicPr>
        <p:blipFill>
          <a:blip r:embed="rId2" cstate="print">
            <a:extLst>
              <a:ext uri="{28A0092B-C50C-407E-A947-70E740481C1C}">
                <a14:useLocalDpi xmlns:a14="http://schemas.microsoft.com/office/drawing/2010/main"/>
              </a:ext>
            </a:extLst>
          </a:blip>
          <a:srcRect r="-1234"/>
          <a:stretch>
            <a:fillRect/>
          </a:stretch>
        </p:blipFill>
        <p:spPr>
          <a:xfrm>
            <a:off x="-1" y="0"/>
            <a:ext cx="12372975" cy="6284871"/>
          </a:xfrm>
          <a:prstGeom prst="rect">
            <a:avLst/>
          </a:prstGeom>
        </p:spPr>
      </p:pic>
      <p:grpSp>
        <p:nvGrpSpPr>
          <p:cNvPr id="12" name="Group 1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170274"/>
            <a:ext cx="12228128" cy="1828800"/>
            <a:chOff x="-305" y="2987478"/>
            <a:chExt cx="12188952" cy="1828800"/>
          </a:xfrm>
        </p:grpSpPr>
        <p:sp>
          <p:nvSpPr>
            <p:cNvPr id="13" name="Freeform: Shape 1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CuadroTexto 5">
            <a:extLst>
              <a:ext uri="{FF2B5EF4-FFF2-40B4-BE49-F238E27FC236}">
                <a16:creationId xmlns:a16="http://schemas.microsoft.com/office/drawing/2014/main" id="{6BBDCB46-2A73-D88B-AB44-1B8A44F5E7A5}"/>
              </a:ext>
            </a:extLst>
          </p:cNvPr>
          <p:cNvSpPr txBox="1"/>
          <p:nvPr/>
        </p:nvSpPr>
        <p:spPr>
          <a:xfrm>
            <a:off x="-5984" y="6084190"/>
            <a:ext cx="12228128"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de-DE"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rPr>
              <a:t>DER DIENST VON PAULUS IN KORINTH</a:t>
            </a:r>
            <a:endParaRPr lang="es-ES"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endParaRPr>
          </a:p>
        </p:txBody>
      </p:sp>
      <p:sp>
        <p:nvSpPr>
          <p:cNvPr id="7" name="CuadroTexto 6">
            <a:extLst>
              <a:ext uri="{FF2B5EF4-FFF2-40B4-BE49-F238E27FC236}">
                <a16:creationId xmlns:a16="http://schemas.microsoft.com/office/drawing/2014/main" id="{A13B7889-06E2-BCB2-8C1D-1500A04D4F8C}"/>
              </a:ext>
            </a:extLst>
          </p:cNvPr>
          <p:cNvSpPr txBox="1"/>
          <p:nvPr/>
        </p:nvSpPr>
        <p:spPr>
          <a:xfrm>
            <a:off x="0" y="-1"/>
            <a:ext cx="2836354" cy="338554"/>
          </a:xfrm>
          <a:prstGeom prst="rect">
            <a:avLst/>
          </a:prstGeom>
          <a:noFill/>
        </p:spPr>
        <p:txBody>
          <a:bodyPr wrap="none" rtlCol="0">
            <a:spAutoFit/>
          </a:bodyPr>
          <a:lstStyle/>
          <a:p>
            <a:r>
              <a:rPr lang="da-DK" sz="1600" b="1" dirty="0">
                <a:solidFill>
                  <a:srgbClr val="4F5F6E"/>
                </a:solidFill>
              </a:rPr>
              <a:t>Lektion 1 Sabbat, 4. Juli 2026</a:t>
            </a:r>
          </a:p>
        </p:txBody>
      </p:sp>
      <p:pic>
        <p:nvPicPr>
          <p:cNvPr id="2" name="Grafik 7">
            <a:extLst>
              <a:ext uri="{FF2B5EF4-FFF2-40B4-BE49-F238E27FC236}">
                <a16:creationId xmlns:a16="http://schemas.microsoft.com/office/drawing/2014/main" id="{E14D7D9F-B23A-A2FE-52CE-1057BCFFB6BE}"/>
              </a:ext>
            </a:extLst>
          </p:cNvPr>
          <p:cNvPicPr>
            <a:picLocks noChangeAspect="1"/>
          </p:cNvPicPr>
          <p:nvPr/>
        </p:nvPicPr>
        <p:blipFill>
          <a:blip r:embed="rId3">
            <a:duotone>
              <a:prstClr val="black"/>
              <a:srgbClr val="D9C3A5">
                <a:tint val="50000"/>
                <a:satMod val="180000"/>
              </a:srgbClr>
            </a:duotone>
          </a:blip>
          <a:stretch>
            <a:fillRect/>
          </a:stretch>
        </p:blipFill>
        <p:spPr>
          <a:xfrm rot="10800000">
            <a:off x="11819773" y="194025"/>
            <a:ext cx="402371" cy="6639635"/>
          </a:xfrm>
          <a:prstGeom prst="rect">
            <a:avLst/>
          </a:prstGeom>
        </p:spPr>
      </p:pic>
    </p:spTree>
    <p:extLst>
      <p:ext uri="{BB962C8B-B14F-4D97-AF65-F5344CB8AC3E}">
        <p14:creationId xmlns:p14="http://schemas.microsoft.com/office/powerpoint/2010/main" val="16571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132159"/>
            <a:ext cx="2876550" cy="62786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„Es sprach aber der HERR durch eine Erscheinung in der Nacht zu Paulus: ,Fürchte dich nicht, ondern rede und schweige nicht! Denn ICH BIN mit dir, und niemand soll sich unterstehen, dir zu schaden; denn Ich habe ein großes Volk in dieser Stadt‘ “</a:t>
            </a:r>
            <a:b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b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Apg</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18,9.10)</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1908499251"/>
              </p:ext>
            </p:extLst>
          </p:nvPr>
        </p:nvGraphicFramePr>
        <p:xfrm>
          <a:off x="5781675" y="3505200"/>
          <a:ext cx="6210299"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266700" y="190500"/>
            <a:ext cx="7172325" cy="707886"/>
          </a:xfrm>
          <a:prstGeom prst="rect">
            <a:avLst/>
          </a:prstGeom>
          <a:noFill/>
        </p:spPr>
        <p:txBody>
          <a:bodyPr wrap="square" rtlCol="0">
            <a:spAutoFit/>
          </a:bodyPr>
          <a:lstStyle/>
          <a:p>
            <a:pPr>
              <a:spcBef>
                <a:spcPts val="600"/>
              </a:spcBef>
            </a:pPr>
            <a:r>
              <a:rPr lang="de-DE" sz="2000" b="1" dirty="0"/>
              <a:t>Die längsten von Paulus verfassten Briefe nach dem Römerbrief sind die KORINTHERBRIEFE.</a:t>
            </a:r>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94332" y="190500"/>
            <a:ext cx="4397641"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1"/>
          <a:stretch>
            <a:fillRect/>
          </a:stretch>
        </p:blipFill>
        <p:spPr>
          <a:xfrm>
            <a:off x="200026" y="3505200"/>
            <a:ext cx="5176736"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266700" y="2206436"/>
            <a:ext cx="7172324" cy="1015663"/>
          </a:xfrm>
          <a:prstGeom prst="rect">
            <a:avLst/>
          </a:prstGeom>
          <a:noFill/>
        </p:spPr>
        <p:txBody>
          <a:bodyPr wrap="square">
            <a:spAutoFit/>
          </a:bodyPr>
          <a:lstStyle/>
          <a:p>
            <a:pPr lvl="0">
              <a:spcBef>
                <a:spcPts val="600"/>
              </a:spcBef>
              <a:defRPr/>
            </a:pPr>
            <a:r>
              <a:rPr lang="de-DE" sz="2000" b="1" dirty="0">
                <a:solidFill>
                  <a:prstClr val="black"/>
                </a:solidFill>
              </a:rPr>
              <a:t>Um ihre Botschaft richtig zu verstehen, müssen wir zunächst den Kontext (Umfeld) kennen, in dem sie geschrieben worden sind.</a:t>
            </a:r>
          </a:p>
        </p:txBody>
      </p:sp>
      <p:sp>
        <p:nvSpPr>
          <p:cNvPr id="11" name="CuadroTexto 10">
            <a:extLst>
              <a:ext uri="{FF2B5EF4-FFF2-40B4-BE49-F238E27FC236}">
                <a16:creationId xmlns:a16="http://schemas.microsoft.com/office/drawing/2014/main" id="{59959C8E-7144-81EE-7A4E-7EAFA7B334A1}"/>
              </a:ext>
            </a:extLst>
          </p:cNvPr>
          <p:cNvSpPr txBox="1"/>
          <p:nvPr/>
        </p:nvSpPr>
        <p:spPr>
          <a:xfrm>
            <a:off x="266699" y="898386"/>
            <a:ext cx="7172323" cy="1323439"/>
          </a:xfrm>
          <a:prstGeom prst="rect">
            <a:avLst/>
          </a:prstGeom>
          <a:noFill/>
        </p:spPr>
        <p:txBody>
          <a:bodyPr wrap="square">
            <a:spAutoFit/>
          </a:bodyPr>
          <a:lstStyle/>
          <a:p>
            <a:pPr lvl="0">
              <a:spcBef>
                <a:spcPts val="600"/>
              </a:spcBef>
              <a:defRPr/>
            </a:pPr>
            <a:r>
              <a:rPr lang="de-DE" sz="2000" b="1" dirty="0">
                <a:solidFill>
                  <a:prstClr val="black"/>
                </a:solidFill>
              </a:rPr>
              <a:t>Das Abfassen beider erhaltenen Briefe liegt nur wenige Wochen auseinander. Sie sind voll von praktischen Lösungsvorschlägen in schwierigen Situationen, die durch Reibereien zwischen Brüdern entstanden sind.</a:t>
            </a:r>
          </a:p>
        </p:txBody>
      </p:sp>
    </p:spTree>
    <p:extLst>
      <p:ext uri="{BB962C8B-B14F-4D97-AF65-F5344CB8AC3E}">
        <p14:creationId xmlns:p14="http://schemas.microsoft.com/office/powerpoint/2010/main" val="305330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DER RUF </a:t>
            </a: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AN</a:t>
            </a: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PAULUS</a:t>
            </a:r>
          </a:p>
        </p:txBody>
      </p:sp>
      <p:sp>
        <p:nvSpPr>
          <p:cNvPr id="5" name="CuadroTexto 4">
            <a:extLst>
              <a:ext uri="{FF2B5EF4-FFF2-40B4-BE49-F238E27FC236}">
                <a16:creationId xmlns:a16="http://schemas.microsoft.com/office/drawing/2014/main" id="{B341A0C8-115E-3B7A-8A68-F4F5CBBD8B50}"/>
              </a:ext>
            </a:extLst>
          </p:cNvPr>
          <p:cNvSpPr txBox="1"/>
          <p:nvPr/>
        </p:nvSpPr>
        <p:spPr>
          <a:xfrm>
            <a:off x="3733801" y="631685"/>
            <a:ext cx="8458200" cy="923330"/>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5">
                    <a:lumMod val="50000"/>
                  </a:schemeClr>
                </a:solidFill>
                <a:latin typeface="Comic Sans MS" panose="030F0702030302020204" pitchFamily="66" charset="0"/>
              </a:rPr>
              <a:t>„Paulus, Apostel nicht von Menschen, auch nicht durch einen Menschen, sondern durch JESUS CHRISTUS und GOTT, den VATER, der IHN auferweckt hat von den Toten“</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a:t>
            </a:r>
            <a:r>
              <a:rPr lang="es-ES" sz="1400" b="1" dirty="0" err="1">
                <a:solidFill>
                  <a:schemeClr val="accent5">
                    <a:lumMod val="50000"/>
                  </a:schemeClr>
                </a:solidFill>
                <a:latin typeface="Comic Sans MS" panose="030F0702030302020204" pitchFamily="66" charset="0"/>
              </a:rPr>
              <a:t>Galater</a:t>
            </a:r>
            <a:r>
              <a:rPr lang="es-ES" sz="1400" b="1" dirty="0">
                <a:solidFill>
                  <a:schemeClr val="accent5">
                    <a:lumMod val="50000"/>
                  </a:schemeClr>
                </a:solidFill>
                <a:latin typeface="Comic Sans MS" panose="030F0702030302020204" pitchFamily="66" charset="0"/>
              </a:rPr>
              <a:t> 1,1)</a:t>
            </a:r>
          </a:p>
        </p:txBody>
      </p:sp>
      <p:sp>
        <p:nvSpPr>
          <p:cNvPr id="6" name="CuadroTexto 5">
            <a:extLst>
              <a:ext uri="{FF2B5EF4-FFF2-40B4-BE49-F238E27FC236}">
                <a16:creationId xmlns:a16="http://schemas.microsoft.com/office/drawing/2014/main" id="{F4AA3248-347B-4795-4EEA-6B836DAD3631}"/>
              </a:ext>
            </a:extLst>
          </p:cNvPr>
          <p:cNvSpPr txBox="1"/>
          <p:nvPr/>
        </p:nvSpPr>
        <p:spPr>
          <a:xfrm>
            <a:off x="352426" y="1462682"/>
            <a:ext cx="7117632" cy="1015663"/>
          </a:xfrm>
          <a:prstGeom prst="rect">
            <a:avLst/>
          </a:prstGeom>
          <a:noFill/>
        </p:spPr>
        <p:txBody>
          <a:bodyPr wrap="square" rtlCol="0">
            <a:spAutoFit/>
          </a:bodyPr>
          <a:lstStyle/>
          <a:p>
            <a:pPr>
              <a:spcBef>
                <a:spcPts val="600"/>
              </a:spcBef>
            </a:pPr>
            <a:r>
              <a:rPr lang="de-DE" sz="2000" b="1" dirty="0"/>
              <a:t>Neben den 12 von JESUS auserwählten Aposteln erwähnt die Bibel weitere Apostel wie Matthis (Apg 1,26), Barnabas (Apg 14,4), Jakobus und Paulus (1. Kor 15,7-9).</a:t>
            </a:r>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3864613281"/>
              </p:ext>
            </p:extLst>
          </p:nvPr>
        </p:nvGraphicFramePr>
        <p:xfrm>
          <a:off x="108154" y="2478345"/>
          <a:ext cx="7285703"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5191124" y="5121379"/>
            <a:ext cx="7000876" cy="1015663"/>
          </a:xfrm>
          <a:prstGeom prst="rect">
            <a:avLst/>
          </a:prstGeom>
          <a:noFill/>
        </p:spPr>
        <p:txBody>
          <a:bodyPr wrap="square" rtlCol="0">
            <a:spAutoFit/>
          </a:bodyPr>
          <a:lstStyle/>
          <a:p>
            <a:pPr>
              <a:spcBef>
                <a:spcPts val="600"/>
              </a:spcBef>
            </a:pPr>
            <a:r>
              <a:rPr lang="de-DE" sz="2000" b="1" dirty="0"/>
              <a:t>Seit seiner Berufungmachte Paulus den Herrn JESUS zum Mittelpunkt seines Lebens</a:t>
            </a:r>
            <a:r>
              <a:rPr lang="es-ES" sz="2000" b="1" dirty="0"/>
              <a:t>. </a:t>
            </a:r>
            <a:r>
              <a:rPr lang="de-DE" sz="2000" b="1" dirty="0"/>
              <a:t>Er dachte an JESUS, er sprach über JESUS, er erzählte allen von JESUS</a:t>
            </a:r>
            <a:r>
              <a:rPr lang="es-ES" sz="2000" b="1" dirty="0"/>
              <a:t>.</a:t>
            </a:r>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5638" y="5121379"/>
            <a:ext cx="4450064"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7896224" y="1699151"/>
            <a:ext cx="4187621" cy="3386510"/>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5191123" y="6135945"/>
            <a:ext cx="7000875" cy="707886"/>
          </a:xfrm>
          <a:prstGeom prst="rect">
            <a:avLst/>
          </a:prstGeom>
          <a:noFill/>
        </p:spPr>
        <p:txBody>
          <a:bodyPr wrap="square">
            <a:spAutoFit/>
          </a:bodyPr>
          <a:lstStyle/>
          <a:p>
            <a:pPr lvl="0">
              <a:spcBef>
                <a:spcPts val="600"/>
              </a:spcBef>
              <a:defRPr/>
            </a:pPr>
            <a:r>
              <a:rPr lang="de-DE" sz="2000" b="1" dirty="0">
                <a:solidFill>
                  <a:prstClr val="black"/>
                </a:solidFill>
              </a:rPr>
              <a:t>Deshalb hatte er seit seiner Ankunft in Korinth nur mehr EINE ZENTRALE BOTSCHAFT an sie (1. Kor. 2,2</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89624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57150"/>
            <a:ext cx="10117393"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DIE REISE NACH </a:t>
            </a:r>
            <a:r>
              <a:rPr lang="es-ES" sz="4400" b="1" spc="30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KORINTH</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89F0FB71-388C-6D76-6340-3199A2F930F9}"/>
              </a:ext>
            </a:extLst>
          </p:cNvPr>
          <p:cNvSpPr txBox="1"/>
          <p:nvPr/>
        </p:nvSpPr>
        <p:spPr>
          <a:xfrm>
            <a:off x="2594487" y="588921"/>
            <a:ext cx="9077631" cy="369332"/>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4">
                    <a:lumMod val="75000"/>
                  </a:schemeClr>
                </a:solidFill>
                <a:latin typeface="Comic Sans MS" panose="030F0702030302020204" pitchFamily="66" charset="0"/>
              </a:rPr>
              <a:t>„Danach verließ Paulus Athen und kam nach Korinth“</a:t>
            </a:r>
            <a:r>
              <a:rPr lang="es-ES" b="1" dirty="0">
                <a:solidFill>
                  <a:schemeClr val="accent4">
                    <a:lumMod val="75000"/>
                  </a:schemeClr>
                </a:solidFill>
                <a:latin typeface="Comic Sans MS" panose="030F0702030302020204" pitchFamily="66" charset="0"/>
              </a:rPr>
              <a:t> </a:t>
            </a:r>
            <a:r>
              <a:rPr lang="es-ES" sz="1400" b="1" dirty="0">
                <a:solidFill>
                  <a:schemeClr val="accent4">
                    <a:lumMod val="75000"/>
                  </a:schemeClr>
                </a:solidFill>
                <a:latin typeface="Comic Sans MS" panose="030F0702030302020204" pitchFamily="66" charset="0"/>
              </a:rPr>
              <a:t>(</a:t>
            </a:r>
            <a:r>
              <a:rPr lang="es-ES" sz="1400" b="1" dirty="0" err="1">
                <a:solidFill>
                  <a:schemeClr val="accent4">
                    <a:lumMod val="75000"/>
                  </a:schemeClr>
                </a:solidFill>
                <a:latin typeface="Comic Sans MS" panose="030F0702030302020204" pitchFamily="66" charset="0"/>
              </a:rPr>
              <a:t>Apg</a:t>
            </a:r>
            <a:r>
              <a:rPr lang="es-ES" sz="1400" b="1" dirty="0">
                <a:solidFill>
                  <a:schemeClr val="accent4">
                    <a:lumMod val="75000"/>
                  </a:schemeClr>
                </a:solidFill>
                <a:latin typeface="Comic Sans MS" panose="030F0702030302020204" pitchFamily="66" charset="0"/>
              </a:rPr>
              <a:t> 18,1)</a:t>
            </a:r>
          </a:p>
        </p:txBody>
      </p:sp>
      <p:sp>
        <p:nvSpPr>
          <p:cNvPr id="6" name="CuadroTexto 5">
            <a:extLst>
              <a:ext uri="{FF2B5EF4-FFF2-40B4-BE49-F238E27FC236}">
                <a16:creationId xmlns:a16="http://schemas.microsoft.com/office/drawing/2014/main" id="{573BAFF5-B2AD-A2F5-F096-DBB26D0F7677}"/>
              </a:ext>
            </a:extLst>
          </p:cNvPr>
          <p:cNvSpPr txBox="1"/>
          <p:nvPr/>
        </p:nvSpPr>
        <p:spPr>
          <a:xfrm>
            <a:off x="1976284" y="898191"/>
            <a:ext cx="10210800" cy="1015663"/>
          </a:xfrm>
          <a:prstGeom prst="rect">
            <a:avLst/>
          </a:prstGeom>
          <a:noFill/>
        </p:spPr>
        <p:txBody>
          <a:bodyPr wrap="square" rtlCol="0">
            <a:spAutoFit/>
          </a:bodyPr>
          <a:lstStyle/>
          <a:p>
            <a:pPr>
              <a:spcBef>
                <a:spcPts val="600"/>
              </a:spcBef>
            </a:pPr>
            <a:r>
              <a:rPr lang="de-DE" sz="2000" b="1" dirty="0"/>
              <a:t>Auf seiner 2. Missionsreise wurde Paulus vom HEILIGEN GEIST entschieden gelenkt, </a:t>
            </a:r>
            <a:br>
              <a:rPr lang="de-DE" sz="2000" b="1" dirty="0"/>
            </a:br>
            <a:r>
              <a:rPr lang="de-DE" sz="2000" b="1" dirty="0"/>
              <a:t>nach EUROPA zu gehen (Apg 16,6–10). Dort wurde er aus PHILIPPI (Apg 16,12.38–39), </a:t>
            </a:r>
            <a:br>
              <a:rPr lang="de-DE" sz="2000" b="1" dirty="0"/>
            </a:br>
            <a:r>
              <a:rPr lang="de-DE" sz="2000" b="1" dirty="0"/>
              <a:t>aus THESSALONIKI (Apg 17,1.5.9–10) und aus BERÖA (Apg 17,13–14) vertrieben.</a:t>
            </a:r>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106" y="2757693"/>
            <a:ext cx="2418120"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9095" t="-481" r="1865" b="481"/>
          <a:stretch>
            <a:fillRect/>
          </a:stretch>
        </p:blipFill>
        <p:spPr>
          <a:xfrm>
            <a:off x="85829" y="4432192"/>
            <a:ext cx="3228872" cy="233968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94839" y="2207792"/>
            <a:ext cx="3008056" cy="44361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2507227" y="1836503"/>
            <a:ext cx="6587612" cy="1631216"/>
          </a:xfrm>
          <a:prstGeom prst="rect">
            <a:avLst/>
          </a:prstGeom>
          <a:noFill/>
        </p:spPr>
        <p:txBody>
          <a:bodyPr wrap="square">
            <a:spAutoFit/>
          </a:bodyPr>
          <a:lstStyle/>
          <a:p>
            <a:pPr lvl="0">
              <a:spcBef>
                <a:spcPts val="600"/>
              </a:spcBef>
              <a:defRPr/>
            </a:pPr>
            <a:r>
              <a:rPr lang="de-DE" sz="2000" b="1" dirty="0">
                <a:solidFill>
                  <a:prstClr val="black"/>
                </a:solidFill>
              </a:rPr>
              <a:t>In ATHEN wurde er, nachdem er den Juden in der Synagoge und den Heiden auf dem Marktplatz gepredigt hatte, berufen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am  AREOPAG  zu predigen </a:t>
            </a:r>
            <a:br>
              <a:rPr lang="de-DE" sz="2000" b="1" dirty="0">
                <a:solidFill>
                  <a:prstClr val="black"/>
                </a:solidFill>
              </a:rPr>
            </a:br>
            <a:r>
              <a:rPr lang="de-DE" sz="2000" b="1" dirty="0">
                <a:solidFill>
                  <a:prstClr val="black"/>
                </a:solidFill>
              </a:rPr>
              <a:t>(Apg 17,16-21</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Nach einer wortgewandten Rede nahmen zwar nur wenige JESUS an (Apg 17,34</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22" name="CuadroTexto 21">
            <a:extLst>
              <a:ext uri="{FF2B5EF4-FFF2-40B4-BE49-F238E27FC236}">
                <a16:creationId xmlns:a16="http://schemas.microsoft.com/office/drawing/2014/main" id="{1EE44031-BA8C-37CC-4A0B-3A5EF94362D3}"/>
              </a:ext>
            </a:extLst>
          </p:cNvPr>
          <p:cNvSpPr txBox="1"/>
          <p:nvPr/>
        </p:nvSpPr>
        <p:spPr>
          <a:xfrm>
            <a:off x="3390900" y="4328679"/>
            <a:ext cx="5703939" cy="2554545"/>
          </a:xfrm>
          <a:prstGeom prst="rect">
            <a:avLst/>
          </a:prstGeom>
          <a:noFill/>
        </p:spPr>
        <p:txBody>
          <a:bodyPr wrap="square">
            <a:spAutoFit/>
          </a:bodyPr>
          <a:lstStyle/>
          <a:p>
            <a:pPr lvl="0">
              <a:spcBef>
                <a:spcPts val="600"/>
              </a:spcBef>
              <a:defRPr/>
            </a:pPr>
            <a:r>
              <a:rPr lang="de-DE" sz="2000" b="1" dirty="0">
                <a:solidFill>
                  <a:prstClr val="black"/>
                </a:solidFill>
              </a:rPr>
              <a:t>Wie es seine Gewohnheit war, begann er auch hier, den Juden in der Synagoge und dann den Heiden zu predigen (Apg 18,4-8</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Während seines Aufenthalts in Korinth und nach der "Enttäuschung" in Athen entschied sich Paulus, keine menschliche Weisheit in seinen Predigten zu nutzen, sondern nur den gekreuzigten „JESUS CHRISTUS“ zu predigen (1. Kor 2,2</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7" name="CuadroTexto 6">
            <a:extLst>
              <a:ext uri="{FF2B5EF4-FFF2-40B4-BE49-F238E27FC236}">
                <a16:creationId xmlns:a16="http://schemas.microsoft.com/office/drawing/2014/main" id="{2D9EBD4F-87D7-8E46-D474-E10FFA637472}"/>
              </a:ext>
            </a:extLst>
          </p:cNvPr>
          <p:cNvSpPr txBox="1"/>
          <p:nvPr/>
        </p:nvSpPr>
        <p:spPr>
          <a:xfrm>
            <a:off x="2507226" y="3390368"/>
            <a:ext cx="6587612" cy="1015663"/>
          </a:xfrm>
          <a:prstGeom prst="rect">
            <a:avLst/>
          </a:prstGeom>
          <a:noFill/>
        </p:spPr>
        <p:txBody>
          <a:bodyPr wrap="square">
            <a:spAutoFit/>
          </a:bodyPr>
          <a:lstStyle/>
          <a:p>
            <a:pPr lvl="0">
              <a:spcBef>
                <a:spcPts val="600"/>
              </a:spcBef>
              <a:defRPr/>
            </a:pPr>
            <a:r>
              <a:rPr lang="de-DE" sz="2000" b="1" dirty="0">
                <a:solidFill>
                  <a:prstClr val="black"/>
                </a:solidFill>
              </a:rPr>
              <a:t>Von ATHEN ging Paulus nach KORINTH und schloss sich Aquila und Priscilla an, mit denen er Zelte herstellte (Apg 18,1-3).</a:t>
            </a:r>
          </a:p>
        </p:txBody>
      </p:sp>
    </p:spTree>
    <p:extLst>
      <p:ext uri="{BB962C8B-B14F-4D97-AF65-F5344CB8AC3E}">
        <p14:creationId xmlns:p14="http://schemas.microsoft.com/office/powerpoint/2010/main" val="359831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66675"/>
            <a:ext cx="9134168"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outerShdw>
                </a:effectLst>
              </a:rPr>
              <a:t>DIE STADT </a:t>
            </a:r>
            <a:r>
              <a:rPr lang="es-ES" sz="4400" b="1" spc="300" dirty="0" err="1">
                <a:ln w="10160">
                  <a:solidFill>
                    <a:schemeClr val="accent5"/>
                  </a:solidFill>
                  <a:prstDash val="solid"/>
                </a:ln>
                <a:solidFill>
                  <a:srgbClr val="FFFFFF"/>
                </a:solidFill>
                <a:effectLst>
                  <a:outerShdw blurRad="38100" dist="22860" dir="5400000" algn="tl" rotWithShape="0">
                    <a:srgbClr val="000000"/>
                  </a:outerShdw>
                </a:effectLst>
              </a:rPr>
              <a:t>KORINTH</a:t>
            </a:r>
            <a:endParaRPr lang="es-ES" sz="4400" b="1" spc="300" dirty="0">
              <a:ln w="10160">
                <a:solidFill>
                  <a:schemeClr val="accent5"/>
                </a:solidFill>
                <a:prstDash val="solid"/>
              </a:ln>
              <a:solidFill>
                <a:srgbClr val="FFFFFF"/>
              </a:solidFill>
              <a:effectLst>
                <a:outerShdw blurRad="38100" dist="22860" dir="5400000" algn="tl" rotWithShape="0">
                  <a:srgbClr val="000000"/>
                </a:outerShdw>
              </a:effectLst>
            </a:endParaRPr>
          </a:p>
        </p:txBody>
      </p:sp>
      <p:sp>
        <p:nvSpPr>
          <p:cNvPr id="5" name="CuadroTexto 4">
            <a:extLst>
              <a:ext uri="{FF2B5EF4-FFF2-40B4-BE49-F238E27FC236}">
                <a16:creationId xmlns:a16="http://schemas.microsoft.com/office/drawing/2014/main" id="{F0DD78A3-ABD6-6E55-A203-7F15974ACA49}"/>
              </a:ext>
            </a:extLst>
          </p:cNvPr>
          <p:cNvSpPr txBox="1"/>
          <p:nvPr/>
        </p:nvSpPr>
        <p:spPr>
          <a:xfrm>
            <a:off x="0" y="494856"/>
            <a:ext cx="9134169"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6">
                    <a:lumMod val="75000"/>
                  </a:schemeClr>
                </a:solidFill>
                <a:latin typeface="Comic Sans MS" panose="030F0702030302020204" pitchFamily="66" charset="0"/>
              </a:rPr>
              <a:t>„Denn wenn es auch sogenannte Götter gibt im Himmel und auf der Erde – es gibt ja unzählige Götter, unzählige ›Herren‹ –“</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(1. Kor 8:5b </a:t>
            </a:r>
            <a:r>
              <a:rPr lang="es-ES" sz="1100" b="1" dirty="0" err="1">
                <a:solidFill>
                  <a:schemeClr val="accent6">
                    <a:lumMod val="75000"/>
                  </a:schemeClr>
                </a:solidFill>
                <a:latin typeface="Comic Sans MS" panose="030F0702030302020204" pitchFamily="66" charset="0"/>
              </a:rPr>
              <a:t>GN</a:t>
            </a:r>
            <a:r>
              <a:rPr lang="es-ES" sz="1400" b="1" dirty="0">
                <a:solidFill>
                  <a:schemeClr val="accent6">
                    <a:lumMod val="75000"/>
                  </a:schemeClr>
                </a:solidFill>
                <a:latin typeface="Comic Sans MS" panose="030F0702030302020204" pitchFamily="66" charset="0"/>
              </a:rPr>
              <a:t>)</a:t>
            </a:r>
            <a:endParaRPr lang="es-ES"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1121512"/>
            <a:ext cx="9007336" cy="1323439"/>
          </a:xfrm>
          <a:prstGeom prst="rect">
            <a:avLst/>
          </a:prstGeom>
          <a:noFill/>
        </p:spPr>
        <p:txBody>
          <a:bodyPr wrap="square" rtlCol="0">
            <a:spAutoFit/>
          </a:bodyPr>
          <a:lstStyle/>
          <a:p>
            <a:pPr>
              <a:spcBef>
                <a:spcPts val="600"/>
              </a:spcBef>
            </a:pPr>
            <a:r>
              <a:rPr lang="de-DE" sz="2000" b="1" dirty="0"/>
              <a:t>KORINTH wurde 146 v. Chr. von Rom dem Erdboden gleichgemacht. Später sandte Julius Caesar 46 v. Chr. eine Kolonie von Veteranen und freien Männern. 44 v. Chr.  erholte sich die Stadt vollständig. Als Paulus Korinth besuchte, war es bereits ein bedeutendes Handelszentrum.</a:t>
            </a:r>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920" r="15920"/>
          <a:stretch>
            <a:fillRect/>
          </a:stretch>
        </p:blipFill>
        <p:spPr>
          <a:xfrm>
            <a:off x="9242322" y="1754584"/>
            <a:ext cx="2822845"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841" y="4537789"/>
            <a:ext cx="3952568" cy="2155946"/>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51696" y="4256842"/>
            <a:ext cx="3313471" cy="2485104"/>
            <a:chOff x="3090608" y="3913885"/>
            <a:chExt cx="2685253"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488814" y="5009919"/>
              <a:ext cx="796413" cy="249424"/>
            </a:xfrm>
            <a:prstGeom prst="rect">
              <a:avLst/>
            </a:prstGeom>
            <a:noFill/>
          </p:spPr>
          <p:txBody>
            <a:bodyPr wrap="square" rtlCol="0">
              <a:spAutoFit/>
            </a:bodyPr>
            <a:lstStyle/>
            <a:p>
              <a:r>
                <a:rPr lang="es-ES" sz="1400" b="1" dirty="0" err="1">
                  <a:solidFill>
                    <a:schemeClr val="bg1"/>
                  </a:solidFill>
                  <a:effectLst>
                    <a:outerShdw blurRad="38100" dist="38100" dir="2700000" algn="tl">
                      <a:srgbClr val="000000"/>
                    </a:outerShdw>
                  </a:effectLst>
                </a:rPr>
                <a:t>Korinth</a:t>
              </a:r>
              <a:endParaRPr lang="es-ES" sz="1400" b="1" dirty="0">
                <a:solidFill>
                  <a:schemeClr val="bg1"/>
                </a:solidFill>
                <a:effectLst>
                  <a:outerShdw blurRad="38100" dist="38100" dir="2700000" algn="tl">
                    <a:srgbClr val="000000"/>
                  </a:outerShdw>
                </a:effectLst>
              </a:endParaRP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90608" y="4495093"/>
              <a:ext cx="796413" cy="249424"/>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Lechäum</a:t>
              </a:r>
              <a:endParaRPr lang="es-ES" sz="1400" b="1" dirty="0">
                <a:solidFill>
                  <a:srgbClr val="FFFF00"/>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748856" y="5552189"/>
              <a:ext cx="1027005" cy="249424"/>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Kenchreä</a:t>
              </a:r>
              <a:endParaRPr lang="es-ES" sz="1400" b="1" dirty="0">
                <a:solidFill>
                  <a:srgbClr val="FFFF00"/>
                </a:solidFill>
                <a:effectLst>
                  <a:outerShdw blurRad="38100" dist="38100" dir="2700000" algn="tl">
                    <a:srgbClr val="000000"/>
                  </a:outerShdw>
                </a:effectLst>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383249" y="4495177"/>
            <a:ext cx="4330347" cy="2246769"/>
          </a:xfrm>
          <a:prstGeom prst="rect">
            <a:avLst/>
          </a:prstGeom>
          <a:noFill/>
        </p:spPr>
        <p:txBody>
          <a:bodyPr wrap="square">
            <a:spAutoFit/>
          </a:bodyPr>
          <a:lstStyle/>
          <a:p>
            <a:pPr>
              <a:spcBef>
                <a:spcPts val="600"/>
              </a:spcBef>
            </a:pPr>
            <a:r>
              <a:rPr lang="de-DE" sz="2000" b="1" dirty="0"/>
              <a:t>Götzendienst und sexuelle Unmoral erfüllten die Stadt und durchdrangen ihre Kultur. Ein Großteil von Paulus Botschaft an die KORINTHER versucht, diese Probleme, die sich in die Gemeinde einschlichen, zu beseitigen.</a:t>
            </a:r>
          </a:p>
        </p:txBody>
      </p:sp>
      <p:sp>
        <p:nvSpPr>
          <p:cNvPr id="7" name="CuadroTexto 6">
            <a:extLst>
              <a:ext uri="{FF2B5EF4-FFF2-40B4-BE49-F238E27FC236}">
                <a16:creationId xmlns:a16="http://schemas.microsoft.com/office/drawing/2014/main" id="{8F9F55CF-00BB-7F5C-9C37-C8331DCACC2D}"/>
              </a:ext>
            </a:extLst>
          </p:cNvPr>
          <p:cNvSpPr txBox="1"/>
          <p:nvPr/>
        </p:nvSpPr>
        <p:spPr>
          <a:xfrm>
            <a:off x="98323" y="3473800"/>
            <a:ext cx="7767482" cy="1015663"/>
          </a:xfrm>
          <a:prstGeom prst="rect">
            <a:avLst/>
          </a:prstGeom>
          <a:noFill/>
        </p:spPr>
        <p:txBody>
          <a:bodyPr wrap="square">
            <a:spAutoFit/>
          </a:bodyPr>
          <a:lstStyle/>
          <a:p>
            <a:pPr lvl="0">
              <a:spcBef>
                <a:spcPts val="600"/>
              </a:spcBef>
              <a:defRPr/>
            </a:pPr>
            <a:r>
              <a:rPr lang="de-DE" sz="2000" b="1" dirty="0">
                <a:solidFill>
                  <a:prstClr val="black"/>
                </a:solidFill>
              </a:rPr>
              <a:t>Seine geschäftlichen Unternehmungen ermöglichten es Paulus, als Zeltmacher zu arbeiten. Doch KORINTHS Reichtum (der mit dem Athens konkurrierte) hatte mehrere Nachteile.</a:t>
            </a: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26833" y="2451544"/>
            <a:ext cx="9007336" cy="1015663"/>
          </a:xfrm>
          <a:prstGeom prst="rect">
            <a:avLst/>
          </a:prstGeom>
          <a:noFill/>
        </p:spPr>
        <p:txBody>
          <a:bodyPr wrap="square">
            <a:spAutoFit/>
          </a:bodyPr>
          <a:lstStyle/>
          <a:p>
            <a:pPr lvl="0">
              <a:spcBef>
                <a:spcPts val="600"/>
              </a:spcBef>
              <a:defRPr/>
            </a:pPr>
            <a:r>
              <a:rPr lang="de-DE" sz="2000" b="1" dirty="0">
                <a:solidFill>
                  <a:prstClr val="black"/>
                </a:solidFill>
              </a:rPr>
              <a:t>Die Bedeutung von Korinth lag in seiner Lage auf der Landenge von Korinth, die von zwei wichtigen Handelshäfen versorgt wurde: LECHÄEUM am Golf von Korinth; und KENCHREÄ am Saronischen Golf.</a:t>
            </a:r>
          </a:p>
        </p:txBody>
      </p:sp>
    </p:spTree>
    <p:extLst>
      <p:ext uri="{BB962C8B-B14F-4D97-AF65-F5344CB8AC3E}">
        <p14:creationId xmlns:p14="http://schemas.microsoft.com/office/powerpoint/2010/main" val="24309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755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28"/>
          <a:stretch>
            <a:fillRect/>
          </a:stretch>
        </p:blipFill>
        <p:spPr>
          <a:xfrm>
            <a:off x="755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769441"/>
          </a:xfrm>
          <a:prstGeom prst="rect">
            <a:avLst/>
          </a:prstGeom>
          <a:noFill/>
        </p:spPr>
        <p:txBody>
          <a:bodyPr wrap="square">
            <a:spAutoFit/>
          </a:bodyPr>
          <a:lstStyle/>
          <a:p>
            <a:pPr algn="ctr"/>
            <a:r>
              <a:rPr lang="es-ES" sz="4400" b="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DIE </a:t>
            </a:r>
            <a:r>
              <a:rPr lang="es-ES" sz="4400" b="1" spc="6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KORINTHER</a:t>
            </a:r>
            <a:endParaRPr lang="es-ES" sz="4400" b="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0B93D71E-80F3-9C26-1889-51B927790B3B}"/>
              </a:ext>
            </a:extLst>
          </p:cNvPr>
          <p:cNvSpPr txBox="1"/>
          <p:nvPr/>
        </p:nvSpPr>
        <p:spPr>
          <a:xfrm>
            <a:off x="555523" y="672197"/>
            <a:ext cx="8485239" cy="646331"/>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de-DE" b="1" dirty="0">
                <a:solidFill>
                  <a:schemeClr val="accent6">
                    <a:lumMod val="75000"/>
                  </a:schemeClr>
                </a:solidFill>
                <a:latin typeface="Comic Sans MS" panose="030F0702030302020204" pitchFamily="66" charset="0"/>
              </a:rPr>
              <a:t>„Es sprach aber der Herr durch eine Erscheinung in der Nacht zu Paulus: Fürchte dich nicht, sondern rede und schweige nicht!“</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a:t>
            </a:r>
            <a:r>
              <a:rPr lang="es-ES" sz="1400" b="1" dirty="0" err="1">
                <a:solidFill>
                  <a:schemeClr val="accent6">
                    <a:lumMod val="75000"/>
                  </a:schemeClr>
                </a:solidFill>
                <a:latin typeface="Comic Sans MS" panose="030F0702030302020204" pitchFamily="66" charset="0"/>
              </a:rPr>
              <a:t>Apg</a:t>
            </a:r>
            <a:r>
              <a:rPr lang="es-ES" sz="1400" b="1" dirty="0">
                <a:solidFill>
                  <a:schemeClr val="accent6">
                    <a:lumMod val="75000"/>
                  </a:schemeClr>
                </a:solidFill>
                <a:latin typeface="Comic Sans MS" panose="030F0702030302020204" pitchFamily="66" charset="0"/>
              </a:rPr>
              <a:t> 18,9)</a:t>
            </a:r>
          </a:p>
        </p:txBody>
      </p:sp>
      <p:sp>
        <p:nvSpPr>
          <p:cNvPr id="6" name="CuadroTexto 5">
            <a:extLst>
              <a:ext uri="{FF2B5EF4-FFF2-40B4-BE49-F238E27FC236}">
                <a16:creationId xmlns:a16="http://schemas.microsoft.com/office/drawing/2014/main" id="{6B3D61E3-A951-28E7-0961-9A4D2A3F92AC}"/>
              </a:ext>
            </a:extLst>
          </p:cNvPr>
          <p:cNvSpPr txBox="1"/>
          <p:nvPr/>
        </p:nvSpPr>
        <p:spPr>
          <a:xfrm>
            <a:off x="3110105" y="1364724"/>
            <a:ext cx="6560278" cy="1323439"/>
          </a:xfrm>
          <a:prstGeom prst="rect">
            <a:avLst/>
          </a:prstGeom>
          <a:noFill/>
        </p:spPr>
        <p:txBody>
          <a:bodyPr wrap="square" rtlCol="0">
            <a:spAutoFit/>
          </a:bodyPr>
          <a:lstStyle/>
          <a:p>
            <a:pPr>
              <a:spcBef>
                <a:spcPts val="600"/>
              </a:spcBef>
            </a:pPr>
            <a:r>
              <a:rPr lang="de-DE" sz="2000" b="1" dirty="0"/>
              <a:t>Die Juden von KORINTH lehnten die Botschaft ab, sodass Paulus die Synagoge verlassen und sich mit den Heiden in einem Haus neben der Synagoge treffen musste (Apg 18,4-7</a:t>
            </a:r>
            <a:r>
              <a:rPr lang="es-ES" sz="2000" b="1" dirty="0"/>
              <a:t>).</a:t>
            </a:r>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38407" y="132060"/>
            <a:ext cx="2439908" cy="3154628"/>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38407" y="3432725"/>
            <a:ext cx="2439908" cy="325321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102691" y="4519795"/>
            <a:ext cx="6493593" cy="1323439"/>
          </a:xfrm>
          <a:prstGeom prst="rect">
            <a:avLst/>
          </a:prstGeom>
          <a:noFill/>
        </p:spPr>
        <p:txBody>
          <a:bodyPr wrap="square">
            <a:spAutoFit/>
          </a:bodyPr>
          <a:lstStyle/>
          <a:p>
            <a:pPr>
              <a:spcBef>
                <a:spcPts val="600"/>
              </a:spcBef>
            </a:pPr>
            <a:r>
              <a:rPr lang="de-DE" sz="2000" b="1" dirty="0"/>
              <a:t>In diesem Moment erschien JESUS in einer Nachtvision, um Paulus zu ermutigen, sein Werk unter den Korinthern fortzusetzen und versicherte ihm, dass viele die Botschaft empfangen würden (Apg 18,9-10).</a:t>
            </a:r>
          </a:p>
        </p:txBody>
      </p:sp>
      <p:sp>
        <p:nvSpPr>
          <p:cNvPr id="16" name="CuadroTexto 15">
            <a:extLst>
              <a:ext uri="{FF2B5EF4-FFF2-40B4-BE49-F238E27FC236}">
                <a16:creationId xmlns:a16="http://schemas.microsoft.com/office/drawing/2014/main" id="{805CB85D-6674-5547-86C6-C9ACA4FF01A8}"/>
              </a:ext>
            </a:extLst>
          </p:cNvPr>
          <p:cNvSpPr txBox="1"/>
          <p:nvPr/>
        </p:nvSpPr>
        <p:spPr>
          <a:xfrm>
            <a:off x="73474" y="5789555"/>
            <a:ext cx="9522810" cy="1015663"/>
          </a:xfrm>
          <a:prstGeom prst="rect">
            <a:avLst/>
          </a:prstGeom>
          <a:noFill/>
        </p:spPr>
        <p:txBody>
          <a:bodyPr wrap="square">
            <a:spAutoFit/>
          </a:bodyPr>
          <a:lstStyle/>
          <a:p>
            <a:pPr>
              <a:spcBef>
                <a:spcPts val="600"/>
              </a:spcBef>
            </a:pPr>
            <a:r>
              <a:rPr lang="de-DE" sz="2000" b="1" dirty="0"/>
              <a:t>Gestärkt durch diese Vision blieb Paulus anderthalb Jahre in KORINTH (Apg 18,11). Schließlich brachten die Juden Paulus vor Gericht (Apg 18,12-13</a:t>
            </a:r>
            <a:r>
              <a:rPr lang="es-ES" sz="2000" b="1" dirty="0"/>
              <a:t>). </a:t>
            </a:r>
            <a:r>
              <a:rPr lang="de-DE" sz="2000" b="1" dirty="0"/>
              <a:t>Als er Korinth verließ, war bereits eine große Gemeinde gegründet worden (Apg 18,18</a:t>
            </a:r>
            <a:r>
              <a:rPr lang="es-ES" sz="2000" b="1" dirty="0"/>
              <a:t>).</a:t>
            </a:r>
          </a:p>
        </p:txBody>
      </p:sp>
      <p:sp>
        <p:nvSpPr>
          <p:cNvPr id="18" name="CuadroTexto 17">
            <a:extLst>
              <a:ext uri="{FF2B5EF4-FFF2-40B4-BE49-F238E27FC236}">
                <a16:creationId xmlns:a16="http://schemas.microsoft.com/office/drawing/2014/main" id="{964F610B-E4F3-09E4-B971-BDE142763F3D}"/>
              </a:ext>
            </a:extLst>
          </p:cNvPr>
          <p:cNvSpPr txBox="1"/>
          <p:nvPr/>
        </p:nvSpPr>
        <p:spPr>
          <a:xfrm>
            <a:off x="3099291" y="2634483"/>
            <a:ext cx="6493593" cy="1938992"/>
          </a:xfrm>
          <a:prstGeom prst="rect">
            <a:avLst/>
          </a:prstGeom>
          <a:noFill/>
        </p:spPr>
        <p:txBody>
          <a:bodyPr wrap="square">
            <a:spAutoFit/>
          </a:bodyPr>
          <a:lstStyle/>
          <a:p>
            <a:pPr lvl="0">
              <a:spcBef>
                <a:spcPts val="600"/>
              </a:spcBef>
              <a:defRPr/>
            </a:pPr>
            <a:r>
              <a:rPr lang="de-DE" sz="2000" b="1" dirty="0">
                <a:solidFill>
                  <a:prstClr val="black"/>
                </a:solidFill>
              </a:rPr>
              <a:t>„Die Verderbtheit, die er unter den Heiden erlebte, sowie die Verachtung und Beleidigung, die er von den Juden erhielt, bereiteten ihm große Sorgen. Er zweifelte an der Weisheit, aus dem Material, das er dort fand, eine Gemeinde zu errichten“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 sz="1600" b="1" i="0" u="none" strike="noStrike" kern="1200" cap="none" spc="0" normalizeH="0" baseline="0" noProof="0" dirty="0">
                <a:ln>
                  <a:noFill/>
                </a:ln>
                <a:solidFill>
                  <a:prstClr val="black"/>
                </a:solidFill>
                <a:effectLst/>
                <a:uLnTx/>
                <a:uFillTx/>
                <a:latin typeface="Aptos" panose="02110004020202020204"/>
                <a:ea typeface="+mn-ea"/>
                <a:cs typeface="+mn-cs"/>
              </a:rPr>
              <a:t>(</a:t>
            </a:r>
            <a:r>
              <a:rPr lang="de-DE" sz="1600" b="1" dirty="0">
                <a:solidFill>
                  <a:prstClr val="black"/>
                </a:solidFill>
              </a:rPr>
              <a:t>E. G. White, Das Wirken der Apostel, S. 250</a:t>
            </a:r>
            <a:r>
              <a:rPr kumimoji="0" lang="es-ES" sz="16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339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0" y="0"/>
            <a:ext cx="8450827" cy="769441"/>
          </a:xfrm>
          <a:prstGeom prst="rect">
            <a:avLst/>
          </a:prstGeom>
          <a:noFill/>
          <a:effectLst>
            <a:outerShdw blurRad="50800" dist="12700" dir="2700000" algn="tl" rotWithShape="0">
              <a:prstClr val="black"/>
            </a:outerShdw>
          </a:effectLst>
        </p:spPr>
        <p:txBody>
          <a:bodyPr wrap="square">
            <a:spAutoFit/>
          </a:bodyPr>
          <a:lstStyle/>
          <a:p>
            <a:pPr algn="ctr"/>
            <a:r>
              <a:rPr lang="es-ES" sz="4400" b="1" dirty="0" err="1">
                <a:ln w="6600">
                  <a:solidFill>
                    <a:schemeClr val="accent2"/>
                  </a:solidFill>
                  <a:prstDash val="solid"/>
                </a:ln>
                <a:solidFill>
                  <a:srgbClr val="FFFFFF"/>
                </a:solidFill>
                <a:effectLst>
                  <a:outerShdw dist="38100" dir="2700000" algn="tl" rotWithShape="0">
                    <a:schemeClr val="accent2"/>
                  </a:outerShdw>
                </a:effectLst>
              </a:rPr>
              <a:t>BRIEFE</a:t>
            </a:r>
            <a:r>
              <a:rPr lang="es-ES" sz="4400" b="1" dirty="0">
                <a:ln w="6600">
                  <a:solidFill>
                    <a:schemeClr val="accent2"/>
                  </a:solidFill>
                  <a:prstDash val="solid"/>
                </a:ln>
                <a:solidFill>
                  <a:srgbClr val="FFFFFF"/>
                </a:solidFill>
                <a:effectLst>
                  <a:outerShdw dist="38100" dir="2700000" algn="tl" rotWithShape="0">
                    <a:schemeClr val="accent2"/>
                  </a:outerShdw>
                </a:effectLst>
              </a:rPr>
              <a:t> </a:t>
            </a:r>
            <a:r>
              <a:rPr lang="es-ES" sz="4400" b="1" dirty="0" err="1">
                <a:ln w="6600">
                  <a:solidFill>
                    <a:schemeClr val="accent2"/>
                  </a:solidFill>
                  <a:prstDash val="solid"/>
                </a:ln>
                <a:solidFill>
                  <a:srgbClr val="FFFFFF"/>
                </a:solidFill>
                <a:effectLst>
                  <a:outerShdw dist="38100" dir="2700000" algn="tl" rotWithShape="0">
                    <a:schemeClr val="accent2"/>
                  </a:outerShdw>
                </a:effectLst>
              </a:rPr>
              <a:t>AN</a:t>
            </a:r>
            <a:r>
              <a:rPr lang="es-ES" sz="4400" b="1" dirty="0">
                <a:ln w="6600">
                  <a:solidFill>
                    <a:schemeClr val="accent2"/>
                  </a:solidFill>
                  <a:prstDash val="solid"/>
                </a:ln>
                <a:solidFill>
                  <a:srgbClr val="FFFFFF"/>
                </a:solidFill>
                <a:effectLst>
                  <a:outerShdw dist="38100" dir="2700000" algn="tl" rotWithShape="0">
                    <a:schemeClr val="accent2"/>
                  </a:outerShdw>
                </a:effectLst>
              </a:rPr>
              <a:t> DIE </a:t>
            </a:r>
            <a:r>
              <a:rPr lang="es-ES" sz="4400" b="1" dirty="0" err="1">
                <a:ln w="6600">
                  <a:solidFill>
                    <a:schemeClr val="accent2"/>
                  </a:solidFill>
                  <a:prstDash val="solid"/>
                </a:ln>
                <a:solidFill>
                  <a:srgbClr val="FFFFFF"/>
                </a:solidFill>
                <a:effectLst>
                  <a:outerShdw dist="38100" dir="2700000" algn="tl" rotWithShape="0">
                    <a:schemeClr val="accent2"/>
                  </a:outerShdw>
                </a:effectLst>
              </a:rPr>
              <a:t>KORINTHER</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2D3051C0-2766-5737-CE6E-D94745929424}"/>
              </a:ext>
            </a:extLst>
          </p:cNvPr>
          <p:cNvSpPr txBox="1"/>
          <p:nvPr/>
        </p:nvSpPr>
        <p:spPr>
          <a:xfrm>
            <a:off x="65446" y="686078"/>
            <a:ext cx="8308258" cy="646331"/>
          </a:xfrm>
          <a:prstGeom prst="rect">
            <a:avLst/>
          </a:prstGeom>
          <a:noFill/>
        </p:spPr>
        <p:txBody>
          <a:bodyPr wrap="square">
            <a:spAutoFit/>
          </a:bodyPr>
          <a:lstStyle/>
          <a:p>
            <a:pPr algn="ctr"/>
            <a:r>
              <a:rPr lang="de-DE"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„Von Leuten aus dem Haus der Chloë habe ich erfahren, dass ihr Streit miteinander habt“</a:t>
            </a: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(1. Kor 1,11 </a:t>
            </a:r>
            <a:r>
              <a:rPr lang="es-ES" sz="1100" b="1"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Hfa</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a:t>
            </a: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2355155953"/>
              </p:ext>
            </p:extLst>
          </p:nvPr>
        </p:nvGraphicFramePr>
        <p:xfrm>
          <a:off x="229215" y="1415772"/>
          <a:ext cx="7980720" cy="54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3216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l="-5000" r="-5000"/>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876300" y="514886"/>
            <a:ext cx="10191750" cy="5478423"/>
          </a:xfrm>
          <a:prstGeom prst="rect">
            <a:avLst/>
          </a:prstGeom>
          <a:noFill/>
        </p:spPr>
        <p:txBody>
          <a:bodyPr wrap="square">
            <a:spAutoFit/>
          </a:bodyPr>
          <a:lstStyle/>
          <a:p>
            <a:pPr>
              <a:spcBef>
                <a:spcPts val="600"/>
              </a:spcBef>
            </a:pPr>
            <a:r>
              <a:rPr lang="de-DE" sz="2500" b="1" dirty="0">
                <a:latin typeface="Constantia" panose="02030602050306030303" pitchFamily="18" charset="0"/>
              </a:rPr>
              <a:t>„GOTTES Boten in den großen Städten dürfen sich nicht von der Bosheit, der Ungerechtigkeit und der Verderbtheit entmutigen lassen, denen sie sich stellen müssen, während sie sich bemühen, die frohe Botschaft der ERLÖSUNG zu verkünden</a:t>
            </a:r>
            <a:r>
              <a:rPr lang="es-ES" sz="2500" b="1" dirty="0">
                <a:latin typeface="Constantia" panose="02030602050306030303" pitchFamily="18" charset="0"/>
              </a:rPr>
              <a:t>. </a:t>
            </a:r>
            <a:r>
              <a:rPr lang="de-DE" sz="2500" b="1" dirty="0">
                <a:latin typeface="Constantia" panose="02030602050306030303" pitchFamily="18" charset="0"/>
              </a:rPr>
              <a:t>Der Herr möchte jeden solchen Arbeiter mit derselben Botschaft ermutigen, die Er dem Apostel Paulus im gottlosen Korinth gab: „Fürchte dich nicht, sondern rede und schweige nicht; denn ICH BIN mit dir, und niemand wird dich angreifen, um dir zu schaden; denn Ich habe ein großes Volk in dieser Stadt</a:t>
            </a:r>
            <a:r>
              <a:rPr lang="es-ES" sz="2500" b="1" dirty="0">
                <a:latin typeface="Constantia" panose="02030602050306030303" pitchFamily="18" charset="0"/>
              </a:rPr>
              <a:t>.“ </a:t>
            </a:r>
            <a:r>
              <a:rPr lang="es-ES" sz="2500" b="1" dirty="0" err="1">
                <a:latin typeface="Constantia" panose="02030602050306030303" pitchFamily="18" charset="0"/>
              </a:rPr>
              <a:t>Apostelgeschichte</a:t>
            </a:r>
            <a:r>
              <a:rPr lang="es-ES" sz="2500" b="1" dirty="0">
                <a:latin typeface="Constantia" panose="02030602050306030303" pitchFamily="18" charset="0"/>
              </a:rPr>
              <a:t> 18,9.10 […] </a:t>
            </a:r>
            <a:r>
              <a:rPr lang="de-DE" sz="2500" b="1" dirty="0">
                <a:latin typeface="Constantia" panose="02030602050306030303" pitchFamily="18" charset="0"/>
              </a:rPr>
              <a:t>In jeder Stadt, so sehr sie auch von Gewalt und Verbrechen geprägt sein mag, gibt es viele, die durch richtige Unterweisung lernen können, Nachfolger JESU zu werden. Tausende können auf diese Weise mit der rettenden Wahrheit erreicht und dazu geführt werden, CHRISTUS als ihren persönlichen ERLÖSER anzunehmen</a:t>
            </a:r>
            <a:r>
              <a:rPr lang="es-ES" sz="2500" b="1" dirty="0">
                <a:latin typeface="Constantia" panose="02030602050306030303" pitchFamily="18" charset="0"/>
              </a:rPr>
              <a:t>”</a:t>
            </a:r>
          </a:p>
        </p:txBody>
      </p:sp>
      <p:sp>
        <p:nvSpPr>
          <p:cNvPr id="4" name="CuadroTexto 3">
            <a:extLst>
              <a:ext uri="{FF2B5EF4-FFF2-40B4-BE49-F238E27FC236}">
                <a16:creationId xmlns:a16="http://schemas.microsoft.com/office/drawing/2014/main" id="{EE48D9C9-45EB-8498-138D-4C2BFF388872}"/>
              </a:ext>
            </a:extLst>
          </p:cNvPr>
          <p:cNvSpPr txBox="1"/>
          <p:nvPr/>
        </p:nvSpPr>
        <p:spPr>
          <a:xfrm>
            <a:off x="4181293" y="6006644"/>
            <a:ext cx="6886757" cy="338554"/>
          </a:xfrm>
          <a:prstGeom prst="rect">
            <a:avLst/>
          </a:prstGeom>
          <a:noFill/>
        </p:spPr>
        <p:txBody>
          <a:bodyPr wrap="none" rtlCol="0">
            <a:spAutoFit/>
          </a:bodyPr>
          <a:lstStyle/>
          <a:p>
            <a:pPr algn="r"/>
            <a:r>
              <a:rPr lang="es-ES" sz="1600" b="1" dirty="0"/>
              <a:t>E. G. White, </a:t>
            </a:r>
            <a:r>
              <a:rPr lang="es-ES" sz="1600" b="1" dirty="0" err="1"/>
              <a:t>Prophets</a:t>
            </a:r>
            <a:r>
              <a:rPr lang="es-ES" sz="1600" b="1" dirty="0"/>
              <a:t> and Kings (</a:t>
            </a:r>
            <a:r>
              <a:rPr lang="es-ES" sz="1600" b="1" dirty="0" err="1"/>
              <a:t>Propheten</a:t>
            </a:r>
            <a:r>
              <a:rPr lang="es-ES" sz="1600" b="1" dirty="0"/>
              <a:t> u. </a:t>
            </a:r>
            <a:r>
              <a:rPr lang="es-ES" sz="1600" b="1" dirty="0" err="1"/>
              <a:t>Könige</a:t>
            </a:r>
            <a:r>
              <a:rPr lang="es-ES" sz="1600" b="1" dirty="0"/>
              <a:t>), S. 277 (</a:t>
            </a:r>
            <a:r>
              <a:rPr lang="es-ES" sz="1600" b="1" dirty="0" err="1"/>
              <a:t>engl</a:t>
            </a:r>
            <a:r>
              <a:rPr lang="es-ES" sz="1600" b="1" dirty="0"/>
              <a:t>. </a:t>
            </a:r>
            <a:r>
              <a:rPr lang="es-ES" sz="1600" b="1" dirty="0" err="1"/>
              <a:t>Orig</a:t>
            </a:r>
            <a:r>
              <a:rPr lang="es-ES" sz="1600" b="1" dirty="0"/>
              <a:t>.)</a:t>
            </a:r>
          </a:p>
        </p:txBody>
      </p:sp>
    </p:spTree>
    <p:extLst>
      <p:ext uri="{BB962C8B-B14F-4D97-AF65-F5344CB8AC3E}">
        <p14:creationId xmlns:p14="http://schemas.microsoft.com/office/powerpoint/2010/main" val="7236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470</TotalTime>
  <Words>1307</Words>
  <Application>Microsoft Office PowerPoint</Application>
  <PresentationFormat>Panorámica</PresentationFormat>
  <Paragraphs>56</Paragraphs>
  <Slides>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Aptos</vt:lpstr>
      <vt:lpstr>Comic Sans MS</vt:lpstr>
      <vt:lpstr>Constantia</vt:lpstr>
      <vt:lpstr>Arial</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56</cp:revision>
  <dcterms:created xsi:type="dcterms:W3CDTF">2026-05-17T15:56:03Z</dcterms:created>
  <dcterms:modified xsi:type="dcterms:W3CDTF">2026-07-01T07:15:58Z</dcterms:modified>
</cp:coreProperties>
</file>