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73" r:id="rId7"/>
    <p:sldId id="260" r:id="rId8"/>
    <p:sldId id="276" r:id="rId9"/>
    <p:sldId id="261" r:id="rId10"/>
    <p:sldId id="277" r:id="rId11"/>
    <p:sldId id="262" r:id="rId12"/>
    <p:sldId id="278" r:id="rId13"/>
    <p:sldId id="279" r:id="rId14"/>
    <p:sldId id="263" r:id="rId15"/>
    <p:sldId id="280" r:id="rId16"/>
    <p:sldId id="281" r:id="rId17"/>
    <p:sldId id="282" r:id="rId18"/>
    <p:sldId id="264" r:id="rId19"/>
    <p:sldId id="283" r:id="rId20"/>
    <p:sldId id="284" r:id="rId21"/>
    <p:sldId id="265" r:id="rId22"/>
    <p:sldId id="274" r:id="rId23"/>
    <p:sldId id="275" r:id="rId2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725"/>
    <a:srgbClr val="FFFFCC"/>
    <a:srgbClr val="442625"/>
    <a:srgbClr val="663828"/>
    <a:srgbClr val="B58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Der Ruf an Paulus</a:t>
          </a:r>
          <a:b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Reise nach Korinth</a:t>
          </a:r>
        </a:p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Stadt Korinth</a:t>
          </a:r>
        </a:p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Korinther</a:t>
          </a:r>
        </a:p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Briefe an die Korinther</a:t>
          </a:r>
        </a:p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Wie wurde Paulus ein Apostel?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de-DE" sz="2000" b="1" noProof="0" dirty="0"/>
            <a:t>Durch die Entscheidung JESU </a:t>
          </a:r>
          <a:r>
            <a:rPr lang="en" sz="1800" b="1" noProof="0" dirty="0"/>
            <a:t>(Gal.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Wann wurde er ausgewählt?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Von Mutterleib an </a:t>
          </a:r>
          <a:r>
            <a:rPr lang="en" sz="1800" b="1" noProof="0" dirty="0"/>
            <a:t>(Gal.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Wann wurde er berufen?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Auf der Reise nach Damaskus </a:t>
          </a:r>
          <a:br>
            <a:rPr lang="en" sz="2000" b="1" noProof="0" dirty="0"/>
          </a:br>
          <a:r>
            <a:rPr lang="en" sz="1800" b="1" noProof="0" dirty="0"/>
            <a:t>(Apg.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Wessen Apostel </a:t>
          </a:r>
          <a:b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war er?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Für die Heiden </a:t>
          </a:r>
          <a:r>
            <a:rPr lang="en" sz="1800" b="1" noProof="0" dirty="0"/>
            <a:t>(Gal.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Korinther, Kap. 1 - 6</a:t>
          </a:r>
          <a:endParaRPr lang="en" sz="2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de-DE" sz="2800" b="1" noProof="0" dirty="0"/>
            <a:t>Nachdem Paulus von Chloe </a:t>
          </a:r>
          <a:br>
            <a:rPr lang="de-DE" sz="2800" b="1" noProof="0" dirty="0"/>
          </a:br>
          <a:r>
            <a:rPr lang="de-DE" sz="2800" b="1" noProof="0" dirty="0"/>
            <a:t>von mehreren Problemen </a:t>
          </a:r>
          <a:br>
            <a:rPr lang="de-DE" sz="2800" b="1" noProof="0" dirty="0"/>
          </a:br>
          <a:r>
            <a:rPr lang="de-DE" sz="2800" b="1" noProof="0" dirty="0"/>
            <a:t>in der Gemeinde erfahren hatte, </a:t>
          </a:r>
          <a:br>
            <a:rPr lang="de-DE" sz="2800" b="1" noProof="0" dirty="0"/>
          </a:br>
          <a:r>
            <a:rPr lang="de-DE" sz="2800" b="1" noProof="0" dirty="0"/>
            <a:t>ermahnte er sie wegen: </a:t>
          </a:r>
          <a:br>
            <a:rPr lang="de-DE" sz="2800" b="1" noProof="0" dirty="0"/>
          </a:br>
          <a:r>
            <a:rPr lang="de-DE" sz="2800" b="1" noProof="0" dirty="0">
              <a:highlight>
                <a:srgbClr val="C0C0C0"/>
              </a:highlight>
            </a:rPr>
            <a:t>Spaltungen, </a:t>
          </a:r>
          <a:br>
            <a:rPr lang="de-DE" sz="2800" b="1" noProof="0" dirty="0">
              <a:highlight>
                <a:srgbClr val="C0C0C0"/>
              </a:highlight>
            </a:rPr>
          </a:br>
          <a:r>
            <a:rPr lang="de-DE" sz="2800" b="1" noProof="0" dirty="0">
              <a:highlight>
                <a:srgbClr val="C0C0C0"/>
              </a:highlight>
            </a:rPr>
            <a:t>Unzucht </a:t>
          </a:r>
          <a:br>
            <a:rPr lang="de-DE" sz="2800" b="1" noProof="0" dirty="0">
              <a:highlight>
                <a:srgbClr val="C0C0C0"/>
              </a:highlight>
            </a:rPr>
          </a:br>
          <a:r>
            <a:rPr lang="de-DE" sz="2800" b="1" noProof="0" dirty="0">
              <a:highlight>
                <a:srgbClr val="C0C0C0"/>
              </a:highlight>
            </a:rPr>
            <a:t>(unverheiratet zusammenleben; </a:t>
          </a:r>
          <a:br>
            <a:rPr lang="de-DE" sz="2800" b="1" noProof="0" dirty="0">
              <a:highlight>
                <a:srgbClr val="C0C0C0"/>
              </a:highlight>
            </a:rPr>
          </a:br>
          <a:r>
            <a:rPr lang="de-DE" sz="2800" b="1" noProof="0" dirty="0">
              <a:highlight>
                <a:srgbClr val="C0C0C0"/>
              </a:highlight>
            </a:rPr>
            <a:t>Sex ohne Bindung), </a:t>
          </a:r>
          <a:br>
            <a:rPr lang="de-DE" sz="2800" b="1" noProof="0" dirty="0">
              <a:highlight>
                <a:srgbClr val="C0C0C0"/>
              </a:highlight>
            </a:rPr>
          </a:br>
          <a:r>
            <a:rPr lang="de-DE" sz="2800" b="1" noProof="0" dirty="0">
              <a:highlight>
                <a:srgbClr val="C0C0C0"/>
              </a:highlight>
            </a:rPr>
            <a:t>Streitigkeiten </a:t>
          </a:r>
          <a:br>
            <a:rPr lang="de-DE" sz="2800" b="1" noProof="0" dirty="0">
              <a:highlight>
                <a:srgbClr val="C0C0C0"/>
              </a:highlight>
            </a:rPr>
          </a:br>
          <a:r>
            <a:rPr lang="de-DE" sz="2800" b="1" noProof="0" dirty="0">
              <a:highlight>
                <a:srgbClr val="C0C0C0"/>
              </a:highlight>
            </a:rPr>
            <a:t>und Prostitution.</a:t>
          </a:r>
          <a:endParaRPr lang="en" sz="2800" noProof="0" dirty="0">
            <a:highlight>
              <a:srgbClr val="C0C0C0"/>
            </a:highlight>
          </a:endParaRPr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1"/>
      <dgm:spPr/>
    </dgm:pt>
    <dgm:pt modelId="{4F3DFAC6-32B5-4FF7-80EC-1BCA53706CDB}" type="pres">
      <dgm:prSet presAssocID="{B222B58F-A554-4166-AB8D-6789A65C6E9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Korinther, Kap. 7 - 16</a:t>
          </a:r>
          <a:endParaRPr lang="en" sz="2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de-DE" sz="2800" b="1" noProof="0" dirty="0"/>
            <a:t>Chloes Familie überbrachte ihm </a:t>
          </a:r>
          <a:br>
            <a:rPr lang="de-DE" sz="2800" b="1" noProof="0" dirty="0"/>
          </a:br>
          <a:r>
            <a:rPr lang="de-DE" sz="2800" b="1" noProof="0" dirty="0"/>
            <a:t>außerdem einen Brief </a:t>
          </a:r>
          <a:br>
            <a:rPr lang="de-DE" sz="2800" b="1" noProof="0" dirty="0"/>
          </a:br>
          <a:r>
            <a:rPr lang="de-DE" sz="2800" b="1" noProof="0" dirty="0"/>
            <a:t>mit mehreren </a:t>
          </a:r>
          <a:r>
            <a:rPr lang="de-DE" sz="2800" b="1" noProof="0" dirty="0">
              <a:highlight>
                <a:srgbClr val="FFFF00"/>
              </a:highlight>
            </a:rPr>
            <a:t>Fragen der Gemeinde </a:t>
          </a:r>
          <a:br>
            <a:rPr lang="de-DE" sz="2800" b="1" noProof="0" dirty="0">
              <a:highlight>
                <a:srgbClr val="FFFF00"/>
              </a:highlight>
            </a:rPr>
          </a:br>
          <a:r>
            <a:rPr lang="de-DE" sz="2800" b="1" noProof="0" dirty="0"/>
            <a:t>zu verschiedenen Themen, </a:t>
          </a:r>
          <a:br>
            <a:rPr lang="de-DE" sz="2800" b="1" noProof="0" dirty="0"/>
          </a:br>
          <a:r>
            <a:rPr lang="de-DE" sz="2800" b="1" noProof="0" dirty="0"/>
            <a:t>auf die Paulus einging:</a:t>
          </a:r>
          <a:endParaRPr lang="en" sz="2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1E8B0061-274A-45E3-AB3D-35BAD1E747B2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br>
            <a:rPr lang="de-DE" sz="1000" b="1" noProof="0" dirty="0"/>
          </a:br>
          <a:r>
            <a:rPr lang="de-DE" sz="2800" b="1" noProof="0" dirty="0"/>
            <a:t>Ehe, Scheidung, Zölibat, </a:t>
          </a:r>
          <a:br>
            <a:rPr lang="de-DE" sz="2800" b="1" noProof="0" dirty="0"/>
          </a:br>
          <a:r>
            <a:rPr lang="de-DE" sz="2800" b="1" noProof="0" dirty="0"/>
            <a:t>Genuss von den Götzen geweihten Speisen, Verhalten im Gottesdienst, </a:t>
          </a:r>
          <a:br>
            <a:rPr lang="de-DE" sz="2800" b="1" noProof="0" dirty="0"/>
          </a:br>
          <a:r>
            <a:rPr lang="de-DE" sz="2800" b="1" noProof="0" dirty="0"/>
            <a:t>der Einsatz geistlicher Gaben </a:t>
          </a:r>
          <a:br>
            <a:rPr lang="de-DE" sz="2800" b="1" noProof="0" dirty="0"/>
          </a:br>
          <a:r>
            <a:rPr lang="de-DE" sz="2800" b="1" noProof="0" dirty="0"/>
            <a:t>und die Auferstehung.</a:t>
          </a:r>
          <a:endParaRPr lang="en" sz="2800" noProof="0" dirty="0"/>
        </a:p>
      </dgm:t>
    </dgm:pt>
    <dgm:pt modelId="{5514F5F3-87D5-4FC3-A97C-1441BA972E1F}" type="parTrans" cxnId="{F0B7E336-AE03-457A-A770-DCEB35E26B1C}">
      <dgm:prSet/>
      <dgm:spPr/>
      <dgm:t>
        <a:bodyPr/>
        <a:lstStyle/>
        <a:p>
          <a:endParaRPr lang="de-DE"/>
        </a:p>
      </dgm:t>
    </dgm:pt>
    <dgm:pt modelId="{D86E26D7-EF87-471A-9ECE-FC3F8BFD1ECB}" type="sibTrans" cxnId="{F0B7E336-AE03-457A-A770-DCEB35E26B1C}">
      <dgm:prSet/>
      <dgm:spPr/>
      <dgm:t>
        <a:bodyPr/>
        <a:lstStyle/>
        <a:p>
          <a:endParaRPr lang="de-DE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1"/>
      <dgm:spPr/>
    </dgm:pt>
    <dgm:pt modelId="{2F0E2FE6-2CF5-496B-BA7C-3E702B20CEB1}" type="pres">
      <dgm:prSet presAssocID="{9ED67DD9-9A29-4640-B035-9B246A5F6E0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F0B7E336-AE03-457A-A770-DCEB35E26B1C}" srcId="{9ED67DD9-9A29-4640-B035-9B246A5F6E05}" destId="{1E8B0061-274A-45E3-AB3D-35BAD1E747B2}" srcOrd="1" destOrd="0" parTransId="{5514F5F3-87D5-4FC3-A97C-1441BA972E1F}" sibTransId="{D86E26D7-EF87-471A-9ECE-FC3F8BFD1ECB}"/>
    <dgm:cxn modelId="{2EA9353F-872D-4AF6-870A-B8E5FC4B3A66}" srcId="{CEBC106D-5811-4B6D-B942-6ADC4D343E40}" destId="{9ED67DD9-9A29-4640-B035-9B246A5F6E05}" srcOrd="0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6569566E-41A2-40B6-8A99-05578FF02D85}" type="presOf" srcId="{1E8B0061-274A-45E3-AB3D-35BAD1E747B2}" destId="{4356964C-7D4C-4136-BFD4-003022A3A988}" srcOrd="0" destOrd="1" presId="urn:microsoft.com/office/officeart/2005/8/layout/list1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743F6A82-C003-4E49-8A30-7768D8DA9B83}" type="presParOf" srcId="{6E54ECCB-59EA-4A32-88AD-C1F127C2B75D}" destId="{4AB685B9-3831-45FD-BEBF-1316986B0518}" srcOrd="0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1" destOrd="0" presId="urn:microsoft.com/office/officeart/2005/8/layout/list1"/>
    <dgm:cxn modelId="{E6D56130-DD78-4152-8746-30EC3EB933A1}" type="presParOf" srcId="{6E54ECCB-59EA-4A32-88AD-C1F127C2B75D}" destId="{4356964C-7D4C-4136-BFD4-003022A3A98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263BA8C-8C46-4557-9337-23AE41ACA7AE}">
      <dgm:prSet custT="1"/>
      <dgm:spPr>
        <a:solidFill>
          <a:srgbClr val="00B050"/>
        </a:solidFill>
      </dgm:spPr>
      <dgm:t>
        <a:bodyPr/>
        <a:lstStyle/>
        <a:p>
          <a:r>
            <a:rPr lang="en" sz="28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2. Korintherbrief</a:t>
          </a:r>
          <a:endParaRPr lang="en" sz="28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de-DE" sz="2800" b="1" noProof="0" dirty="0"/>
            <a:t>Dies ist der 2. Brief, </a:t>
          </a:r>
          <a:br>
            <a:rPr lang="de-DE" sz="2800" b="1" noProof="0" dirty="0"/>
          </a:br>
          <a:r>
            <a:rPr lang="de-DE" sz="2800" b="1" noProof="0" dirty="0"/>
            <a:t>der erhalten geblieben ist, </a:t>
          </a:r>
          <a:br>
            <a:rPr lang="de-DE" sz="2800" b="1" noProof="0" dirty="0"/>
          </a:br>
          <a:r>
            <a:rPr lang="de-DE" sz="2800" b="1" noProof="0" dirty="0"/>
            <a:t>obwohl Paulus noch mehrere </a:t>
          </a:r>
          <a:br>
            <a:rPr lang="de-DE" sz="2800" b="1" noProof="0" dirty="0"/>
          </a:br>
          <a:r>
            <a:rPr lang="de-DE" sz="2800" b="1" noProof="0" dirty="0"/>
            <a:t>weitere verfasst hat </a:t>
          </a:r>
          <a:br>
            <a:rPr lang="de-DE" sz="2800" b="1" noProof="0" dirty="0"/>
          </a:br>
          <a:r>
            <a:rPr lang="de-DE" sz="2800" b="1" noProof="0" dirty="0"/>
            <a:t>(ev. VOR den beiden erhaltenen </a:t>
          </a:r>
          <a:br>
            <a:rPr lang="de-DE" sz="2800" b="1" noProof="0" dirty="0"/>
          </a:br>
          <a:r>
            <a:rPr lang="de-DE" sz="2800" b="1" noProof="0" dirty="0"/>
            <a:t>und/oder in der Zeit dazwischen). </a:t>
          </a:r>
          <a:br>
            <a:rPr lang="de-DE" sz="2800" b="1" noProof="0" dirty="0"/>
          </a:br>
          <a:r>
            <a:rPr lang="de-DE" sz="2800" b="1" noProof="0" dirty="0"/>
            <a:t>Er lobt die Korinther dafür, </a:t>
          </a:r>
          <a:br>
            <a:rPr lang="de-DE" sz="2800" b="1" noProof="0" dirty="0"/>
          </a:br>
          <a:r>
            <a:rPr lang="de-DE" sz="2800" b="1" noProof="0" dirty="0"/>
            <a:t>wie sie einige Probleme gelöst haben, </a:t>
          </a:r>
          <a:br>
            <a:rPr lang="de-DE" sz="2800" b="1" noProof="0" dirty="0"/>
          </a:br>
          <a:r>
            <a:rPr lang="de-DE" sz="2800" b="1" noProof="0" dirty="0"/>
            <a:t>fordert sie jedoch nachdrücklich auf, </a:t>
          </a:r>
          <a:br>
            <a:rPr lang="de-DE" sz="2800" b="1" noProof="0" dirty="0"/>
          </a:br>
          <a:r>
            <a:rPr lang="de-DE" sz="2800" b="1" noProof="0" dirty="0"/>
            <a:t>die Welt durch die </a:t>
          </a:r>
          <a:r>
            <a:rPr lang="de-DE" sz="2800" b="1" noProof="0" dirty="0">
              <a:highlight>
                <a:srgbClr val="FFFF00"/>
              </a:highlight>
            </a:rPr>
            <a:t>Brille des EVANGELIUMS </a:t>
          </a:r>
          <a:r>
            <a:rPr lang="de-DE" sz="2800" b="1" noProof="0" dirty="0"/>
            <a:t>zu betrachten </a:t>
          </a:r>
          <a:br>
            <a:rPr lang="de-DE" sz="2800" b="1" noProof="0" dirty="0"/>
          </a:br>
          <a:r>
            <a:rPr lang="de-DE" sz="2800" b="1" noProof="0" dirty="0"/>
            <a:t>und sich </a:t>
          </a:r>
          <a:r>
            <a:rPr lang="de-DE" sz="2800" b="1" noProof="0" dirty="0">
              <a:highlight>
                <a:srgbClr val="C0C0C0"/>
              </a:highlight>
            </a:rPr>
            <a:t>dem Einfluss der umgebenden Kultur zu entziehen.</a:t>
          </a:r>
          <a:endParaRPr lang="en" sz="2800" noProof="0" dirty="0">
            <a:highlight>
              <a:srgbClr val="C0C0C0"/>
            </a:highlight>
          </a:endParaRPr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0" presStyleCnt="1"/>
      <dgm:spPr/>
    </dgm:pt>
    <dgm:pt modelId="{D60E5BAA-BA57-4680-A2E7-E8124F89EBA6}" type="pres">
      <dgm:prSet presAssocID="{3263BA8C-8C46-4557-9337-23AE41ACA7A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E864914-8E9B-42DB-A21E-3D81DC8BE480}" srcId="{CEBC106D-5811-4B6D-B942-6ADC4D343E40}" destId="{3263BA8C-8C46-4557-9337-23AE41ACA7AE}" srcOrd="0" destOrd="0" parTransId="{84419FFF-6C17-4435-BC0F-99BAD8A90C1A}" sibTransId="{A588AF8A-E0AF-46DB-9036-932E6B17650C}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B97F97-B620-4FE6-8BAB-4E6E6E507BD5}" type="presParOf" srcId="{6E54ECCB-59EA-4A32-88AD-C1F127C2B75D}" destId="{C6A35237-E7ED-439C-8E4A-3ACAA6FC17E6}" srcOrd="0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1" destOrd="0" presId="urn:microsoft.com/office/officeart/2005/8/layout/list1"/>
    <dgm:cxn modelId="{6FC5EAA1-472A-429F-A4EE-EE41CA6AB811}" type="presParOf" srcId="{6E54ECCB-59EA-4A32-88AD-C1F127C2B75D}" destId="{BF2165CA-3783-4C74-A25A-6E59360B8C2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7628351" cy="113012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Der Ruf an Paulus</a:t>
          </a:r>
          <a:b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100" y="33100"/>
        <a:ext cx="6276632" cy="1063926"/>
      </dsp:txXfrm>
    </dsp:sp>
    <dsp:sp modelId="{FAC792D5-4117-4527-BFFA-AD1E2C12CB7B}">
      <dsp:nvSpPr>
        <dsp:cNvPr id="0" name=""/>
        <dsp:cNvSpPr/>
      </dsp:nvSpPr>
      <dsp:spPr>
        <a:xfrm>
          <a:off x="569649" y="1287088"/>
          <a:ext cx="7628351" cy="113012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19626"/>
            <a:satOff val="0"/>
            <a:lumOff val="2064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Reise nach Korinth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2749" y="1320188"/>
        <a:ext cx="6257919" cy="1063926"/>
      </dsp:txXfrm>
    </dsp:sp>
    <dsp:sp modelId="{A4769B0C-11C2-47B7-A6A7-52579446E8B9}">
      <dsp:nvSpPr>
        <dsp:cNvPr id="0" name=""/>
        <dsp:cNvSpPr/>
      </dsp:nvSpPr>
      <dsp:spPr>
        <a:xfrm>
          <a:off x="1139299" y="2574176"/>
          <a:ext cx="7628351" cy="113012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439252"/>
            <a:satOff val="0"/>
            <a:lumOff val="4128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Stadt Korinth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172399" y="2607276"/>
        <a:ext cx="6257919" cy="1063926"/>
      </dsp:txXfrm>
    </dsp:sp>
    <dsp:sp modelId="{D16E78D5-F212-49D8-9C32-18EA073A8EB6}">
      <dsp:nvSpPr>
        <dsp:cNvPr id="0" name=""/>
        <dsp:cNvSpPr/>
      </dsp:nvSpPr>
      <dsp:spPr>
        <a:xfrm>
          <a:off x="1708948" y="3861265"/>
          <a:ext cx="7628351" cy="113012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439252"/>
            <a:satOff val="0"/>
            <a:lumOff val="4128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Korinther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742048" y="3894365"/>
        <a:ext cx="6257919" cy="1063926"/>
      </dsp:txXfrm>
    </dsp:sp>
    <dsp:sp modelId="{C105352C-7085-4BFD-B463-B0F860E365EA}">
      <dsp:nvSpPr>
        <dsp:cNvPr id="0" name=""/>
        <dsp:cNvSpPr/>
      </dsp:nvSpPr>
      <dsp:spPr>
        <a:xfrm>
          <a:off x="2278598" y="5148353"/>
          <a:ext cx="7628351" cy="113012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19626"/>
            <a:satOff val="0"/>
            <a:lumOff val="2064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Die Briefe an die Korinther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311698" y="5181453"/>
        <a:ext cx="6257919" cy="1063926"/>
      </dsp:txXfrm>
    </dsp:sp>
    <dsp:sp modelId="{24C2F7A0-3B9B-4550-9C1B-0762B8A40C19}">
      <dsp:nvSpPr>
        <dsp:cNvPr id="0" name=""/>
        <dsp:cNvSpPr/>
      </dsp:nvSpPr>
      <dsp:spPr>
        <a:xfrm>
          <a:off x="6893769" y="825620"/>
          <a:ext cx="734582" cy="734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059050" y="825620"/>
        <a:ext cx="404020" cy="552773"/>
      </dsp:txXfrm>
    </dsp:sp>
    <dsp:sp modelId="{2D28A9E1-DAB2-4C81-AD5A-FAD7260FFD58}">
      <dsp:nvSpPr>
        <dsp:cNvPr id="0" name=""/>
        <dsp:cNvSpPr/>
      </dsp:nvSpPr>
      <dsp:spPr>
        <a:xfrm>
          <a:off x="7463418" y="2112708"/>
          <a:ext cx="734582" cy="734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628699" y="2112708"/>
        <a:ext cx="404020" cy="552773"/>
      </dsp:txXfrm>
    </dsp:sp>
    <dsp:sp modelId="{FF3B14A5-C43A-4CBC-A2D0-4A8A0D2D65DA}">
      <dsp:nvSpPr>
        <dsp:cNvPr id="0" name=""/>
        <dsp:cNvSpPr/>
      </dsp:nvSpPr>
      <dsp:spPr>
        <a:xfrm>
          <a:off x="8033068" y="3380961"/>
          <a:ext cx="734582" cy="734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98349" y="3380961"/>
        <a:ext cx="404020" cy="552773"/>
      </dsp:txXfrm>
    </dsp:sp>
    <dsp:sp modelId="{40526A09-FFBA-45E1-9BE0-EC2AACD7D231}">
      <dsp:nvSpPr>
        <dsp:cNvPr id="0" name=""/>
        <dsp:cNvSpPr/>
      </dsp:nvSpPr>
      <dsp:spPr>
        <a:xfrm>
          <a:off x="8602718" y="4680606"/>
          <a:ext cx="734582" cy="734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7999" y="4680606"/>
        <a:ext cx="404020" cy="552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noProof="0" dirty="0"/>
            <a:t>Durch die Entscheidung JESU </a:t>
          </a:r>
          <a:r>
            <a:rPr lang="en" sz="1800" b="1" kern="1200" noProof="0" dirty="0"/>
            <a:t>(Gal.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Wie wurde Paulus ein Apostel?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Von Mutterleib an </a:t>
          </a:r>
          <a:r>
            <a:rPr lang="en" sz="1800" b="1" kern="1200" noProof="0" dirty="0"/>
            <a:t>(Gal.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Wann wurde er ausgewählt?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Auf der Reise nach Damaskus </a:t>
          </a:r>
          <a:br>
            <a:rPr lang="en" sz="2000" b="1" kern="1200" noProof="0" dirty="0"/>
          </a:br>
          <a:r>
            <a:rPr lang="en" sz="1800" b="1" kern="1200" noProof="0" dirty="0"/>
            <a:t>(Apg.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Wann wurde er berufen?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Für die Heiden </a:t>
          </a:r>
          <a:r>
            <a:rPr lang="en" sz="1800" b="1" kern="1200" noProof="0" dirty="0"/>
            <a:t>(Gal.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Wessen Apostel </a:t>
          </a:r>
          <a:b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war er?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68510"/>
          <a:ext cx="7980720" cy="45360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74904" rIns="180000" bIns="199136" numCol="1" spcCol="1270" anchor="t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800" b="1" kern="1200" noProof="0" dirty="0"/>
            <a:t>Nachdem Paulus von Chloe </a:t>
          </a:r>
          <a:br>
            <a:rPr lang="de-DE" sz="2800" b="1" kern="1200" noProof="0" dirty="0"/>
          </a:br>
          <a:r>
            <a:rPr lang="de-DE" sz="2800" b="1" kern="1200" noProof="0" dirty="0"/>
            <a:t>von mehreren Problemen </a:t>
          </a:r>
          <a:br>
            <a:rPr lang="de-DE" sz="2800" b="1" kern="1200" noProof="0" dirty="0"/>
          </a:br>
          <a:r>
            <a:rPr lang="de-DE" sz="2800" b="1" kern="1200" noProof="0" dirty="0"/>
            <a:t>in der Gemeinde erfahren hatte, </a:t>
          </a:r>
          <a:br>
            <a:rPr lang="de-DE" sz="2800" b="1" kern="1200" noProof="0" dirty="0"/>
          </a:br>
          <a:r>
            <a:rPr lang="de-DE" sz="2800" b="1" kern="1200" noProof="0" dirty="0"/>
            <a:t>ermahnte er sie wegen: </a:t>
          </a:r>
          <a:br>
            <a:rPr lang="de-DE" sz="2800" b="1" kern="1200" noProof="0" dirty="0"/>
          </a:br>
          <a:r>
            <a:rPr lang="de-DE" sz="2800" b="1" kern="1200" noProof="0" dirty="0">
              <a:highlight>
                <a:srgbClr val="C0C0C0"/>
              </a:highlight>
            </a:rPr>
            <a:t>Spaltungen, </a:t>
          </a:r>
          <a:br>
            <a:rPr lang="de-DE" sz="2800" b="1" kern="1200" noProof="0" dirty="0">
              <a:highlight>
                <a:srgbClr val="C0C0C0"/>
              </a:highlight>
            </a:rPr>
          </a:br>
          <a:r>
            <a:rPr lang="de-DE" sz="2800" b="1" kern="1200" noProof="0" dirty="0">
              <a:highlight>
                <a:srgbClr val="C0C0C0"/>
              </a:highlight>
            </a:rPr>
            <a:t>Unzucht </a:t>
          </a:r>
          <a:br>
            <a:rPr lang="de-DE" sz="2800" b="1" kern="1200" noProof="0" dirty="0">
              <a:highlight>
                <a:srgbClr val="C0C0C0"/>
              </a:highlight>
            </a:rPr>
          </a:br>
          <a:r>
            <a:rPr lang="de-DE" sz="2800" b="1" kern="1200" noProof="0" dirty="0">
              <a:highlight>
                <a:srgbClr val="C0C0C0"/>
              </a:highlight>
            </a:rPr>
            <a:t>(unverheiratet zusammenleben; </a:t>
          </a:r>
          <a:br>
            <a:rPr lang="de-DE" sz="2800" b="1" kern="1200" noProof="0" dirty="0">
              <a:highlight>
                <a:srgbClr val="C0C0C0"/>
              </a:highlight>
            </a:rPr>
          </a:br>
          <a:r>
            <a:rPr lang="de-DE" sz="2800" b="1" kern="1200" noProof="0" dirty="0">
              <a:highlight>
                <a:srgbClr val="C0C0C0"/>
              </a:highlight>
            </a:rPr>
            <a:t>Sex ohne Bindung), </a:t>
          </a:r>
          <a:br>
            <a:rPr lang="de-DE" sz="2800" b="1" kern="1200" noProof="0" dirty="0">
              <a:highlight>
                <a:srgbClr val="C0C0C0"/>
              </a:highlight>
            </a:rPr>
          </a:br>
          <a:r>
            <a:rPr lang="de-DE" sz="2800" b="1" kern="1200" noProof="0" dirty="0">
              <a:highlight>
                <a:srgbClr val="C0C0C0"/>
              </a:highlight>
            </a:rPr>
            <a:t>Streitigkeiten </a:t>
          </a:r>
          <a:br>
            <a:rPr lang="de-DE" sz="2800" b="1" kern="1200" noProof="0" dirty="0">
              <a:highlight>
                <a:srgbClr val="C0C0C0"/>
              </a:highlight>
            </a:rPr>
          </a:br>
          <a:r>
            <a:rPr lang="de-DE" sz="2800" b="1" kern="1200" noProof="0" dirty="0">
              <a:highlight>
                <a:srgbClr val="C0C0C0"/>
              </a:highlight>
            </a:rPr>
            <a:t>und Prostitution.</a:t>
          </a:r>
          <a:endParaRPr lang="en" sz="2800" kern="1200" noProof="0" dirty="0">
            <a:highlight>
              <a:srgbClr val="C0C0C0"/>
            </a:highlight>
          </a:endParaRPr>
        </a:p>
      </dsp:txBody>
      <dsp:txXfrm>
        <a:off x="0" y="268510"/>
        <a:ext cx="7980720" cy="4536000"/>
      </dsp:txXfrm>
    </dsp:sp>
    <dsp:sp modelId="{4F3DFAC6-32B5-4FF7-80EC-1BCA53706CDB}">
      <dsp:nvSpPr>
        <dsp:cNvPr id="0" name=""/>
        <dsp:cNvSpPr/>
      </dsp:nvSpPr>
      <dsp:spPr>
        <a:xfrm>
          <a:off x="399036" y="2830"/>
          <a:ext cx="5586504" cy="53136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Korinther, Kap. 1 - 6</a:t>
          </a:r>
          <a:endParaRPr lang="en" sz="2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4975" y="28769"/>
        <a:ext cx="5534626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6964C-7D4C-4136-BFD4-003022A3A988}">
      <dsp:nvSpPr>
        <dsp:cNvPr id="0" name=""/>
        <dsp:cNvSpPr/>
      </dsp:nvSpPr>
      <dsp:spPr>
        <a:xfrm>
          <a:off x="0" y="268597"/>
          <a:ext cx="7980720" cy="47124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54076" rIns="180000" bIns="199136" numCol="1" spcCol="1270" anchor="t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800" b="1" kern="1200" noProof="0" dirty="0"/>
            <a:t>Chloes Familie überbrachte ihm </a:t>
          </a:r>
          <a:br>
            <a:rPr lang="de-DE" sz="2800" b="1" kern="1200" noProof="0" dirty="0"/>
          </a:br>
          <a:r>
            <a:rPr lang="de-DE" sz="2800" b="1" kern="1200" noProof="0" dirty="0"/>
            <a:t>außerdem einen Brief </a:t>
          </a:r>
          <a:br>
            <a:rPr lang="de-DE" sz="2800" b="1" kern="1200" noProof="0" dirty="0"/>
          </a:br>
          <a:r>
            <a:rPr lang="de-DE" sz="2800" b="1" kern="1200" noProof="0" dirty="0"/>
            <a:t>mit mehreren </a:t>
          </a:r>
          <a:r>
            <a:rPr lang="de-DE" sz="2800" b="1" kern="1200" noProof="0" dirty="0">
              <a:highlight>
                <a:srgbClr val="FFFF00"/>
              </a:highlight>
            </a:rPr>
            <a:t>Fragen der Gemeinde </a:t>
          </a:r>
          <a:br>
            <a:rPr lang="de-DE" sz="2800" b="1" kern="1200" noProof="0" dirty="0">
              <a:highlight>
                <a:srgbClr val="FFFF00"/>
              </a:highlight>
            </a:rPr>
          </a:br>
          <a:r>
            <a:rPr lang="de-DE" sz="2800" b="1" kern="1200" noProof="0" dirty="0"/>
            <a:t>zu verschiedenen Themen, </a:t>
          </a:r>
          <a:br>
            <a:rPr lang="de-DE" sz="2800" b="1" kern="1200" noProof="0" dirty="0"/>
          </a:br>
          <a:r>
            <a:rPr lang="de-DE" sz="2800" b="1" kern="1200" noProof="0" dirty="0"/>
            <a:t>auf die Paulus einging:</a:t>
          </a:r>
          <a:endParaRPr lang="en" sz="2800" kern="1200" noProof="0" dirty="0"/>
        </a:p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br>
            <a:rPr lang="de-DE" sz="1000" b="1" kern="1200" noProof="0" dirty="0"/>
          </a:br>
          <a:r>
            <a:rPr lang="de-DE" sz="2800" b="1" kern="1200" noProof="0" dirty="0"/>
            <a:t>Ehe, Scheidung, Zölibat, </a:t>
          </a:r>
          <a:br>
            <a:rPr lang="de-DE" sz="2800" b="1" kern="1200" noProof="0" dirty="0"/>
          </a:br>
          <a:r>
            <a:rPr lang="de-DE" sz="2800" b="1" kern="1200" noProof="0" dirty="0"/>
            <a:t>Genuss von den Götzen geweihten Speisen, Verhalten im Gottesdienst, </a:t>
          </a:r>
          <a:br>
            <a:rPr lang="de-DE" sz="2800" b="1" kern="1200" noProof="0" dirty="0"/>
          </a:br>
          <a:r>
            <a:rPr lang="de-DE" sz="2800" b="1" kern="1200" noProof="0" dirty="0"/>
            <a:t>der Einsatz geistlicher Gaben </a:t>
          </a:r>
          <a:br>
            <a:rPr lang="de-DE" sz="2800" b="1" kern="1200" noProof="0" dirty="0"/>
          </a:br>
          <a:r>
            <a:rPr lang="de-DE" sz="2800" b="1" kern="1200" noProof="0" dirty="0"/>
            <a:t>und die Auferstehung.</a:t>
          </a:r>
          <a:endParaRPr lang="en" sz="2800" kern="1200" noProof="0" dirty="0"/>
        </a:p>
      </dsp:txBody>
      <dsp:txXfrm>
        <a:off x="0" y="268597"/>
        <a:ext cx="7980720" cy="4712400"/>
      </dsp:txXfrm>
    </dsp:sp>
    <dsp:sp modelId="{2F0E2FE6-2CF5-496B-BA7C-3E702B20CEB1}">
      <dsp:nvSpPr>
        <dsp:cNvPr id="0" name=""/>
        <dsp:cNvSpPr/>
      </dsp:nvSpPr>
      <dsp:spPr>
        <a:xfrm>
          <a:off x="399036" y="17677"/>
          <a:ext cx="5586504" cy="50184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1. Korinther, Kap. 7 - 16</a:t>
          </a:r>
          <a:endParaRPr lang="en" sz="2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534" y="42175"/>
        <a:ext cx="5537508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165CA-3783-4C74-A25A-6E59360B8C21}">
      <dsp:nvSpPr>
        <dsp:cNvPr id="0" name=""/>
        <dsp:cNvSpPr/>
      </dsp:nvSpPr>
      <dsp:spPr>
        <a:xfrm>
          <a:off x="0" y="308536"/>
          <a:ext cx="10497925" cy="49077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95732" rIns="180000" bIns="199136" numCol="1" spcCol="1270" anchor="t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800" b="1" kern="1200" noProof="0" dirty="0"/>
            <a:t>Dies ist der 2. Brief, </a:t>
          </a:r>
          <a:br>
            <a:rPr lang="de-DE" sz="2800" b="1" kern="1200" noProof="0" dirty="0"/>
          </a:br>
          <a:r>
            <a:rPr lang="de-DE" sz="2800" b="1" kern="1200" noProof="0" dirty="0"/>
            <a:t>der erhalten geblieben ist, </a:t>
          </a:r>
          <a:br>
            <a:rPr lang="de-DE" sz="2800" b="1" kern="1200" noProof="0" dirty="0"/>
          </a:br>
          <a:r>
            <a:rPr lang="de-DE" sz="2800" b="1" kern="1200" noProof="0" dirty="0"/>
            <a:t>obwohl Paulus noch mehrere </a:t>
          </a:r>
          <a:br>
            <a:rPr lang="de-DE" sz="2800" b="1" kern="1200" noProof="0" dirty="0"/>
          </a:br>
          <a:r>
            <a:rPr lang="de-DE" sz="2800" b="1" kern="1200" noProof="0" dirty="0"/>
            <a:t>weitere verfasst hat </a:t>
          </a:r>
          <a:br>
            <a:rPr lang="de-DE" sz="2800" b="1" kern="1200" noProof="0" dirty="0"/>
          </a:br>
          <a:r>
            <a:rPr lang="de-DE" sz="2800" b="1" kern="1200" noProof="0" dirty="0"/>
            <a:t>(ev. VOR den beiden erhaltenen </a:t>
          </a:r>
          <a:br>
            <a:rPr lang="de-DE" sz="2800" b="1" kern="1200" noProof="0" dirty="0"/>
          </a:br>
          <a:r>
            <a:rPr lang="de-DE" sz="2800" b="1" kern="1200" noProof="0" dirty="0"/>
            <a:t>und/oder in der Zeit dazwischen). </a:t>
          </a:r>
          <a:br>
            <a:rPr lang="de-DE" sz="2800" b="1" kern="1200" noProof="0" dirty="0"/>
          </a:br>
          <a:r>
            <a:rPr lang="de-DE" sz="2800" b="1" kern="1200" noProof="0" dirty="0"/>
            <a:t>Er lobt die Korinther dafür, </a:t>
          </a:r>
          <a:br>
            <a:rPr lang="de-DE" sz="2800" b="1" kern="1200" noProof="0" dirty="0"/>
          </a:br>
          <a:r>
            <a:rPr lang="de-DE" sz="2800" b="1" kern="1200" noProof="0" dirty="0"/>
            <a:t>wie sie einige Probleme gelöst haben, </a:t>
          </a:r>
          <a:br>
            <a:rPr lang="de-DE" sz="2800" b="1" kern="1200" noProof="0" dirty="0"/>
          </a:br>
          <a:r>
            <a:rPr lang="de-DE" sz="2800" b="1" kern="1200" noProof="0" dirty="0"/>
            <a:t>fordert sie jedoch nachdrücklich auf, </a:t>
          </a:r>
          <a:br>
            <a:rPr lang="de-DE" sz="2800" b="1" kern="1200" noProof="0" dirty="0"/>
          </a:br>
          <a:r>
            <a:rPr lang="de-DE" sz="2800" b="1" kern="1200" noProof="0" dirty="0"/>
            <a:t>die Welt durch die </a:t>
          </a:r>
          <a:r>
            <a:rPr lang="de-DE" sz="2800" b="1" kern="1200" noProof="0" dirty="0">
              <a:highlight>
                <a:srgbClr val="FFFF00"/>
              </a:highlight>
            </a:rPr>
            <a:t>Brille des EVANGELIUMS </a:t>
          </a:r>
          <a:r>
            <a:rPr lang="de-DE" sz="2800" b="1" kern="1200" noProof="0" dirty="0"/>
            <a:t>zu betrachten </a:t>
          </a:r>
          <a:br>
            <a:rPr lang="de-DE" sz="2800" b="1" kern="1200" noProof="0" dirty="0"/>
          </a:br>
          <a:r>
            <a:rPr lang="de-DE" sz="2800" b="1" kern="1200" noProof="0" dirty="0"/>
            <a:t>und sich </a:t>
          </a:r>
          <a:r>
            <a:rPr lang="de-DE" sz="2800" b="1" kern="1200" noProof="0" dirty="0">
              <a:highlight>
                <a:srgbClr val="C0C0C0"/>
              </a:highlight>
            </a:rPr>
            <a:t>dem Einfluss der umgebenden Kultur zu entziehen.</a:t>
          </a:r>
          <a:endParaRPr lang="en" sz="2800" kern="1200" noProof="0" dirty="0">
            <a:highlight>
              <a:srgbClr val="C0C0C0"/>
            </a:highlight>
          </a:endParaRPr>
        </a:p>
      </dsp:txBody>
      <dsp:txXfrm>
        <a:off x="0" y="308536"/>
        <a:ext cx="10497925" cy="4907700"/>
      </dsp:txXfrm>
    </dsp:sp>
    <dsp:sp modelId="{D60E5BAA-BA57-4680-A2E7-E8124F89EBA6}">
      <dsp:nvSpPr>
        <dsp:cNvPr id="0" name=""/>
        <dsp:cNvSpPr/>
      </dsp:nvSpPr>
      <dsp:spPr>
        <a:xfrm>
          <a:off x="524896" y="28096"/>
          <a:ext cx="7348548" cy="56088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758" tIns="0" rIns="27775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2. Korintherbrief</a:t>
          </a:r>
          <a:endParaRPr lang="en" sz="28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52276" y="55476"/>
        <a:ext cx="7293788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hdphoto" Target="../media/hdphoto5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DER DIENST VON PAULUS IN KORINTH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A596EAC2-46F2-482A-3E0B-263DB753E8D1}"/>
              </a:ext>
            </a:extLst>
          </p:cNvPr>
          <p:cNvSpPr txBox="1"/>
          <p:nvPr/>
        </p:nvSpPr>
        <p:spPr>
          <a:xfrm>
            <a:off x="126011" y="182889"/>
            <a:ext cx="2732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1</a:t>
            </a:r>
            <a:r>
              <a:rPr lang="de-DE" sz="16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sz="16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0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Sabbat, </a:t>
            </a:r>
            <a:r>
              <a:rPr lang="de-DE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sz="20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Ju</a:t>
            </a:r>
            <a:r>
              <a:rPr lang="de-DE" sz="20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2000" b="1" noProof="0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2026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879C1F-074E-0D6C-CC0E-916F97EC1D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800000">
            <a:off x="11819773" y="194025"/>
            <a:ext cx="402371" cy="66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9AD8F8-90D5-3F36-59E2-734003B28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30D50F-7A57-26D7-435A-5EF53EA954CF}"/>
              </a:ext>
            </a:extLst>
          </p:cNvPr>
          <p:cNvSpPr txBox="1"/>
          <p:nvPr/>
        </p:nvSpPr>
        <p:spPr>
          <a:xfrm>
            <a:off x="4957496" y="203670"/>
            <a:ext cx="7738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10160">
                  <a:solidFill>
                    <a:srgbClr val="8D30F4"/>
                  </a:solidFill>
                  <a:prstDash val="solid"/>
                </a:ln>
                <a:gradFill>
                  <a:gsLst>
                    <a:gs pos="68000">
                      <a:srgbClr val="7C581C"/>
                    </a:gs>
                    <a:gs pos="20000">
                      <a:srgbClr val="C00000"/>
                    </a:gs>
                    <a:gs pos="93000">
                      <a:srgbClr val="442625"/>
                    </a:gs>
                    <a:gs pos="55000">
                      <a:schemeClr val="accent2">
                        <a:lumMod val="97000"/>
                        <a:lumOff val="3000"/>
                      </a:schemeClr>
                    </a:gs>
                  </a:gsLst>
                  <a:lin ang="16200000" scaled="1"/>
                </a:gra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Aptos" panose="02110004020202020204"/>
              </a:rPr>
              <a:t>DIE STADT KORINTH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gradFill>
                <a:gsLst>
                  <a:gs pos="68000">
                    <a:srgbClr val="7C581C"/>
                  </a:gs>
                  <a:gs pos="20000">
                    <a:srgbClr val="C00000"/>
                  </a:gs>
                  <a:gs pos="93000">
                    <a:srgbClr val="442625"/>
                  </a:gs>
                  <a:gs pos="55000">
                    <a:schemeClr val="accent2">
                      <a:lumMod val="97000"/>
                      <a:lumOff val="3000"/>
                    </a:schemeClr>
                  </a:gs>
                </a:gsLst>
                <a:lin ang="16200000" scaled="1"/>
              </a:gra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273EDCD-C44A-D022-4592-22AF856D983B}"/>
              </a:ext>
            </a:extLst>
          </p:cNvPr>
          <p:cNvGrpSpPr/>
          <p:nvPr/>
        </p:nvGrpSpPr>
        <p:grpSpPr>
          <a:xfrm>
            <a:off x="5768012" y="1282515"/>
            <a:ext cx="6117942" cy="5293500"/>
            <a:chOff x="3090608" y="3913885"/>
            <a:chExt cx="2685253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47F2180-15E5-FBA0-74C6-F46882919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1E8D044-0564-60BE-9E1F-5BD99F08C0F9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16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2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Korinth</a:t>
              </a:r>
              <a:endPara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55A7A99-91D8-A786-BF09-1383385C35B4}"/>
                </a:ext>
              </a:extLst>
            </p:cNvPr>
            <p:cNvSpPr txBox="1"/>
            <p:nvPr/>
          </p:nvSpPr>
          <p:spPr>
            <a:xfrm>
              <a:off x="3090608" y="4550144"/>
              <a:ext cx="949983" cy="16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Lechäum</a:t>
              </a:r>
              <a:endPara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1D0726A-7031-4FF5-0EE1-B0D4B73AB00C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163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2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Kenchreä</a:t>
              </a:r>
              <a:endParaRPr kumimoji="0" lang="e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DFE3F0-4A88-D07F-8478-6786DD6F3864}"/>
              </a:ext>
            </a:extLst>
          </p:cNvPr>
          <p:cNvSpPr txBox="1"/>
          <p:nvPr/>
        </p:nvSpPr>
        <p:spPr>
          <a:xfrm>
            <a:off x="306045" y="1677604"/>
            <a:ext cx="493469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Die Bedeutung von Korinth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lag in seiner Lage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auf der Landenge von Korinth, die von zwei wichtigen Handelshäfen versorgt wurde: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 LECHÄEUM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am Golf von Korinth; 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und KENCHREÄ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am </a:t>
            </a:r>
            <a:r>
              <a:rPr lang="de-DE" sz="2400" b="1" dirty="0" err="1">
                <a:solidFill>
                  <a:prstClr val="black"/>
                </a:solidFill>
              </a:rPr>
              <a:t>Saronischen</a:t>
            </a:r>
            <a:r>
              <a:rPr lang="de-DE" sz="2400" b="1" dirty="0">
                <a:solidFill>
                  <a:prstClr val="black"/>
                </a:solidFill>
              </a:rPr>
              <a:t> Golf.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A0B4F4C0-2C4E-5D7B-93EF-7425A0FDE37A}"/>
              </a:ext>
            </a:extLst>
          </p:cNvPr>
          <p:cNvSpPr/>
          <p:nvPr/>
        </p:nvSpPr>
        <p:spPr>
          <a:xfrm>
            <a:off x="98323" y="51349"/>
            <a:ext cx="3591827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Di,  30.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Die Stadt Korinth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EA0C6-47E2-5ACE-3682-1D99553F6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0DDC883-DC11-377E-1A32-0AA4E8710FFB}"/>
              </a:ext>
            </a:extLst>
          </p:cNvPr>
          <p:cNvSpPr txBox="1"/>
          <p:nvPr/>
        </p:nvSpPr>
        <p:spPr>
          <a:xfrm>
            <a:off x="3841465" y="51349"/>
            <a:ext cx="7738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10160">
                  <a:solidFill>
                    <a:srgbClr val="8D30F4"/>
                  </a:solidFill>
                  <a:prstDash val="solid"/>
                </a:ln>
                <a:gradFill>
                  <a:gsLst>
                    <a:gs pos="68000">
                      <a:srgbClr val="7C581C"/>
                    </a:gs>
                    <a:gs pos="20000">
                      <a:srgbClr val="C00000"/>
                    </a:gs>
                    <a:gs pos="93000">
                      <a:srgbClr val="442625"/>
                    </a:gs>
                    <a:gs pos="55000">
                      <a:schemeClr val="accent2">
                        <a:lumMod val="97000"/>
                        <a:lumOff val="3000"/>
                      </a:schemeClr>
                    </a:gs>
                  </a:gsLst>
                  <a:lin ang="16200000" scaled="1"/>
                </a:gra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Aptos" panose="02110004020202020204"/>
              </a:rPr>
              <a:t>DIE STADT KORINTH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gradFill>
                <a:gsLst>
                  <a:gs pos="68000">
                    <a:srgbClr val="7C581C"/>
                  </a:gs>
                  <a:gs pos="20000">
                    <a:srgbClr val="C00000"/>
                  </a:gs>
                  <a:gs pos="93000">
                    <a:srgbClr val="442625"/>
                  </a:gs>
                  <a:gs pos="55000">
                    <a:schemeClr val="accent2">
                      <a:lumMod val="97000"/>
                      <a:lumOff val="3000"/>
                    </a:schemeClr>
                  </a:gs>
                </a:gsLst>
                <a:lin ang="16200000" scaled="1"/>
              </a:gra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481A68-410D-26CA-EC87-E678D8A24B09}"/>
              </a:ext>
            </a:extLst>
          </p:cNvPr>
          <p:cNvSpPr txBox="1"/>
          <p:nvPr/>
        </p:nvSpPr>
        <p:spPr>
          <a:xfrm>
            <a:off x="867151" y="1045884"/>
            <a:ext cx="901377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rgbClr val="CC0066">
                    <a:lumMod val="75000"/>
                  </a:srgbClr>
                </a:solidFill>
                <a:latin typeface="Candara" panose="020E0502030303020204" pitchFamily="34" charset="0"/>
              </a:rPr>
              <a:t>Denn wenn es auch sogenannte Götter gibt im Himmel und auf der Erde – </a:t>
            </a:r>
            <a:br>
              <a:rPr lang="de-DE" b="1" dirty="0">
                <a:solidFill>
                  <a:srgbClr val="CC0066">
                    <a:lumMod val="75000"/>
                  </a:srgb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rgbClr val="CC0066">
                    <a:lumMod val="75000"/>
                  </a:srgbClr>
                </a:solidFill>
                <a:latin typeface="Candara" panose="020E0502030303020204" pitchFamily="34" charset="0"/>
              </a:rPr>
              <a:t>es gibt ja unzählige Götter, unzählige ›Herren‹ –,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andara" panose="020E0502030303020204" pitchFamily="34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(1</a:t>
            </a:r>
            <a:r>
              <a:rPr lang="en" sz="1400" b="1" dirty="0">
                <a:solidFill>
                  <a:srgbClr val="CC0066">
                    <a:lumMod val="75000"/>
                  </a:srgbClr>
                </a:solidFill>
                <a:latin typeface="Candara" panose="020E0502030303020204" pitchFamily="34" charset="0"/>
              </a:rPr>
              <a:t>. K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or 8:5b GN)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EF5C99-1CC1-4755-E307-E61ACCCA47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43" y="2034444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E213886-3746-CFCB-A02D-BE57E40EEC27}"/>
              </a:ext>
            </a:extLst>
          </p:cNvPr>
          <p:cNvSpPr txBox="1"/>
          <p:nvPr/>
        </p:nvSpPr>
        <p:spPr>
          <a:xfrm>
            <a:off x="5991368" y="1953485"/>
            <a:ext cx="6043166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  <a:highlight>
                  <a:srgbClr val="C0C0C0"/>
                </a:highlight>
              </a:rPr>
              <a:t>Götzendienst</a:t>
            </a:r>
            <a:r>
              <a:rPr lang="de-DE" sz="2400" b="1" dirty="0">
                <a:solidFill>
                  <a:prstClr val="black"/>
                </a:solidFill>
              </a:rPr>
              <a:t> und sexuelle Unmoral erfüllten die Stadt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und durchdrangen ihre Kultur.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Ein Großteil von Paulus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Botschaft an die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KORINTHER</a:t>
            </a:r>
            <a:r>
              <a:rPr lang="de-DE" sz="2400" b="1" dirty="0">
                <a:solidFill>
                  <a:prstClr val="black"/>
                </a:solidFill>
              </a:rPr>
              <a:t>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versucht,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diese Probleme,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die sich in die Gemeinde einschlichen,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zu beseitigen.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2C9720-C19E-FC5D-2824-94AF3C1905CA}"/>
              </a:ext>
            </a:extLst>
          </p:cNvPr>
          <p:cNvSpPr txBox="1"/>
          <p:nvPr/>
        </p:nvSpPr>
        <p:spPr>
          <a:xfrm>
            <a:off x="430422" y="4635828"/>
            <a:ext cx="75947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Seine geschäftlichen Unternehmungen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ermöglichten es Paulus,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als Zeltmacher zu arbeiten.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Doch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KORINTHS</a:t>
            </a:r>
            <a:r>
              <a:rPr lang="de-DE" sz="2400" b="1" dirty="0">
                <a:solidFill>
                  <a:prstClr val="black"/>
                </a:solidFill>
                <a:highlight>
                  <a:srgbClr val="C0C0C0"/>
                </a:highlight>
              </a:rPr>
              <a:t> Reichtum </a:t>
            </a:r>
            <a:r>
              <a:rPr lang="de-DE" sz="2400" b="1" dirty="0">
                <a:solidFill>
                  <a:prstClr val="black"/>
                </a:solidFill>
              </a:rPr>
              <a:t>(der mit dem Athens konkurrierte) hatte </a:t>
            </a:r>
            <a:r>
              <a:rPr lang="de-DE" sz="2400" b="1" dirty="0">
                <a:solidFill>
                  <a:prstClr val="black"/>
                </a:solidFill>
                <a:highlight>
                  <a:srgbClr val="C0C0C0"/>
                </a:highlight>
              </a:rPr>
              <a:t>mehrere Nachteile.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0C0C0"/>
              </a:highlight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7C13F48A-80AC-1706-39FE-5C3F27AAF6E4}"/>
              </a:ext>
            </a:extLst>
          </p:cNvPr>
          <p:cNvSpPr/>
          <p:nvPr/>
        </p:nvSpPr>
        <p:spPr>
          <a:xfrm>
            <a:off x="98323" y="51349"/>
            <a:ext cx="3591827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Di,  30.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Die Stadt Korinth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52483"/>
            <a:ext cx="5061430" cy="33446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5061430" y="0"/>
            <a:ext cx="63982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DIE KORINTHER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10649289" cy="707886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CC0066">
                    <a:lumMod val="75000"/>
                  </a:srgbClr>
                </a:solidFill>
                <a:latin typeface="Candara" panose="020E0502030303020204" pitchFamily="34" charset="0"/>
              </a:rPr>
              <a:t>Es sprach aber der Herr durch eine Erscheinung in der Nacht zu Paulus: Fürchte dich nicht, sondern rede und schweige nicht!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’ ”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(Apg 18:9)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5061431" y="1677720"/>
            <a:ext cx="726249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3 Die </a:t>
            </a:r>
            <a:r>
              <a:rPr lang="de-DE" sz="2000" b="1" dirty="0">
                <a:solidFill>
                  <a:prstClr val="black"/>
                </a:solidFill>
                <a:highlight>
                  <a:srgbClr val="00FFFF"/>
                </a:highlight>
              </a:rPr>
              <a:t>Juden</a:t>
            </a:r>
            <a:r>
              <a:rPr lang="de-DE" sz="2000" b="1" dirty="0">
                <a:solidFill>
                  <a:prstClr val="black"/>
                </a:solidFill>
              </a:rPr>
              <a:t> von </a:t>
            </a: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KORINTH</a:t>
            </a:r>
            <a:r>
              <a:rPr lang="de-DE" sz="2000" b="1" dirty="0">
                <a:solidFill>
                  <a:prstClr val="black"/>
                </a:solidFill>
              </a:rPr>
              <a:t> </a:t>
            </a:r>
            <a:r>
              <a:rPr lang="de-DE" sz="2000" b="1" dirty="0">
                <a:solidFill>
                  <a:prstClr val="black"/>
                </a:solidFill>
                <a:highlight>
                  <a:srgbClr val="C0C0C0"/>
                </a:highlight>
              </a:rPr>
              <a:t>lehnten die Botschaft ab, </a:t>
            </a:r>
            <a:br>
              <a:rPr lang="de-DE" sz="2000" b="1" dirty="0">
                <a:solidFill>
                  <a:prstClr val="black"/>
                </a:solidFill>
                <a:highlight>
                  <a:srgbClr val="C0C0C0"/>
                </a:highlight>
              </a:rPr>
            </a:br>
            <a:r>
              <a:rPr lang="de-DE" sz="2000" b="1" dirty="0">
                <a:solidFill>
                  <a:prstClr val="black"/>
                </a:solidFill>
              </a:rPr>
              <a:t>sodass Paulus die </a:t>
            </a:r>
            <a:r>
              <a:rPr lang="de-DE" sz="2000" b="1" dirty="0">
                <a:solidFill>
                  <a:prstClr val="black"/>
                </a:solidFill>
                <a:highlight>
                  <a:srgbClr val="00FFFF"/>
                </a:highlight>
              </a:rPr>
              <a:t>Synagoge</a:t>
            </a:r>
            <a:r>
              <a:rPr lang="de-DE" sz="2000" b="1" dirty="0">
                <a:solidFill>
                  <a:prstClr val="black"/>
                </a:solidFill>
              </a:rPr>
              <a:t> verlassen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und sich mit den </a:t>
            </a:r>
            <a:r>
              <a:rPr lang="de-DE" sz="2000" b="1" dirty="0">
                <a:solidFill>
                  <a:prstClr val="black"/>
                </a:solidFill>
                <a:highlight>
                  <a:srgbClr val="00FF00"/>
                </a:highlight>
              </a:rPr>
              <a:t>Heiden</a:t>
            </a:r>
            <a:r>
              <a:rPr lang="de-DE" sz="2000" b="1" dirty="0">
                <a:solidFill>
                  <a:prstClr val="black"/>
                </a:solidFill>
              </a:rPr>
              <a:t> in einem </a:t>
            </a:r>
            <a:r>
              <a:rPr lang="de-DE" sz="2000" b="1" dirty="0">
                <a:solidFill>
                  <a:prstClr val="black"/>
                </a:solidFill>
                <a:highlight>
                  <a:srgbClr val="00FF00"/>
                </a:highlight>
              </a:rPr>
              <a:t>Haus</a:t>
            </a:r>
            <a:r>
              <a:rPr lang="de-DE" sz="2000" b="1" dirty="0">
                <a:solidFill>
                  <a:prstClr val="black"/>
                </a:solidFill>
              </a:rPr>
              <a:t>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neben der Synagoge treffen musste (Apg 18,4-7):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„4 Und er lehrte in der </a:t>
            </a:r>
            <a:r>
              <a:rPr lang="de-DE" sz="2000" b="1" dirty="0">
                <a:solidFill>
                  <a:prstClr val="black"/>
                </a:solidFill>
                <a:highlight>
                  <a:srgbClr val="00FFFF"/>
                </a:highlight>
              </a:rPr>
              <a:t>Synagoge</a:t>
            </a:r>
            <a:r>
              <a:rPr lang="de-DE" sz="2000" b="1" dirty="0">
                <a:solidFill>
                  <a:prstClr val="black"/>
                </a:solidFill>
              </a:rPr>
              <a:t> an allen Sabbaten und überzeugte </a:t>
            </a:r>
            <a:r>
              <a:rPr lang="de-DE" sz="2000" b="1" dirty="0">
                <a:solidFill>
                  <a:prstClr val="black"/>
                </a:solidFill>
                <a:highlight>
                  <a:srgbClr val="00FFFF"/>
                </a:highlight>
              </a:rPr>
              <a:t>Juden</a:t>
            </a:r>
            <a:r>
              <a:rPr lang="de-DE" sz="2000" b="1" dirty="0">
                <a:solidFill>
                  <a:prstClr val="black"/>
                </a:solidFill>
              </a:rPr>
              <a:t> und </a:t>
            </a:r>
            <a:r>
              <a:rPr lang="de-DE" sz="2000" b="1" dirty="0">
                <a:solidFill>
                  <a:prstClr val="black"/>
                </a:solidFill>
                <a:highlight>
                  <a:srgbClr val="00FF00"/>
                </a:highlight>
              </a:rPr>
              <a:t>Griechen.</a:t>
            </a:r>
            <a:r>
              <a:rPr lang="de-DE" sz="2000" b="1" dirty="0">
                <a:solidFill>
                  <a:prstClr val="black"/>
                </a:solidFill>
              </a:rPr>
              <a:t> 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5 Als aber Silas und Timotheus aus Makedonien kamen, richtete sich Paulus ganz auf die Verkündigung des Wortes und bezeugte </a:t>
            </a:r>
            <a:r>
              <a:rPr lang="de-DE" sz="2000" b="1" dirty="0">
                <a:solidFill>
                  <a:prstClr val="black"/>
                </a:solidFill>
                <a:highlight>
                  <a:srgbClr val="00FFFF"/>
                </a:highlight>
              </a:rPr>
              <a:t>den Juden</a:t>
            </a:r>
            <a:r>
              <a:rPr lang="de-DE" sz="2000" b="1" dirty="0">
                <a:solidFill>
                  <a:prstClr val="black"/>
                </a:solidFill>
              </a:rPr>
              <a:t>, dass </a:t>
            </a:r>
            <a:r>
              <a:rPr lang="de-DE" sz="2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highlight>
                  <a:srgbClr val="FFFF00"/>
                </a:highlight>
                <a:latin typeface="Aptos" panose="02110004020202020204"/>
              </a:rPr>
              <a:t>JESUS</a:t>
            </a:r>
            <a:r>
              <a:rPr lang="de-DE" sz="2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de-DE" sz="2000" b="1" dirty="0">
                <a:solidFill>
                  <a:prstClr val="black"/>
                </a:solidFill>
              </a:rPr>
              <a:t>der</a:t>
            </a:r>
            <a:r>
              <a:rPr lang="de-DE" sz="2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de-DE" sz="2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highlight>
                  <a:srgbClr val="FFFF00"/>
                </a:highlight>
                <a:latin typeface="Aptos" panose="02110004020202020204"/>
              </a:rPr>
              <a:t>CHRISTUS </a:t>
            </a:r>
            <a:r>
              <a:rPr lang="de-DE" sz="2000" b="1" dirty="0">
                <a:solidFill>
                  <a:prstClr val="black"/>
                </a:solidFill>
              </a:rPr>
              <a:t>ist. </a:t>
            </a:r>
            <a:br>
              <a:rPr lang="de-DE" sz="2000" b="1" dirty="0">
                <a:solidFill>
                  <a:prstClr val="black"/>
                </a:solidFill>
              </a:rPr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91F66120-2BA6-63F6-9716-F144FF86D529}"/>
              </a:ext>
            </a:extLst>
          </p:cNvPr>
          <p:cNvSpPr/>
          <p:nvPr/>
        </p:nvSpPr>
        <p:spPr>
          <a:xfrm>
            <a:off x="53165" y="28154"/>
            <a:ext cx="4231906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Mi,  30.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„Viele in dieser Stadt!“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788ED20E-05BE-DABD-272E-54B19A4CD6F4}"/>
              </a:ext>
            </a:extLst>
          </p:cNvPr>
          <p:cNvSpPr txBox="1"/>
          <p:nvPr/>
        </p:nvSpPr>
        <p:spPr>
          <a:xfrm>
            <a:off x="53165" y="4797139"/>
            <a:ext cx="55287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6 Da sie aber </a:t>
            </a:r>
            <a:r>
              <a:rPr lang="de-DE" sz="2000" b="1" dirty="0">
                <a:solidFill>
                  <a:prstClr val="black"/>
                </a:solidFill>
                <a:highlight>
                  <a:srgbClr val="C0C0C0"/>
                </a:highlight>
              </a:rPr>
              <a:t>widerstrebten</a:t>
            </a:r>
            <a:r>
              <a:rPr lang="de-DE" sz="2000" b="1" dirty="0">
                <a:solidFill>
                  <a:prstClr val="black"/>
                </a:solidFill>
              </a:rPr>
              <a:t> und </a:t>
            </a:r>
            <a:r>
              <a:rPr lang="de-DE" sz="2000" b="1" dirty="0">
                <a:solidFill>
                  <a:prstClr val="black"/>
                </a:solidFill>
                <a:highlight>
                  <a:srgbClr val="C0C0C0"/>
                </a:highlight>
              </a:rPr>
              <a:t>lästerten, </a:t>
            </a:r>
            <a:r>
              <a:rPr lang="de-DE" sz="2000" b="1" dirty="0">
                <a:solidFill>
                  <a:prstClr val="black"/>
                </a:solidFill>
              </a:rPr>
              <a:t>schüttelte er die Kleider aus und sprach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zu ihnen: ,Euer Blut komme über euer Haupt; rein bin ich und gehe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von nun an zu den </a:t>
            </a:r>
            <a:r>
              <a:rPr lang="de-DE" sz="2000" b="1" dirty="0">
                <a:solidFill>
                  <a:prstClr val="black"/>
                </a:solidFill>
                <a:highlight>
                  <a:srgbClr val="00FF00"/>
                </a:highlight>
              </a:rPr>
              <a:t>Heiden.‘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id="{118E14D6-E1E5-FDBF-C16A-09C313C086E3}"/>
              </a:ext>
            </a:extLst>
          </p:cNvPr>
          <p:cNvSpPr txBox="1"/>
          <p:nvPr/>
        </p:nvSpPr>
        <p:spPr>
          <a:xfrm>
            <a:off x="5930916" y="4797139"/>
            <a:ext cx="6092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7 Und er machte sich auf von dort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und kam in das Haus eines Mannes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mit Namen </a:t>
            </a:r>
            <a:r>
              <a:rPr lang="de-DE" sz="2000" b="1" dirty="0">
                <a:solidFill>
                  <a:prstClr val="black"/>
                </a:solidFill>
                <a:highlight>
                  <a:srgbClr val="00FF00"/>
                </a:highlight>
              </a:rPr>
              <a:t>Titius Justus</a:t>
            </a:r>
            <a:r>
              <a:rPr lang="de-DE" sz="2000" b="1" dirty="0">
                <a:solidFill>
                  <a:prstClr val="black"/>
                </a:solidFill>
              </a:rPr>
              <a:t>, eines </a:t>
            </a:r>
            <a:r>
              <a:rPr lang="de-DE" sz="2000" b="1" dirty="0">
                <a:solidFill>
                  <a:prstClr val="black"/>
                </a:solidFill>
                <a:highlight>
                  <a:srgbClr val="00FF00"/>
                </a:highlight>
              </a:rPr>
              <a:t>Gottesfürchtigen;</a:t>
            </a:r>
            <a:r>
              <a:rPr lang="de-DE" sz="2000" b="1" dirty="0">
                <a:solidFill>
                  <a:prstClr val="black"/>
                </a:solidFill>
              </a:rPr>
              <a:t> dessen Haus war </a:t>
            </a:r>
            <a:r>
              <a:rPr lang="de-DE" sz="2000" b="1" dirty="0">
                <a:solidFill>
                  <a:prstClr val="black"/>
                </a:solidFill>
                <a:highlight>
                  <a:srgbClr val="00FFFF"/>
                </a:highlight>
              </a:rPr>
              <a:t>neben der Synagoge.“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" grpId="0" uiExpand="1" build="p" animBg="1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72769-A817-7466-09E5-64374948E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26F323-733B-F088-122E-3D89FAAB9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7236324" y="2328268"/>
            <a:ext cx="4498653" cy="28123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EDDFC89-662B-EB85-BA48-684884E3416E}"/>
              </a:ext>
            </a:extLst>
          </p:cNvPr>
          <p:cNvSpPr txBox="1"/>
          <p:nvPr/>
        </p:nvSpPr>
        <p:spPr>
          <a:xfrm>
            <a:off x="5061430" y="0"/>
            <a:ext cx="63982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DIE KORINTHER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2079E6-B473-A6D2-DBAC-379CFCA14B1F}"/>
              </a:ext>
            </a:extLst>
          </p:cNvPr>
          <p:cNvSpPr txBox="1"/>
          <p:nvPr/>
        </p:nvSpPr>
        <p:spPr>
          <a:xfrm>
            <a:off x="555523" y="672197"/>
            <a:ext cx="10649289" cy="707886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CC0066">
                    <a:lumMod val="75000"/>
                  </a:srgbClr>
                </a:solidFill>
                <a:latin typeface="Candara" panose="020E0502030303020204" pitchFamily="34" charset="0"/>
              </a:rPr>
              <a:t>Es sprach aber der Herr durch eine Erscheinung in der Nacht zu Paulus: Fürchte dich nicht, sondern rede und schweige nicht!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’ ”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</a:rPr>
              <a:t>(Apg 18:9)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C92FD8E-476F-FCD4-A0A6-9D266E815F32}"/>
              </a:ext>
            </a:extLst>
          </p:cNvPr>
          <p:cNvSpPr txBox="1"/>
          <p:nvPr/>
        </p:nvSpPr>
        <p:spPr>
          <a:xfrm>
            <a:off x="562775" y="1997839"/>
            <a:ext cx="6673549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"Die Verderbtheit,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die er unter den Heiden erlebte,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sowie die Verachtung und Beleidigung,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die er von den Juden erhielt,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bereiteten ihm große Sorgen. 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Er zweifelte an der Weisheit,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aus dem Material,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das er dort fand,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eine Gemeinde zu errichten."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(E. G. White, Das Wirken der Apostel, S. 250).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DA6BBE57-1C22-66B7-D149-081849153698}"/>
              </a:ext>
            </a:extLst>
          </p:cNvPr>
          <p:cNvSpPr/>
          <p:nvPr/>
        </p:nvSpPr>
        <p:spPr>
          <a:xfrm>
            <a:off x="53165" y="28154"/>
            <a:ext cx="4231906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Mi,  30.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„Viele in dieser Stadt!“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04"/>
                    </a14:imgEffect>
                    <a14:imgEffect>
                      <a14:brightnessContrast bright="-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A76649-A0F3-AB56-4B8F-9F51BBB89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97A04C-E518-4D41-0D08-934633E407B6}"/>
              </a:ext>
            </a:extLst>
          </p:cNvPr>
          <p:cNvSpPr txBox="1"/>
          <p:nvPr/>
        </p:nvSpPr>
        <p:spPr>
          <a:xfrm>
            <a:off x="5061430" y="0"/>
            <a:ext cx="63982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DIE KORINTHER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BE800B-1AE4-2B10-C22C-F339E8AA8418}"/>
              </a:ext>
            </a:extLst>
          </p:cNvPr>
          <p:cNvSpPr txBox="1"/>
          <p:nvPr/>
        </p:nvSpPr>
        <p:spPr>
          <a:xfrm>
            <a:off x="228962" y="1380083"/>
            <a:ext cx="4715409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  <a:t>In diesem Moment </a:t>
            </a:r>
            <a:b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  <a:t>erschien JESUS</a:t>
            </a:r>
            <a:b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  <a:t>in einer Nachtvision, </a:t>
            </a:r>
            <a:b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  <a:t>um Paulus zu ermutigen, </a:t>
            </a:r>
            <a:b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  <a:t>sein Werk unter den Korinthern fortzusetzen</a:t>
            </a:r>
            <a:b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  <a:t>und versicherte ihm, </a:t>
            </a:r>
            <a:b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Candara" panose="020E0502030303020204" pitchFamily="34" charset="0"/>
              </a:rPr>
              <a:t>dass viele die Botschaft empfangen würden </a:t>
            </a:r>
            <a:b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de-DE" sz="11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de-DE" sz="2800" dirty="0">
                <a:solidFill>
                  <a:schemeClr val="bg1"/>
                </a:solidFill>
                <a:latin typeface="Candara" panose="020E0502030303020204" pitchFamily="34" charset="0"/>
              </a:rPr>
              <a:t>(Apg 18,9-10).</a:t>
            </a:r>
            <a:endParaRPr kumimoji="0" lang="e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A3243573-9C7D-11B8-492C-CC150333B902}"/>
              </a:ext>
            </a:extLst>
          </p:cNvPr>
          <p:cNvSpPr/>
          <p:nvPr/>
        </p:nvSpPr>
        <p:spPr>
          <a:xfrm>
            <a:off x="53165" y="28154"/>
            <a:ext cx="4231906" cy="557807"/>
          </a:xfrm>
          <a:prstGeom prst="horizontalScroll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Mi,  30.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„Viele in dieser Stadt!“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7B8D6F-621E-F304-5664-30BD204DA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r="9271"/>
          <a:stretch>
            <a:fillRect/>
          </a:stretch>
        </p:blipFill>
        <p:spPr>
          <a:xfrm>
            <a:off x="4838380" y="1583196"/>
            <a:ext cx="7124658" cy="49090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33009F38-6FEF-2A78-CCA4-761806CB3A7D}"/>
              </a:ext>
            </a:extLst>
          </p:cNvPr>
          <p:cNvSpPr txBox="1"/>
          <p:nvPr/>
        </p:nvSpPr>
        <p:spPr>
          <a:xfrm>
            <a:off x="732315" y="311950"/>
            <a:ext cx="8880917" cy="1261884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84725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984725"/>
                </a:solidFill>
                <a:latin typeface="Candara" panose="020E0502030303020204" pitchFamily="34" charset="0"/>
              </a:rPr>
              <a:t>Es sprach aber der Herr durch eine Erscheinung in der Nacht zu Paulus: </a:t>
            </a:r>
            <a:br>
              <a:rPr lang="de-DE" sz="2000" b="1" dirty="0">
                <a:solidFill>
                  <a:srgbClr val="984725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984725"/>
                </a:solidFill>
                <a:latin typeface="Candara" panose="020E0502030303020204" pitchFamily="34" charset="0"/>
              </a:rPr>
              <a:t>Fürchte dich nicht, sondern rede und schweige nicht!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84725"/>
                </a:solidFill>
                <a:effectLst/>
                <a:uLnTx/>
                <a:uFillTx/>
                <a:latin typeface="Candara" panose="020E0502030303020204" pitchFamily="34" charset="0"/>
              </a:rPr>
              <a:t>’ ”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984725"/>
                </a:solidFill>
                <a:effectLst/>
                <a:uLnTx/>
                <a:uFillTx/>
                <a:latin typeface="Candara" panose="020E0502030303020204" pitchFamily="34" charset="0"/>
              </a:rPr>
              <a:t>(Apg 18:9)</a:t>
            </a:r>
          </a:p>
          <a:p>
            <a:pPr lvl="0" algn="ctr">
              <a:defRPr/>
            </a:pP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20000">
              <a:schemeClr val="accent2"/>
            </a:gs>
            <a:gs pos="87000">
              <a:srgbClr val="FFFFCC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67BF6-2BEA-3E34-D348-02E90AE88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5D7454-D09D-7EC2-AC0F-4A8631C094A3}"/>
              </a:ext>
            </a:extLst>
          </p:cNvPr>
          <p:cNvSpPr txBox="1"/>
          <p:nvPr/>
        </p:nvSpPr>
        <p:spPr>
          <a:xfrm>
            <a:off x="4170661" y="0"/>
            <a:ext cx="63982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DIE KORINTHER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39A748-7F90-523B-1EFF-07CF4EF782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789" y="476779"/>
            <a:ext cx="4711071" cy="62814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D0FD61E-CCCD-0936-1591-AB023999617F}"/>
              </a:ext>
            </a:extLst>
          </p:cNvPr>
          <p:cNvSpPr txBox="1"/>
          <p:nvPr/>
        </p:nvSpPr>
        <p:spPr>
          <a:xfrm>
            <a:off x="209072" y="1001952"/>
            <a:ext cx="716071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</a:rPr>
              <a:t>Gestärkt durch diese Vision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blieb Paulus anderthalb Jahre in </a:t>
            </a:r>
            <a:r>
              <a:rPr lang="de-DE" sz="2200" b="1" dirty="0">
                <a:solidFill>
                  <a:prstClr val="black"/>
                </a:solidFill>
                <a:highlight>
                  <a:srgbClr val="FFFF00"/>
                </a:highlight>
              </a:rPr>
              <a:t>KORINTH</a:t>
            </a:r>
            <a:r>
              <a:rPr lang="de-DE" sz="2200" b="1" dirty="0">
                <a:solidFill>
                  <a:prstClr val="black"/>
                </a:solidFill>
              </a:rPr>
              <a:t> (Apg 18,11).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</a:rPr>
              <a:t>Schließlich brachten </a:t>
            </a:r>
            <a:r>
              <a:rPr lang="de-DE" sz="2200" b="1" dirty="0">
                <a:solidFill>
                  <a:prstClr val="black"/>
                </a:solidFill>
                <a:highlight>
                  <a:srgbClr val="00FFFF"/>
                </a:highlight>
              </a:rPr>
              <a:t>die Juden </a:t>
            </a:r>
            <a:r>
              <a:rPr lang="de-DE" sz="2200" b="1" dirty="0">
                <a:solidFill>
                  <a:prstClr val="black"/>
                </a:solidFill>
              </a:rPr>
              <a:t>Paulus vor Gericht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(Apg 18,12-13):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„Als aber Gallio Statthalter in Achaia war,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empörten sich </a:t>
            </a:r>
            <a:r>
              <a:rPr lang="de-DE" sz="2200" b="1" dirty="0">
                <a:solidFill>
                  <a:prstClr val="black"/>
                </a:solidFill>
                <a:highlight>
                  <a:srgbClr val="00FFFF"/>
                </a:highlight>
              </a:rPr>
              <a:t>die Juden </a:t>
            </a:r>
            <a:r>
              <a:rPr lang="de-DE" sz="2200" b="1" dirty="0">
                <a:solidFill>
                  <a:prstClr val="black"/>
                </a:solidFill>
              </a:rPr>
              <a:t>einmütig gegen Paulus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und führten ihn vor den Richterstuhl 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und sprachen: 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</a:rPr>
              <a:t>,Dieser Mensch überredet die Leute,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GOTT zu dienen dem Gesetz zuwider.‘ “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7DF0BE3D-9AFA-1D1A-1CCA-AAE1F46246E5}"/>
              </a:ext>
            </a:extLst>
          </p:cNvPr>
          <p:cNvSpPr/>
          <p:nvPr/>
        </p:nvSpPr>
        <p:spPr>
          <a:xfrm>
            <a:off x="53165" y="28154"/>
            <a:ext cx="4231906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Mi,  30.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„Viele in dieser Stadt!“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uadroTexto 15">
            <a:extLst>
              <a:ext uri="{FF2B5EF4-FFF2-40B4-BE49-F238E27FC236}">
                <a16:creationId xmlns:a16="http://schemas.microsoft.com/office/drawing/2014/main" id="{0E591FEB-3A85-7A93-DD68-5BB5740B3C6D}"/>
              </a:ext>
            </a:extLst>
          </p:cNvPr>
          <p:cNvSpPr txBox="1"/>
          <p:nvPr/>
        </p:nvSpPr>
        <p:spPr>
          <a:xfrm>
            <a:off x="209072" y="4748052"/>
            <a:ext cx="71607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</a:rPr>
              <a:t>Als er Korinth verließ,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war bereits eine </a:t>
            </a:r>
            <a:r>
              <a:rPr lang="de-DE" sz="2200" b="1" dirty="0">
                <a:solidFill>
                  <a:prstClr val="black"/>
                </a:solidFill>
                <a:highlight>
                  <a:srgbClr val="FFFF00"/>
                </a:highlight>
              </a:rPr>
              <a:t>große Gemeinde </a:t>
            </a:r>
            <a:r>
              <a:rPr lang="de-DE" sz="2200" b="1" dirty="0">
                <a:solidFill>
                  <a:prstClr val="black"/>
                </a:solidFill>
              </a:rPr>
              <a:t>gegründet worden (Apg 18,18).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58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766929"/>
              </p:ext>
            </p:extLst>
          </p:nvPr>
        </p:nvGraphicFramePr>
        <p:xfrm>
          <a:off x="229215" y="1661698"/>
          <a:ext cx="7980720" cy="480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6069" y="1729938"/>
            <a:ext cx="5438384" cy="2477335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EBC26990-C783-107C-53B6-C806F872D016}"/>
              </a:ext>
            </a:extLst>
          </p:cNvPr>
          <p:cNvSpPr/>
          <p:nvPr/>
        </p:nvSpPr>
        <p:spPr>
          <a:xfrm>
            <a:off x="65446" y="37043"/>
            <a:ext cx="5664465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Do,  1. 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Die Briefe von Paulus an die Korinther 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A5E5FF26-48DA-FD2D-B1BF-A2B0689F1371}"/>
              </a:ext>
            </a:extLst>
          </p:cNvPr>
          <p:cNvSpPr txBox="1"/>
          <p:nvPr/>
        </p:nvSpPr>
        <p:spPr>
          <a:xfrm>
            <a:off x="5729911" y="0"/>
            <a:ext cx="6396643" cy="707886"/>
          </a:xfrm>
          <a:prstGeom prst="rect">
            <a:avLst/>
          </a:prstGeom>
          <a:noFill/>
          <a:effectLst>
            <a:outerShdw blurRad="50800" dist="12700" dir="8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8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uLnTx/>
                <a:uFillTx/>
                <a:latin typeface="Candara" panose="020E0502030303020204" pitchFamily="34" charset="0"/>
              </a:rPr>
              <a:t>BRIEFE AN DIE</a:t>
            </a:r>
            <a:r>
              <a:rPr kumimoji="0" lang="en" sz="4000" b="1" i="0" u="none" strike="noStrike" kern="1200" cap="none" spc="0" normalizeH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8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uLnTx/>
                <a:uFillTx/>
                <a:latin typeface="Candara" panose="020E0502030303020204" pitchFamily="34" charset="0"/>
              </a:rPr>
              <a:t> KORINTHER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8700000" algn="tl" rotWithShape="0">
                  <a:schemeClr val="tx1">
                    <a:lumMod val="50000"/>
                    <a:lumOff val="50000"/>
                  </a:scheme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2EF23A74-B835-E558-BF2A-7DBA72CEA9CF}"/>
              </a:ext>
            </a:extLst>
          </p:cNvPr>
          <p:cNvSpPr txBox="1"/>
          <p:nvPr/>
        </p:nvSpPr>
        <p:spPr>
          <a:xfrm>
            <a:off x="-717042" y="631893"/>
            <a:ext cx="83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Von Leuten aus dem Haus der Chloë habe ich erfahren, </a:t>
            </a:r>
            <a:br>
              <a:rPr lang="de-DE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dass ihr Streit miteinander habt.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”  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(1. Kor 1:11 Hfa)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uiExpand="1" build="p" animBg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1CEA8-E723-95A1-4252-B2B45AA06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CB77E92-3A19-12B4-E0FA-65479D112CEB}"/>
              </a:ext>
            </a:extLst>
          </p:cNvPr>
          <p:cNvSpPr txBox="1"/>
          <p:nvPr/>
        </p:nvSpPr>
        <p:spPr>
          <a:xfrm>
            <a:off x="1575782" y="651368"/>
            <a:ext cx="83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Von Leuten aus dem Haus der Chloë habe ich erfahren, </a:t>
            </a:r>
            <a:br>
              <a:rPr lang="de-DE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dass ihr Streit miteinander habt.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”  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(1. Kor 1:11 Hfa)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80340C9-0C7D-AD65-20AE-C3A95ADD80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824303"/>
              </p:ext>
            </p:extLst>
          </p:nvPr>
        </p:nvGraphicFramePr>
        <p:xfrm>
          <a:off x="229215" y="1415773"/>
          <a:ext cx="7980720" cy="49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D092986-CA1F-8790-E7EC-FB06FDA700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6"/>
          <a:stretch>
            <a:fillRect/>
          </a:stretch>
        </p:blipFill>
        <p:spPr>
          <a:xfrm>
            <a:off x="7533564" y="4293346"/>
            <a:ext cx="4592990" cy="2300072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D071CF-BC09-D333-C3CC-40B9103ED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5022" y="1415771"/>
            <a:ext cx="5347763" cy="2542079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E7DD16D6-032A-82D2-1CF8-DCA374FF0B4E}"/>
              </a:ext>
            </a:extLst>
          </p:cNvPr>
          <p:cNvSpPr/>
          <p:nvPr/>
        </p:nvSpPr>
        <p:spPr>
          <a:xfrm>
            <a:off x="65446" y="37043"/>
            <a:ext cx="5664465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Do,  1. 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Die Briefe von Paulus an die Korinther 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7EE98676-8673-FEF7-666F-D679A7E1C384}"/>
              </a:ext>
            </a:extLst>
          </p:cNvPr>
          <p:cNvSpPr txBox="1"/>
          <p:nvPr/>
        </p:nvSpPr>
        <p:spPr>
          <a:xfrm>
            <a:off x="5729911" y="0"/>
            <a:ext cx="6396643" cy="707886"/>
          </a:xfrm>
          <a:prstGeom prst="rect">
            <a:avLst/>
          </a:prstGeom>
          <a:noFill/>
          <a:effectLst>
            <a:outerShdw blurRad="50800" dist="12700" dir="8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8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uLnTx/>
                <a:uFillTx/>
                <a:latin typeface="Candara" panose="020E0502030303020204" pitchFamily="34" charset="0"/>
              </a:rPr>
              <a:t>BRIEFE AN DIE</a:t>
            </a:r>
            <a:r>
              <a:rPr kumimoji="0" lang="en" sz="4000" b="1" i="0" u="none" strike="noStrike" kern="1200" cap="none" spc="0" normalizeH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8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uLnTx/>
                <a:uFillTx/>
                <a:latin typeface="Candara" panose="020E0502030303020204" pitchFamily="34" charset="0"/>
              </a:rPr>
              <a:t> KORINTHER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8700000" algn="tl" rotWithShape="0">
                  <a:schemeClr val="tx1">
                    <a:lumMod val="50000"/>
                    <a:lumOff val="50000"/>
                  </a:scheme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F91938-A54E-E658-FA95-625716AC5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5DA142A-318C-35E2-8077-2EA724022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932605"/>
              </p:ext>
            </p:extLst>
          </p:nvPr>
        </p:nvGraphicFramePr>
        <p:xfrm>
          <a:off x="229214" y="1415773"/>
          <a:ext cx="10497926" cy="524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6E8C820D-4A63-6658-3BE7-C5A81F43A3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0526" y="1499718"/>
            <a:ext cx="6162260" cy="262011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C0FE950B-2A96-A57E-D633-6DCBD3FE0DE2}"/>
              </a:ext>
            </a:extLst>
          </p:cNvPr>
          <p:cNvSpPr/>
          <p:nvPr/>
        </p:nvSpPr>
        <p:spPr>
          <a:xfrm>
            <a:off x="65446" y="37043"/>
            <a:ext cx="5664465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Do,  1. 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Die Briefe von Paulus an die Korinther 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A0EB1B11-8076-A7C6-79DF-0892D15A9EE3}"/>
              </a:ext>
            </a:extLst>
          </p:cNvPr>
          <p:cNvSpPr txBox="1"/>
          <p:nvPr/>
        </p:nvSpPr>
        <p:spPr>
          <a:xfrm>
            <a:off x="1575782" y="651368"/>
            <a:ext cx="83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Von Leuten aus dem Haus der Chloë habe ich erfahren, </a:t>
            </a:r>
            <a:br>
              <a:rPr lang="de-DE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dass ihr Streit miteinander habt.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”  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(1. Kor 1:11 Hfa)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3399FF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BA70D32B-3533-9B6C-AAD1-482C8BB8DF50}"/>
              </a:ext>
            </a:extLst>
          </p:cNvPr>
          <p:cNvSpPr txBox="1"/>
          <p:nvPr/>
        </p:nvSpPr>
        <p:spPr>
          <a:xfrm>
            <a:off x="5729911" y="0"/>
            <a:ext cx="6396643" cy="707886"/>
          </a:xfrm>
          <a:prstGeom prst="rect">
            <a:avLst/>
          </a:prstGeom>
          <a:noFill/>
          <a:effectLst>
            <a:outerShdw blurRad="50800" dist="12700" dir="8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8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uLnTx/>
                <a:uFillTx/>
                <a:latin typeface="Candara" panose="020E0502030303020204" pitchFamily="34" charset="0"/>
              </a:rPr>
              <a:t>BRIEFE AN DIE</a:t>
            </a:r>
            <a:r>
              <a:rPr kumimoji="0" lang="en" sz="4000" b="1" i="0" u="none" strike="noStrike" kern="1200" cap="none" spc="0" normalizeH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8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uLnTx/>
                <a:uFillTx/>
                <a:latin typeface="Candara" panose="020E0502030303020204" pitchFamily="34" charset="0"/>
              </a:rPr>
              <a:t> KORINTHER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8700000" algn="tl" rotWithShape="0">
                  <a:schemeClr val="tx1">
                    <a:lumMod val="50000"/>
                    <a:lumOff val="50000"/>
                  </a:scheme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2">
                <a:lumMod val="67000"/>
              </a:schemeClr>
            </a:gs>
            <a:gs pos="93000">
              <a:schemeClr val="accent2">
                <a:lumMod val="67000"/>
              </a:schemeClr>
            </a:gs>
            <a:gs pos="55000">
              <a:schemeClr val="accent2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487390" y="870760"/>
            <a:ext cx="10999692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GOTTES Boten in den großen Städten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dürfen sich </a:t>
            </a:r>
            <a:r>
              <a:rPr lang="de-DE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nicht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 von der Bosheit,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der Ungerechtigkeit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und der Verderbtheit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entmutigen lassen,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denen sie </a:t>
            </a:r>
            <a:r>
              <a:rPr lang="de-DE" sz="3600" b="1" dirty="0">
                <a:solidFill>
                  <a:srgbClr val="C00000"/>
                </a:solidFill>
                <a:latin typeface="Constantia" panose="02030602050306030303" pitchFamily="18" charset="0"/>
              </a:rPr>
              <a:t>sich stellen müssen, </a:t>
            </a:r>
            <a:br>
              <a:rPr lang="de-DE" sz="3600" b="1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während sie sich </a:t>
            </a:r>
            <a: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  <a:t>bemühen,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die </a:t>
            </a:r>
            <a: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  <a:t>frohe Botschaft 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der </a:t>
            </a:r>
            <a: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  <a:t>ERLÖSUNG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zu </a:t>
            </a:r>
            <a: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  <a:t>verkünden.“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 rot="5400000">
            <a:off x="9166703" y="3191139"/>
            <a:ext cx="522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</a:t>
            </a:r>
            <a:r>
              <a:rPr lang="en" sz="16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G. White, Prophets and Kings (Propheten u. Könige), </a:t>
            </a:r>
            <a:b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</a:br>
            <a:r>
              <a:rPr lang="en" sz="1600" b="1" dirty="0">
                <a:solidFill>
                  <a:prstClr val="black"/>
                </a:solidFill>
                <a:latin typeface="Aptos" panose="02110004020202020204"/>
              </a:rPr>
              <a:t>S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277 (engl. Orig.)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-76201" y="36909"/>
            <a:ext cx="2981325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“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Es sprach aber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der HERR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durch eine Erscheinung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in der Nacht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zu Paulus: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,Fürchte dich nicht, sondern rede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und schweige nicht! Denn ICH BIN mit dir, und niemand soll sich unterstehen,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dir zu schaden;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denn Ich habe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ein großes Volk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in dieser Stadt.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</a:rPr>
              <a:t>(Apg 18:9.10 )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3" name="Grafik 2" descr="Ein Bild, das Schrift, Handschrift, Grafiken, Schwarz enthält.&#10;&#10;KI-generierte Inhalte können fehlerhaft sein.">
            <a:extLst>
              <a:ext uri="{FF2B5EF4-FFF2-40B4-BE49-F238E27FC236}">
                <a16:creationId xmlns:a16="http://schemas.microsoft.com/office/drawing/2014/main" id="{4A6279C8-40CE-83A9-FCA8-ABFD453F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04685">
            <a:off x="9205978" y="1404374"/>
            <a:ext cx="3312480" cy="21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2">
                <a:lumMod val="67000"/>
              </a:schemeClr>
            </a:gs>
            <a:gs pos="93000">
              <a:schemeClr val="accent2">
                <a:lumMod val="67000"/>
              </a:schemeClr>
            </a:gs>
            <a:gs pos="55000">
              <a:schemeClr val="accent2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919E9-5A1D-83D8-4F9E-FF35E3DAC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73BA85-0D4C-DE9A-5E5B-1849460959D3}"/>
              </a:ext>
            </a:extLst>
          </p:cNvPr>
          <p:cNvSpPr txBox="1"/>
          <p:nvPr/>
        </p:nvSpPr>
        <p:spPr>
          <a:xfrm>
            <a:off x="120143" y="252701"/>
            <a:ext cx="11596936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Der Herr möchte jeden solchen Arbeiter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mit derselben Botschaft ermutigen,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die Er dem Apostel Paulus im gottlosen Korinth gab: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  <a:t>„Fürchte dich nicht,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sondern </a:t>
            </a:r>
            <a: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  <a:t>rede 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und </a:t>
            </a:r>
            <a: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  <a:t>schweige nicht; </a:t>
            </a:r>
            <a:b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denn </a:t>
            </a:r>
            <a:r>
              <a:rPr lang="de-DE" sz="3600" b="1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ICH BIN mit dir,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und niemand wird dich angreifen,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um dir zu schaden;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denn </a:t>
            </a:r>
            <a: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  <a:t>Ich habe ein großes Volk </a:t>
            </a:r>
            <a:b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rgbClr val="FFFF00"/>
                </a:solidFill>
                <a:latin typeface="Constantia" panose="02030602050306030303" pitchFamily="18" charset="0"/>
              </a:rPr>
              <a:t>in dieser Stadt.“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Apostelgeschichte 18,9.10</a:t>
            </a:r>
            <a:endParaRPr kumimoji="0" lang="e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BBF1FA-036E-D5BF-5D08-0C097713C203}"/>
              </a:ext>
            </a:extLst>
          </p:cNvPr>
          <p:cNvSpPr txBox="1"/>
          <p:nvPr/>
        </p:nvSpPr>
        <p:spPr>
          <a:xfrm rot="5400000">
            <a:off x="9166703" y="3191139"/>
            <a:ext cx="522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</a:t>
            </a:r>
            <a:r>
              <a:rPr lang="en" sz="16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G. White, Prophets and Kings (Propheten u. Könige), </a:t>
            </a:r>
            <a:b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</a:br>
            <a:r>
              <a:rPr lang="en" sz="1600" b="1" dirty="0">
                <a:solidFill>
                  <a:prstClr val="black"/>
                </a:solidFill>
                <a:latin typeface="Aptos" panose="02110004020202020204"/>
              </a:rPr>
              <a:t>S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277 (engl. Orig.)</a:t>
            </a:r>
          </a:p>
        </p:txBody>
      </p:sp>
    </p:spTree>
    <p:extLst>
      <p:ext uri="{BB962C8B-B14F-4D97-AF65-F5344CB8AC3E}">
        <p14:creationId xmlns:p14="http://schemas.microsoft.com/office/powerpoint/2010/main" val="41189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2">
                <a:lumMod val="67000"/>
              </a:schemeClr>
            </a:gs>
            <a:gs pos="93000">
              <a:schemeClr val="accent2">
                <a:lumMod val="67000"/>
              </a:schemeClr>
            </a:gs>
            <a:gs pos="55000">
              <a:schemeClr val="accent2">
                <a:lumMod val="97000"/>
                <a:lumOff val="3000"/>
              </a:schemeClr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19A98-ABC2-6914-1DD6-B6EAFF56E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BE993C-06A9-9D25-FBDD-447C8D0E9BEE}"/>
              </a:ext>
            </a:extLst>
          </p:cNvPr>
          <p:cNvSpPr txBox="1"/>
          <p:nvPr/>
        </p:nvSpPr>
        <p:spPr>
          <a:xfrm>
            <a:off x="487390" y="263334"/>
            <a:ext cx="10999692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In jeder Stadt,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so sehr sie auch von Gewalt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und Verbrechen geprägt sein mag,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gibt es viele,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die durch richtige Unterweisung lernen können, </a:t>
            </a:r>
            <a:r>
              <a:rPr lang="de-DE" sz="3600" b="1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Nachfolger JESU 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zu werden.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Tausende können auf diese Weise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mit der </a:t>
            </a:r>
            <a:r>
              <a:rPr lang="de-DE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rettenden Wahrheit 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erreicht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und dazu geführt werden, </a:t>
            </a:r>
            <a:b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</a:br>
            <a:r>
              <a:rPr lang="de-DE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CHRISTUS</a:t>
            </a:r>
            <a:r>
              <a:rPr lang="de-DE" sz="3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de-DE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als ihren persönlichen ERLÖSER anzunehmen.</a:t>
            </a:r>
            <a:r>
              <a:rPr kumimoji="0" lang="e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BA9941-F1A0-16A0-F8E2-C1DA69A6B825}"/>
              </a:ext>
            </a:extLst>
          </p:cNvPr>
          <p:cNvSpPr txBox="1"/>
          <p:nvPr/>
        </p:nvSpPr>
        <p:spPr>
          <a:xfrm rot="5400000">
            <a:off x="9166703" y="3191139"/>
            <a:ext cx="522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</a:t>
            </a:r>
            <a:r>
              <a:rPr lang="en" sz="16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G. White, Prophets and Kings (Propheten u. Könige), </a:t>
            </a:r>
            <a:b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</a:br>
            <a:r>
              <a:rPr lang="en" sz="1600" b="1" dirty="0">
                <a:solidFill>
                  <a:prstClr val="black"/>
                </a:solidFill>
                <a:latin typeface="Aptos" panose="02110004020202020204"/>
              </a:rPr>
              <a:t>S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277 (engl. Orig.)</a:t>
            </a:r>
          </a:p>
        </p:txBody>
      </p:sp>
    </p:spTree>
    <p:extLst>
      <p:ext uri="{BB962C8B-B14F-4D97-AF65-F5344CB8AC3E}">
        <p14:creationId xmlns:p14="http://schemas.microsoft.com/office/powerpoint/2010/main" val="37790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247901" y="99303"/>
            <a:ext cx="9829799" cy="665939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340628"/>
            <a:ext cx="284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Die längsten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von Paulus verfassten Briefe nach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dem Römerbrief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sind die KORINTHERBRIEFE.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700" y="2472432"/>
            <a:ext cx="261874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Das Abfassen beider erhaltenen Briefe liegt nur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wenige Wochen auseinander. 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Sie sind voll von praktischen Lösungsvorschlägen in schwierigen Situationen,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die durch Reibereien zwischen Brüdern entstanden sind.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3106820" y="5163411"/>
            <a:ext cx="6256019" cy="1785104"/>
          </a:xfrm>
          <a:prstGeom prst="rect">
            <a:avLst/>
          </a:prstGeom>
          <a:solidFill>
            <a:srgbClr val="B58967"/>
          </a:solidFill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  <a:softEdge rad="317500"/>
          </a:effectLst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endParaRPr lang="de-DE" sz="2000" b="1" dirty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50800" dir="8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Um ihre Botschaft richtig zu verstehen, </a:t>
            </a:r>
            <a:br>
              <a:rPr lang="de-DE" sz="20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50800" dir="8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</a:br>
            <a:r>
              <a:rPr lang="de-DE" sz="20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50800" dir="8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müssen wir zunächst den 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8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Kontext (Umfeld) </a:t>
            </a:r>
            <a:r>
              <a:rPr lang="de-DE" sz="20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50800" dir="8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kennen, </a:t>
            </a:r>
            <a:br>
              <a:rPr lang="de-DE" sz="20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50800" dir="8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</a:br>
            <a:r>
              <a:rPr lang="de-DE" sz="2000" b="1" dirty="0">
                <a:solidFill>
                  <a:schemeClr val="bg1">
                    <a:lumMod val="85000"/>
                  </a:schemeClr>
                </a:solidFill>
                <a:effectLst>
                  <a:outerShdw blurRad="50800" dist="50800" dir="87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in dem sie geschrieben worden sind.</a:t>
            </a:r>
          </a:p>
          <a:p>
            <a:pPr lvl="0" algn="ctr">
              <a:spcBef>
                <a:spcPts val="600"/>
              </a:spcBef>
              <a:defRPr/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AD19E0-BBA2-92A0-9810-791492DD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D646231-E319-C786-8AFF-8BF4F9A66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237914"/>
              </p:ext>
            </p:extLst>
          </p:nvPr>
        </p:nvGraphicFramePr>
        <p:xfrm>
          <a:off x="-817547" y="266699"/>
          <a:ext cx="9906950" cy="627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5D99FBF5-D995-7189-1F52-C0966D540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7094" y="125115"/>
            <a:ext cx="4047329" cy="28186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Scrollen: horizontal 11">
            <a:extLst>
              <a:ext uri="{FF2B5EF4-FFF2-40B4-BE49-F238E27FC236}">
                <a16:creationId xmlns:a16="http://schemas.microsoft.com/office/drawing/2014/main" id="{C9B23079-53F0-34C7-8CE8-5A21D86AEEE6}"/>
              </a:ext>
            </a:extLst>
          </p:cNvPr>
          <p:cNvSpPr/>
          <p:nvPr/>
        </p:nvSpPr>
        <p:spPr>
          <a:xfrm rot="21407797">
            <a:off x="488474" y="1032553"/>
            <a:ext cx="6181291" cy="54089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So,  28.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Paulus, von GOTT berufener Apostel JESU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  </a:t>
            </a:r>
          </a:p>
        </p:txBody>
      </p:sp>
      <p:sp>
        <p:nvSpPr>
          <p:cNvPr id="14" name="Scrollen: horizontal 13">
            <a:extLst>
              <a:ext uri="{FF2B5EF4-FFF2-40B4-BE49-F238E27FC236}">
                <a16:creationId xmlns:a16="http://schemas.microsoft.com/office/drawing/2014/main" id="{878A0E5A-2956-7A73-304D-E0F43AAD3560}"/>
              </a:ext>
            </a:extLst>
          </p:cNvPr>
          <p:cNvSpPr/>
          <p:nvPr/>
        </p:nvSpPr>
        <p:spPr>
          <a:xfrm>
            <a:off x="1089514" y="2073242"/>
            <a:ext cx="4390833" cy="642453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Mo,  29.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Von Athen nach Korinth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Scrollen: horizontal 14">
            <a:extLst>
              <a:ext uri="{FF2B5EF4-FFF2-40B4-BE49-F238E27FC236}">
                <a16:creationId xmlns:a16="http://schemas.microsoft.com/office/drawing/2014/main" id="{CE771EA0-AC4C-EB39-E3A7-217B12FE250C}"/>
              </a:ext>
            </a:extLst>
          </p:cNvPr>
          <p:cNvSpPr/>
          <p:nvPr/>
        </p:nvSpPr>
        <p:spPr>
          <a:xfrm>
            <a:off x="1365184" y="3279261"/>
            <a:ext cx="3591827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Di,  30.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Die Stadt Korinth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Scrollen: horizontal 15">
            <a:extLst>
              <a:ext uri="{FF2B5EF4-FFF2-40B4-BE49-F238E27FC236}">
                <a16:creationId xmlns:a16="http://schemas.microsoft.com/office/drawing/2014/main" id="{CC560FF6-7FD1-A750-030D-C39C19455686}"/>
              </a:ext>
            </a:extLst>
          </p:cNvPr>
          <p:cNvSpPr/>
          <p:nvPr/>
        </p:nvSpPr>
        <p:spPr>
          <a:xfrm rot="217287">
            <a:off x="1850702" y="4500221"/>
            <a:ext cx="4231906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Mi,  30.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„Viele in dieser Stadt!“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Scrollen: horizontal 16">
            <a:extLst>
              <a:ext uri="{FF2B5EF4-FFF2-40B4-BE49-F238E27FC236}">
                <a16:creationId xmlns:a16="http://schemas.microsoft.com/office/drawing/2014/main" id="{E9684762-B03A-A1BA-9B47-240E06F6844F}"/>
              </a:ext>
            </a:extLst>
          </p:cNvPr>
          <p:cNvSpPr/>
          <p:nvPr/>
        </p:nvSpPr>
        <p:spPr>
          <a:xfrm rot="245072">
            <a:off x="2359956" y="5718828"/>
            <a:ext cx="5664465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Do,  1. Juli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Die Briefe des Paulus an die Korinther 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496D5DA-389E-5B38-BD9B-FCC59F9AA743}"/>
              </a:ext>
            </a:extLst>
          </p:cNvPr>
          <p:cNvSpPr txBox="1"/>
          <p:nvPr/>
        </p:nvSpPr>
        <p:spPr>
          <a:xfrm>
            <a:off x="8952926" y="3167390"/>
            <a:ext cx="2946706" cy="523220"/>
          </a:xfrm>
          <a:prstGeom prst="rect">
            <a:avLst/>
          </a:prstGeom>
          <a:gradFill flip="none" rotWithShape="1">
            <a:gsLst>
              <a:gs pos="20000">
                <a:schemeClr val="accent2">
                  <a:lumMod val="67000"/>
                </a:schemeClr>
              </a:gs>
              <a:gs pos="93000">
                <a:schemeClr val="accent2">
                  <a:lumMod val="67000"/>
                </a:schemeClr>
              </a:gs>
              <a:gs pos="55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442625"/>
                </a:solidFill>
                <a:latin typeface="Candara" panose="020E0502030303020204" pitchFamily="34" charset="0"/>
              </a:rPr>
              <a:t>Ü b e r b l i c k</a:t>
            </a:r>
          </a:p>
        </p:txBody>
      </p:sp>
    </p:spTree>
    <p:extLst>
      <p:ext uri="{BB962C8B-B14F-4D97-AF65-F5344CB8AC3E}">
        <p14:creationId xmlns:p14="http://schemas.microsoft.com/office/powerpoint/2010/main" val="13776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2" grpId="0" uiExpand="1" build="p" animBg="1"/>
      <p:bldP spid="14" grpId="0" uiExpand="1" build="p" animBg="1"/>
      <p:bldP spid="15" grpId="0" uiExpand="1" build="p" animBg="1"/>
      <p:bldP spid="16" grpId="0" uiExpand="1" build="p" animBg="1"/>
      <p:bldP spid="17" grpId="0" uiExpand="1" build="p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83000"/>
                    </a14:imgEffect>
                    <a14:imgEffect>
                      <a14:brightnessContrast bright="-5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1" i="0" u="none" strike="noStrike" kern="1200" cap="none" spc="30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0000">
                      <a:schemeClr val="accent2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8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DER RUF AN PAULUS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1472837" y="866431"/>
            <a:ext cx="9501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b="1" dirty="0">
                <a:solidFill>
                  <a:srgbClr val="FFFFCC"/>
                </a:solidFill>
                <a:latin typeface="Candara" panose="020E0502030303020204" pitchFamily="34" charset="0"/>
              </a:rPr>
              <a:t>Paulus, Apostel nicht von Menschen, auch nicht durch einen Menschen, sondern durch JESUS CHRISTUS und GOTT, den VATER, der IHN auferweckt hat von den Toten,</a:t>
            </a:r>
            <a:r>
              <a:rPr lang="en" b="1" noProof="0" dirty="0">
                <a:solidFill>
                  <a:srgbClr val="FFFFCC"/>
                </a:solidFill>
                <a:latin typeface="Candara" panose="020E0502030303020204" pitchFamily="34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ndara" panose="020E0502030303020204" pitchFamily="34" charset="0"/>
              </a:rPr>
              <a:t>(Galater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236713" y="1741084"/>
            <a:ext cx="7151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</a:rPr>
              <a:t>Neben den 12 von JESUS auserwählten Aposteln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erwähnt die Bibel weitere Apostel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wie Matthis (Apg 1,26), Barnabas (Apg 14,4),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Jakobus und Paulus (1. Kor 15,7-9).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413233"/>
              </p:ext>
            </p:extLst>
          </p:nvPr>
        </p:nvGraphicFramePr>
        <p:xfrm>
          <a:off x="169379" y="3429000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0412" y="2197728"/>
            <a:ext cx="4988716" cy="40343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96E6CE36-D7ED-DBEC-A5FA-1B437BB1FD99}"/>
              </a:ext>
            </a:extLst>
          </p:cNvPr>
          <p:cNvSpPr/>
          <p:nvPr/>
        </p:nvSpPr>
        <p:spPr>
          <a:xfrm>
            <a:off x="68905" y="37144"/>
            <a:ext cx="3928601" cy="795983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So,  28.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Paulus, </a:t>
            </a:r>
          </a:p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von GOTT berufener Apostel JESU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  <a14:imgEffect>
                      <a14:colorTemperature colorTemp="1500"/>
                    </a14:imgEffect>
                    <a14:imgEffect>
                      <a14:saturation sat="83000"/>
                    </a14:imgEffect>
                    <a14:imgEffect>
                      <a14:brightnessContrast bright="-5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9FF65-97A1-452E-09B2-DB2336FA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D6DFD9C1-DF6F-848F-7957-CB8865650F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06" y="1508559"/>
            <a:ext cx="7462805" cy="28988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24EAC1-1A5B-C841-3005-77DBD0686233}"/>
              </a:ext>
            </a:extLst>
          </p:cNvPr>
          <p:cNvSpPr txBox="1"/>
          <p:nvPr/>
        </p:nvSpPr>
        <p:spPr>
          <a:xfrm>
            <a:off x="-1" y="833127"/>
            <a:ext cx="1219199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FFFFCC"/>
                </a:solidFill>
                <a:latin typeface="Candara" panose="020E0502030303020204" pitchFamily="34" charset="0"/>
              </a:rPr>
              <a:t>Paulus, Apostel nicht von Menschen, auch nicht durch einen Menschen, </a:t>
            </a:r>
            <a:br>
              <a:rPr lang="de-DE" sz="2000" b="1" dirty="0">
                <a:solidFill>
                  <a:srgbClr val="FFFFCC"/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rgbClr val="FFFFCC"/>
                </a:solidFill>
                <a:latin typeface="Candara" panose="020E0502030303020204" pitchFamily="34" charset="0"/>
              </a:rPr>
              <a:t>sondern durch JESUS CHRISTUS und GOTT, den VATER, der IHN auferweckt hat von den Toten,</a:t>
            </a:r>
            <a:r>
              <a:rPr lang="en" sz="2000" b="1" noProof="0" dirty="0">
                <a:solidFill>
                  <a:srgbClr val="FFFFCC"/>
                </a:solidFill>
                <a:latin typeface="Candara" panose="020E0502030303020204" pitchFamily="34" charset="0"/>
              </a:rPr>
              <a:t>” </a:t>
            </a:r>
            <a:br>
              <a:rPr lang="en" sz="2000" b="1" noProof="0" dirty="0">
                <a:solidFill>
                  <a:srgbClr val="FFFFCC"/>
                </a:solidFill>
                <a:latin typeface="Candara" panose="020E0502030303020204" pitchFamily="34" charset="0"/>
              </a:rPr>
            </a:b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Candara" panose="020E0502030303020204" pitchFamily="34" charset="0"/>
              </a:rPr>
              <a:t>(Galater 1:1)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CA2152-A075-F1AF-BAD5-876E38795633}"/>
              </a:ext>
            </a:extLst>
          </p:cNvPr>
          <p:cNvSpPr txBox="1"/>
          <p:nvPr/>
        </p:nvSpPr>
        <p:spPr>
          <a:xfrm>
            <a:off x="150955" y="1625218"/>
            <a:ext cx="38465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</a:rPr>
              <a:t>Seit seiner Berufung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machte Paulus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den Herrn JESUS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zum Mittelpunkt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seines Lebens: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8D4330-F682-94D5-3B33-918895D5E401}"/>
              </a:ext>
            </a:extLst>
          </p:cNvPr>
          <p:cNvSpPr txBox="1"/>
          <p:nvPr/>
        </p:nvSpPr>
        <p:spPr>
          <a:xfrm>
            <a:off x="584793" y="4837810"/>
            <a:ext cx="110153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400" b="1" dirty="0">
                <a:solidFill>
                  <a:prstClr val="black"/>
                </a:solidFill>
              </a:rPr>
              <a:t>Deshalb hatte er seit seiner Ankunft in Korinth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 nur mehr </a:t>
            </a:r>
            <a:r>
              <a:rPr lang="de-DE" sz="2400" b="1" i="1" dirty="0">
                <a:solidFill>
                  <a:prstClr val="black"/>
                </a:solidFill>
              </a:rPr>
              <a:t>EINE</a:t>
            </a:r>
            <a:r>
              <a:rPr lang="de-DE" sz="2400" b="1" dirty="0">
                <a:solidFill>
                  <a:prstClr val="black"/>
                </a:solidFill>
              </a:rPr>
              <a:t> ZENTRALE BOTSCHAFT an sie (1. Kor. 2,2):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„Ich hatte mir vorgenommen, unter euch nichts anderes zu kennen </a:t>
            </a:r>
            <a:br>
              <a:rPr lang="de-DE" sz="2400" b="1" dirty="0">
                <a:solidFill>
                  <a:prstClr val="black"/>
                </a:solidFill>
              </a:rPr>
            </a:br>
            <a:r>
              <a:rPr lang="de-DE" sz="2400" b="1" dirty="0">
                <a:solidFill>
                  <a:prstClr val="black"/>
                </a:solidFill>
              </a:rPr>
              <a:t>als JESUS CHRISTUS und zwar </a:t>
            </a:r>
            <a:r>
              <a:rPr lang="de-DE" sz="2400" b="1" dirty="0">
                <a:solidFill>
                  <a:prstClr val="black"/>
                </a:solidFill>
                <a:highlight>
                  <a:srgbClr val="FFFF00"/>
                </a:highlight>
              </a:rPr>
              <a:t>JESUS CHRISTUS, den GEKREUZIGTEN.“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</a:endParaRPr>
          </a:p>
        </p:txBody>
      </p:sp>
      <p:sp>
        <p:nvSpPr>
          <p:cNvPr id="4" name="Scrollen: horizontal 3">
            <a:extLst>
              <a:ext uri="{FF2B5EF4-FFF2-40B4-BE49-F238E27FC236}">
                <a16:creationId xmlns:a16="http://schemas.microsoft.com/office/drawing/2014/main" id="{1E380900-63E8-1478-13BB-2376503BC372}"/>
              </a:ext>
            </a:extLst>
          </p:cNvPr>
          <p:cNvSpPr/>
          <p:nvPr/>
        </p:nvSpPr>
        <p:spPr>
          <a:xfrm>
            <a:off x="68905" y="37144"/>
            <a:ext cx="3928601" cy="795983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So,  28.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Paulus, </a:t>
            </a:r>
          </a:p>
          <a:p>
            <a:pPr defTabSz="895350"/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von GOTT berufener Apostel JESU</a:t>
            </a:r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  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2AA711DD-5B9D-9C11-D40A-28176C4FA94E}"/>
              </a:ext>
            </a:extLst>
          </p:cNvPr>
          <p:cNvSpPr txBox="1"/>
          <p:nvPr/>
        </p:nvSpPr>
        <p:spPr>
          <a:xfrm>
            <a:off x="3657600" y="0"/>
            <a:ext cx="85343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1" i="0" u="none" strike="noStrike" kern="1200" cap="none" spc="30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0000">
                      <a:schemeClr val="accent2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8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DER RUF AN PAULUS</a:t>
            </a:r>
          </a:p>
        </p:txBody>
      </p:sp>
      <p:sp>
        <p:nvSpPr>
          <p:cNvPr id="11" name="CuadroTexto 8">
            <a:extLst>
              <a:ext uri="{FF2B5EF4-FFF2-40B4-BE49-F238E27FC236}">
                <a16:creationId xmlns:a16="http://schemas.microsoft.com/office/drawing/2014/main" id="{57F5BBB3-DDA2-C4F9-F076-027B24C62FCC}"/>
              </a:ext>
            </a:extLst>
          </p:cNvPr>
          <p:cNvSpPr txBox="1"/>
          <p:nvPr/>
        </p:nvSpPr>
        <p:spPr>
          <a:xfrm>
            <a:off x="854496" y="3503842"/>
            <a:ext cx="3846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</a:rPr>
              <a:t>Er dachte an JESUS,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er sprach über JESUS,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 er erzählte allen von JESUS..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03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4509048" y="0"/>
            <a:ext cx="76829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DIE REISE NACH KORINTH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-1" y="684171"/>
            <a:ext cx="11672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84725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984725"/>
                </a:solidFill>
                <a:latin typeface="Candara" panose="020E0502030303020204" pitchFamily="34" charset="0"/>
              </a:rPr>
              <a:t>Danach verließ Paulus Athen und kam nach Korinth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84725"/>
                </a:solidFill>
                <a:effectLst/>
                <a:uLnTx/>
                <a:uFillTx/>
                <a:latin typeface="Candara" panose="020E0502030303020204" pitchFamily="34" charset="0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84725"/>
                </a:solidFill>
                <a:effectLst/>
                <a:uLnTx/>
                <a:uFillTx/>
                <a:latin typeface="Candara" panose="020E0502030303020204" pitchFamily="34" charset="0"/>
              </a:rPr>
              <a:t>(Apg 18:1)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7" y="2054596"/>
            <a:ext cx="2660232" cy="35469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7297205" y="1839506"/>
            <a:ext cx="4808668" cy="31789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746087" y="2150626"/>
            <a:ext cx="40773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In </a:t>
            </a: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ATHEN</a:t>
            </a:r>
            <a:r>
              <a:rPr lang="de-DE" sz="2000" b="1" dirty="0">
                <a:solidFill>
                  <a:prstClr val="black"/>
                </a:solidFill>
              </a:rPr>
              <a:t> wurde er,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nachdem er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den </a:t>
            </a:r>
            <a:r>
              <a:rPr lang="de-DE" sz="2000" b="1" u="sng" dirty="0">
                <a:solidFill>
                  <a:prstClr val="black"/>
                </a:solidFill>
                <a:highlight>
                  <a:srgbClr val="00FFFF"/>
                </a:highlight>
              </a:rPr>
              <a:t>Juden </a:t>
            </a:r>
            <a:r>
              <a:rPr lang="de-DE" sz="2000" b="1" u="sng" dirty="0">
                <a:solidFill>
                  <a:prstClr val="black"/>
                </a:solidFill>
              </a:rPr>
              <a:t>in der </a:t>
            </a:r>
            <a:r>
              <a:rPr lang="de-DE" sz="2000" b="1" u="sng" dirty="0">
                <a:solidFill>
                  <a:prstClr val="black"/>
                </a:solidFill>
                <a:highlight>
                  <a:srgbClr val="00FFFF"/>
                </a:highlight>
              </a:rPr>
              <a:t>Synagoge</a:t>
            </a:r>
            <a:r>
              <a:rPr lang="de-DE" sz="2000" b="1" u="sng" dirty="0">
                <a:solidFill>
                  <a:prstClr val="black"/>
                </a:solidFill>
              </a:rPr>
              <a:t>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und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den </a:t>
            </a:r>
            <a:r>
              <a:rPr lang="de-DE" sz="2000" b="1" u="sng" dirty="0">
                <a:solidFill>
                  <a:prstClr val="black"/>
                </a:solidFill>
                <a:highlight>
                  <a:srgbClr val="00FF00"/>
                </a:highlight>
              </a:rPr>
              <a:t>Heiden </a:t>
            </a:r>
            <a:r>
              <a:rPr lang="de-DE" sz="2000" b="1" u="sng" dirty="0">
                <a:solidFill>
                  <a:prstClr val="black"/>
                </a:solidFill>
              </a:rPr>
              <a:t>auf dem </a:t>
            </a:r>
            <a:r>
              <a:rPr lang="de-DE" sz="2000" b="1" u="sng" dirty="0">
                <a:solidFill>
                  <a:prstClr val="black"/>
                </a:solidFill>
                <a:highlight>
                  <a:srgbClr val="00FF00"/>
                </a:highlight>
              </a:rPr>
              <a:t>Marktplatz </a:t>
            </a:r>
            <a:br>
              <a:rPr lang="de-DE" sz="2000" b="1" dirty="0">
                <a:solidFill>
                  <a:prstClr val="black"/>
                </a:solidFill>
                <a:highlight>
                  <a:srgbClr val="00FF00"/>
                </a:highlight>
              </a:rPr>
            </a:br>
            <a:r>
              <a:rPr lang="de-DE" sz="2000" b="1" dirty="0">
                <a:solidFill>
                  <a:prstClr val="black"/>
                </a:solidFill>
              </a:rPr>
              <a:t>gepredigt hatte, berufen, …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FD859850-4C77-A91B-D34B-30D14DCB2AE1}"/>
              </a:ext>
            </a:extLst>
          </p:cNvPr>
          <p:cNvSpPr/>
          <p:nvPr/>
        </p:nvSpPr>
        <p:spPr>
          <a:xfrm>
            <a:off x="42927" y="39865"/>
            <a:ext cx="4466121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Mo,  29.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Von Athen nach Korinth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uadroTexto 19">
            <a:extLst>
              <a:ext uri="{FF2B5EF4-FFF2-40B4-BE49-F238E27FC236}">
                <a16:creationId xmlns:a16="http://schemas.microsoft.com/office/drawing/2014/main" id="{1595BAD9-45B2-288E-DF0F-B3F5555559B1}"/>
              </a:ext>
            </a:extLst>
          </p:cNvPr>
          <p:cNvSpPr txBox="1"/>
          <p:nvPr/>
        </p:nvSpPr>
        <p:spPr>
          <a:xfrm>
            <a:off x="3140242" y="4327094"/>
            <a:ext cx="90517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… am </a:t>
            </a:r>
            <a:r>
              <a:rPr lang="de-DE" sz="2000" b="1" dirty="0">
                <a:solidFill>
                  <a:prstClr val="black"/>
                </a:solidFill>
                <a:highlight>
                  <a:srgbClr val="984725"/>
                </a:highlight>
              </a:rPr>
              <a:t> </a:t>
            </a:r>
            <a:r>
              <a:rPr lang="de-DE" sz="2000" b="1" u="sng" dirty="0">
                <a:solidFill>
                  <a:schemeClr val="bg1"/>
                </a:solidFill>
                <a:highlight>
                  <a:srgbClr val="984725"/>
                </a:highlight>
              </a:rPr>
              <a:t>AREOPAG 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>
                <a:solidFill>
                  <a:prstClr val="black"/>
                </a:solidFill>
              </a:rPr>
              <a:t>zu predigen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(Apg 17,16-21).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Nach einer wortgewandten Rede nahmen zwar </a:t>
            </a:r>
            <a:r>
              <a:rPr lang="de-DE" sz="2000" b="1" dirty="0">
                <a:solidFill>
                  <a:prstClr val="black"/>
                </a:solidFill>
                <a:highlight>
                  <a:srgbClr val="C0C0C0"/>
                </a:highlight>
              </a:rPr>
              <a:t>nur wenige</a:t>
            </a:r>
            <a:r>
              <a:rPr lang="de-DE" sz="2000" b="1" dirty="0">
                <a:solidFill>
                  <a:prstClr val="black"/>
                </a:solidFill>
              </a:rPr>
              <a:t> </a:t>
            </a:r>
            <a:r>
              <a:rPr lang="de-DE" sz="2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highlight>
                  <a:srgbClr val="FFFF00"/>
                </a:highlight>
                <a:latin typeface="Aptos" panose="02110004020202020204"/>
              </a:rPr>
              <a:t>JESUS</a:t>
            </a: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 </a:t>
            </a:r>
            <a:r>
              <a:rPr lang="de-DE" sz="2000" b="1" dirty="0">
                <a:solidFill>
                  <a:prstClr val="black"/>
                </a:solidFill>
              </a:rPr>
              <a:t>an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(Apg 17,34).  ABER, diese  Wenigen wurden zu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MULTIPLIKATOREN: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 PHILIPPI: Lydia (Purpurkrämerin) u. d. Kerkermeister</a:t>
            </a:r>
            <a:b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In ATHEN: das Evangelium erreicht höhere Schichten,</a:t>
            </a:r>
            <a:b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  <a:sym typeface="Wingdings" panose="05000000000000000000" pitchFamily="2" charset="2"/>
              </a:rPr>
              <a:t>		 z.B. ein Mitglied des Areopags.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-1" y="1109622"/>
            <a:ext cx="10118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Auf seiner </a:t>
            </a: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2. Missionsreise </a:t>
            </a:r>
            <a:r>
              <a:rPr lang="de-DE" sz="2000" b="1" dirty="0">
                <a:solidFill>
                  <a:prstClr val="black"/>
                </a:solidFill>
              </a:rPr>
              <a:t>wurde Paulus vom HEILIGEN GEIST entschieden gelenkt,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nach </a:t>
            </a: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EUROPA</a:t>
            </a:r>
            <a:r>
              <a:rPr lang="de-DE" sz="2000" b="1" dirty="0">
                <a:solidFill>
                  <a:prstClr val="black"/>
                </a:solidFill>
              </a:rPr>
              <a:t> zu gehen (Apg 16,6–10). Dort wurde er aus PHILIPPI (Apg 16,12.38–39),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aus THESSALONIKI (Apg 17,1.5.9–10) und aus BERÖA (Apg 17,13–14) vertrieben.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" grpId="0" uiExpand="1" build="p" animBg="1"/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DAEEB-C5C0-DB12-F86D-3AFBF52B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36F21-FF8A-C4CA-93BC-9D9BCAFD6691}"/>
              </a:ext>
            </a:extLst>
          </p:cNvPr>
          <p:cNvSpPr txBox="1"/>
          <p:nvPr/>
        </p:nvSpPr>
        <p:spPr>
          <a:xfrm>
            <a:off x="4509048" y="0"/>
            <a:ext cx="76829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DIE REISE NACH KORINTH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97AE89-F4CC-D6BA-1BB6-B3C6EA0167DE}"/>
              </a:ext>
            </a:extLst>
          </p:cNvPr>
          <p:cNvSpPr txBox="1"/>
          <p:nvPr/>
        </p:nvSpPr>
        <p:spPr>
          <a:xfrm>
            <a:off x="2594487" y="684171"/>
            <a:ext cx="9077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84725"/>
                </a:solidFill>
                <a:effectLst/>
                <a:uLnTx/>
                <a:uFillTx/>
                <a:latin typeface="Candara" panose="020E0502030303020204" pitchFamily="34" charset="0"/>
              </a:rPr>
              <a:t>“</a:t>
            </a:r>
            <a:r>
              <a:rPr lang="de-DE" sz="2000" b="1" dirty="0">
                <a:solidFill>
                  <a:srgbClr val="984725"/>
                </a:solidFill>
                <a:latin typeface="Candara" panose="020E0502030303020204" pitchFamily="34" charset="0"/>
              </a:rPr>
              <a:t>Danach verließ Paulus Athen und kam nach Korinth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84725"/>
                </a:solidFill>
                <a:effectLst/>
                <a:uLnTx/>
                <a:uFillTx/>
                <a:latin typeface="Candara" panose="020E0502030303020204" pitchFamily="34" charset="0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84725"/>
                </a:solidFill>
                <a:effectLst/>
                <a:uLnTx/>
                <a:uFillTx/>
                <a:latin typeface="Candara" panose="020E0502030303020204" pitchFamily="34" charset="0"/>
              </a:rPr>
              <a:t>(Apg 18:1)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4C76A4-0922-5BF2-1B47-20471F8AC3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19" y="1281843"/>
            <a:ext cx="4088017" cy="23396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6E0A1FF-09E2-DD26-5B73-5285565773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831" y="1337236"/>
            <a:ext cx="3438191" cy="50704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4DF4969-E9DD-07E9-D119-8079D00F82EB}"/>
              </a:ext>
            </a:extLst>
          </p:cNvPr>
          <p:cNvSpPr txBox="1"/>
          <p:nvPr/>
        </p:nvSpPr>
        <p:spPr>
          <a:xfrm>
            <a:off x="4302287" y="1337236"/>
            <a:ext cx="37299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Wie es seine Gewohnheit war, begann er auch hier,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den </a:t>
            </a:r>
            <a:r>
              <a:rPr lang="de-DE" sz="2000" b="1" dirty="0">
                <a:solidFill>
                  <a:prstClr val="black"/>
                </a:solidFill>
                <a:highlight>
                  <a:srgbClr val="00FFFF"/>
                </a:highlight>
              </a:rPr>
              <a:t>Juden</a:t>
            </a:r>
            <a:r>
              <a:rPr lang="de-DE" sz="2000" b="1" dirty="0">
                <a:solidFill>
                  <a:prstClr val="black"/>
                </a:solidFill>
              </a:rPr>
              <a:t> in der Synagoge und dann den </a:t>
            </a:r>
            <a:r>
              <a:rPr lang="de-DE" sz="2000" b="1" dirty="0">
                <a:solidFill>
                  <a:prstClr val="black"/>
                </a:solidFill>
                <a:highlight>
                  <a:srgbClr val="00FF00"/>
                </a:highlight>
              </a:rPr>
              <a:t>Heiden</a:t>
            </a:r>
            <a:r>
              <a:rPr lang="de-DE" sz="2000" b="1" dirty="0">
                <a:solidFill>
                  <a:prstClr val="black"/>
                </a:solidFill>
              </a:rPr>
              <a:t> zu predigen (Apg 18,4-8).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D76726-2A35-8789-BA51-A5A09009C5FF}"/>
              </a:ext>
            </a:extLst>
          </p:cNvPr>
          <p:cNvSpPr txBox="1"/>
          <p:nvPr/>
        </p:nvSpPr>
        <p:spPr>
          <a:xfrm>
            <a:off x="142063" y="3631599"/>
            <a:ext cx="35714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Von ATHEN ging Paulus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nach </a:t>
            </a: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KORINTH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und schloss sich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Aquila und Priscilla an,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mit denen er Zelte herstellte.                       (Apg 18,1-3).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15477695-EF62-3240-5210-D3DEF2AA9114}"/>
              </a:ext>
            </a:extLst>
          </p:cNvPr>
          <p:cNvSpPr/>
          <p:nvPr/>
        </p:nvSpPr>
        <p:spPr>
          <a:xfrm>
            <a:off x="42927" y="39865"/>
            <a:ext cx="4466121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Mo,  29.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Von Athen nach Korinth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CuadroTexto 21">
            <a:extLst>
              <a:ext uri="{FF2B5EF4-FFF2-40B4-BE49-F238E27FC236}">
                <a16:creationId xmlns:a16="http://schemas.microsoft.com/office/drawing/2014/main" id="{9855F622-415A-6DDA-03B7-F88671034C73}"/>
              </a:ext>
            </a:extLst>
          </p:cNvPr>
          <p:cNvSpPr txBox="1"/>
          <p:nvPr/>
        </p:nvSpPr>
        <p:spPr>
          <a:xfrm>
            <a:off x="4658251" y="3084828"/>
            <a:ext cx="37299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-DE" sz="2000" b="1" dirty="0">
                <a:solidFill>
                  <a:prstClr val="black"/>
                </a:solidFill>
              </a:rPr>
              <a:t>Während seines Aufenthalts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in Korinth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und nach der "Enttäuschung" in Athen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entschied sich Paulus,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  <a:highlight>
                  <a:srgbClr val="C0C0C0"/>
                </a:highlight>
              </a:rPr>
              <a:t>keine menschliche Weisheit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</a:rPr>
              <a:t>in seinen Predigten zu nutzen, sondern </a:t>
            </a:r>
            <a:br>
              <a:rPr lang="de-DE" sz="2000" b="1" dirty="0">
                <a:solidFill>
                  <a:prstClr val="black"/>
                </a:solidFill>
              </a:rPr>
            </a:b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nur den gekreuzigten </a:t>
            </a:r>
            <a:b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</a:br>
            <a:r>
              <a:rPr lang="de-DE" sz="2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highlight>
                  <a:srgbClr val="FFFF00"/>
                </a:highlight>
                <a:latin typeface="Aptos" panose="02110004020202020204"/>
              </a:rPr>
              <a:t>"JESUS CHRISTUS" </a:t>
            </a:r>
            <a:br>
              <a:rPr lang="de-DE" sz="2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highlight>
                  <a:srgbClr val="FFFF00"/>
                </a:highlight>
                <a:latin typeface="Aptos" panose="02110004020202020204"/>
              </a:rPr>
            </a:br>
            <a:r>
              <a:rPr lang="de-DE" sz="2000" b="1" dirty="0">
                <a:solidFill>
                  <a:prstClr val="black"/>
                </a:solidFill>
                <a:highlight>
                  <a:srgbClr val="FFFF00"/>
                </a:highlight>
              </a:rPr>
              <a:t>zu predigen </a:t>
            </a:r>
            <a:r>
              <a:rPr lang="de-DE" sz="2000" b="1" dirty="0">
                <a:solidFill>
                  <a:prstClr val="black"/>
                </a:solidFill>
              </a:rPr>
              <a:t>(1. Kor 2,2).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6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3841465" y="350790"/>
            <a:ext cx="7738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400" b="1" spc="300" dirty="0">
                <a:ln w="10160">
                  <a:solidFill>
                    <a:srgbClr val="8D30F4"/>
                  </a:solidFill>
                  <a:prstDash val="solid"/>
                </a:ln>
                <a:gradFill>
                  <a:gsLst>
                    <a:gs pos="68000">
                      <a:srgbClr val="7C581C"/>
                    </a:gs>
                    <a:gs pos="20000">
                      <a:srgbClr val="C00000"/>
                    </a:gs>
                    <a:gs pos="93000">
                      <a:srgbClr val="442625"/>
                    </a:gs>
                    <a:gs pos="55000">
                      <a:schemeClr val="accent2">
                        <a:lumMod val="97000"/>
                        <a:lumOff val="3000"/>
                      </a:schemeClr>
                    </a:gs>
                  </a:gsLst>
                  <a:lin ang="16200000" scaled="1"/>
                </a:gra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Aptos" panose="02110004020202020204"/>
              </a:rPr>
              <a:t>DIE STADT KORINTH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gradFill>
                <a:gsLst>
                  <a:gs pos="68000">
                    <a:srgbClr val="7C581C"/>
                  </a:gs>
                  <a:gs pos="20000">
                    <a:srgbClr val="C00000"/>
                  </a:gs>
                  <a:gs pos="93000">
                    <a:srgbClr val="442625"/>
                  </a:gs>
                  <a:gs pos="55000">
                    <a:schemeClr val="accent2">
                      <a:lumMod val="97000"/>
                      <a:lumOff val="3000"/>
                    </a:schemeClr>
                  </a:gs>
                </a:gsLst>
                <a:lin ang="16200000" scaled="1"/>
              </a:gra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5127288" y="1530333"/>
            <a:ext cx="706471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  <a:highlight>
                  <a:srgbClr val="FFFF00"/>
                </a:highlight>
              </a:rPr>
              <a:t>KORINTH</a:t>
            </a:r>
            <a:r>
              <a:rPr lang="de-DE" sz="2200" b="1" dirty="0">
                <a:solidFill>
                  <a:prstClr val="black"/>
                </a:solidFill>
              </a:rPr>
              <a:t> wurde 146 v. Chr.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von Rom dem Erdboden gleichgemacht.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Später sandte Julius Caesar 46 v. Chr.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eine Kolonie von Veteranen und freien Männern. 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prstClr val="black"/>
                </a:solidFill>
              </a:rPr>
              <a:t>44 v. Chr.  erholte sich die Stadt vollständig.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Als Paulus Korinth besuchte, war es bereits </a:t>
            </a:r>
            <a:br>
              <a:rPr lang="de-DE" sz="2200" b="1" dirty="0">
                <a:solidFill>
                  <a:prstClr val="black"/>
                </a:solidFill>
              </a:rPr>
            </a:br>
            <a:r>
              <a:rPr lang="de-DE" sz="2200" b="1" dirty="0">
                <a:solidFill>
                  <a:prstClr val="black"/>
                </a:solidFill>
              </a:rPr>
              <a:t>ein bedeutendes Handelszentrum.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04" y="1603903"/>
            <a:ext cx="4760281" cy="2663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507" y="4267393"/>
            <a:ext cx="4760281" cy="2396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71BDE659-15D4-4C15-7D12-F07F0DE692B0}"/>
              </a:ext>
            </a:extLst>
          </p:cNvPr>
          <p:cNvSpPr/>
          <p:nvPr/>
        </p:nvSpPr>
        <p:spPr>
          <a:xfrm>
            <a:off x="98323" y="51349"/>
            <a:ext cx="3591827" cy="557807"/>
          </a:xfrm>
          <a:prstGeom prst="horizontalScroll">
            <a:avLst/>
          </a:prstGeom>
          <a:solidFill>
            <a:srgbClr val="FFFF99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95350"/>
            <a:r>
              <a:rPr lang="de-DE" sz="2000" b="1" i="1" noProof="0" dirty="0">
                <a:solidFill>
                  <a:srgbClr val="011E71"/>
                </a:solidFill>
                <a:latin typeface="Candara" panose="020E0502030303020204" pitchFamily="34" charset="0"/>
              </a:rPr>
              <a:t>Di,  30. Juni –</a:t>
            </a:r>
            <a:r>
              <a:rPr lang="de-DE" sz="2000" b="1" i="1" dirty="0">
                <a:solidFill>
                  <a:srgbClr val="011E71"/>
                </a:solidFill>
                <a:latin typeface="Candara" panose="020E0502030303020204" pitchFamily="34" charset="0"/>
              </a:rPr>
              <a:t> Die Stadt Korinth</a:t>
            </a:r>
            <a:endParaRPr lang="de-DE" sz="2000" b="1" i="1" noProof="0" dirty="0">
              <a:solidFill>
                <a:srgbClr val="011E7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uiExpand="1" build="p" animBg="1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2170</Words>
  <Application>Microsoft Office PowerPoint</Application>
  <PresentationFormat>Panorámica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Candara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44</cp:revision>
  <dcterms:created xsi:type="dcterms:W3CDTF">2026-06-16T23:43:56Z</dcterms:created>
  <dcterms:modified xsi:type="dcterms:W3CDTF">2026-07-01T06:50:47Z</dcterms:modified>
</cp:coreProperties>
</file>