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1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de-DE" sz="2000" b="1" dirty="0">
              <a:effectLst>
                <a:outerShdw blurRad="38100" dist="38100" dir="2700000" algn="tl">
                  <a:srgbClr val="000000"/>
                </a:outerShdw>
              </a:effectLst>
            </a:rPr>
            <a:t>Die Weisheit Gottes</a:t>
          </a:r>
          <a:endParaRPr lang="es-ES" sz="2000" b="1" dirty="0">
            <a:effectLst>
              <a:outerShdw blurRad="38100" dist="38100" dir="2700000" algn="tl">
                <a:srgbClr val="000000"/>
              </a:outerShdw>
            </a:effectLst>
          </a:endParaRPr>
        </a:p>
      </dgm:t>
    </dgm:pt>
    <dgm:pt modelId="{033F80B7-8CBC-416D-8641-7C2BA5EEEA48}" type="parTrans" cxnId="{39B63C40-7D8A-4610-ADDD-3011D583A24A}">
      <dgm:prSet/>
      <dgm:spPr/>
      <dgm:t>
        <a:bodyPr/>
        <a:lstStyle/>
        <a:p>
          <a:endParaRPr lang="es-ES">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es-ES"/>
        </a:p>
      </dgm:t>
    </dgm:pt>
    <dgm:pt modelId="{E3690EB3-3C6D-46BC-80D4-CE1520A26E76}">
      <dgm:prSet custT="1"/>
      <dgm:spPr/>
      <dgm:t>
        <a:bodyPr/>
        <a:lstStyle/>
        <a:p>
          <a:r>
            <a:rPr lang="de-DE" sz="2000" b="1" dirty="0">
              <a:effectLst>
                <a:outerShdw blurRad="38100" dist="38100" dir="2700000" algn="tl">
                  <a:srgbClr val="000000"/>
                </a:outerShdw>
              </a:effectLst>
            </a:rPr>
            <a:t>Die Torheit des Kreuzes</a:t>
          </a:r>
          <a:endParaRPr lang="es-ES" sz="2000" b="1" dirty="0">
            <a:effectLst>
              <a:outerShdw blurRad="38100" dist="38100" dir="2700000" algn="tl">
                <a:srgbClr val="000000"/>
              </a:outerShdw>
            </a:effectLst>
          </a:endParaRPr>
        </a:p>
      </dgm:t>
    </dgm:pt>
    <dgm:pt modelId="{194FC269-82DE-4301-8BB7-D62DE671A92C}" type="parTrans" cxnId="{136D7B9D-8095-4B97-8CCE-477A3FAE12D8}">
      <dgm:prSet/>
      <dgm:spPr/>
      <dgm:t>
        <a:bodyPr/>
        <a:lstStyle/>
        <a:p>
          <a:endParaRPr lang="es-ES">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es-ES"/>
        </a:p>
      </dgm:t>
    </dgm:pt>
    <dgm:pt modelId="{10D5878C-0484-43CE-94B4-EB836D258373}">
      <dgm:prSet custT="1"/>
      <dgm:spPr/>
      <dgm:t>
        <a:bodyPr/>
        <a:lstStyle/>
        <a:p>
          <a:r>
            <a:rPr lang="es-ES" sz="2000" b="1" dirty="0">
              <a:effectLst>
                <a:outerShdw blurRad="38100" dist="38100" dir="2700000" algn="tl">
                  <a:srgbClr val="000000"/>
                </a:outerShdw>
              </a:effectLst>
            </a:rPr>
            <a:t>Die Kraft </a:t>
          </a:r>
          <a:r>
            <a:rPr lang="es-ES" sz="2000" b="1" dirty="0" err="1">
              <a:effectLst>
                <a:outerShdw blurRad="38100" dist="38100" dir="2700000" algn="tl">
                  <a:srgbClr val="000000"/>
                </a:outerShdw>
              </a:effectLst>
            </a:rPr>
            <a:t>Gottes</a:t>
          </a:r>
          <a:endParaRPr lang="es-ES" sz="2000" b="1" dirty="0">
            <a:effectLst>
              <a:outerShdw blurRad="38100" dist="38100" dir="2700000" algn="tl">
                <a:srgbClr val="000000"/>
              </a:outerShdw>
            </a:effectLst>
          </a:endParaRPr>
        </a:p>
      </dgm:t>
    </dgm:pt>
    <dgm:pt modelId="{C2647D3B-A44F-44C0-8CF4-D61ECD96C658}" type="parTrans" cxnId="{CB81C6E2-67FF-44C8-B8FE-92C8FC2A5F25}">
      <dgm:prSet/>
      <dgm:spPr/>
      <dgm:t>
        <a:bodyPr/>
        <a:lstStyle/>
        <a:p>
          <a:endParaRPr lang="es-ES">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es-ES"/>
        </a:p>
      </dgm:t>
    </dgm:pt>
    <dgm:pt modelId="{A1399854-EE6F-4F96-BF2A-73A2FA0D1967}">
      <dgm:prSet custT="1"/>
      <dgm:spPr/>
      <dgm:t>
        <a:bodyPr/>
        <a:lstStyle/>
        <a:p>
          <a:r>
            <a:rPr lang="es-ES" sz="2000" b="1" dirty="0">
              <a:effectLst>
                <a:outerShdw blurRad="38100" dist="38100" dir="2700000" algn="tl">
                  <a:srgbClr val="000000"/>
                </a:outerShdw>
              </a:effectLst>
            </a:rPr>
            <a:t>Die </a:t>
          </a:r>
          <a:r>
            <a:rPr lang="es-ES" sz="2000" b="1" dirty="0" err="1">
              <a:effectLst>
                <a:outerShdw blurRad="38100" dist="38100" dir="2700000" algn="tl">
                  <a:srgbClr val="000000"/>
                </a:outerShdw>
              </a:effectLst>
            </a:rPr>
            <a:t>Botschaft</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vom</a:t>
          </a:r>
          <a:r>
            <a:rPr lang="es-ES" sz="2000" b="1" dirty="0">
              <a:effectLst>
                <a:outerShdw blurRad="38100" dist="38100" dir="2700000" algn="tl">
                  <a:srgbClr val="000000"/>
                </a:outerShdw>
              </a:effectLst>
            </a:rPr>
            <a:t> Kreuz</a:t>
          </a:r>
        </a:p>
      </dgm:t>
    </dgm:pt>
    <dgm:pt modelId="{AEC0E76A-494C-4387-B5AE-3A627C11C153}" type="parTrans" cxnId="{A6BCB25F-8854-470B-ADC7-B247B21C7E03}">
      <dgm:prSet/>
      <dgm:spPr/>
      <dgm:t>
        <a:bodyPr/>
        <a:lstStyle/>
        <a:p>
          <a:endParaRPr lang="es-ES">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es-ES"/>
        </a:p>
      </dgm:t>
    </dgm:pt>
    <dgm:pt modelId="{663D1BA5-7B91-4C43-A5A9-1361F0524EF7}">
      <dgm:prSet custT="1"/>
      <dgm:spPr/>
      <dgm:t>
        <a:bodyPr/>
        <a:lstStyle/>
        <a:p>
          <a:r>
            <a:rPr lang="de-DE" sz="2000" b="1" dirty="0">
              <a:effectLst>
                <a:outerShdw blurRad="38100" dist="38100" dir="2700000" algn="tl">
                  <a:srgbClr val="000000"/>
                </a:outerShdw>
              </a:effectLst>
            </a:rPr>
            <a:t>Die Torheit und Schwäche Gottes</a:t>
          </a:r>
          <a:endParaRPr lang="es-ES" sz="2000" b="1" dirty="0">
            <a:effectLst>
              <a:outerShdw blurRad="38100" dist="38100" dir="2700000" algn="tl">
                <a:srgbClr val="000000"/>
              </a:outerShdw>
            </a:effectLst>
          </a:endParaRPr>
        </a:p>
      </dgm:t>
    </dgm:pt>
    <dgm:pt modelId="{F574BBBC-6A8B-4417-B7D1-82EE2BE907B9}" type="parTrans" cxnId="{B0F5DFCB-F370-4CDE-9A9B-F9B81B6E487D}">
      <dgm:prSet/>
      <dgm:spPr/>
      <dgm:t>
        <a:bodyPr/>
        <a:lstStyle/>
        <a:p>
          <a:endParaRPr lang="es-ES">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es-ES"/>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de-DE" sz="1800" b="1" dirty="0"/>
            <a:t>„Denn das Wort vom KREUZ ist eine Torheit denen, die verloren werden“ </a:t>
          </a:r>
          <a:r>
            <a:rPr lang="es-ES" sz="1800" b="1" dirty="0"/>
            <a:t>(1. Kor. 1:18)</a:t>
          </a:r>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de-DE" sz="1800" b="1" dirty="0"/>
            <a:t>„gefiel es GOTT wohl, durch die Torheit der Predigt selig zu machen, die da glauben“</a:t>
          </a:r>
          <a:br>
            <a:rPr lang="de-DE" sz="1800" b="1" dirty="0"/>
          </a:br>
          <a:r>
            <a:rPr lang="de-DE" sz="1800" b="1" dirty="0"/>
            <a:t>(1. Kor. 1:21)</a:t>
          </a:r>
          <a:endParaRPr lang="es-ES" sz="1800" b="1" dirty="0"/>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de-DE" sz="1800" b="1" dirty="0"/>
            <a:t>„Christus, den Gekreuzigten, […] den Heiden  eine Torheit“ (1. Kor. 1:23)</a:t>
          </a:r>
          <a:endParaRPr lang="es-ES" sz="1800" b="1" dirty="0"/>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de-DE" sz="1800" b="1" dirty="0"/>
            <a:t>„Der irdisch gesinnte Mensch aber erfasst nicht, was vom GEIST GOTTES kommt. Torheit ist es für ihn…“ (1. Kor. 2:14)</a:t>
          </a:r>
          <a:endParaRPr lang="es-ES" sz="1800" b="1"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de-DE" sz="1800" b="1" dirty="0"/>
            <a:t>„Denn die Weisheit dieser Welt ist Torheit bei GOTT“ (1. Kor. 3:19)</a:t>
          </a:r>
          <a:endParaRPr lang="es-ES" sz="1800" b="1" dirty="0"/>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ScaleY="154327"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Das </a:t>
          </a:r>
          <a:r>
            <a:rPr lang="es-ES" sz="2000" b="1" kern="1200" dirty="0" err="1">
              <a:solidFill>
                <a:prstClr val="black">
                  <a:hueOff val="0"/>
                  <a:satOff val="0"/>
                  <a:lumOff val="0"/>
                  <a:alphaOff val="0"/>
                </a:prstClr>
              </a:solidFill>
              <a:latin typeface="Aptos" panose="02110004020202020204"/>
              <a:ea typeface="+mn-ea"/>
              <a:cs typeface="+mn-cs"/>
            </a:rPr>
            <a:t>Schlimmste</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im</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Menschen</a:t>
          </a:r>
          <a:endParaRPr lang="es-ES" sz="2000" b="1" kern="1200" dirty="0">
            <a:solidFill>
              <a:prstClr val="black">
                <a:hueOff val="0"/>
                <a:satOff val="0"/>
                <a:lumOff val="0"/>
                <a:alphaOff val="0"/>
              </a:prstClr>
            </a:solidFill>
            <a:latin typeface="Aptos" panose="02110004020202020204"/>
            <a:ea typeface="+mn-ea"/>
            <a:cs typeface="+mn-cs"/>
          </a:endParaRP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es-ES" sz="2000" b="1" dirty="0" err="1"/>
            <a:t>Wahnsinn</a:t>
          </a:r>
          <a:endParaRPr lang="es-ES" sz="2000" b="1" dirty="0"/>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es-ES" sz="2000" b="1" dirty="0" err="1"/>
            <a:t>Selbstzerstörung</a:t>
          </a:r>
          <a:endParaRPr lang="es-ES" sz="2000" b="1" dirty="0"/>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hueOff val="0"/>
                  <a:satOff val="0"/>
                  <a:lumOff val="0"/>
                  <a:alphaOff val="0"/>
                </a:prstClr>
              </a:solidFill>
              <a:latin typeface="Aptos" panose="02110004020202020204"/>
              <a:ea typeface="+mn-ea"/>
              <a:cs typeface="+mn-cs"/>
            </a:rPr>
            <a:t>GOTTES</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Bestes</a:t>
          </a:r>
          <a:endParaRPr lang="es-ES" sz="2000" b="1" kern="1200" dirty="0">
            <a:solidFill>
              <a:prstClr val="black">
                <a:hueOff val="0"/>
                <a:satOff val="0"/>
                <a:lumOff val="0"/>
                <a:alphaOff val="0"/>
              </a:prstClr>
            </a:solidFill>
            <a:latin typeface="Aptos" panose="02110004020202020204"/>
            <a:ea typeface="+mn-ea"/>
            <a:cs typeface="+mn-cs"/>
          </a:endParaRP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es-ES" sz="2000" b="1" dirty="0"/>
            <a:t>Macht</a:t>
          </a:r>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es-ES" sz="2000" b="1" dirty="0" err="1"/>
            <a:t>Vergebung</a:t>
          </a:r>
          <a:endParaRPr lang="es-ES" sz="2000" b="1"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es-ES" sz="2000" b="1" dirty="0" err="1"/>
            <a:t>Verdammnis</a:t>
          </a:r>
          <a:endParaRPr lang="es-ES" sz="2000" b="1" dirty="0"/>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es-ES" sz="2000" b="1" dirty="0" err="1"/>
            <a:t>Erlösung</a:t>
          </a:r>
          <a:endParaRPr lang="es-ES" sz="2000" b="1" dirty="0"/>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es-ES" sz="2000" b="1" dirty="0" err="1"/>
            <a:t>Ablehnung</a:t>
          </a:r>
          <a:endParaRPr lang="es-ES" sz="2000" b="1" dirty="0"/>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es-ES" sz="2000" b="1" dirty="0" err="1"/>
            <a:t>Akzeptanz</a:t>
          </a:r>
          <a:endParaRPr lang="es-ES"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Weisheit Gottes</a:t>
          </a:r>
          <a:endParaRPr lang="es-ES" sz="2000" b="1" kern="1200" dirty="0">
            <a:effectLst>
              <a:outerShdw blurRad="38100" dist="38100" dir="2700000" algn="tl">
                <a:srgbClr val="000000"/>
              </a:outerShdw>
            </a:effectLst>
          </a:endParaRP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Torheit des Kreuzes</a:t>
          </a:r>
          <a:endParaRPr lang="es-ES" sz="2000" b="1" kern="1200" dirty="0">
            <a:effectLst>
              <a:outerShdw blurRad="38100" dist="38100" dir="2700000" algn="tl">
                <a:srgbClr val="000000"/>
              </a:outerShdw>
            </a:effectLst>
          </a:endParaRP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Die Kraft </a:t>
          </a:r>
          <a:r>
            <a:rPr lang="es-ES" sz="2000" b="1" kern="1200" dirty="0" err="1">
              <a:effectLst>
                <a:outerShdw blurRad="38100" dist="38100" dir="2700000" algn="tl">
                  <a:srgbClr val="000000"/>
                </a:outerShdw>
              </a:effectLst>
            </a:rPr>
            <a:t>Gottes</a:t>
          </a:r>
          <a:endParaRPr lang="es-ES" sz="2000" b="1" kern="1200" dirty="0">
            <a:effectLst>
              <a:outerShdw blurRad="38100" dist="38100" dir="2700000" algn="tl">
                <a:srgbClr val="000000"/>
              </a:outerShdw>
            </a:effectLst>
          </a:endParaRP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Die </a:t>
          </a:r>
          <a:r>
            <a:rPr lang="es-ES" sz="2000" b="1" kern="1200" dirty="0" err="1">
              <a:effectLst>
                <a:outerShdw blurRad="38100" dist="38100" dir="2700000" algn="tl">
                  <a:srgbClr val="000000"/>
                </a:outerShdw>
              </a:effectLst>
            </a:rPr>
            <a:t>Botschaft</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vom</a:t>
          </a:r>
          <a:r>
            <a:rPr lang="es-ES" sz="2000" b="1" kern="1200" dirty="0">
              <a:effectLst>
                <a:outerShdw blurRad="38100" dist="38100" dir="2700000" algn="tl">
                  <a:srgbClr val="000000"/>
                </a:outerShdw>
              </a:effectLst>
            </a:rPr>
            <a:t> Kreuz</a:t>
          </a: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Torheit und Schwäche Gottes</a:t>
          </a:r>
          <a:endParaRPr lang="es-ES" sz="2000" b="1" kern="1200" dirty="0">
            <a:effectLst>
              <a:outerShdw blurRad="38100" dist="38100" dir="2700000" algn="tl">
                <a:srgbClr val="000000"/>
              </a:outerShdw>
            </a:effectLst>
          </a:endParaRP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863"/>
          <a:ext cx="5255981" cy="502402"/>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54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„Denn das Wort vom KREUZ ist eine Torheit denen, die verloren werden“ </a:t>
          </a:r>
          <a:r>
            <a:rPr lang="es-ES" sz="1800" b="1" kern="1200" dirty="0"/>
            <a:t>(1. Kor. 1:18)</a:t>
          </a:r>
        </a:p>
      </dsp:txBody>
      <dsp:txXfrm rot="10800000">
        <a:off x="423697" y="863"/>
        <a:ext cx="5130381" cy="502402"/>
      </dsp:txXfrm>
    </dsp:sp>
    <dsp:sp modelId="{7942F575-A43E-45B0-9800-AD4DDCBA2EBD}">
      <dsp:nvSpPr>
        <dsp:cNvPr id="0" name=""/>
        <dsp:cNvSpPr/>
      </dsp:nvSpPr>
      <dsp:spPr>
        <a:xfrm>
          <a:off x="120761" y="863"/>
          <a:ext cx="502402" cy="502402"/>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653237"/>
          <a:ext cx="5255981" cy="775343"/>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54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„gefiel es GOTT wohl, durch die Torheit der Predigt selig zu machen, die da glauben“</a:t>
          </a:r>
          <a:br>
            <a:rPr lang="de-DE" sz="1800" b="1" kern="1200" dirty="0"/>
          </a:br>
          <a:r>
            <a:rPr lang="de-DE" sz="1800" b="1" kern="1200" dirty="0"/>
            <a:t>(1. Kor. 1:21)</a:t>
          </a:r>
          <a:endParaRPr lang="es-ES" sz="1800" b="1" kern="1200" dirty="0"/>
        </a:p>
      </dsp:txBody>
      <dsp:txXfrm rot="10800000">
        <a:off x="491933" y="653237"/>
        <a:ext cx="5062145" cy="775343"/>
      </dsp:txXfrm>
    </dsp:sp>
    <dsp:sp modelId="{AACB4B34-B920-43F8-A145-6153CD808008}">
      <dsp:nvSpPr>
        <dsp:cNvPr id="0" name=""/>
        <dsp:cNvSpPr/>
      </dsp:nvSpPr>
      <dsp:spPr>
        <a:xfrm>
          <a:off x="120761" y="789707"/>
          <a:ext cx="502402" cy="502402"/>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578551"/>
          <a:ext cx="5255981" cy="502402"/>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54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„Christus, den Gekreuzigten, […] den Heiden  eine Torheit“ (1. Kor. 1:23)</a:t>
          </a:r>
          <a:endParaRPr lang="es-ES" sz="1800" b="1" kern="1200" dirty="0"/>
        </a:p>
      </dsp:txBody>
      <dsp:txXfrm rot="10800000">
        <a:off x="423697" y="1578551"/>
        <a:ext cx="5130381" cy="502402"/>
      </dsp:txXfrm>
    </dsp:sp>
    <dsp:sp modelId="{39D982C7-D34F-432B-B9F2-59999BDDC9C0}">
      <dsp:nvSpPr>
        <dsp:cNvPr id="0" name=""/>
        <dsp:cNvSpPr/>
      </dsp:nvSpPr>
      <dsp:spPr>
        <a:xfrm>
          <a:off x="120761" y="1578551"/>
          <a:ext cx="502402" cy="502402"/>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230925"/>
          <a:ext cx="5255981" cy="732402"/>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54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„Der irdisch gesinnte Mensch aber erfasst nicht, was vom GEIST GOTTES kommt. Torheit ist es für ihn…“ (1. Kor. 2:14)</a:t>
          </a:r>
          <a:endParaRPr lang="es-ES" sz="1800" b="1" kern="1200" dirty="0"/>
        </a:p>
      </dsp:txBody>
      <dsp:txXfrm rot="10800000">
        <a:off x="481197" y="2230925"/>
        <a:ext cx="5072881" cy="732402"/>
      </dsp:txXfrm>
    </dsp:sp>
    <dsp:sp modelId="{66A9998C-B03C-4000-A764-1A37BBE8B347}">
      <dsp:nvSpPr>
        <dsp:cNvPr id="0" name=""/>
        <dsp:cNvSpPr/>
      </dsp:nvSpPr>
      <dsp:spPr>
        <a:xfrm>
          <a:off x="120761" y="2345925"/>
          <a:ext cx="502402" cy="502402"/>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113299"/>
          <a:ext cx="5255981" cy="502402"/>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1546"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„Denn die Weisheit dieser Welt ist Torheit bei GOTT“ (1. Kor. 3:19)</a:t>
          </a:r>
          <a:endParaRPr lang="es-ES" sz="1800" b="1" kern="1200" dirty="0"/>
        </a:p>
      </dsp:txBody>
      <dsp:txXfrm rot="10800000">
        <a:off x="423697" y="3113299"/>
        <a:ext cx="5130381" cy="502402"/>
      </dsp:txXfrm>
    </dsp:sp>
    <dsp:sp modelId="{B7F53545-1615-4EC4-91E7-460EA1C6E685}">
      <dsp:nvSpPr>
        <dsp:cNvPr id="0" name=""/>
        <dsp:cNvSpPr/>
      </dsp:nvSpPr>
      <dsp:spPr>
        <a:xfrm>
          <a:off x="120761" y="3113299"/>
          <a:ext cx="502402" cy="502402"/>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Aptos" panose="02110004020202020204"/>
              <a:ea typeface="+mn-ea"/>
              <a:cs typeface="+mn-cs"/>
            </a:rPr>
            <a:t>Das </a:t>
          </a:r>
          <a:r>
            <a:rPr lang="es-ES" sz="2000" b="1" kern="1200" dirty="0" err="1">
              <a:solidFill>
                <a:prstClr val="black">
                  <a:hueOff val="0"/>
                  <a:satOff val="0"/>
                  <a:lumOff val="0"/>
                  <a:alphaOff val="0"/>
                </a:prstClr>
              </a:solidFill>
              <a:latin typeface="Aptos" panose="02110004020202020204"/>
              <a:ea typeface="+mn-ea"/>
              <a:cs typeface="+mn-cs"/>
            </a:rPr>
            <a:t>Schlimmste</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im</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Menschen</a:t>
          </a:r>
          <a:endParaRPr lang="es-ES" sz="2000" b="1" kern="1200" dirty="0">
            <a:solidFill>
              <a:prstClr val="black">
                <a:hueOff val="0"/>
                <a:satOff val="0"/>
                <a:lumOff val="0"/>
                <a:alphaOff val="0"/>
              </a:prstClr>
            </a:solidFill>
            <a:latin typeface="Aptos" panose="02110004020202020204"/>
            <a:ea typeface="+mn-ea"/>
            <a:cs typeface="+mn-cs"/>
          </a:endParaRP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Wahnsinn</a:t>
          </a:r>
          <a:endParaRPr lang="es-ES" sz="2000" b="1" kern="1200" dirty="0"/>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Ablehnung</a:t>
          </a:r>
          <a:endParaRPr lang="es-ES" sz="2000" b="1" kern="1200" dirty="0"/>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Selbstzerstörung</a:t>
          </a:r>
          <a:endParaRPr lang="es-ES" sz="2000" b="1" kern="1200" dirty="0"/>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Verdammnis</a:t>
          </a:r>
          <a:endParaRPr lang="es-ES" sz="2000" b="1" kern="1200" dirty="0"/>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hueOff val="0"/>
                  <a:satOff val="0"/>
                  <a:lumOff val="0"/>
                  <a:alphaOff val="0"/>
                </a:prstClr>
              </a:solidFill>
              <a:latin typeface="Aptos" panose="02110004020202020204"/>
              <a:ea typeface="+mn-ea"/>
              <a:cs typeface="+mn-cs"/>
            </a:rPr>
            <a:t>GOTTES</a:t>
          </a:r>
          <a:r>
            <a:rPr lang="es-ES" sz="2000" b="1" kern="1200" dirty="0">
              <a:solidFill>
                <a:prstClr val="black">
                  <a:hueOff val="0"/>
                  <a:satOff val="0"/>
                  <a:lumOff val="0"/>
                  <a:alphaOff val="0"/>
                </a:prstClr>
              </a:solidFill>
              <a:latin typeface="Aptos" panose="02110004020202020204"/>
              <a:ea typeface="+mn-ea"/>
              <a:cs typeface="+mn-cs"/>
            </a:rPr>
            <a:t> </a:t>
          </a:r>
          <a:r>
            <a:rPr lang="es-ES" sz="2000" b="1" kern="1200" dirty="0" err="1">
              <a:solidFill>
                <a:prstClr val="black">
                  <a:hueOff val="0"/>
                  <a:satOff val="0"/>
                  <a:lumOff val="0"/>
                  <a:alphaOff val="0"/>
                </a:prstClr>
              </a:solidFill>
              <a:latin typeface="Aptos" panose="02110004020202020204"/>
              <a:ea typeface="+mn-ea"/>
              <a:cs typeface="+mn-cs"/>
            </a:rPr>
            <a:t>Bestes</a:t>
          </a:r>
          <a:endParaRPr lang="es-ES" sz="2000" b="1" kern="1200" dirty="0">
            <a:solidFill>
              <a:prstClr val="black">
                <a:hueOff val="0"/>
                <a:satOff val="0"/>
                <a:lumOff val="0"/>
                <a:alphaOff val="0"/>
              </a:prstClr>
            </a:solidFill>
            <a:latin typeface="Aptos" panose="02110004020202020204"/>
            <a:ea typeface="+mn-ea"/>
            <a:cs typeface="+mn-cs"/>
          </a:endParaRP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a:t>Macht</a:t>
          </a:r>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Akzeptanz</a:t>
          </a:r>
          <a:endParaRPr lang="es-ES"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Vergebung</a:t>
          </a:r>
          <a:endParaRPr lang="es-ES" sz="2000" b="1" kern="120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b="1" kern="1200" dirty="0" err="1"/>
            <a:t>Erlösung</a:t>
          </a:r>
          <a:endParaRPr lang="es-ES" sz="2000" b="1" kern="1200" dirty="0"/>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09/07/2026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09/07/2026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09/07/2026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769441"/>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es-ES" sz="44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DIE </a:t>
            </a:r>
            <a:r>
              <a:rPr lang="es-ES" sz="4400" b="1" dirty="0" err="1">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BOTSCHAFT</a:t>
            </a:r>
            <a:r>
              <a:rPr lang="es-ES" sz="44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 </a:t>
            </a:r>
            <a:r>
              <a:rPr lang="es-ES" sz="4400" b="1" dirty="0" err="1">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VOM</a:t>
            </a:r>
            <a:r>
              <a:rPr lang="es-ES" sz="44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 KREUZ</a:t>
            </a: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da-DK" sz="1600" b="1" dirty="0">
                <a:solidFill>
                  <a:srgbClr val="EBD4B3"/>
                </a:solidFill>
                <a:effectLst>
                  <a:outerShdw blurRad="38100" dist="38100" dir="2700000" algn="tl">
                    <a:srgbClr val="000000"/>
                  </a:outerShdw>
                </a:effectLst>
              </a:rPr>
              <a:t>Lektion 2 Sabbat, 11. Juli 2026</a:t>
            </a:r>
          </a:p>
        </p:txBody>
      </p:sp>
      <p:pic>
        <p:nvPicPr>
          <p:cNvPr id="3" name="Grafik 6">
            <a:extLst>
              <a:ext uri="{FF2B5EF4-FFF2-40B4-BE49-F238E27FC236}">
                <a16:creationId xmlns:a16="http://schemas.microsoft.com/office/drawing/2014/main" id="{DD8FF84C-BDC2-9067-AA09-17619B339CF6}"/>
              </a:ext>
            </a:extLst>
          </p:cNvPr>
          <p:cNvPicPr>
            <a:picLocks noChangeAspect="1"/>
          </p:cNvPicPr>
          <p:nvPr/>
        </p:nvPicPr>
        <p:blipFill>
          <a:blip r:embed="rId3">
            <a:duotone>
              <a:prstClr val="black"/>
              <a:srgbClr val="D9C3A5">
                <a:tint val="50000"/>
                <a:satMod val="180000"/>
              </a:srgbClr>
            </a:duotone>
          </a:blip>
          <a:stretch>
            <a:fillRect/>
          </a:stretch>
        </p:blipFill>
        <p:spPr>
          <a:xfrm>
            <a:off x="229096" y="109182"/>
            <a:ext cx="402371" cy="6639635"/>
          </a:xfrm>
          <a:prstGeom prst="rect">
            <a:avLst/>
          </a:prstGeom>
        </p:spPr>
      </p:pic>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846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„Denn das WORT vom KREUZ ist denen, die verloren gehen, Torheit; uns aber, die gerettet werden, ist es GOTTES KRAFT“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(1. </a:t>
            </a:r>
            <a:r>
              <a:rPr kumimoji="0" lang="es-ES" sz="1800" b="1" i="0" u="none" strike="noStrike" kern="1200" cap="none" spc="0" normalizeH="0" baseline="0" noProof="0" dirty="0" err="1">
                <a:ln>
                  <a:noFill/>
                </a:ln>
                <a:solidFill>
                  <a:srgbClr val="FCE996"/>
                </a:solidFill>
                <a:effectLst>
                  <a:glow rad="127000">
                    <a:srgbClr val="030303"/>
                  </a:glow>
                </a:effectLst>
                <a:uLnTx/>
                <a:uFillTx/>
                <a:latin typeface="Comic Sans MS" panose="030F0702030302020204" pitchFamily="66" charset="0"/>
                <a:ea typeface="+mn-ea"/>
                <a:cs typeface="+mn-cs"/>
              </a:rPr>
              <a:t>Korinther</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 1,18 </a:t>
            </a:r>
            <a:r>
              <a:rPr kumimoji="0" lang="es-ES" sz="1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EU</a:t>
            </a:r>
            <a:r>
              <a:rPr kumimoji="0" lang="es-ES" sz="18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rPr>
              <a:t>)</a:t>
            </a:r>
            <a:endParaRPr kumimoji="0" lang="es-ES" sz="2400" b="1" i="0" u="none" strike="noStrike" kern="1200" cap="none" spc="0" normalizeH="0" baseline="0" noProof="0" dirty="0">
              <a:ln>
                <a:noFill/>
              </a:ln>
              <a:solidFill>
                <a:srgbClr val="FCE996"/>
              </a:solidFill>
              <a:effectLst>
                <a:glow rad="127000">
                  <a:srgbClr val="030303"/>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91115280"/>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47863"/>
            <a:ext cx="7324726" cy="707886"/>
          </a:xfrm>
          <a:prstGeom prst="rect">
            <a:avLst/>
          </a:prstGeom>
          <a:noFill/>
        </p:spPr>
        <p:txBody>
          <a:bodyPr wrap="square" rtlCol="0">
            <a:spAutoFit/>
          </a:bodyPr>
          <a:lstStyle/>
          <a:p>
            <a:pPr>
              <a:spcBef>
                <a:spcPts val="600"/>
              </a:spcBef>
            </a:pPr>
            <a:r>
              <a:rPr lang="de-DE" sz="2000" b="1" dirty="0"/>
              <a:t>1. Korinther 1,17-31 spricht davon, wie das Kreuz das Leben der Menschen beeinflusst.</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717923"/>
            <a:ext cx="7505700" cy="1938992"/>
          </a:xfrm>
          <a:prstGeom prst="rect">
            <a:avLst/>
          </a:prstGeom>
          <a:noFill/>
        </p:spPr>
        <p:txBody>
          <a:bodyPr wrap="square">
            <a:spAutoFit/>
          </a:bodyPr>
          <a:lstStyle/>
          <a:p>
            <a:pPr lvl="0">
              <a:spcBef>
                <a:spcPts val="600"/>
              </a:spcBef>
              <a:defRPr/>
            </a:pPr>
            <a:r>
              <a:rPr lang="de-DE" sz="2000" b="1" dirty="0">
                <a:solidFill>
                  <a:prstClr val="black"/>
                </a:solidFill>
              </a:rPr>
              <a:t>Gerettet von jemandem, der auf einem Kreuz starb und dann wieder auferstand? Für den Durchschnittsmenschen ist es Torheit, Sinnlosigkeit und Schwäche</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Aber für diejenigen von uns, die ihr Herz für den Ruf des HEILIGEN GEISTES geöffnet haben, ist das KREUZ „die KRAFT GOTTES, [...] WEISHEIT, GERECHTIGKEIT, HEILIGUNG und ERLÖSUNG“ 	(1. Kor. 1,18,30</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729004"/>
            <a:ext cx="7344134" cy="1015663"/>
          </a:xfrm>
          <a:prstGeom prst="rect">
            <a:avLst/>
          </a:prstGeom>
          <a:noFill/>
        </p:spPr>
        <p:txBody>
          <a:bodyPr wrap="square">
            <a:spAutoFit/>
          </a:bodyPr>
          <a:lstStyle/>
          <a:p>
            <a:pPr lvl="0">
              <a:spcBef>
                <a:spcPts val="600"/>
              </a:spcBef>
              <a:defRPr/>
            </a:pPr>
            <a:r>
              <a:rPr lang="de-DE" sz="2000" b="1" dirty="0">
                <a:solidFill>
                  <a:prstClr val="black"/>
                </a:solidFill>
              </a:rPr>
              <a:t>Für Gläubige ist das KREUZ ein Symbol des Heils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Für Menschen aus dem 1. Jahrhundert bedeutete das KREUZ jedoch nur den beschämenden Tod eines Verbrechers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DIE WEISHEIT </a:t>
            </a:r>
            <a:r>
              <a:rPr lang="es-ES" sz="4200" b="1" dirty="0" err="1">
                <a:ln w="9525">
                  <a:solidFill>
                    <a:schemeClr val="bg1"/>
                  </a:solidFill>
                  <a:prstDash val="solid"/>
                </a:ln>
                <a:solidFill>
                  <a:srgbClr val="7030A0"/>
                </a:solidFill>
                <a:effectLst>
                  <a:outerShdw blurRad="12700" dist="38100" dir="2700000" algn="tl" rotWithShape="0">
                    <a:schemeClr val="accent5">
                      <a:lumMod val="75000"/>
                    </a:schemeClr>
                  </a:outerShdw>
                </a:effectLst>
              </a:rPr>
              <a:t>GOTTES</a:t>
            </a:r>
            <a:endPar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630150"/>
            <a:ext cx="5605245" cy="1138773"/>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de-DE" b="1" dirty="0">
                <a:solidFill>
                  <a:schemeClr val="accent4">
                    <a:lumMod val="50000"/>
                  </a:schemeClr>
                </a:solidFill>
                <a:latin typeface="Comic Sans MS" panose="030F0702030302020204" pitchFamily="66" charset="0"/>
              </a:rPr>
              <a:t>„denen aber, die berufen sind, Juden und Griechen, predigen wir CHRISTUS als GOTTES KRAFT und GOTTES WEISHEIT“</a:t>
            </a:r>
            <a:endParaRPr lang="es-ES" b="1" dirty="0">
              <a:solidFill>
                <a:schemeClr val="accent4">
                  <a:lumMod val="50000"/>
                </a:schemeClr>
              </a:solidFill>
              <a:latin typeface="Comic Sans MS" panose="030F0702030302020204" pitchFamily="66" charset="0"/>
            </a:endParaRPr>
          </a:p>
          <a:p>
            <a:pPr algn="ctr"/>
            <a:r>
              <a:rPr lang="es-ES" sz="1400" b="1" dirty="0">
                <a:solidFill>
                  <a:schemeClr val="accent4">
                    <a:lumMod val="50000"/>
                  </a:schemeClr>
                </a:solidFill>
                <a:latin typeface="Comic Sans MS" panose="030F0702030302020204" pitchFamily="66" charset="0"/>
              </a:rPr>
              <a:t>(1. </a:t>
            </a:r>
            <a:r>
              <a:rPr lang="es-ES" sz="1400" b="1" dirty="0" err="1">
                <a:solidFill>
                  <a:schemeClr val="accent4">
                    <a:lumMod val="50000"/>
                  </a:schemeClr>
                </a:solidFill>
                <a:latin typeface="Comic Sans MS" panose="030F0702030302020204" pitchFamily="66" charset="0"/>
              </a:rPr>
              <a:t>Korinther</a:t>
            </a:r>
            <a:r>
              <a:rPr lang="es-ES" sz="1400" b="1" dirty="0">
                <a:solidFill>
                  <a:schemeClr val="accent4">
                    <a:lumMod val="50000"/>
                  </a:schemeClr>
                </a:solidFill>
                <a:latin typeface="Comic Sans MS" panose="030F0702030302020204" pitchFamily="66" charset="0"/>
              </a:rPr>
              <a:t> 1,24)</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323439"/>
          </a:xfrm>
          <a:prstGeom prst="rect">
            <a:avLst/>
          </a:prstGeom>
          <a:noFill/>
        </p:spPr>
        <p:txBody>
          <a:bodyPr wrap="square" rtlCol="0">
            <a:spAutoFit/>
          </a:bodyPr>
          <a:lstStyle/>
          <a:p>
            <a:pPr>
              <a:spcBef>
                <a:spcPts val="600"/>
              </a:spcBef>
            </a:pPr>
            <a:r>
              <a:rPr lang="de-DE" sz="2000" b="1" dirty="0"/>
              <a:t>In ATHEN hatte Paulus menschliche Weisheit genutzt, um die Weisen zu überzeugen. Von da an beschloss er, nur noch GÖTTLICHE WEISHEIT zu verwenden.</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573547"/>
            <a:ext cx="6980320" cy="1323439"/>
          </a:xfrm>
          <a:prstGeom prst="rect">
            <a:avLst/>
          </a:prstGeom>
          <a:noFill/>
        </p:spPr>
        <p:txBody>
          <a:bodyPr wrap="square">
            <a:spAutoFit/>
          </a:bodyPr>
          <a:lstStyle/>
          <a:p>
            <a:pPr>
              <a:spcBef>
                <a:spcPts val="600"/>
              </a:spcBef>
            </a:pPr>
            <a:r>
              <a:rPr lang="de-DE" sz="2000" b="1" dirty="0"/>
              <a:t>Die Weisheit GOTTES hat „die Weisheit der Weisen zunichte gemacht“; sie verwirft „das Verständnis der Weisen“ (1 Kor. 1,19); und GOTT hat „die Weisheit der Welt </a:t>
            </a:r>
            <a:br>
              <a:rPr lang="de-DE" sz="2000" b="1" dirty="0"/>
            </a:br>
            <a:r>
              <a:rPr lang="de-DE" sz="2000" b="1" dirty="0"/>
              <a:t>zur Torheit gemacht.“ (1. Kor.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254277"/>
            <a:ext cx="7170820" cy="400110"/>
          </a:xfrm>
          <a:prstGeom prst="rect">
            <a:avLst/>
          </a:prstGeom>
          <a:noFill/>
        </p:spPr>
        <p:txBody>
          <a:bodyPr wrap="square">
            <a:spAutoFit/>
          </a:bodyPr>
          <a:lstStyle/>
          <a:p>
            <a:pPr>
              <a:spcBef>
                <a:spcPts val="600"/>
              </a:spcBef>
            </a:pPr>
            <a:r>
              <a:rPr lang="de-DE" sz="2000" b="1" dirty="0"/>
              <a:t>Was ist die GÖTTLICHE Weisheit, die Paulus predigt?</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816146"/>
            <a:ext cx="7066045" cy="1015663"/>
          </a:xfrm>
          <a:prstGeom prst="rect">
            <a:avLst/>
          </a:prstGeom>
          <a:noFill/>
        </p:spPr>
        <p:txBody>
          <a:bodyPr wrap="square">
            <a:spAutoFit/>
          </a:bodyPr>
          <a:lstStyle/>
          <a:p>
            <a:pPr>
              <a:spcBef>
                <a:spcPts val="600"/>
              </a:spcBef>
            </a:pPr>
            <a:r>
              <a:rPr lang="de-DE" sz="2000" b="1" dirty="0"/>
              <a:t>Entgegen aller menschlichen Logik besteht GOTTES Weisheit darin, „Gläubige durch die Torheit des Predigens zu retten„ (1. Kor. 1,21).</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3011677"/>
            <a:ext cx="5683881" cy="1323439"/>
          </a:xfrm>
          <a:prstGeom prst="rect">
            <a:avLst/>
          </a:prstGeom>
          <a:noFill/>
        </p:spPr>
        <p:txBody>
          <a:bodyPr wrap="square">
            <a:spAutoFit/>
          </a:bodyPr>
          <a:lstStyle/>
          <a:p>
            <a:pPr lvl="0">
              <a:spcBef>
                <a:spcPts val="600"/>
              </a:spcBef>
              <a:defRPr/>
            </a:pPr>
            <a:r>
              <a:rPr lang="de-DE" sz="2000" b="1" dirty="0">
                <a:solidFill>
                  <a:prstClr val="black"/>
                </a:solidFill>
              </a:rPr>
              <a:t>GOTT selbst hatte ihn gesandt Seine Botschaft zu predigen „ohne menschliche Weisheit, damit das KREUZ CHRISTI nicht Seiner KRAFT entleert wird“ (1. Kor. 1,17).</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1" y="-57150"/>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rPr>
              <a:t>DIE </a:t>
            </a:r>
            <a:r>
              <a:rPr lang="es-ES" sz="4000" b="1" dirty="0" err="1">
                <a:ln/>
                <a:solidFill>
                  <a:schemeClr val="accent3"/>
                </a:solidFill>
              </a:rPr>
              <a:t>TORHEIT</a:t>
            </a:r>
            <a:r>
              <a:rPr lang="es-ES" sz="4000" b="1" dirty="0">
                <a:ln/>
                <a:solidFill>
                  <a:schemeClr val="accent3"/>
                </a:solidFill>
              </a:rPr>
              <a:t> DES </a:t>
            </a:r>
            <a:r>
              <a:rPr lang="es-ES" sz="4000" b="1" dirty="0" err="1">
                <a:ln/>
                <a:solidFill>
                  <a:schemeClr val="accent3"/>
                </a:solidFill>
              </a:rPr>
              <a:t>KREUZES</a:t>
            </a:r>
            <a:endParaRPr lang="es-ES" sz="4000" b="1" dirty="0">
              <a:ln/>
              <a:solidFill>
                <a:schemeClr val="accent3"/>
              </a:solidFill>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861774"/>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50000"/>
                  </a:schemeClr>
                </a:solidFill>
                <a:latin typeface="Comic Sans MS" panose="030F0702030302020204" pitchFamily="66" charset="0"/>
              </a:rPr>
              <a:t>„wir aber predigen CHRISTUS, den Gekreuzigten, den Juden ein Ärgernis und den Griechen eine Torheit“</a:t>
            </a:r>
          </a:p>
          <a:p>
            <a:pPr algn="ctr"/>
            <a:r>
              <a:rPr lang="es-ES" sz="1400" b="1" dirty="0">
                <a:solidFill>
                  <a:schemeClr val="accent1">
                    <a:lumMod val="50000"/>
                  </a:schemeClr>
                </a:solidFill>
                <a:latin typeface="Comic Sans MS" panose="030F0702030302020204" pitchFamily="66" charset="0"/>
              </a:rPr>
              <a:t>(1. </a:t>
            </a:r>
            <a:r>
              <a:rPr lang="es-ES" sz="1400" b="1" dirty="0" err="1">
                <a:solidFill>
                  <a:schemeClr val="accent1">
                    <a:lumMod val="50000"/>
                  </a:schemeClr>
                </a:solidFill>
                <a:latin typeface="Comic Sans MS" panose="030F0702030302020204" pitchFamily="66" charset="0"/>
              </a:rPr>
              <a:t>Korinther</a:t>
            </a:r>
            <a:r>
              <a:rPr lang="es-ES" sz="1400" b="1" dirty="0">
                <a:solidFill>
                  <a:schemeClr val="accent1">
                    <a:lumMod val="50000"/>
                  </a:schemeClr>
                </a:solidFill>
                <a:latin typeface="Comic Sans MS" panose="030F0702030302020204" pitchFamily="66" charset="0"/>
              </a:rPr>
              <a:t>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de-DE" sz="2000" b="1" dirty="0"/>
              <a:t>Das griechische Wort </a:t>
            </a:r>
            <a:r>
              <a:rPr lang="de-DE" sz="2000" b="1" i="1" dirty="0"/>
              <a:t>mōria</a:t>
            </a:r>
            <a:r>
              <a:rPr lang="de-DE" sz="2000" b="1" dirty="0"/>
              <a:t> (Torheit, Narretei, Dummheit) wird in 1. Korinther 5 x verwendet:</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4079551782"/>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de-DE" sz="2000" b="1" dirty="0"/>
              <a:t>Das Kreuz ist eine Torheit (Unsinn) für diejenigen, die verloren sind und GOTT nicht kennen (Heiden), die nur an diese Welt denken (der natürliche Mensch) und die nur von ihrer eigenen Weisheit regiert werden.</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1015663"/>
          </a:xfrm>
          <a:prstGeom prst="rect">
            <a:avLst/>
          </a:prstGeom>
          <a:noFill/>
        </p:spPr>
        <p:txBody>
          <a:bodyPr wrap="square">
            <a:spAutoFit/>
          </a:bodyPr>
          <a:lstStyle/>
          <a:p>
            <a:pPr lvl="0">
              <a:spcBef>
                <a:spcPts val="600"/>
              </a:spcBef>
              <a:defRPr/>
            </a:pPr>
            <a:r>
              <a:rPr lang="de-DE" sz="2000" b="1" dirty="0">
                <a:solidFill>
                  <a:prstClr val="black"/>
                </a:solidFill>
              </a:rPr>
              <a:t>Aber das KREUZ ist ein SEGEN für diejenigen, die gerettet sind, also für diejenigen, die bereit sind, das KREUZ aus GOTTES Sicht zu sehen.</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DIE KRAFT </a:t>
            </a:r>
            <a:r>
              <a:rPr lang="es-ES" sz="4400" b="1" spc="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GOTTES</a:t>
            </a:r>
            <a:endPar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de-DE" b="1" dirty="0">
                <a:solidFill>
                  <a:schemeClr val="accent4">
                    <a:lumMod val="50000"/>
                  </a:schemeClr>
                </a:solidFill>
                <a:latin typeface="Comic Sans MS" panose="030F0702030302020204" pitchFamily="66" charset="0"/>
              </a:rPr>
              <a:t>„Denn das Wort vom Kreuz ist eine Torheit denen, die verloren werden; uns aber, die wir selig werden, ist es Gottes Kraft“</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 </a:t>
            </a:r>
            <a:r>
              <a:rPr lang="es-ES" sz="1400" b="1" dirty="0" err="1">
                <a:solidFill>
                  <a:schemeClr val="accent4">
                    <a:lumMod val="50000"/>
                  </a:schemeClr>
                </a:solidFill>
                <a:latin typeface="Comic Sans MS" panose="030F0702030302020204" pitchFamily="66" charset="0"/>
              </a:rPr>
              <a:t>Korinther</a:t>
            </a:r>
            <a:r>
              <a:rPr lang="es-ES" sz="1400" b="1" dirty="0">
                <a:solidFill>
                  <a:schemeClr val="accent4">
                    <a:lumMod val="50000"/>
                  </a:schemeClr>
                </a:solidFill>
                <a:latin typeface="Comic Sans MS" panose="030F0702030302020204" pitchFamily="66" charset="0"/>
              </a:rPr>
              <a:t>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245988"/>
            <a:ext cx="6581775" cy="707886"/>
          </a:xfrm>
          <a:prstGeom prst="rect">
            <a:avLst/>
          </a:prstGeom>
          <a:noFill/>
        </p:spPr>
        <p:txBody>
          <a:bodyPr wrap="square">
            <a:spAutoFit/>
          </a:bodyPr>
          <a:lstStyle/>
          <a:p>
            <a:r>
              <a:rPr lang="de-DE" sz="2000" b="1" dirty="0">
                <a:solidFill>
                  <a:prstClr val="black"/>
                </a:solidFill>
              </a:rPr>
              <a:t>Das Kreuz hat die Kraft, das Schlechteste des enschen und das Beste GOTTES zu zeigen (1. Kor. 1,18).</a:t>
            </a:r>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1206191830"/>
              </p:ext>
            </p:extLst>
          </p:nvPr>
        </p:nvGraphicFramePr>
        <p:xfrm>
          <a:off x="1199148" y="1940758"/>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593393"/>
            <a:ext cx="6581776" cy="1015663"/>
          </a:xfrm>
          <a:prstGeom prst="rect">
            <a:avLst/>
          </a:prstGeom>
          <a:noFill/>
        </p:spPr>
        <p:txBody>
          <a:bodyPr wrap="square">
            <a:spAutoFit/>
          </a:bodyPr>
          <a:lstStyle/>
          <a:p>
            <a:pPr>
              <a:spcBef>
                <a:spcPts val="600"/>
              </a:spcBef>
            </a:pPr>
            <a:r>
              <a:rPr lang="de-DE" sz="2000" b="1" dirty="0">
                <a:solidFill>
                  <a:prstClr val="black"/>
                </a:solidFill>
              </a:rPr>
              <a:t>Wer das KREUZ ablehnt, muss die Folgen seines Fehlverhaltens tragen und wird letztendlich von Demjenigen vernichtet werden, Den er abgelehnt hat.</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557839"/>
            <a:ext cx="6848477" cy="1323439"/>
          </a:xfrm>
          <a:prstGeom prst="rect">
            <a:avLst/>
          </a:prstGeom>
          <a:noFill/>
        </p:spPr>
        <p:txBody>
          <a:bodyPr wrap="square">
            <a:spAutoFit/>
          </a:bodyPr>
          <a:lstStyle/>
          <a:p>
            <a:pPr lvl="0">
              <a:spcBef>
                <a:spcPts val="600"/>
              </a:spcBef>
              <a:defRPr/>
            </a:pPr>
            <a:r>
              <a:rPr lang="de-DE" sz="2000" b="1" dirty="0">
                <a:solidFill>
                  <a:prstClr val="black"/>
                </a:solidFill>
              </a:rPr>
              <a:t>Die Kraft GOTTES, die sich am KREUZ offenbart hat, kann den Menschen mit GOTT zu versöhnen, indem sie ihm alle seine Sünden vergibt und ihm das ewige Leben schenkt (Kol 1,20</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es-ES" sz="2000" b="1" dirty="0">
                <a:solidFill>
                  <a:prstClr val="black"/>
                </a:solidFill>
              </a:rPr>
              <a:t>1. Petr 2,24</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32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07886"/>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s-ES" sz="4000" b="1" dirty="0">
                <a:ln w="13462">
                  <a:noFill/>
                  <a:prstDash val="solid"/>
                </a:ln>
                <a:solidFill>
                  <a:srgbClr val="0070C0"/>
                </a:solidFill>
                <a:effectLst>
                  <a:outerShdw dist="38100" dir="2700000" algn="bl" rotWithShape="0">
                    <a:srgbClr val="002060"/>
                  </a:outerShdw>
                </a:effectLst>
              </a:rPr>
              <a:t>DIE </a:t>
            </a:r>
            <a:r>
              <a:rPr lang="es-ES" sz="4000" b="1" dirty="0" err="1">
                <a:ln w="13462">
                  <a:noFill/>
                  <a:prstDash val="solid"/>
                </a:ln>
                <a:solidFill>
                  <a:srgbClr val="0070C0"/>
                </a:solidFill>
                <a:effectLst>
                  <a:outerShdw dist="38100" dir="2700000" algn="bl" rotWithShape="0">
                    <a:srgbClr val="002060"/>
                  </a:outerShdw>
                </a:effectLst>
              </a:rPr>
              <a:t>BOTSCHAFT</a:t>
            </a:r>
            <a:r>
              <a:rPr lang="es-ES" sz="4000" b="1" dirty="0">
                <a:ln w="13462">
                  <a:noFill/>
                  <a:prstDash val="solid"/>
                </a:ln>
                <a:solidFill>
                  <a:srgbClr val="0070C0"/>
                </a:solidFill>
                <a:effectLst>
                  <a:outerShdw dist="38100" dir="2700000" algn="bl" rotWithShape="0">
                    <a:srgbClr val="002060"/>
                  </a:outerShdw>
                </a:effectLst>
              </a:rPr>
              <a:t> </a:t>
            </a:r>
            <a:r>
              <a:rPr lang="es-ES" sz="4000" b="1" dirty="0" err="1">
                <a:ln w="13462">
                  <a:noFill/>
                  <a:prstDash val="solid"/>
                </a:ln>
                <a:solidFill>
                  <a:srgbClr val="0070C0"/>
                </a:solidFill>
                <a:effectLst>
                  <a:outerShdw dist="38100" dir="2700000" algn="bl" rotWithShape="0">
                    <a:srgbClr val="002060"/>
                  </a:outerShdw>
                </a:effectLst>
              </a:rPr>
              <a:t>VOM</a:t>
            </a:r>
            <a:r>
              <a:rPr lang="es-ES" sz="4000" b="1" dirty="0">
                <a:ln w="13462">
                  <a:noFill/>
                  <a:prstDash val="solid"/>
                </a:ln>
                <a:solidFill>
                  <a:srgbClr val="0070C0"/>
                </a:solidFill>
                <a:effectLst>
                  <a:outerShdw dist="38100" dir="2700000" algn="bl" rotWithShape="0">
                    <a:srgbClr val="002060"/>
                  </a:outerShdw>
                </a:effectLst>
              </a:rPr>
              <a:t> KREUZ</a:t>
            </a: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625822"/>
            <a:ext cx="7419977" cy="1138773"/>
          </a:xfrm>
          <a:prstGeom prst="rect">
            <a:avLst/>
          </a:prstGeom>
          <a:noFill/>
        </p:spPr>
        <p:txBody>
          <a:bodyPr wrap="square">
            <a:spAutoFit/>
          </a:bodyPr>
          <a:lstStyle/>
          <a:p>
            <a:pPr algn="ctr"/>
            <a:r>
              <a:rPr lang="de-DE" b="1" dirty="0">
                <a:solidFill>
                  <a:schemeClr val="accent5">
                    <a:lumMod val="50000"/>
                  </a:schemeClr>
                </a:solidFill>
                <a:latin typeface="Comic Sans MS" panose="030F0702030302020204" pitchFamily="66" charset="0"/>
              </a:rPr>
              <a:t>„Denn weil die Welt durch ihre Weisheit GOTT in Seiner Weisheit nicht erkannte, gefiel es GOTT wohl, durch die Torheit der Predigt selig zu machen, die da glauben“</a:t>
            </a:r>
          </a:p>
          <a:p>
            <a:pPr algn="ctr"/>
            <a:r>
              <a:rPr lang="es-ES" sz="1400" b="1" dirty="0">
                <a:solidFill>
                  <a:schemeClr val="accent5">
                    <a:lumMod val="50000"/>
                  </a:schemeClr>
                </a:solidFill>
                <a:latin typeface="Comic Sans MS" panose="030F0702030302020204" pitchFamily="66" charset="0"/>
              </a:rPr>
              <a:t>(1. </a:t>
            </a:r>
            <a:r>
              <a:rPr lang="es-ES" sz="1400" b="1" dirty="0" err="1">
                <a:solidFill>
                  <a:schemeClr val="accent5">
                    <a:lumMod val="50000"/>
                  </a:schemeClr>
                </a:solidFill>
                <a:latin typeface="Comic Sans MS" panose="030F0702030302020204" pitchFamily="66" charset="0"/>
              </a:rPr>
              <a:t>Korinther</a:t>
            </a:r>
            <a:r>
              <a:rPr lang="es-ES" sz="1400" b="1" dirty="0">
                <a:solidFill>
                  <a:schemeClr val="accent5">
                    <a:lumMod val="50000"/>
                  </a:schemeClr>
                </a:solidFill>
                <a:latin typeface="Comic Sans MS" panose="030F0702030302020204" pitchFamily="66" charset="0"/>
              </a:rPr>
              <a:t> 1,21)</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729382"/>
            <a:ext cx="7353300" cy="707886"/>
          </a:xfrm>
          <a:prstGeom prst="rect">
            <a:avLst/>
          </a:prstGeom>
          <a:noFill/>
        </p:spPr>
        <p:txBody>
          <a:bodyPr wrap="square" rtlCol="0">
            <a:spAutoFit/>
          </a:bodyPr>
          <a:lstStyle/>
          <a:p>
            <a:pPr>
              <a:spcBef>
                <a:spcPts val="600"/>
              </a:spcBef>
            </a:pPr>
            <a:r>
              <a:rPr lang="de-DE" sz="2000" b="1" dirty="0"/>
              <a:t>Warum ist es töricht, die Botschaft des Kreuzes zu predigen (1. Korinther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38699" y="6148149"/>
            <a:ext cx="7353299" cy="707886"/>
          </a:xfrm>
          <a:prstGeom prst="rect">
            <a:avLst/>
          </a:prstGeom>
          <a:noFill/>
        </p:spPr>
        <p:txBody>
          <a:bodyPr wrap="square">
            <a:spAutoFit/>
          </a:bodyPr>
          <a:lstStyle/>
          <a:p>
            <a:pPr lvl="0">
              <a:spcBef>
                <a:spcPts val="600"/>
              </a:spcBef>
              <a:defRPr/>
            </a:pPr>
            <a:r>
              <a:rPr lang="de-DE" sz="2000" b="1" dirty="0">
                <a:solidFill>
                  <a:prstClr val="black"/>
                </a:solidFill>
              </a:rPr>
              <a:t>Die Botschaft vom KREUZ zeigt, wie weit GOTT bereit war zu gehen, um uns das Heil zu gewähren.</a:t>
            </a: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72635"/>
            <a:ext cx="7353301" cy="1631216"/>
          </a:xfrm>
          <a:prstGeom prst="rect">
            <a:avLst/>
          </a:prstGeom>
          <a:noFill/>
        </p:spPr>
        <p:txBody>
          <a:bodyPr wrap="square">
            <a:spAutoFit/>
          </a:bodyPr>
          <a:lstStyle/>
          <a:p>
            <a:pPr lvl="0">
              <a:spcBef>
                <a:spcPts val="600"/>
              </a:spcBef>
              <a:defRPr/>
            </a:pPr>
            <a:r>
              <a:rPr lang="de-DE" sz="2000" b="1" dirty="0">
                <a:solidFill>
                  <a:prstClr val="black"/>
                </a:solidFill>
              </a:rPr>
              <a:t>Für die ENGEL war die Botschaft vom KREUZ jedoch etwas ganz anderes. JESUS, Den sie im Himmel gekannt hatten, ließ sich aus Liebe zu einer Rasse töten, die Ihn abgelehnt hatte. </a:t>
            </a:r>
            <a:br>
              <a:rPr lang="de-DE" sz="2000" b="1" dirty="0">
                <a:solidFill>
                  <a:prstClr val="black"/>
                </a:solidFill>
              </a:rPr>
            </a:br>
            <a:r>
              <a:rPr lang="de-DE" sz="2000" b="1" dirty="0">
                <a:solidFill>
                  <a:prstClr val="black"/>
                </a:solidFill>
              </a:rPr>
              <a:t>Das ist die Perspektive, die Paulus durch seine Predigten vermitteln wollte.</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381567"/>
            <a:ext cx="7353298" cy="2246769"/>
          </a:xfrm>
          <a:prstGeom prst="rect">
            <a:avLst/>
          </a:prstGeom>
          <a:noFill/>
        </p:spPr>
        <p:txBody>
          <a:bodyPr wrap="square">
            <a:spAutoFit/>
          </a:bodyPr>
          <a:lstStyle/>
          <a:p>
            <a:pPr lvl="0">
              <a:spcBef>
                <a:spcPts val="600"/>
              </a:spcBef>
              <a:defRPr/>
            </a:pPr>
            <a:r>
              <a:rPr lang="de-DE" sz="2000" b="1" dirty="0">
                <a:solidFill>
                  <a:prstClr val="black"/>
                </a:solidFill>
              </a:rPr>
              <a:t>Die Juden erwarteten einen MESSIAS, der sie von römischer Unterdrückung befreien sollte. Als JESUS verkündete, dass Er gekreuzigt werden würde, waren Seine eigenen Jünger entsetzt. Außerdem war für einen Juden ein Mann, der an einem Baum hing, ein von GOTT Verfluchter (5. Mo 21,23). Für einen Nichtjuden, der nicht einmal einen Erlöser erwartete, war das Ergebnis dasselbe: Das Kreuz ist Torheit.</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646331"/>
          </a:xfrm>
          <a:prstGeom prst="rect">
            <a:avLst/>
          </a:prstGeom>
          <a:noFill/>
        </p:spPr>
        <p:txBody>
          <a:bodyPr wrap="square">
            <a:spAutoFit/>
            <a:scene3d>
              <a:camera prst="orthographicFront"/>
              <a:lightRig rig="threePt" dir="t"/>
            </a:scene3d>
            <a:sp3d extrusionH="57150">
              <a:bevelT h="25400" prst="softRound"/>
            </a:sp3d>
          </a:bodyPr>
          <a:lstStyle/>
          <a:p>
            <a:pPr algn="ctr"/>
            <a:r>
              <a:rPr lang="de-DE" sz="3600" b="1" dirty="0">
                <a:ln w="6600">
                  <a:solidFill>
                    <a:schemeClr val="accent2"/>
                  </a:solidFill>
                  <a:prstDash val="solid"/>
                </a:ln>
                <a:solidFill>
                  <a:srgbClr val="993300"/>
                </a:solidFill>
                <a:effectLst>
                  <a:outerShdw dist="25400" dir="2700000" algn="tl" rotWithShape="0">
                    <a:schemeClr val="accent2"/>
                  </a:outerShdw>
                </a:effectLst>
              </a:rPr>
              <a:t>DIE TORHEIT UND SCHWÄCHE GOTTES</a:t>
            </a:r>
          </a:p>
        </p:txBody>
      </p:sp>
      <p:sp>
        <p:nvSpPr>
          <p:cNvPr id="5" name="CuadroTexto 4">
            <a:extLst>
              <a:ext uri="{FF2B5EF4-FFF2-40B4-BE49-F238E27FC236}">
                <a16:creationId xmlns:a16="http://schemas.microsoft.com/office/drawing/2014/main" id="{C5254987-C98C-B374-7A38-DEA5D7FC791A}"/>
              </a:ext>
            </a:extLst>
          </p:cNvPr>
          <p:cNvSpPr txBox="1"/>
          <p:nvPr/>
        </p:nvSpPr>
        <p:spPr>
          <a:xfrm>
            <a:off x="141872" y="675112"/>
            <a:ext cx="8603015"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de-DE" b="1" dirty="0">
                <a:latin typeface="Comic Sans MS" panose="030F0702030302020204" pitchFamily="66" charset="0"/>
              </a:rPr>
              <a:t>„Denn die göttliche Torheit ist weiser, als die Menschen sind und die göttliche Schwachheit ist stärker, als die Menschen sind“</a:t>
            </a:r>
            <a:r>
              <a:rPr lang="es-ES" b="1" dirty="0">
                <a:latin typeface="Comic Sans MS" panose="030F0702030302020204" pitchFamily="66" charset="0"/>
              </a:rPr>
              <a:t> </a:t>
            </a:r>
            <a:r>
              <a:rPr lang="es-ES" sz="1400" b="1" dirty="0">
                <a:latin typeface="Comic Sans MS" panose="030F0702030302020204" pitchFamily="66" charset="0"/>
              </a:rPr>
              <a:t>(1. </a:t>
            </a:r>
            <a:r>
              <a:rPr lang="es-ES" sz="1400" b="1" dirty="0" err="1">
                <a:latin typeface="Comic Sans MS" panose="030F0702030302020204" pitchFamily="66" charset="0"/>
              </a:rPr>
              <a:t>Korinther</a:t>
            </a:r>
            <a:r>
              <a:rPr lang="es-ES" sz="1400" b="1" dirty="0">
                <a:latin typeface="Comic Sans MS" panose="030F0702030302020204" pitchFamily="66" charset="0"/>
              </a:rPr>
              <a:t>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de-DE" sz="2000" b="1" dirty="0"/>
              <a:t>Ist GOTT in irgendeiner Weise töricht oder schwach (1. Kor.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rotWithShape="1">
          <a:blip r:embed="rId3">
            <a:extLst>
              <a:ext uri="{28A0092B-C50C-407E-A947-70E740481C1C}">
                <a14:useLocalDpi xmlns:a14="http://schemas.microsoft.com/office/drawing/2010/main"/>
              </a:ext>
            </a:extLst>
          </a:blip>
          <a:srcRect l="2651" r="2651"/>
          <a:stretch>
            <a:fillRect/>
          </a:stretch>
        </p:blipFill>
        <p:spPr>
          <a:xfrm>
            <a:off x="141873" y="3134058"/>
            <a:ext cx="6106526"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344650" y="3136926"/>
            <a:ext cx="5847350" cy="1015663"/>
          </a:xfrm>
          <a:prstGeom prst="rect">
            <a:avLst/>
          </a:prstGeom>
          <a:noFill/>
        </p:spPr>
        <p:txBody>
          <a:bodyPr wrap="square">
            <a:spAutoFit/>
          </a:bodyPr>
          <a:lstStyle/>
          <a:p>
            <a:pPr>
              <a:spcBef>
                <a:spcPts val="600"/>
              </a:spcBef>
            </a:pPr>
            <a:r>
              <a:rPr lang="de-DE" sz="2000" b="1" dirty="0"/>
              <a:t>Alle Weisheit, die von den weisesten Menschen gesammelt wird, ist unfähig, einen Rettungsplan für die Menschheit zu entwerfen.</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248401" y="5758564"/>
            <a:ext cx="4770922" cy="1015663"/>
          </a:xfrm>
          <a:prstGeom prst="rect">
            <a:avLst/>
          </a:prstGeom>
          <a:noFill/>
        </p:spPr>
        <p:txBody>
          <a:bodyPr wrap="square">
            <a:spAutoFit/>
          </a:bodyPr>
          <a:lstStyle/>
          <a:p>
            <a:pPr>
              <a:spcBef>
                <a:spcPts val="600"/>
              </a:spcBef>
            </a:pPr>
            <a:r>
              <a:rPr lang="de-DE" sz="2000" b="1" dirty="0"/>
              <a:t>Nur diejenigen, die als Antwort auf den Ruf des HEILIGEN GEISTES an JESUS glauben, werden gerettet werden.</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323439"/>
          </a:xfrm>
          <a:prstGeom prst="rect">
            <a:avLst/>
          </a:prstGeom>
          <a:noFill/>
        </p:spPr>
        <p:txBody>
          <a:bodyPr wrap="square">
            <a:spAutoFit/>
          </a:bodyPr>
          <a:lstStyle/>
          <a:p>
            <a:pPr lvl="0">
              <a:spcBef>
                <a:spcPts val="600"/>
              </a:spcBef>
              <a:defRPr/>
            </a:pPr>
            <a:r>
              <a:rPr lang="de-DE" sz="2000" b="1" dirty="0">
                <a:solidFill>
                  <a:prstClr val="black"/>
                </a:solidFill>
              </a:rPr>
              <a:t>Natürlich nicht, denn GOTT ist frei von Unvollkommenheiten. Paulus zieht hier lediglich einen bildlichen Vergleich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Hätte GOTT irgendwelche törichten Gedanken, wären diese weiser als der weiseste Gedanke eines Menschen; oder gäbe es bei GOTT irgendwelche schwachen Argumente, wären diese viel stärker als die stärksten menschlichen Argumente</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315075" y="4139969"/>
            <a:ext cx="5876925" cy="1631216"/>
          </a:xfrm>
          <a:prstGeom prst="rect">
            <a:avLst/>
          </a:prstGeom>
          <a:noFill/>
        </p:spPr>
        <p:txBody>
          <a:bodyPr wrap="square">
            <a:spAutoFit/>
          </a:bodyPr>
          <a:lstStyle/>
          <a:p>
            <a:pPr lvl="0">
              <a:spcBef>
                <a:spcPts val="600"/>
              </a:spcBef>
              <a:defRPr/>
            </a:pPr>
            <a:r>
              <a:rPr lang="de-DE" sz="2000" b="1" dirty="0">
                <a:solidFill>
                  <a:prstClr val="black"/>
                </a:solidFill>
              </a:rPr>
              <a:t>GOTT allein konnte durch die Kraft des Opfers JESU am Kreuz „denen, die gerettet werden“ Erlösung gewähren (1 Kor. 1,18</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den Gläubigen“ (1 Kor. 1,21); und „denen, die berufen sind“</a:t>
            </a:r>
            <a:br>
              <a:rPr lang="de-DE" sz="2000" b="1" dirty="0">
                <a:solidFill>
                  <a:prstClr val="black"/>
                </a:solidFill>
              </a:rPr>
            </a:br>
            <a:r>
              <a:rPr lang="de-DE" sz="2000" b="1" dirty="0">
                <a:solidFill>
                  <a:prstClr val="black"/>
                </a:solidFill>
              </a:rPr>
              <a:t>(1 Kor. 1,24</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485775" y="582937"/>
            <a:ext cx="11277600" cy="5416868"/>
          </a:xfrm>
          <a:prstGeom prst="rect">
            <a:avLst/>
          </a:prstGeom>
          <a:noFill/>
        </p:spPr>
        <p:txBody>
          <a:bodyPr wrap="square">
            <a:spAutoFit/>
          </a:bodyPr>
          <a:lstStyle/>
          <a:p>
            <a:pPr>
              <a:spcBef>
                <a:spcPts val="600"/>
              </a:spcBef>
            </a:pPr>
            <a:r>
              <a:rPr lang="de-DE" sz="2400" b="1" dirty="0">
                <a:latin typeface="Constantia" panose="02030602050306030303" pitchFamily="18" charset="0"/>
              </a:rPr>
              <a:t>„In den Vorstellungen vieler Menschen unserer Zeit ist das KREUZ VON GOLGATHA von heiligen Erinnerungen umgeben. Mit den Schauplätzen </a:t>
            </a:r>
            <a:br>
              <a:rPr lang="de-DE" sz="2400" b="1" dirty="0">
                <a:latin typeface="Constantia" panose="02030602050306030303" pitchFamily="18" charset="0"/>
              </a:rPr>
            </a:br>
            <a:r>
              <a:rPr lang="de-DE" sz="2400" b="1" dirty="0">
                <a:latin typeface="Constantia" panose="02030602050306030303" pitchFamily="18" charset="0"/>
              </a:rPr>
              <a:t>der KREUZIGUNG verbinden sich geheiligte Assoziationen</a:t>
            </a:r>
            <a:r>
              <a:rPr lang="es-ES" sz="2400" b="1" dirty="0">
                <a:latin typeface="Constantia" panose="02030602050306030303" pitchFamily="18" charset="0"/>
              </a:rPr>
              <a:t>. </a:t>
            </a:r>
            <a:r>
              <a:rPr lang="de-DE" sz="2400" b="1" dirty="0">
                <a:latin typeface="Constantia" panose="02030602050306030303" pitchFamily="18" charset="0"/>
              </a:rPr>
              <a:t>Doch zu Paulus Zeiten wurde das Kreuz mit Abscheu und Entsetzen betrachtet. Jemanden, der am KREUZ den Tod gefunden hatte, als Retter der Menschheit zu verehren, hätte naturgemäß Spott  u. Widerstand hervorgerufen</a:t>
            </a:r>
            <a:r>
              <a:rPr lang="es-ES" sz="2400" b="1" dirty="0">
                <a:latin typeface="Constantia" panose="02030602050306030303" pitchFamily="18" charset="0"/>
              </a:rPr>
              <a:t>. […]</a:t>
            </a:r>
          </a:p>
          <a:p>
            <a:pPr>
              <a:spcBef>
                <a:spcPts val="600"/>
              </a:spcBef>
            </a:pPr>
            <a:r>
              <a:rPr lang="de-DE" sz="2400" b="1" dirty="0">
                <a:latin typeface="Constantia" panose="02030602050306030303" pitchFamily="18" charset="0"/>
              </a:rPr>
              <a:t>Man hätte ihn für schwachsinnig gehalten, wenn er versucht hätte zu zeigen, wie das KREUZ irgendeinen Zusammenhang mit der Erhebung der Menschheit oder dem Heil der Menschheit haben könnte</a:t>
            </a:r>
            <a:r>
              <a:rPr lang="es-ES" sz="2400" b="1" dirty="0">
                <a:latin typeface="Constantia" panose="02030602050306030303" pitchFamily="18" charset="0"/>
              </a:rPr>
              <a:t>.</a:t>
            </a:r>
          </a:p>
          <a:p>
            <a:pPr>
              <a:spcBef>
                <a:spcPts val="600"/>
              </a:spcBef>
            </a:pPr>
            <a:r>
              <a:rPr lang="de-DE" sz="2400" b="1" dirty="0">
                <a:latin typeface="Constantia" panose="02030602050306030303" pitchFamily="18" charset="0"/>
              </a:rPr>
              <a:t>Doch für Paulus war das KREUZ das einzige Objekt von HÖCHSTEM INTERESSE</a:t>
            </a:r>
            <a:r>
              <a:rPr lang="es-ES" sz="2400" b="1" dirty="0">
                <a:latin typeface="Constantia" panose="02030602050306030303" pitchFamily="18" charset="0"/>
              </a:rPr>
              <a:t>. […] </a:t>
            </a:r>
            <a:r>
              <a:rPr lang="de-DE" sz="2400" b="1" dirty="0">
                <a:latin typeface="Constantia" panose="02030602050306030303" pitchFamily="18" charset="0"/>
              </a:rPr>
              <a:t>Er wusste aus eigener Erfahrung: Wenn ein Sünder einmal die Liebe des VATERS erkennt, wie sie sich im Opfer Seines SOHNES offenbart</a:t>
            </a:r>
            <a:r>
              <a:rPr lang="es-ES" sz="2400" b="1" dirty="0">
                <a:latin typeface="Constantia" panose="02030602050306030303" pitchFamily="18" charset="0"/>
              </a:rPr>
              <a:t>, </a:t>
            </a:r>
            <a:r>
              <a:rPr lang="de-DE" sz="2400" b="1" dirty="0">
                <a:latin typeface="Constantia" panose="02030602050306030303" pitchFamily="18" charset="0"/>
              </a:rPr>
              <a:t>und sich dem GÖTTLICHEN Einfluss hingibt, vollzieht sich  eine HERZENS-WANDLUNG und fortan bedeutet CHRISTUS ALLES und ist in ALLEM“</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3552687" y="6034238"/>
            <a:ext cx="7753789" cy="338554"/>
          </a:xfrm>
          <a:prstGeom prst="rect">
            <a:avLst/>
          </a:prstGeom>
          <a:noFill/>
        </p:spPr>
        <p:txBody>
          <a:bodyPr wrap="none" rtlCol="0">
            <a:spAutoFit/>
          </a:bodyPr>
          <a:lstStyle/>
          <a:p>
            <a:pPr algn="r"/>
            <a:r>
              <a:rPr lang="en-US" sz="1600" b="1" dirty="0"/>
              <a:t>E. G. White, The Acts of the Apostles  (Das </a:t>
            </a:r>
            <a:r>
              <a:rPr lang="en-US" sz="1600" b="1" dirty="0" err="1"/>
              <a:t>Wirken</a:t>
            </a:r>
            <a:r>
              <a:rPr lang="en-US" sz="1600" b="1" dirty="0"/>
              <a:t> der </a:t>
            </a:r>
            <a:r>
              <a:rPr lang="en-US" sz="1600" b="1" dirty="0" err="1"/>
              <a:t>Apostel</a:t>
            </a:r>
            <a:r>
              <a:rPr lang="en-US" sz="1600" b="1" dirty="0"/>
              <a:t>), S. 245 (</a:t>
            </a:r>
            <a:r>
              <a:rPr lang="en-US" sz="1600" b="1" dirty="0" err="1"/>
              <a:t>engl.</a:t>
            </a:r>
            <a:r>
              <a:rPr lang="en-US" sz="1600" b="1" dirty="0"/>
              <a:t> </a:t>
            </a:r>
            <a:r>
              <a:rPr lang="en-US" sz="1600" b="1" dirty="0" err="1"/>
              <a:t>Ausg</a:t>
            </a:r>
            <a:r>
              <a:rPr lang="en-US" sz="1600" b="1" dirty="0"/>
              <a:t>.)</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571</TotalTime>
  <Words>1308</Words>
  <Application>Microsoft Office PowerPoint</Application>
  <PresentationFormat>Panorámica</PresentationFormat>
  <Paragraphs>64</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Aptos</vt:lpstr>
      <vt:lpstr>Aptos Display</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59</cp:revision>
  <dcterms:created xsi:type="dcterms:W3CDTF">2026-05-30T13:56:14Z</dcterms:created>
  <dcterms:modified xsi:type="dcterms:W3CDTF">2026-07-09T14:27:44Z</dcterms:modified>
</cp:coreProperties>
</file>