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79" r:id="rId4"/>
    <p:sldId id="274" r:id="rId5"/>
    <p:sldId id="292" r:id="rId6"/>
    <p:sldId id="280" r:id="rId7"/>
    <p:sldId id="275" r:id="rId8"/>
    <p:sldId id="284" r:id="rId9"/>
    <p:sldId id="287" r:id="rId10"/>
    <p:sldId id="278" r:id="rId11"/>
    <p:sldId id="285" r:id="rId12"/>
    <p:sldId id="260" r:id="rId13"/>
    <p:sldId id="288" r:id="rId14"/>
    <p:sldId id="293" r:id="rId15"/>
    <p:sldId id="261" r:id="rId16"/>
    <p:sldId id="289" r:id="rId17"/>
    <p:sldId id="262" r:id="rId18"/>
    <p:sldId id="290" r:id="rId19"/>
    <p:sldId id="291" r:id="rId20"/>
    <p:sldId id="264" r:id="rId21"/>
    <p:sldId id="281" r:id="rId22"/>
    <p:sldId id="283" r:id="rId23"/>
  </p:sldIdLst>
  <p:sldSz cx="12192000" cy="6858000"/>
  <p:notesSz cx="6858000" cy="9144000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4E"/>
    <a:srgbClr val="C10000"/>
    <a:srgbClr val="852A00"/>
    <a:srgbClr val="A78100"/>
    <a:srgbClr val="C39300"/>
    <a:srgbClr val="DFAD00"/>
    <a:srgbClr val="993300"/>
    <a:srgbClr val="EEB500"/>
    <a:srgbClr val="9D3502"/>
    <a:srgbClr val="887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solidFill>
          <a:srgbClr val="DFAD00"/>
        </a:solidFill>
      </dgm:spPr>
      <dgm:t>
        <a:bodyPr/>
        <a:lstStyle/>
        <a:p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Weisheit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Gottes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1,24</a:t>
          </a:r>
          <a:endParaRPr lang="en-US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 sz="2000"/>
        </a:p>
      </dgm:t>
    </dgm:pt>
    <dgm:pt modelId="{E3690EB3-3C6D-46BC-80D4-CE1520A26E7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Torheit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des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Kreuzes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1,23 </a:t>
          </a:r>
          <a:endParaRPr lang="en-US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 sz="2000"/>
        </a:p>
      </dgm:t>
    </dgm:pt>
    <dgm:pt modelId="{10D5878C-0484-43CE-94B4-EB836D258373}">
      <dgm:prSet custT="1"/>
      <dgm:spPr>
        <a:solidFill>
          <a:srgbClr val="993300"/>
        </a:solidFill>
      </dgm:spPr>
      <dgm:t>
        <a:bodyPr/>
        <a:lstStyle/>
        <a:p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Kraft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Gottes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1,18 </a:t>
          </a:r>
          <a:endParaRPr lang="en-US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 sz="2000"/>
        </a:p>
      </dgm:t>
    </dgm:pt>
    <dgm:pt modelId="{A1399854-EE6F-4F96-BF2A-73A2FA0D196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Botschaft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vom</a:t>
          </a:r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Kreuz – 1. Kor. 1,21</a:t>
          </a:r>
          <a:endParaRPr lang="en-US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 sz="2000"/>
        </a:p>
      </dgm:t>
    </dgm:pt>
    <dgm:pt modelId="{663D1BA5-7B91-4C43-A5A9-1361F0524EF7}">
      <dgm:prSet custT="1"/>
      <dgm:spPr/>
      <dgm:t>
        <a:bodyPr/>
        <a:lstStyle/>
        <a:p>
          <a:r>
            <a:rPr lang="de-DE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Torheit und Schwäche Gottes – </a:t>
          </a:r>
          <a:br>
            <a:rPr lang="de-DE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de-DE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Kor. 1,25 </a:t>
          </a:r>
          <a:endParaRPr lang="en-US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 sz="2000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/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/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/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/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noProof="0" dirty="0"/>
            <a:t>“</a:t>
          </a:r>
          <a:r>
            <a:rPr lang="de-DE" sz="2400" b="1" noProof="0" dirty="0"/>
            <a:t>Denn das Wort vom KREUZ ist eine </a:t>
          </a:r>
          <a:r>
            <a:rPr lang="de-DE" sz="2400" b="1" noProof="0" dirty="0">
              <a:highlight>
                <a:srgbClr val="FFFF00"/>
              </a:highlight>
            </a:rPr>
            <a:t>Torheit</a:t>
          </a:r>
          <a:r>
            <a:rPr lang="de-DE" sz="2400" b="1" noProof="0" dirty="0"/>
            <a:t> denen, die verloren werden; </a:t>
          </a:r>
          <a:r>
            <a:rPr lang="en-US" sz="2400" b="1" noProof="0" dirty="0"/>
            <a:t>” </a:t>
          </a:r>
          <a:br>
            <a:rPr lang="en-US" sz="2400" b="1" noProof="0" dirty="0"/>
          </a:br>
          <a:r>
            <a:rPr lang="en-US" sz="2000" b="1" noProof="0" dirty="0"/>
            <a:t>(1. Kor. 1:18)</a:t>
          </a:r>
          <a:endParaRPr lang="en-US" sz="24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24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24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kern="1200" noProof="0" dirty="0"/>
            <a:t>“</a:t>
          </a:r>
          <a:r>
            <a:rPr lang="de-DE" sz="2400" b="1" kern="1200" noProof="0" dirty="0"/>
            <a:t>gefiel es GOTT wohl, durch die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/>
            <a:t> der Predigt selig zu machen, </a:t>
          </a:r>
          <a:br>
            <a:rPr lang="de-DE" sz="2400" b="1" kern="1200" noProof="0" dirty="0"/>
          </a:br>
          <a:r>
            <a:rPr lang="de-DE" sz="2400" b="1" kern="1200" noProof="0" dirty="0"/>
            <a:t>die da glauben.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1:21)</a:t>
          </a:r>
          <a:endParaRPr lang="en-US" sz="2400" kern="12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24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24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kern="1200" noProof="0" dirty="0"/>
            <a:t>“</a:t>
          </a:r>
          <a:r>
            <a:rPr lang="de-DE" sz="2400" b="1" kern="1200" noProof="0" dirty="0"/>
            <a:t>Christus, den Gekreuzigten, […] den Heiden  eine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/>
            <a:t>;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1:23)</a:t>
          </a:r>
          <a:endParaRPr lang="en-US" sz="2400" kern="12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24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24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300" b="1" noProof="0" dirty="0"/>
            <a:t>	“</a:t>
          </a:r>
          <a:r>
            <a:rPr lang="de-DE" sz="2300" b="1" noProof="0" dirty="0"/>
            <a:t>Der irdisch gesinnte Mensch aber erfasst nicht, was vom GEIST GOTTES kommt.</a:t>
          </a:r>
          <a:r>
            <a:rPr lang="de-DE" sz="2400" b="1" noProof="0" dirty="0"/>
            <a:t> </a:t>
          </a:r>
          <a:r>
            <a:rPr lang="de-DE" sz="2400" b="1" noProof="0" dirty="0">
              <a:highlight>
                <a:srgbClr val="FFFF00"/>
              </a:highlight>
            </a:rPr>
            <a:t>Torheit</a:t>
          </a:r>
          <a:r>
            <a:rPr lang="de-DE" sz="2400" b="1" noProof="0" dirty="0"/>
            <a:t> ist es für ihn…</a:t>
          </a:r>
          <a:r>
            <a:rPr lang="en-US" sz="2400" b="1" noProof="0" dirty="0"/>
            <a:t>” </a:t>
          </a:r>
          <a:r>
            <a:rPr lang="en-US" sz="2000" b="1" noProof="0" dirty="0"/>
            <a:t>(1. Kor. 2:14)</a:t>
          </a:r>
          <a:endParaRPr lang="en-US" sz="24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24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24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kern="1200" noProof="0" dirty="0"/>
            <a:t>“</a:t>
          </a:r>
          <a:r>
            <a:rPr lang="de-DE" sz="2400" b="1" kern="1200" noProof="0" dirty="0"/>
            <a:t>Denn die Weisheit dieser Welt ist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2400" b="1" kern="1200" noProof="0" dirty="0"/>
            <a:t>bei GOTT.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3:19)</a:t>
          </a:r>
          <a:endParaRPr lang="en-US" sz="2400" kern="12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24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24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Das Schlimmste </a:t>
          </a:r>
          <a:b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</a:br>
          <a: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im Menschen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Wahnsinn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Selbstzerstörung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GOTTES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Bestes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/>
            <a:t>Macht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Vergebung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Verdammnis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Erlösung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Ablehnung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Akzeptanz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432218"/>
          <a:ext cx="6685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34296" y="33698"/>
          <a:ext cx="6038006" cy="797040"/>
        </a:xfrm>
        <a:prstGeom prst="roundRect">
          <a:avLst/>
        </a:prstGeom>
        <a:solidFill>
          <a:srgbClr val="DFAD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99" tIns="0" rIns="1768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Weisheit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Gottes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1,24</a:t>
          </a:r>
          <a:endParaRPr lang="en-US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3204" y="72606"/>
        <a:ext cx="5960190" cy="719224"/>
      </dsp:txXfrm>
    </dsp:sp>
    <dsp:sp modelId="{D325A0F0-F704-4EA1-A386-70342098AE22}">
      <dsp:nvSpPr>
        <dsp:cNvPr id="0" name=""/>
        <dsp:cNvSpPr/>
      </dsp:nvSpPr>
      <dsp:spPr>
        <a:xfrm>
          <a:off x="0" y="1656938"/>
          <a:ext cx="6685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34296" y="1258418"/>
          <a:ext cx="6038006" cy="7970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99" tIns="0" rIns="1768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Torheit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des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Kreuzes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1,23 </a:t>
          </a:r>
          <a:endParaRPr lang="en-US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3204" y="1297326"/>
        <a:ext cx="5960190" cy="719224"/>
      </dsp:txXfrm>
    </dsp:sp>
    <dsp:sp modelId="{B90D3791-A324-4080-A53E-50098A2FF061}">
      <dsp:nvSpPr>
        <dsp:cNvPr id="0" name=""/>
        <dsp:cNvSpPr/>
      </dsp:nvSpPr>
      <dsp:spPr>
        <a:xfrm>
          <a:off x="0" y="2881658"/>
          <a:ext cx="6685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34296" y="2483138"/>
          <a:ext cx="6038006" cy="797040"/>
        </a:xfrm>
        <a:prstGeom prst="roundRect">
          <a:avLst/>
        </a:prstGeom>
        <a:solidFill>
          <a:srgbClr val="9933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99" tIns="0" rIns="1768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Kraft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Gottes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– 1. Kor. 1,18 </a:t>
          </a:r>
          <a:endParaRPr lang="en-US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3204" y="2522046"/>
        <a:ext cx="5960190" cy="719224"/>
      </dsp:txXfrm>
    </dsp:sp>
    <dsp:sp modelId="{33F2D34D-9362-4621-96F3-9613C460E57F}">
      <dsp:nvSpPr>
        <dsp:cNvPr id="0" name=""/>
        <dsp:cNvSpPr/>
      </dsp:nvSpPr>
      <dsp:spPr>
        <a:xfrm>
          <a:off x="0" y="4106378"/>
          <a:ext cx="6685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34296" y="3707858"/>
          <a:ext cx="6038006" cy="79704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99" tIns="0" rIns="1768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Botschaft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vom</a:t>
          </a: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Kreuz – 1. Kor. 1,21</a:t>
          </a:r>
          <a:endParaRPr lang="en-US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3204" y="3746766"/>
        <a:ext cx="5960190" cy="719224"/>
      </dsp:txXfrm>
    </dsp:sp>
    <dsp:sp modelId="{76FEF27D-7DF4-410C-8F1B-C5FE8476228B}">
      <dsp:nvSpPr>
        <dsp:cNvPr id="0" name=""/>
        <dsp:cNvSpPr/>
      </dsp:nvSpPr>
      <dsp:spPr>
        <a:xfrm>
          <a:off x="0" y="5331098"/>
          <a:ext cx="6685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34296" y="4932578"/>
          <a:ext cx="6038006" cy="797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99" tIns="0" rIns="1768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Torheit und Schwäche Gottes – </a:t>
          </a:r>
          <a:br>
            <a:rPr lang="de-DE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de-DE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Kor. 1,25 </a:t>
          </a:r>
          <a:endParaRPr lang="en-US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3204" y="4971486"/>
        <a:ext cx="596019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2" y="1087"/>
          <a:ext cx="11857281" cy="6943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“</a:t>
          </a:r>
          <a:r>
            <a:rPr lang="de-DE" sz="2400" b="1" kern="1200" noProof="0" dirty="0"/>
            <a:t>Denn das Wort vom KREUZ ist eine </a:t>
          </a:r>
          <a:r>
            <a:rPr lang="de-DE" sz="2400" b="1" kern="1200" noProof="0" dirty="0">
              <a:highlight>
                <a:srgbClr val="FFFF00"/>
              </a:highlight>
            </a:rPr>
            <a:t>Torheit</a:t>
          </a:r>
          <a:r>
            <a:rPr lang="de-DE" sz="2400" b="1" kern="1200" noProof="0" dirty="0"/>
            <a:t> denen, die verloren werden; </a:t>
          </a:r>
          <a:r>
            <a:rPr lang="en-US" sz="2400" b="1" kern="1200" noProof="0" dirty="0"/>
            <a:t>” </a:t>
          </a:r>
          <a:br>
            <a:rPr lang="en-US" sz="2400" b="1" kern="1200" noProof="0" dirty="0"/>
          </a:br>
          <a:r>
            <a:rPr lang="en-US" sz="2000" b="1" kern="1200" noProof="0" dirty="0"/>
            <a:t>(1. Kor. 1:18)</a:t>
          </a:r>
          <a:endParaRPr lang="en-US" sz="2400" kern="1200" noProof="0" dirty="0"/>
        </a:p>
      </dsp:txBody>
      <dsp:txXfrm rot="10800000">
        <a:off x="173587" y="1087"/>
        <a:ext cx="11683692" cy="694357"/>
      </dsp:txXfrm>
    </dsp:sp>
    <dsp:sp modelId="{7942F575-A43E-45B0-9800-AD4DDCBA2EBD}">
      <dsp:nvSpPr>
        <dsp:cNvPr id="0" name=""/>
        <dsp:cNvSpPr/>
      </dsp:nvSpPr>
      <dsp:spPr>
        <a:xfrm>
          <a:off x="752235" y="123481"/>
          <a:ext cx="449568" cy="449568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2" y="896254"/>
          <a:ext cx="11857281" cy="6943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“</a:t>
          </a:r>
          <a:r>
            <a:rPr lang="de-DE" sz="2400" b="1" kern="1200" noProof="0" dirty="0"/>
            <a:t>gefiel es GOTT wohl, durch die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/>
            <a:t> der Predigt selig zu machen, </a:t>
          </a:r>
          <a:br>
            <a:rPr lang="de-DE" sz="2400" b="1" kern="1200" noProof="0" dirty="0"/>
          </a:br>
          <a:r>
            <a:rPr lang="de-DE" sz="2400" b="1" kern="1200" noProof="0" dirty="0"/>
            <a:t>die da glauben.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1:21)</a:t>
          </a:r>
          <a:endParaRPr lang="en-US" sz="2400" kern="1200" noProof="0" dirty="0"/>
        </a:p>
      </dsp:txBody>
      <dsp:txXfrm rot="10800000">
        <a:off x="173587" y="896254"/>
        <a:ext cx="11683692" cy="694357"/>
      </dsp:txXfrm>
    </dsp:sp>
    <dsp:sp modelId="{AACB4B34-B920-43F8-A145-6153CD808008}">
      <dsp:nvSpPr>
        <dsp:cNvPr id="0" name=""/>
        <dsp:cNvSpPr/>
      </dsp:nvSpPr>
      <dsp:spPr>
        <a:xfrm>
          <a:off x="752235" y="1018648"/>
          <a:ext cx="449568" cy="449568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2" y="1791421"/>
          <a:ext cx="11857281" cy="6943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“</a:t>
          </a:r>
          <a:r>
            <a:rPr lang="de-DE" sz="2400" b="1" kern="1200" noProof="0" dirty="0"/>
            <a:t>Christus, den Gekreuzigten, […] den Heiden  eine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/>
            <a:t>;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1:23)</a:t>
          </a:r>
          <a:endParaRPr lang="en-US" sz="2400" kern="1200" noProof="0" dirty="0"/>
        </a:p>
      </dsp:txBody>
      <dsp:txXfrm rot="10800000">
        <a:off x="173587" y="1791421"/>
        <a:ext cx="11683692" cy="694357"/>
      </dsp:txXfrm>
    </dsp:sp>
    <dsp:sp modelId="{39D982C7-D34F-432B-B9F2-59999BDDC9C0}">
      <dsp:nvSpPr>
        <dsp:cNvPr id="0" name=""/>
        <dsp:cNvSpPr/>
      </dsp:nvSpPr>
      <dsp:spPr>
        <a:xfrm>
          <a:off x="752235" y="1913815"/>
          <a:ext cx="449568" cy="449568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2" y="2686588"/>
          <a:ext cx="11857281" cy="1012233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9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noProof="0" dirty="0"/>
            <a:t>	“</a:t>
          </a:r>
          <a:r>
            <a:rPr lang="de-DE" sz="2300" b="1" kern="1200" noProof="0" dirty="0"/>
            <a:t>Der irdisch gesinnte Mensch aber erfasst nicht, was vom GEIST GOTTES kommt.</a:t>
          </a:r>
          <a:r>
            <a:rPr lang="de-DE" sz="2400" b="1" kern="1200" noProof="0" dirty="0"/>
            <a:t> </a:t>
          </a:r>
          <a:r>
            <a:rPr lang="de-DE" sz="2400" b="1" kern="1200" noProof="0" dirty="0">
              <a:highlight>
                <a:srgbClr val="FFFF00"/>
              </a:highlight>
            </a:rPr>
            <a:t>Torheit</a:t>
          </a:r>
          <a:r>
            <a:rPr lang="de-DE" sz="2400" b="1" kern="1200" noProof="0" dirty="0"/>
            <a:t> ist es für ihn…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2:14)</a:t>
          </a:r>
          <a:endParaRPr lang="en-US" sz="2400" kern="1200" noProof="0" dirty="0"/>
        </a:p>
      </dsp:txBody>
      <dsp:txXfrm rot="10800000">
        <a:off x="253056" y="2686588"/>
        <a:ext cx="11604223" cy="1012233"/>
      </dsp:txXfrm>
    </dsp:sp>
    <dsp:sp modelId="{66A9998C-B03C-4000-A764-1A37BBE8B347}">
      <dsp:nvSpPr>
        <dsp:cNvPr id="0" name=""/>
        <dsp:cNvSpPr/>
      </dsp:nvSpPr>
      <dsp:spPr>
        <a:xfrm>
          <a:off x="752235" y="2967921"/>
          <a:ext cx="449568" cy="449568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2" y="3899632"/>
          <a:ext cx="11857281" cy="6943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1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“</a:t>
          </a:r>
          <a:r>
            <a:rPr lang="de-DE" sz="2400" b="1" kern="1200" noProof="0" dirty="0"/>
            <a:t>Denn die Weisheit dieser Welt ist </a:t>
          </a:r>
          <a:r>
            <a:rPr lang="de-DE" sz="2400" b="1" kern="1200" noProof="0" dirty="0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  <a:ea typeface="+mn-ea"/>
              <a:cs typeface="+mn-cs"/>
            </a:rPr>
            <a:t>Torheit</a:t>
          </a:r>
          <a:r>
            <a:rPr lang="de-DE" sz="24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2400" b="1" kern="1200" noProof="0" dirty="0"/>
            <a:t>bei GOTT.</a:t>
          </a:r>
          <a:r>
            <a:rPr lang="en-US" sz="2400" b="1" kern="1200" noProof="0" dirty="0"/>
            <a:t>” </a:t>
          </a:r>
          <a:r>
            <a:rPr lang="en-US" sz="2000" b="1" kern="1200" noProof="0" dirty="0"/>
            <a:t>(1. Kor. 3:19)</a:t>
          </a:r>
          <a:endParaRPr lang="en-US" sz="2400" kern="1200" noProof="0" dirty="0"/>
        </a:p>
      </dsp:txBody>
      <dsp:txXfrm rot="10800000">
        <a:off x="173587" y="3899632"/>
        <a:ext cx="11683692" cy="694357"/>
      </dsp:txXfrm>
    </dsp:sp>
    <dsp:sp modelId="{B7F53545-1615-4EC4-91E7-460EA1C6E685}">
      <dsp:nvSpPr>
        <dsp:cNvPr id="0" name=""/>
        <dsp:cNvSpPr/>
      </dsp:nvSpPr>
      <dsp:spPr>
        <a:xfrm>
          <a:off x="752235" y="4022027"/>
          <a:ext cx="449568" cy="449568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286087" y="599938"/>
          <a:ext cx="2838689" cy="3339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286087" y="725362"/>
          <a:ext cx="208540" cy="208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286087" y="0"/>
          <a:ext cx="2838689" cy="599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Das Schlimmste </a:t>
          </a:r>
          <a:b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</a:br>
          <a:r>
            <a:rPr lang="de-DE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im Menschen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286087" y="0"/>
        <a:ext cx="2838689" cy="599938"/>
      </dsp:txXfrm>
    </dsp:sp>
    <dsp:sp modelId="{E7F4D5B1-82DC-4F0B-ACA5-D713CF6E241B}">
      <dsp:nvSpPr>
        <dsp:cNvPr id="0" name=""/>
        <dsp:cNvSpPr/>
      </dsp:nvSpPr>
      <dsp:spPr>
        <a:xfrm>
          <a:off x="1286087" y="1211463"/>
          <a:ext cx="208535" cy="20853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484795" y="1072682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Wahnsinn</a:t>
          </a:r>
          <a:endParaRPr lang="en-US" sz="2000" b="1" kern="1200" noProof="0" dirty="0"/>
        </a:p>
      </dsp:txBody>
      <dsp:txXfrm>
        <a:off x="1484795" y="1072682"/>
        <a:ext cx="2639981" cy="486096"/>
      </dsp:txXfrm>
    </dsp:sp>
    <dsp:sp modelId="{624BCA84-C5C0-415E-B6C0-97F62AE55C75}">
      <dsp:nvSpPr>
        <dsp:cNvPr id="0" name=""/>
        <dsp:cNvSpPr/>
      </dsp:nvSpPr>
      <dsp:spPr>
        <a:xfrm>
          <a:off x="1286087" y="1697559"/>
          <a:ext cx="208535" cy="208535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484795" y="1558779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Ablehnung</a:t>
          </a:r>
          <a:endParaRPr lang="en-US" sz="2000" b="1" kern="1200" noProof="0" dirty="0"/>
        </a:p>
      </dsp:txBody>
      <dsp:txXfrm>
        <a:off x="1484795" y="1558779"/>
        <a:ext cx="2639981" cy="486096"/>
      </dsp:txXfrm>
    </dsp:sp>
    <dsp:sp modelId="{64D44CB1-1FF9-4750-A98F-13AC660D37EC}">
      <dsp:nvSpPr>
        <dsp:cNvPr id="0" name=""/>
        <dsp:cNvSpPr/>
      </dsp:nvSpPr>
      <dsp:spPr>
        <a:xfrm>
          <a:off x="1286087" y="2183655"/>
          <a:ext cx="208535" cy="20853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484795" y="2044875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Selbstzerstörung</a:t>
          </a:r>
          <a:endParaRPr lang="en-US" sz="2000" b="1" kern="1200" noProof="0" dirty="0"/>
        </a:p>
      </dsp:txBody>
      <dsp:txXfrm>
        <a:off x="1484795" y="2044875"/>
        <a:ext cx="2639981" cy="486096"/>
      </dsp:txXfrm>
    </dsp:sp>
    <dsp:sp modelId="{6CEFD66E-15EA-4CD8-AE74-B025AB01603D}">
      <dsp:nvSpPr>
        <dsp:cNvPr id="0" name=""/>
        <dsp:cNvSpPr/>
      </dsp:nvSpPr>
      <dsp:spPr>
        <a:xfrm>
          <a:off x="1286087" y="2669752"/>
          <a:ext cx="208535" cy="20853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484795" y="2530971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Verdammnis</a:t>
          </a:r>
          <a:endParaRPr lang="en-US" sz="2000" b="1" kern="1200" noProof="0" dirty="0"/>
        </a:p>
      </dsp:txBody>
      <dsp:txXfrm>
        <a:off x="1484795" y="2530971"/>
        <a:ext cx="2639981" cy="486096"/>
      </dsp:txXfrm>
    </dsp:sp>
    <dsp:sp modelId="{CB2A4995-A82B-416F-B79D-8E1A18C51C4A}">
      <dsp:nvSpPr>
        <dsp:cNvPr id="0" name=""/>
        <dsp:cNvSpPr/>
      </dsp:nvSpPr>
      <dsp:spPr>
        <a:xfrm>
          <a:off x="4266711" y="599938"/>
          <a:ext cx="2838689" cy="3339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4266711" y="725362"/>
          <a:ext cx="208540" cy="208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4266711" y="0"/>
          <a:ext cx="2838689" cy="599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GOTTES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Bestes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4266711" y="0"/>
        <a:ext cx="2838689" cy="599938"/>
      </dsp:txXfrm>
    </dsp:sp>
    <dsp:sp modelId="{7583F063-1618-47DD-A04B-F94D883543E6}">
      <dsp:nvSpPr>
        <dsp:cNvPr id="0" name=""/>
        <dsp:cNvSpPr/>
      </dsp:nvSpPr>
      <dsp:spPr>
        <a:xfrm>
          <a:off x="4266711" y="1211463"/>
          <a:ext cx="208535" cy="2085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4465420" y="1072682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Macht</a:t>
          </a:r>
        </a:p>
      </dsp:txBody>
      <dsp:txXfrm>
        <a:off x="4465420" y="1072682"/>
        <a:ext cx="2639981" cy="486096"/>
      </dsp:txXfrm>
    </dsp:sp>
    <dsp:sp modelId="{5221AC91-1EF6-4389-88EE-440942929C89}">
      <dsp:nvSpPr>
        <dsp:cNvPr id="0" name=""/>
        <dsp:cNvSpPr/>
      </dsp:nvSpPr>
      <dsp:spPr>
        <a:xfrm>
          <a:off x="4266711" y="1697559"/>
          <a:ext cx="208535" cy="20853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4465420" y="1558779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Akzeptanz</a:t>
          </a:r>
          <a:endParaRPr lang="en-US" sz="2000" b="1" kern="1200" noProof="0" dirty="0"/>
        </a:p>
      </dsp:txBody>
      <dsp:txXfrm>
        <a:off x="4465420" y="1558779"/>
        <a:ext cx="2639981" cy="486096"/>
      </dsp:txXfrm>
    </dsp:sp>
    <dsp:sp modelId="{BC6AC961-8476-45B7-BC8A-0ABB721B8675}">
      <dsp:nvSpPr>
        <dsp:cNvPr id="0" name=""/>
        <dsp:cNvSpPr/>
      </dsp:nvSpPr>
      <dsp:spPr>
        <a:xfrm>
          <a:off x="4266711" y="2183655"/>
          <a:ext cx="208535" cy="208535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4465420" y="2044875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Vergebung</a:t>
          </a:r>
          <a:endParaRPr lang="en-US" sz="2000" b="1" kern="1200" noProof="0" dirty="0"/>
        </a:p>
      </dsp:txBody>
      <dsp:txXfrm>
        <a:off x="4465420" y="2044875"/>
        <a:ext cx="2639981" cy="486096"/>
      </dsp:txXfrm>
    </dsp:sp>
    <dsp:sp modelId="{0D8C232F-F28D-400E-BD44-3E5B1752609C}">
      <dsp:nvSpPr>
        <dsp:cNvPr id="0" name=""/>
        <dsp:cNvSpPr/>
      </dsp:nvSpPr>
      <dsp:spPr>
        <a:xfrm>
          <a:off x="4266711" y="2669752"/>
          <a:ext cx="208535" cy="20853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4465420" y="2530971"/>
          <a:ext cx="2639981" cy="48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Erlösung</a:t>
          </a:r>
          <a:endParaRPr lang="en-US" sz="2000" b="1" kern="1200" noProof="0" dirty="0"/>
        </a:p>
      </dsp:txBody>
      <dsp:txXfrm>
        <a:off x="4465420" y="2530971"/>
        <a:ext cx="2639981" cy="48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7E06E-8087-46E6-82CB-A52D3F6513C2}" type="datetimeFigureOut">
              <a:rPr lang="de-DE" smtClean="0"/>
              <a:t>09.07.2026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BC68F-4919-4A7D-9C2B-7EF70B24BB4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49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BC68F-4919-4A7D-9C2B-7EF70B24BB4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81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BC68F-4919-4A7D-9C2B-7EF70B24BB4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97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8E1D-1E45-D80F-35AE-76784276A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0CC43B-6E53-4BAC-C6AA-2D2EBB602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00DC99-F2D2-B57A-2EB7-A16A2242F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D8AD6-91A2-65FA-3347-C8B01A44E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BC68F-4919-4A7D-9C2B-7EF70B24BB4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63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BC68F-4919-4A7D-9C2B-7EF70B24BB4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42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CFA3-8704-71E4-30BF-3B1E4BAE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920E08-2AF3-0CFA-C844-D9419F3E4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3465DB-8BCE-9363-676F-CBFF59DCD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91B5F9-6008-0F84-6925-C8D900FB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BC68F-4919-4A7D-9C2B-7EF70B24BB4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4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DIE BOTSCHAFT VOM KREUZ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14F3863E-C72B-2CAC-7881-2B05EB5DD6F3}"/>
              </a:ext>
            </a:extLst>
          </p:cNvPr>
          <p:cNvSpPr txBox="1"/>
          <p:nvPr/>
        </p:nvSpPr>
        <p:spPr>
          <a:xfrm>
            <a:off x="3801028" y="5433315"/>
            <a:ext cx="273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2</a:t>
            </a:r>
            <a:r>
              <a:rPr lang="de-DE" sz="1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1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Sabbat, 11. Ju</a:t>
            </a:r>
            <a:r>
              <a:rPr lang="de-DE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20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2026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B6C3AF-CB23-8E1C-977B-6D426B9B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9096" y="109182"/>
            <a:ext cx="402371" cy="66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D4ABC-ABC2-222D-408C-B8C4A341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540FF-1701-4524-7009-E0BE4B04FC4F}"/>
              </a:ext>
            </a:extLst>
          </p:cNvPr>
          <p:cNvSpPr txBox="1"/>
          <p:nvPr/>
        </p:nvSpPr>
        <p:spPr>
          <a:xfrm>
            <a:off x="4200024" y="41357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DIE TORHEIT DES KREUZES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4E265C-9154-B3C8-C870-BF1CE2591EF0}"/>
              </a:ext>
            </a:extLst>
          </p:cNvPr>
          <p:cNvSpPr txBox="1"/>
          <p:nvPr/>
        </p:nvSpPr>
        <p:spPr>
          <a:xfrm>
            <a:off x="3916907" y="699369"/>
            <a:ext cx="827509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wir aber predigen CHRISTUS, den Gekreuzigten,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den Juden ein Ärgernis und den Griechen eine Torheit;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(1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1:23)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127DE9-AD0A-1509-C32A-64AA0C4BA505}"/>
              </a:ext>
            </a:extLst>
          </p:cNvPr>
          <p:cNvSpPr txBox="1"/>
          <p:nvPr/>
        </p:nvSpPr>
        <p:spPr>
          <a:xfrm>
            <a:off x="-263722" y="1287852"/>
            <a:ext cx="6061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Das Kreuz ist eine </a:t>
            </a:r>
            <a:r>
              <a:rPr lang="de-DE" sz="2400" b="1" dirty="0">
                <a:highlight>
                  <a:srgbClr val="C0C0C0"/>
                </a:highlight>
              </a:rPr>
              <a:t>Torheit (Unsinn) </a:t>
            </a:r>
            <a:br>
              <a:rPr lang="de-DE" sz="2400" b="1" dirty="0">
                <a:highlight>
                  <a:srgbClr val="C0C0C0"/>
                </a:highlight>
              </a:rPr>
            </a:br>
            <a:r>
              <a:rPr lang="de-DE" sz="2400" b="1" dirty="0"/>
              <a:t>für diejenigen, die verloren sind </a:t>
            </a:r>
            <a:br>
              <a:rPr lang="de-DE" sz="2400" b="1" dirty="0"/>
            </a:br>
            <a:r>
              <a:rPr lang="de-DE" sz="2400" b="1" dirty="0"/>
              <a:t>und GOTT nicht kennen (Heiden), </a:t>
            </a:r>
            <a:br>
              <a:rPr lang="de-DE" sz="2400" b="1" dirty="0"/>
            </a:br>
            <a:r>
              <a:rPr lang="de-DE" sz="2400" b="1" dirty="0"/>
              <a:t>die nur an diese Welt denken </a:t>
            </a:r>
            <a:br>
              <a:rPr lang="de-DE" sz="2400" b="1" dirty="0"/>
            </a:br>
            <a:r>
              <a:rPr lang="de-DE" sz="2400" b="1" dirty="0">
                <a:highlight>
                  <a:srgbClr val="C0C0C0"/>
                </a:highlight>
              </a:rPr>
              <a:t>(der natürliche Mensch)</a:t>
            </a:r>
            <a:r>
              <a:rPr lang="de-DE" sz="2400" b="1" dirty="0"/>
              <a:t> </a:t>
            </a:r>
            <a:br>
              <a:rPr lang="de-DE" sz="2400" b="1" dirty="0"/>
            </a:br>
            <a:r>
              <a:rPr lang="de-DE" sz="2400" b="1" dirty="0"/>
              <a:t>und die nur von ihrer eigenen Weisheit regiert werden.</a:t>
            </a:r>
            <a:endParaRPr lang="en-US" sz="2400" b="1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480B4C-4E5A-4914-5658-9F6EF1FC0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7281" y="3429000"/>
            <a:ext cx="6565998" cy="33444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D3B54C-4BB7-3129-38F0-85902BFACA48}"/>
              </a:ext>
            </a:extLst>
          </p:cNvPr>
          <p:cNvSpPr txBox="1"/>
          <p:nvPr/>
        </p:nvSpPr>
        <p:spPr>
          <a:xfrm>
            <a:off x="5907198" y="1490008"/>
            <a:ext cx="6448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Aber das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KREUZ</a:t>
            </a:r>
            <a:r>
              <a:rPr lang="de-DE" sz="2400" b="1" dirty="0">
                <a:solidFill>
                  <a:prstClr val="black"/>
                </a:solidFill>
              </a:rPr>
              <a:t> ist ein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SEGEN</a:t>
            </a:r>
            <a:r>
              <a:rPr lang="de-DE" sz="2400" b="1" dirty="0">
                <a:solidFill>
                  <a:prstClr val="black"/>
                </a:solidFill>
              </a:rPr>
              <a:t>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für diejenigen,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gerettet</a:t>
            </a:r>
            <a:r>
              <a:rPr lang="de-DE" sz="2400" b="1" dirty="0">
                <a:solidFill>
                  <a:prstClr val="black"/>
                </a:solidFill>
              </a:rPr>
              <a:t> sind,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also für diejenigen, die bereit sind,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das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KREUZ aus GOTTES Sicht </a:t>
            </a:r>
            <a:r>
              <a:rPr lang="de-DE" sz="2400" b="1" dirty="0">
                <a:solidFill>
                  <a:prstClr val="black"/>
                </a:solidFill>
              </a:rPr>
              <a:t>zu sehen.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28A54DB3-0126-B005-7B53-903C433F5AE3}"/>
              </a:ext>
            </a:extLst>
          </p:cNvPr>
          <p:cNvSpPr/>
          <p:nvPr/>
        </p:nvSpPr>
        <p:spPr>
          <a:xfrm>
            <a:off x="130819" y="84528"/>
            <a:ext cx="3596462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M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o,  6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Torheit für jene,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verloren gehen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3827002" y="0"/>
            <a:ext cx="8364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KRAFT GOTTES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833272" y="1123664"/>
            <a:ext cx="8047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Denn das Wort vom Kreuz ist eine Torheit denen, die verloren werden; </a:t>
            </a:r>
            <a:b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uns aber, die wir selig werden, ist es Gottes Kraft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.” 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sz="1600" b="1" noProof="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0" y="1903543"/>
            <a:ext cx="11933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prstClr val="black"/>
                </a:solidFill>
              </a:rPr>
              <a:t>Das Kreuz hat die Kraft, das </a:t>
            </a: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Schlechteste des Menschen</a:t>
            </a:r>
            <a:r>
              <a:rPr lang="de-DE" sz="2000" b="1" dirty="0">
                <a:solidFill>
                  <a:prstClr val="black"/>
                </a:solidFill>
              </a:rPr>
              <a:t> und das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Beste GOTTES</a:t>
            </a:r>
            <a:r>
              <a:rPr lang="de-DE" sz="2000" b="1" dirty="0">
                <a:solidFill>
                  <a:prstClr val="black"/>
                </a:solidFill>
              </a:rPr>
              <a:t> zu zeigen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(1. Kor. 1,18).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48576"/>
              </p:ext>
            </p:extLst>
          </p:nvPr>
        </p:nvGraphicFramePr>
        <p:xfrm>
          <a:off x="1956863" y="2628952"/>
          <a:ext cx="8391489" cy="302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B151AC07-62A2-D7D2-C4BA-F480646357A5}"/>
              </a:ext>
            </a:extLst>
          </p:cNvPr>
          <p:cNvSpPr/>
          <p:nvPr/>
        </p:nvSpPr>
        <p:spPr>
          <a:xfrm>
            <a:off x="86724" y="-10158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Di, 7.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Kraft für diejenigen,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gerettet werden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89AE0C9B-D631-C7CB-12DD-267662974D74}"/>
              </a:ext>
            </a:extLst>
          </p:cNvPr>
          <p:cNvSpPr txBox="1"/>
          <p:nvPr/>
        </p:nvSpPr>
        <p:spPr>
          <a:xfrm>
            <a:off x="314143" y="5682077"/>
            <a:ext cx="11618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>
                <a:solidFill>
                  <a:prstClr val="black"/>
                </a:solidFill>
              </a:rPr>
              <a:t>Wer das KREUZ ablehnt, muss die Folgen seines Fehlverhaltens tragen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und wird letztendlich von Demjenigen vernichtet werden, Den er abgelehnt hat.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2" grpId="0" uiExpand="1" build="p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9732C-2A3A-8496-8588-E427F6C2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D7F0A-6ECD-D4DD-EBAC-FBDF78F167C1}"/>
              </a:ext>
            </a:extLst>
          </p:cNvPr>
          <p:cNvSpPr txBox="1"/>
          <p:nvPr/>
        </p:nvSpPr>
        <p:spPr>
          <a:xfrm>
            <a:off x="4337151" y="28243"/>
            <a:ext cx="62142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KRAFT GOTTES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9C8BD3-9058-0BC8-A857-7F84A7B68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6730" y="997652"/>
            <a:ext cx="4334826" cy="4841820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6FC0D0-F829-F34E-AD0E-66451A5D2E44}"/>
              </a:ext>
            </a:extLst>
          </p:cNvPr>
          <p:cNvSpPr txBox="1"/>
          <p:nvPr/>
        </p:nvSpPr>
        <p:spPr>
          <a:xfrm>
            <a:off x="0" y="2579627"/>
            <a:ext cx="74442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Die Kraft GOTTES,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sich am KREUZ offenbart hat,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kann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den Menschen mit GOTT zu versöhnen,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indem sie ihm alle seine Sünden vergibt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und ihm das ewige Leben schenkt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(Kol 1,20):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69A75ED5-95E7-2908-D1AA-D373E9FF0852}"/>
              </a:ext>
            </a:extLst>
          </p:cNvPr>
          <p:cNvSpPr/>
          <p:nvPr/>
        </p:nvSpPr>
        <p:spPr>
          <a:xfrm>
            <a:off x="86724" y="-10158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Di, 7.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Kraft für diejenigen,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gerettet werden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51EB25F6-D87C-CF29-12D4-FF84309B883B}"/>
              </a:ext>
            </a:extLst>
          </p:cNvPr>
          <p:cNvSpPr txBox="1"/>
          <p:nvPr/>
        </p:nvSpPr>
        <p:spPr>
          <a:xfrm>
            <a:off x="703677" y="1123664"/>
            <a:ext cx="60369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Denn das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WORT vom KREUZ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ist eine Torheit denen, </a:t>
            </a:r>
            <a:b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die verloren werden; </a:t>
            </a:r>
            <a:b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uns aber, die wir selig werden, ist es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GOTTES KRAFT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.” </a:t>
            </a:r>
            <a:b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sz="1600" b="1" noProof="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1:18)</a:t>
            </a: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B5A02B60-5052-5CC2-A70E-5DC0078704F7}"/>
              </a:ext>
            </a:extLst>
          </p:cNvPr>
          <p:cNvSpPr txBox="1"/>
          <p:nvPr/>
        </p:nvSpPr>
        <p:spPr>
          <a:xfrm>
            <a:off x="32273" y="4925546"/>
            <a:ext cx="7444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„und </a:t>
            </a:r>
            <a:r>
              <a:rPr lang="de-DE" sz="2400" b="1" dirty="0">
                <a:solidFill>
                  <a:srgbClr val="FFFF00"/>
                </a:solidFill>
              </a:rPr>
              <a:t>durch IHN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alles zu versöhnen</a:t>
            </a:r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>
                <a:solidFill>
                  <a:srgbClr val="FFFF00"/>
                </a:solidFill>
              </a:rPr>
              <a:t>zu IHM hin,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es sei auf Erden oder im Himmel,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 indem er </a:t>
            </a:r>
            <a:r>
              <a:rPr lang="de-DE" sz="2400" b="1" dirty="0">
                <a:solidFill>
                  <a:srgbClr val="FFFF00"/>
                </a:solidFill>
              </a:rPr>
              <a:t>FRIEDEN</a:t>
            </a:r>
            <a:r>
              <a:rPr lang="de-DE" sz="2400" b="1" dirty="0">
                <a:solidFill>
                  <a:prstClr val="black"/>
                </a:solidFill>
              </a:rPr>
              <a:t> machte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durch </a:t>
            </a:r>
            <a:r>
              <a:rPr lang="de-DE" sz="2400" b="1" dirty="0">
                <a:solidFill>
                  <a:srgbClr val="C00000"/>
                </a:solidFill>
              </a:rPr>
              <a:t>Sein Blut am KREUZ</a:t>
            </a:r>
            <a:r>
              <a:rPr lang="de-DE" sz="2400" b="1" dirty="0">
                <a:solidFill>
                  <a:prstClr val="black"/>
                </a:solidFill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349268-5406-C316-D78C-F56BC416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B94920-B50F-569F-7E4B-CF9BBB6216BD}"/>
              </a:ext>
            </a:extLst>
          </p:cNvPr>
          <p:cNvSpPr txBox="1"/>
          <p:nvPr/>
        </p:nvSpPr>
        <p:spPr>
          <a:xfrm>
            <a:off x="4337151" y="28243"/>
            <a:ext cx="62142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KRAFT GOTTES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B6567-866C-4BED-5E3B-11B3DDCC2A21}"/>
              </a:ext>
            </a:extLst>
          </p:cNvPr>
          <p:cNvSpPr txBox="1"/>
          <p:nvPr/>
        </p:nvSpPr>
        <p:spPr>
          <a:xfrm>
            <a:off x="703677" y="1123664"/>
            <a:ext cx="60369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Denn das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WORT vom KREUZ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ist eine Torheit denen, </a:t>
            </a:r>
            <a:b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die verloren werden; </a:t>
            </a:r>
            <a:b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uns aber, die wir selig werden, ist es 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GOTTES KRAFT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.” </a:t>
            </a:r>
            <a:b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sz="1600" b="1" noProof="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6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1:18)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F63820-41C8-8099-8DBC-4DC790401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8605" y="997652"/>
            <a:ext cx="4952951" cy="5532240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C48567-A250-61E4-3DB0-FD7C99271F31}"/>
              </a:ext>
            </a:extLst>
          </p:cNvPr>
          <p:cNvSpPr txBox="1"/>
          <p:nvPr/>
        </p:nvSpPr>
        <p:spPr>
          <a:xfrm>
            <a:off x="0" y="2836341"/>
            <a:ext cx="674061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 (1. Petr 2,24):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" Der </a:t>
            </a:r>
            <a:r>
              <a:rPr lang="de-DE" sz="2400" b="1" dirty="0">
                <a:solidFill>
                  <a:srgbClr val="C00000"/>
                </a:solidFill>
              </a:rPr>
              <a:t>unsre Sünden </a:t>
            </a:r>
            <a:r>
              <a:rPr lang="de-DE" sz="2400" b="1" dirty="0">
                <a:solidFill>
                  <a:prstClr val="black"/>
                </a:solidFill>
              </a:rPr>
              <a:t>selbst hinaufgetragen hat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srgbClr val="C00000"/>
                </a:solidFill>
              </a:rPr>
              <a:t>an Seinem Leibe </a:t>
            </a:r>
            <a:r>
              <a:rPr lang="de-DE" sz="2400" b="1" dirty="0">
                <a:solidFill>
                  <a:prstClr val="black"/>
                </a:solidFill>
              </a:rPr>
              <a:t>auf das Holz,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damit wir,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den </a:t>
            </a:r>
            <a:r>
              <a:rPr lang="de-DE" sz="2400" b="1" dirty="0">
                <a:solidFill>
                  <a:srgbClr val="C00000"/>
                </a:solidFill>
              </a:rPr>
              <a:t>Sünden abgestorben, </a:t>
            </a:r>
            <a:br>
              <a:rPr lang="de-DE" sz="2400" b="1" dirty="0">
                <a:solidFill>
                  <a:srgbClr val="C00000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der 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  <a:t>GERECHTIGKEIT leben.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Durch Seine Wunden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seid ihr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heil geworden.“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1E948185-6C7B-274B-0B80-A9D524735A96}"/>
              </a:ext>
            </a:extLst>
          </p:cNvPr>
          <p:cNvSpPr/>
          <p:nvPr/>
        </p:nvSpPr>
        <p:spPr>
          <a:xfrm>
            <a:off x="86724" y="-10158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Di, 7.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Kraft für diejenigen,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gerettet werden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3823556" y="0"/>
            <a:ext cx="836844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DIE BOTSCHAFT VOM KREUZ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1065916" y="2150946"/>
            <a:ext cx="324677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Denn weil die Welt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durch ihre Weisheit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GOTT in Seiner Weisheit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nicht erkannte,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gefiel es GOTT wohl,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durch die Torheit </a:t>
            </a:r>
            <a:br>
              <a:rPr lang="de-DE" sz="2400" b="1" dirty="0">
                <a:solidFill>
                  <a:srgbClr val="FFFF00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der Predigt </a:t>
            </a:r>
            <a:br>
              <a:rPr lang="de-DE" sz="2400" b="1" dirty="0">
                <a:solidFill>
                  <a:srgbClr val="FFFF00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selig zu machen, </a:t>
            </a:r>
            <a:b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die da glauben</a:t>
            </a:r>
            <a:r>
              <a:rPr lang="en-US" sz="2400" b="1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.” </a:t>
            </a:r>
          </a:p>
          <a:p>
            <a:r>
              <a:rPr lang="en-US" b="1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b="1" noProof="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b="1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8177378" y="745283"/>
            <a:ext cx="377133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300" b="1" dirty="0">
                <a:solidFill>
                  <a:schemeClr val="bg1"/>
                </a:solidFill>
              </a:rPr>
              <a:t>Warum ist es töricht, </a:t>
            </a:r>
            <a:br>
              <a:rPr lang="de-DE" sz="2300" b="1" dirty="0">
                <a:solidFill>
                  <a:schemeClr val="bg1"/>
                </a:solidFill>
              </a:rPr>
            </a:br>
            <a:r>
              <a:rPr lang="de-DE" sz="2300" b="1" dirty="0">
                <a:solidFill>
                  <a:schemeClr val="bg1"/>
                </a:solidFill>
              </a:rPr>
              <a:t>die Botschaft des Kreuzes </a:t>
            </a:r>
            <a:br>
              <a:rPr lang="de-DE" sz="2300" b="1" dirty="0">
                <a:solidFill>
                  <a:schemeClr val="bg1"/>
                </a:solidFill>
              </a:rPr>
            </a:br>
            <a:r>
              <a:rPr lang="de-DE" sz="2300" b="1" dirty="0">
                <a:solidFill>
                  <a:schemeClr val="bg1"/>
                </a:solidFill>
              </a:rPr>
              <a:t>zu predigen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(1. Korinther 1,21-24)?</a:t>
            </a:r>
            <a:endParaRPr lang="en-US" sz="2000" b="1" noProof="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6953629" y="2191890"/>
            <a:ext cx="524074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Die Juden erwarteten einen MESSIAS, der sie von römischer Unterdrückung befreien sollte.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Als JESUS verkündete,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dass Er gekreuzigt werden würde, waren Seine eigenen Jünger entsetzt. Außerdem war für einen Juden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ein Mann, der an einem Baum hing,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ein von GOTT Verfluchter (5. Mo 21,23). Für einen Nichtjuden, der nicht einmal einen Erlöser erwartete,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war das Ergebnis dasselbe: </a:t>
            </a:r>
            <a:b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de-DE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Das Kreuz ist Torheit.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5804682D-0851-09E7-D62B-DD0BDF09D20D}"/>
              </a:ext>
            </a:extLst>
          </p:cNvPr>
          <p:cNvSpPr/>
          <p:nvPr/>
        </p:nvSpPr>
        <p:spPr>
          <a:xfrm>
            <a:off x="83277" y="37744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Mi, 8.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 </a:t>
            </a:r>
            <a:b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Ein gekreuzigter MESSIAS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ED0AC-31B5-ED7F-C36B-416843DA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BCF389-99FE-5728-9544-C909A93173A7}"/>
              </a:ext>
            </a:extLst>
          </p:cNvPr>
          <p:cNvSpPr txBox="1"/>
          <p:nvPr/>
        </p:nvSpPr>
        <p:spPr>
          <a:xfrm>
            <a:off x="3823556" y="0"/>
            <a:ext cx="836844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DIE BOTSCHAFT VOM KREUZ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99DA55-4C5E-9CC9-F91D-B88610DF0E80}"/>
              </a:ext>
            </a:extLst>
          </p:cNvPr>
          <p:cNvSpPr txBox="1"/>
          <p:nvPr/>
        </p:nvSpPr>
        <p:spPr>
          <a:xfrm>
            <a:off x="5018209" y="1673717"/>
            <a:ext cx="37184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800" b="1" dirty="0">
                <a:solidFill>
                  <a:srgbClr val="993300"/>
                </a:solidFill>
              </a:rPr>
              <a:t>Die Botschaft </a:t>
            </a:r>
            <a:br>
              <a:rPr lang="de-DE" sz="2800" b="1" dirty="0">
                <a:solidFill>
                  <a:srgbClr val="993300"/>
                </a:solidFill>
              </a:rPr>
            </a:br>
            <a:r>
              <a:rPr lang="de-DE" sz="2800" b="1" dirty="0">
                <a:solidFill>
                  <a:srgbClr val="993300"/>
                </a:solidFill>
              </a:rPr>
              <a:t>vom KREUZ zeigt, </a:t>
            </a:r>
            <a:br>
              <a:rPr lang="de-DE" sz="2800" b="1" dirty="0">
                <a:solidFill>
                  <a:srgbClr val="993300"/>
                </a:solidFill>
              </a:rPr>
            </a:br>
            <a:r>
              <a:rPr lang="de-DE" sz="2800" b="1" dirty="0">
                <a:solidFill>
                  <a:srgbClr val="993300"/>
                </a:solidFill>
              </a:rPr>
              <a:t>wie weit GOTT </a:t>
            </a:r>
            <a:br>
              <a:rPr lang="de-DE" sz="2800" b="1" dirty="0">
                <a:solidFill>
                  <a:srgbClr val="993300"/>
                </a:solidFill>
              </a:rPr>
            </a:br>
            <a:r>
              <a:rPr lang="de-DE" sz="2800" b="1" dirty="0">
                <a:solidFill>
                  <a:srgbClr val="993300"/>
                </a:solidFill>
              </a:rPr>
              <a:t>bereit war zu gehen, um uns </a:t>
            </a:r>
            <a:br>
              <a:rPr lang="de-DE" sz="2800" b="1" dirty="0">
                <a:solidFill>
                  <a:srgbClr val="993300"/>
                </a:solidFill>
              </a:rPr>
            </a:br>
            <a:r>
              <a:rPr lang="de-DE" sz="2800" b="1" dirty="0">
                <a:solidFill>
                  <a:srgbClr val="993300"/>
                </a:solidFill>
              </a:rPr>
              <a:t>das Heil </a:t>
            </a:r>
            <a:br>
              <a:rPr lang="de-DE" sz="2800" b="1" dirty="0">
                <a:solidFill>
                  <a:srgbClr val="993300"/>
                </a:solidFill>
              </a:rPr>
            </a:br>
            <a:r>
              <a:rPr lang="de-DE" sz="2800" b="1" dirty="0">
                <a:solidFill>
                  <a:srgbClr val="993300"/>
                </a:solidFill>
              </a:rPr>
              <a:t>zu gewähren.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1DD763-AB65-966B-3F1C-A9C4A6782882}"/>
              </a:ext>
            </a:extLst>
          </p:cNvPr>
          <p:cNvSpPr txBox="1"/>
          <p:nvPr/>
        </p:nvSpPr>
        <p:spPr>
          <a:xfrm>
            <a:off x="83277" y="3429000"/>
            <a:ext cx="5821654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schemeClr val="bg1"/>
                </a:solidFill>
              </a:rPr>
              <a:t>Für die ENGEL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war die Botschaft vom KREUZ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jedoch etwas ganz anderes.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schemeClr val="bg1"/>
                </a:solidFill>
              </a:rPr>
              <a:t>JESUS, Den sie im Himmel gekannt hatten,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ließ sich aus Liebe zu einer Rasse töten,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die Ihn abgelehnt hatte.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Das ist die Perspektive,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die Paulus durch seine Predigten 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vermitteln wollte.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B4141353-E744-50D3-F85F-7FB26A6C9CAE}"/>
              </a:ext>
            </a:extLst>
          </p:cNvPr>
          <p:cNvSpPr/>
          <p:nvPr/>
        </p:nvSpPr>
        <p:spPr>
          <a:xfrm>
            <a:off x="83277" y="37744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Mi, 8.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 </a:t>
            </a:r>
            <a:b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Ein gekreuzigter MESSIAS</a:t>
            </a:r>
          </a:p>
        </p:txBody>
      </p:sp>
    </p:spTree>
    <p:extLst>
      <p:ext uri="{BB962C8B-B14F-4D97-AF65-F5344CB8AC3E}">
        <p14:creationId xmlns:p14="http://schemas.microsoft.com/office/powerpoint/2010/main" val="12755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4347410" y="47625"/>
            <a:ext cx="784458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DIE TORHEIT UND SCHWÄCHE GOTTES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6425009" y="774136"/>
            <a:ext cx="4505944" cy="1583354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andara" panose="020E0502030303020204" pitchFamily="34" charset="0"/>
              </a:rPr>
              <a:t>“</a:t>
            </a:r>
            <a:r>
              <a:rPr lang="de-DE" b="1" dirty="0">
                <a:latin typeface="Candara" panose="020E0502030303020204" pitchFamily="34" charset="0"/>
              </a:rPr>
              <a:t>Denn die göttliche Torheit ist weiser,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als die Menschen sind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die göttliche Schwachheit ist stärker,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als die Menschen sind.</a:t>
            </a:r>
            <a:r>
              <a:rPr lang="en-US" b="1" noProof="0" dirty="0">
                <a:latin typeface="Candara" panose="020E0502030303020204" pitchFamily="34" charset="0"/>
              </a:rPr>
              <a:t>” </a:t>
            </a:r>
            <a:br>
              <a:rPr lang="en-US" b="1" noProof="0" dirty="0">
                <a:latin typeface="Candara" panose="020E0502030303020204" pitchFamily="34" charset="0"/>
              </a:rPr>
            </a:br>
            <a:r>
              <a:rPr lang="en-US" sz="1400" b="1" noProof="0" dirty="0">
                <a:latin typeface="Candara" panose="020E0502030303020204" pitchFamily="34" charset="0"/>
              </a:rPr>
              <a:t>(1. </a:t>
            </a:r>
            <a:r>
              <a:rPr lang="en-US" sz="1400" b="1" noProof="0" dirty="0" err="1"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latin typeface="Candara" panose="020E0502030303020204" pitchFamily="34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127906" y="1281971"/>
            <a:ext cx="2626051" cy="1631216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Ist GOTT </a:t>
            </a:r>
            <a:br>
              <a:rPr lang="de-DE" sz="2000" b="1" dirty="0"/>
            </a:br>
            <a:r>
              <a:rPr lang="de-DE" sz="2000" b="1" dirty="0"/>
              <a:t>in irgendeiner Weise töricht oder schwach </a:t>
            </a:r>
            <a:br>
              <a:rPr lang="de-DE" sz="2000" b="1" dirty="0"/>
            </a:br>
            <a:r>
              <a:rPr lang="de-DE" sz="2000" b="1" dirty="0"/>
              <a:t>(1. Kor. 1,25)?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40986" b="429"/>
          <a:stretch>
            <a:fillRect/>
          </a:stretch>
        </p:blipFill>
        <p:spPr>
          <a:xfrm>
            <a:off x="3546022" y="2557893"/>
            <a:ext cx="4062327" cy="39187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127906" y="3230293"/>
            <a:ext cx="314486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srgbClr val="EEB500"/>
                </a:solidFill>
              </a:rPr>
              <a:t>Natürlich nicht, </a:t>
            </a:r>
            <a:br>
              <a:rPr lang="de-DE" sz="2000" b="1" dirty="0">
                <a:solidFill>
                  <a:srgbClr val="EEB500"/>
                </a:solidFill>
              </a:rPr>
            </a:br>
            <a:r>
              <a:rPr lang="de-DE" sz="2000" b="1" dirty="0">
                <a:solidFill>
                  <a:srgbClr val="EEB500"/>
                </a:solidFill>
              </a:rPr>
              <a:t>denn GOTT ist frei von Unvollkommenheiten.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srgbClr val="EEB500"/>
                </a:solidFill>
              </a:rPr>
              <a:t>Paulus zieht hier lediglich einen bildlichen Vergleich: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EB5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B3207B4-ABF1-0385-C674-A3FB053625D7}"/>
              </a:ext>
            </a:extLst>
          </p:cNvPr>
          <p:cNvSpPr/>
          <p:nvPr/>
        </p:nvSpPr>
        <p:spPr>
          <a:xfrm>
            <a:off x="77705" y="48126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Do, 9.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 CHRISTUS, </a:t>
            </a:r>
            <a:b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die Kraft und Weisheit GOTTES</a:t>
            </a:r>
          </a:p>
        </p:txBody>
      </p:sp>
      <p:pic>
        <p:nvPicPr>
          <p:cNvPr id="13" name="Imagen 3">
            <a:extLst>
              <a:ext uri="{FF2B5EF4-FFF2-40B4-BE49-F238E27FC236}">
                <a16:creationId xmlns:a16="http://schemas.microsoft.com/office/drawing/2014/main" id="{DB3D8F75-D0C9-E4DE-C5A9-01DDA4197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41923" b="429"/>
          <a:stretch>
            <a:fillRect/>
          </a:stretch>
        </p:blipFill>
        <p:spPr>
          <a:xfrm>
            <a:off x="6096000" y="3549323"/>
            <a:ext cx="3144865" cy="30835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1EC4462F-D3F2-31B6-0BB5-391FBB570483}"/>
              </a:ext>
            </a:extLst>
          </p:cNvPr>
          <p:cNvSpPr txBox="1"/>
          <p:nvPr/>
        </p:nvSpPr>
        <p:spPr>
          <a:xfrm>
            <a:off x="127906" y="5336080"/>
            <a:ext cx="9314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Hätte GOTT irgendwelche törichten Gedanken,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wären diese weiser als der weiseste Gedanke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eines Menschen; oder gäbe es bei GOTT irgendwelche schwachen Argumente, wären diese viel stärker als die stärksten menschlichen Argumente.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2" grpId="0" uiExpand="1" build="p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4FB2C-4430-00E5-3047-D9C78F45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054D51-7EAD-2952-D594-2001CF3AABC9}"/>
              </a:ext>
            </a:extLst>
          </p:cNvPr>
          <p:cNvSpPr txBox="1"/>
          <p:nvPr/>
        </p:nvSpPr>
        <p:spPr>
          <a:xfrm>
            <a:off x="4347410" y="47625"/>
            <a:ext cx="784458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DIE TORHEIT UND SCHWÄCHE GOTTES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96F439-19BD-8BFC-EF23-8F25B652ACD4}"/>
              </a:ext>
            </a:extLst>
          </p:cNvPr>
          <p:cNvSpPr txBox="1"/>
          <p:nvPr/>
        </p:nvSpPr>
        <p:spPr>
          <a:xfrm>
            <a:off x="208404" y="1500472"/>
            <a:ext cx="47104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Alle Weisheit, </a:t>
            </a:r>
            <a:br>
              <a:rPr lang="de-DE" sz="2200" b="1" dirty="0"/>
            </a:br>
            <a:r>
              <a:rPr lang="de-DE" sz="2200" b="1" dirty="0"/>
              <a:t>die von den weisesten Menschen gesammelt wird, </a:t>
            </a:r>
            <a:br>
              <a:rPr lang="de-DE" sz="2200" b="1" dirty="0"/>
            </a:br>
            <a:r>
              <a:rPr lang="de-DE" sz="2200" b="1" dirty="0"/>
              <a:t>ist unfähig, </a:t>
            </a:r>
            <a:br>
              <a:rPr lang="de-DE" sz="2200" b="1" dirty="0"/>
            </a:br>
            <a:r>
              <a:rPr lang="de-DE" sz="2200" b="1" dirty="0"/>
              <a:t>einen Rettungsplan </a:t>
            </a:r>
            <a:br>
              <a:rPr lang="de-DE" sz="2200" b="1" dirty="0"/>
            </a:br>
            <a:r>
              <a:rPr lang="de-DE" sz="2200" b="1" dirty="0"/>
              <a:t>für die Menschheit </a:t>
            </a:r>
            <a:br>
              <a:rPr lang="de-DE" sz="2200" b="1" dirty="0"/>
            </a:br>
            <a:r>
              <a:rPr lang="de-DE" sz="2200" b="1" dirty="0"/>
              <a:t>zu entwerfen.</a:t>
            </a:r>
            <a:endParaRPr lang="en-US" sz="22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E9C2B3-185F-B5EF-A44B-88B2298ADE92}"/>
              </a:ext>
            </a:extLst>
          </p:cNvPr>
          <p:cNvSpPr txBox="1"/>
          <p:nvPr/>
        </p:nvSpPr>
        <p:spPr>
          <a:xfrm>
            <a:off x="208404" y="4153649"/>
            <a:ext cx="42437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GOTT allein konnte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durch die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Kraft des Opfers </a:t>
            </a:r>
            <a:b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JESU am Kreuz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"denen, die gerettet werden"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Erlösung</a:t>
            </a:r>
            <a:r>
              <a:rPr lang="de-DE" sz="2400" b="1" dirty="0">
                <a:solidFill>
                  <a:prstClr val="black"/>
                </a:solidFill>
              </a:rPr>
              <a:t> gewähren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(1 Kor. 1,18); …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8C9D928-8930-8E8E-2AFB-DDCFC65C80F1}"/>
              </a:ext>
            </a:extLst>
          </p:cNvPr>
          <p:cNvSpPr/>
          <p:nvPr/>
        </p:nvSpPr>
        <p:spPr>
          <a:xfrm>
            <a:off x="77705" y="48126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Do, 9.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 CHRISTUS, </a:t>
            </a:r>
            <a:b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die Kraft und Weisheit GOTTES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9E44EC82-67EC-6B72-490F-5E6BD28DEFD9}"/>
              </a:ext>
            </a:extLst>
          </p:cNvPr>
          <p:cNvSpPr txBox="1"/>
          <p:nvPr/>
        </p:nvSpPr>
        <p:spPr>
          <a:xfrm>
            <a:off x="4452197" y="652130"/>
            <a:ext cx="7662098" cy="938273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andara" panose="020E0502030303020204" pitchFamily="34" charset="0"/>
              </a:rPr>
              <a:t>“</a:t>
            </a:r>
            <a:r>
              <a:rPr lang="de-DE" b="1" dirty="0">
                <a:latin typeface="Candara" panose="020E0502030303020204" pitchFamily="34" charset="0"/>
              </a:rPr>
              <a:t>Denn die göttliche Torheit ist weiser, als die Menschen sind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die göttliche Schwachheit ist stärker, als die Menschen sind.</a:t>
            </a:r>
            <a:r>
              <a:rPr lang="en-US" b="1" noProof="0" dirty="0">
                <a:latin typeface="Candara" panose="020E0502030303020204" pitchFamily="34" charset="0"/>
              </a:rPr>
              <a:t>” </a:t>
            </a:r>
            <a:br>
              <a:rPr lang="en-US" b="1" noProof="0" dirty="0">
                <a:latin typeface="Candara" panose="020E0502030303020204" pitchFamily="34" charset="0"/>
              </a:rPr>
            </a:br>
            <a:r>
              <a:rPr lang="en-US" sz="1400" b="1" noProof="0" dirty="0">
                <a:latin typeface="Candara" panose="020E0502030303020204" pitchFamily="34" charset="0"/>
              </a:rPr>
              <a:t>(1. </a:t>
            </a:r>
            <a:r>
              <a:rPr lang="en-US" sz="1400" b="1" noProof="0" dirty="0" err="1"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latin typeface="Candara" panose="020E0502030303020204" pitchFamily="34" charset="0"/>
              </a:rPr>
              <a:t> 1:25)</a:t>
            </a: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EE867DA0-AB5A-6C9E-2747-D482D6BA345E}"/>
              </a:ext>
            </a:extLst>
          </p:cNvPr>
          <p:cNvSpPr txBox="1"/>
          <p:nvPr/>
        </p:nvSpPr>
        <p:spPr>
          <a:xfrm>
            <a:off x="4918898" y="5790371"/>
            <a:ext cx="80024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"den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Gläubigen" </a:t>
            </a:r>
            <a:r>
              <a:rPr lang="de-DE" sz="2400" b="1" dirty="0">
                <a:solidFill>
                  <a:prstClr val="black"/>
                </a:solidFill>
              </a:rPr>
              <a:t>(1 Kor. 1,21);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und "denen, die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berufen</a:t>
            </a:r>
            <a:r>
              <a:rPr lang="de-DE" sz="2400" b="1" dirty="0">
                <a:solidFill>
                  <a:prstClr val="black"/>
                </a:solidFill>
              </a:rPr>
              <a:t> sind" (1 Kor. 1,24).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D00B6C5-3C28-BD51-DEE5-31193A826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59" y="1727963"/>
            <a:ext cx="7430537" cy="39248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02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1329F-717D-2251-DDCF-1162874F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043A6C-5864-0D99-EF68-672652CDAC11}"/>
              </a:ext>
            </a:extLst>
          </p:cNvPr>
          <p:cNvSpPr txBox="1"/>
          <p:nvPr/>
        </p:nvSpPr>
        <p:spPr>
          <a:xfrm>
            <a:off x="4347410" y="47625"/>
            <a:ext cx="784458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DIE TORHEIT UND SCHWÄCHE GOTTES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35EDDA-21D2-35F2-B64B-73A2BC71106F}"/>
              </a:ext>
            </a:extLst>
          </p:cNvPr>
          <p:cNvSpPr txBox="1"/>
          <p:nvPr/>
        </p:nvSpPr>
        <p:spPr>
          <a:xfrm>
            <a:off x="5237971" y="2117262"/>
            <a:ext cx="5637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600" b="1" dirty="0"/>
              <a:t>Nur diejenigen, </a:t>
            </a:r>
            <a:br>
              <a:rPr lang="de-DE" sz="3600" b="1" dirty="0"/>
            </a:br>
            <a:r>
              <a:rPr lang="de-DE" sz="3600" b="1" dirty="0"/>
              <a:t>die als Antwort </a:t>
            </a:r>
            <a:br>
              <a:rPr lang="de-DE" sz="3600" b="1" dirty="0"/>
            </a:br>
            <a:r>
              <a:rPr lang="de-DE" sz="3600" b="1" dirty="0"/>
              <a:t>auf den Ruf </a:t>
            </a:r>
            <a:br>
              <a:rPr lang="de-DE" sz="3600" b="1" dirty="0"/>
            </a:br>
            <a:r>
              <a:rPr lang="de-DE" sz="3600" b="1" dirty="0"/>
              <a:t>des 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  <a:t>HEILIGEN GEISTES </a:t>
            </a:r>
            <a:br>
              <a:rPr lang="de-DE" sz="3600" b="1" dirty="0"/>
            </a:br>
            <a:r>
              <a:rPr lang="de-DE" sz="3600" b="1" dirty="0"/>
              <a:t>an </a:t>
            </a:r>
            <a:r>
              <a:rPr lang="de-DE" sz="40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1">
                      <a:lumMod val="50000"/>
                    </a:schemeClr>
                  </a:outerShdw>
                </a:effectLst>
              </a:rPr>
              <a:t>JESUS</a:t>
            </a:r>
            <a:r>
              <a:rPr lang="de-DE" sz="3600" b="1" dirty="0"/>
              <a:t> glauben, </a:t>
            </a:r>
            <a:br>
              <a:rPr lang="de-DE" sz="3600" b="1" dirty="0"/>
            </a:br>
            <a:r>
              <a:rPr lang="de-DE" sz="3600" b="1" dirty="0"/>
              <a:t>werden gerettet werden.</a:t>
            </a:r>
            <a:endParaRPr lang="en-US" sz="3600" b="1" i="1" u="sng" noProof="0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62EE3209-8DA1-9F11-E61A-2036C9E87439}"/>
              </a:ext>
            </a:extLst>
          </p:cNvPr>
          <p:cNvSpPr/>
          <p:nvPr/>
        </p:nvSpPr>
        <p:spPr>
          <a:xfrm>
            <a:off x="77705" y="48126"/>
            <a:ext cx="3740278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Do, 9.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 CHRISTUS, </a:t>
            </a:r>
            <a:b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die Kraft und Weisheit GOTTES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64767E82-E437-284E-D2E1-97A897181A4F}"/>
              </a:ext>
            </a:extLst>
          </p:cNvPr>
          <p:cNvSpPr txBox="1"/>
          <p:nvPr/>
        </p:nvSpPr>
        <p:spPr>
          <a:xfrm>
            <a:off x="4452197" y="652130"/>
            <a:ext cx="7662098" cy="938273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andara" panose="020E0502030303020204" pitchFamily="34" charset="0"/>
              </a:rPr>
              <a:t>“</a:t>
            </a:r>
            <a:r>
              <a:rPr lang="de-DE" b="1" dirty="0">
                <a:latin typeface="Candara" panose="020E0502030303020204" pitchFamily="34" charset="0"/>
              </a:rPr>
              <a:t>Denn die göttliche Torheit ist weiser, als die Menschen sind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die göttliche Schwachheit ist stärker, als die Menschen sind.</a:t>
            </a:r>
            <a:r>
              <a:rPr lang="en-US" b="1" noProof="0" dirty="0">
                <a:latin typeface="Candara" panose="020E0502030303020204" pitchFamily="34" charset="0"/>
              </a:rPr>
              <a:t>” </a:t>
            </a:r>
            <a:br>
              <a:rPr lang="en-US" b="1" noProof="0" dirty="0">
                <a:latin typeface="Candara" panose="020E0502030303020204" pitchFamily="34" charset="0"/>
              </a:rPr>
            </a:br>
            <a:r>
              <a:rPr lang="en-US" sz="1400" b="1" noProof="0" dirty="0">
                <a:latin typeface="Candara" panose="020E0502030303020204" pitchFamily="34" charset="0"/>
              </a:rPr>
              <a:t>(1. </a:t>
            </a:r>
            <a:r>
              <a:rPr lang="en-US" sz="1400" b="1" noProof="0" dirty="0" err="1"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latin typeface="Candara" panose="020E0502030303020204" pitchFamily="34" charset="0"/>
              </a:rPr>
              <a:t> 1:25)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E0DCD4-46BB-0772-10BB-7A00A692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0" y="1181948"/>
            <a:ext cx="3934070" cy="55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213656" y="192505"/>
            <a:ext cx="6355586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noProof="0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 den Vorstellungen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vieler Menschen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unserer Zeit ist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das </a:t>
            </a:r>
            <a:r>
              <a:rPr lang="de-DE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KREUZ </a:t>
            </a:r>
            <a:br>
              <a:rPr lang="de-DE" sz="36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VON GOLGATHA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von heiligen Erinnerungen umgeben.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Mit den Schauplätzen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der </a:t>
            </a:r>
            <a:r>
              <a:rPr lang="de-DE" sz="4000" b="1" dirty="0">
                <a:solidFill>
                  <a:srgbClr val="993300"/>
                </a:solidFill>
                <a:latin typeface="Constantia" panose="02030602050306030303" pitchFamily="18" charset="0"/>
              </a:rPr>
              <a:t>KREUZIGUNG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verbinden sich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geheiligte Assoziationen.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600" b="1" noProof="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2622821" y="6368859"/>
            <a:ext cx="863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bg1">
                    <a:lumMod val="65000"/>
                  </a:schemeClr>
                </a:solidFill>
              </a:rPr>
              <a:t>E. G. White, The Acts of the Apostles (Das </a:t>
            </a:r>
            <a:r>
              <a:rPr lang="en-US" sz="1600" b="1" noProof="0" dirty="0" err="1">
                <a:solidFill>
                  <a:schemeClr val="bg1">
                    <a:lumMod val="65000"/>
                  </a:schemeClr>
                </a:solidFill>
              </a:rPr>
              <a:t>Wirken</a:t>
            </a:r>
            <a:r>
              <a:rPr lang="en-US" sz="1600" b="1" noProof="0" dirty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1600" b="1" noProof="0" dirty="0" err="1">
                <a:solidFill>
                  <a:schemeClr val="bg1">
                    <a:lumMod val="65000"/>
                  </a:schemeClr>
                </a:solidFill>
              </a:rPr>
              <a:t>Apostel</a:t>
            </a:r>
            <a:r>
              <a:rPr lang="en-US" sz="1600" b="1" noProof="0" dirty="0">
                <a:solidFill>
                  <a:schemeClr val="bg1">
                    <a:lumMod val="65000"/>
                  </a:schemeClr>
                </a:solidFill>
              </a:rPr>
              <a:t>), S. 245 (engl. Ausg.)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405DF153-71F5-8D6F-BC26-F78C25274958}"/>
              </a:ext>
            </a:extLst>
          </p:cNvPr>
          <p:cNvSpPr txBox="1"/>
          <p:nvPr/>
        </p:nvSpPr>
        <p:spPr>
          <a:xfrm>
            <a:off x="5237746" y="0"/>
            <a:ext cx="674059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Doch zu Paulus Zeiten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wurde das Kreuz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mit Abscheu und Entsetzen betrachtet.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Jemanden, der am </a:t>
            </a:r>
            <a:r>
              <a:rPr lang="de-DE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KREUZ </a:t>
            </a:r>
            <a:br>
              <a:rPr lang="de-DE" sz="36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den Tod gefunden hatte,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als </a:t>
            </a: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Retter der Menschheit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zu verehren,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hätte naturgemäß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Spott  u. Widerstand hervorgerufen. […]</a:t>
            </a:r>
            <a:endParaRPr lang="en-US" sz="3600" b="1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  <a:t>Denn das WORT vom KREUZ </a:t>
            </a:r>
            <a:b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  <a:t>ist denen, die verloren gehen, Torheit; </a:t>
            </a:r>
            <a:b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  <a:t>uns aber, die gerettet werden, </a:t>
            </a:r>
            <a:b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  <a:t>ist es GOTTES KRAFT.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(1</a:t>
            </a:r>
            <a:r>
              <a:rPr 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andara" panose="020E0502030303020204" pitchFamily="34" charset="0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Korinther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andara" panose="020E0502030303020204" pitchFamily="34" charset="0"/>
              </a:rPr>
              <a:t> 1:18 EU)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3" name="Grafik 2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586F703F-26F1-9900-6CCB-B8C4BC2C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04685">
            <a:off x="4683140" y="5101304"/>
            <a:ext cx="3312480" cy="21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6FCBC-7F3C-7E8E-3B6C-86BED8D68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D704F1-8A37-7500-11BE-185D8256007C}"/>
              </a:ext>
            </a:extLst>
          </p:cNvPr>
          <p:cNvSpPr txBox="1"/>
          <p:nvPr/>
        </p:nvSpPr>
        <p:spPr>
          <a:xfrm>
            <a:off x="630351" y="475929"/>
            <a:ext cx="11561649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Man hätte ihn für schwachsinnig gehalten,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wenn er versucht hätte zu zeigen,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wie das KREUZ irgendeinen Zusammenhang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mit der Erhebung der Menschheit </a:t>
            </a:r>
            <a:b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oder dem Heil der Menschheit haben könnte.</a:t>
            </a:r>
          </a:p>
          <a:p>
            <a:pPr algn="ctr">
              <a:spcBef>
                <a:spcPts val="600"/>
              </a:spcBef>
            </a:pPr>
            <a:r>
              <a:rPr lang="de-DE" sz="3600" b="1" dirty="0">
                <a:latin typeface="Constantia" panose="02030602050306030303" pitchFamily="18" charset="0"/>
              </a:rPr>
              <a:t>Doch für Paulus war das KREUZ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das einzige Objekt von 							HÖCHSTEM 			INTERESSE. […]</a:t>
            </a:r>
            <a:endParaRPr lang="en-US" sz="3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6E7869-2256-0782-FAD5-E04284D0DF4F}"/>
              </a:ext>
            </a:extLst>
          </p:cNvPr>
          <p:cNvSpPr txBox="1"/>
          <p:nvPr/>
        </p:nvSpPr>
        <p:spPr>
          <a:xfrm rot="5400000">
            <a:off x="9625200" y="3136612"/>
            <a:ext cx="435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/>
              <a:t>E. G. White, The Acts of the Apostles</a:t>
            </a:r>
            <a:br>
              <a:rPr lang="en-US" sz="1600" b="1" noProof="0" dirty="0"/>
            </a:br>
            <a:r>
              <a:rPr lang="en-US" sz="1600" b="1" noProof="0" dirty="0"/>
              <a:t> (Das </a:t>
            </a:r>
            <a:r>
              <a:rPr lang="en-US" sz="1600" b="1" noProof="0" dirty="0" err="1"/>
              <a:t>Wirken</a:t>
            </a:r>
            <a:r>
              <a:rPr lang="en-US" sz="1600" b="1" noProof="0" dirty="0"/>
              <a:t> der </a:t>
            </a:r>
            <a:r>
              <a:rPr lang="en-US" sz="1600" b="1" noProof="0" dirty="0" err="1"/>
              <a:t>Apostel</a:t>
            </a:r>
            <a:r>
              <a:rPr lang="en-US" sz="1600" b="1" noProof="0" dirty="0"/>
              <a:t>), S. 245 (engl. Ausg.)</a:t>
            </a:r>
          </a:p>
        </p:txBody>
      </p:sp>
    </p:spTree>
    <p:extLst>
      <p:ext uri="{BB962C8B-B14F-4D97-AF65-F5344CB8AC3E}">
        <p14:creationId xmlns:p14="http://schemas.microsoft.com/office/powerpoint/2010/main" val="13297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74AF99-4CBB-8407-C5A7-E470891F7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543F8B-356B-C93D-44BF-B345435C235F}"/>
              </a:ext>
            </a:extLst>
          </p:cNvPr>
          <p:cNvSpPr txBox="1"/>
          <p:nvPr/>
        </p:nvSpPr>
        <p:spPr>
          <a:xfrm>
            <a:off x="0" y="0"/>
            <a:ext cx="428539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Er wusste aus eigener Erfahrung: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Wenn ein Sünder einmal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die </a:t>
            </a:r>
            <a: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Liebe</a:t>
            </a: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 des </a:t>
            </a:r>
            <a: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VATERS </a:t>
            </a: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erkennt,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wie sie sich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im </a:t>
            </a:r>
            <a: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Opfer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Seines </a:t>
            </a:r>
            <a: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SOHNES</a:t>
            </a: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 	offenbart,</a:t>
            </a:r>
            <a:endParaRPr lang="en-US" sz="3800" b="1" noProof="0" dirty="0">
              <a:blipFill>
                <a:blip r:embed="rId3"/>
                <a:tile tx="0" ty="0" sx="100000" sy="100000" flip="none" algn="tl"/>
              </a:blip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168700-5AB8-EE00-0933-8219B9AF0852}"/>
              </a:ext>
            </a:extLst>
          </p:cNvPr>
          <p:cNvSpPr txBox="1"/>
          <p:nvPr/>
        </p:nvSpPr>
        <p:spPr>
          <a:xfrm rot="5400000">
            <a:off x="8518078" y="3258424"/>
            <a:ext cx="6824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B0F0"/>
                </a:solidFill>
              </a:rPr>
              <a:t>E. G. White, The Acts of the Apostles  (Das </a:t>
            </a:r>
            <a:r>
              <a:rPr lang="en-US" sz="1400" b="1" noProof="0" dirty="0" err="1">
                <a:solidFill>
                  <a:srgbClr val="00B0F0"/>
                </a:solidFill>
              </a:rPr>
              <a:t>Wirken</a:t>
            </a:r>
            <a:r>
              <a:rPr lang="en-US" sz="1400" b="1" noProof="0" dirty="0">
                <a:solidFill>
                  <a:srgbClr val="00B0F0"/>
                </a:solidFill>
              </a:rPr>
              <a:t> der </a:t>
            </a:r>
            <a:r>
              <a:rPr lang="en-US" sz="1400" b="1" noProof="0" dirty="0" err="1">
                <a:solidFill>
                  <a:srgbClr val="00B0F0"/>
                </a:solidFill>
              </a:rPr>
              <a:t>Apostel</a:t>
            </a:r>
            <a:r>
              <a:rPr lang="en-US" sz="1400" b="1" noProof="0" dirty="0">
                <a:solidFill>
                  <a:srgbClr val="00B0F0"/>
                </a:solidFill>
              </a:rPr>
              <a:t>), S. 245 (engl. Ausg.)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7D95A93E-5F5E-D848-0B09-F342B9A3ACC8}"/>
              </a:ext>
            </a:extLst>
          </p:cNvPr>
          <p:cNvSpPr txBox="1"/>
          <p:nvPr/>
        </p:nvSpPr>
        <p:spPr>
          <a:xfrm>
            <a:off x="7170982" y="-30778"/>
            <a:ext cx="4285398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und sich dem GÖTTLICHEN Einfluss hingibt, vollzieht sich  eine </a:t>
            </a:r>
            <a: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HERZENS-WANDLUNG </a:t>
            </a:r>
            <a:br>
              <a:rPr lang="de-DE" sz="3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und fortan </a:t>
            </a:r>
            <a:r>
              <a:rPr lang="de-DE" sz="3800" b="1" dirty="0">
                <a:solidFill>
                  <a:srgbClr val="9D3502"/>
                </a:solidFill>
                <a:latin typeface="Constantia" panose="02030602050306030303" pitchFamily="18" charset="0"/>
              </a:rPr>
              <a:t>bedeutet </a:t>
            </a:r>
            <a:r>
              <a:rPr lang="de-DE" sz="4800" b="1" dirty="0">
                <a:gradFill>
                  <a:gsLst>
                    <a:gs pos="1835">
                      <a:srgbClr val="FFFF00"/>
                    </a:gs>
                    <a:gs pos="43000">
                      <a:schemeClr val="accent1">
                        <a:lumMod val="5000"/>
                        <a:lumOff val="95000"/>
                      </a:schemeClr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50800" dist="76200" dir="2700000" algn="ctr" rotWithShape="0">
                    <a:schemeClr val="accent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CHRISTUS</a:t>
            </a: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ALLES und </a:t>
            </a:r>
            <a:b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</a:br>
            <a:r>
              <a:rPr lang="de-DE" sz="3800" b="1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ist in ALLEM</a:t>
            </a:r>
            <a:r>
              <a:rPr lang="en-US" sz="3800" b="1" noProof="0" dirty="0">
                <a:blipFill>
                  <a:blip r:embed="rId3"/>
                  <a:tile tx="0" ty="0" sx="100000" sy="100000" flip="none" algn="tl"/>
                </a:blipFill>
                <a:latin typeface="Constantia" panose="0203060205030603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475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584283" y="28290"/>
            <a:ext cx="7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b="1" dirty="0"/>
              <a:t>1. Korinther 1,17-31 spricht davon, </a:t>
            </a:r>
            <a:br>
              <a:rPr lang="de-DE" sz="3200" b="1" dirty="0"/>
            </a:br>
            <a:r>
              <a:rPr lang="de-DE" sz="3200" b="1" dirty="0"/>
              <a:t>wie das Kreuz das Leben der Menschen beeinflusst.</a:t>
            </a:r>
            <a:endParaRPr lang="en-US" sz="32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5332" y="782779"/>
            <a:ext cx="3996668" cy="56671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046" y="1597950"/>
            <a:ext cx="2654973" cy="47130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3260173" y="1674659"/>
            <a:ext cx="47736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defRPr/>
            </a:pPr>
            <a:r>
              <a:rPr lang="de-DE" sz="2800" b="1" dirty="0">
                <a:solidFill>
                  <a:prstClr val="black"/>
                </a:solidFill>
              </a:rPr>
              <a:t>Für Gläubige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ist das KREUZ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ein Symbol des Heils.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ED900B15-CC01-5132-AE99-B0EB888590C7}"/>
              </a:ext>
            </a:extLst>
          </p:cNvPr>
          <p:cNvSpPr txBox="1"/>
          <p:nvPr/>
        </p:nvSpPr>
        <p:spPr>
          <a:xfrm>
            <a:off x="3076964" y="3817985"/>
            <a:ext cx="391550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600" b="1" dirty="0">
                <a:solidFill>
                  <a:prstClr val="black"/>
                </a:solidFill>
              </a:rPr>
              <a:t>Für Menschen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aus dem 1. Jahrhundert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bedeutete das KREUZ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jedoch nur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den beschämenden Tod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eines Verbrechers.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CF55C-5B42-A529-50AB-99EC354E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B151BE-2FD4-444E-8CEB-9EA5AF364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776" y="3086840"/>
            <a:ext cx="6612445" cy="3771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3C5575-8FF5-4DB4-84C8-9034297CD6A3}"/>
              </a:ext>
            </a:extLst>
          </p:cNvPr>
          <p:cNvSpPr txBox="1"/>
          <p:nvPr/>
        </p:nvSpPr>
        <p:spPr>
          <a:xfrm>
            <a:off x="0" y="145779"/>
            <a:ext cx="12192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600" b="1" dirty="0">
                <a:solidFill>
                  <a:prstClr val="black"/>
                </a:solidFill>
              </a:rPr>
              <a:t>Gerettet von jemandem, der auf einem Kreuz starb und dann wieder auferstand?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600" b="1" dirty="0">
                <a:solidFill>
                  <a:prstClr val="black"/>
                </a:solidFill>
              </a:rPr>
              <a:t>Für den Durchschnittsmenschen ist es </a:t>
            </a:r>
            <a:br>
              <a:rPr lang="de-DE" sz="2600" b="1" dirty="0">
                <a:solidFill>
                  <a:prstClr val="black"/>
                </a:solidFill>
              </a:rPr>
            </a:br>
            <a:r>
              <a:rPr lang="de-DE" sz="2600" b="1" dirty="0">
                <a:solidFill>
                  <a:prstClr val="black"/>
                </a:solidFill>
              </a:rPr>
              <a:t>Torheit, Sinnlosigkeit und Schwäche. 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BEE0F214-D98F-F56A-B4DD-710C85373428}"/>
              </a:ext>
            </a:extLst>
          </p:cNvPr>
          <p:cNvSpPr txBox="1"/>
          <p:nvPr/>
        </p:nvSpPr>
        <p:spPr>
          <a:xfrm>
            <a:off x="0" y="151718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Aber für diejenigen von uns,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ihr Herz für den </a:t>
            </a:r>
            <a:r>
              <a:rPr lang="de-DE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</a:rPr>
              <a:t>Ruf des HEILIGEN GEISTES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prstClr val="black"/>
                </a:solidFill>
              </a:rPr>
              <a:t>geöffnet haben,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ist das KREUZ "die 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  <a:t>KRAFT GOTTES, [...] WEISHEIT, GERECHTIGKEIT,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</a:effectLst>
              </a:rPr>
              <a:t>HEILIGUNG und ERLÖSUNG" </a:t>
            </a:r>
            <a:r>
              <a:rPr lang="de-DE" sz="2400" b="1" dirty="0">
                <a:solidFill>
                  <a:srgbClr val="FFFF00"/>
                </a:solidFill>
              </a:rPr>
              <a:t>	</a:t>
            </a:r>
            <a:r>
              <a:rPr lang="de-DE" sz="2000" b="1" dirty="0">
                <a:solidFill>
                  <a:prstClr val="black"/>
                </a:solidFill>
              </a:rPr>
              <a:t>(1. Kor. 1,18,30).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31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21768-1059-0E03-728E-9B32F7E8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E05908-026A-F676-59D1-0686F05A8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114033"/>
              </p:ext>
            </p:extLst>
          </p:nvPr>
        </p:nvGraphicFramePr>
        <p:xfrm>
          <a:off x="-110745" y="545428"/>
          <a:ext cx="6685934" cy="604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3AC61D03-6F46-AD2B-C70A-FF06E38436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1209" y="125116"/>
            <a:ext cx="3203214" cy="2230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6E78E6-803D-93EB-E0DA-C0EE952BE5A0}"/>
              </a:ext>
            </a:extLst>
          </p:cNvPr>
          <p:cNvSpPr txBox="1"/>
          <p:nvPr/>
        </p:nvSpPr>
        <p:spPr>
          <a:xfrm>
            <a:off x="9137717" y="2368764"/>
            <a:ext cx="2946706" cy="523220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67000"/>
                </a:schemeClr>
              </a:gs>
              <a:gs pos="93000">
                <a:schemeClr val="accent2">
                  <a:lumMod val="67000"/>
                </a:schemeClr>
              </a:gs>
              <a:gs pos="55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442625"/>
                </a:solidFill>
                <a:latin typeface="Candara" panose="020E0502030303020204" pitchFamily="34" charset="0"/>
              </a:rPr>
              <a:t>Ü b e r b l i c k</a:t>
            </a:r>
          </a:p>
        </p:txBody>
      </p:sp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C42B7BE0-3F95-97DC-4292-4EA4E444ECA0}"/>
              </a:ext>
            </a:extLst>
          </p:cNvPr>
          <p:cNvSpPr/>
          <p:nvPr/>
        </p:nvSpPr>
        <p:spPr>
          <a:xfrm>
            <a:off x="5225678" y="955271"/>
            <a:ext cx="3493463" cy="1133822"/>
          </a:xfrm>
          <a:prstGeom prst="horizontalScroll">
            <a:avLst/>
          </a:prstGeom>
          <a:solidFill>
            <a:srgbClr val="C3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So,  </a:t>
            </a: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5. 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b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Das EVANGELIUM vom Kreuz</a:t>
            </a:r>
            <a:endParaRPr lang="de-DE" sz="2000" b="1" i="1" noProof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Scrollen: horizontal 13">
            <a:extLst>
              <a:ext uri="{FF2B5EF4-FFF2-40B4-BE49-F238E27FC236}">
                <a16:creationId xmlns:a16="http://schemas.microsoft.com/office/drawing/2014/main" id="{861FAE3D-92C0-C61D-7F54-42B1197566B0}"/>
              </a:ext>
            </a:extLst>
          </p:cNvPr>
          <p:cNvSpPr/>
          <p:nvPr/>
        </p:nvSpPr>
        <p:spPr>
          <a:xfrm>
            <a:off x="5275045" y="1880400"/>
            <a:ext cx="3504244" cy="1133822"/>
          </a:xfrm>
          <a:prstGeom prst="horizontalScroll">
            <a:avLst/>
          </a:prstGeom>
          <a:solidFill>
            <a:srgbClr val="A78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M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o,  6</a:t>
            </a: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 Torheit für jene,</a:t>
            </a:r>
            <a:b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die verloren gehen</a:t>
            </a:r>
            <a:endParaRPr lang="de-DE" sz="2000" b="1" i="1" noProof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366AFF09-D88A-1363-290F-2121948CF10A}"/>
              </a:ext>
            </a:extLst>
          </p:cNvPr>
          <p:cNvSpPr/>
          <p:nvPr/>
        </p:nvSpPr>
        <p:spPr>
          <a:xfrm>
            <a:off x="5337291" y="2818407"/>
            <a:ext cx="3725299" cy="1133822"/>
          </a:xfrm>
          <a:prstGeom prst="horizontalScroll">
            <a:avLst/>
          </a:prstGeom>
          <a:solidFill>
            <a:srgbClr val="852A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Di, 7. 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 Kraft für diejenigen,</a:t>
            </a:r>
            <a:b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die gerettet werden</a:t>
            </a:r>
            <a:endParaRPr lang="de-DE" sz="2000" b="1" i="1" noProof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E8DDA26D-693D-9226-5419-F78CA7D006EB}"/>
              </a:ext>
            </a:extLst>
          </p:cNvPr>
          <p:cNvSpPr/>
          <p:nvPr/>
        </p:nvSpPr>
        <p:spPr>
          <a:xfrm>
            <a:off x="5425297" y="3756419"/>
            <a:ext cx="3740278" cy="1133822"/>
          </a:xfrm>
          <a:prstGeom prst="horizontalScroll">
            <a:avLst/>
          </a:prstGeom>
          <a:solidFill>
            <a:srgbClr val="C1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Mi, 8. 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Juli – </a:t>
            </a:r>
            <a:b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Ein gekreuzigter MESSIAS</a:t>
            </a:r>
          </a:p>
        </p:txBody>
      </p:sp>
      <p:sp>
        <p:nvSpPr>
          <p:cNvPr id="17" name="Scrollen: horizontal 16">
            <a:extLst>
              <a:ext uri="{FF2B5EF4-FFF2-40B4-BE49-F238E27FC236}">
                <a16:creationId xmlns:a16="http://schemas.microsoft.com/office/drawing/2014/main" id="{99683A7C-955D-C2C3-523D-B99BD09D4FE3}"/>
              </a:ext>
            </a:extLst>
          </p:cNvPr>
          <p:cNvSpPr/>
          <p:nvPr/>
        </p:nvSpPr>
        <p:spPr>
          <a:xfrm>
            <a:off x="5500423" y="4681553"/>
            <a:ext cx="3740278" cy="1133822"/>
          </a:xfrm>
          <a:prstGeom prst="horizontalScroll">
            <a:avLst/>
          </a:prstGeom>
          <a:solidFill>
            <a:srgbClr val="B100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chemeClr val="bg1"/>
                </a:solidFill>
                <a:latin typeface="Candara" panose="020E0502030303020204" pitchFamily="34" charset="0"/>
              </a:rPr>
              <a:t>Do, 9. </a:t>
            </a: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Juli – CHRISTUS, </a:t>
            </a:r>
            <a:b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2000" b="1" i="1" noProof="0" dirty="0">
                <a:solidFill>
                  <a:schemeClr val="bg1"/>
                </a:solidFill>
                <a:latin typeface="Candara" panose="020E0502030303020204" pitchFamily="34" charset="0"/>
              </a:rPr>
              <a:t>die Kraft und Weisheit GOTTES</a:t>
            </a:r>
          </a:p>
        </p:txBody>
      </p:sp>
    </p:spTree>
    <p:extLst>
      <p:ext uri="{BB962C8B-B14F-4D97-AF65-F5344CB8AC3E}">
        <p14:creationId xmlns:p14="http://schemas.microsoft.com/office/powerpoint/2010/main" val="954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  <p:bldP spid="10" grpId="0" uiExpand="1" build="p" animBg="1"/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563028" y="58100"/>
            <a:ext cx="4129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DIE WEISHEIT GOTTES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907177" y="1611391"/>
            <a:ext cx="3441455" cy="169277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denen aber, die berufen sind,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Juden und Griechen,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predigen wir CHRISTUS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als GOTTES KRAFT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und GOTTES WEISHEIT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.” </a:t>
            </a:r>
          </a:p>
          <a:p>
            <a:pPr algn="ctr"/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" y="936098"/>
            <a:ext cx="2925981" cy="39013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871" y="31899"/>
            <a:ext cx="5119576" cy="68261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EF49E3C5-A07A-2AED-2B08-0331628FA8D1}"/>
              </a:ext>
            </a:extLst>
          </p:cNvPr>
          <p:cNvSpPr/>
          <p:nvPr/>
        </p:nvSpPr>
        <p:spPr>
          <a:xfrm>
            <a:off x="50505" y="0"/>
            <a:ext cx="3609341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So,  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5.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Das EVANGELIUM vom Kreuz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111909" y="4826127"/>
            <a:ext cx="44707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In ATHEN hatte Paulus </a:t>
            </a:r>
            <a:br>
              <a:rPr lang="de-DE" sz="2000" b="1" dirty="0"/>
            </a:br>
            <a:r>
              <a:rPr lang="de-DE" sz="2000" b="1" dirty="0"/>
              <a:t>menschliche Weisheit genutzt, </a:t>
            </a:r>
            <a:br>
              <a:rPr lang="de-DE" sz="2000" b="1" dirty="0"/>
            </a:br>
            <a:r>
              <a:rPr lang="de-DE" sz="2000" b="1" dirty="0"/>
              <a:t>um die Weisen zu überzeugen.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Von da an beschloss er, nur noch </a:t>
            </a:r>
            <a:br>
              <a:rPr lang="de-DE" sz="2000" b="1" dirty="0"/>
            </a:br>
            <a:r>
              <a:rPr lang="de-DE" sz="2000" b="1" dirty="0">
                <a:highlight>
                  <a:srgbClr val="FFFF00"/>
                </a:highlight>
              </a:rPr>
              <a:t>GÖTTLICHE WEISHEIT </a:t>
            </a:r>
            <a:r>
              <a:rPr lang="de-DE" sz="2000" b="1" dirty="0"/>
              <a:t>zu verwenden.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756672" y="3472458"/>
            <a:ext cx="37856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GOTT selbst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hatte ihn gesandt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Seine Botschaft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 predigen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"ohne menschliche Weisheit, damit das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KREUZ CHRISTI </a:t>
            </a:r>
            <a:r>
              <a:rPr lang="de-DE" sz="2000" b="1" dirty="0">
                <a:solidFill>
                  <a:prstClr val="black"/>
                </a:solidFill>
              </a:rPr>
              <a:t>nicht Seiner KRAFT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entleert wird"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(1. Kor. 1,17).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uiExpand="1" build="p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B4519-3753-2A6F-A056-8376F0A1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3D1DDFE-3049-E031-4240-77C352EF73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590" y="1831255"/>
            <a:ext cx="5414470" cy="30220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2C391F-968A-2AC7-42F3-B9E0DAC31CDF}"/>
              </a:ext>
            </a:extLst>
          </p:cNvPr>
          <p:cNvSpPr txBox="1"/>
          <p:nvPr/>
        </p:nvSpPr>
        <p:spPr>
          <a:xfrm>
            <a:off x="529676" y="3054875"/>
            <a:ext cx="432457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Die Weisheit GOTTES </a:t>
            </a:r>
            <a:br>
              <a:rPr lang="de-DE" sz="2200" b="1" dirty="0"/>
            </a:br>
            <a:r>
              <a:rPr lang="de-DE" sz="2200" b="1" dirty="0"/>
              <a:t>hat "die Weisheit der Weisen </a:t>
            </a:r>
            <a:br>
              <a:rPr lang="de-DE" sz="2200" b="1" dirty="0"/>
            </a:br>
            <a:r>
              <a:rPr lang="de-DE" sz="2200" b="1" dirty="0"/>
              <a:t>zunichte gemacht“; </a:t>
            </a:r>
            <a:br>
              <a:rPr lang="de-DE" sz="2200" b="1" dirty="0"/>
            </a:br>
            <a:r>
              <a:rPr lang="de-DE" sz="2200" b="1" dirty="0"/>
              <a:t>sie verwirft </a:t>
            </a:r>
            <a:br>
              <a:rPr lang="de-DE" sz="2200" b="1" dirty="0"/>
            </a:br>
            <a:r>
              <a:rPr lang="de-DE" sz="2200" b="1" dirty="0"/>
              <a:t>"das Verständnis der Weisen" </a:t>
            </a:r>
            <a:br>
              <a:rPr lang="de-DE" sz="2200" b="1" dirty="0"/>
            </a:br>
            <a:r>
              <a:rPr lang="de-DE" b="1" dirty="0"/>
              <a:t>(1 Kor. 1,19); </a:t>
            </a:r>
            <a:br>
              <a:rPr lang="de-DE" sz="2000" b="1" dirty="0"/>
            </a:br>
            <a:r>
              <a:rPr lang="de-DE" sz="2200" b="1" dirty="0"/>
              <a:t>und GOTT hat </a:t>
            </a:r>
            <a:br>
              <a:rPr lang="de-DE" sz="2200" b="1" dirty="0"/>
            </a:br>
            <a:r>
              <a:rPr lang="de-DE" sz="2200" b="1" dirty="0"/>
              <a:t>"die Weisheit der Welt </a:t>
            </a:r>
            <a:br>
              <a:rPr lang="de-DE" sz="2200" b="1" dirty="0"/>
            </a:br>
            <a:r>
              <a:rPr lang="de-DE" sz="2200" b="1" dirty="0"/>
              <a:t>zur Torheit gemacht." </a:t>
            </a:r>
            <a:br>
              <a:rPr lang="de-DE" sz="2000" b="1" dirty="0"/>
            </a:br>
            <a:r>
              <a:rPr lang="de-DE" b="1" dirty="0"/>
              <a:t>(1. Kor. 1,20).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4FEB95-83CB-06B0-1B63-486BD80A3E25}"/>
              </a:ext>
            </a:extLst>
          </p:cNvPr>
          <p:cNvSpPr txBox="1"/>
          <p:nvPr/>
        </p:nvSpPr>
        <p:spPr>
          <a:xfrm>
            <a:off x="50506" y="1530041"/>
            <a:ext cx="48037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Was ist </a:t>
            </a:r>
            <a:br>
              <a:rPr lang="de-DE" sz="2800" b="1" dirty="0"/>
            </a:br>
            <a:r>
              <a:rPr lang="de-DE" sz="2800" b="1" dirty="0"/>
              <a:t>die </a:t>
            </a:r>
            <a:r>
              <a:rPr lang="de-DE" sz="2800" b="1" dirty="0">
                <a:highlight>
                  <a:srgbClr val="FFFF00"/>
                </a:highlight>
              </a:rPr>
              <a:t>GÖTTLICHE Weisheit, </a:t>
            </a:r>
            <a:br>
              <a:rPr lang="de-DE" sz="2800" b="1" dirty="0">
                <a:highlight>
                  <a:srgbClr val="FFFF00"/>
                </a:highlight>
              </a:rPr>
            </a:br>
            <a:r>
              <a:rPr lang="de-DE" sz="2800" b="1" dirty="0"/>
              <a:t>die Paulus predigt?</a:t>
            </a:r>
            <a:endParaRPr lang="en-US" sz="2800" b="1" noProof="0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B6F2631-A7D3-61D5-56BA-87D248596023}"/>
              </a:ext>
            </a:extLst>
          </p:cNvPr>
          <p:cNvSpPr/>
          <p:nvPr/>
        </p:nvSpPr>
        <p:spPr>
          <a:xfrm>
            <a:off x="50505" y="0"/>
            <a:ext cx="3609341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So,  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5.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Das EVANGELIUM vom Kreuz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3FC2F3-873B-BE24-D4FE-D44625305427}"/>
              </a:ext>
            </a:extLst>
          </p:cNvPr>
          <p:cNvSpPr txBox="1"/>
          <p:nvPr/>
        </p:nvSpPr>
        <p:spPr>
          <a:xfrm>
            <a:off x="5489310" y="4699509"/>
            <a:ext cx="5414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Entgegen aller menschlichen Logik </a:t>
            </a:r>
            <a:br>
              <a:rPr lang="de-DE" sz="2400" b="1" dirty="0"/>
            </a:br>
            <a:r>
              <a:rPr lang="de-DE" sz="2400" b="1" dirty="0"/>
              <a:t>besteht </a:t>
            </a:r>
            <a:r>
              <a:rPr lang="de-DE" sz="2400" b="1" dirty="0">
                <a:highlight>
                  <a:srgbClr val="FFFF00"/>
                </a:highlight>
              </a:rPr>
              <a:t>GOTTES Weisheit </a:t>
            </a:r>
            <a:r>
              <a:rPr lang="de-DE" sz="2400" b="1" dirty="0"/>
              <a:t>darin, </a:t>
            </a:r>
            <a:br>
              <a:rPr lang="de-DE" sz="2400" b="1" dirty="0"/>
            </a:br>
            <a:r>
              <a:rPr lang="de-DE" sz="2400" b="1" dirty="0"/>
              <a:t>"</a:t>
            </a:r>
            <a:r>
              <a:rPr lang="de-DE" sz="2400" b="1" dirty="0">
                <a:highlight>
                  <a:srgbClr val="FFFF00"/>
                </a:highlight>
              </a:rPr>
              <a:t>Gläubige</a:t>
            </a:r>
            <a:r>
              <a:rPr lang="de-DE" sz="2400" b="1" dirty="0"/>
              <a:t> durch die Torheit des </a:t>
            </a:r>
            <a:r>
              <a:rPr lang="de-DE" sz="2400" b="1" dirty="0">
                <a:highlight>
                  <a:srgbClr val="FFFF00"/>
                </a:highlight>
              </a:rPr>
              <a:t>Predigens</a:t>
            </a:r>
            <a:r>
              <a:rPr lang="de-DE" sz="2400" b="1" dirty="0"/>
              <a:t> zu </a:t>
            </a:r>
            <a:r>
              <a:rPr lang="de-DE" sz="2400" b="1" dirty="0">
                <a:highlight>
                  <a:srgbClr val="FFFF00"/>
                </a:highlight>
              </a:rPr>
              <a:t>retten</a:t>
            </a:r>
            <a:r>
              <a:rPr lang="de-DE" sz="2400" b="1" dirty="0"/>
              <a:t>"</a:t>
            </a:r>
            <a:br>
              <a:rPr lang="de-DE" sz="2400" b="1" dirty="0"/>
            </a:br>
            <a:r>
              <a:rPr lang="de-DE" sz="2200" b="1" dirty="0"/>
              <a:t>(1. Kor. 1,21).</a:t>
            </a:r>
            <a:endParaRPr lang="en-US" sz="2200" b="1" noProof="0" dirty="0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F5EC0F0-53A3-C970-ACCD-914206759550}"/>
              </a:ext>
            </a:extLst>
          </p:cNvPr>
          <p:cNvSpPr txBox="1"/>
          <p:nvPr/>
        </p:nvSpPr>
        <p:spPr>
          <a:xfrm>
            <a:off x="3659846" y="-64548"/>
            <a:ext cx="85321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DIE WEISHEIT GOTTES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3AB724DB-B6E7-5939-2415-B88A86CD51F6}"/>
              </a:ext>
            </a:extLst>
          </p:cNvPr>
          <p:cNvSpPr txBox="1"/>
          <p:nvPr/>
        </p:nvSpPr>
        <p:spPr>
          <a:xfrm>
            <a:off x="4745733" y="694582"/>
            <a:ext cx="6262141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denen aber, die berufen sind, Juden und Griechen,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predigen wir CHRISTUS </a:t>
            </a:r>
            <a:b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als GOTTES KRAFT und GOTTES WEISHEIT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(1.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A405A-F8EA-D384-8FC7-7D86BFB16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DAD843-9357-65FA-178A-C87148BA2941}"/>
              </a:ext>
            </a:extLst>
          </p:cNvPr>
          <p:cNvSpPr txBox="1"/>
          <p:nvPr/>
        </p:nvSpPr>
        <p:spPr>
          <a:xfrm>
            <a:off x="4207874" y="231483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DIE TORHEIT DES KREUZES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57A067-24CD-1FA1-9E46-012E76B0A65A}"/>
              </a:ext>
            </a:extLst>
          </p:cNvPr>
          <p:cNvSpPr txBox="1"/>
          <p:nvPr/>
        </p:nvSpPr>
        <p:spPr>
          <a:xfrm>
            <a:off x="1987897" y="1248528"/>
            <a:ext cx="827509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wir aber predigen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CHRISTUS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, den Gekreuzigten, </a:t>
            </a:r>
            <a:b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den Juden ein Ärgernis und den Griechen eine Torheit;</a:t>
            </a:r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(1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n-US" sz="1600" b="1" noProof="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6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1:23)</a:t>
            </a:r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455D3307-331F-41AF-DFD0-15ECAF04FE86}"/>
              </a:ext>
            </a:extLst>
          </p:cNvPr>
          <p:cNvSpPr/>
          <p:nvPr/>
        </p:nvSpPr>
        <p:spPr>
          <a:xfrm>
            <a:off x="130819" y="84528"/>
            <a:ext cx="3596462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M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o,  6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Torheit für jene,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verloren gehen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F2DE64E-04AE-935D-46AB-B02566DBF52B}"/>
              </a:ext>
            </a:extLst>
          </p:cNvPr>
          <p:cNvGrpSpPr/>
          <p:nvPr/>
        </p:nvGrpSpPr>
        <p:grpSpPr>
          <a:xfrm>
            <a:off x="0" y="1954878"/>
            <a:ext cx="11888954" cy="4231048"/>
            <a:chOff x="-1076075" y="687688"/>
            <a:chExt cx="13920372" cy="5426751"/>
          </a:xfrm>
        </p:grpSpPr>
        <p:pic>
          <p:nvPicPr>
            <p:cNvPr id="7" name="Imagen 8">
              <a:extLst>
                <a:ext uri="{FF2B5EF4-FFF2-40B4-BE49-F238E27FC236}">
                  <a16:creationId xmlns:a16="http://schemas.microsoft.com/office/drawing/2014/main" id="{19198F6B-A965-D9B8-F060-89DCEB0EF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7"/>
            <a:stretch>
              <a:fillRect/>
            </a:stretch>
          </p:blipFill>
          <p:spPr>
            <a:xfrm>
              <a:off x="311812" y="1577659"/>
              <a:ext cx="11568375" cy="4536780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DEC2D22-3BC3-A1E7-E1CD-C4971F5A9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392" y="687688"/>
              <a:ext cx="5145905" cy="4518883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083E5B7-FCE6-5614-9E06-A6910853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76075" y="687688"/>
              <a:ext cx="5098476" cy="4536780"/>
            </a:xfrm>
            <a:prstGeom prst="rect">
              <a:avLst/>
            </a:prstGeom>
            <a:effectLst>
              <a:softEdge rad="635000"/>
            </a:effectLst>
          </p:spPr>
        </p:pic>
      </p:grpSp>
    </p:spTree>
    <p:extLst>
      <p:ext uri="{BB962C8B-B14F-4D97-AF65-F5344CB8AC3E}">
        <p14:creationId xmlns:p14="http://schemas.microsoft.com/office/powerpoint/2010/main" val="27000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3727281" y="41357"/>
            <a:ext cx="846471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DIE TORHEIT DES KREUZES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3821371" y="699369"/>
            <a:ext cx="827509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wir aber predigen CHRISTUS, den Gekreuzigten,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den Juden ein Ärgernis und den Griechen eine Torheit;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(1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Korinther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877366" y="1463791"/>
            <a:ext cx="1121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Das griechische Wort </a:t>
            </a:r>
            <a:r>
              <a:rPr lang="de-DE" sz="2000" b="1" dirty="0" err="1">
                <a:highlight>
                  <a:srgbClr val="FFFF00"/>
                </a:highlight>
              </a:rPr>
              <a:t>mōria</a:t>
            </a:r>
            <a:r>
              <a:rPr lang="de-DE" sz="2000" b="1" dirty="0">
                <a:highlight>
                  <a:srgbClr val="FFFF00"/>
                </a:highlight>
              </a:rPr>
              <a:t> </a:t>
            </a:r>
            <a:r>
              <a:rPr lang="de-DE" sz="2000" b="1" dirty="0"/>
              <a:t>(Torheit, Narretei, Dummheit) wird in 1. Korinther 5 x verwendet:</a:t>
            </a:r>
            <a:endParaRPr lang="en-US" sz="2000" b="1" noProof="0" dirty="0"/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0A3F5578-C2CE-693B-A18B-4D546EEB0560}"/>
              </a:ext>
            </a:extLst>
          </p:cNvPr>
          <p:cNvSpPr/>
          <p:nvPr/>
        </p:nvSpPr>
        <p:spPr>
          <a:xfrm>
            <a:off x="130819" y="84528"/>
            <a:ext cx="3596462" cy="1133822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M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o,  6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. 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Torheit für jene,</a:t>
            </a:r>
            <a:b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</a:b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die verloren gehen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254508"/>
              </p:ext>
            </p:extLst>
          </p:nvPr>
        </p:nvGraphicFramePr>
        <p:xfrm>
          <a:off x="232012" y="1981992"/>
          <a:ext cx="11857277" cy="459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2132</Words>
  <Application>Microsoft Office PowerPoint</Application>
  <PresentationFormat>Panorámica</PresentationFormat>
  <Paragraphs>119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Constantia</vt:lpstr>
      <vt:lpstr>Candara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2026-05-30T13:56:14Z</dcterms:created>
  <dcterms:modified xsi:type="dcterms:W3CDTF">2026-07-09T13:54:06Z</dcterms:modified>
</cp:coreProperties>
</file>