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9"/>
  </p:notesMasterIdLst>
  <p:sldIdLst>
    <p:sldId id="257" r:id="rId3"/>
    <p:sldId id="272" r:id="rId4"/>
    <p:sldId id="273" r:id="rId5"/>
    <p:sldId id="274" r:id="rId6"/>
    <p:sldId id="258" r:id="rId7"/>
    <p:sldId id="259" r:id="rId8"/>
    <p:sldId id="260" r:id="rId9"/>
    <p:sldId id="275" r:id="rId10"/>
    <p:sldId id="270" r:id="rId11"/>
    <p:sldId id="262" r:id="rId12"/>
    <p:sldId id="277" r:id="rId13"/>
    <p:sldId id="276" r:id="rId14"/>
    <p:sldId id="271" r:id="rId15"/>
    <p:sldId id="278" r:id="rId16"/>
    <p:sldId id="264" r:id="rId17"/>
    <p:sldId id="279" r:id="rId18"/>
    <p:sldId id="280" r:id="rId19"/>
    <p:sldId id="281" r:id="rId20"/>
    <p:sldId id="282" r:id="rId21"/>
    <p:sldId id="266" r:id="rId22"/>
    <p:sldId id="283" r:id="rId23"/>
    <p:sldId id="284" r:id="rId24"/>
    <p:sldId id="268" r:id="rId25"/>
    <p:sldId id="287" r:id="rId26"/>
    <p:sldId id="288" r:id="rId27"/>
    <p:sldId id="285" r:id="rId28"/>
  </p:sldIdLst>
  <p:sldSz cx="12192000" cy="6858000"/>
  <p:notesSz cx="6858000" cy="9144000"/>
  <p:embeddedFontLst>
    <p:embeddedFont>
      <p:font typeface="Broadway" panose="04040905080B02020502" pitchFamily="82" charset="0"/>
      <p:regular r:id="rId30"/>
    </p:embeddedFont>
    <p:embeddedFont>
      <p:font typeface="Candara" panose="020E0502030303020204" pitchFamily="34" charset="0"/>
      <p:regular r:id="rId31"/>
      <p:bold r:id="rId32"/>
      <p:italic r:id="rId33"/>
      <p:boldItalic r:id="rId34"/>
    </p:embeddedFont>
    <p:embeddedFont>
      <p:font typeface="Constantia" panose="02030602050306030303" pitchFamily="18" charset="0"/>
      <p:regular r:id="rId35"/>
      <p:bold r:id="rId36"/>
      <p:italic r:id="rId37"/>
      <p:boldItalic r:id="rId3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FF99"/>
    <a:srgbClr val="C66230"/>
    <a:srgbClr val="66FFCC"/>
    <a:srgbClr val="DF8D7A"/>
    <a:srgbClr val="C34B2F"/>
    <a:srgbClr val="E9E900"/>
    <a:srgbClr val="C8DBFD"/>
    <a:srgbClr val="913823"/>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png"/><Relationship Id="rId4" Type="http://schemas.openxmlformats.org/officeDocument/2006/relationships/image" Target="../media/image31.jpeg"/></Relationships>
</file>

<file path=ppt/diagrams/_rels/data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jpeg"/><Relationship Id="rId4" Type="http://schemas.openxmlformats.org/officeDocument/2006/relationships/image" Target="../media/image3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png"/><Relationship Id="rId4" Type="http://schemas.openxmlformats.org/officeDocument/2006/relationships/image" Target="../media/image31.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jpeg"/><Relationship Id="rId4" Type="http://schemas.openxmlformats.org/officeDocument/2006/relationships/image" Target="../media/image35.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r>
            <a:rPr lang="de-DE" b="1" noProof="0" dirty="0">
              <a:solidFill>
                <a:schemeClr val="bg1"/>
              </a:solidFill>
              <a:effectLst>
                <a:outerShdw blurRad="50800" dist="50800" dir="5400000" algn="ctr" rotWithShape="0">
                  <a:schemeClr val="tx1"/>
                </a:outerShdw>
              </a:effectLst>
            </a:rPr>
            <a:t>Unreif</a:t>
          </a:r>
          <a:endParaRPr lang="en" b="1" noProof="0" dirty="0">
            <a:solidFill>
              <a:schemeClr val="bg1"/>
            </a:solidFill>
            <a:effectLst>
              <a:outerShdw blurRad="50800" dist="50800" dir="5400000" algn="ctr" rotWithShape="0">
                <a:schemeClr val="tx1"/>
              </a:outerShdw>
            </a:effectLst>
          </a:endParaRP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r>
            <a:rPr lang="de-DE" sz="2000" b="1" noProof="0" dirty="0">
              <a:solidFill>
                <a:schemeClr val="bg1"/>
              </a:solidFill>
              <a:effectLst>
                <a:outerShdw blurRad="50800" dist="50800" dir="5400000" algn="ctr" rotWithShape="0">
                  <a:schemeClr val="tx1"/>
                </a:outerShdw>
              </a:effectLst>
            </a:rPr>
            <a:t>Sie sind wie Kinder </a:t>
          </a:r>
          <a:br>
            <a:rPr lang="de-DE" sz="2000" b="1" noProof="0" dirty="0">
              <a:solidFill>
                <a:schemeClr val="bg1"/>
              </a:solidFill>
              <a:effectLst>
                <a:outerShdw blurRad="50800" dist="50800" dir="5400000" algn="ctr" rotWithShape="0">
                  <a:schemeClr val="tx1"/>
                </a:outerShdw>
              </a:effectLst>
            </a:rPr>
          </a:br>
          <a:r>
            <a:rPr lang="de-DE" sz="2000" b="1" noProof="0" dirty="0">
              <a:solidFill>
                <a:schemeClr val="bg1"/>
              </a:solidFill>
              <a:effectLst>
                <a:outerShdw blurRad="50800" dist="50800" dir="5400000" algn="ctr" rotWithShape="0">
                  <a:schemeClr val="tx1"/>
                </a:outerShdw>
              </a:effectLst>
            </a:rPr>
            <a:t>(1. Kor. 3,1)</a:t>
          </a:r>
          <a:endParaRPr lang="en" sz="2000" b="1" noProof="0" dirty="0">
            <a:solidFill>
              <a:schemeClr val="bg1"/>
            </a:solidFill>
            <a:effectLst>
              <a:outerShdw blurRad="50800" dist="50800" dir="5400000" algn="ctr" rotWithShape="0">
                <a:schemeClr val="tx1"/>
              </a:outerShdw>
            </a:effectLst>
          </a:endParaRP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r>
            <a:rPr lang="de-DE" sz="2000" b="1" noProof="0" dirty="0">
              <a:effectLst>
                <a:outerShdw blurRad="50800" dist="50800" dir="5400000" algn="ctr" rotWithShape="0">
                  <a:schemeClr val="tx1"/>
                </a:outerShdw>
              </a:effectLst>
            </a:rPr>
            <a:t>Sie ernähren sich von Milch (1. Kor. 3,2)</a:t>
          </a:r>
          <a:endParaRPr lang="en" sz="2000" b="1" noProof="0" dirty="0">
            <a:effectLst>
              <a:outerShdw blurRad="50800" dist="50800" dir="5400000" algn="ctr" rotWithShape="0">
                <a:schemeClr val="tx1"/>
              </a:outerShdw>
            </a:effectLst>
          </a:endParaRP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r>
            <a:rPr lang="de-DE" sz="2000" b="1" noProof="0" dirty="0">
              <a:effectLst>
                <a:outerShdw blurRad="50800" dist="50800" dir="5400000" algn="ctr" rotWithShape="0">
                  <a:schemeClr val="tx1"/>
                </a:outerShdw>
              </a:effectLst>
            </a:rPr>
            <a:t>Sie sind fleischlich/irdisch </a:t>
          </a:r>
          <a:br>
            <a:rPr lang="de-DE" sz="2000" b="1" noProof="0" dirty="0">
              <a:effectLst>
                <a:outerShdw blurRad="50800" dist="50800" dir="5400000" algn="ctr" rotWithShape="0">
                  <a:schemeClr val="tx1"/>
                </a:outerShdw>
              </a:effectLst>
            </a:rPr>
          </a:br>
          <a:r>
            <a:rPr lang="de-DE" sz="2000" b="1" noProof="0" dirty="0">
              <a:effectLst>
                <a:outerShdw blurRad="50800" dist="50800" dir="5400000" algn="ctr" rotWithShape="0">
                  <a:schemeClr val="tx1"/>
                </a:outerShdw>
              </a:effectLst>
            </a:rPr>
            <a:t>(1. Kor. 3,3)</a:t>
          </a:r>
          <a:endParaRPr lang="en" sz="2000" b="1" noProof="0" dirty="0">
            <a:effectLst>
              <a:outerShdw blurRad="50800" dist="50800" dir="5400000" algn="ctr" rotWithShape="0">
                <a:schemeClr val="tx1"/>
              </a:outerShdw>
            </a:effectLst>
          </a:endParaRP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r>
            <a:rPr lang="de-DE" sz="2000" b="1" noProof="0" dirty="0">
              <a:effectLst>
                <a:outerShdw blurRad="50800" dist="50800" dir="5400000" algn="ctr" rotWithShape="0">
                  <a:schemeClr val="tx1"/>
                </a:outerShdw>
              </a:effectLst>
            </a:rPr>
            <a:t>Sie lassen sich von der Meinung anderer beeinflussen (1. Kor. 3,4)</a:t>
          </a:r>
          <a:endParaRPr lang="en" sz="2000" b="1" noProof="0" dirty="0">
            <a:effectLst>
              <a:outerShdw blurRad="50800" dist="50800" dir="5400000" algn="ctr" rotWithShape="0">
                <a:schemeClr val="tx1"/>
              </a:outerShdw>
            </a:effectLst>
          </a:endParaRP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74668"/>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1901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7466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1901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74668"/>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1901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7466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1901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r>
            <a:rPr lang="de-DE" b="1" noProof="0" dirty="0">
              <a:solidFill>
                <a:schemeClr val="bg1"/>
              </a:solidFill>
              <a:effectLst>
                <a:outerShdw blurRad="50800" dist="50800" dir="5400000" algn="ctr" rotWithShape="0">
                  <a:schemeClr val="tx1"/>
                </a:outerShdw>
              </a:effectLst>
            </a:rPr>
            <a:t>Reif</a:t>
          </a:r>
          <a:endParaRPr lang="en" b="1" noProof="0" dirty="0">
            <a:solidFill>
              <a:schemeClr val="bg1"/>
            </a:solidFill>
            <a:effectLst>
              <a:outerShdw blurRad="50800" dist="50800" dir="5400000" algn="ctr" rotWithShape="0">
                <a:schemeClr val="tx1"/>
              </a:outerShdw>
            </a:effectLst>
          </a:endParaRP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r>
            <a:rPr lang="de-DE" sz="2000" b="1" noProof="0" dirty="0">
              <a:solidFill>
                <a:schemeClr val="tx1"/>
              </a:solidFill>
            </a:rPr>
            <a:t>Sie sind Erwachsene </a:t>
          </a:r>
          <a:br>
            <a:rPr lang="de-DE" sz="2000" b="1" noProof="0" dirty="0">
              <a:solidFill>
                <a:schemeClr val="tx1"/>
              </a:solidFill>
            </a:rPr>
          </a:br>
          <a:r>
            <a:rPr lang="de-DE" sz="2000" b="1" noProof="0" dirty="0">
              <a:solidFill>
                <a:schemeClr val="tx1"/>
              </a:solidFill>
            </a:rPr>
            <a:t>(1. Kor. 14,20)</a:t>
          </a:r>
          <a:endParaRPr lang="en" sz="2000" b="1" noProof="0" dirty="0">
            <a:solidFill>
              <a:schemeClr val="tx1"/>
            </a:solidFill>
          </a:endParaRP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de-DE" sz="2000" b="1" noProof="0" dirty="0">
              <a:solidFill>
                <a:schemeClr val="tx1"/>
              </a:solidFill>
            </a:rPr>
            <a:t>Sie essen feste Nahrung (Hebr. 5,14)</a:t>
          </a:r>
          <a:endParaRPr lang="en" sz="2000" b="1" noProof="0" dirty="0">
            <a:solidFill>
              <a:schemeClr val="tx1"/>
            </a:solidFill>
          </a:endParaRP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de-DE" sz="2000" b="1" noProof="0" dirty="0">
              <a:solidFill>
                <a:schemeClr val="tx1"/>
              </a:solidFill>
            </a:rPr>
            <a:t>Sie sind geistlich </a:t>
          </a:r>
          <a:br>
            <a:rPr lang="de-DE" sz="2000" b="1" noProof="0" dirty="0">
              <a:solidFill>
                <a:schemeClr val="tx1"/>
              </a:solidFill>
            </a:rPr>
          </a:br>
          <a:r>
            <a:rPr lang="de-DE" sz="2000" b="1" noProof="0" dirty="0">
              <a:solidFill>
                <a:schemeClr val="tx1"/>
              </a:solidFill>
            </a:rPr>
            <a:t>(1. Kor. 2,13)</a:t>
          </a:r>
          <a:endParaRPr lang="en" sz="2000" b="1" noProof="0" dirty="0">
            <a:solidFill>
              <a:schemeClr val="tx1"/>
            </a:solidFill>
          </a:endParaRP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a:lstStyle/>
        <a:p>
          <a:r>
            <a:rPr lang="de-DE" sz="2000" b="1" noProof="0" dirty="0">
              <a:solidFill>
                <a:schemeClr val="tx1"/>
              </a:solidFill>
            </a:rPr>
            <a:t>Sie haben geistliche Unterscheidung </a:t>
          </a:r>
          <a:br>
            <a:rPr lang="de-DE" sz="2000" b="1" noProof="0" dirty="0">
              <a:solidFill>
                <a:schemeClr val="tx1"/>
              </a:solidFill>
            </a:rPr>
          </a:br>
          <a:r>
            <a:rPr lang="de-DE" sz="2000" b="1" noProof="0" dirty="0">
              <a:solidFill>
                <a:schemeClr val="tx1"/>
              </a:solidFill>
            </a:rPr>
            <a:t>(1. Kor. 2,14)</a:t>
          </a:r>
          <a:endParaRPr lang="en" sz="2000" b="1" noProof="0" dirty="0">
            <a:solidFill>
              <a:schemeClr val="tx1"/>
            </a:solidFill>
          </a:endParaRP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4843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092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4843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092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4843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092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48438"/>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092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26225" y="1227"/>
          <a:ext cx="521932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de-DE" sz="5300" b="1" kern="1200" noProof="0" dirty="0">
              <a:solidFill>
                <a:schemeClr val="bg1"/>
              </a:solidFill>
              <a:effectLst>
                <a:outerShdw blurRad="50800" dist="50800" dir="5400000" algn="ctr" rotWithShape="0">
                  <a:schemeClr val="tx1"/>
                </a:outerShdw>
              </a:effectLst>
            </a:rPr>
            <a:t>Unreif</a:t>
          </a:r>
          <a:endParaRPr lang="en" sz="5300" b="1" kern="1200" noProof="0" dirty="0">
            <a:solidFill>
              <a:schemeClr val="bg1"/>
            </a:solidFill>
            <a:effectLst>
              <a:outerShdw blurRad="50800" dist="50800" dir="5400000" algn="ctr" rotWithShape="0">
                <a:schemeClr val="tx1"/>
              </a:outerShdw>
            </a:effectLst>
          </a:endParaRPr>
        </a:p>
      </dsp:txBody>
      <dsp:txXfrm>
        <a:off x="53609" y="28611"/>
        <a:ext cx="5164554" cy="880182"/>
      </dsp:txXfrm>
    </dsp:sp>
    <dsp:sp modelId="{20B9B435-A79F-4DAA-9A8D-B0D8EB58FFF0}">
      <dsp:nvSpPr>
        <dsp:cNvPr id="0" name=""/>
        <dsp:cNvSpPr/>
      </dsp:nvSpPr>
      <dsp:spPr>
        <a:xfrm>
          <a:off x="0"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1479168" y="1104468"/>
          <a:ext cx="3792604"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noProof="0" dirty="0">
              <a:solidFill>
                <a:schemeClr val="bg1"/>
              </a:solidFill>
              <a:effectLst>
                <a:outerShdw blurRad="50800" dist="50800" dir="5400000" algn="ctr" rotWithShape="0">
                  <a:schemeClr val="tx1"/>
                </a:outerShdw>
              </a:effectLst>
            </a:rPr>
            <a:t>Sie sind wie Kinder </a:t>
          </a:r>
          <a:br>
            <a:rPr lang="de-DE" sz="2000" b="1" kern="1200" noProof="0" dirty="0">
              <a:solidFill>
                <a:schemeClr val="bg1"/>
              </a:solidFill>
              <a:effectLst>
                <a:outerShdw blurRad="50800" dist="50800" dir="5400000" algn="ctr" rotWithShape="0">
                  <a:schemeClr val="tx1"/>
                </a:outerShdw>
              </a:effectLst>
            </a:rPr>
          </a:br>
          <a:r>
            <a:rPr lang="de-DE" sz="2000" b="1" kern="1200" noProof="0" dirty="0">
              <a:solidFill>
                <a:schemeClr val="bg1"/>
              </a:solidFill>
              <a:effectLst>
                <a:outerShdw blurRad="50800" dist="50800" dir="5400000" algn="ctr" rotWithShape="0">
                  <a:schemeClr val="tx1"/>
                </a:outerShdw>
              </a:effectLst>
            </a:rPr>
            <a:t>(1. Kor. 3,1)</a:t>
          </a:r>
          <a:endParaRPr lang="en" sz="2000" b="1" kern="1200" noProof="0" dirty="0">
            <a:solidFill>
              <a:schemeClr val="bg1"/>
            </a:solidFill>
            <a:effectLst>
              <a:outerShdw blurRad="50800" dist="50800" dir="5400000" algn="ctr" rotWithShape="0">
                <a:schemeClr val="tx1"/>
              </a:outerShdw>
            </a:effectLst>
          </a:endParaRPr>
        </a:p>
      </dsp:txBody>
      <dsp:txXfrm>
        <a:off x="1524817" y="1150117"/>
        <a:ext cx="3701306" cy="843652"/>
      </dsp:txXfrm>
    </dsp:sp>
    <dsp:sp modelId="{CC805A5F-E0A3-498A-BE8A-4478F8482781}">
      <dsp:nvSpPr>
        <dsp:cNvPr id="0" name=""/>
        <dsp:cNvSpPr/>
      </dsp:nvSpPr>
      <dsp:spPr>
        <a:xfrm>
          <a:off x="0" y="2151613"/>
          <a:ext cx="1367571" cy="934950"/>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1479168" y="2151613"/>
          <a:ext cx="3792604"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noProof="0" dirty="0">
              <a:effectLst>
                <a:outerShdw blurRad="50800" dist="50800" dir="5400000" algn="ctr" rotWithShape="0">
                  <a:schemeClr val="tx1"/>
                </a:outerShdw>
              </a:effectLst>
            </a:rPr>
            <a:t>Sie ernähren sich von Milch (1. Kor. 3,2)</a:t>
          </a:r>
          <a:endParaRPr lang="en" sz="2000" b="1" kern="1200" noProof="0" dirty="0">
            <a:effectLst>
              <a:outerShdw blurRad="50800" dist="50800" dir="5400000" algn="ctr" rotWithShape="0">
                <a:schemeClr val="tx1"/>
              </a:outerShdw>
            </a:effectLst>
          </a:endParaRPr>
        </a:p>
      </dsp:txBody>
      <dsp:txXfrm>
        <a:off x="1524817" y="2197262"/>
        <a:ext cx="3701306" cy="843652"/>
      </dsp:txXfrm>
    </dsp:sp>
    <dsp:sp modelId="{544E29A7-1583-4A92-AD88-E60A4EEAC632}">
      <dsp:nvSpPr>
        <dsp:cNvPr id="0" name=""/>
        <dsp:cNvSpPr/>
      </dsp:nvSpPr>
      <dsp:spPr>
        <a:xfrm>
          <a:off x="0" y="3198758"/>
          <a:ext cx="1367571" cy="934950"/>
        </a:xfrm>
        <a:prstGeom prst="roundRect">
          <a:avLst>
            <a:gd name="adj" fmla="val 1667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1479168" y="3198758"/>
          <a:ext cx="3792604"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noProof="0" dirty="0">
              <a:effectLst>
                <a:outerShdw blurRad="50800" dist="50800" dir="5400000" algn="ctr" rotWithShape="0">
                  <a:schemeClr val="tx1"/>
                </a:outerShdw>
              </a:effectLst>
            </a:rPr>
            <a:t>Sie sind fleischlich/irdisch </a:t>
          </a:r>
          <a:br>
            <a:rPr lang="de-DE" sz="2000" b="1" kern="1200" noProof="0" dirty="0">
              <a:effectLst>
                <a:outerShdw blurRad="50800" dist="50800" dir="5400000" algn="ctr" rotWithShape="0">
                  <a:schemeClr val="tx1"/>
                </a:outerShdw>
              </a:effectLst>
            </a:rPr>
          </a:br>
          <a:r>
            <a:rPr lang="de-DE" sz="2000" b="1" kern="1200" noProof="0" dirty="0">
              <a:effectLst>
                <a:outerShdw blurRad="50800" dist="50800" dir="5400000" algn="ctr" rotWithShape="0">
                  <a:schemeClr val="tx1"/>
                </a:outerShdw>
              </a:effectLst>
            </a:rPr>
            <a:t>(1. Kor. 3,3)</a:t>
          </a:r>
          <a:endParaRPr lang="en" sz="2000" b="1" kern="1200" noProof="0" dirty="0">
            <a:effectLst>
              <a:outerShdw blurRad="50800" dist="50800" dir="5400000" algn="ctr" rotWithShape="0">
                <a:schemeClr val="tx1"/>
              </a:outerShdw>
            </a:effectLst>
          </a:endParaRPr>
        </a:p>
      </dsp:txBody>
      <dsp:txXfrm>
        <a:off x="1524817" y="3244407"/>
        <a:ext cx="3701306" cy="843652"/>
      </dsp:txXfrm>
    </dsp:sp>
    <dsp:sp modelId="{410E2F05-E06F-4707-8316-DA974A0D1AF9}">
      <dsp:nvSpPr>
        <dsp:cNvPr id="0" name=""/>
        <dsp:cNvSpPr/>
      </dsp:nvSpPr>
      <dsp:spPr>
        <a:xfrm>
          <a:off x="0"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1479168" y="4245903"/>
          <a:ext cx="3792604"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noProof="0" dirty="0">
              <a:effectLst>
                <a:outerShdw blurRad="50800" dist="50800" dir="5400000" algn="ctr" rotWithShape="0">
                  <a:schemeClr val="tx1"/>
                </a:outerShdw>
              </a:effectLst>
            </a:rPr>
            <a:t>Sie lassen sich von der Meinung anderer beeinflussen (1. Kor. 3,4)</a:t>
          </a:r>
          <a:endParaRPr lang="en" sz="2000" b="1" kern="1200" noProof="0" dirty="0">
            <a:effectLst>
              <a:outerShdw blurRad="50800" dist="50800" dir="5400000" algn="ctr" rotWithShape="0">
                <a:schemeClr val="tx1"/>
              </a:outerShdw>
            </a:effectLst>
          </a:endParaRPr>
        </a:p>
      </dsp:txBody>
      <dsp:txXfrm>
        <a:off x="1524817" y="4291552"/>
        <a:ext cx="3701306"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793" y="4731"/>
          <a:ext cx="5610774"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de-DE" sz="5300" b="1" kern="1200" noProof="0" dirty="0">
              <a:solidFill>
                <a:schemeClr val="bg1"/>
              </a:solidFill>
              <a:effectLst>
                <a:outerShdw blurRad="50800" dist="50800" dir="5400000" algn="ctr" rotWithShape="0">
                  <a:schemeClr val="tx1"/>
                </a:outerShdw>
              </a:effectLst>
            </a:rPr>
            <a:t>Reif</a:t>
          </a:r>
          <a:endParaRPr lang="en" sz="5300" b="1" kern="1200" noProof="0" dirty="0">
            <a:solidFill>
              <a:schemeClr val="bg1"/>
            </a:solidFill>
            <a:effectLst>
              <a:outerShdw blurRad="50800" dist="50800" dir="5400000" algn="ctr" rotWithShape="0">
                <a:schemeClr val="tx1"/>
              </a:outerShdw>
            </a:effectLst>
          </a:endParaRPr>
        </a:p>
      </dsp:txBody>
      <dsp:txXfrm>
        <a:off x="31140" y="32078"/>
        <a:ext cx="5556080" cy="878991"/>
      </dsp:txXfrm>
    </dsp:sp>
    <dsp:sp modelId="{4AFB3FCF-D3AF-47CC-9C64-79E7D6E5B9C4}">
      <dsp:nvSpPr>
        <dsp:cNvPr id="0" name=""/>
        <dsp:cNvSpPr/>
      </dsp:nvSpPr>
      <dsp:spPr>
        <a:xfrm>
          <a:off x="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1791706" y="1106480"/>
          <a:ext cx="3826655"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noProof="0" dirty="0">
              <a:solidFill>
                <a:schemeClr val="tx1"/>
              </a:solidFill>
            </a:rPr>
            <a:t>Sie sind Erwachsene </a:t>
          </a:r>
          <a:br>
            <a:rPr lang="de-DE" sz="2000" b="1" kern="1200" noProof="0" dirty="0">
              <a:solidFill>
                <a:schemeClr val="tx1"/>
              </a:solidFill>
            </a:rPr>
          </a:br>
          <a:r>
            <a:rPr lang="de-DE" sz="2000" b="1" kern="1200" noProof="0" dirty="0">
              <a:solidFill>
                <a:schemeClr val="tx1"/>
              </a:solidFill>
            </a:rPr>
            <a:t>(1. Kor. 14,20)</a:t>
          </a:r>
          <a:endParaRPr lang="en" sz="2000" b="1" kern="1200" noProof="0" dirty="0">
            <a:solidFill>
              <a:schemeClr val="tx1"/>
            </a:solidFill>
          </a:endParaRPr>
        </a:p>
      </dsp:txBody>
      <dsp:txXfrm>
        <a:off x="1837293" y="1152067"/>
        <a:ext cx="3735481" cy="842511"/>
      </dsp:txXfrm>
    </dsp:sp>
    <dsp:sp modelId="{76C86819-371B-4EE7-A4A8-69934EF8EED2}">
      <dsp:nvSpPr>
        <dsp:cNvPr id="0" name=""/>
        <dsp:cNvSpPr/>
      </dsp:nvSpPr>
      <dsp:spPr>
        <a:xfrm>
          <a:off x="0" y="2152208"/>
          <a:ext cx="1619906" cy="933685"/>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1791706" y="2152208"/>
          <a:ext cx="3826655"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noProof="0" dirty="0">
              <a:solidFill>
                <a:schemeClr val="tx1"/>
              </a:solidFill>
            </a:rPr>
            <a:t>Sie essen feste Nahrung (Hebr. 5,14)</a:t>
          </a:r>
          <a:endParaRPr lang="en" sz="2000" b="1" kern="1200" noProof="0" dirty="0">
            <a:solidFill>
              <a:schemeClr val="tx1"/>
            </a:solidFill>
          </a:endParaRPr>
        </a:p>
      </dsp:txBody>
      <dsp:txXfrm>
        <a:off x="1837293" y="2197795"/>
        <a:ext cx="3735481" cy="842511"/>
      </dsp:txXfrm>
    </dsp:sp>
    <dsp:sp modelId="{3C7A11C8-C8DC-4CA4-BE55-2851ADBDAA1E}">
      <dsp:nvSpPr>
        <dsp:cNvPr id="0" name=""/>
        <dsp:cNvSpPr/>
      </dsp:nvSpPr>
      <dsp:spPr>
        <a:xfrm>
          <a:off x="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1791706" y="3197936"/>
          <a:ext cx="3826655"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noProof="0" dirty="0">
              <a:solidFill>
                <a:schemeClr val="tx1"/>
              </a:solidFill>
            </a:rPr>
            <a:t>Sie sind geistlich </a:t>
          </a:r>
          <a:br>
            <a:rPr lang="de-DE" sz="2000" b="1" kern="1200" noProof="0" dirty="0">
              <a:solidFill>
                <a:schemeClr val="tx1"/>
              </a:solidFill>
            </a:rPr>
          </a:br>
          <a:r>
            <a:rPr lang="de-DE" sz="2000" b="1" kern="1200" noProof="0" dirty="0">
              <a:solidFill>
                <a:schemeClr val="tx1"/>
              </a:solidFill>
            </a:rPr>
            <a:t>(1. Kor. 2,13)</a:t>
          </a:r>
          <a:endParaRPr lang="en" sz="2000" b="1" kern="1200" noProof="0" dirty="0">
            <a:solidFill>
              <a:schemeClr val="tx1"/>
            </a:solidFill>
          </a:endParaRPr>
        </a:p>
      </dsp:txBody>
      <dsp:txXfrm>
        <a:off x="1837293" y="3243523"/>
        <a:ext cx="3735481" cy="842511"/>
      </dsp:txXfrm>
    </dsp:sp>
    <dsp:sp modelId="{197EFFD2-2C53-4D7E-AC20-EA12D8D5879A}">
      <dsp:nvSpPr>
        <dsp:cNvPr id="0" name=""/>
        <dsp:cNvSpPr/>
      </dsp:nvSpPr>
      <dsp:spPr>
        <a:xfrm>
          <a:off x="0" y="4243663"/>
          <a:ext cx="1619906" cy="933685"/>
        </a:xfrm>
        <a:prstGeom prst="roundRect">
          <a:avLst>
            <a:gd name="adj" fmla="val 1667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1791706" y="4243663"/>
          <a:ext cx="3826655"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noProof="0" dirty="0">
              <a:solidFill>
                <a:schemeClr val="tx1"/>
              </a:solidFill>
            </a:rPr>
            <a:t>Sie haben geistliche Unterscheidung </a:t>
          </a:r>
          <a:br>
            <a:rPr lang="de-DE" sz="2000" b="1" kern="1200" noProof="0" dirty="0">
              <a:solidFill>
                <a:schemeClr val="tx1"/>
              </a:solidFill>
            </a:rPr>
          </a:br>
          <a:r>
            <a:rPr lang="de-DE" sz="2000" b="1" kern="1200" noProof="0" dirty="0">
              <a:solidFill>
                <a:schemeClr val="tx1"/>
              </a:solidFill>
            </a:rPr>
            <a:t>(1. Kor. 2,14)</a:t>
          </a:r>
          <a:endParaRPr lang="en" sz="2000" b="1" kern="1200" noProof="0" dirty="0">
            <a:solidFill>
              <a:schemeClr val="tx1"/>
            </a:solidFill>
          </a:endParaRPr>
        </a:p>
      </dsp:txBody>
      <dsp:txXfrm>
        <a:off x="1837293" y="4289250"/>
        <a:ext cx="3735481"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AEEF8-11A6-45CA-9353-BAE32DC1B3FB}" type="datetimeFigureOut">
              <a:rPr lang="es-ES" smtClean="0"/>
              <a:t>17/07/2026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7434B-99D2-463D-BB41-1BE5A1D0D585}" type="slidenum">
              <a:rPr lang="es-ES" smtClean="0"/>
              <a:t>‹Nº›</a:t>
            </a:fld>
            <a:endParaRPr lang="es-ES"/>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1</a:t>
            </a:fld>
            <a:endParaRPr lang="es-ES"/>
          </a:p>
        </p:txBody>
      </p:sp>
    </p:spTree>
    <p:extLst>
      <p:ext uri="{BB962C8B-B14F-4D97-AF65-F5344CB8AC3E}">
        <p14:creationId xmlns:p14="http://schemas.microsoft.com/office/powerpoint/2010/main" val="3949274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AC7434B-99D2-463D-BB41-1BE5A1D0D585}" type="slidenum">
              <a:rPr lang="es-ES" smtClean="0"/>
              <a:t>5</a:t>
            </a:fld>
            <a:endParaRPr lang="es-ES"/>
          </a:p>
        </p:txBody>
      </p:sp>
    </p:spTree>
    <p:extLst>
      <p:ext uri="{BB962C8B-B14F-4D97-AF65-F5344CB8AC3E}">
        <p14:creationId xmlns:p14="http://schemas.microsoft.com/office/powerpoint/2010/main" val="3616083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AC7434B-99D2-463D-BB41-1BE5A1D0D585}" type="slidenum">
              <a:rPr lang="es-ES" smtClean="0"/>
              <a:t>11</a:t>
            </a:fld>
            <a:endParaRPr lang="es-ES"/>
          </a:p>
        </p:txBody>
      </p:sp>
    </p:spTree>
    <p:extLst>
      <p:ext uri="{BB962C8B-B14F-4D97-AF65-F5344CB8AC3E}">
        <p14:creationId xmlns:p14="http://schemas.microsoft.com/office/powerpoint/2010/main" val="2666388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AC7434B-99D2-463D-BB41-1BE5A1D0D585}" type="slidenum">
              <a:rPr lang="es-ES" smtClean="0"/>
              <a:t>18</a:t>
            </a:fld>
            <a:endParaRPr lang="es-ES"/>
          </a:p>
        </p:txBody>
      </p:sp>
    </p:spTree>
    <p:extLst>
      <p:ext uri="{BB962C8B-B14F-4D97-AF65-F5344CB8AC3E}">
        <p14:creationId xmlns:p14="http://schemas.microsoft.com/office/powerpoint/2010/main" val="2711732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AC7434B-99D2-463D-BB41-1BE5A1D0D585}" type="slidenum">
              <a:rPr lang="es-ES" smtClean="0"/>
              <a:t>26</a:t>
            </a:fld>
            <a:endParaRPr lang="es-ES"/>
          </a:p>
        </p:txBody>
      </p:sp>
    </p:spTree>
    <p:extLst>
      <p:ext uri="{BB962C8B-B14F-4D97-AF65-F5344CB8AC3E}">
        <p14:creationId xmlns:p14="http://schemas.microsoft.com/office/powerpoint/2010/main" val="1599667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384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47621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783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1422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01366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78501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34218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9439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6153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32729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067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05224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jp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8.jp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5" name="CuadroTexto 4">
            <a:extLst>
              <a:ext uri="{FF2B5EF4-FFF2-40B4-BE49-F238E27FC236}">
                <a16:creationId xmlns:a16="http://schemas.microsoft.com/office/drawing/2014/main" id="{B8C257BE-3063-C84F-CA3C-C49A87CA1E2D}"/>
              </a:ext>
            </a:extLst>
          </p:cNvPr>
          <p:cNvSpPr txBox="1"/>
          <p:nvPr/>
        </p:nvSpPr>
        <p:spPr>
          <a:xfrm>
            <a:off x="0" y="5761077"/>
            <a:ext cx="12177713" cy="1200329"/>
          </a:xfrm>
          <a:prstGeom prst="rect">
            <a:avLst/>
          </a:prstGeom>
          <a:noFill/>
        </p:spPr>
        <p:txBody>
          <a:bodyPr wrap="square" rtlCol="0">
            <a:spAutoFit/>
            <a:scene3d>
              <a:camera prst="orthographicFront"/>
              <a:lightRig rig="brightRoom" dir="t"/>
            </a:scene3d>
            <a:sp3d extrusionH="57150">
              <a:bevelT w="38100" h="38100" prst="relaxedInset"/>
            </a:sp3d>
          </a:bodyPr>
          <a:lstStyle/>
          <a:p>
            <a:pPr algn="ctr"/>
            <a:r>
              <a:rPr lang="en" sz="7200" b="1" spc="600" noProof="0" dirty="0">
                <a:ln w="22225">
                  <a:solidFill>
                    <a:schemeClr val="accent2"/>
                  </a:solidFill>
                  <a:prstDash val="solid"/>
                </a:ln>
                <a:solidFill>
                  <a:srgbClr val="CFC0A1"/>
                </a:solidFill>
                <a:effectLst>
                  <a:outerShdw blurRad="50800" dist="50800" dir="5400000" algn="ctr" rotWithShape="0">
                    <a:schemeClr val="tx1"/>
                  </a:outerShdw>
                </a:effectLst>
              </a:rPr>
              <a:t>EINHEIT IN CHRISTUS</a:t>
            </a:r>
          </a:p>
        </p:txBody>
      </p:sp>
      <p:sp>
        <p:nvSpPr>
          <p:cNvPr id="8" name="Estrella: 7 puntas 7">
            <a:extLst>
              <a:ext uri="{FF2B5EF4-FFF2-40B4-BE49-F238E27FC236}">
                <a16:creationId xmlns:a16="http://schemas.microsoft.com/office/drawing/2014/main" id="{4CB705FD-9C17-012A-F9AE-C06D8F86EE70}"/>
              </a:ext>
            </a:extLst>
          </p:cNvPr>
          <p:cNvSpPr/>
          <p:nvPr/>
        </p:nvSpPr>
        <p:spPr>
          <a:xfrm>
            <a:off x="362056" y="6210301"/>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
        <p:nvSpPr>
          <p:cNvPr id="9" name="Estrella: 7 puntas 8">
            <a:extLst>
              <a:ext uri="{FF2B5EF4-FFF2-40B4-BE49-F238E27FC236}">
                <a16:creationId xmlns:a16="http://schemas.microsoft.com/office/drawing/2014/main" id="{7413A08F-0722-B128-EA7B-C6D7DA5CDF01}"/>
              </a:ext>
            </a:extLst>
          </p:cNvPr>
          <p:cNvSpPr/>
          <p:nvPr/>
        </p:nvSpPr>
        <p:spPr>
          <a:xfrm>
            <a:off x="11482468" y="621758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
        <p:nvSpPr>
          <p:cNvPr id="10" name="CuadroTexto 4">
            <a:extLst>
              <a:ext uri="{FF2B5EF4-FFF2-40B4-BE49-F238E27FC236}">
                <a16:creationId xmlns:a16="http://schemas.microsoft.com/office/drawing/2014/main" id="{68B8ABBA-7694-1EBF-EAFE-2C28B9BAACF5}"/>
              </a:ext>
            </a:extLst>
          </p:cNvPr>
          <p:cNvSpPr txBox="1"/>
          <p:nvPr/>
        </p:nvSpPr>
        <p:spPr>
          <a:xfrm>
            <a:off x="233363" y="4907071"/>
            <a:ext cx="2732567" cy="954107"/>
          </a:xfrm>
          <a:prstGeom prst="rect">
            <a:avLst/>
          </a:prstGeom>
          <a:noFill/>
        </p:spPr>
        <p:txBody>
          <a:bodyPr wrap="square" rtlCol="0">
            <a:spAutoFit/>
          </a:bodyPr>
          <a:lstStyle/>
          <a:p>
            <a:pPr algn="ctr"/>
            <a:r>
              <a:rPr lang="de-DE" sz="3600" b="1" noProof="0" dirty="0">
                <a:solidFill>
                  <a:srgbClr val="D5F7EE"/>
                </a:solidFill>
                <a:effectLst>
                  <a:glow rad="127000">
                    <a:srgbClr val="204F7B"/>
                  </a:glow>
                  <a:outerShdw blurRad="38100" dist="38100" dir="2700000" algn="tl">
                    <a:srgbClr val="000000">
                      <a:alpha val="43137"/>
                    </a:srgbClr>
                  </a:outerShdw>
                </a:effectLst>
              </a:rPr>
              <a:t>Lektion 3</a:t>
            </a:r>
            <a:r>
              <a:rPr lang="de-DE" sz="1600" b="1" noProof="0" dirty="0">
                <a:solidFill>
                  <a:srgbClr val="D5F7EE"/>
                </a:solidFill>
                <a:effectLst>
                  <a:glow rad="127000">
                    <a:srgbClr val="204F7B"/>
                  </a:glow>
                  <a:outerShdw blurRad="38100" dist="38100" dir="2700000" algn="tl">
                    <a:srgbClr val="000000">
                      <a:alpha val="43137"/>
                    </a:srgbClr>
                  </a:outerShdw>
                </a:effectLst>
              </a:rPr>
              <a:t> </a:t>
            </a:r>
            <a:br>
              <a:rPr lang="de-DE" sz="1600" b="1" noProof="0" dirty="0">
                <a:solidFill>
                  <a:srgbClr val="D5F7EE"/>
                </a:solidFill>
                <a:effectLst>
                  <a:glow rad="127000">
                    <a:srgbClr val="204F7B"/>
                  </a:glow>
                  <a:outerShdw blurRad="38100" dist="38100" dir="2700000" algn="tl">
                    <a:srgbClr val="000000">
                      <a:alpha val="43137"/>
                    </a:srgbClr>
                  </a:outerShdw>
                </a:effectLst>
              </a:rPr>
            </a:br>
            <a:r>
              <a:rPr lang="de-DE" sz="2000" b="1" noProof="0" dirty="0">
                <a:solidFill>
                  <a:srgbClr val="D5F7EE"/>
                </a:solidFill>
                <a:effectLst>
                  <a:glow rad="127000">
                    <a:srgbClr val="204F7B"/>
                  </a:glow>
                  <a:outerShdw blurRad="38100" dist="38100" dir="2700000" algn="tl">
                    <a:srgbClr val="000000">
                      <a:alpha val="43137"/>
                    </a:srgbClr>
                  </a:outerShdw>
                </a:effectLst>
              </a:rPr>
              <a:t>Sabbat, 18. Ju</a:t>
            </a:r>
            <a:r>
              <a:rPr lang="de-DE" sz="2000" b="1" dirty="0">
                <a:solidFill>
                  <a:srgbClr val="D5F7EE"/>
                </a:solidFill>
                <a:effectLst>
                  <a:glow rad="127000">
                    <a:srgbClr val="204F7B"/>
                  </a:glow>
                  <a:outerShdw blurRad="38100" dist="38100" dir="2700000" algn="tl">
                    <a:srgbClr val="000000">
                      <a:alpha val="43137"/>
                    </a:srgbClr>
                  </a:outerShdw>
                </a:effectLst>
              </a:rPr>
              <a:t>l</a:t>
            </a:r>
            <a:r>
              <a:rPr lang="de-DE" sz="2000" b="1" noProof="0" dirty="0">
                <a:solidFill>
                  <a:srgbClr val="D5F7EE"/>
                </a:solidFill>
                <a:effectLst>
                  <a:glow rad="127000">
                    <a:srgbClr val="204F7B"/>
                  </a:glow>
                  <a:outerShdw blurRad="38100" dist="38100" dir="2700000" algn="tl">
                    <a:srgbClr val="000000">
                      <a:alpha val="43137"/>
                    </a:srgbClr>
                  </a:outerShdw>
                </a:effectLst>
              </a:rPr>
              <a:t>i 2026</a:t>
            </a:r>
          </a:p>
        </p:txBody>
      </p:sp>
      <p:pic>
        <p:nvPicPr>
          <p:cNvPr id="12" name="Grafik 11">
            <a:extLst>
              <a:ext uri="{FF2B5EF4-FFF2-40B4-BE49-F238E27FC236}">
                <a16:creationId xmlns:a16="http://schemas.microsoft.com/office/drawing/2014/main" id="{DB5C639A-A3B8-ADBE-4F6C-CBF5A5EB1C68}"/>
              </a:ext>
            </a:extLst>
          </p:cNvPr>
          <p:cNvPicPr>
            <a:picLocks noChangeAspect="1"/>
          </p:cNvPicPr>
          <p:nvPr/>
        </p:nvPicPr>
        <p:blipFill>
          <a:blip r:embed="rId4">
            <a:duotone>
              <a:prstClr val="black"/>
              <a:srgbClr val="D9C3A5">
                <a:tint val="50000"/>
                <a:satMod val="180000"/>
              </a:srgbClr>
            </a:duotone>
          </a:blip>
          <a:stretch>
            <a:fillRect/>
          </a:stretch>
        </p:blipFill>
        <p:spPr>
          <a:xfrm rot="10800000">
            <a:off x="11847033" y="-694"/>
            <a:ext cx="402371" cy="6639635"/>
          </a:xfrm>
          <a:prstGeom prst="rect">
            <a:avLst/>
          </a:prstGeom>
        </p:spPr>
      </p:pic>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5366084" y="71323"/>
            <a:ext cx="4290683"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en" sz="4400" b="1" noProof="0" dirty="0">
                <a:ln/>
                <a:solidFill>
                  <a:schemeClr val="accent3"/>
                </a:solidFill>
                <a:latin typeface="Candara" panose="020E0502030303020204" pitchFamily="34" charset="0"/>
              </a:rPr>
              <a:t>Einheit in JESUS</a:t>
            </a:r>
          </a:p>
        </p:txBody>
      </p:sp>
      <p:sp>
        <p:nvSpPr>
          <p:cNvPr id="5" name="CuadroTexto 4">
            <a:extLst>
              <a:ext uri="{FF2B5EF4-FFF2-40B4-BE49-F238E27FC236}">
                <a16:creationId xmlns:a16="http://schemas.microsoft.com/office/drawing/2014/main" id="{42BE78F1-7B01-47B4-CB55-A04D5CA8BD6B}"/>
              </a:ext>
            </a:extLst>
          </p:cNvPr>
          <p:cNvSpPr txBox="1"/>
          <p:nvPr/>
        </p:nvSpPr>
        <p:spPr>
          <a:xfrm>
            <a:off x="3642431" y="840764"/>
            <a:ext cx="7737987" cy="954107"/>
          </a:xfrm>
          <a:prstGeom prst="rect">
            <a:avLst/>
          </a:prstGeom>
          <a:solidFill>
            <a:srgbClr val="C34B2F">
              <a:alpha val="70000"/>
            </a:srgbClr>
          </a:solidFill>
          <a:effectLst>
            <a:softEdge rad="76200"/>
          </a:effectLst>
        </p:spPr>
        <p:txBody>
          <a:bodyPr wrap="square">
            <a:spAutoFit/>
          </a:bodyPr>
          <a:lstStyle/>
          <a:p>
            <a:pPr algn="ctr"/>
            <a:r>
              <a:rPr lang="en" sz="2000" b="1" noProof="0" dirty="0">
                <a:solidFill>
                  <a:srgbClr val="FFFF66"/>
                </a:solidFill>
                <a:effectLst>
                  <a:glow rad="127000">
                    <a:schemeClr val="accent6">
                      <a:lumMod val="50000"/>
                    </a:schemeClr>
                  </a:glow>
                </a:effectLst>
                <a:latin typeface="Candara" panose="020E0502030303020204" pitchFamily="34" charset="0"/>
              </a:rPr>
              <a:t>“</a:t>
            </a:r>
            <a:r>
              <a:rPr lang="de-DE" sz="2000" b="1" dirty="0">
                <a:solidFill>
                  <a:srgbClr val="FFFF66"/>
                </a:solidFill>
                <a:effectLst>
                  <a:glow rad="127000">
                    <a:schemeClr val="accent6">
                      <a:lumMod val="50000"/>
                    </a:schemeClr>
                  </a:glow>
                </a:effectLst>
                <a:latin typeface="Candara" panose="020E0502030303020204" pitchFamily="34" charset="0"/>
              </a:rPr>
              <a:t>Denn GOTT ist treu, durch den ihr berufen seid </a:t>
            </a:r>
            <a:br>
              <a:rPr lang="de-DE" sz="2000" b="1" dirty="0">
                <a:solidFill>
                  <a:srgbClr val="FFFF66"/>
                </a:solidFill>
                <a:effectLst>
                  <a:glow rad="127000">
                    <a:schemeClr val="accent6">
                      <a:lumMod val="50000"/>
                    </a:schemeClr>
                  </a:glow>
                </a:effectLst>
                <a:latin typeface="Candara" panose="020E0502030303020204" pitchFamily="34" charset="0"/>
              </a:rPr>
            </a:br>
            <a:r>
              <a:rPr lang="de-DE" sz="2000" b="1" dirty="0">
                <a:solidFill>
                  <a:srgbClr val="FFFF66"/>
                </a:solidFill>
                <a:effectLst>
                  <a:glow rad="127000">
                    <a:schemeClr val="accent6">
                      <a:lumMod val="50000"/>
                    </a:schemeClr>
                  </a:glow>
                </a:effectLst>
                <a:latin typeface="Candara" panose="020E0502030303020204" pitchFamily="34" charset="0"/>
              </a:rPr>
              <a:t>zur Gemeinschaft Seines Sohnes JESUS CHRISTUS, unseres HERRN</a:t>
            </a:r>
            <a:r>
              <a:rPr lang="en" sz="2000" b="1" noProof="0" dirty="0">
                <a:solidFill>
                  <a:srgbClr val="FFFF66"/>
                </a:solidFill>
                <a:effectLst>
                  <a:glow rad="127000">
                    <a:schemeClr val="accent6">
                      <a:lumMod val="50000"/>
                    </a:schemeClr>
                  </a:glow>
                </a:effectLst>
                <a:latin typeface="Candara" panose="020E0502030303020204" pitchFamily="34" charset="0"/>
              </a:rPr>
              <a:t>.” </a:t>
            </a:r>
            <a:r>
              <a:rPr lang="en" sz="1600" b="1" noProof="0" dirty="0">
                <a:solidFill>
                  <a:srgbClr val="FFFF66"/>
                </a:solidFill>
                <a:effectLst>
                  <a:glow rad="127000">
                    <a:schemeClr val="accent6">
                      <a:lumMod val="50000"/>
                    </a:schemeClr>
                  </a:glow>
                </a:effectLst>
                <a:latin typeface="Candara" panose="020E0502030303020204" pitchFamily="34" charset="0"/>
              </a:rPr>
              <a:t>(1. Korinther 1:9)</a:t>
            </a:r>
            <a:endParaRPr lang="en" sz="2000" b="1" noProof="0" dirty="0">
              <a:solidFill>
                <a:srgbClr val="FFFF66"/>
              </a:solidFill>
              <a:effectLst>
                <a:glow rad="127000">
                  <a:schemeClr val="accent6">
                    <a:lumMod val="50000"/>
                  </a:schemeClr>
                </a:glow>
              </a:effectLst>
              <a:latin typeface="Candara" panose="020E0502030303020204" pitchFamily="34" charset="0"/>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339308" y="1570152"/>
            <a:ext cx="2100304" cy="769441"/>
          </a:xfrm>
          <a:prstGeom prst="rect">
            <a:avLst/>
          </a:prstGeom>
          <a:noFill/>
        </p:spPr>
        <p:txBody>
          <a:bodyPr wrap="square" rtlCol="0">
            <a:spAutoFit/>
          </a:bodyPr>
          <a:lstStyle/>
          <a:p>
            <a:pPr algn="ctr">
              <a:spcBef>
                <a:spcPts val="600"/>
              </a:spcBef>
            </a:pPr>
            <a:r>
              <a:rPr lang="de-DE" sz="2200" b="1" dirty="0"/>
              <a:t>"Ist </a:t>
            </a:r>
            <a:r>
              <a:rPr lang="de-DE" sz="2200" b="1" dirty="0">
                <a:highlight>
                  <a:srgbClr val="00FFFF"/>
                </a:highlight>
              </a:rPr>
              <a:t>CHRISTUS </a:t>
            </a:r>
            <a:r>
              <a:rPr lang="de-DE" sz="2200" b="1" dirty="0">
                <a:highlight>
                  <a:srgbClr val="C8DBFD"/>
                </a:highlight>
              </a:rPr>
              <a:t>gespalten?“ </a:t>
            </a:r>
            <a:endParaRPr lang="en" sz="2200" b="1" noProof="0" dirty="0">
              <a:highlight>
                <a:srgbClr val="C8DBFD"/>
              </a:highlight>
            </a:endParaRPr>
          </a:p>
        </p:txBody>
      </p:sp>
      <p:sp>
        <p:nvSpPr>
          <p:cNvPr id="2" name="Scrollen: horizontal 1">
            <a:extLst>
              <a:ext uri="{FF2B5EF4-FFF2-40B4-BE49-F238E27FC236}">
                <a16:creationId xmlns:a16="http://schemas.microsoft.com/office/drawing/2014/main" id="{ACB33346-EBBE-3151-1052-4F80581CEA90}"/>
              </a:ext>
            </a:extLst>
          </p:cNvPr>
          <p:cNvSpPr/>
          <p:nvPr/>
        </p:nvSpPr>
        <p:spPr>
          <a:xfrm>
            <a:off x="76832" y="34246"/>
            <a:ext cx="2481018" cy="856032"/>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dirty="0">
                <a:solidFill>
                  <a:schemeClr val="bg1"/>
                </a:solidFill>
                <a:latin typeface="Candara" panose="020E0502030303020204" pitchFamily="34" charset="0"/>
              </a:rPr>
              <a:t>M</a:t>
            </a:r>
            <a:r>
              <a:rPr lang="de-DE" sz="2000" b="1" i="1" noProof="0" dirty="0">
                <a:solidFill>
                  <a:schemeClr val="bg1"/>
                </a:solidFill>
                <a:latin typeface="Candara" panose="020E0502030303020204" pitchFamily="34" charset="0"/>
              </a:rPr>
              <a:t>o,  13</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Auf </a:t>
            </a:r>
            <a:br>
              <a:rPr lang="de-DE" sz="2000" b="1" i="1" dirty="0">
                <a:solidFill>
                  <a:schemeClr val="bg1"/>
                </a:solidFill>
                <a:latin typeface="Candara" panose="020E0502030303020204" pitchFamily="34" charset="0"/>
              </a:rPr>
            </a:br>
            <a:r>
              <a:rPr lang="de-DE" sz="2000" b="1" i="1" dirty="0">
                <a:solidFill>
                  <a:schemeClr val="bg1"/>
                </a:solidFill>
                <a:latin typeface="Candara" panose="020E0502030303020204" pitchFamily="34" charset="0"/>
              </a:rPr>
              <a:t>Jesus ausgerichtet</a:t>
            </a:r>
            <a:endParaRPr lang="de-DE" sz="2000" b="1" i="1" noProof="0" dirty="0">
              <a:solidFill>
                <a:schemeClr val="bg1"/>
              </a:solidFill>
              <a:latin typeface="Candara" panose="020E0502030303020204" pitchFamily="34" charset="0"/>
            </a:endParaRPr>
          </a:p>
        </p:txBody>
      </p:sp>
      <p:pic>
        <p:nvPicPr>
          <p:cNvPr id="12" name="Imagen 3">
            <a:extLst>
              <a:ext uri="{FF2B5EF4-FFF2-40B4-BE49-F238E27FC236}">
                <a16:creationId xmlns:a16="http://schemas.microsoft.com/office/drawing/2014/main" id="{CF881A72-CB3E-E085-5047-97B56A3C2EB3}"/>
              </a:ext>
            </a:extLst>
          </p:cNvPr>
          <p:cNvPicPr>
            <a:picLocks noChangeAspect="1"/>
          </p:cNvPicPr>
          <p:nvPr/>
        </p:nvPicPr>
        <p:blipFill>
          <a:blip r:embed="rId2" cstate="email">
            <a:extLst>
              <a:ext uri="{28A0092B-C50C-407E-A947-70E740481C1C}">
                <a14:useLocalDpi xmlns:a14="http://schemas.microsoft.com/office/drawing/2010/main"/>
              </a:ext>
            </a:extLst>
          </a:blip>
          <a:srcRect t="46916"/>
          <a:stretch>
            <a:fillRect/>
          </a:stretch>
        </p:blipFill>
        <p:spPr>
          <a:xfrm>
            <a:off x="412508" y="2899611"/>
            <a:ext cx="4953576" cy="3825412"/>
          </a:xfrm>
          <a:prstGeom prst="rect">
            <a:avLst/>
          </a:prstGeom>
          <a:effectLst>
            <a:innerShdw blurRad="114300">
              <a:prstClr val="black"/>
            </a:innerShdw>
            <a:softEdge rad="635000"/>
          </a:effectLst>
        </p:spPr>
      </p:pic>
      <p:sp>
        <p:nvSpPr>
          <p:cNvPr id="14" name="CuadroTexto 5">
            <a:extLst>
              <a:ext uri="{FF2B5EF4-FFF2-40B4-BE49-F238E27FC236}">
                <a16:creationId xmlns:a16="http://schemas.microsoft.com/office/drawing/2014/main" id="{754DC51B-FC37-E285-0AED-F729EB705BCD}"/>
              </a:ext>
            </a:extLst>
          </p:cNvPr>
          <p:cNvSpPr txBox="1"/>
          <p:nvPr/>
        </p:nvSpPr>
        <p:spPr>
          <a:xfrm>
            <a:off x="2439612" y="2010314"/>
            <a:ext cx="2709904" cy="1107996"/>
          </a:xfrm>
          <a:prstGeom prst="rect">
            <a:avLst/>
          </a:prstGeom>
          <a:noFill/>
        </p:spPr>
        <p:txBody>
          <a:bodyPr wrap="square" rtlCol="0">
            <a:spAutoFit/>
          </a:bodyPr>
          <a:lstStyle/>
          <a:p>
            <a:pPr algn="ctr">
              <a:spcBef>
                <a:spcPts val="600"/>
              </a:spcBef>
            </a:pPr>
            <a:r>
              <a:rPr lang="de-DE" sz="2200" b="1" dirty="0"/>
              <a:t>"Wurde </a:t>
            </a:r>
            <a:r>
              <a:rPr lang="de-DE" sz="2200" b="1" dirty="0">
                <a:highlight>
                  <a:srgbClr val="E9E900"/>
                </a:highlight>
              </a:rPr>
              <a:t>Paulus </a:t>
            </a:r>
            <a:br>
              <a:rPr lang="de-DE" sz="2200" b="1" dirty="0">
                <a:highlight>
                  <a:srgbClr val="E9E900"/>
                </a:highlight>
              </a:rPr>
            </a:br>
            <a:r>
              <a:rPr lang="de-DE" sz="2200" b="1" dirty="0">
                <a:solidFill>
                  <a:srgbClr val="C00000"/>
                </a:solidFill>
              </a:rPr>
              <a:t>für dich gekreuzigt?“ </a:t>
            </a:r>
            <a:endParaRPr lang="en" sz="2200" b="1" noProof="0" dirty="0">
              <a:solidFill>
                <a:srgbClr val="C00000"/>
              </a:solidFill>
            </a:endParaRPr>
          </a:p>
        </p:txBody>
      </p:sp>
      <p:sp>
        <p:nvSpPr>
          <p:cNvPr id="15" name="CuadroTexto 5">
            <a:extLst>
              <a:ext uri="{FF2B5EF4-FFF2-40B4-BE49-F238E27FC236}">
                <a16:creationId xmlns:a16="http://schemas.microsoft.com/office/drawing/2014/main" id="{6657F037-AFE6-5BD6-A4EC-A5A0CA6DD37E}"/>
              </a:ext>
            </a:extLst>
          </p:cNvPr>
          <p:cNvSpPr txBox="1"/>
          <p:nvPr/>
        </p:nvSpPr>
        <p:spPr>
          <a:xfrm>
            <a:off x="4894054" y="2561057"/>
            <a:ext cx="3191167" cy="1446550"/>
          </a:xfrm>
          <a:prstGeom prst="rect">
            <a:avLst/>
          </a:prstGeom>
          <a:noFill/>
        </p:spPr>
        <p:txBody>
          <a:bodyPr wrap="square" rtlCol="0">
            <a:spAutoFit/>
          </a:bodyPr>
          <a:lstStyle/>
          <a:p>
            <a:pPr algn="ctr">
              <a:spcBef>
                <a:spcPts val="600"/>
              </a:spcBef>
            </a:pPr>
            <a:r>
              <a:rPr lang="de-DE" sz="2200" b="1" dirty="0"/>
              <a:t>"Oder wurdest du </a:t>
            </a:r>
            <a:br>
              <a:rPr lang="de-DE" sz="2200" b="1" dirty="0"/>
            </a:br>
            <a:r>
              <a:rPr lang="de-DE" sz="2200" b="1" dirty="0"/>
              <a:t>im </a:t>
            </a:r>
            <a:r>
              <a:rPr lang="de-DE" sz="2200" b="1" dirty="0">
                <a:highlight>
                  <a:srgbClr val="E9E900"/>
                </a:highlight>
              </a:rPr>
              <a:t>Namen des Paulus</a:t>
            </a:r>
            <a:r>
              <a:rPr lang="de-DE" sz="2200" b="1" dirty="0"/>
              <a:t> </a:t>
            </a:r>
            <a:br>
              <a:rPr lang="de-DE" sz="2200" b="1" dirty="0"/>
            </a:br>
            <a:r>
              <a:rPr lang="de-DE" sz="2200" b="1" dirty="0">
                <a:solidFill>
                  <a:srgbClr val="0070C0"/>
                </a:solidFill>
              </a:rPr>
              <a:t>getauft?" </a:t>
            </a:r>
            <a:br>
              <a:rPr lang="de-DE" sz="2200" b="1" dirty="0"/>
            </a:br>
            <a:r>
              <a:rPr lang="de-DE" sz="2200" b="1" dirty="0"/>
              <a:t>(1. Korinther 1,13).</a:t>
            </a:r>
            <a:endParaRPr lang="en" sz="2200" b="1" noProof="0" dirty="0"/>
          </a:p>
        </p:txBody>
      </p:sp>
      <p:sp>
        <p:nvSpPr>
          <p:cNvPr id="16" name="CuadroTexto 5">
            <a:extLst>
              <a:ext uri="{FF2B5EF4-FFF2-40B4-BE49-F238E27FC236}">
                <a16:creationId xmlns:a16="http://schemas.microsoft.com/office/drawing/2014/main" id="{98CA66F4-75BE-5025-69C7-B32998C7F723}"/>
              </a:ext>
            </a:extLst>
          </p:cNvPr>
          <p:cNvSpPr txBox="1"/>
          <p:nvPr/>
        </p:nvSpPr>
        <p:spPr>
          <a:xfrm>
            <a:off x="5979695" y="4339855"/>
            <a:ext cx="5374705" cy="1569660"/>
          </a:xfrm>
          <a:prstGeom prst="rect">
            <a:avLst/>
          </a:prstGeom>
          <a:noFill/>
        </p:spPr>
        <p:txBody>
          <a:bodyPr wrap="square" rtlCol="0">
            <a:spAutoFit/>
          </a:bodyPr>
          <a:lstStyle/>
          <a:p>
            <a:pPr algn="ctr">
              <a:spcBef>
                <a:spcPts val="600"/>
              </a:spcBef>
            </a:pPr>
            <a:r>
              <a:rPr lang="de-DE" sz="2400" b="1" dirty="0"/>
              <a:t>Unter DIESEN GESICHTSPUNKTEN </a:t>
            </a:r>
            <a:br>
              <a:rPr lang="de-DE" sz="2400" b="1" dirty="0"/>
            </a:br>
            <a:r>
              <a:rPr lang="de-DE" sz="2400" b="1" dirty="0"/>
              <a:t>möchte Paulus, </a:t>
            </a:r>
            <a:br>
              <a:rPr lang="de-DE" sz="2400" b="1" dirty="0"/>
            </a:br>
            <a:r>
              <a:rPr lang="de-DE" sz="2400" b="1" dirty="0"/>
              <a:t>dass die Anhänger </a:t>
            </a:r>
            <a:br>
              <a:rPr lang="de-DE" sz="2400" b="1" dirty="0"/>
            </a:br>
            <a:r>
              <a:rPr lang="de-DE" sz="2400" b="1" dirty="0"/>
              <a:t>ihre </a:t>
            </a:r>
            <a:r>
              <a:rPr lang="de-DE" sz="2400" b="1" dirty="0">
                <a:highlight>
                  <a:srgbClr val="FFFF00"/>
                </a:highlight>
              </a:rPr>
              <a:t>ENTSCHEIDUNGEN treffen.</a:t>
            </a:r>
            <a:endParaRPr lang="en" sz="2400" b="1" noProof="0" dirty="0">
              <a:highlight>
                <a:srgbClr val="FFFF00"/>
              </a:highlight>
            </a:endParaRPr>
          </a:p>
        </p:txBody>
      </p:sp>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
                                            <p:bg/>
                                          </p:spTgt>
                                        </p:tgtEl>
                                        <p:attrNameLst>
                                          <p:attrName>style.visibility</p:attrName>
                                        </p:attrNameLst>
                                      </p:cBhvr>
                                      <p:to>
                                        <p:strVal val="visible"/>
                                      </p:to>
                                    </p:set>
                                    <p:animEffect transition="in" filter="wipe(left)">
                                      <p:cBhvr>
                                        <p:cTn id="23" dur="500"/>
                                        <p:tgtEl>
                                          <p:spTgt spid="2">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wipe(left)">
                                      <p:cBhvr>
                                        <p:cTn id="26" dur="500"/>
                                        <p:tgtEl>
                                          <p:spTgt spid="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par>
                          <p:cTn id="32" fill="hold">
                            <p:stCondLst>
                              <p:cond delay="500"/>
                            </p:stCondLst>
                            <p:childTnLst>
                              <p:par>
                                <p:cTn id="33" presetID="4" presetClass="entr" presetSubtype="32"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ox(out)">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left)">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left)">
                                      <p:cBhvr>
                                        <p:cTn id="5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 grpId="0" uiExpand="1" build="p" animBg="1"/>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0625BD-A568-6514-F1EF-120975A811DE}"/>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9EE543-C7C3-31B0-2C3C-BD3C268891CC}"/>
              </a:ext>
            </a:extLst>
          </p:cNvPr>
          <p:cNvSpPr txBox="1"/>
          <p:nvPr/>
        </p:nvSpPr>
        <p:spPr>
          <a:xfrm>
            <a:off x="2878893" y="0"/>
            <a:ext cx="4290683"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en" sz="4400" b="1" noProof="0" dirty="0">
                <a:ln/>
                <a:solidFill>
                  <a:schemeClr val="accent3"/>
                </a:solidFill>
                <a:latin typeface="Candara" panose="020E0502030303020204" pitchFamily="34" charset="0"/>
              </a:rPr>
              <a:t>Einheit in JESUS</a:t>
            </a:r>
          </a:p>
        </p:txBody>
      </p:sp>
      <p:sp>
        <p:nvSpPr>
          <p:cNvPr id="5" name="CuadroTexto 4">
            <a:extLst>
              <a:ext uri="{FF2B5EF4-FFF2-40B4-BE49-F238E27FC236}">
                <a16:creationId xmlns:a16="http://schemas.microsoft.com/office/drawing/2014/main" id="{11F597A0-F3A1-8C0C-A184-F06C78265333}"/>
              </a:ext>
            </a:extLst>
          </p:cNvPr>
          <p:cNvSpPr txBox="1"/>
          <p:nvPr/>
        </p:nvSpPr>
        <p:spPr>
          <a:xfrm>
            <a:off x="76832" y="890278"/>
            <a:ext cx="7737987" cy="954107"/>
          </a:xfrm>
          <a:prstGeom prst="rect">
            <a:avLst/>
          </a:prstGeom>
          <a:solidFill>
            <a:srgbClr val="C34B2F">
              <a:alpha val="70000"/>
            </a:srgbClr>
          </a:solidFill>
          <a:effectLst>
            <a:softEdge rad="76200"/>
          </a:effectLst>
        </p:spPr>
        <p:txBody>
          <a:bodyPr wrap="square">
            <a:spAutoFit/>
          </a:bodyPr>
          <a:lstStyle/>
          <a:p>
            <a:pPr algn="ctr"/>
            <a:r>
              <a:rPr lang="en" sz="2000" b="1" noProof="0" dirty="0">
                <a:solidFill>
                  <a:srgbClr val="FFFF66"/>
                </a:solidFill>
                <a:effectLst>
                  <a:glow rad="127000">
                    <a:schemeClr val="accent6">
                      <a:lumMod val="50000"/>
                    </a:schemeClr>
                  </a:glow>
                </a:effectLst>
                <a:latin typeface="Candara" panose="020E0502030303020204" pitchFamily="34" charset="0"/>
              </a:rPr>
              <a:t>“</a:t>
            </a:r>
            <a:r>
              <a:rPr lang="de-DE" sz="2000" b="1" dirty="0">
                <a:solidFill>
                  <a:srgbClr val="FFFF66"/>
                </a:solidFill>
                <a:effectLst>
                  <a:glow rad="127000">
                    <a:schemeClr val="accent6">
                      <a:lumMod val="50000"/>
                    </a:schemeClr>
                  </a:glow>
                </a:effectLst>
                <a:latin typeface="Candara" panose="020E0502030303020204" pitchFamily="34" charset="0"/>
              </a:rPr>
              <a:t>Denn GOTT ist treu, durch den ihr berufen seid </a:t>
            </a:r>
            <a:br>
              <a:rPr lang="de-DE" sz="2000" b="1" dirty="0">
                <a:solidFill>
                  <a:srgbClr val="FFFF66"/>
                </a:solidFill>
                <a:effectLst>
                  <a:glow rad="127000">
                    <a:schemeClr val="accent6">
                      <a:lumMod val="50000"/>
                    </a:schemeClr>
                  </a:glow>
                </a:effectLst>
                <a:latin typeface="Candara" panose="020E0502030303020204" pitchFamily="34" charset="0"/>
              </a:rPr>
            </a:br>
            <a:r>
              <a:rPr lang="de-DE" sz="2000" b="1" dirty="0">
                <a:solidFill>
                  <a:srgbClr val="FFFF66"/>
                </a:solidFill>
                <a:effectLst>
                  <a:glow rad="127000">
                    <a:schemeClr val="accent6">
                      <a:lumMod val="50000"/>
                    </a:schemeClr>
                  </a:glow>
                </a:effectLst>
                <a:latin typeface="Candara" panose="020E0502030303020204" pitchFamily="34" charset="0"/>
              </a:rPr>
              <a:t>zur Gemeinschaft Seines Sohnes JESUS CHRISTUS, unseres HERRN</a:t>
            </a:r>
            <a:r>
              <a:rPr lang="en" sz="2000" b="1" noProof="0" dirty="0">
                <a:solidFill>
                  <a:srgbClr val="FFFF66"/>
                </a:solidFill>
                <a:effectLst>
                  <a:glow rad="127000">
                    <a:schemeClr val="accent6">
                      <a:lumMod val="50000"/>
                    </a:schemeClr>
                  </a:glow>
                </a:effectLst>
                <a:latin typeface="Candara" panose="020E0502030303020204" pitchFamily="34" charset="0"/>
              </a:rPr>
              <a:t>.” </a:t>
            </a:r>
            <a:r>
              <a:rPr lang="en" sz="1600" b="1" noProof="0" dirty="0">
                <a:solidFill>
                  <a:srgbClr val="FFFF66"/>
                </a:solidFill>
                <a:effectLst>
                  <a:glow rad="127000">
                    <a:schemeClr val="accent6">
                      <a:lumMod val="50000"/>
                    </a:schemeClr>
                  </a:glow>
                </a:effectLst>
                <a:latin typeface="Candara" panose="020E0502030303020204" pitchFamily="34" charset="0"/>
              </a:rPr>
              <a:t>(1. Korinther 1:9)</a:t>
            </a:r>
            <a:endParaRPr lang="en" sz="2000" b="1" noProof="0" dirty="0">
              <a:solidFill>
                <a:srgbClr val="FFFF66"/>
              </a:solidFill>
              <a:effectLst>
                <a:glow rad="127000">
                  <a:schemeClr val="accent6">
                    <a:lumMod val="50000"/>
                  </a:schemeClr>
                </a:glow>
              </a:effectLst>
              <a:latin typeface="Candara" panose="020E0502030303020204" pitchFamily="34" charset="0"/>
            </a:endParaRPr>
          </a:p>
        </p:txBody>
      </p:sp>
      <p:sp>
        <p:nvSpPr>
          <p:cNvPr id="13" name="CuadroTexto 12">
            <a:extLst>
              <a:ext uri="{FF2B5EF4-FFF2-40B4-BE49-F238E27FC236}">
                <a16:creationId xmlns:a16="http://schemas.microsoft.com/office/drawing/2014/main" id="{0AFFFC31-5CB3-8C8D-17F3-2833751D8BC9}"/>
              </a:ext>
            </a:extLst>
          </p:cNvPr>
          <p:cNvSpPr txBox="1"/>
          <p:nvPr/>
        </p:nvSpPr>
        <p:spPr>
          <a:xfrm>
            <a:off x="7368363" y="2790287"/>
            <a:ext cx="5512349" cy="3970318"/>
          </a:xfrm>
          <a:prstGeom prst="rect">
            <a:avLst/>
          </a:prstGeom>
          <a:noFill/>
        </p:spPr>
        <p:txBody>
          <a:bodyPr wrap="square">
            <a:spAutoFit/>
          </a:bodyPr>
          <a:lstStyle/>
          <a:p>
            <a:pPr lvl="0" algn="ctr">
              <a:spcBef>
                <a:spcPts val="600"/>
              </a:spcBef>
              <a:defRPr/>
            </a:pPr>
            <a:r>
              <a:rPr lang="de-DE" sz="3600" b="1" dirty="0">
                <a:solidFill>
                  <a:prstClr val="black"/>
                </a:solidFill>
              </a:rPr>
              <a:t>Einheit </a:t>
            </a:r>
            <a:br>
              <a:rPr lang="de-DE" sz="3600" b="1" dirty="0">
                <a:solidFill>
                  <a:prstClr val="black"/>
                </a:solidFill>
              </a:rPr>
            </a:br>
            <a:r>
              <a:rPr lang="de-DE" sz="3600" b="1" dirty="0">
                <a:solidFill>
                  <a:prstClr val="black"/>
                </a:solidFill>
              </a:rPr>
              <a:t>kann nur erreicht </a:t>
            </a:r>
            <a:br>
              <a:rPr lang="de-DE" sz="3600" b="1" dirty="0">
                <a:solidFill>
                  <a:prstClr val="black"/>
                </a:solidFill>
              </a:rPr>
            </a:br>
            <a:r>
              <a:rPr lang="de-DE" sz="3600" b="1" dirty="0">
                <a:solidFill>
                  <a:prstClr val="black"/>
                </a:solidFill>
              </a:rPr>
              <a:t>werden, </a:t>
            </a:r>
            <a:br>
              <a:rPr lang="de-DE" sz="3600" b="1" dirty="0">
                <a:solidFill>
                  <a:prstClr val="black"/>
                </a:solidFill>
              </a:rPr>
            </a:br>
            <a:r>
              <a:rPr lang="de-DE" sz="3600" b="1" dirty="0">
                <a:solidFill>
                  <a:prstClr val="black"/>
                </a:solidFill>
              </a:rPr>
              <a:t>wenn </a:t>
            </a:r>
            <a:br>
              <a:rPr lang="de-DE" sz="3600" b="1" dirty="0">
                <a:solidFill>
                  <a:prstClr val="black"/>
                </a:solidFill>
              </a:rPr>
            </a:br>
            <a:r>
              <a:rPr lang="de-DE" sz="3600" b="1" dirty="0">
                <a:solidFill>
                  <a:prstClr val="black"/>
                </a:solidFill>
                <a:highlight>
                  <a:srgbClr val="FFFF00"/>
                </a:highlight>
              </a:rPr>
              <a:t>JESUS </a:t>
            </a:r>
            <a:br>
              <a:rPr lang="de-DE" sz="3600" b="1" dirty="0">
                <a:solidFill>
                  <a:prstClr val="black"/>
                </a:solidFill>
              </a:rPr>
            </a:br>
            <a:r>
              <a:rPr lang="de-DE" sz="3600" b="1" dirty="0">
                <a:solidFill>
                  <a:prstClr val="black"/>
                </a:solidFill>
              </a:rPr>
              <a:t>unser HERR </a:t>
            </a:r>
            <a:br>
              <a:rPr lang="de-DE" sz="3600" b="1" dirty="0">
                <a:solidFill>
                  <a:prstClr val="black"/>
                </a:solidFill>
              </a:rPr>
            </a:br>
            <a:r>
              <a:rPr lang="de-DE" sz="3600" b="1" dirty="0">
                <a:solidFill>
                  <a:prstClr val="black"/>
                </a:solidFill>
              </a:rPr>
              <a:t>ist!</a:t>
            </a:r>
            <a:endParaRPr kumimoji="0" lang="en" sz="3600" b="1" i="0" u="none" strike="noStrike" kern="1200" cap="none" spc="0" normalizeH="0" baseline="0" noProof="0" dirty="0">
              <a:ln>
                <a:noFill/>
              </a:ln>
              <a:solidFill>
                <a:prstClr val="black"/>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A4879B5B-BC30-1031-5816-F09BF4B09DB8}"/>
              </a:ext>
            </a:extLst>
          </p:cNvPr>
          <p:cNvSpPr/>
          <p:nvPr/>
        </p:nvSpPr>
        <p:spPr>
          <a:xfrm>
            <a:off x="76832" y="34246"/>
            <a:ext cx="2481018" cy="856032"/>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dirty="0">
                <a:solidFill>
                  <a:schemeClr val="bg1"/>
                </a:solidFill>
                <a:latin typeface="Candara" panose="020E0502030303020204" pitchFamily="34" charset="0"/>
              </a:rPr>
              <a:t>M</a:t>
            </a:r>
            <a:r>
              <a:rPr lang="de-DE" sz="2000" b="1" i="1" noProof="0" dirty="0">
                <a:solidFill>
                  <a:schemeClr val="bg1"/>
                </a:solidFill>
                <a:latin typeface="Candara" panose="020E0502030303020204" pitchFamily="34" charset="0"/>
              </a:rPr>
              <a:t>o,  13</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Auf </a:t>
            </a:r>
            <a:br>
              <a:rPr lang="de-DE" sz="2000" b="1" i="1" dirty="0">
                <a:solidFill>
                  <a:schemeClr val="bg1"/>
                </a:solidFill>
                <a:latin typeface="Candara" panose="020E0502030303020204" pitchFamily="34" charset="0"/>
              </a:rPr>
            </a:br>
            <a:r>
              <a:rPr lang="de-DE" sz="2000" b="1" i="1" dirty="0">
                <a:solidFill>
                  <a:schemeClr val="bg1"/>
                </a:solidFill>
                <a:latin typeface="Candara" panose="020E0502030303020204" pitchFamily="34" charset="0"/>
              </a:rPr>
              <a:t>Jesus ausgerichtet</a:t>
            </a:r>
            <a:endParaRPr lang="de-DE" sz="2000" b="1" i="1" noProof="0" dirty="0">
              <a:solidFill>
                <a:schemeClr val="bg1"/>
              </a:solidFill>
              <a:latin typeface="Candara" panose="020E0502030303020204" pitchFamily="34" charset="0"/>
            </a:endParaRPr>
          </a:p>
        </p:txBody>
      </p:sp>
      <p:pic>
        <p:nvPicPr>
          <p:cNvPr id="10" name="Grafik 9">
            <a:extLst>
              <a:ext uri="{FF2B5EF4-FFF2-40B4-BE49-F238E27FC236}">
                <a16:creationId xmlns:a16="http://schemas.microsoft.com/office/drawing/2014/main" id="{D8B58C32-B93E-1FB2-AB8A-75FCFE4DF327}"/>
              </a:ext>
            </a:extLst>
          </p:cNvPr>
          <p:cNvPicPr>
            <a:picLocks noChangeAspect="1"/>
          </p:cNvPicPr>
          <p:nvPr/>
        </p:nvPicPr>
        <p:blipFill>
          <a:blip r:embed="rId3"/>
          <a:stretch>
            <a:fillRect/>
          </a:stretch>
        </p:blipFill>
        <p:spPr>
          <a:xfrm>
            <a:off x="7907432" y="68748"/>
            <a:ext cx="4207736" cy="2936064"/>
          </a:xfrm>
          <a:prstGeom prst="ellipse">
            <a:avLst/>
          </a:prstGeom>
          <a:ln>
            <a:noFill/>
          </a:ln>
          <a:effectLst>
            <a:softEdge rad="112500"/>
          </a:effectLst>
        </p:spPr>
      </p:pic>
      <p:sp>
        <p:nvSpPr>
          <p:cNvPr id="4" name="CuadroTexto 12">
            <a:extLst>
              <a:ext uri="{FF2B5EF4-FFF2-40B4-BE49-F238E27FC236}">
                <a16:creationId xmlns:a16="http://schemas.microsoft.com/office/drawing/2014/main" id="{0B4E4C41-C313-6A09-0627-017A75673F6C}"/>
              </a:ext>
            </a:extLst>
          </p:cNvPr>
          <p:cNvSpPr txBox="1"/>
          <p:nvPr/>
        </p:nvSpPr>
        <p:spPr>
          <a:xfrm>
            <a:off x="-140980" y="1965222"/>
            <a:ext cx="7310556" cy="4524315"/>
          </a:xfrm>
          <a:prstGeom prst="rect">
            <a:avLst/>
          </a:prstGeom>
          <a:noFill/>
        </p:spPr>
        <p:txBody>
          <a:bodyPr wrap="square">
            <a:spAutoFit/>
          </a:bodyPr>
          <a:lstStyle/>
          <a:p>
            <a:pPr lvl="0" algn="ctr">
              <a:spcBef>
                <a:spcPts val="600"/>
              </a:spcBef>
              <a:defRPr/>
            </a:pPr>
            <a:r>
              <a:rPr lang="de-DE" sz="3200" b="1" spc="300" dirty="0">
                <a:solidFill>
                  <a:prstClr val="black"/>
                </a:solidFill>
                <a:latin typeface="Broadway" panose="04040905080B02020502" pitchFamily="82" charset="0"/>
                <a:cs typeface="Aharoni" panose="02010803020104030203" pitchFamily="2" charset="-79"/>
              </a:rPr>
              <a:t>Einheit </a:t>
            </a:r>
            <a:br>
              <a:rPr lang="de-DE" sz="3200" b="1" spc="300" dirty="0">
                <a:solidFill>
                  <a:prstClr val="black"/>
                </a:solidFill>
                <a:latin typeface="Broadway" panose="04040905080B02020502" pitchFamily="82" charset="0"/>
                <a:cs typeface="Aharoni" panose="02010803020104030203" pitchFamily="2" charset="-79"/>
              </a:rPr>
            </a:br>
            <a:r>
              <a:rPr lang="de-DE" sz="3200" b="1" spc="300" dirty="0">
                <a:solidFill>
                  <a:prstClr val="black"/>
                </a:solidFill>
                <a:latin typeface="Broadway" panose="04040905080B02020502" pitchFamily="82" charset="0"/>
                <a:cs typeface="Aharoni" panose="02010803020104030203" pitchFamily="2" charset="-79"/>
              </a:rPr>
              <a:t>wird nicht erreicht, </a:t>
            </a:r>
            <a:br>
              <a:rPr lang="de-DE" sz="3200" b="1" spc="300" dirty="0">
                <a:solidFill>
                  <a:prstClr val="black"/>
                </a:solidFill>
                <a:latin typeface="Broadway" panose="04040905080B02020502" pitchFamily="82" charset="0"/>
                <a:cs typeface="Aharoni" panose="02010803020104030203" pitchFamily="2" charset="-79"/>
              </a:rPr>
            </a:br>
            <a:r>
              <a:rPr lang="de-DE" sz="3200" b="1" spc="300" dirty="0">
                <a:solidFill>
                  <a:prstClr val="black"/>
                </a:solidFill>
                <a:latin typeface="Broadway" panose="04040905080B02020502" pitchFamily="82" charset="0"/>
                <a:cs typeface="Aharoni" panose="02010803020104030203" pitchFamily="2" charset="-79"/>
              </a:rPr>
              <a:t>indem man </a:t>
            </a:r>
            <a:br>
              <a:rPr lang="de-DE" sz="3200" b="1" spc="300" dirty="0">
                <a:solidFill>
                  <a:prstClr val="black"/>
                </a:solidFill>
                <a:latin typeface="Broadway" panose="04040905080B02020502" pitchFamily="82" charset="0"/>
                <a:cs typeface="Aharoni" panose="02010803020104030203" pitchFamily="2" charset="-79"/>
              </a:rPr>
            </a:br>
            <a:r>
              <a:rPr lang="de-DE" sz="3200" b="1" spc="300" dirty="0">
                <a:solidFill>
                  <a:prstClr val="black"/>
                </a:solidFill>
                <a:latin typeface="Broadway" panose="04040905080B02020502" pitchFamily="82" charset="0"/>
                <a:cs typeface="Aharoni" panose="02010803020104030203" pitchFamily="2" charset="-79"/>
              </a:rPr>
              <a:t>den </a:t>
            </a:r>
            <a:r>
              <a:rPr lang="de-DE" sz="3200" b="1" spc="300" dirty="0">
                <a:solidFill>
                  <a:schemeClr val="accent2">
                    <a:lumMod val="50000"/>
                  </a:schemeClr>
                </a:solidFill>
                <a:latin typeface="Broadway" panose="04040905080B02020502" pitchFamily="82" charset="0"/>
                <a:cs typeface="Aharoni" panose="02010803020104030203" pitchFamily="2" charset="-79"/>
              </a:rPr>
              <a:t>Gedanken oder Ideen</a:t>
            </a:r>
            <a:br>
              <a:rPr lang="de-DE" sz="3200" b="1" spc="300" dirty="0">
                <a:solidFill>
                  <a:prstClr val="black"/>
                </a:solidFill>
                <a:latin typeface="Broadway" panose="04040905080B02020502" pitchFamily="82" charset="0"/>
                <a:cs typeface="Aharoni" panose="02010803020104030203" pitchFamily="2" charset="-79"/>
              </a:rPr>
            </a:br>
            <a:r>
              <a:rPr lang="de-DE" sz="3200" b="1" spc="300" dirty="0">
                <a:solidFill>
                  <a:prstClr val="black"/>
                </a:solidFill>
                <a:latin typeface="Broadway" panose="04040905080B02020502" pitchFamily="82" charset="0"/>
                <a:cs typeface="Aharoni" panose="02010803020104030203" pitchFamily="2" charset="-79"/>
              </a:rPr>
              <a:t> eines Bruders </a:t>
            </a:r>
            <a:br>
              <a:rPr lang="de-DE" sz="3200" b="1" spc="300" dirty="0">
                <a:solidFill>
                  <a:prstClr val="black"/>
                </a:solidFill>
                <a:latin typeface="Broadway" panose="04040905080B02020502" pitchFamily="82" charset="0"/>
                <a:cs typeface="Aharoni" panose="02010803020104030203" pitchFamily="2" charset="-79"/>
              </a:rPr>
            </a:br>
            <a:r>
              <a:rPr lang="de-DE" sz="3200" b="1" spc="300" dirty="0">
                <a:solidFill>
                  <a:prstClr val="black"/>
                </a:solidFill>
                <a:latin typeface="Broadway" panose="04040905080B02020502" pitchFamily="82" charset="0"/>
                <a:cs typeface="Aharoni" panose="02010803020104030203" pitchFamily="2" charset="-79"/>
              </a:rPr>
              <a:t>oder einer Schwester </a:t>
            </a:r>
            <a:br>
              <a:rPr lang="de-DE" sz="3200" b="1" spc="300" dirty="0">
                <a:solidFill>
                  <a:prstClr val="black"/>
                </a:solidFill>
                <a:latin typeface="Broadway" panose="04040905080B02020502" pitchFamily="82" charset="0"/>
                <a:cs typeface="Aharoni" panose="02010803020104030203" pitchFamily="2" charset="-79"/>
              </a:rPr>
            </a:br>
            <a:r>
              <a:rPr lang="de-DE" sz="3200" b="1" spc="300" dirty="0">
                <a:solidFill>
                  <a:schemeClr val="accent2">
                    <a:lumMod val="50000"/>
                  </a:schemeClr>
                </a:solidFill>
                <a:latin typeface="Broadway" panose="04040905080B02020502" pitchFamily="82" charset="0"/>
                <a:cs typeface="Aharoni" panose="02010803020104030203" pitchFamily="2" charset="-79"/>
              </a:rPr>
              <a:t>folgt</a:t>
            </a:r>
            <a:r>
              <a:rPr lang="de-DE" sz="3200" b="1" spc="300" dirty="0">
                <a:solidFill>
                  <a:prstClr val="black"/>
                </a:solidFill>
                <a:latin typeface="Broadway" panose="04040905080B02020502" pitchFamily="82" charset="0"/>
                <a:cs typeface="Aharoni" panose="02010803020104030203" pitchFamily="2" charset="-79"/>
              </a:rPr>
              <a:t> oder </a:t>
            </a:r>
            <a:br>
              <a:rPr lang="de-DE" sz="3200" b="1" spc="300" dirty="0">
                <a:solidFill>
                  <a:prstClr val="black"/>
                </a:solidFill>
                <a:latin typeface="Broadway" panose="04040905080B02020502" pitchFamily="82" charset="0"/>
                <a:cs typeface="Aharoni" panose="02010803020104030203" pitchFamily="2" charset="-79"/>
              </a:rPr>
            </a:br>
            <a:r>
              <a:rPr lang="de-DE" sz="3200" b="1" spc="300" dirty="0">
                <a:solidFill>
                  <a:srgbClr val="C00000"/>
                </a:solidFill>
                <a:latin typeface="Broadway" panose="04040905080B02020502" pitchFamily="82" charset="0"/>
                <a:cs typeface="Aharoni" panose="02010803020104030203" pitchFamily="2" charset="-79"/>
              </a:rPr>
              <a:t>geschlossene Gruppen </a:t>
            </a:r>
            <a:br>
              <a:rPr lang="de-DE" sz="3200" b="1" spc="300" dirty="0">
                <a:solidFill>
                  <a:prstClr val="black"/>
                </a:solidFill>
                <a:latin typeface="Broadway" panose="04040905080B02020502" pitchFamily="82" charset="0"/>
                <a:cs typeface="Aharoni" panose="02010803020104030203" pitchFamily="2" charset="-79"/>
              </a:rPr>
            </a:br>
            <a:r>
              <a:rPr lang="de-DE" sz="3200" b="1" spc="300" dirty="0">
                <a:solidFill>
                  <a:srgbClr val="C00000"/>
                </a:solidFill>
                <a:latin typeface="Broadway" panose="04040905080B02020502" pitchFamily="82" charset="0"/>
                <a:cs typeface="Aharoni" panose="02010803020104030203" pitchFamily="2" charset="-79"/>
              </a:rPr>
              <a:t>bildet.</a:t>
            </a:r>
            <a:endParaRPr kumimoji="0" lang="en" sz="3200" b="1" i="0" u="none" strike="noStrike" kern="1200" cap="none" spc="300" normalizeH="0" noProof="0" dirty="0">
              <a:ln>
                <a:noFill/>
              </a:ln>
              <a:solidFill>
                <a:srgbClr val="C00000"/>
              </a:solidFill>
              <a:effectLst/>
              <a:uLnTx/>
              <a:uFillTx/>
              <a:latin typeface="Broadway" panose="04040905080B02020502" pitchFamily="82" charset="0"/>
              <a:cs typeface="Aharoni" panose="02010803020104030203" pitchFamily="2" charset="-79"/>
            </a:endParaRPr>
          </a:p>
        </p:txBody>
      </p:sp>
    </p:spTree>
    <p:extLst>
      <p:ext uri="{BB962C8B-B14F-4D97-AF65-F5344CB8AC3E}">
        <p14:creationId xmlns:p14="http://schemas.microsoft.com/office/powerpoint/2010/main" val="1564443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345134-79DF-8CAF-E6FB-ECAA721C6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DCC6626-2C45-BA3C-729E-26C2ED9A2DEC}"/>
              </a:ext>
            </a:extLst>
          </p:cNvPr>
          <p:cNvSpPr txBox="1"/>
          <p:nvPr/>
        </p:nvSpPr>
        <p:spPr>
          <a:xfrm>
            <a:off x="2878893" y="0"/>
            <a:ext cx="4290683"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en" sz="4400" b="1" noProof="0" dirty="0">
                <a:ln/>
                <a:solidFill>
                  <a:schemeClr val="accent3"/>
                </a:solidFill>
                <a:latin typeface="Candara" panose="020E0502030303020204" pitchFamily="34" charset="0"/>
              </a:rPr>
              <a:t>Einheit in JESUS</a:t>
            </a:r>
          </a:p>
        </p:txBody>
      </p:sp>
      <p:pic>
        <p:nvPicPr>
          <p:cNvPr id="4" name="Imagen 3">
            <a:extLst>
              <a:ext uri="{FF2B5EF4-FFF2-40B4-BE49-F238E27FC236}">
                <a16:creationId xmlns:a16="http://schemas.microsoft.com/office/drawing/2014/main" id="{3BE7B63A-CD01-011B-5D32-7EAB3A6F892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37987" y="308013"/>
            <a:ext cx="4290683" cy="6241973"/>
          </a:xfrm>
          <a:prstGeom prst="rect">
            <a:avLst/>
          </a:prstGeom>
          <a:effectLst>
            <a:innerShdw blurRad="114300">
              <a:prstClr val="black"/>
            </a:innerShdw>
          </a:effectLst>
        </p:spPr>
      </p:pic>
      <p:sp>
        <p:nvSpPr>
          <p:cNvPr id="7" name="CuadroTexto 6">
            <a:extLst>
              <a:ext uri="{FF2B5EF4-FFF2-40B4-BE49-F238E27FC236}">
                <a16:creationId xmlns:a16="http://schemas.microsoft.com/office/drawing/2014/main" id="{A0FEA42B-DAD0-687C-3EFC-4D2487BEDFBB}"/>
              </a:ext>
            </a:extLst>
          </p:cNvPr>
          <p:cNvSpPr txBox="1"/>
          <p:nvPr/>
        </p:nvSpPr>
        <p:spPr>
          <a:xfrm>
            <a:off x="924846" y="5349657"/>
            <a:ext cx="6528936" cy="1200329"/>
          </a:xfrm>
          <a:prstGeom prst="rect">
            <a:avLst/>
          </a:prstGeom>
          <a:noFill/>
        </p:spPr>
        <p:txBody>
          <a:bodyPr wrap="square">
            <a:spAutoFit/>
          </a:bodyPr>
          <a:lstStyle/>
          <a:p>
            <a:pPr lvl="0" algn="r">
              <a:spcBef>
                <a:spcPts val="600"/>
              </a:spcBef>
              <a:defRPr/>
            </a:pPr>
            <a:r>
              <a:rPr lang="de-DE" sz="2400" b="1" dirty="0">
                <a:solidFill>
                  <a:prstClr val="black"/>
                </a:solidFill>
              </a:rPr>
              <a:t>EINHEIT in der Gemeinde </a:t>
            </a:r>
            <a:br>
              <a:rPr lang="de-DE" sz="2400" b="1" dirty="0">
                <a:solidFill>
                  <a:prstClr val="black"/>
                </a:solidFill>
              </a:rPr>
            </a:br>
            <a:r>
              <a:rPr lang="de-DE" sz="2400" b="1" dirty="0">
                <a:solidFill>
                  <a:prstClr val="black"/>
                </a:solidFill>
              </a:rPr>
              <a:t>wird nur durch Selbstüberwindung </a:t>
            </a:r>
            <a:br>
              <a:rPr lang="de-DE" sz="2400" b="1" dirty="0">
                <a:solidFill>
                  <a:prstClr val="black"/>
                </a:solidFill>
              </a:rPr>
            </a:br>
            <a:r>
              <a:rPr lang="de-DE" sz="2400" b="1" dirty="0">
                <a:solidFill>
                  <a:prstClr val="black"/>
                </a:solidFill>
              </a:rPr>
              <a:t>und ein Leben für JESUS erreicht.</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9" name="CuadroTexto 8">
            <a:extLst>
              <a:ext uri="{FF2B5EF4-FFF2-40B4-BE49-F238E27FC236}">
                <a16:creationId xmlns:a16="http://schemas.microsoft.com/office/drawing/2014/main" id="{1FCB7B23-6A7E-27C9-0D2B-2E759C36EB0E}"/>
              </a:ext>
            </a:extLst>
          </p:cNvPr>
          <p:cNvSpPr txBox="1"/>
          <p:nvPr/>
        </p:nvSpPr>
        <p:spPr>
          <a:xfrm>
            <a:off x="166746" y="3587187"/>
            <a:ext cx="5644507" cy="1938992"/>
          </a:xfrm>
          <a:prstGeom prst="rect">
            <a:avLst/>
          </a:prstGeom>
          <a:noFill/>
        </p:spPr>
        <p:txBody>
          <a:bodyPr wrap="square">
            <a:spAutoFit/>
          </a:bodyPr>
          <a:lstStyle/>
          <a:p>
            <a:pPr lvl="0">
              <a:spcBef>
                <a:spcPts val="600"/>
              </a:spcBef>
              <a:defRPr/>
            </a:pPr>
            <a:r>
              <a:rPr lang="de-DE" sz="2000" b="1" dirty="0">
                <a:solidFill>
                  <a:prstClr val="black"/>
                </a:solidFill>
              </a:rPr>
              <a:t>Kleine Meinungsverschiedenheiten, </a:t>
            </a:r>
            <a:br>
              <a:rPr lang="de-DE" sz="2000" b="1" dirty="0">
                <a:solidFill>
                  <a:prstClr val="black"/>
                </a:solidFill>
              </a:rPr>
            </a:br>
            <a:r>
              <a:rPr lang="de-DE" sz="2000" b="1" dirty="0">
                <a:solidFill>
                  <a:prstClr val="black"/>
                </a:solidFill>
              </a:rPr>
              <a:t>die unterschiedlichen Gaben, die jeder besitzt, </a:t>
            </a:r>
            <a:br>
              <a:rPr lang="de-DE" sz="2000" b="1" dirty="0">
                <a:solidFill>
                  <a:prstClr val="black"/>
                </a:solidFill>
              </a:rPr>
            </a:br>
            <a:r>
              <a:rPr lang="de-DE" sz="2000" b="1" dirty="0">
                <a:solidFill>
                  <a:prstClr val="black"/>
                </a:solidFill>
              </a:rPr>
              <a:t>wenn sie sich um CHRISTUS zentrieren, </a:t>
            </a:r>
            <a:br>
              <a:rPr lang="de-DE" sz="2000" b="1" dirty="0">
                <a:solidFill>
                  <a:prstClr val="black"/>
                </a:solidFill>
              </a:rPr>
            </a:br>
            <a:r>
              <a:rPr lang="de-DE" sz="2000" b="1" dirty="0">
                <a:solidFill>
                  <a:prstClr val="black"/>
                </a:solidFill>
              </a:rPr>
              <a:t>schaffen statt Spaltung </a:t>
            </a:r>
            <a:br>
              <a:rPr lang="de-DE" sz="2000" b="1" dirty="0">
                <a:solidFill>
                  <a:prstClr val="black"/>
                </a:solidFill>
              </a:rPr>
            </a:br>
            <a:r>
              <a:rPr lang="de-DE" sz="2000" b="1" dirty="0">
                <a:solidFill>
                  <a:prstClr val="black"/>
                </a:solidFill>
              </a:rPr>
              <a:t>Einheit durch Ergänzung </a:t>
            </a:r>
            <a:br>
              <a:rPr lang="de-DE" sz="2000" b="1" dirty="0">
                <a:solidFill>
                  <a:prstClr val="black"/>
                </a:solidFill>
              </a:rPr>
            </a:br>
            <a:r>
              <a:rPr lang="de-DE" sz="2000" b="1" dirty="0">
                <a:solidFill>
                  <a:prstClr val="black"/>
                </a:solidFill>
              </a:rPr>
              <a:t>(1 Kor. 12,12-13, 25, 27).</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E646FC0D-2724-69B3-9803-192287BDB809}"/>
              </a:ext>
            </a:extLst>
          </p:cNvPr>
          <p:cNvSpPr txBox="1"/>
          <p:nvPr/>
        </p:nvSpPr>
        <p:spPr>
          <a:xfrm>
            <a:off x="99950" y="1911743"/>
            <a:ext cx="7353832" cy="1631216"/>
          </a:xfrm>
          <a:prstGeom prst="rect">
            <a:avLst/>
          </a:prstGeom>
          <a:noFill/>
        </p:spPr>
        <p:txBody>
          <a:bodyPr wrap="square">
            <a:spAutoFit/>
          </a:bodyPr>
          <a:lstStyle/>
          <a:p>
            <a:pPr lvl="0" algn="ctr">
              <a:spcBef>
                <a:spcPts val="600"/>
              </a:spcBef>
              <a:defRPr/>
            </a:pPr>
            <a:r>
              <a:rPr lang="de-DE" sz="2000" b="1" dirty="0">
                <a:solidFill>
                  <a:prstClr val="black"/>
                </a:solidFill>
              </a:rPr>
              <a:t>Aber Einheit in JESUS ist keine Gleichförmigkeit. </a:t>
            </a:r>
            <a:br>
              <a:rPr lang="de-DE" sz="2000" b="1" dirty="0">
                <a:solidFill>
                  <a:prstClr val="black"/>
                </a:solidFill>
              </a:rPr>
            </a:br>
            <a:r>
              <a:rPr lang="de-DE" sz="2000" b="1" dirty="0">
                <a:solidFill>
                  <a:prstClr val="black"/>
                </a:solidFill>
              </a:rPr>
              <a:t>Es bedeutet nicht, </a:t>
            </a:r>
            <a:br>
              <a:rPr lang="de-DE" sz="2000" b="1" dirty="0">
                <a:solidFill>
                  <a:prstClr val="black"/>
                </a:solidFill>
              </a:rPr>
            </a:br>
            <a:r>
              <a:rPr lang="de-DE" sz="2000" b="1" dirty="0">
                <a:solidFill>
                  <a:prstClr val="black"/>
                </a:solidFill>
              </a:rPr>
              <a:t>dass wir alle </a:t>
            </a:r>
            <a:r>
              <a:rPr lang="de-DE" sz="2000" b="1" dirty="0" err="1">
                <a:solidFill>
                  <a:prstClr val="black"/>
                </a:solidFill>
              </a:rPr>
              <a:t>ber</a:t>
            </a:r>
            <a:r>
              <a:rPr lang="de-DE" sz="2000" b="1" dirty="0">
                <a:solidFill>
                  <a:prstClr val="black"/>
                </a:solidFill>
              </a:rPr>
              <a:t> alles </a:t>
            </a:r>
            <a:br>
              <a:rPr lang="de-DE" sz="2000" b="1" dirty="0">
                <a:solidFill>
                  <a:prstClr val="black"/>
                </a:solidFill>
              </a:rPr>
            </a:br>
            <a:r>
              <a:rPr lang="de-DE" sz="2000" b="1" dirty="0">
                <a:solidFill>
                  <a:prstClr val="black"/>
                </a:solidFill>
              </a:rPr>
              <a:t>gleich denken oder </a:t>
            </a:r>
            <a:br>
              <a:rPr lang="de-DE" sz="2000" b="1" dirty="0">
                <a:solidFill>
                  <a:prstClr val="black"/>
                </a:solidFill>
              </a:rPr>
            </a:br>
            <a:r>
              <a:rPr lang="de-DE" sz="2000" b="1" dirty="0">
                <a:solidFill>
                  <a:prstClr val="black"/>
                </a:solidFill>
              </a:rPr>
              <a:t>dass wir alle gleich handeln.</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Scrollen: horizontal 1">
            <a:extLst>
              <a:ext uri="{FF2B5EF4-FFF2-40B4-BE49-F238E27FC236}">
                <a16:creationId xmlns:a16="http://schemas.microsoft.com/office/drawing/2014/main" id="{8BB12DE2-5EFE-4FF8-6AE9-23730CF54E78}"/>
              </a:ext>
            </a:extLst>
          </p:cNvPr>
          <p:cNvSpPr/>
          <p:nvPr/>
        </p:nvSpPr>
        <p:spPr>
          <a:xfrm>
            <a:off x="76832" y="34246"/>
            <a:ext cx="2481018" cy="856032"/>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dirty="0">
                <a:solidFill>
                  <a:schemeClr val="bg1"/>
                </a:solidFill>
                <a:latin typeface="Candara" panose="020E0502030303020204" pitchFamily="34" charset="0"/>
              </a:rPr>
              <a:t>M</a:t>
            </a:r>
            <a:r>
              <a:rPr lang="de-DE" sz="2000" b="1" i="1" noProof="0" dirty="0">
                <a:solidFill>
                  <a:schemeClr val="bg1"/>
                </a:solidFill>
                <a:latin typeface="Candara" panose="020E0502030303020204" pitchFamily="34" charset="0"/>
              </a:rPr>
              <a:t>o,  13</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Auf </a:t>
            </a:r>
            <a:br>
              <a:rPr lang="de-DE" sz="2000" b="1" i="1" dirty="0">
                <a:solidFill>
                  <a:schemeClr val="bg1"/>
                </a:solidFill>
                <a:latin typeface="Candara" panose="020E0502030303020204" pitchFamily="34" charset="0"/>
              </a:rPr>
            </a:br>
            <a:r>
              <a:rPr lang="de-DE" sz="2000" b="1" i="1" dirty="0">
                <a:solidFill>
                  <a:schemeClr val="bg1"/>
                </a:solidFill>
                <a:latin typeface="Candara" panose="020E0502030303020204" pitchFamily="34" charset="0"/>
              </a:rPr>
              <a:t>Jesus ausgerichtet</a:t>
            </a:r>
            <a:endParaRPr lang="de-DE" sz="2000" b="1" i="1" noProof="0" dirty="0">
              <a:solidFill>
                <a:schemeClr val="bg1"/>
              </a:solidFill>
              <a:latin typeface="Candara" panose="020E0502030303020204" pitchFamily="34" charset="0"/>
            </a:endParaRPr>
          </a:p>
        </p:txBody>
      </p:sp>
      <p:sp>
        <p:nvSpPr>
          <p:cNvPr id="8" name="CuadroTexto 4">
            <a:extLst>
              <a:ext uri="{FF2B5EF4-FFF2-40B4-BE49-F238E27FC236}">
                <a16:creationId xmlns:a16="http://schemas.microsoft.com/office/drawing/2014/main" id="{8F9B16D2-99D4-9FD3-1A7E-5D954E68670A}"/>
              </a:ext>
            </a:extLst>
          </p:cNvPr>
          <p:cNvSpPr txBox="1"/>
          <p:nvPr/>
        </p:nvSpPr>
        <p:spPr>
          <a:xfrm>
            <a:off x="-19424" y="890278"/>
            <a:ext cx="7737987" cy="954107"/>
          </a:xfrm>
          <a:prstGeom prst="rect">
            <a:avLst/>
          </a:prstGeom>
          <a:solidFill>
            <a:srgbClr val="C34B2F">
              <a:alpha val="70000"/>
            </a:srgbClr>
          </a:solidFill>
          <a:effectLst>
            <a:softEdge rad="76200"/>
          </a:effectLst>
        </p:spPr>
        <p:txBody>
          <a:bodyPr wrap="square">
            <a:spAutoFit/>
          </a:bodyPr>
          <a:lstStyle/>
          <a:p>
            <a:pPr algn="ctr"/>
            <a:r>
              <a:rPr lang="en" sz="2000" b="1" noProof="0" dirty="0">
                <a:solidFill>
                  <a:srgbClr val="FFFF66"/>
                </a:solidFill>
                <a:effectLst>
                  <a:glow rad="127000">
                    <a:schemeClr val="accent6">
                      <a:lumMod val="50000"/>
                    </a:schemeClr>
                  </a:glow>
                </a:effectLst>
                <a:latin typeface="Candara" panose="020E0502030303020204" pitchFamily="34" charset="0"/>
              </a:rPr>
              <a:t>“</a:t>
            </a:r>
            <a:r>
              <a:rPr lang="de-DE" sz="2000" b="1" dirty="0">
                <a:solidFill>
                  <a:srgbClr val="FFFF66"/>
                </a:solidFill>
                <a:effectLst>
                  <a:glow rad="127000">
                    <a:schemeClr val="accent6">
                      <a:lumMod val="50000"/>
                    </a:schemeClr>
                  </a:glow>
                </a:effectLst>
                <a:latin typeface="Candara" panose="020E0502030303020204" pitchFamily="34" charset="0"/>
              </a:rPr>
              <a:t>Denn GOTT ist treu, durch den ihr berufen seid </a:t>
            </a:r>
            <a:br>
              <a:rPr lang="de-DE" sz="2000" b="1" dirty="0">
                <a:solidFill>
                  <a:srgbClr val="FFFF66"/>
                </a:solidFill>
                <a:effectLst>
                  <a:glow rad="127000">
                    <a:schemeClr val="accent6">
                      <a:lumMod val="50000"/>
                    </a:schemeClr>
                  </a:glow>
                </a:effectLst>
                <a:latin typeface="Candara" panose="020E0502030303020204" pitchFamily="34" charset="0"/>
              </a:rPr>
            </a:br>
            <a:r>
              <a:rPr lang="de-DE" sz="2000" b="1" dirty="0">
                <a:solidFill>
                  <a:srgbClr val="FFFF66"/>
                </a:solidFill>
                <a:effectLst>
                  <a:glow rad="127000">
                    <a:schemeClr val="accent6">
                      <a:lumMod val="50000"/>
                    </a:schemeClr>
                  </a:glow>
                </a:effectLst>
                <a:latin typeface="Candara" panose="020E0502030303020204" pitchFamily="34" charset="0"/>
              </a:rPr>
              <a:t>zur Gemeinschaft Seines Sohnes JESUS CHRISTUS, unseres HERRN</a:t>
            </a:r>
            <a:r>
              <a:rPr lang="en" sz="2000" b="1" noProof="0" dirty="0">
                <a:solidFill>
                  <a:srgbClr val="FFFF66"/>
                </a:solidFill>
                <a:effectLst>
                  <a:glow rad="127000">
                    <a:schemeClr val="accent6">
                      <a:lumMod val="50000"/>
                    </a:schemeClr>
                  </a:glow>
                </a:effectLst>
                <a:latin typeface="Candara" panose="020E0502030303020204" pitchFamily="34" charset="0"/>
              </a:rPr>
              <a:t>.” </a:t>
            </a:r>
            <a:r>
              <a:rPr lang="en" sz="1600" b="1" noProof="0" dirty="0">
                <a:solidFill>
                  <a:srgbClr val="FFFF66"/>
                </a:solidFill>
                <a:effectLst>
                  <a:glow rad="127000">
                    <a:schemeClr val="accent6">
                      <a:lumMod val="50000"/>
                    </a:schemeClr>
                  </a:glow>
                </a:effectLst>
                <a:latin typeface="Candara" panose="020E0502030303020204" pitchFamily="34" charset="0"/>
              </a:rPr>
              <a:t>(1. Korinther 1:9)</a:t>
            </a:r>
            <a:endParaRPr lang="en" sz="2000" b="1" noProof="0" dirty="0">
              <a:solidFill>
                <a:srgbClr val="FFFF66"/>
              </a:solidFill>
              <a:effectLst>
                <a:glow rad="127000">
                  <a:schemeClr val="accent6">
                    <a:lumMod val="50000"/>
                  </a:schemeClr>
                </a:glow>
              </a:effectLst>
              <a:latin typeface="Candara" panose="020E0502030303020204" pitchFamily="34" charset="0"/>
            </a:endParaRPr>
          </a:p>
        </p:txBody>
      </p:sp>
    </p:spTree>
    <p:extLst>
      <p:ext uri="{BB962C8B-B14F-4D97-AF65-F5344CB8AC3E}">
        <p14:creationId xmlns:p14="http://schemas.microsoft.com/office/powerpoint/2010/main" val="257704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4" presetClass="entr" presetSubtype="32"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ox(out)">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3776946" y="-28575"/>
            <a:ext cx="8415054"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spc="600" noProof="0" dirty="0">
                <a:ln/>
                <a:solidFill>
                  <a:srgbClr val="864300"/>
                </a:solidFill>
                <a:effectLst>
                  <a:outerShdw blurRad="60007" dist="200025" dir="15000000" sy="30000" kx="-1800000" algn="bl" rotWithShape="0">
                    <a:prstClr val="black">
                      <a:alpha val="32000"/>
                    </a:prstClr>
                  </a:outerShdw>
                </a:effectLst>
              </a:rPr>
              <a:t>Weisheit und Reife</a:t>
            </a:r>
          </a:p>
        </p:txBody>
      </p:sp>
      <p:sp>
        <p:nvSpPr>
          <p:cNvPr id="5" name="CuadroTexto 4">
            <a:extLst>
              <a:ext uri="{FF2B5EF4-FFF2-40B4-BE49-F238E27FC236}">
                <a16:creationId xmlns:a16="http://schemas.microsoft.com/office/drawing/2014/main" id="{E9B6EFD4-521A-62B2-8700-938FDF1619F8}"/>
              </a:ext>
            </a:extLst>
          </p:cNvPr>
          <p:cNvSpPr txBox="1"/>
          <p:nvPr/>
        </p:nvSpPr>
        <p:spPr>
          <a:xfrm>
            <a:off x="-144379" y="645240"/>
            <a:ext cx="12191999" cy="1323439"/>
          </a:xfrm>
          <a:prstGeom prst="rect">
            <a:avLst/>
          </a:prstGeom>
          <a:noFill/>
        </p:spPr>
        <p:txBody>
          <a:bodyPr wrap="square">
            <a:spAutoFit/>
            <a:scene3d>
              <a:camera prst="orthographicFront"/>
              <a:lightRig rig="threePt" dir="t"/>
            </a:scene3d>
            <a:sp3d extrusionH="57150">
              <a:bevelT w="38100" h="38100"/>
            </a:sp3d>
          </a:bodyPr>
          <a:lstStyle/>
          <a:p>
            <a:pPr algn="ctr"/>
            <a:r>
              <a:rPr lang="en" sz="2000" b="1" noProof="0" dirty="0">
                <a:solidFill>
                  <a:schemeClr val="accent3">
                    <a:lumMod val="75000"/>
                  </a:schemeClr>
                </a:solidFill>
                <a:latin typeface="Candara" panose="020E0502030303020204" pitchFamily="34" charset="0"/>
              </a:rPr>
              <a:t>“</a:t>
            </a:r>
            <a:r>
              <a:rPr lang="de-DE" sz="2000" b="1" dirty="0">
                <a:solidFill>
                  <a:schemeClr val="accent3">
                    <a:lumMod val="75000"/>
                  </a:schemeClr>
                </a:solidFill>
                <a:latin typeface="Candara" panose="020E0502030303020204" pitchFamily="34" charset="0"/>
              </a:rPr>
              <a:t>Liebe Brüder und Schwestern! Ich konnte allerdings zu euch nicht wie zu Menschen reden, </a:t>
            </a:r>
            <a:br>
              <a:rPr lang="de-DE" sz="2000" b="1" dirty="0">
                <a:solidFill>
                  <a:schemeClr val="accent3">
                    <a:lumMod val="75000"/>
                  </a:schemeClr>
                </a:solidFill>
                <a:latin typeface="Candara" panose="020E0502030303020204" pitchFamily="34" charset="0"/>
              </a:rPr>
            </a:br>
            <a:r>
              <a:rPr lang="de-DE" sz="2000" b="1" dirty="0">
                <a:solidFill>
                  <a:schemeClr val="accent3">
                    <a:lumMod val="75000"/>
                  </a:schemeClr>
                </a:solidFill>
                <a:latin typeface="Candara" panose="020E0502030303020204" pitchFamily="34" charset="0"/>
              </a:rPr>
              <a:t>die sich vom GEIST GOTTES leiten lassen und im Glauben erwachsen sind. </a:t>
            </a:r>
            <a:br>
              <a:rPr lang="de-DE" sz="2000" b="1" dirty="0">
                <a:solidFill>
                  <a:schemeClr val="accent3">
                    <a:lumMod val="75000"/>
                  </a:schemeClr>
                </a:solidFill>
                <a:latin typeface="Candara" panose="020E0502030303020204" pitchFamily="34" charset="0"/>
              </a:rPr>
            </a:br>
            <a:r>
              <a:rPr lang="de-DE" sz="2000" b="1" dirty="0">
                <a:solidFill>
                  <a:schemeClr val="accent3">
                    <a:lumMod val="75000"/>
                  </a:schemeClr>
                </a:solidFill>
                <a:latin typeface="Candara" panose="020E0502030303020204" pitchFamily="34" charset="0"/>
              </a:rPr>
              <a:t>Ihr wart noch wie kleine Kinder, die ihren eigenen Wünschen folgen.</a:t>
            </a:r>
            <a:r>
              <a:rPr lang="en" sz="2000" b="1" noProof="0" dirty="0">
                <a:solidFill>
                  <a:schemeClr val="accent3">
                    <a:lumMod val="75000"/>
                  </a:schemeClr>
                </a:solidFill>
                <a:latin typeface="Candara" panose="020E0502030303020204" pitchFamily="34" charset="0"/>
              </a:rPr>
              <a:t>”</a:t>
            </a:r>
            <a:br>
              <a:rPr lang="en" sz="2000" b="1" noProof="0" dirty="0">
                <a:solidFill>
                  <a:schemeClr val="accent3">
                    <a:lumMod val="75000"/>
                  </a:schemeClr>
                </a:solidFill>
                <a:latin typeface="Candara" panose="020E0502030303020204" pitchFamily="34" charset="0"/>
              </a:rPr>
            </a:br>
            <a:r>
              <a:rPr lang="en" sz="2000" b="1" noProof="0" dirty="0">
                <a:solidFill>
                  <a:schemeClr val="accent3">
                    <a:lumMod val="75000"/>
                  </a:schemeClr>
                </a:solidFill>
                <a:latin typeface="Candara" panose="020E0502030303020204" pitchFamily="34" charset="0"/>
              </a:rPr>
              <a:t> </a:t>
            </a:r>
            <a:r>
              <a:rPr lang="en" sz="1600" b="1" noProof="0" dirty="0">
                <a:solidFill>
                  <a:schemeClr val="accent3">
                    <a:lumMod val="75000"/>
                  </a:schemeClr>
                </a:solidFill>
                <a:latin typeface="Candara" panose="020E0502030303020204" pitchFamily="34" charset="0"/>
              </a:rPr>
              <a:t>(1. </a:t>
            </a:r>
            <a:r>
              <a:rPr lang="en" sz="1600" b="1" dirty="0">
                <a:solidFill>
                  <a:schemeClr val="accent3">
                    <a:lumMod val="75000"/>
                  </a:schemeClr>
                </a:solidFill>
                <a:latin typeface="Candara" panose="020E0502030303020204" pitchFamily="34" charset="0"/>
              </a:rPr>
              <a:t>K</a:t>
            </a:r>
            <a:r>
              <a:rPr lang="en" sz="1600" b="1" noProof="0" dirty="0">
                <a:solidFill>
                  <a:schemeClr val="accent3">
                    <a:lumMod val="75000"/>
                  </a:schemeClr>
                </a:solidFill>
                <a:latin typeface="Candara" panose="020E0502030303020204" pitchFamily="34" charset="0"/>
              </a:rPr>
              <a:t>orinther 3:1)</a:t>
            </a:r>
            <a:endParaRPr lang="en" sz="2000" b="1" noProof="0" dirty="0">
              <a:solidFill>
                <a:schemeClr val="accent3">
                  <a:lumMod val="75000"/>
                </a:schemeClr>
              </a:solidFill>
              <a:latin typeface="Candara" panose="020E0502030303020204" pitchFamily="34" charset="0"/>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273080" y="2237764"/>
            <a:ext cx="5321604" cy="3616375"/>
          </a:xfrm>
          <a:prstGeom prst="rect">
            <a:avLst/>
          </a:prstGeom>
          <a:noFill/>
        </p:spPr>
        <p:txBody>
          <a:bodyPr wrap="square" rtlCol="0">
            <a:spAutoFit/>
          </a:bodyPr>
          <a:lstStyle/>
          <a:p>
            <a:pPr>
              <a:spcBef>
                <a:spcPts val="600"/>
              </a:spcBef>
            </a:pPr>
            <a:r>
              <a:rPr lang="de-DE" sz="2800" b="1" dirty="0"/>
              <a:t>Paulus nennt unreife Christen </a:t>
            </a:r>
            <a:r>
              <a:rPr lang="de-DE" sz="2800" b="1" dirty="0">
                <a:highlight>
                  <a:srgbClr val="DF8D7A"/>
                </a:highlight>
              </a:rPr>
              <a:t>"KINDER in CHRISTUS", </a:t>
            </a:r>
            <a:r>
              <a:rPr lang="de-DE" sz="2800" b="1" dirty="0"/>
              <a:t>"fleischlich" </a:t>
            </a:r>
            <a:br>
              <a:rPr lang="de-DE" sz="2800" b="1" dirty="0"/>
            </a:br>
            <a:r>
              <a:rPr lang="de-DE" sz="2800" b="1" dirty="0"/>
              <a:t>(1. Kor 3,1).                       </a:t>
            </a:r>
          </a:p>
          <a:p>
            <a:pPr>
              <a:spcBef>
                <a:spcPts val="600"/>
              </a:spcBef>
            </a:pPr>
            <a:r>
              <a:rPr lang="de-DE" sz="2800" b="1" dirty="0"/>
              <a:t>Diese Art von Christen </a:t>
            </a:r>
            <a:r>
              <a:rPr lang="de-DE" sz="2800" b="1" dirty="0">
                <a:solidFill>
                  <a:srgbClr val="C34B2F"/>
                </a:solidFill>
              </a:rPr>
              <a:t>konzentriert sich </a:t>
            </a:r>
            <a:br>
              <a:rPr lang="de-DE" sz="2800" b="1" dirty="0"/>
            </a:br>
            <a:r>
              <a:rPr lang="de-DE" sz="2800" b="1" dirty="0"/>
              <a:t>mehr </a:t>
            </a:r>
            <a:r>
              <a:rPr lang="de-DE" sz="2800" b="1" dirty="0">
                <a:solidFill>
                  <a:srgbClr val="C34B2F"/>
                </a:solidFill>
              </a:rPr>
              <a:t>auf Menschen </a:t>
            </a:r>
            <a:br>
              <a:rPr lang="de-DE" sz="2800" b="1" dirty="0"/>
            </a:br>
            <a:r>
              <a:rPr lang="de-DE" sz="2800" b="1" dirty="0"/>
              <a:t>als auf JESUS.</a:t>
            </a:r>
            <a:endParaRPr lang="en" sz="2800" b="1" noProof="0" dirty="0"/>
          </a:p>
        </p:txBody>
      </p:sp>
      <p:sp>
        <p:nvSpPr>
          <p:cNvPr id="8" name="CuadroTexto 7">
            <a:extLst>
              <a:ext uri="{FF2B5EF4-FFF2-40B4-BE49-F238E27FC236}">
                <a16:creationId xmlns:a16="http://schemas.microsoft.com/office/drawing/2014/main" id="{5EF10A96-9D79-F7F9-F713-11445B7D00C5}"/>
              </a:ext>
            </a:extLst>
          </p:cNvPr>
          <p:cNvSpPr txBox="1"/>
          <p:nvPr/>
        </p:nvSpPr>
        <p:spPr>
          <a:xfrm>
            <a:off x="4672263" y="2237764"/>
            <a:ext cx="7246657" cy="2246769"/>
          </a:xfrm>
          <a:prstGeom prst="rect">
            <a:avLst/>
          </a:prstGeom>
          <a:noFill/>
        </p:spPr>
        <p:txBody>
          <a:bodyPr wrap="square">
            <a:spAutoFit/>
          </a:bodyPr>
          <a:lstStyle/>
          <a:p>
            <a:pPr lvl="0" algn="ctr">
              <a:spcBef>
                <a:spcPts val="600"/>
              </a:spcBef>
              <a:defRPr/>
            </a:pPr>
            <a:r>
              <a:rPr lang="de-DE" sz="2800" b="1" dirty="0">
                <a:solidFill>
                  <a:prstClr val="black"/>
                </a:solidFill>
              </a:rPr>
              <a:t>Wenn manchen Leitern </a:t>
            </a:r>
            <a:br>
              <a:rPr lang="de-DE" sz="2800" b="1" dirty="0">
                <a:solidFill>
                  <a:prstClr val="black"/>
                </a:solidFill>
              </a:rPr>
            </a:br>
            <a:r>
              <a:rPr lang="de-DE" sz="2800" b="1" dirty="0">
                <a:solidFill>
                  <a:prstClr val="black"/>
                </a:solidFill>
              </a:rPr>
              <a:t>auf Kosten anderer </a:t>
            </a:r>
            <a:br>
              <a:rPr lang="de-DE" sz="2800" b="1" dirty="0">
                <a:solidFill>
                  <a:prstClr val="black"/>
                </a:solidFill>
              </a:rPr>
            </a:br>
            <a:r>
              <a:rPr lang="de-DE" sz="2800" b="1" dirty="0">
                <a:solidFill>
                  <a:prstClr val="black"/>
                </a:solidFill>
              </a:rPr>
              <a:t>übermäßige Bedeutung beigemessen wird, </a:t>
            </a:r>
            <a:br>
              <a:rPr lang="de-DE" sz="2800" b="1" dirty="0">
                <a:solidFill>
                  <a:prstClr val="black"/>
                </a:solidFill>
              </a:rPr>
            </a:br>
            <a:r>
              <a:rPr lang="de-DE" sz="2800" b="1" dirty="0">
                <a:solidFill>
                  <a:prstClr val="black"/>
                </a:solidFill>
              </a:rPr>
              <a:t>bilden sich </a:t>
            </a:r>
            <a:r>
              <a:rPr lang="de-DE" sz="2800" b="1" dirty="0">
                <a:solidFill>
                  <a:srgbClr val="C00000"/>
                </a:solidFill>
              </a:rPr>
              <a:t>GRUPPEN,</a:t>
            </a:r>
            <a:r>
              <a:rPr lang="de-DE" sz="2800" b="1" dirty="0">
                <a:solidFill>
                  <a:prstClr val="black"/>
                </a:solidFill>
              </a:rPr>
              <a:t> </a:t>
            </a:r>
            <a:br>
              <a:rPr lang="de-DE" sz="2800" b="1" dirty="0">
                <a:solidFill>
                  <a:prstClr val="black"/>
                </a:solidFill>
              </a:rPr>
            </a:br>
            <a:r>
              <a:rPr lang="de-DE" sz="2800" b="1" dirty="0">
                <a:solidFill>
                  <a:prstClr val="black"/>
                </a:solidFill>
              </a:rPr>
              <a:t>die die </a:t>
            </a:r>
            <a:r>
              <a:rPr lang="de-DE" sz="2800" b="1" dirty="0">
                <a:solidFill>
                  <a:srgbClr val="C00000"/>
                </a:solidFill>
              </a:rPr>
              <a:t>Gemeinde spalten. </a:t>
            </a:r>
            <a:endParaRPr kumimoji="0" lang="en" sz="2800" b="1" i="0" u="none" strike="noStrike" kern="1200" cap="none" spc="0" normalizeH="0" baseline="0" noProof="0" dirty="0">
              <a:ln>
                <a:noFill/>
              </a:ln>
              <a:solidFill>
                <a:srgbClr val="C00000"/>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36570F9E-67AA-2607-784A-B65B3C2FE5FA}"/>
              </a:ext>
            </a:extLst>
          </p:cNvPr>
          <p:cNvSpPr/>
          <p:nvPr/>
        </p:nvSpPr>
        <p:spPr>
          <a:xfrm>
            <a:off x="64559" y="18956"/>
            <a:ext cx="3712386" cy="502863"/>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noProof="0" dirty="0">
                <a:solidFill>
                  <a:schemeClr val="bg1"/>
                </a:solidFill>
                <a:latin typeface="Candara" panose="020E0502030303020204" pitchFamily="34" charset="0"/>
              </a:rPr>
              <a:t>Di,  14</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Weisheit und Reife</a:t>
            </a:r>
            <a:endParaRPr lang="de-DE" sz="2000" b="1" i="1" noProof="0" dirty="0">
              <a:solidFill>
                <a:schemeClr val="bg1"/>
              </a:solidFill>
              <a:latin typeface="Candara" panose="020E0502030303020204" pitchFamily="34" charset="0"/>
            </a:endParaRPr>
          </a:p>
        </p:txBody>
      </p:sp>
      <p:sp>
        <p:nvSpPr>
          <p:cNvPr id="9" name="CuadroTexto 7">
            <a:extLst>
              <a:ext uri="{FF2B5EF4-FFF2-40B4-BE49-F238E27FC236}">
                <a16:creationId xmlns:a16="http://schemas.microsoft.com/office/drawing/2014/main" id="{2B01FF6B-4CF2-070C-9653-D4BC0ADAC37B}"/>
              </a:ext>
            </a:extLst>
          </p:cNvPr>
          <p:cNvSpPr txBox="1"/>
          <p:nvPr/>
        </p:nvSpPr>
        <p:spPr>
          <a:xfrm>
            <a:off x="4672262" y="4484533"/>
            <a:ext cx="7246657" cy="1815882"/>
          </a:xfrm>
          <a:prstGeom prst="rect">
            <a:avLst/>
          </a:prstGeom>
          <a:noFill/>
        </p:spPr>
        <p:txBody>
          <a:bodyPr wrap="square">
            <a:spAutoFit/>
          </a:bodyPr>
          <a:lstStyle/>
          <a:p>
            <a:pPr lvl="0" algn="ctr">
              <a:spcBef>
                <a:spcPts val="600"/>
              </a:spcBef>
              <a:defRPr/>
            </a:pPr>
            <a:r>
              <a:rPr lang="de-DE" sz="2800" b="1" dirty="0">
                <a:solidFill>
                  <a:prstClr val="black"/>
                </a:solidFill>
              </a:rPr>
              <a:t>Das ist das Ergebnis von </a:t>
            </a:r>
            <a:r>
              <a:rPr lang="de-DE" sz="2800" b="1" dirty="0">
                <a:solidFill>
                  <a:prstClr val="black"/>
                </a:solidFill>
                <a:highlight>
                  <a:srgbClr val="DF8D7A"/>
                </a:highlight>
              </a:rPr>
              <a:t>UNREIFE.</a:t>
            </a:r>
            <a:r>
              <a:rPr lang="de-DE" sz="2800" b="1" dirty="0">
                <a:solidFill>
                  <a:prstClr val="black"/>
                </a:solidFill>
              </a:rPr>
              <a:t>                                 Deshalb lädt Paulus uns ein: </a:t>
            </a:r>
            <a:br>
              <a:rPr lang="de-DE" sz="2800" b="1" dirty="0">
                <a:solidFill>
                  <a:prstClr val="black"/>
                </a:solidFill>
              </a:rPr>
            </a:br>
            <a:r>
              <a:rPr lang="de-DE" sz="2800" b="1" dirty="0">
                <a:solidFill>
                  <a:prstClr val="black"/>
                </a:solidFill>
                <a:highlight>
                  <a:srgbClr val="FFFF66"/>
                </a:highlight>
              </a:rPr>
              <a:t>in CHRISTUS </a:t>
            </a:r>
            <a:r>
              <a:rPr lang="de-DE" sz="2800" b="1" dirty="0">
                <a:solidFill>
                  <a:prstClr val="black"/>
                </a:solidFill>
              </a:rPr>
              <a:t>die </a:t>
            </a:r>
            <a:r>
              <a:rPr lang="de-DE" sz="2800" b="1" dirty="0">
                <a:solidFill>
                  <a:prstClr val="black"/>
                </a:solidFill>
                <a:highlight>
                  <a:srgbClr val="FFFF66"/>
                </a:highlight>
              </a:rPr>
              <a:t>Reife</a:t>
            </a:r>
            <a:r>
              <a:rPr lang="de-DE" sz="2800" b="1" dirty="0">
                <a:solidFill>
                  <a:prstClr val="black"/>
                </a:solidFill>
              </a:rPr>
              <a:t> zu erreichen </a:t>
            </a:r>
            <a:br>
              <a:rPr lang="de-DE" sz="2800" b="1" dirty="0">
                <a:solidFill>
                  <a:prstClr val="black"/>
                </a:solidFill>
              </a:rPr>
            </a:br>
            <a:r>
              <a:rPr lang="de-DE" sz="2800" b="1" dirty="0">
                <a:solidFill>
                  <a:prstClr val="black"/>
                </a:solidFill>
              </a:rPr>
              <a:t>(1. Korinther 2,6).</a:t>
            </a:r>
            <a:endParaRPr kumimoji="0" lang="en" sz="28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
                                            <p:bg/>
                                          </p:spTgt>
                                        </p:tgtEl>
                                        <p:attrNameLst>
                                          <p:attrName>style.visibility</p:attrName>
                                        </p:attrNameLst>
                                      </p:cBhvr>
                                      <p:to>
                                        <p:strVal val="visible"/>
                                      </p:to>
                                    </p:set>
                                    <p:animEffect transition="in" filter="wipe(left)">
                                      <p:cBhvr>
                                        <p:cTn id="20" dur="500"/>
                                        <p:tgtEl>
                                          <p:spTgt spid="2">
                                            <p:bg/>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wipe(left)">
                                      <p:cBhvr>
                                        <p:cTn id="23" dur="500"/>
                                        <p:tgtEl>
                                          <p:spTgt spid="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left)">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2" grpId="0" uiExpand="1" build="p"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0000"/>
                <a:lumOff val="80000"/>
              </a:schemeClr>
            </a:gs>
            <a:gs pos="9570">
              <a:schemeClr val="accent2">
                <a:lumMod val="60000"/>
                <a:lumOff val="40000"/>
              </a:schemeClr>
            </a:gs>
            <a:gs pos="77000">
              <a:schemeClr val="accent1">
                <a:lumMod val="45000"/>
                <a:lumOff val="55000"/>
              </a:schemeClr>
            </a:gs>
            <a:gs pos="100000">
              <a:srgbClr val="C34B2F"/>
            </a:gs>
          </a:gsLst>
          <a:lin ang="5400000" scaled="1"/>
        </a:gradFill>
        <a:effectLst/>
      </p:bgPr>
    </p:bg>
    <p:spTree>
      <p:nvGrpSpPr>
        <p:cNvPr id="1" name="">
          <a:extLst>
            <a:ext uri="{FF2B5EF4-FFF2-40B4-BE49-F238E27FC236}">
              <a16:creationId xmlns:a16="http://schemas.microsoft.com/office/drawing/2014/main" id="{51E379FE-2558-5D3C-078A-7B91B493C4A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664EC94-717F-3715-B860-0297A02DB9B0}"/>
              </a:ext>
            </a:extLst>
          </p:cNvPr>
          <p:cNvSpPr txBox="1"/>
          <p:nvPr/>
        </p:nvSpPr>
        <p:spPr>
          <a:xfrm>
            <a:off x="3776946" y="-197023"/>
            <a:ext cx="8415054" cy="923330"/>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5400" b="1" spc="600" noProof="0" dirty="0">
                <a:ln/>
                <a:solidFill>
                  <a:srgbClr val="864300"/>
                </a:solidFill>
                <a:effectLst>
                  <a:outerShdw blurRad="60007" dist="200025" dir="15000000" sy="30000" kx="-1800000" algn="bl" rotWithShape="0">
                    <a:prstClr val="black">
                      <a:alpha val="32000"/>
                    </a:prstClr>
                  </a:outerShdw>
                </a:effectLst>
              </a:rPr>
              <a:t>Weisheit und Reife</a:t>
            </a:r>
          </a:p>
        </p:txBody>
      </p:sp>
      <p:sp>
        <p:nvSpPr>
          <p:cNvPr id="5" name="CuadroTexto 4">
            <a:extLst>
              <a:ext uri="{FF2B5EF4-FFF2-40B4-BE49-F238E27FC236}">
                <a16:creationId xmlns:a16="http://schemas.microsoft.com/office/drawing/2014/main" id="{4FA0D234-0426-CCDC-7826-304D3A612210}"/>
              </a:ext>
            </a:extLst>
          </p:cNvPr>
          <p:cNvSpPr txBox="1"/>
          <p:nvPr/>
        </p:nvSpPr>
        <p:spPr>
          <a:xfrm>
            <a:off x="-4018" y="446797"/>
            <a:ext cx="12191999" cy="1015663"/>
          </a:xfrm>
          <a:prstGeom prst="rect">
            <a:avLst/>
          </a:prstGeom>
          <a:noFill/>
        </p:spPr>
        <p:txBody>
          <a:bodyPr wrap="square">
            <a:spAutoFit/>
            <a:scene3d>
              <a:camera prst="orthographicFront"/>
              <a:lightRig rig="threePt" dir="t"/>
            </a:scene3d>
            <a:sp3d extrusionH="57150">
              <a:bevelT w="38100" h="38100"/>
            </a:sp3d>
          </a:bodyPr>
          <a:lstStyle/>
          <a:p>
            <a:pPr algn="ctr"/>
            <a:r>
              <a:rPr lang="en" sz="2000" b="1" noProof="0" dirty="0">
                <a:solidFill>
                  <a:schemeClr val="accent3">
                    <a:lumMod val="75000"/>
                  </a:schemeClr>
                </a:solidFill>
                <a:latin typeface="Candara" panose="020E0502030303020204" pitchFamily="34" charset="0"/>
              </a:rPr>
              <a:t>“</a:t>
            </a:r>
            <a:r>
              <a:rPr lang="de-DE" sz="2000" b="1" dirty="0">
                <a:solidFill>
                  <a:schemeClr val="accent3">
                    <a:lumMod val="75000"/>
                  </a:schemeClr>
                </a:solidFill>
                <a:latin typeface="Candara" panose="020E0502030303020204" pitchFamily="34" charset="0"/>
              </a:rPr>
              <a:t>Liebe Brüder und Schwestern! Ich konnte allerdings zu euch nicht wie zu Menschen reden, die sich vom Geist Gottes leiten lassen und im Glauben erwachsen sind. Ihr wart noch wie kleine Kinder, die ihren eigenen Wünschen folgen.</a:t>
            </a:r>
            <a:r>
              <a:rPr lang="en" sz="2000" b="1" noProof="0" dirty="0">
                <a:solidFill>
                  <a:schemeClr val="accent3">
                    <a:lumMod val="75000"/>
                  </a:schemeClr>
                </a:solidFill>
                <a:latin typeface="Candara" panose="020E0502030303020204" pitchFamily="34" charset="0"/>
              </a:rPr>
              <a:t>” </a:t>
            </a:r>
            <a:r>
              <a:rPr lang="en" sz="1600" b="1" noProof="0" dirty="0">
                <a:solidFill>
                  <a:schemeClr val="accent3">
                    <a:lumMod val="75000"/>
                  </a:schemeClr>
                </a:solidFill>
                <a:latin typeface="Candara" panose="020E0502030303020204" pitchFamily="34" charset="0"/>
              </a:rPr>
              <a:t>(1. </a:t>
            </a:r>
            <a:r>
              <a:rPr lang="en" sz="1600" b="1" dirty="0">
                <a:solidFill>
                  <a:schemeClr val="accent3">
                    <a:lumMod val="75000"/>
                  </a:schemeClr>
                </a:solidFill>
                <a:latin typeface="Candara" panose="020E0502030303020204" pitchFamily="34" charset="0"/>
              </a:rPr>
              <a:t>K</a:t>
            </a:r>
            <a:r>
              <a:rPr lang="en" sz="1600" b="1" noProof="0" dirty="0">
                <a:solidFill>
                  <a:schemeClr val="accent3">
                    <a:lumMod val="75000"/>
                  </a:schemeClr>
                </a:solidFill>
                <a:latin typeface="Candara" panose="020E0502030303020204" pitchFamily="34" charset="0"/>
              </a:rPr>
              <a:t>orinther 3:1)</a:t>
            </a:r>
            <a:endParaRPr lang="en" sz="2000" b="1" noProof="0" dirty="0">
              <a:solidFill>
                <a:schemeClr val="accent3">
                  <a:lumMod val="75000"/>
                </a:schemeClr>
              </a:solidFill>
              <a:latin typeface="Candara" panose="020E0502030303020204" pitchFamily="34" charset="0"/>
            </a:endParaRPr>
          </a:p>
        </p:txBody>
      </p:sp>
      <p:sp>
        <p:nvSpPr>
          <p:cNvPr id="2" name="Scrollen: horizontal 1">
            <a:extLst>
              <a:ext uri="{FF2B5EF4-FFF2-40B4-BE49-F238E27FC236}">
                <a16:creationId xmlns:a16="http://schemas.microsoft.com/office/drawing/2014/main" id="{C4C11AAA-BDF8-24BB-3DEB-063D6FC00953}"/>
              </a:ext>
            </a:extLst>
          </p:cNvPr>
          <p:cNvSpPr/>
          <p:nvPr/>
        </p:nvSpPr>
        <p:spPr>
          <a:xfrm>
            <a:off x="64559" y="18956"/>
            <a:ext cx="3712386" cy="502863"/>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noProof="0" dirty="0">
                <a:solidFill>
                  <a:schemeClr val="bg1"/>
                </a:solidFill>
                <a:latin typeface="Candara" panose="020E0502030303020204" pitchFamily="34" charset="0"/>
              </a:rPr>
              <a:t>Di,  14</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Weisheit und Reife</a:t>
            </a:r>
            <a:endParaRPr lang="de-DE" sz="2000" b="1" i="1" noProof="0" dirty="0">
              <a:solidFill>
                <a:schemeClr val="bg1"/>
              </a:solidFill>
              <a:latin typeface="Candara" panose="020E0502030303020204" pitchFamily="34" charset="0"/>
            </a:endParaRPr>
          </a:p>
        </p:txBody>
      </p:sp>
      <p:graphicFrame>
        <p:nvGraphicFramePr>
          <p:cNvPr id="7" name="Diagrama 6">
            <a:extLst>
              <a:ext uri="{FF2B5EF4-FFF2-40B4-BE49-F238E27FC236}">
                <a16:creationId xmlns:a16="http://schemas.microsoft.com/office/drawing/2014/main" id="{57A40CFC-2307-31FC-8950-4C4ED9968EE9}"/>
              </a:ext>
            </a:extLst>
          </p:cNvPr>
          <p:cNvGraphicFramePr/>
          <p:nvPr>
            <p:extLst>
              <p:ext uri="{D42A27DB-BD31-4B8C-83A1-F6EECF244321}">
                <p14:modId xmlns:p14="http://schemas.microsoft.com/office/powerpoint/2010/main" val="2388651472"/>
              </p:ext>
            </p:extLst>
          </p:nvPr>
        </p:nvGraphicFramePr>
        <p:xfrm>
          <a:off x="322911" y="1493794"/>
          <a:ext cx="5271773" cy="51820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a 3">
            <a:extLst>
              <a:ext uri="{FF2B5EF4-FFF2-40B4-BE49-F238E27FC236}">
                <a16:creationId xmlns:a16="http://schemas.microsoft.com/office/drawing/2014/main" id="{B86E255D-B474-6F72-1678-F2A6CB166984}"/>
              </a:ext>
            </a:extLst>
          </p:cNvPr>
          <p:cNvGraphicFramePr/>
          <p:nvPr>
            <p:extLst>
              <p:ext uri="{D42A27DB-BD31-4B8C-83A1-F6EECF244321}">
                <p14:modId xmlns:p14="http://schemas.microsoft.com/office/powerpoint/2010/main" val="3507487545"/>
              </p:ext>
            </p:extLst>
          </p:nvPr>
        </p:nvGraphicFramePr>
        <p:xfrm>
          <a:off x="6250727" y="1489315"/>
          <a:ext cx="5618362" cy="518208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47028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7"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8"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9" dur="500"/>
                                        <p:tgtEl>
                                          <p:spTgt spid="7">
                                            <p:graphicEl>
                                              <a:dgm id="{A6EDFBF9-0B8B-4B63-AB4F-FEAD2023A5FF}"/>
                                            </p:graphic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12"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13"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14" dur="500"/>
                                        <p:tgtEl>
                                          <p:spTgt spid="4">
                                            <p:graphicEl>
                                              <a:dgm id="{0C78EE7E-64C5-4FE5-B4FC-9C612B2224AA}"/>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19"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20"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21" dur="500"/>
                                        <p:tgtEl>
                                          <p:spTgt spid="7">
                                            <p:graphicEl>
                                              <a:dgm id="{20B9B435-A79F-4DAA-9A8D-B0D8EB58FFF0}"/>
                                            </p:graphic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24"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25"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26" dur="500"/>
                                        <p:tgtEl>
                                          <p:spTgt spid="7">
                                            <p:graphicEl>
                                              <a:dgm id="{A28C0F7E-2C35-4733-B9B7-518F5F4CE207}"/>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31"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32"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33" dur="500"/>
                                        <p:tgtEl>
                                          <p:spTgt spid="4">
                                            <p:graphicEl>
                                              <a:dgm id="{4AFB3FCF-D3AF-47CC-9C64-79E7D6E5B9C4}"/>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36"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7DC70FBC-0A1D-4094-9303-7522C2FA25DB}"/>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43"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44"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45" dur="500"/>
                                        <p:tgtEl>
                                          <p:spTgt spid="7">
                                            <p:graphicEl>
                                              <a:dgm id="{CC805A5F-E0A3-498A-BE8A-4478F8482781}"/>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48"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49"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50" dur="500"/>
                                        <p:tgtEl>
                                          <p:spTgt spid="7">
                                            <p:graphicEl>
                                              <a:dgm id="{C05C37D8-282B-4B47-8E92-AB3C4AF2656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55"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56"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57" dur="500"/>
                                        <p:tgtEl>
                                          <p:spTgt spid="4">
                                            <p:graphicEl>
                                              <a:dgm id="{76C86819-371B-4EE7-A4A8-69934EF8EED2}"/>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60"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14D5DE0B-838A-4655-B6A5-58C027ACB164}"/>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67"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544E29A7-1583-4A92-AD88-E60A4EEAC632}"/>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72"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73"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74" dur="500"/>
                                        <p:tgtEl>
                                          <p:spTgt spid="7">
                                            <p:graphicEl>
                                              <a:dgm id="{E82BFC15-9864-4E4A-A62D-828FE8496F17}"/>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79"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80"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81" dur="500"/>
                                        <p:tgtEl>
                                          <p:spTgt spid="4">
                                            <p:graphicEl>
                                              <a:dgm id="{3C7A11C8-C8DC-4CA4-BE55-2851ADBDAA1E}"/>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84"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85"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86" dur="500"/>
                                        <p:tgtEl>
                                          <p:spTgt spid="4">
                                            <p:graphicEl>
                                              <a:dgm id="{77470709-A4BF-49FC-8D92-CE27CC9DD2EE}"/>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91"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92"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93" dur="500"/>
                                        <p:tgtEl>
                                          <p:spTgt spid="7">
                                            <p:graphicEl>
                                              <a:dgm id="{410E2F05-E06F-4707-8316-DA974A0D1AF9}"/>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96"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97"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98" dur="500"/>
                                        <p:tgtEl>
                                          <p:spTgt spid="7">
                                            <p:graphicEl>
                                              <a:dgm id="{FA8E0FB4-A277-4A92-81BD-BD9A3E41C821}"/>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03"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04"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05" dur="500"/>
                                        <p:tgtEl>
                                          <p:spTgt spid="4">
                                            <p:graphicEl>
                                              <a:dgm id="{197EFFD2-2C53-4D7E-AC20-EA12D8D5879A}"/>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08"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09"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10"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Graphic spid="4" grpId="0" uiExpand="1">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4609070" y="0"/>
            <a:ext cx="7582929" cy="769441"/>
          </a:xfrm>
          <a:prstGeom prst="rect">
            <a:avLst/>
          </a:prstGeom>
          <a:noFill/>
        </p:spPr>
        <p:txBody>
          <a:bodyPr wrap="square">
            <a:spAutoFit/>
          </a:bodyPr>
          <a:lstStyle/>
          <a:p>
            <a:pPr algn="ctr"/>
            <a:r>
              <a:rPr lang="en" sz="4400" b="1" spc="600" dirty="0">
                <a:ln w="22225">
                  <a:noFill/>
                  <a:prstDash val="solid"/>
                </a:ln>
                <a:solidFill>
                  <a:srgbClr val="FFFF00"/>
                </a:solidFill>
                <a:effectLst>
                  <a:outerShdw blurRad="50800" dist="50800" dir="5400000" algn="ctr" rotWithShape="0">
                    <a:schemeClr val="tx1"/>
                  </a:outerShdw>
                </a:effectLst>
                <a:latin typeface="Candara" panose="020E0502030303020204" pitchFamily="34" charset="0"/>
              </a:rPr>
              <a:t>Dienst und Demut</a:t>
            </a:r>
          </a:p>
        </p:txBody>
      </p:sp>
      <p:sp>
        <p:nvSpPr>
          <p:cNvPr id="5" name="CuadroTexto 4">
            <a:extLst>
              <a:ext uri="{FF2B5EF4-FFF2-40B4-BE49-F238E27FC236}">
                <a16:creationId xmlns:a16="http://schemas.microsoft.com/office/drawing/2014/main" id="{588CCEBF-E857-7954-55DE-A02799564093}"/>
              </a:ext>
            </a:extLst>
          </p:cNvPr>
          <p:cNvSpPr txBox="1"/>
          <p:nvPr/>
        </p:nvSpPr>
        <p:spPr>
          <a:xfrm>
            <a:off x="1507329" y="690063"/>
            <a:ext cx="10684671" cy="646331"/>
          </a:xfrm>
          <a:prstGeom prst="rect">
            <a:avLst/>
          </a:prstGeom>
          <a:noFill/>
        </p:spPr>
        <p:txBody>
          <a:bodyPr wrap="square">
            <a:spAutoFit/>
          </a:bodyPr>
          <a:lstStyle/>
          <a:p>
            <a:pPr algn="ctr"/>
            <a:r>
              <a:rPr lang="en" sz="2000" b="1" noProof="0" dirty="0">
                <a:solidFill>
                  <a:srgbClr val="FFFF66"/>
                </a:solidFill>
                <a:effectLst>
                  <a:glow rad="127000">
                    <a:srgbClr val="913823"/>
                  </a:glow>
                </a:effectLst>
                <a:latin typeface="Candara" panose="020E0502030303020204" pitchFamily="34" charset="0"/>
              </a:rPr>
              <a:t>“</a:t>
            </a:r>
            <a:r>
              <a:rPr lang="de-DE" sz="2000" b="1" dirty="0">
                <a:solidFill>
                  <a:srgbClr val="FFFF66"/>
                </a:solidFill>
                <a:effectLst>
                  <a:glow rad="127000">
                    <a:srgbClr val="913823"/>
                  </a:glow>
                </a:effectLst>
                <a:latin typeface="Candara" panose="020E0502030303020204" pitchFamily="34" charset="0"/>
              </a:rPr>
              <a:t>Dafür halte uns jedermann: für </a:t>
            </a:r>
            <a:r>
              <a:rPr lang="de-DE" sz="2000" b="1" dirty="0">
                <a:solidFill>
                  <a:srgbClr val="66FFCC"/>
                </a:solidFill>
                <a:effectLst>
                  <a:glow rad="127000">
                    <a:srgbClr val="913823"/>
                  </a:glow>
                </a:effectLst>
                <a:latin typeface="Candara" panose="020E0502030303020204" pitchFamily="34" charset="0"/>
              </a:rPr>
              <a:t>Diener</a:t>
            </a:r>
            <a:r>
              <a:rPr lang="de-DE" sz="2000" b="1" dirty="0">
                <a:solidFill>
                  <a:srgbClr val="FFFF66"/>
                </a:solidFill>
                <a:effectLst>
                  <a:glow rad="127000">
                    <a:srgbClr val="913823"/>
                  </a:glow>
                </a:effectLst>
                <a:latin typeface="Candara" panose="020E0502030303020204" pitchFamily="34" charset="0"/>
              </a:rPr>
              <a:t> CHRISTI und </a:t>
            </a:r>
            <a:r>
              <a:rPr lang="de-DE" sz="2000" b="1" dirty="0">
                <a:solidFill>
                  <a:srgbClr val="66FFCC"/>
                </a:solidFill>
                <a:effectLst>
                  <a:glow rad="127000">
                    <a:srgbClr val="913823"/>
                  </a:glow>
                </a:effectLst>
                <a:latin typeface="Candara" panose="020E0502030303020204" pitchFamily="34" charset="0"/>
              </a:rPr>
              <a:t>Verwalter</a:t>
            </a:r>
            <a:r>
              <a:rPr lang="de-DE" sz="2000" b="1" dirty="0">
                <a:solidFill>
                  <a:srgbClr val="FFFF66"/>
                </a:solidFill>
                <a:effectLst>
                  <a:glow rad="127000">
                    <a:srgbClr val="913823"/>
                  </a:glow>
                </a:effectLst>
                <a:latin typeface="Candara" panose="020E0502030303020204" pitchFamily="34" charset="0"/>
              </a:rPr>
              <a:t> über GOTTES Geheimnisse</a:t>
            </a:r>
            <a:r>
              <a:rPr lang="en" sz="2000" b="1" noProof="0" dirty="0">
                <a:solidFill>
                  <a:srgbClr val="FFFF66"/>
                </a:solidFill>
                <a:effectLst>
                  <a:glow rad="127000">
                    <a:srgbClr val="913823"/>
                  </a:glow>
                </a:effectLst>
                <a:latin typeface="Candara" panose="020E0502030303020204" pitchFamily="34" charset="0"/>
              </a:rPr>
              <a:t>.” </a:t>
            </a:r>
            <a:br>
              <a:rPr lang="en" sz="2000" b="1" noProof="0" dirty="0">
                <a:solidFill>
                  <a:srgbClr val="FFFF66"/>
                </a:solidFill>
                <a:effectLst>
                  <a:glow rad="127000">
                    <a:srgbClr val="913823"/>
                  </a:glow>
                </a:effectLst>
                <a:latin typeface="Candara" panose="020E0502030303020204" pitchFamily="34" charset="0"/>
              </a:rPr>
            </a:br>
            <a:r>
              <a:rPr lang="en" sz="1600" b="1" noProof="0" dirty="0">
                <a:solidFill>
                  <a:srgbClr val="FFFF66"/>
                </a:solidFill>
                <a:effectLst>
                  <a:glow rad="127000">
                    <a:srgbClr val="913823"/>
                  </a:glow>
                </a:effectLst>
                <a:latin typeface="Candara" panose="020E0502030303020204" pitchFamily="34" charset="0"/>
              </a:rPr>
              <a:t>(1. Korinther 4:1)</a:t>
            </a:r>
            <a:endParaRPr lang="en" sz="2000" b="1" noProof="0" dirty="0">
              <a:solidFill>
                <a:srgbClr val="FFFF66"/>
              </a:solidFill>
              <a:effectLst>
                <a:glow rad="127000">
                  <a:srgbClr val="913823"/>
                </a:glow>
              </a:effectLst>
              <a:latin typeface="Candara" panose="020E0502030303020204" pitchFamily="34" charset="0"/>
            </a:endParaRPr>
          </a:p>
        </p:txBody>
      </p:sp>
      <p:sp>
        <p:nvSpPr>
          <p:cNvPr id="6" name="CuadroTexto 5">
            <a:extLst>
              <a:ext uri="{FF2B5EF4-FFF2-40B4-BE49-F238E27FC236}">
                <a16:creationId xmlns:a16="http://schemas.microsoft.com/office/drawing/2014/main" id="{E2FFF49D-FAFD-AE8F-33F1-2376C6B652DA}"/>
              </a:ext>
            </a:extLst>
          </p:cNvPr>
          <p:cNvSpPr txBox="1"/>
          <p:nvPr/>
        </p:nvSpPr>
        <p:spPr>
          <a:xfrm>
            <a:off x="0" y="4294835"/>
            <a:ext cx="12191999" cy="2308324"/>
          </a:xfrm>
          <a:prstGeom prst="rect">
            <a:avLst/>
          </a:prstGeom>
          <a:noFill/>
        </p:spPr>
        <p:txBody>
          <a:bodyPr wrap="square" rtlCol="0">
            <a:spAutoFit/>
          </a:bodyPr>
          <a:lstStyle/>
          <a:p>
            <a:pPr algn="ctr">
              <a:spcBef>
                <a:spcPts val="600"/>
              </a:spcBef>
            </a:pPr>
            <a:r>
              <a:rPr lang="de-DE" sz="2400" b="1" dirty="0"/>
              <a:t>Wie heute waren die Menschen im 1. Jahrhundert </a:t>
            </a:r>
            <a:br>
              <a:rPr lang="de-DE" sz="2400" b="1" dirty="0"/>
            </a:br>
            <a:r>
              <a:rPr lang="de-DE" sz="2400" b="1" dirty="0"/>
              <a:t>nach </a:t>
            </a:r>
            <a:r>
              <a:rPr lang="de-DE" sz="2400" b="1" dirty="0">
                <a:highlight>
                  <a:srgbClr val="DF8D7A"/>
                </a:highlight>
              </a:rPr>
              <a:t>politischen</a:t>
            </a:r>
            <a:r>
              <a:rPr lang="de-DE" sz="2400" b="1" dirty="0"/>
              <a:t>, </a:t>
            </a:r>
            <a:r>
              <a:rPr lang="de-DE" sz="2400" b="1" dirty="0">
                <a:highlight>
                  <a:srgbClr val="DF8D7A"/>
                </a:highlight>
              </a:rPr>
              <a:t>philosophischen</a:t>
            </a:r>
            <a:r>
              <a:rPr lang="de-DE" sz="2400" b="1" dirty="0"/>
              <a:t>, </a:t>
            </a:r>
            <a:r>
              <a:rPr lang="de-DE" sz="2400" b="1" dirty="0">
                <a:highlight>
                  <a:srgbClr val="DF8D7A"/>
                </a:highlight>
              </a:rPr>
              <a:t>religiösen</a:t>
            </a:r>
            <a:r>
              <a:rPr lang="de-DE" sz="2400" b="1" dirty="0"/>
              <a:t> und </a:t>
            </a:r>
            <a:r>
              <a:rPr lang="de-DE" sz="2400" b="1" dirty="0">
                <a:highlight>
                  <a:srgbClr val="DF8D7A"/>
                </a:highlight>
              </a:rPr>
              <a:t>anderen Überzeugungen</a:t>
            </a:r>
            <a:r>
              <a:rPr lang="de-DE" sz="2400" b="1" dirty="0"/>
              <a:t> </a:t>
            </a:r>
            <a:r>
              <a:rPr lang="de-DE" sz="2400" b="1" dirty="0">
                <a:solidFill>
                  <a:srgbClr val="C00000"/>
                </a:solidFill>
              </a:rPr>
              <a:t>gespalten. </a:t>
            </a:r>
            <a:r>
              <a:rPr lang="de-DE" sz="2400" b="1" dirty="0"/>
              <a:t>Wie können wir verhindern, </a:t>
            </a:r>
            <a:br>
              <a:rPr lang="de-DE" sz="2400" b="1" dirty="0"/>
            </a:br>
            <a:r>
              <a:rPr lang="de-DE" sz="2400" b="1" dirty="0"/>
              <a:t>dass diese Denkweise </a:t>
            </a:r>
            <a:br>
              <a:rPr lang="de-DE" sz="2400" b="1" dirty="0"/>
            </a:br>
            <a:r>
              <a:rPr lang="de-DE" sz="2400" b="1" dirty="0"/>
              <a:t>in die Gemeinde eindringt </a:t>
            </a:r>
            <a:br>
              <a:rPr lang="de-DE" sz="2400" b="1" dirty="0"/>
            </a:br>
            <a:r>
              <a:rPr lang="de-DE" sz="2400" b="1" dirty="0"/>
              <a:t>und </a:t>
            </a:r>
            <a:r>
              <a:rPr lang="de-DE" sz="2400" b="1" dirty="0">
                <a:highlight>
                  <a:srgbClr val="DF8D7A"/>
                </a:highlight>
              </a:rPr>
              <a:t>Spaltung</a:t>
            </a:r>
            <a:r>
              <a:rPr lang="de-DE" sz="2400" b="1" dirty="0"/>
              <a:t> stiftet?</a:t>
            </a:r>
            <a:endParaRPr lang="en" sz="2400" b="1" noProof="0" dirty="0"/>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236621" y="1612455"/>
            <a:ext cx="11718758" cy="2538671"/>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2" name="Scrollen: horizontal 1">
            <a:extLst>
              <a:ext uri="{FF2B5EF4-FFF2-40B4-BE49-F238E27FC236}">
                <a16:creationId xmlns:a16="http://schemas.microsoft.com/office/drawing/2014/main" id="{C5028C59-0D36-7E3D-47C0-1F2B836852E2}"/>
              </a:ext>
            </a:extLst>
          </p:cNvPr>
          <p:cNvSpPr/>
          <p:nvPr/>
        </p:nvSpPr>
        <p:spPr>
          <a:xfrm>
            <a:off x="60235" y="40780"/>
            <a:ext cx="4458601" cy="502863"/>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dirty="0">
                <a:solidFill>
                  <a:schemeClr val="bg1"/>
                </a:solidFill>
                <a:latin typeface="Candara" panose="020E0502030303020204" pitchFamily="34" charset="0"/>
              </a:rPr>
              <a:t>M</a:t>
            </a:r>
            <a:r>
              <a:rPr lang="de-DE" sz="2000" b="1" i="1" noProof="0" dirty="0">
                <a:solidFill>
                  <a:schemeClr val="bg1"/>
                </a:solidFill>
                <a:latin typeface="Candara" panose="020E0502030303020204" pitchFamily="34" charset="0"/>
              </a:rPr>
              <a:t>i,  1</a:t>
            </a:r>
            <a:r>
              <a:rPr lang="de-DE" sz="2000" b="1" i="1" dirty="0">
                <a:solidFill>
                  <a:schemeClr val="bg1"/>
                </a:solidFill>
                <a:latin typeface="Candara" panose="020E0502030303020204" pitchFamily="34" charset="0"/>
              </a:rPr>
              <a:t>5.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Dienen wie CHRISTUS</a:t>
            </a:r>
            <a:endParaRPr lang="de-DE" sz="2000" b="1" i="1" noProof="0" dirty="0">
              <a:solidFill>
                <a:schemeClr val="bg1"/>
              </a:solidFill>
              <a:latin typeface="Candara" panose="020E0502030303020204" pitchFamily="34" charset="0"/>
            </a:endParaRP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2">
                                            <p:bg/>
                                          </p:spTgt>
                                        </p:tgtEl>
                                        <p:attrNameLst>
                                          <p:attrName>style.visibility</p:attrName>
                                        </p:attrNameLst>
                                      </p:cBhvr>
                                      <p:to>
                                        <p:strVal val="visible"/>
                                      </p:to>
                                    </p:set>
                                    <p:animEffect transition="in" filter="wipe(left)">
                                      <p:cBhvr>
                                        <p:cTn id="22" dur="500"/>
                                        <p:tgtEl>
                                          <p:spTgt spid="2">
                                            <p:bg/>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wipe(left)">
                                      <p:cBhvr>
                                        <p:cTn id="25" dur="500"/>
                                        <p:tgtEl>
                                          <p:spTgt spid="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nodeType="click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p:cTn id="30" dur="500" fill="hold"/>
                                        <p:tgtEl>
                                          <p:spTgt spid="25"/>
                                        </p:tgtEl>
                                        <p:attrNameLst>
                                          <p:attrName>ppt_w</p:attrName>
                                        </p:attrNameLst>
                                      </p:cBhvr>
                                      <p:tavLst>
                                        <p:tav tm="0">
                                          <p:val>
                                            <p:strVal val="#ppt_w*0.70"/>
                                          </p:val>
                                        </p:tav>
                                        <p:tav tm="100000">
                                          <p:val>
                                            <p:strVal val="#ppt_w"/>
                                          </p:val>
                                        </p:tav>
                                      </p:tavLst>
                                    </p:anim>
                                    <p:anim calcmode="lin" valueType="num">
                                      <p:cBhvr>
                                        <p:cTn id="31" dur="500" fill="hold"/>
                                        <p:tgtEl>
                                          <p:spTgt spid="25"/>
                                        </p:tgtEl>
                                        <p:attrNameLst>
                                          <p:attrName>ppt_h</p:attrName>
                                        </p:attrNameLst>
                                      </p:cBhvr>
                                      <p:tavLst>
                                        <p:tav tm="0">
                                          <p:val>
                                            <p:strVal val="#ppt_h"/>
                                          </p:val>
                                        </p:tav>
                                        <p:tav tm="100000">
                                          <p:val>
                                            <p:strVal val="#ppt_h"/>
                                          </p:val>
                                        </p:tav>
                                      </p:tavLst>
                                    </p:anim>
                                    <p:animEffect transition="in" filter="fade">
                                      <p:cBhvr>
                                        <p:cTn id="32" dur="500"/>
                                        <p:tgtEl>
                                          <p:spTgt spid="25"/>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16C1185-C258-DA57-45C0-3E7ACD60BB6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FFF7BD9-2B3A-7813-04B0-C0B0AA66FFE6}"/>
              </a:ext>
            </a:extLst>
          </p:cNvPr>
          <p:cNvSpPr txBox="1"/>
          <p:nvPr/>
        </p:nvSpPr>
        <p:spPr>
          <a:xfrm>
            <a:off x="4609070" y="0"/>
            <a:ext cx="7582929" cy="769441"/>
          </a:xfrm>
          <a:prstGeom prst="rect">
            <a:avLst/>
          </a:prstGeom>
          <a:noFill/>
        </p:spPr>
        <p:txBody>
          <a:bodyPr wrap="square">
            <a:spAutoFit/>
          </a:bodyPr>
          <a:lstStyle/>
          <a:p>
            <a:pPr algn="ctr"/>
            <a:r>
              <a:rPr lang="en" sz="4400" b="1" spc="600" dirty="0">
                <a:ln w="22225">
                  <a:noFill/>
                  <a:prstDash val="solid"/>
                </a:ln>
                <a:solidFill>
                  <a:srgbClr val="FFFF00"/>
                </a:solidFill>
                <a:effectLst>
                  <a:outerShdw blurRad="50800" dist="50800" dir="5400000" algn="ctr" rotWithShape="0">
                    <a:schemeClr val="tx1"/>
                  </a:outerShdw>
                </a:effectLst>
                <a:latin typeface="Candara" panose="020E0502030303020204" pitchFamily="34" charset="0"/>
              </a:rPr>
              <a:t>Dienst und Demut</a:t>
            </a:r>
          </a:p>
        </p:txBody>
      </p:sp>
      <p:sp>
        <p:nvSpPr>
          <p:cNvPr id="5" name="CuadroTexto 4">
            <a:extLst>
              <a:ext uri="{FF2B5EF4-FFF2-40B4-BE49-F238E27FC236}">
                <a16:creationId xmlns:a16="http://schemas.microsoft.com/office/drawing/2014/main" id="{824066FE-A0E7-3143-F185-BEC306C1FDBD}"/>
              </a:ext>
            </a:extLst>
          </p:cNvPr>
          <p:cNvSpPr txBox="1"/>
          <p:nvPr/>
        </p:nvSpPr>
        <p:spPr>
          <a:xfrm>
            <a:off x="1507329" y="690063"/>
            <a:ext cx="10684671" cy="646331"/>
          </a:xfrm>
          <a:prstGeom prst="rect">
            <a:avLst/>
          </a:prstGeom>
          <a:noFill/>
        </p:spPr>
        <p:txBody>
          <a:bodyPr wrap="square">
            <a:spAutoFit/>
          </a:bodyPr>
          <a:lstStyle/>
          <a:p>
            <a:pPr algn="ctr"/>
            <a:r>
              <a:rPr lang="en" sz="2000" b="1" noProof="0" dirty="0">
                <a:solidFill>
                  <a:srgbClr val="FFFF66"/>
                </a:solidFill>
                <a:effectLst>
                  <a:glow rad="127000">
                    <a:srgbClr val="913823"/>
                  </a:glow>
                </a:effectLst>
                <a:latin typeface="Candara" panose="020E0502030303020204" pitchFamily="34" charset="0"/>
              </a:rPr>
              <a:t>“</a:t>
            </a:r>
            <a:r>
              <a:rPr lang="de-DE" sz="2000" b="1" dirty="0">
                <a:solidFill>
                  <a:srgbClr val="FFFF66"/>
                </a:solidFill>
                <a:effectLst>
                  <a:glow rad="127000">
                    <a:srgbClr val="913823"/>
                  </a:glow>
                </a:effectLst>
                <a:latin typeface="Candara" panose="020E0502030303020204" pitchFamily="34" charset="0"/>
              </a:rPr>
              <a:t>Dafür halte uns jedermann: für </a:t>
            </a:r>
            <a:r>
              <a:rPr lang="de-DE" sz="2000" b="1" dirty="0">
                <a:solidFill>
                  <a:srgbClr val="66FFCC"/>
                </a:solidFill>
                <a:effectLst>
                  <a:glow rad="127000">
                    <a:srgbClr val="913823"/>
                  </a:glow>
                </a:effectLst>
                <a:latin typeface="Candara" panose="020E0502030303020204" pitchFamily="34" charset="0"/>
              </a:rPr>
              <a:t>Diener</a:t>
            </a:r>
            <a:r>
              <a:rPr lang="de-DE" sz="2000" b="1" dirty="0">
                <a:solidFill>
                  <a:srgbClr val="FFFF66"/>
                </a:solidFill>
                <a:effectLst>
                  <a:glow rad="127000">
                    <a:srgbClr val="913823"/>
                  </a:glow>
                </a:effectLst>
                <a:latin typeface="Candara" panose="020E0502030303020204" pitchFamily="34" charset="0"/>
              </a:rPr>
              <a:t> CHRISTI und </a:t>
            </a:r>
            <a:r>
              <a:rPr lang="de-DE" sz="2000" b="1" dirty="0">
                <a:solidFill>
                  <a:srgbClr val="66FFCC"/>
                </a:solidFill>
                <a:effectLst>
                  <a:glow rad="127000">
                    <a:srgbClr val="913823"/>
                  </a:glow>
                </a:effectLst>
                <a:latin typeface="Candara" panose="020E0502030303020204" pitchFamily="34" charset="0"/>
              </a:rPr>
              <a:t>Verwalter</a:t>
            </a:r>
            <a:r>
              <a:rPr lang="de-DE" sz="2000" b="1" dirty="0">
                <a:solidFill>
                  <a:srgbClr val="FFFF66"/>
                </a:solidFill>
                <a:effectLst>
                  <a:glow rad="127000">
                    <a:srgbClr val="913823"/>
                  </a:glow>
                </a:effectLst>
                <a:latin typeface="Candara" panose="020E0502030303020204" pitchFamily="34" charset="0"/>
              </a:rPr>
              <a:t> über GOTTES Geheimnisse</a:t>
            </a:r>
            <a:r>
              <a:rPr lang="en" sz="2000" b="1" noProof="0" dirty="0">
                <a:solidFill>
                  <a:srgbClr val="FFFF66"/>
                </a:solidFill>
                <a:effectLst>
                  <a:glow rad="127000">
                    <a:srgbClr val="913823"/>
                  </a:glow>
                </a:effectLst>
                <a:latin typeface="Candara" panose="020E0502030303020204" pitchFamily="34" charset="0"/>
              </a:rPr>
              <a:t>.” </a:t>
            </a:r>
            <a:br>
              <a:rPr lang="en" sz="2000" b="1" noProof="0" dirty="0">
                <a:solidFill>
                  <a:srgbClr val="FFFF66"/>
                </a:solidFill>
                <a:effectLst>
                  <a:glow rad="127000">
                    <a:srgbClr val="913823"/>
                  </a:glow>
                </a:effectLst>
                <a:latin typeface="Candara" panose="020E0502030303020204" pitchFamily="34" charset="0"/>
              </a:rPr>
            </a:br>
            <a:r>
              <a:rPr lang="en" sz="1600" b="1" noProof="0" dirty="0">
                <a:solidFill>
                  <a:srgbClr val="FFFF66"/>
                </a:solidFill>
                <a:effectLst>
                  <a:glow rad="127000">
                    <a:srgbClr val="913823"/>
                  </a:glow>
                </a:effectLst>
                <a:latin typeface="Candara" panose="020E0502030303020204" pitchFamily="34" charset="0"/>
              </a:rPr>
              <a:t>(1. Korinther 4:1)</a:t>
            </a:r>
            <a:endParaRPr lang="en" sz="2000" b="1" noProof="0" dirty="0">
              <a:solidFill>
                <a:srgbClr val="FFFF66"/>
              </a:solidFill>
              <a:effectLst>
                <a:glow rad="127000">
                  <a:srgbClr val="913823"/>
                </a:glow>
              </a:effectLst>
              <a:latin typeface="Candara" panose="020E0502030303020204" pitchFamily="34" charset="0"/>
            </a:endParaRPr>
          </a:p>
        </p:txBody>
      </p:sp>
      <p:pic>
        <p:nvPicPr>
          <p:cNvPr id="12" name="Imagen 11">
            <a:extLst>
              <a:ext uri="{FF2B5EF4-FFF2-40B4-BE49-F238E27FC236}">
                <a16:creationId xmlns:a16="http://schemas.microsoft.com/office/drawing/2014/main" id="{0DE23860-DF6B-20D5-0CE3-F6D322B7CC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7754131" y="1424196"/>
            <a:ext cx="4298041" cy="5181141"/>
          </a:xfrm>
          <a:prstGeom prst="rect">
            <a:avLst/>
          </a:prstGeom>
          <a:effectLst>
            <a:softEdge rad="635000"/>
          </a:effectLst>
        </p:spPr>
      </p:pic>
      <p:pic>
        <p:nvPicPr>
          <p:cNvPr id="14" name="Imagen 13">
            <a:extLst>
              <a:ext uri="{FF2B5EF4-FFF2-40B4-BE49-F238E27FC236}">
                <a16:creationId xmlns:a16="http://schemas.microsoft.com/office/drawing/2014/main" id="{39190F95-6F4A-B3E6-99B0-42C4532AE55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37904" y="1336394"/>
            <a:ext cx="2705600" cy="2864946"/>
          </a:xfrm>
          <a:prstGeom prst="rect">
            <a:avLst/>
          </a:prstGeom>
          <a:effectLst>
            <a:softEdge rad="127000"/>
          </a:effectLst>
        </p:spPr>
      </p:pic>
      <p:sp>
        <p:nvSpPr>
          <p:cNvPr id="18" name="CuadroTexto 17">
            <a:extLst>
              <a:ext uri="{FF2B5EF4-FFF2-40B4-BE49-F238E27FC236}">
                <a16:creationId xmlns:a16="http://schemas.microsoft.com/office/drawing/2014/main" id="{72FA2836-A625-0088-CEE4-51CEC321CEE1}"/>
              </a:ext>
            </a:extLst>
          </p:cNvPr>
          <p:cNvSpPr txBox="1"/>
          <p:nvPr/>
        </p:nvSpPr>
        <p:spPr>
          <a:xfrm>
            <a:off x="2843504" y="1683242"/>
            <a:ext cx="6391276" cy="2631490"/>
          </a:xfrm>
          <a:prstGeom prst="rect">
            <a:avLst/>
          </a:prstGeom>
          <a:noFill/>
        </p:spPr>
        <p:txBody>
          <a:bodyPr wrap="square">
            <a:spAutoFit/>
          </a:bodyPr>
          <a:lstStyle/>
          <a:p>
            <a:pPr>
              <a:spcBef>
                <a:spcPts val="600"/>
              </a:spcBef>
            </a:pPr>
            <a:r>
              <a:rPr lang="de-DE" sz="2000" b="1" dirty="0"/>
              <a:t>Die </a:t>
            </a:r>
            <a:r>
              <a:rPr lang="de-DE" sz="2000" b="1" dirty="0">
                <a:highlight>
                  <a:srgbClr val="66FFCC"/>
                </a:highlight>
              </a:rPr>
              <a:t>Einstellung des Leiters </a:t>
            </a:r>
            <a:br>
              <a:rPr lang="de-DE" sz="2000" b="1" dirty="0">
                <a:highlight>
                  <a:srgbClr val="66FFCC"/>
                </a:highlight>
              </a:rPr>
            </a:br>
            <a:r>
              <a:rPr lang="de-DE" sz="2000" b="1" dirty="0"/>
              <a:t>spielt eine bedeutende Rolle. </a:t>
            </a:r>
          </a:p>
          <a:p>
            <a:pPr>
              <a:spcBef>
                <a:spcPts val="600"/>
              </a:spcBef>
            </a:pPr>
            <a:r>
              <a:rPr lang="de-DE" sz="2000" b="1" dirty="0"/>
              <a:t>Gemeindeleiter müssen sich </a:t>
            </a:r>
            <a:br>
              <a:rPr lang="de-DE" sz="2000" b="1" dirty="0"/>
            </a:br>
            <a:r>
              <a:rPr lang="de-DE" sz="2000" b="1" dirty="0"/>
              <a:t>ihrer Rolle als VERWALTER bewusst sein. </a:t>
            </a:r>
            <a:br>
              <a:rPr lang="de-DE" sz="2000" b="1" dirty="0"/>
            </a:br>
            <a:r>
              <a:rPr lang="de-DE" sz="2000" b="1" dirty="0"/>
              <a:t>Sie sind </a:t>
            </a:r>
            <a:br>
              <a:rPr lang="de-DE" sz="2000" b="1" dirty="0"/>
            </a:br>
            <a:r>
              <a:rPr lang="de-DE" sz="2000" b="1" dirty="0">
                <a:solidFill>
                  <a:srgbClr val="C00000"/>
                </a:solidFill>
              </a:rPr>
              <a:t>NICHT die EIGENTÜMER der Gemeinde; </a:t>
            </a:r>
            <a:br>
              <a:rPr lang="de-DE" sz="2000" b="1" dirty="0"/>
            </a:br>
            <a:r>
              <a:rPr lang="de-DE" sz="2000" b="1" dirty="0"/>
              <a:t>sie verwalten sie einfach </a:t>
            </a:r>
            <a:br>
              <a:rPr lang="de-DE" sz="2000" b="1" dirty="0"/>
            </a:br>
            <a:r>
              <a:rPr lang="de-DE" sz="2000" b="1" dirty="0"/>
              <a:t>für CHRISTUS.</a:t>
            </a:r>
            <a:endParaRPr lang="en" sz="2000" b="1" noProof="0" dirty="0"/>
          </a:p>
        </p:txBody>
      </p:sp>
      <p:sp>
        <p:nvSpPr>
          <p:cNvPr id="13" name="CuadroTexto 12">
            <a:extLst>
              <a:ext uri="{FF2B5EF4-FFF2-40B4-BE49-F238E27FC236}">
                <a16:creationId xmlns:a16="http://schemas.microsoft.com/office/drawing/2014/main" id="{A81421AA-7B57-2D93-011D-08CDB9ECF820}"/>
              </a:ext>
            </a:extLst>
          </p:cNvPr>
          <p:cNvSpPr txBox="1"/>
          <p:nvPr/>
        </p:nvSpPr>
        <p:spPr>
          <a:xfrm>
            <a:off x="2009258" y="4469191"/>
            <a:ext cx="6391276" cy="2246769"/>
          </a:xfrm>
          <a:prstGeom prst="rect">
            <a:avLst/>
          </a:prstGeom>
          <a:noFill/>
        </p:spPr>
        <p:txBody>
          <a:bodyPr wrap="square">
            <a:spAutoFit/>
          </a:bodyPr>
          <a:lstStyle/>
          <a:p>
            <a:pPr lvl="0" algn="ctr">
              <a:spcBef>
                <a:spcPts val="600"/>
              </a:spcBef>
              <a:defRPr/>
            </a:pPr>
            <a:r>
              <a:rPr lang="de-DE" sz="2800" b="1" dirty="0">
                <a:solidFill>
                  <a:prstClr val="black"/>
                </a:solidFill>
              </a:rPr>
              <a:t>Der </a:t>
            </a:r>
            <a:r>
              <a:rPr lang="de-DE" sz="2800" b="1" dirty="0">
                <a:solidFill>
                  <a:prstClr val="black"/>
                </a:solidFill>
                <a:highlight>
                  <a:srgbClr val="FFFF00"/>
                </a:highlight>
              </a:rPr>
              <a:t>Leiter der Gemeinde</a:t>
            </a:r>
            <a:r>
              <a:rPr lang="de-DE" sz="2800" b="1" dirty="0">
                <a:solidFill>
                  <a:prstClr val="black"/>
                </a:solidFill>
              </a:rPr>
              <a:t> ist </a:t>
            </a:r>
            <a:r>
              <a:rPr lang="de-DE" sz="2800" b="1" dirty="0">
                <a:solidFill>
                  <a:prstClr val="black"/>
                </a:solidFill>
                <a:highlight>
                  <a:srgbClr val="FFFF00"/>
                </a:highlight>
              </a:rPr>
              <a:t>JESUS,</a:t>
            </a:r>
            <a:r>
              <a:rPr lang="de-DE" sz="2800" b="1" dirty="0">
                <a:solidFill>
                  <a:prstClr val="black"/>
                </a:solidFill>
              </a:rPr>
              <a:t> alle anderen </a:t>
            </a:r>
            <a:br>
              <a:rPr lang="de-DE" sz="2800" b="1" dirty="0">
                <a:solidFill>
                  <a:prstClr val="black"/>
                </a:solidFill>
              </a:rPr>
            </a:br>
            <a:r>
              <a:rPr lang="de-DE" sz="2800" b="1" dirty="0">
                <a:solidFill>
                  <a:prstClr val="black"/>
                </a:solidFill>
              </a:rPr>
              <a:t>führen sie </a:t>
            </a:r>
            <a:br>
              <a:rPr lang="de-DE" sz="2800" b="1" dirty="0">
                <a:solidFill>
                  <a:prstClr val="black"/>
                </a:solidFill>
              </a:rPr>
            </a:br>
            <a:r>
              <a:rPr lang="de-DE" sz="2800" b="1" dirty="0">
                <a:solidFill>
                  <a:prstClr val="black"/>
                </a:solidFill>
              </a:rPr>
              <a:t>als "Diener CHRISTI" </a:t>
            </a:r>
            <a:br>
              <a:rPr lang="de-DE" sz="2800" b="1" dirty="0">
                <a:solidFill>
                  <a:prstClr val="black"/>
                </a:solidFill>
              </a:rPr>
            </a:br>
            <a:r>
              <a:rPr lang="de-DE" sz="2400" b="1" dirty="0">
                <a:solidFill>
                  <a:prstClr val="black"/>
                </a:solidFill>
              </a:rPr>
              <a:t>(1 Kor. 4,1).</a:t>
            </a:r>
            <a:endParaRPr kumimoji="0" lang="en" sz="2800" b="1" i="0" u="none" strike="noStrike" kern="1200" cap="none" spc="0" normalizeH="0" baseline="0" noProof="0" dirty="0">
              <a:ln>
                <a:noFill/>
              </a:ln>
              <a:solidFill>
                <a:prstClr val="black"/>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B47B37BA-ABAE-BE63-32B7-A5F4BDB5A552}"/>
              </a:ext>
            </a:extLst>
          </p:cNvPr>
          <p:cNvSpPr/>
          <p:nvPr/>
        </p:nvSpPr>
        <p:spPr>
          <a:xfrm>
            <a:off x="60235" y="40780"/>
            <a:ext cx="4267215" cy="502863"/>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dirty="0">
                <a:solidFill>
                  <a:schemeClr val="bg1"/>
                </a:solidFill>
                <a:latin typeface="Candara" panose="020E0502030303020204" pitchFamily="34" charset="0"/>
              </a:rPr>
              <a:t>M</a:t>
            </a:r>
            <a:r>
              <a:rPr lang="de-DE" sz="2000" b="1" i="1" noProof="0" dirty="0">
                <a:solidFill>
                  <a:schemeClr val="bg1"/>
                </a:solidFill>
                <a:latin typeface="Candara" panose="020E0502030303020204" pitchFamily="34" charset="0"/>
              </a:rPr>
              <a:t>i,  1</a:t>
            </a:r>
            <a:r>
              <a:rPr lang="de-DE" sz="2000" b="1" i="1" dirty="0">
                <a:solidFill>
                  <a:schemeClr val="bg1"/>
                </a:solidFill>
                <a:latin typeface="Candara" panose="020E0502030303020204" pitchFamily="34" charset="0"/>
              </a:rPr>
              <a:t>5.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Dienen wie CHRISTUS</a:t>
            </a:r>
            <a:endParaRPr lang="de-DE" sz="2000" b="1" i="1" noProof="0" dirty="0">
              <a:solidFill>
                <a:schemeClr val="bg1"/>
              </a:solidFill>
              <a:latin typeface="Candara" panose="020E0502030303020204" pitchFamily="34" charset="0"/>
            </a:endParaRPr>
          </a:p>
        </p:txBody>
      </p:sp>
    </p:spTree>
    <p:extLst>
      <p:ext uri="{BB962C8B-B14F-4D97-AF65-F5344CB8AC3E}">
        <p14:creationId xmlns:p14="http://schemas.microsoft.com/office/powerpoint/2010/main" val="2975759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 calcmode="lin" valueType="num">
                                      <p:cBhvr>
                                        <p:cTn id="9" dur="500" fill="hold"/>
                                        <p:tgtEl>
                                          <p:spTgt spid="14"/>
                                        </p:tgtEl>
                                        <p:attrNameLst>
                                          <p:attrName>style.rotation</p:attrName>
                                        </p:attrNameLst>
                                      </p:cBhvr>
                                      <p:tavLst>
                                        <p:tav tm="0">
                                          <p:val>
                                            <p:fltVal val="360"/>
                                          </p:val>
                                        </p:tav>
                                        <p:tav tm="100000">
                                          <p:val>
                                            <p:fltVal val="0"/>
                                          </p:val>
                                        </p:tav>
                                      </p:tavLst>
                                    </p:anim>
                                    <p:animEffect transition="in" filter="fade">
                                      <p:cBhvr>
                                        <p:cTn id="10" dur="500"/>
                                        <p:tgtEl>
                                          <p:spTgt spid="14"/>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left)">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heel(1)">
                                      <p:cBhvr>
                                        <p:cTn id="19" dur="500"/>
                                        <p:tgtEl>
                                          <p:spTgt spid="12"/>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33C55A5-5CCC-9784-5BF6-99DF17B7F4B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B7F5B7A-988B-0DD8-8EBD-F947E4D5D646}"/>
              </a:ext>
            </a:extLst>
          </p:cNvPr>
          <p:cNvSpPr txBox="1"/>
          <p:nvPr/>
        </p:nvSpPr>
        <p:spPr>
          <a:xfrm>
            <a:off x="4609070" y="-86625"/>
            <a:ext cx="7582929" cy="769441"/>
          </a:xfrm>
          <a:prstGeom prst="rect">
            <a:avLst/>
          </a:prstGeom>
          <a:noFill/>
        </p:spPr>
        <p:txBody>
          <a:bodyPr wrap="square">
            <a:spAutoFit/>
          </a:bodyPr>
          <a:lstStyle/>
          <a:p>
            <a:pPr algn="ctr"/>
            <a:r>
              <a:rPr lang="en" sz="4400" b="1" spc="600" dirty="0">
                <a:ln w="22225">
                  <a:noFill/>
                  <a:prstDash val="solid"/>
                </a:ln>
                <a:solidFill>
                  <a:srgbClr val="FFFF00"/>
                </a:solidFill>
                <a:effectLst>
                  <a:outerShdw blurRad="50800" dist="50800" dir="5400000" algn="ctr" rotWithShape="0">
                    <a:schemeClr val="tx1"/>
                  </a:outerShdw>
                </a:effectLst>
                <a:latin typeface="Candara" panose="020E0502030303020204" pitchFamily="34" charset="0"/>
              </a:rPr>
              <a:t>Dienst und Demut</a:t>
            </a:r>
          </a:p>
        </p:txBody>
      </p:sp>
      <p:sp>
        <p:nvSpPr>
          <p:cNvPr id="5" name="CuadroTexto 4">
            <a:extLst>
              <a:ext uri="{FF2B5EF4-FFF2-40B4-BE49-F238E27FC236}">
                <a16:creationId xmlns:a16="http://schemas.microsoft.com/office/drawing/2014/main" id="{32DE2AD1-2DD9-8CCC-70C9-129BB58B6601}"/>
              </a:ext>
            </a:extLst>
          </p:cNvPr>
          <p:cNvSpPr txBox="1"/>
          <p:nvPr/>
        </p:nvSpPr>
        <p:spPr>
          <a:xfrm>
            <a:off x="753664" y="620511"/>
            <a:ext cx="10684671" cy="646331"/>
          </a:xfrm>
          <a:prstGeom prst="rect">
            <a:avLst/>
          </a:prstGeom>
          <a:noFill/>
        </p:spPr>
        <p:txBody>
          <a:bodyPr wrap="square">
            <a:spAutoFit/>
          </a:bodyPr>
          <a:lstStyle/>
          <a:p>
            <a:pPr algn="ctr"/>
            <a:r>
              <a:rPr lang="en" sz="2000" b="1" noProof="0" dirty="0">
                <a:solidFill>
                  <a:srgbClr val="FFFF66"/>
                </a:solidFill>
                <a:effectLst>
                  <a:glow rad="127000">
                    <a:srgbClr val="913823"/>
                  </a:glow>
                </a:effectLst>
                <a:latin typeface="Candara" panose="020E0502030303020204" pitchFamily="34" charset="0"/>
              </a:rPr>
              <a:t>“</a:t>
            </a:r>
            <a:r>
              <a:rPr lang="de-DE" sz="2000" b="1" dirty="0">
                <a:solidFill>
                  <a:srgbClr val="FFFF66"/>
                </a:solidFill>
                <a:effectLst>
                  <a:glow rad="127000">
                    <a:srgbClr val="913823"/>
                  </a:glow>
                </a:effectLst>
                <a:latin typeface="Candara" panose="020E0502030303020204" pitchFamily="34" charset="0"/>
              </a:rPr>
              <a:t>Dafür halte uns jedermann: für </a:t>
            </a:r>
            <a:r>
              <a:rPr lang="de-DE" sz="2000" b="1" dirty="0">
                <a:solidFill>
                  <a:srgbClr val="66FFCC"/>
                </a:solidFill>
                <a:effectLst>
                  <a:glow rad="127000">
                    <a:srgbClr val="913823"/>
                  </a:glow>
                </a:effectLst>
                <a:latin typeface="Candara" panose="020E0502030303020204" pitchFamily="34" charset="0"/>
              </a:rPr>
              <a:t>Diener</a:t>
            </a:r>
            <a:r>
              <a:rPr lang="de-DE" sz="2000" b="1" dirty="0">
                <a:solidFill>
                  <a:srgbClr val="FFFF66"/>
                </a:solidFill>
                <a:effectLst>
                  <a:glow rad="127000">
                    <a:srgbClr val="913823"/>
                  </a:glow>
                </a:effectLst>
                <a:latin typeface="Candara" panose="020E0502030303020204" pitchFamily="34" charset="0"/>
              </a:rPr>
              <a:t> CHRISTI und </a:t>
            </a:r>
            <a:r>
              <a:rPr lang="de-DE" sz="2000" b="1" dirty="0">
                <a:solidFill>
                  <a:srgbClr val="66FFCC"/>
                </a:solidFill>
                <a:effectLst>
                  <a:glow rad="127000">
                    <a:srgbClr val="913823"/>
                  </a:glow>
                </a:effectLst>
                <a:latin typeface="Candara" panose="020E0502030303020204" pitchFamily="34" charset="0"/>
              </a:rPr>
              <a:t>Verwalter</a:t>
            </a:r>
            <a:r>
              <a:rPr lang="de-DE" sz="2000" b="1" dirty="0">
                <a:solidFill>
                  <a:srgbClr val="FFFF66"/>
                </a:solidFill>
                <a:effectLst>
                  <a:glow rad="127000">
                    <a:srgbClr val="913823"/>
                  </a:glow>
                </a:effectLst>
                <a:latin typeface="Candara" panose="020E0502030303020204" pitchFamily="34" charset="0"/>
              </a:rPr>
              <a:t> über GOTTES Geheimnisse</a:t>
            </a:r>
            <a:r>
              <a:rPr lang="en" sz="2000" b="1" noProof="0" dirty="0">
                <a:solidFill>
                  <a:srgbClr val="FFFF66"/>
                </a:solidFill>
                <a:effectLst>
                  <a:glow rad="127000">
                    <a:srgbClr val="913823"/>
                  </a:glow>
                </a:effectLst>
                <a:latin typeface="Candara" panose="020E0502030303020204" pitchFamily="34" charset="0"/>
              </a:rPr>
              <a:t>.” </a:t>
            </a:r>
            <a:br>
              <a:rPr lang="en" sz="2000" b="1" noProof="0" dirty="0">
                <a:solidFill>
                  <a:srgbClr val="FFFF66"/>
                </a:solidFill>
                <a:effectLst>
                  <a:glow rad="127000">
                    <a:srgbClr val="913823"/>
                  </a:glow>
                </a:effectLst>
                <a:latin typeface="Candara" panose="020E0502030303020204" pitchFamily="34" charset="0"/>
              </a:rPr>
            </a:br>
            <a:r>
              <a:rPr lang="en" sz="1600" b="1" noProof="0" dirty="0">
                <a:solidFill>
                  <a:srgbClr val="FFFF66"/>
                </a:solidFill>
                <a:effectLst>
                  <a:glow rad="127000">
                    <a:srgbClr val="913823"/>
                  </a:glow>
                </a:effectLst>
                <a:latin typeface="Candara" panose="020E0502030303020204" pitchFamily="34" charset="0"/>
              </a:rPr>
              <a:t>(1. Korinther 4:1)</a:t>
            </a:r>
            <a:endParaRPr lang="en" sz="2000" b="1" noProof="0" dirty="0">
              <a:solidFill>
                <a:srgbClr val="FFFF66"/>
              </a:solidFill>
              <a:effectLst>
                <a:glow rad="127000">
                  <a:srgbClr val="913823"/>
                </a:glow>
              </a:effectLst>
              <a:latin typeface="Candara" panose="020E0502030303020204" pitchFamily="34" charset="0"/>
            </a:endParaRPr>
          </a:p>
        </p:txBody>
      </p:sp>
      <p:sp>
        <p:nvSpPr>
          <p:cNvPr id="10" name="CuadroTexto 9">
            <a:extLst>
              <a:ext uri="{FF2B5EF4-FFF2-40B4-BE49-F238E27FC236}">
                <a16:creationId xmlns:a16="http://schemas.microsoft.com/office/drawing/2014/main" id="{FA6D576C-D1DB-15FC-90F2-D42A4FB622D4}"/>
              </a:ext>
            </a:extLst>
          </p:cNvPr>
          <p:cNvSpPr txBox="1"/>
          <p:nvPr/>
        </p:nvSpPr>
        <p:spPr>
          <a:xfrm>
            <a:off x="0" y="1343711"/>
            <a:ext cx="12192000" cy="769441"/>
          </a:xfrm>
          <a:prstGeom prst="rect">
            <a:avLst/>
          </a:prstGeom>
          <a:noFill/>
        </p:spPr>
        <p:txBody>
          <a:bodyPr wrap="square">
            <a:spAutoFit/>
          </a:bodyPr>
          <a:lstStyle/>
          <a:p>
            <a:pPr lvl="0" algn="ctr">
              <a:spcBef>
                <a:spcPts val="600"/>
              </a:spcBef>
              <a:defRPr/>
            </a:pPr>
            <a:r>
              <a:rPr lang="de-DE" sz="2200" b="1" dirty="0">
                <a:solidFill>
                  <a:prstClr val="black"/>
                </a:solidFill>
              </a:rPr>
              <a:t>Der Diener, der verwaltet, muss sich so verhalten wie sein HERR: </a:t>
            </a:r>
            <a:br>
              <a:rPr lang="de-DE" sz="2200" b="1" dirty="0">
                <a:solidFill>
                  <a:prstClr val="black"/>
                </a:solidFill>
              </a:rPr>
            </a:br>
            <a:r>
              <a:rPr lang="de-DE" sz="2200" b="1" dirty="0">
                <a:solidFill>
                  <a:prstClr val="black"/>
                </a:solidFill>
              </a:rPr>
              <a:t>stets bereit, sich </a:t>
            </a:r>
            <a:r>
              <a:rPr lang="de-DE" sz="2200" b="1" dirty="0">
                <a:solidFill>
                  <a:prstClr val="black"/>
                </a:solidFill>
                <a:highlight>
                  <a:srgbClr val="FFFF00"/>
                </a:highlight>
              </a:rPr>
              <a:t>demütig dem Dienst anderer zu widmen </a:t>
            </a:r>
            <a:r>
              <a:rPr lang="de-DE" sz="2200" b="1" dirty="0">
                <a:solidFill>
                  <a:prstClr val="black"/>
                </a:solidFill>
              </a:rPr>
              <a:t>(Phil. 2,3-8):</a:t>
            </a:r>
            <a:endParaRPr kumimoji="0" lang="en" sz="2200" b="1" i="0" u="none" strike="noStrike" kern="1200" cap="none" spc="0" normalizeH="0" baseline="0" noProof="0" dirty="0">
              <a:ln>
                <a:noFill/>
              </a:ln>
              <a:solidFill>
                <a:prstClr val="black"/>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AF79E0EA-4FC8-C9CC-94EA-72D138C06F31}"/>
              </a:ext>
            </a:extLst>
          </p:cNvPr>
          <p:cNvSpPr/>
          <p:nvPr/>
        </p:nvSpPr>
        <p:spPr>
          <a:xfrm>
            <a:off x="60236" y="40780"/>
            <a:ext cx="4086822" cy="502863"/>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dirty="0">
                <a:solidFill>
                  <a:schemeClr val="bg1"/>
                </a:solidFill>
                <a:latin typeface="Candara" panose="020E0502030303020204" pitchFamily="34" charset="0"/>
              </a:rPr>
              <a:t>M</a:t>
            </a:r>
            <a:r>
              <a:rPr lang="de-DE" sz="2000" b="1" i="1" noProof="0" dirty="0">
                <a:solidFill>
                  <a:schemeClr val="bg1"/>
                </a:solidFill>
                <a:latin typeface="Candara" panose="020E0502030303020204" pitchFamily="34" charset="0"/>
              </a:rPr>
              <a:t>i,  1</a:t>
            </a:r>
            <a:r>
              <a:rPr lang="de-DE" sz="2000" b="1" i="1" dirty="0">
                <a:solidFill>
                  <a:schemeClr val="bg1"/>
                </a:solidFill>
                <a:latin typeface="Candara" panose="020E0502030303020204" pitchFamily="34" charset="0"/>
              </a:rPr>
              <a:t>5.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Dienen wie CHRISTUS</a:t>
            </a:r>
            <a:endParaRPr lang="de-DE" sz="2000" b="1" i="1" noProof="0" dirty="0">
              <a:solidFill>
                <a:schemeClr val="bg1"/>
              </a:solidFill>
              <a:latin typeface="Candara" panose="020E0502030303020204" pitchFamily="34" charset="0"/>
            </a:endParaRPr>
          </a:p>
        </p:txBody>
      </p:sp>
      <p:sp>
        <p:nvSpPr>
          <p:cNvPr id="6" name="Textfeld 5">
            <a:extLst>
              <a:ext uri="{FF2B5EF4-FFF2-40B4-BE49-F238E27FC236}">
                <a16:creationId xmlns:a16="http://schemas.microsoft.com/office/drawing/2014/main" id="{8165922E-546D-FE7E-B045-5F0389FA7298}"/>
              </a:ext>
            </a:extLst>
          </p:cNvPr>
          <p:cNvSpPr txBox="1"/>
          <p:nvPr/>
        </p:nvSpPr>
        <p:spPr>
          <a:xfrm>
            <a:off x="-279133" y="2190154"/>
            <a:ext cx="12628346" cy="4493538"/>
          </a:xfrm>
          <a:prstGeom prst="rect">
            <a:avLst/>
          </a:prstGeom>
          <a:noFill/>
        </p:spPr>
        <p:txBody>
          <a:bodyPr wrap="square">
            <a:spAutoFit/>
          </a:bodyPr>
          <a:lstStyle/>
          <a:p>
            <a:pPr algn="ctr"/>
            <a:r>
              <a:rPr lang="de-DE" sz="2300" b="1" dirty="0">
                <a:solidFill>
                  <a:prstClr val="black"/>
                </a:solidFill>
              </a:rPr>
              <a:t>„und nichts aus Rechthaberei oder eitlem Ehrgeiz tut, </a:t>
            </a:r>
            <a:br>
              <a:rPr lang="de-DE" sz="2300" b="1" dirty="0">
                <a:solidFill>
                  <a:prstClr val="black"/>
                </a:solidFill>
              </a:rPr>
            </a:br>
            <a:r>
              <a:rPr lang="de-DE" sz="2300" b="1" dirty="0">
                <a:solidFill>
                  <a:prstClr val="black"/>
                </a:solidFill>
              </a:rPr>
              <a:t>sondern </a:t>
            </a:r>
            <a:r>
              <a:rPr lang="de-DE" sz="2300" b="1" dirty="0">
                <a:solidFill>
                  <a:prstClr val="black"/>
                </a:solidFill>
                <a:highlight>
                  <a:srgbClr val="FFFF00"/>
                </a:highlight>
              </a:rPr>
              <a:t>in Demut einer den andern höher als sich selbst erachtet; </a:t>
            </a:r>
            <a:br>
              <a:rPr lang="de-DE" sz="2300" b="1" dirty="0">
                <a:solidFill>
                  <a:prstClr val="black"/>
                </a:solidFill>
                <a:highlight>
                  <a:srgbClr val="FFFF00"/>
                </a:highlight>
              </a:rPr>
            </a:br>
            <a:r>
              <a:rPr lang="de-DE" sz="2300" b="1" dirty="0">
                <a:solidFill>
                  <a:prstClr val="black"/>
                </a:solidFill>
              </a:rPr>
              <a:t>jeder habe nicht (nur) seinen eigenen Vorteil im Auge, sondern jeder auch den des andern. </a:t>
            </a:r>
          </a:p>
          <a:p>
            <a:pPr algn="ctr"/>
            <a:endParaRPr lang="de-DE" sz="1000" b="1" dirty="0">
              <a:solidFill>
                <a:prstClr val="black"/>
              </a:solidFill>
            </a:endParaRPr>
          </a:p>
          <a:p>
            <a:pPr algn="ctr"/>
            <a:r>
              <a:rPr lang="de-DE" sz="2300" b="1" dirty="0">
                <a:solidFill>
                  <a:prstClr val="black"/>
                </a:solidFill>
                <a:highlight>
                  <a:srgbClr val="FFFF00"/>
                </a:highlight>
              </a:rPr>
              <a:t>Solche Gesinnung wohne in euch allen,</a:t>
            </a:r>
            <a:r>
              <a:rPr lang="de-DE" sz="2300" b="1" dirty="0">
                <a:solidFill>
                  <a:prstClr val="black"/>
                </a:solidFill>
              </a:rPr>
              <a:t> wie sie </a:t>
            </a:r>
            <a:r>
              <a:rPr lang="de-DE" sz="2300" b="1" dirty="0">
                <a:solidFill>
                  <a:prstClr val="black"/>
                </a:solidFill>
                <a:highlight>
                  <a:srgbClr val="FFFF00"/>
                </a:highlight>
              </a:rPr>
              <a:t>auch in CHRISTUS JESUS </a:t>
            </a:r>
            <a:r>
              <a:rPr lang="de-DE" sz="2300" b="1" dirty="0">
                <a:solidFill>
                  <a:prstClr val="black"/>
                </a:solidFill>
              </a:rPr>
              <a:t>vorhanden war; </a:t>
            </a:r>
            <a:br>
              <a:rPr lang="de-DE" sz="2300" b="1" dirty="0">
                <a:solidFill>
                  <a:prstClr val="black"/>
                </a:solidFill>
              </a:rPr>
            </a:br>
            <a:r>
              <a:rPr lang="de-DE" sz="2300" b="1" dirty="0">
                <a:solidFill>
                  <a:prstClr val="black"/>
                </a:solidFill>
              </a:rPr>
              <a:t>denn obgleich er GOTTES Gestalt besaß, </a:t>
            </a:r>
            <a:br>
              <a:rPr lang="de-DE" sz="2300" b="1" dirty="0">
                <a:solidFill>
                  <a:prstClr val="black"/>
                </a:solidFill>
              </a:rPr>
            </a:br>
            <a:r>
              <a:rPr lang="de-DE" sz="2300" b="1" dirty="0">
                <a:solidFill>
                  <a:prstClr val="black"/>
                </a:solidFill>
              </a:rPr>
              <a:t>sah Er doch das Gleichsein mit GOTT </a:t>
            </a:r>
            <a:br>
              <a:rPr lang="de-DE" sz="2300" b="1" dirty="0">
                <a:solidFill>
                  <a:prstClr val="black"/>
                </a:solidFill>
              </a:rPr>
            </a:br>
            <a:r>
              <a:rPr lang="de-DE" sz="2300" b="1" dirty="0">
                <a:solidFill>
                  <a:prstClr val="black"/>
                </a:solidFill>
              </a:rPr>
              <a:t>nicht als einen gewaltsam festzuhaltenden Raub an; </a:t>
            </a:r>
            <a:br>
              <a:rPr lang="de-DE" sz="2300" b="1" dirty="0">
                <a:solidFill>
                  <a:prstClr val="black"/>
                </a:solidFill>
              </a:rPr>
            </a:br>
            <a:r>
              <a:rPr lang="de-DE" sz="2300" b="1" dirty="0">
                <a:solidFill>
                  <a:prstClr val="black"/>
                </a:solidFill>
              </a:rPr>
              <a:t>nein, </a:t>
            </a:r>
            <a:r>
              <a:rPr lang="de-DE" sz="2300" b="1" dirty="0">
                <a:solidFill>
                  <a:prstClr val="black"/>
                </a:solidFill>
                <a:highlight>
                  <a:srgbClr val="FFFF00"/>
                </a:highlight>
              </a:rPr>
              <a:t>Er entäußerte sich selbst (seiner Herrlichkeit), </a:t>
            </a:r>
            <a:br>
              <a:rPr lang="de-DE" sz="2300" b="1" dirty="0">
                <a:solidFill>
                  <a:prstClr val="black"/>
                </a:solidFill>
              </a:rPr>
            </a:br>
            <a:r>
              <a:rPr lang="de-DE" sz="2300" b="1" dirty="0">
                <a:solidFill>
                  <a:prstClr val="black"/>
                </a:solidFill>
              </a:rPr>
              <a:t>indem Er Knechtsgestalt annahm, ganz in menschliches Wesen einging </a:t>
            </a:r>
            <a:br>
              <a:rPr lang="de-DE" sz="2300" b="1" dirty="0">
                <a:solidFill>
                  <a:prstClr val="black"/>
                </a:solidFill>
              </a:rPr>
            </a:br>
            <a:r>
              <a:rPr lang="de-DE" sz="2300" b="1" dirty="0">
                <a:solidFill>
                  <a:prstClr val="black"/>
                </a:solidFill>
              </a:rPr>
              <a:t>und in Seiner leiblichen Beschaffenheit als ein Mensch erfunden wurde; </a:t>
            </a:r>
          </a:p>
          <a:p>
            <a:pPr algn="ctr"/>
            <a:r>
              <a:rPr lang="de-DE" sz="2300" b="1" dirty="0">
                <a:solidFill>
                  <a:prstClr val="black"/>
                </a:solidFill>
                <a:highlight>
                  <a:srgbClr val="FFFF00"/>
                </a:highlight>
              </a:rPr>
              <a:t>Er erniedrigte sich selbst </a:t>
            </a:r>
            <a:br>
              <a:rPr lang="de-DE" sz="2300" b="1" dirty="0">
                <a:solidFill>
                  <a:prstClr val="black"/>
                </a:solidFill>
              </a:rPr>
            </a:br>
            <a:r>
              <a:rPr lang="de-DE" sz="2300" b="1" dirty="0">
                <a:solidFill>
                  <a:prstClr val="black"/>
                </a:solidFill>
              </a:rPr>
              <a:t>und wurde </a:t>
            </a:r>
            <a:r>
              <a:rPr lang="de-DE" sz="2300" b="1" dirty="0">
                <a:solidFill>
                  <a:prstClr val="black"/>
                </a:solidFill>
                <a:highlight>
                  <a:srgbClr val="FFFF00"/>
                </a:highlight>
              </a:rPr>
              <a:t>gehorsam bis zum Tode, ja, bis zum Tode am Kreuz.“</a:t>
            </a:r>
            <a:endParaRPr lang="de-DE" sz="2300" dirty="0">
              <a:highlight>
                <a:srgbClr val="FFFF00"/>
              </a:highlight>
            </a:endParaRPr>
          </a:p>
        </p:txBody>
      </p:sp>
    </p:spTree>
    <p:extLst>
      <p:ext uri="{BB962C8B-B14F-4D97-AF65-F5344CB8AC3E}">
        <p14:creationId xmlns:p14="http://schemas.microsoft.com/office/powerpoint/2010/main" val="1437402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15D1556-5726-4721-3142-96F3425CE3B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AE5061A-7956-1895-3025-F3E389E1C4EA}"/>
              </a:ext>
            </a:extLst>
          </p:cNvPr>
          <p:cNvSpPr txBox="1"/>
          <p:nvPr/>
        </p:nvSpPr>
        <p:spPr>
          <a:xfrm>
            <a:off x="4609070" y="-86625"/>
            <a:ext cx="7582929" cy="769441"/>
          </a:xfrm>
          <a:prstGeom prst="rect">
            <a:avLst/>
          </a:prstGeom>
          <a:noFill/>
        </p:spPr>
        <p:txBody>
          <a:bodyPr wrap="square">
            <a:spAutoFit/>
          </a:bodyPr>
          <a:lstStyle/>
          <a:p>
            <a:pPr algn="ctr"/>
            <a:r>
              <a:rPr lang="en" sz="4400" b="1" spc="600" dirty="0">
                <a:ln w="22225">
                  <a:noFill/>
                  <a:prstDash val="solid"/>
                </a:ln>
                <a:solidFill>
                  <a:srgbClr val="FFFF00"/>
                </a:solidFill>
                <a:effectLst>
                  <a:outerShdw blurRad="50800" dist="50800" dir="5400000" algn="ctr" rotWithShape="0">
                    <a:schemeClr val="tx1"/>
                  </a:outerShdw>
                </a:effectLst>
                <a:latin typeface="Candara" panose="020E0502030303020204" pitchFamily="34" charset="0"/>
              </a:rPr>
              <a:t>Dienst und Demut</a:t>
            </a:r>
          </a:p>
        </p:txBody>
      </p:sp>
      <p:pic>
        <p:nvPicPr>
          <p:cNvPr id="16" name="Imagen 15">
            <a:extLst>
              <a:ext uri="{FF2B5EF4-FFF2-40B4-BE49-F238E27FC236}">
                <a16:creationId xmlns:a16="http://schemas.microsoft.com/office/drawing/2014/main" id="{3E304F4F-D1C7-BC18-62BF-32E390ABCBFD}"/>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025582" y="1662546"/>
            <a:ext cx="3463590" cy="2633133"/>
          </a:xfrm>
          <a:prstGeom prst="rect">
            <a:avLst/>
          </a:prstGeom>
          <a:effectLst>
            <a:softEdge rad="317500"/>
          </a:effectLst>
        </p:spPr>
      </p:pic>
      <p:sp>
        <p:nvSpPr>
          <p:cNvPr id="7" name="CuadroTexto 6">
            <a:extLst>
              <a:ext uri="{FF2B5EF4-FFF2-40B4-BE49-F238E27FC236}">
                <a16:creationId xmlns:a16="http://schemas.microsoft.com/office/drawing/2014/main" id="{BFE42B54-8886-BA93-07A7-2DF126A7E267}"/>
              </a:ext>
            </a:extLst>
          </p:cNvPr>
          <p:cNvSpPr txBox="1"/>
          <p:nvPr/>
        </p:nvSpPr>
        <p:spPr>
          <a:xfrm>
            <a:off x="230956" y="3405405"/>
            <a:ext cx="6391276" cy="3046988"/>
          </a:xfrm>
          <a:prstGeom prst="rect">
            <a:avLst/>
          </a:prstGeom>
          <a:noFill/>
        </p:spPr>
        <p:txBody>
          <a:bodyPr wrap="square">
            <a:spAutoFit/>
          </a:bodyPr>
          <a:lstStyle/>
          <a:p>
            <a:pPr lvl="0">
              <a:spcBef>
                <a:spcPts val="600"/>
              </a:spcBef>
              <a:defRPr/>
            </a:pPr>
            <a:r>
              <a:rPr lang="de-DE" sz="2400" b="1" dirty="0">
                <a:solidFill>
                  <a:prstClr val="black"/>
                </a:solidFill>
              </a:rPr>
              <a:t>Wie würde </a:t>
            </a:r>
            <a:br>
              <a:rPr lang="de-DE" sz="2400" b="1" dirty="0">
                <a:solidFill>
                  <a:prstClr val="black"/>
                </a:solidFill>
              </a:rPr>
            </a:br>
            <a:r>
              <a:rPr lang="de-DE" sz="2400" b="1" dirty="0">
                <a:solidFill>
                  <a:prstClr val="black"/>
                </a:solidFill>
              </a:rPr>
              <a:t>die Einheit </a:t>
            </a:r>
            <a:br>
              <a:rPr lang="de-DE" sz="2400" b="1" dirty="0">
                <a:solidFill>
                  <a:prstClr val="black"/>
                </a:solidFill>
              </a:rPr>
            </a:br>
            <a:r>
              <a:rPr lang="de-DE" sz="2400" b="1" dirty="0">
                <a:solidFill>
                  <a:prstClr val="black"/>
                </a:solidFill>
              </a:rPr>
              <a:t>einer Gemeinde aussehen, </a:t>
            </a:r>
            <a:br>
              <a:rPr lang="de-DE" sz="2400" b="1" dirty="0">
                <a:solidFill>
                  <a:prstClr val="black"/>
                </a:solidFill>
              </a:rPr>
            </a:br>
            <a:r>
              <a:rPr lang="de-DE" sz="2400" b="1" dirty="0">
                <a:solidFill>
                  <a:prstClr val="black"/>
                </a:solidFill>
              </a:rPr>
              <a:t>wenn alle </a:t>
            </a:r>
            <a:br>
              <a:rPr lang="de-DE" sz="2400" b="1" dirty="0">
                <a:solidFill>
                  <a:prstClr val="black"/>
                </a:solidFill>
              </a:rPr>
            </a:br>
            <a:r>
              <a:rPr lang="de-DE" sz="2400" b="1" dirty="0">
                <a:solidFill>
                  <a:prstClr val="black"/>
                </a:solidFill>
              </a:rPr>
              <a:t>– nicht nur die LEITER, </a:t>
            </a:r>
            <a:br>
              <a:rPr lang="de-DE" sz="2400" b="1" dirty="0">
                <a:solidFill>
                  <a:prstClr val="black"/>
                </a:solidFill>
              </a:rPr>
            </a:br>
            <a:r>
              <a:rPr lang="de-DE" sz="2400" b="1" dirty="0">
                <a:solidFill>
                  <a:prstClr val="black"/>
                </a:solidFill>
              </a:rPr>
              <a:t>sondern </a:t>
            </a:r>
            <a:br>
              <a:rPr lang="de-DE" sz="2400" b="1" dirty="0">
                <a:solidFill>
                  <a:prstClr val="black"/>
                </a:solidFill>
              </a:rPr>
            </a:br>
            <a:r>
              <a:rPr lang="de-DE" sz="2400" b="1" dirty="0">
                <a:solidFill>
                  <a:prstClr val="black"/>
                </a:solidFill>
              </a:rPr>
              <a:t>JEDES EINZELNE GEMEINDEMITGLIED </a:t>
            </a:r>
            <a:br>
              <a:rPr lang="de-DE" sz="2400" b="1" dirty="0">
                <a:solidFill>
                  <a:prstClr val="black"/>
                </a:solidFill>
              </a:rPr>
            </a:br>
            <a:r>
              <a:rPr lang="de-DE" sz="2400" b="1" dirty="0">
                <a:solidFill>
                  <a:prstClr val="black"/>
                </a:solidFill>
              </a:rPr>
              <a:t>– so handeln würden?</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4B5D33C3-B84B-8B6A-F2DA-FA04EA4A6C9D}"/>
              </a:ext>
            </a:extLst>
          </p:cNvPr>
          <p:cNvSpPr/>
          <p:nvPr/>
        </p:nvSpPr>
        <p:spPr>
          <a:xfrm>
            <a:off x="60236" y="40780"/>
            <a:ext cx="4245950" cy="502863"/>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dirty="0">
                <a:solidFill>
                  <a:schemeClr val="bg1"/>
                </a:solidFill>
                <a:latin typeface="Candara" panose="020E0502030303020204" pitchFamily="34" charset="0"/>
              </a:rPr>
              <a:t>M</a:t>
            </a:r>
            <a:r>
              <a:rPr lang="de-DE" sz="2000" b="1" i="1" noProof="0" dirty="0">
                <a:solidFill>
                  <a:schemeClr val="bg1"/>
                </a:solidFill>
                <a:latin typeface="Candara" panose="020E0502030303020204" pitchFamily="34" charset="0"/>
              </a:rPr>
              <a:t>i,  1</a:t>
            </a:r>
            <a:r>
              <a:rPr lang="de-DE" sz="2000" b="1" i="1" dirty="0">
                <a:solidFill>
                  <a:schemeClr val="bg1"/>
                </a:solidFill>
                <a:latin typeface="Candara" panose="020E0502030303020204" pitchFamily="34" charset="0"/>
              </a:rPr>
              <a:t>5.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Dienen wie CHRISTUS</a:t>
            </a:r>
            <a:endParaRPr lang="de-DE" sz="2000" b="1" i="1" noProof="0" dirty="0">
              <a:solidFill>
                <a:schemeClr val="bg1"/>
              </a:solidFill>
              <a:latin typeface="Candara" panose="020E0502030303020204" pitchFamily="34" charset="0"/>
            </a:endParaRPr>
          </a:p>
        </p:txBody>
      </p:sp>
      <p:pic>
        <p:nvPicPr>
          <p:cNvPr id="11" name="Grafik 10">
            <a:extLst>
              <a:ext uri="{FF2B5EF4-FFF2-40B4-BE49-F238E27FC236}">
                <a16:creationId xmlns:a16="http://schemas.microsoft.com/office/drawing/2014/main" id="{D6347A4B-4CE3-4A82-E074-4BA33ACCFC66}"/>
              </a:ext>
            </a:extLst>
          </p:cNvPr>
          <p:cNvPicPr>
            <a:picLocks noChangeAspect="1"/>
          </p:cNvPicPr>
          <p:nvPr/>
        </p:nvPicPr>
        <p:blipFill>
          <a:blip r:embed="rId5"/>
          <a:stretch>
            <a:fillRect/>
          </a:stretch>
        </p:blipFill>
        <p:spPr>
          <a:xfrm>
            <a:off x="6590937" y="629962"/>
            <a:ext cx="5370107" cy="6602405"/>
          </a:xfrm>
          <a:prstGeom prst="rect">
            <a:avLst/>
          </a:prstGeom>
          <a:effectLst>
            <a:softEdge rad="635000"/>
          </a:effectLst>
        </p:spPr>
      </p:pic>
      <p:sp>
        <p:nvSpPr>
          <p:cNvPr id="5" name="CuadroTexto 4">
            <a:extLst>
              <a:ext uri="{FF2B5EF4-FFF2-40B4-BE49-F238E27FC236}">
                <a16:creationId xmlns:a16="http://schemas.microsoft.com/office/drawing/2014/main" id="{B8619952-4316-51B3-B5F4-CFC1462A9BB6}"/>
              </a:ext>
            </a:extLst>
          </p:cNvPr>
          <p:cNvSpPr txBox="1"/>
          <p:nvPr/>
        </p:nvSpPr>
        <p:spPr>
          <a:xfrm>
            <a:off x="3426594" y="629962"/>
            <a:ext cx="4841244" cy="1477328"/>
          </a:xfrm>
          <a:prstGeom prst="rect">
            <a:avLst/>
          </a:prstGeom>
          <a:noFill/>
        </p:spPr>
        <p:txBody>
          <a:bodyPr wrap="square">
            <a:spAutoFit/>
          </a:bodyPr>
          <a:lstStyle/>
          <a:p>
            <a:pPr algn="ctr"/>
            <a:r>
              <a:rPr lang="en" sz="2400" b="1" noProof="0" dirty="0">
                <a:solidFill>
                  <a:srgbClr val="FFFF66"/>
                </a:solidFill>
                <a:effectLst>
                  <a:glow rad="127000">
                    <a:srgbClr val="913823"/>
                  </a:glow>
                </a:effectLst>
                <a:latin typeface="Candara" panose="020E0502030303020204" pitchFamily="34" charset="0"/>
              </a:rPr>
              <a:t>“</a:t>
            </a:r>
            <a:r>
              <a:rPr lang="de-DE" sz="2400" b="1" dirty="0">
                <a:solidFill>
                  <a:srgbClr val="FFFF66"/>
                </a:solidFill>
                <a:effectLst>
                  <a:glow rad="127000">
                    <a:srgbClr val="913823"/>
                  </a:glow>
                </a:effectLst>
                <a:latin typeface="Candara" panose="020E0502030303020204" pitchFamily="34" charset="0"/>
              </a:rPr>
              <a:t>Dafür halte uns jedermann: </a:t>
            </a:r>
            <a:br>
              <a:rPr lang="de-DE" sz="2400" b="1" dirty="0">
                <a:solidFill>
                  <a:srgbClr val="FFFF66"/>
                </a:solidFill>
                <a:effectLst>
                  <a:glow rad="127000">
                    <a:srgbClr val="913823"/>
                  </a:glow>
                </a:effectLst>
                <a:latin typeface="Candara" panose="020E0502030303020204" pitchFamily="34" charset="0"/>
              </a:rPr>
            </a:br>
            <a:r>
              <a:rPr lang="de-DE" sz="2400" b="1" dirty="0">
                <a:solidFill>
                  <a:srgbClr val="FFFF66"/>
                </a:solidFill>
                <a:effectLst>
                  <a:glow rad="127000">
                    <a:srgbClr val="913823"/>
                  </a:glow>
                </a:effectLst>
                <a:latin typeface="Candara" panose="020E0502030303020204" pitchFamily="34" charset="0"/>
              </a:rPr>
              <a:t>für </a:t>
            </a:r>
            <a:r>
              <a:rPr lang="de-DE" sz="2400" b="1" dirty="0">
                <a:solidFill>
                  <a:srgbClr val="66FFCC"/>
                </a:solidFill>
                <a:effectLst>
                  <a:glow rad="127000">
                    <a:srgbClr val="913823"/>
                  </a:glow>
                </a:effectLst>
                <a:latin typeface="Candara" panose="020E0502030303020204" pitchFamily="34" charset="0"/>
              </a:rPr>
              <a:t>Diener</a:t>
            </a:r>
            <a:r>
              <a:rPr lang="de-DE" sz="2400" b="1" dirty="0">
                <a:solidFill>
                  <a:srgbClr val="FFFF66"/>
                </a:solidFill>
                <a:effectLst>
                  <a:glow rad="127000">
                    <a:srgbClr val="913823"/>
                  </a:glow>
                </a:effectLst>
                <a:latin typeface="Candara" panose="020E0502030303020204" pitchFamily="34" charset="0"/>
              </a:rPr>
              <a:t> CHRISTI und </a:t>
            </a:r>
            <a:r>
              <a:rPr lang="de-DE" sz="2400" b="1" dirty="0">
                <a:solidFill>
                  <a:srgbClr val="66FFCC"/>
                </a:solidFill>
                <a:effectLst>
                  <a:glow rad="127000">
                    <a:srgbClr val="913823"/>
                  </a:glow>
                </a:effectLst>
                <a:latin typeface="Candara" panose="020E0502030303020204" pitchFamily="34" charset="0"/>
              </a:rPr>
              <a:t>Verwalter</a:t>
            </a:r>
            <a:r>
              <a:rPr lang="de-DE" sz="2400" b="1" dirty="0">
                <a:solidFill>
                  <a:srgbClr val="FFFF66"/>
                </a:solidFill>
                <a:effectLst>
                  <a:glow rad="127000">
                    <a:srgbClr val="913823"/>
                  </a:glow>
                </a:effectLst>
                <a:latin typeface="Candara" panose="020E0502030303020204" pitchFamily="34" charset="0"/>
              </a:rPr>
              <a:t> </a:t>
            </a:r>
            <a:br>
              <a:rPr lang="de-DE" sz="2400" b="1" dirty="0">
                <a:solidFill>
                  <a:srgbClr val="FFFF66"/>
                </a:solidFill>
                <a:effectLst>
                  <a:glow rad="127000">
                    <a:srgbClr val="913823"/>
                  </a:glow>
                </a:effectLst>
                <a:latin typeface="Candara" panose="020E0502030303020204" pitchFamily="34" charset="0"/>
              </a:rPr>
            </a:br>
            <a:r>
              <a:rPr lang="de-DE" sz="2400" b="1" dirty="0">
                <a:solidFill>
                  <a:srgbClr val="FFFF66"/>
                </a:solidFill>
                <a:effectLst>
                  <a:glow rad="127000">
                    <a:srgbClr val="913823"/>
                  </a:glow>
                </a:effectLst>
                <a:latin typeface="Candara" panose="020E0502030303020204" pitchFamily="34" charset="0"/>
              </a:rPr>
              <a:t>über GOTTES Geheimnisse</a:t>
            </a:r>
            <a:r>
              <a:rPr lang="en" sz="2400" b="1" noProof="0" dirty="0">
                <a:solidFill>
                  <a:srgbClr val="FFFF66"/>
                </a:solidFill>
                <a:effectLst>
                  <a:glow rad="127000">
                    <a:srgbClr val="913823"/>
                  </a:glow>
                </a:effectLst>
                <a:latin typeface="Candara" panose="020E0502030303020204" pitchFamily="34" charset="0"/>
              </a:rPr>
              <a:t>.” </a:t>
            </a:r>
            <a:br>
              <a:rPr lang="en" sz="2400" b="1" noProof="0" dirty="0">
                <a:solidFill>
                  <a:srgbClr val="FFFF66"/>
                </a:solidFill>
                <a:effectLst>
                  <a:glow rad="127000">
                    <a:srgbClr val="913823"/>
                  </a:glow>
                </a:effectLst>
                <a:latin typeface="Candara" panose="020E0502030303020204" pitchFamily="34" charset="0"/>
              </a:rPr>
            </a:br>
            <a:r>
              <a:rPr lang="en" b="1" noProof="0" dirty="0">
                <a:solidFill>
                  <a:srgbClr val="FFFF66"/>
                </a:solidFill>
                <a:effectLst>
                  <a:glow rad="127000">
                    <a:srgbClr val="913823"/>
                  </a:glow>
                </a:effectLst>
                <a:latin typeface="Candara" panose="020E0502030303020204" pitchFamily="34" charset="0"/>
              </a:rPr>
              <a:t>(1. Korinther 4:1)</a:t>
            </a:r>
            <a:endParaRPr lang="en" sz="2400" b="1" noProof="0" dirty="0">
              <a:solidFill>
                <a:srgbClr val="FFFF66"/>
              </a:solidFill>
              <a:effectLst>
                <a:glow rad="127000">
                  <a:srgbClr val="913823"/>
                </a:glow>
              </a:effectLst>
              <a:latin typeface="Candara" panose="020E0502030303020204" pitchFamily="34" charset="0"/>
            </a:endParaRPr>
          </a:p>
        </p:txBody>
      </p:sp>
    </p:spTree>
    <p:extLst>
      <p:ext uri="{BB962C8B-B14F-4D97-AF65-F5344CB8AC3E}">
        <p14:creationId xmlns:p14="http://schemas.microsoft.com/office/powerpoint/2010/main" val="2546047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040BADB-70CB-C7EF-66F5-4093A5CC3830}"/>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DF5DAC49-696E-8B36-9857-B9F53D9D72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420684" y="1495029"/>
            <a:ext cx="3824057" cy="440282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582ED96A-1BE8-D08B-943C-13725B0D8CDA}"/>
              </a:ext>
            </a:extLst>
          </p:cNvPr>
          <p:cNvSpPr txBox="1"/>
          <p:nvPr/>
        </p:nvSpPr>
        <p:spPr>
          <a:xfrm>
            <a:off x="3649169" y="-152386"/>
            <a:ext cx="8596184" cy="1446550"/>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en" sz="4400" b="1" spc="600" noProof="0" dirty="0">
                <a:ln w="22225">
                  <a:noFill/>
                  <a:prstDash val="solid"/>
                </a:ln>
                <a:solidFill>
                  <a:srgbClr val="FFFF00"/>
                </a:solidFill>
                <a:effectLst>
                  <a:outerShdw blurRad="50800" dist="50800" dir="5400000" algn="ctr" rotWithShape="0">
                    <a:schemeClr val="tx1"/>
                  </a:outerShdw>
                </a:effectLst>
                <a:latin typeface="Candara" panose="020E0502030303020204" pitchFamily="34" charset="0"/>
              </a:rPr>
              <a:t>Respekt vor Führungspersönlichkeiten</a:t>
            </a:r>
          </a:p>
        </p:txBody>
      </p:sp>
      <p:sp>
        <p:nvSpPr>
          <p:cNvPr id="5" name="CuadroTexto 4">
            <a:extLst>
              <a:ext uri="{FF2B5EF4-FFF2-40B4-BE49-F238E27FC236}">
                <a16:creationId xmlns:a16="http://schemas.microsoft.com/office/drawing/2014/main" id="{703C79B4-6CB1-C90B-EA13-AE7C42F0DBF2}"/>
              </a:ext>
            </a:extLst>
          </p:cNvPr>
          <p:cNvSpPr txBox="1"/>
          <p:nvPr/>
        </p:nvSpPr>
        <p:spPr>
          <a:xfrm>
            <a:off x="4394436" y="1267537"/>
            <a:ext cx="7797564" cy="738664"/>
          </a:xfrm>
          <a:prstGeom prst="rect">
            <a:avLst/>
          </a:prstGeom>
          <a:noFill/>
        </p:spPr>
        <p:txBody>
          <a:bodyPr wrap="square">
            <a:spAutoFit/>
          </a:bodyPr>
          <a:lstStyle/>
          <a:p>
            <a:pPr algn="ctr"/>
            <a:r>
              <a:rPr lang="en" sz="2400" b="1" noProof="0" dirty="0">
                <a:solidFill>
                  <a:srgbClr val="002060"/>
                </a:solidFill>
                <a:latin typeface="Candara" panose="020E0502030303020204" pitchFamily="34" charset="0"/>
              </a:rPr>
              <a:t>“</a:t>
            </a:r>
            <a:r>
              <a:rPr lang="de-DE" sz="2400" b="1" dirty="0">
                <a:solidFill>
                  <a:srgbClr val="002060"/>
                </a:solidFill>
                <a:latin typeface="Candara" panose="020E0502030303020204" pitchFamily="34" charset="0"/>
              </a:rPr>
              <a:t>Von Verwaltern wird verlangt, dass sie zuverlässig sind.</a:t>
            </a:r>
            <a:r>
              <a:rPr lang="en" sz="2400" b="1" noProof="0" dirty="0">
                <a:solidFill>
                  <a:srgbClr val="002060"/>
                </a:solidFill>
                <a:latin typeface="Candara" panose="020E0502030303020204" pitchFamily="34" charset="0"/>
              </a:rPr>
              <a:t>” </a:t>
            </a:r>
            <a:br>
              <a:rPr lang="en" sz="2400" b="1" noProof="0" dirty="0">
                <a:solidFill>
                  <a:srgbClr val="002060"/>
                </a:solidFill>
                <a:latin typeface="Candara" panose="020E0502030303020204" pitchFamily="34" charset="0"/>
              </a:rPr>
            </a:br>
            <a:r>
              <a:rPr lang="en" b="1" noProof="0" dirty="0">
                <a:solidFill>
                  <a:srgbClr val="002060"/>
                </a:solidFill>
                <a:latin typeface="Candara" panose="020E0502030303020204" pitchFamily="34" charset="0"/>
              </a:rPr>
              <a:t>(1.  Korinther 4:2 GN)</a:t>
            </a:r>
          </a:p>
        </p:txBody>
      </p:sp>
      <p:sp>
        <p:nvSpPr>
          <p:cNvPr id="6" name="CuadroTexto 5">
            <a:extLst>
              <a:ext uri="{FF2B5EF4-FFF2-40B4-BE49-F238E27FC236}">
                <a16:creationId xmlns:a16="http://schemas.microsoft.com/office/drawing/2014/main" id="{1AE99545-E7C3-5476-A9C8-EEB9DF0851AE}"/>
              </a:ext>
            </a:extLst>
          </p:cNvPr>
          <p:cNvSpPr txBox="1"/>
          <p:nvPr/>
        </p:nvSpPr>
        <p:spPr>
          <a:xfrm>
            <a:off x="4058894" y="2332708"/>
            <a:ext cx="7967234" cy="4247317"/>
          </a:xfrm>
          <a:prstGeom prst="rect">
            <a:avLst/>
          </a:prstGeom>
          <a:noFill/>
        </p:spPr>
        <p:txBody>
          <a:bodyPr wrap="square" rtlCol="0">
            <a:spAutoFit/>
          </a:bodyPr>
          <a:lstStyle/>
          <a:p>
            <a:pPr algn="ctr">
              <a:spcBef>
                <a:spcPts val="600"/>
              </a:spcBef>
            </a:pPr>
            <a:r>
              <a:rPr lang="de-DE" sz="2600" b="1" dirty="0"/>
              <a:t>Die Existenz </a:t>
            </a:r>
            <a:br>
              <a:rPr lang="de-DE" sz="2600" b="1" dirty="0"/>
            </a:br>
            <a:r>
              <a:rPr lang="de-DE" sz="2600" b="1" dirty="0"/>
              <a:t>von </a:t>
            </a:r>
            <a:r>
              <a:rPr lang="de-DE" sz="2600" b="1" dirty="0">
                <a:solidFill>
                  <a:srgbClr val="C00000"/>
                </a:solidFill>
              </a:rPr>
              <a:t>RIVALITÄTEN </a:t>
            </a:r>
            <a:br>
              <a:rPr lang="de-DE" sz="2600" b="1" dirty="0"/>
            </a:br>
            <a:r>
              <a:rPr lang="de-DE" sz="2600" b="1" dirty="0"/>
              <a:t>und </a:t>
            </a:r>
            <a:r>
              <a:rPr lang="de-DE" sz="2600" b="1" dirty="0">
                <a:solidFill>
                  <a:srgbClr val="C00000"/>
                </a:solidFill>
              </a:rPr>
              <a:t>PARTEIBILDUNGEN um Führer herum </a:t>
            </a:r>
            <a:br>
              <a:rPr lang="de-DE" sz="2600" b="1" dirty="0"/>
            </a:br>
            <a:r>
              <a:rPr lang="de-DE" sz="2600" b="1" dirty="0"/>
              <a:t>bedeutet nicht, </a:t>
            </a:r>
            <a:br>
              <a:rPr lang="de-DE" sz="2600" b="1" dirty="0"/>
            </a:br>
            <a:r>
              <a:rPr lang="de-DE" sz="2600" b="1" dirty="0"/>
              <a:t>dass wir die LEITPERSONEN ablehnen sollten. </a:t>
            </a:r>
          </a:p>
          <a:p>
            <a:pPr algn="ctr">
              <a:spcBef>
                <a:spcPts val="600"/>
              </a:spcBef>
            </a:pPr>
            <a:r>
              <a:rPr lang="de-DE" sz="2600" b="1" dirty="0"/>
              <a:t>Im Gegenteil, </a:t>
            </a:r>
            <a:br>
              <a:rPr lang="de-DE" sz="2600" b="1" dirty="0"/>
            </a:br>
            <a:r>
              <a:rPr lang="de-DE" sz="2600" b="1" dirty="0">
                <a:highlight>
                  <a:srgbClr val="FFFF00"/>
                </a:highlight>
              </a:rPr>
              <a:t>PAULUS unterstützte </a:t>
            </a:r>
            <a:r>
              <a:rPr lang="de-DE" sz="2600" b="1" dirty="0"/>
              <a:t>und </a:t>
            </a:r>
            <a:r>
              <a:rPr lang="de-DE" sz="2600" b="1" dirty="0">
                <a:highlight>
                  <a:srgbClr val="FFFF00"/>
                </a:highlight>
              </a:rPr>
              <a:t>verteidigte</a:t>
            </a:r>
            <a:r>
              <a:rPr lang="de-DE" sz="2600" b="1" dirty="0"/>
              <a:t> </a:t>
            </a:r>
            <a:br>
              <a:rPr lang="de-DE" sz="2600" b="1" dirty="0"/>
            </a:br>
            <a:r>
              <a:rPr lang="de-DE" sz="2600" b="1" dirty="0"/>
              <a:t>den </a:t>
            </a:r>
            <a:r>
              <a:rPr lang="de-DE" sz="2600" b="1" dirty="0">
                <a:highlight>
                  <a:srgbClr val="FFFF00"/>
                </a:highlight>
              </a:rPr>
              <a:t>Dienst des APOLLOS </a:t>
            </a:r>
            <a:br>
              <a:rPr lang="de-DE" sz="2600" b="1" dirty="0"/>
            </a:br>
            <a:r>
              <a:rPr lang="de-DE" sz="2600" b="1" dirty="0"/>
              <a:t>und sein Wirken in Korinth </a:t>
            </a:r>
          </a:p>
          <a:p>
            <a:pPr algn="ctr">
              <a:spcBef>
                <a:spcPts val="600"/>
              </a:spcBef>
            </a:pPr>
            <a:r>
              <a:rPr lang="de-DE" sz="2600" b="1" dirty="0"/>
              <a:t>(1. Kor. 3,5-6; 4,6; 16,12).</a:t>
            </a:r>
            <a:endParaRPr lang="en" sz="2600" b="1" noProof="0" dirty="0"/>
          </a:p>
        </p:txBody>
      </p:sp>
      <p:sp>
        <p:nvSpPr>
          <p:cNvPr id="2" name="Scrollen: horizontal 1">
            <a:extLst>
              <a:ext uri="{FF2B5EF4-FFF2-40B4-BE49-F238E27FC236}">
                <a16:creationId xmlns:a16="http://schemas.microsoft.com/office/drawing/2014/main" id="{3CD1CB36-AE85-8499-E772-08FFED18887D}"/>
              </a:ext>
            </a:extLst>
          </p:cNvPr>
          <p:cNvSpPr/>
          <p:nvPr/>
        </p:nvSpPr>
        <p:spPr>
          <a:xfrm>
            <a:off x="74900" y="34867"/>
            <a:ext cx="3397350" cy="916217"/>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noProof="0" dirty="0">
                <a:solidFill>
                  <a:schemeClr val="bg1"/>
                </a:solidFill>
                <a:latin typeface="Candara" panose="020E0502030303020204" pitchFamily="34" charset="0"/>
              </a:rPr>
              <a:t>Do,  16</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Ein Leben, </a:t>
            </a:r>
            <a:br>
              <a:rPr lang="de-DE" sz="2000" b="1" i="1" dirty="0">
                <a:solidFill>
                  <a:schemeClr val="bg1"/>
                </a:solidFill>
                <a:latin typeface="Candara" panose="020E0502030303020204" pitchFamily="34" charset="0"/>
              </a:rPr>
            </a:br>
            <a:r>
              <a:rPr lang="de-DE" sz="2000" b="1" i="1" dirty="0">
                <a:solidFill>
                  <a:schemeClr val="bg1"/>
                </a:solidFill>
                <a:latin typeface="Candara" panose="020E0502030303020204" pitchFamily="34" charset="0"/>
              </a:rPr>
              <a:t>das das Kreuz widerspiegelt</a:t>
            </a:r>
            <a:endParaRPr lang="de-DE" sz="2000" b="1" i="1" noProof="0" dirty="0">
              <a:solidFill>
                <a:schemeClr val="bg1"/>
              </a:solidFill>
              <a:latin typeface="Candara" panose="020E0502030303020204" pitchFamily="34" charset="0"/>
            </a:endParaRPr>
          </a:p>
        </p:txBody>
      </p:sp>
    </p:spTree>
    <p:extLst>
      <p:ext uri="{BB962C8B-B14F-4D97-AF65-F5344CB8AC3E}">
        <p14:creationId xmlns:p14="http://schemas.microsoft.com/office/powerpoint/2010/main" val="80448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2">
                                            <p:bg/>
                                          </p:spTgt>
                                        </p:tgtEl>
                                        <p:attrNameLst>
                                          <p:attrName>style.visibility</p:attrName>
                                        </p:attrNameLst>
                                      </p:cBhvr>
                                      <p:to>
                                        <p:strVal val="visible"/>
                                      </p:to>
                                    </p:set>
                                    <p:animEffect transition="in" filter="wipe(left)">
                                      <p:cBhvr>
                                        <p:cTn id="33" dur="500"/>
                                        <p:tgtEl>
                                          <p:spTgt spid="2">
                                            <p:bg/>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txEl>
                                              <p:pRg st="0" end="0"/>
                                            </p:txEl>
                                          </p:spTgt>
                                        </p:tgtEl>
                                        <p:attrNameLst>
                                          <p:attrName>style.visibility</p:attrName>
                                        </p:attrNameLst>
                                      </p:cBhvr>
                                      <p:to>
                                        <p:strVal val="visible"/>
                                      </p:to>
                                    </p:set>
                                    <p:animEffect transition="in" filter="wipe(left)">
                                      <p:cBhvr>
                                        <p:cTn id="36" dur="500"/>
                                        <p:tgtEl>
                                          <p:spTgt spid="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7"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900" decel="100000" fill="hold"/>
                                        <p:tgtEl>
                                          <p:spTgt spid="4"/>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5" presetID="37"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1000"/>
                                        <p:tgtEl>
                                          <p:spTgt spid="6"/>
                                        </p:tgtEl>
                                      </p:cBhvr>
                                    </p:animEffect>
                                    <p:anim calcmode="lin" valueType="num">
                                      <p:cBhvr>
                                        <p:cTn id="48" dur="1000" fill="hold"/>
                                        <p:tgtEl>
                                          <p:spTgt spid="6"/>
                                        </p:tgtEl>
                                        <p:attrNameLst>
                                          <p:attrName>ppt_x</p:attrName>
                                        </p:attrNameLst>
                                      </p:cBhvr>
                                      <p:tavLst>
                                        <p:tav tm="0">
                                          <p:val>
                                            <p:strVal val="#ppt_x"/>
                                          </p:val>
                                        </p:tav>
                                        <p:tav tm="100000">
                                          <p:val>
                                            <p:strVal val="#ppt_x"/>
                                          </p:val>
                                        </p:tav>
                                      </p:tavLst>
                                    </p:anim>
                                    <p:anim calcmode="lin" valueType="num">
                                      <p:cBhvr>
                                        <p:cTn id="49" dur="900" decel="100000" fill="hold"/>
                                        <p:tgtEl>
                                          <p:spTgt spid="6"/>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170329" y="133238"/>
            <a:ext cx="3808207" cy="2677656"/>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cap="none" spc="0" normalizeH="0" baseline="0" noProof="0" dirty="0">
                <a:ln>
                  <a:noFill/>
                </a:ln>
                <a:solidFill>
                  <a:srgbClr val="993423"/>
                </a:solidFill>
                <a:effectLst/>
                <a:uLnTx/>
                <a:uFillTx/>
                <a:latin typeface="Candara" panose="020E0502030303020204" pitchFamily="34" charset="0"/>
              </a:rPr>
              <a:t>“</a:t>
            </a: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Ich ermahne euch aber,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Brüder und Schwestern,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im Namen unseres Herrn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JESUS CHRISTUS,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dass ihr alle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mit </a:t>
            </a:r>
            <a:r>
              <a:rPr kumimoji="0" lang="de-DE" sz="2400" b="1" i="1" u="none" strike="noStrike" kern="1200" cap="none" spc="0" normalizeH="0" baseline="0" noProof="0" dirty="0">
                <a:ln>
                  <a:noFill/>
                </a:ln>
                <a:solidFill>
                  <a:srgbClr val="993423"/>
                </a:solidFill>
                <a:effectLst/>
                <a:uLnTx/>
                <a:uFillTx/>
                <a:latin typeface="Candara" panose="020E0502030303020204" pitchFamily="34" charset="0"/>
              </a:rPr>
              <a:t>einer</a:t>
            </a: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 </a:t>
            </a:r>
            <a:r>
              <a:rPr kumimoji="0" lang="de-DE" sz="2400" b="1" i="1" u="none" strike="noStrike" kern="1200" cap="none" spc="0" normalizeH="0" baseline="0" noProof="0" dirty="0">
                <a:ln>
                  <a:noFill/>
                </a:ln>
                <a:solidFill>
                  <a:srgbClr val="993423"/>
                </a:solidFill>
                <a:effectLst/>
                <a:uLnTx/>
                <a:uFillTx/>
                <a:latin typeface="Candara" panose="020E0502030303020204" pitchFamily="34" charset="0"/>
              </a:rPr>
              <a:t>Stimme</a:t>
            </a: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redet; </a:t>
            </a:r>
            <a:endParaRPr kumimoji="0" lang="en" sz="2400" b="1" i="0" u="none" strike="noStrike" kern="1200" cap="none" spc="0" normalizeH="0" baseline="0" noProof="0" dirty="0">
              <a:ln>
                <a:noFill/>
              </a:ln>
              <a:solidFill>
                <a:srgbClr val="993423"/>
              </a:solidFill>
              <a:effectLst/>
              <a:uLnTx/>
              <a:uFillTx/>
              <a:latin typeface="Candara" panose="020E0502030303020204" pitchFamily="34" charset="0"/>
            </a:endParaRPr>
          </a:p>
        </p:txBody>
      </p:sp>
      <p:sp>
        <p:nvSpPr>
          <p:cNvPr id="4" name="CuadroTexto 2">
            <a:extLst>
              <a:ext uri="{FF2B5EF4-FFF2-40B4-BE49-F238E27FC236}">
                <a16:creationId xmlns:a16="http://schemas.microsoft.com/office/drawing/2014/main" id="{17C7759E-F160-7A26-6886-2B0723AA9D9B}"/>
              </a:ext>
            </a:extLst>
          </p:cNvPr>
          <p:cNvSpPr txBox="1"/>
          <p:nvPr/>
        </p:nvSpPr>
        <p:spPr>
          <a:xfrm>
            <a:off x="9122485" y="133238"/>
            <a:ext cx="2899186" cy="3046988"/>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cap="none" spc="0" normalizeH="0" baseline="0" noProof="0" dirty="0">
                <a:ln>
                  <a:noFill/>
                </a:ln>
                <a:solidFill>
                  <a:srgbClr val="993423"/>
                </a:solidFill>
                <a:effectLst/>
                <a:uLnTx/>
                <a:uFillTx/>
                <a:latin typeface="Candara" panose="020E0502030303020204" pitchFamily="34" charset="0"/>
              </a:rPr>
              <a:t>“</a:t>
            </a: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und lasst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keine Spaltungen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unter euch sein,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sondern haltet aneinander fest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in einem Sinn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und in einer </a:t>
            </a:r>
            <a:b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br>
            <a:r>
              <a:rPr kumimoji="0" lang="de-DE" sz="2400" b="1" i="0" u="none" strike="noStrike" kern="1200" cap="none" spc="0" normalizeH="0" baseline="0" noProof="0" dirty="0">
                <a:ln>
                  <a:noFill/>
                </a:ln>
                <a:solidFill>
                  <a:srgbClr val="993423"/>
                </a:solidFill>
                <a:effectLst/>
                <a:uLnTx/>
                <a:uFillTx/>
                <a:latin typeface="Candara" panose="020E0502030303020204" pitchFamily="34" charset="0"/>
              </a:rPr>
              <a:t>Meinung.</a:t>
            </a:r>
            <a:r>
              <a:rPr kumimoji="0" lang="en" sz="2400" b="1" i="0" u="none" strike="noStrike" kern="1200" cap="none" spc="0" normalizeH="0" baseline="0" noProof="0" dirty="0">
                <a:ln>
                  <a:noFill/>
                </a:ln>
                <a:solidFill>
                  <a:srgbClr val="993423"/>
                </a:solidFill>
                <a:effectLst/>
                <a:uLnTx/>
                <a:uFillTx/>
                <a:latin typeface="Candara" panose="020E0502030303020204" pitchFamily="34" charset="0"/>
              </a:rPr>
              <a:t>”</a:t>
            </a:r>
            <a:r>
              <a:rPr kumimoji="0" lang="en" sz="2000" b="1" i="0" u="none" strike="noStrike" kern="1200" cap="none" spc="0" normalizeH="0" baseline="0" noProof="0" dirty="0">
                <a:ln>
                  <a:noFill/>
                </a:ln>
                <a:solidFill>
                  <a:srgbClr val="993423"/>
                </a:solidFill>
                <a:effectLst/>
                <a:uLnTx/>
                <a:uFillTx/>
                <a:latin typeface="Candara" panose="020E0502030303020204" pitchFamily="34" charset="0"/>
              </a:rPr>
              <a:t> </a:t>
            </a:r>
            <a:r>
              <a:rPr kumimoji="0" lang="en" sz="1600" b="1" i="0" u="none" strike="noStrike" kern="1200" cap="none" spc="0" normalizeH="0" baseline="0" noProof="0" dirty="0">
                <a:ln>
                  <a:noFill/>
                </a:ln>
                <a:solidFill>
                  <a:srgbClr val="993423"/>
                </a:solidFill>
                <a:effectLst/>
                <a:uLnTx/>
                <a:uFillTx/>
                <a:latin typeface="Candara" panose="020E0502030303020204" pitchFamily="34" charset="0"/>
              </a:rPr>
              <a:t>(1. Kor. 1:10)</a:t>
            </a:r>
            <a:endParaRPr kumimoji="0" lang="en" sz="2000" b="1" i="0" u="none" strike="noStrike" kern="1200" cap="none" spc="0" normalizeH="0" baseline="0" noProof="0" dirty="0">
              <a:ln>
                <a:noFill/>
              </a:ln>
              <a:solidFill>
                <a:srgbClr val="993423"/>
              </a:solidFill>
              <a:effectLst/>
              <a:uLnTx/>
              <a:uFillTx/>
              <a:latin typeface="Candara" panose="020E0502030303020204" pitchFamily="34" charset="0"/>
            </a:endParaRPr>
          </a:p>
        </p:txBody>
      </p:sp>
      <p:pic>
        <p:nvPicPr>
          <p:cNvPr id="5" name="Grafik 4" descr="Ein Bild, das Schrift, Handschrift, Grafiken, Schwarz enthält.&#10;&#10;KI-generierte Inhalte können fehlerhaft sein.">
            <a:extLst>
              <a:ext uri="{FF2B5EF4-FFF2-40B4-BE49-F238E27FC236}">
                <a16:creationId xmlns:a16="http://schemas.microsoft.com/office/drawing/2014/main" id="{0623D452-51BE-6C0E-4ED7-66604B0DAE44}"/>
              </a:ext>
            </a:extLst>
          </p:cNvPr>
          <p:cNvPicPr>
            <a:picLocks noChangeAspect="1"/>
          </p:cNvPicPr>
          <p:nvPr/>
        </p:nvPicPr>
        <p:blipFill>
          <a:blip r:embed="rId3"/>
          <a:stretch>
            <a:fillRect/>
          </a:stretch>
        </p:blipFill>
        <p:spPr>
          <a:xfrm rot="19504685">
            <a:off x="4683140" y="5101304"/>
            <a:ext cx="3312480" cy="2154406"/>
          </a:xfrm>
          <a:prstGeom prst="rect">
            <a:avLst/>
          </a:prstGeom>
        </p:spPr>
      </p:pic>
    </p:spTree>
    <p:extLst>
      <p:ext uri="{BB962C8B-B14F-4D97-AF65-F5344CB8AC3E}">
        <p14:creationId xmlns:p14="http://schemas.microsoft.com/office/powerpoint/2010/main" val="321618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50" fill="hold">
                                          <p:stCondLst>
                                            <p:cond delay="0"/>
                                          </p:stCondLst>
                                        </p:cTn>
                                        <p:tgtEl>
                                          <p:spTgt spid="5"/>
                                        </p:tgtEl>
                                        <p:attrNameLst>
                                          <p:attrName>r</p:attrName>
                                        </p:attrNameLst>
                                      </p:cBhvr>
                                    </p:animRot>
                                    <p:animRot by="-240000">
                                      <p:cBhvr>
                                        <p:cTn id="7" dur="300" fill="hold">
                                          <p:stCondLst>
                                            <p:cond delay="300"/>
                                          </p:stCondLst>
                                        </p:cTn>
                                        <p:tgtEl>
                                          <p:spTgt spid="5"/>
                                        </p:tgtEl>
                                        <p:attrNameLst>
                                          <p:attrName>r</p:attrName>
                                        </p:attrNameLst>
                                      </p:cBhvr>
                                    </p:animRot>
                                    <p:animRot by="240000">
                                      <p:cBhvr>
                                        <p:cTn id="8" dur="300" fill="hold">
                                          <p:stCondLst>
                                            <p:cond delay="600"/>
                                          </p:stCondLst>
                                        </p:cTn>
                                        <p:tgtEl>
                                          <p:spTgt spid="5"/>
                                        </p:tgtEl>
                                        <p:attrNameLst>
                                          <p:attrName>r</p:attrName>
                                        </p:attrNameLst>
                                      </p:cBhvr>
                                    </p:animRot>
                                    <p:animRot by="-240000">
                                      <p:cBhvr>
                                        <p:cTn id="9" dur="300" fill="hold">
                                          <p:stCondLst>
                                            <p:cond delay="900"/>
                                          </p:stCondLst>
                                        </p:cTn>
                                        <p:tgtEl>
                                          <p:spTgt spid="5"/>
                                        </p:tgtEl>
                                        <p:attrNameLst>
                                          <p:attrName>r</p:attrName>
                                        </p:attrNameLst>
                                      </p:cBhvr>
                                    </p:animRot>
                                    <p:animRot by="120000">
                                      <p:cBhvr>
                                        <p:cTn id="10" dur="300" fill="hold">
                                          <p:stCondLst>
                                            <p:cond delay="12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3876" y="1560897"/>
            <a:ext cx="5604328" cy="4955406"/>
          </a:xfrm>
          <a:prstGeom prst="rect">
            <a:avLst/>
          </a:prstGeom>
          <a:effectLst>
            <a:softEdge rad="317500"/>
          </a:effectLst>
        </p:spPr>
      </p:pic>
      <p:sp>
        <p:nvSpPr>
          <p:cNvPr id="7" name="CuadroTexto 6">
            <a:extLst>
              <a:ext uri="{FF2B5EF4-FFF2-40B4-BE49-F238E27FC236}">
                <a16:creationId xmlns:a16="http://schemas.microsoft.com/office/drawing/2014/main" id="{6A25BFE2-ADCD-67F9-46F6-AA89DC7FB257}"/>
              </a:ext>
            </a:extLst>
          </p:cNvPr>
          <p:cNvSpPr txBox="1"/>
          <p:nvPr/>
        </p:nvSpPr>
        <p:spPr>
          <a:xfrm>
            <a:off x="765050" y="2034118"/>
            <a:ext cx="4593354" cy="4231928"/>
          </a:xfrm>
          <a:prstGeom prst="rect">
            <a:avLst/>
          </a:prstGeom>
          <a:noFill/>
        </p:spPr>
        <p:txBody>
          <a:bodyPr wrap="square">
            <a:spAutoFit/>
          </a:bodyPr>
          <a:lstStyle/>
          <a:p>
            <a:pPr lvl="0">
              <a:spcBef>
                <a:spcPts val="600"/>
              </a:spcBef>
              <a:defRPr/>
            </a:pPr>
            <a:r>
              <a:rPr lang="de-DE" sz="2400" b="1" dirty="0">
                <a:solidFill>
                  <a:prstClr val="black"/>
                </a:solidFill>
              </a:rPr>
              <a:t>Wenn </a:t>
            </a:r>
            <a:r>
              <a:rPr lang="de-DE" sz="2400" b="1" dirty="0">
                <a:solidFill>
                  <a:srgbClr val="C00000"/>
                </a:solidFill>
              </a:rPr>
              <a:t>LEITER treu </a:t>
            </a:r>
            <a:r>
              <a:rPr lang="de-DE" sz="2400" b="1" dirty="0">
                <a:solidFill>
                  <a:prstClr val="black"/>
                </a:solidFill>
              </a:rPr>
              <a:t>handeln, </a:t>
            </a:r>
            <a:br>
              <a:rPr lang="de-DE" sz="2400" b="1" dirty="0">
                <a:solidFill>
                  <a:prstClr val="black"/>
                </a:solidFill>
              </a:rPr>
            </a:br>
            <a:r>
              <a:rPr lang="de-DE" sz="2400" b="1" dirty="0">
                <a:solidFill>
                  <a:prstClr val="black"/>
                </a:solidFill>
              </a:rPr>
              <a:t>verdienen sie Ehre </a:t>
            </a:r>
            <a:br>
              <a:rPr lang="de-DE" sz="2400" b="1" dirty="0">
                <a:solidFill>
                  <a:prstClr val="black"/>
                </a:solidFill>
              </a:rPr>
            </a:br>
            <a:r>
              <a:rPr lang="de-DE" sz="2400" b="1" dirty="0">
                <a:solidFill>
                  <a:prstClr val="black"/>
                </a:solidFill>
              </a:rPr>
              <a:t>(1. Kor 4,2; 1. Tim 5,17). </a:t>
            </a:r>
          </a:p>
          <a:p>
            <a:pPr lvl="0">
              <a:spcBef>
                <a:spcPts val="600"/>
              </a:spcBef>
              <a:defRPr/>
            </a:pPr>
            <a:r>
              <a:rPr lang="de-DE" sz="2400" b="1" dirty="0">
                <a:solidFill>
                  <a:prstClr val="black"/>
                </a:solidFill>
              </a:rPr>
              <a:t>Doch </a:t>
            </a:r>
            <a:r>
              <a:rPr lang="de-DE" sz="2400" b="1" dirty="0">
                <a:solidFill>
                  <a:srgbClr val="C00000"/>
                </a:solidFill>
              </a:rPr>
              <a:t>selbst wenn </a:t>
            </a:r>
            <a:r>
              <a:rPr lang="de-DE" sz="2400" b="1" dirty="0">
                <a:solidFill>
                  <a:prstClr val="black"/>
                </a:solidFill>
              </a:rPr>
              <a:t>ihnen </a:t>
            </a:r>
            <a:br>
              <a:rPr lang="de-DE" sz="2400" b="1" dirty="0">
                <a:solidFill>
                  <a:prstClr val="black"/>
                </a:solidFill>
              </a:rPr>
            </a:br>
            <a:r>
              <a:rPr lang="de-DE" sz="2400" b="1" dirty="0">
                <a:solidFill>
                  <a:prstClr val="black"/>
                </a:solidFill>
              </a:rPr>
              <a:t>diese Ehre </a:t>
            </a:r>
            <a:r>
              <a:rPr lang="de-DE" sz="2400" b="1" dirty="0">
                <a:solidFill>
                  <a:srgbClr val="C00000"/>
                </a:solidFill>
              </a:rPr>
              <a:t>nicht </a:t>
            </a:r>
            <a:r>
              <a:rPr lang="de-DE" sz="2400" b="1" dirty="0">
                <a:solidFill>
                  <a:prstClr val="black"/>
                </a:solidFill>
              </a:rPr>
              <a:t>zuteil wird, </a:t>
            </a:r>
            <a:br>
              <a:rPr lang="de-DE" sz="2400" b="1" dirty="0">
                <a:solidFill>
                  <a:prstClr val="black"/>
                </a:solidFill>
              </a:rPr>
            </a:br>
            <a:r>
              <a:rPr lang="de-DE" sz="2400" b="1" dirty="0">
                <a:solidFill>
                  <a:srgbClr val="C00000"/>
                </a:solidFill>
              </a:rPr>
              <a:t>bleiben sie treu, </a:t>
            </a:r>
            <a:br>
              <a:rPr lang="de-DE" sz="2400" b="1" dirty="0">
                <a:solidFill>
                  <a:prstClr val="black"/>
                </a:solidFill>
              </a:rPr>
            </a:br>
            <a:r>
              <a:rPr lang="de-DE" sz="2400" b="1" dirty="0">
                <a:solidFill>
                  <a:prstClr val="black"/>
                </a:solidFill>
              </a:rPr>
              <a:t>denn sie wissen, </a:t>
            </a:r>
            <a:br>
              <a:rPr lang="de-DE" sz="2400" b="1" dirty="0">
                <a:solidFill>
                  <a:prstClr val="black"/>
                </a:solidFill>
              </a:rPr>
            </a:br>
            <a:r>
              <a:rPr lang="de-DE" sz="2400" b="1" dirty="0">
                <a:solidFill>
                  <a:prstClr val="black"/>
                </a:solidFill>
                <a:highlight>
                  <a:srgbClr val="FFFF00"/>
                </a:highlight>
              </a:rPr>
              <a:t>dass GOTT selbst </a:t>
            </a:r>
            <a:br>
              <a:rPr lang="de-DE" sz="2400" b="1" dirty="0">
                <a:solidFill>
                  <a:prstClr val="black"/>
                </a:solidFill>
                <a:highlight>
                  <a:srgbClr val="FFFF00"/>
                </a:highlight>
              </a:rPr>
            </a:br>
            <a:r>
              <a:rPr lang="de-DE" sz="2400" b="1" dirty="0">
                <a:solidFill>
                  <a:prstClr val="black"/>
                </a:solidFill>
                <a:highlight>
                  <a:srgbClr val="FFFF00"/>
                </a:highlight>
              </a:rPr>
              <a:t>– und nicht Menschen – </a:t>
            </a:r>
            <a:br>
              <a:rPr lang="de-DE" sz="2400" b="1" dirty="0">
                <a:solidFill>
                  <a:prstClr val="black"/>
                </a:solidFill>
              </a:rPr>
            </a:br>
            <a:r>
              <a:rPr lang="de-DE" sz="2400" b="1" dirty="0">
                <a:solidFill>
                  <a:prstClr val="black"/>
                </a:solidFill>
                <a:highlight>
                  <a:srgbClr val="FFFF00"/>
                </a:highlight>
              </a:rPr>
              <a:t>über sie zu richten haben </a:t>
            </a:r>
            <a:br>
              <a:rPr lang="de-DE" sz="2400" b="1" dirty="0">
                <a:solidFill>
                  <a:prstClr val="black"/>
                </a:solidFill>
              </a:rPr>
            </a:br>
            <a:r>
              <a:rPr lang="de-DE" sz="2400" b="1" dirty="0">
                <a:solidFill>
                  <a:prstClr val="black"/>
                </a:solidFill>
              </a:rPr>
              <a:t>(1. Kor 4,3–4).</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3E653924-8431-088D-B8AC-D5EED80AEECD}"/>
              </a:ext>
            </a:extLst>
          </p:cNvPr>
          <p:cNvSpPr/>
          <p:nvPr/>
        </p:nvSpPr>
        <p:spPr>
          <a:xfrm>
            <a:off x="74900" y="34867"/>
            <a:ext cx="3397350" cy="916217"/>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noProof="0" dirty="0">
                <a:solidFill>
                  <a:schemeClr val="bg1"/>
                </a:solidFill>
                <a:latin typeface="Candara" panose="020E0502030303020204" pitchFamily="34" charset="0"/>
              </a:rPr>
              <a:t>Do,  16</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Ein Leben, </a:t>
            </a:r>
            <a:br>
              <a:rPr lang="de-DE" sz="2000" b="1" i="1" dirty="0">
                <a:solidFill>
                  <a:schemeClr val="bg1"/>
                </a:solidFill>
                <a:latin typeface="Candara" panose="020E0502030303020204" pitchFamily="34" charset="0"/>
              </a:rPr>
            </a:br>
            <a:r>
              <a:rPr lang="de-DE" sz="2000" b="1" i="1" dirty="0">
                <a:solidFill>
                  <a:schemeClr val="bg1"/>
                </a:solidFill>
                <a:latin typeface="Candara" panose="020E0502030303020204" pitchFamily="34" charset="0"/>
              </a:rPr>
              <a:t>das das Kreuz widerspiegelt</a:t>
            </a:r>
            <a:endParaRPr lang="de-DE" sz="2000" b="1" i="1" noProof="0" dirty="0">
              <a:solidFill>
                <a:schemeClr val="bg1"/>
              </a:solidFill>
              <a:latin typeface="Candara" panose="020E0502030303020204" pitchFamily="34" charset="0"/>
            </a:endParaRPr>
          </a:p>
        </p:txBody>
      </p:sp>
      <p:sp>
        <p:nvSpPr>
          <p:cNvPr id="14" name="CuadroTexto 2">
            <a:extLst>
              <a:ext uri="{FF2B5EF4-FFF2-40B4-BE49-F238E27FC236}">
                <a16:creationId xmlns:a16="http://schemas.microsoft.com/office/drawing/2014/main" id="{0448AC70-09BF-0EBE-B7DC-820137EC712D}"/>
              </a:ext>
            </a:extLst>
          </p:cNvPr>
          <p:cNvSpPr txBox="1"/>
          <p:nvPr/>
        </p:nvSpPr>
        <p:spPr>
          <a:xfrm>
            <a:off x="3649169" y="-163019"/>
            <a:ext cx="8596184" cy="1446550"/>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en" sz="4400" b="1" spc="600" noProof="0" dirty="0">
                <a:ln w="22225">
                  <a:noFill/>
                  <a:prstDash val="solid"/>
                </a:ln>
                <a:solidFill>
                  <a:srgbClr val="FFFF00"/>
                </a:solidFill>
                <a:effectLst>
                  <a:outerShdw blurRad="50800" dist="50800" dir="5400000" algn="ctr" rotWithShape="0">
                    <a:schemeClr val="tx1"/>
                  </a:outerShdw>
                </a:effectLst>
                <a:latin typeface="Candara" panose="020E0502030303020204" pitchFamily="34" charset="0"/>
              </a:rPr>
              <a:t>Respekt vor Führungspersönlichkeiten</a:t>
            </a:r>
          </a:p>
        </p:txBody>
      </p:sp>
      <p:sp>
        <p:nvSpPr>
          <p:cNvPr id="16" name="CuadroTexto 4">
            <a:extLst>
              <a:ext uri="{FF2B5EF4-FFF2-40B4-BE49-F238E27FC236}">
                <a16:creationId xmlns:a16="http://schemas.microsoft.com/office/drawing/2014/main" id="{1215089B-71BB-23DA-B4FE-6C701B24F17D}"/>
              </a:ext>
            </a:extLst>
          </p:cNvPr>
          <p:cNvSpPr txBox="1"/>
          <p:nvPr/>
        </p:nvSpPr>
        <p:spPr>
          <a:xfrm>
            <a:off x="-264192" y="1148010"/>
            <a:ext cx="8419363" cy="738664"/>
          </a:xfrm>
          <a:prstGeom prst="rect">
            <a:avLst/>
          </a:prstGeom>
          <a:noFill/>
        </p:spPr>
        <p:txBody>
          <a:bodyPr wrap="square">
            <a:spAutoFit/>
          </a:bodyPr>
          <a:lstStyle/>
          <a:p>
            <a:pPr algn="ctr"/>
            <a:r>
              <a:rPr lang="en" sz="2400" b="1" noProof="0" dirty="0">
                <a:solidFill>
                  <a:srgbClr val="002060"/>
                </a:solidFill>
                <a:latin typeface="Candara" panose="020E0502030303020204" pitchFamily="34" charset="0"/>
              </a:rPr>
              <a:t>“</a:t>
            </a:r>
            <a:r>
              <a:rPr lang="de-DE" sz="2400" b="1" dirty="0">
                <a:solidFill>
                  <a:srgbClr val="002060"/>
                </a:solidFill>
                <a:latin typeface="Candara" panose="020E0502030303020204" pitchFamily="34" charset="0"/>
              </a:rPr>
              <a:t>Von Verwaltern wird verlangt, dass sie zuverlässig sind.</a:t>
            </a:r>
            <a:r>
              <a:rPr lang="en" sz="2400" b="1" noProof="0" dirty="0">
                <a:solidFill>
                  <a:srgbClr val="002060"/>
                </a:solidFill>
                <a:latin typeface="Candara" panose="020E0502030303020204" pitchFamily="34" charset="0"/>
              </a:rPr>
              <a:t>” </a:t>
            </a:r>
            <a:br>
              <a:rPr lang="en" sz="2400" b="1" noProof="0" dirty="0">
                <a:solidFill>
                  <a:srgbClr val="002060"/>
                </a:solidFill>
                <a:latin typeface="Candara" panose="020E0502030303020204" pitchFamily="34" charset="0"/>
              </a:rPr>
            </a:br>
            <a:r>
              <a:rPr lang="en" b="1" noProof="0" dirty="0">
                <a:solidFill>
                  <a:srgbClr val="002060"/>
                </a:solidFill>
                <a:latin typeface="Candara" panose="020E0502030303020204" pitchFamily="34" charset="0"/>
              </a:rPr>
              <a:t>(1.  Korinther 4:2 GN)</a:t>
            </a: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650DCDF-413C-CC49-0F1D-AEA39A463E56}"/>
            </a:ext>
          </a:extLst>
        </p:cNvPr>
        <p:cNvGrpSpPr/>
        <p:nvPr/>
      </p:nvGrpSpPr>
      <p:grpSpPr>
        <a:xfrm>
          <a:off x="0" y="0"/>
          <a:ext cx="0" cy="0"/>
          <a:chOff x="0" y="0"/>
          <a:chExt cx="0" cy="0"/>
        </a:xfrm>
      </p:grpSpPr>
      <p:grpSp>
        <p:nvGrpSpPr>
          <p:cNvPr id="11" name="Grupo 10">
            <a:extLst>
              <a:ext uri="{FF2B5EF4-FFF2-40B4-BE49-F238E27FC236}">
                <a16:creationId xmlns:a16="http://schemas.microsoft.com/office/drawing/2014/main" id="{3BE5502B-4738-F19E-468A-BFF3DB2620EF}"/>
              </a:ext>
            </a:extLst>
          </p:cNvPr>
          <p:cNvGrpSpPr/>
          <p:nvPr/>
        </p:nvGrpSpPr>
        <p:grpSpPr>
          <a:xfrm>
            <a:off x="781710" y="2140515"/>
            <a:ext cx="3870873" cy="4357433"/>
            <a:chOff x="9365230" y="1587500"/>
            <a:chExt cx="2626744" cy="2943350"/>
          </a:xfrm>
        </p:grpSpPr>
        <p:pic>
          <p:nvPicPr>
            <p:cNvPr id="8" name="Imagen 7">
              <a:extLst>
                <a:ext uri="{FF2B5EF4-FFF2-40B4-BE49-F238E27FC236}">
                  <a16:creationId xmlns:a16="http://schemas.microsoft.com/office/drawing/2014/main" id="{6643E39A-9F51-F63B-58E8-F8FAC84E46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65231" y="1587500"/>
              <a:ext cx="2626743" cy="1841500"/>
            </a:xfrm>
            <a:prstGeom prst="rect">
              <a:avLst/>
            </a:prstGeom>
          </p:spPr>
        </p:pic>
        <p:sp>
          <p:nvSpPr>
            <p:cNvPr id="10" name="CuadroTexto 9">
              <a:extLst>
                <a:ext uri="{FF2B5EF4-FFF2-40B4-BE49-F238E27FC236}">
                  <a16:creationId xmlns:a16="http://schemas.microsoft.com/office/drawing/2014/main" id="{67A15125-7D4F-3C4A-3953-321D096D0C85}"/>
                </a:ext>
              </a:extLst>
            </p:cNvPr>
            <p:cNvSpPr txBox="1"/>
            <p:nvPr/>
          </p:nvSpPr>
          <p:spPr>
            <a:xfrm>
              <a:off x="9365230" y="3429000"/>
              <a:ext cx="2626743" cy="1101850"/>
            </a:xfrm>
            <a:prstGeom prst="rect">
              <a:avLst/>
            </a:prstGeom>
            <a:solidFill>
              <a:schemeClr val="bg1">
                <a:alpha val="61000"/>
              </a:schemeClr>
            </a:solidFill>
            <a:ln w="38100">
              <a:solidFill>
                <a:schemeClr val="tx2">
                  <a:lumMod val="75000"/>
                  <a:lumOff val="25000"/>
                </a:schemeClr>
              </a:solidFill>
            </a:ln>
          </p:spPr>
          <p:txBody>
            <a:bodyPr wrap="square">
              <a:spAutoFit/>
            </a:bodyPr>
            <a:lstStyle/>
            <a:p>
              <a:pPr algn="ctr"/>
              <a:r>
                <a:rPr lang="de-DE" sz="2000" b="1" dirty="0"/>
                <a:t>Frank und Walter Bond </a:t>
              </a:r>
              <a:br>
                <a:rPr lang="de-DE" sz="2000" b="1" dirty="0"/>
              </a:br>
              <a:r>
                <a:rPr lang="de-DE" sz="2000" b="1" dirty="0"/>
                <a:t>waren die ersten Missionare </a:t>
              </a:r>
              <a:br>
                <a:rPr lang="de-DE" sz="2000" b="1" dirty="0"/>
              </a:br>
              <a:r>
                <a:rPr lang="de-DE" sz="2000" b="1" dirty="0"/>
                <a:t>in Spanien. </a:t>
              </a:r>
              <a:br>
                <a:rPr lang="de-DE" sz="2000" b="1" dirty="0"/>
              </a:br>
              <a:r>
                <a:rPr lang="de-DE" sz="2000" b="1" dirty="0"/>
                <a:t>Walter starb 1914 </a:t>
              </a:r>
              <a:br>
                <a:rPr lang="de-DE" sz="2000" b="1" dirty="0"/>
              </a:br>
              <a:r>
                <a:rPr lang="de-DE" sz="2000" b="1" dirty="0"/>
                <a:t>wegen seines Glaubens in Jaén.</a:t>
              </a:r>
              <a:endParaRPr lang="en" sz="2000" b="1" noProof="0" dirty="0"/>
            </a:p>
          </p:txBody>
        </p:sp>
      </p:grpSp>
      <p:sp>
        <p:nvSpPr>
          <p:cNvPr id="19" name="CuadroTexto 18">
            <a:extLst>
              <a:ext uri="{FF2B5EF4-FFF2-40B4-BE49-F238E27FC236}">
                <a16:creationId xmlns:a16="http://schemas.microsoft.com/office/drawing/2014/main" id="{ADE0D744-CB33-2630-FC37-09E3EE7DC2DB}"/>
              </a:ext>
            </a:extLst>
          </p:cNvPr>
          <p:cNvSpPr txBox="1"/>
          <p:nvPr/>
        </p:nvSpPr>
        <p:spPr>
          <a:xfrm>
            <a:off x="4769730" y="2140515"/>
            <a:ext cx="7475623" cy="3616375"/>
          </a:xfrm>
          <a:prstGeom prst="rect">
            <a:avLst/>
          </a:prstGeom>
          <a:noFill/>
        </p:spPr>
        <p:txBody>
          <a:bodyPr wrap="square">
            <a:spAutoFit/>
          </a:bodyPr>
          <a:lstStyle/>
          <a:p>
            <a:pPr algn="ctr">
              <a:spcBef>
                <a:spcPts val="600"/>
              </a:spcBef>
            </a:pPr>
            <a:r>
              <a:rPr lang="de-DE" sz="2800" b="1" dirty="0">
                <a:solidFill>
                  <a:srgbClr val="C00000"/>
                </a:solidFill>
              </a:rPr>
              <a:t>CHRISTLICHE LEITER </a:t>
            </a:r>
            <a:br>
              <a:rPr lang="de-DE" sz="2800" b="1" dirty="0"/>
            </a:br>
            <a:r>
              <a:rPr lang="de-DE" sz="2800" b="1" dirty="0"/>
              <a:t>folgen den </a:t>
            </a:r>
            <a:r>
              <a:rPr lang="de-DE" sz="2800" b="1" dirty="0">
                <a:highlight>
                  <a:srgbClr val="FFFF00"/>
                </a:highlight>
              </a:rPr>
              <a:t>Fußstapfen JESU, </a:t>
            </a:r>
            <a:br>
              <a:rPr lang="de-DE" sz="2800" b="1" dirty="0"/>
            </a:br>
            <a:r>
              <a:rPr lang="de-DE" sz="2800" b="1" dirty="0"/>
              <a:t>indem sie bereit sind, </a:t>
            </a:r>
            <a:br>
              <a:rPr lang="de-DE" sz="2800" b="1" dirty="0"/>
            </a:br>
            <a:r>
              <a:rPr lang="de-DE" sz="2800" b="1" dirty="0"/>
              <a:t>für ihre Brüder und Schwestern zu </a:t>
            </a:r>
            <a:r>
              <a:rPr lang="de-DE" sz="2800" b="1" dirty="0">
                <a:highlight>
                  <a:srgbClr val="FFFF00"/>
                </a:highlight>
              </a:rPr>
              <a:t>leiden</a:t>
            </a:r>
            <a:r>
              <a:rPr lang="de-DE" sz="2800" b="1" dirty="0"/>
              <a:t> </a:t>
            </a:r>
            <a:br>
              <a:rPr lang="de-DE" sz="2800" b="1" dirty="0"/>
            </a:br>
            <a:r>
              <a:rPr lang="de-DE" sz="2800" b="1" dirty="0"/>
              <a:t>und, wenn nötig, sogar, </a:t>
            </a:r>
            <a:br>
              <a:rPr lang="de-DE" sz="2800" b="1" dirty="0"/>
            </a:br>
            <a:r>
              <a:rPr lang="de-DE" sz="2800" b="1" dirty="0"/>
              <a:t>für ihren Dienst zu </a:t>
            </a:r>
            <a:r>
              <a:rPr lang="de-DE" sz="2800" b="1" dirty="0">
                <a:highlight>
                  <a:srgbClr val="FFFF00"/>
                </a:highlight>
              </a:rPr>
              <a:t>sterben </a:t>
            </a:r>
          </a:p>
          <a:p>
            <a:pPr algn="ctr">
              <a:spcBef>
                <a:spcPts val="600"/>
              </a:spcBef>
            </a:pPr>
            <a:r>
              <a:rPr lang="de-DE" sz="2800" b="1" dirty="0"/>
              <a:t>(1. Kor. 4,11-13; </a:t>
            </a:r>
            <a:br>
              <a:rPr lang="de-DE" sz="2800" b="1" dirty="0"/>
            </a:br>
            <a:r>
              <a:rPr lang="de-DE" sz="2800" b="1" dirty="0"/>
              <a:t>2 Kor. 11,23-28).</a:t>
            </a:r>
            <a:endParaRPr lang="en" sz="2800" b="1" noProof="0" dirty="0"/>
          </a:p>
        </p:txBody>
      </p:sp>
      <p:sp>
        <p:nvSpPr>
          <p:cNvPr id="2" name="Scrollen: horizontal 1">
            <a:extLst>
              <a:ext uri="{FF2B5EF4-FFF2-40B4-BE49-F238E27FC236}">
                <a16:creationId xmlns:a16="http://schemas.microsoft.com/office/drawing/2014/main" id="{C72DAB2B-7415-C681-B271-2CCFD8FD2231}"/>
              </a:ext>
            </a:extLst>
          </p:cNvPr>
          <p:cNvSpPr/>
          <p:nvPr/>
        </p:nvSpPr>
        <p:spPr>
          <a:xfrm>
            <a:off x="74900" y="34867"/>
            <a:ext cx="3397350" cy="916217"/>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noProof="0" dirty="0">
                <a:solidFill>
                  <a:schemeClr val="bg1"/>
                </a:solidFill>
                <a:latin typeface="Candara" panose="020E0502030303020204" pitchFamily="34" charset="0"/>
              </a:rPr>
              <a:t>Do,  16</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Ein Leben, </a:t>
            </a:r>
            <a:br>
              <a:rPr lang="de-DE" sz="2000" b="1" i="1" dirty="0">
                <a:solidFill>
                  <a:schemeClr val="bg1"/>
                </a:solidFill>
                <a:latin typeface="Candara" panose="020E0502030303020204" pitchFamily="34" charset="0"/>
              </a:rPr>
            </a:br>
            <a:r>
              <a:rPr lang="de-DE" sz="2000" b="1" i="1" dirty="0">
                <a:solidFill>
                  <a:schemeClr val="bg1"/>
                </a:solidFill>
                <a:latin typeface="Candara" panose="020E0502030303020204" pitchFamily="34" charset="0"/>
              </a:rPr>
              <a:t>das das Kreuz widerspiegelt</a:t>
            </a:r>
            <a:endParaRPr lang="de-DE" sz="2000" b="1" i="1" noProof="0" dirty="0">
              <a:solidFill>
                <a:schemeClr val="bg1"/>
              </a:solidFill>
              <a:latin typeface="Candara" panose="020E0502030303020204" pitchFamily="34" charset="0"/>
            </a:endParaRPr>
          </a:p>
        </p:txBody>
      </p:sp>
      <p:sp>
        <p:nvSpPr>
          <p:cNvPr id="14" name="CuadroTexto 2">
            <a:extLst>
              <a:ext uri="{FF2B5EF4-FFF2-40B4-BE49-F238E27FC236}">
                <a16:creationId xmlns:a16="http://schemas.microsoft.com/office/drawing/2014/main" id="{6807843E-7C57-605B-6D7A-FE01D3DDA234}"/>
              </a:ext>
            </a:extLst>
          </p:cNvPr>
          <p:cNvSpPr txBox="1"/>
          <p:nvPr/>
        </p:nvSpPr>
        <p:spPr>
          <a:xfrm>
            <a:off x="3649169" y="-152386"/>
            <a:ext cx="8596184" cy="1446550"/>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en" sz="4400" b="1" spc="600" noProof="0" dirty="0">
                <a:ln w="22225">
                  <a:noFill/>
                  <a:prstDash val="solid"/>
                </a:ln>
                <a:solidFill>
                  <a:srgbClr val="FFFF00"/>
                </a:solidFill>
                <a:effectLst>
                  <a:outerShdw blurRad="50800" dist="50800" dir="5400000" algn="ctr" rotWithShape="0">
                    <a:schemeClr val="tx1"/>
                  </a:outerShdw>
                </a:effectLst>
                <a:latin typeface="Candara" panose="020E0502030303020204" pitchFamily="34" charset="0"/>
              </a:rPr>
              <a:t>Respekt vor Führungspersönlichkeiten</a:t>
            </a:r>
          </a:p>
        </p:txBody>
      </p:sp>
      <p:sp>
        <p:nvSpPr>
          <p:cNvPr id="16" name="CuadroTexto 4">
            <a:extLst>
              <a:ext uri="{FF2B5EF4-FFF2-40B4-BE49-F238E27FC236}">
                <a16:creationId xmlns:a16="http://schemas.microsoft.com/office/drawing/2014/main" id="{C4E224F5-38A4-B177-6647-BA826148E41A}"/>
              </a:ext>
            </a:extLst>
          </p:cNvPr>
          <p:cNvSpPr txBox="1"/>
          <p:nvPr/>
        </p:nvSpPr>
        <p:spPr>
          <a:xfrm>
            <a:off x="1266897" y="1252603"/>
            <a:ext cx="8164182" cy="738664"/>
          </a:xfrm>
          <a:prstGeom prst="rect">
            <a:avLst/>
          </a:prstGeom>
          <a:noFill/>
        </p:spPr>
        <p:txBody>
          <a:bodyPr wrap="square">
            <a:spAutoFit/>
          </a:bodyPr>
          <a:lstStyle/>
          <a:p>
            <a:pPr algn="ctr"/>
            <a:r>
              <a:rPr lang="en" sz="2400" b="1" noProof="0" dirty="0">
                <a:solidFill>
                  <a:srgbClr val="002060"/>
                </a:solidFill>
                <a:latin typeface="Candara" panose="020E0502030303020204" pitchFamily="34" charset="0"/>
              </a:rPr>
              <a:t>“</a:t>
            </a:r>
            <a:r>
              <a:rPr lang="de-DE" sz="2400" b="1" dirty="0">
                <a:solidFill>
                  <a:srgbClr val="002060"/>
                </a:solidFill>
                <a:latin typeface="Candara" panose="020E0502030303020204" pitchFamily="34" charset="0"/>
              </a:rPr>
              <a:t>Von Verwaltern wird verlangt, dass sie zuverlässig sind.</a:t>
            </a:r>
            <a:r>
              <a:rPr lang="en" sz="2400" b="1" noProof="0" dirty="0">
                <a:solidFill>
                  <a:srgbClr val="002060"/>
                </a:solidFill>
                <a:latin typeface="Candara" panose="020E0502030303020204" pitchFamily="34" charset="0"/>
              </a:rPr>
              <a:t>” </a:t>
            </a:r>
            <a:br>
              <a:rPr lang="en" sz="2400" b="1" noProof="0" dirty="0">
                <a:solidFill>
                  <a:srgbClr val="002060"/>
                </a:solidFill>
                <a:latin typeface="Candara" panose="020E0502030303020204" pitchFamily="34" charset="0"/>
              </a:rPr>
            </a:br>
            <a:r>
              <a:rPr lang="en" b="1" noProof="0" dirty="0">
                <a:solidFill>
                  <a:srgbClr val="002060"/>
                </a:solidFill>
                <a:latin typeface="Candara" panose="020E0502030303020204" pitchFamily="34" charset="0"/>
              </a:rPr>
              <a:t>(1.  Korinther 4:2 GN)</a:t>
            </a:r>
          </a:p>
        </p:txBody>
      </p:sp>
    </p:spTree>
    <p:extLst>
      <p:ext uri="{BB962C8B-B14F-4D97-AF65-F5344CB8AC3E}">
        <p14:creationId xmlns:p14="http://schemas.microsoft.com/office/powerpoint/2010/main" val="415912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800" decel="100000"/>
                                        <p:tgtEl>
                                          <p:spTgt spid="11"/>
                                        </p:tgtEl>
                                      </p:cBhvr>
                                    </p:animEffect>
                                    <p:anim calcmode="lin" valueType="num">
                                      <p:cBhvr>
                                        <p:cTn id="8" dur="800" decel="100000" fill="hold"/>
                                        <p:tgtEl>
                                          <p:spTgt spid="11"/>
                                        </p:tgtEl>
                                        <p:attrNameLst>
                                          <p:attrName>style.rotation</p:attrName>
                                        </p:attrNameLst>
                                      </p:cBhvr>
                                      <p:tavLst>
                                        <p:tav tm="0">
                                          <p:val>
                                            <p:fltVal val="-90"/>
                                          </p:val>
                                        </p:tav>
                                        <p:tav tm="100000">
                                          <p:val>
                                            <p:fltVal val="0"/>
                                          </p:val>
                                        </p:tav>
                                      </p:tavLst>
                                    </p:anim>
                                    <p:anim calcmode="lin" valueType="num">
                                      <p:cBhvr>
                                        <p:cTn id="9" dur="800" decel="100000" fill="hold"/>
                                        <p:tgtEl>
                                          <p:spTgt spid="11"/>
                                        </p:tgtEl>
                                        <p:attrNameLst>
                                          <p:attrName>ppt_x</p:attrName>
                                        </p:attrNameLst>
                                      </p:cBhvr>
                                      <p:tavLst>
                                        <p:tav tm="0">
                                          <p:val>
                                            <p:strVal val="#ppt_x+0.4"/>
                                          </p:val>
                                        </p:tav>
                                        <p:tav tm="100000">
                                          <p:val>
                                            <p:strVal val="#ppt_x-0.05"/>
                                          </p:val>
                                        </p:tav>
                                      </p:tavLst>
                                    </p:anim>
                                    <p:anim calcmode="lin" valueType="num">
                                      <p:cBhvr>
                                        <p:cTn id="10" dur="800" decel="100000" fill="hold"/>
                                        <p:tgtEl>
                                          <p:spTgt spid="1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137AAE9-D70A-F92B-6C3C-4A1A6BF1A3C7}"/>
            </a:ext>
          </a:extLst>
        </p:cNvPr>
        <p:cNvGrpSpPr/>
        <p:nvPr/>
      </p:nvGrpSpPr>
      <p:grpSpPr>
        <a:xfrm>
          <a:off x="0" y="0"/>
          <a:ext cx="0" cy="0"/>
          <a:chOff x="0" y="0"/>
          <a:chExt cx="0" cy="0"/>
        </a:xfrm>
      </p:grpSpPr>
      <p:sp>
        <p:nvSpPr>
          <p:cNvPr id="12" name="CuadroTexto 11">
            <a:extLst>
              <a:ext uri="{FF2B5EF4-FFF2-40B4-BE49-F238E27FC236}">
                <a16:creationId xmlns:a16="http://schemas.microsoft.com/office/drawing/2014/main" id="{1A385EF6-4185-34D4-00DA-4639A8446380}"/>
              </a:ext>
            </a:extLst>
          </p:cNvPr>
          <p:cNvSpPr txBox="1"/>
          <p:nvPr/>
        </p:nvSpPr>
        <p:spPr>
          <a:xfrm>
            <a:off x="192506" y="2037638"/>
            <a:ext cx="4052236" cy="4493538"/>
          </a:xfrm>
          <a:prstGeom prst="rect">
            <a:avLst/>
          </a:prstGeom>
          <a:noFill/>
        </p:spPr>
        <p:txBody>
          <a:bodyPr wrap="square">
            <a:spAutoFit/>
          </a:bodyPr>
          <a:lstStyle/>
          <a:p>
            <a:pPr lvl="0" algn="ctr">
              <a:spcBef>
                <a:spcPts val="600"/>
              </a:spcBef>
              <a:defRPr/>
            </a:pPr>
            <a:r>
              <a:rPr lang="de-DE" sz="2600" b="1" dirty="0">
                <a:solidFill>
                  <a:prstClr val="black"/>
                </a:solidFill>
              </a:rPr>
              <a:t>Weder LEITER </a:t>
            </a:r>
            <a:br>
              <a:rPr lang="de-DE" sz="2600" b="1" dirty="0">
                <a:solidFill>
                  <a:prstClr val="black"/>
                </a:solidFill>
              </a:rPr>
            </a:br>
            <a:r>
              <a:rPr lang="de-DE" sz="2600" b="1" dirty="0">
                <a:solidFill>
                  <a:prstClr val="black"/>
                </a:solidFill>
              </a:rPr>
              <a:t>noch MITGLIEDER </a:t>
            </a:r>
            <a:br>
              <a:rPr lang="de-DE" sz="2600" b="1" dirty="0">
                <a:solidFill>
                  <a:prstClr val="black"/>
                </a:solidFill>
              </a:rPr>
            </a:br>
            <a:r>
              <a:rPr lang="de-DE" sz="2600" b="1" dirty="0">
                <a:solidFill>
                  <a:prstClr val="black"/>
                </a:solidFill>
              </a:rPr>
              <a:t>sind dazu berufen, </a:t>
            </a:r>
            <a:br>
              <a:rPr lang="de-DE" sz="2600" b="1" dirty="0">
                <a:solidFill>
                  <a:prstClr val="black"/>
                </a:solidFill>
              </a:rPr>
            </a:br>
            <a:r>
              <a:rPr lang="de-DE" sz="2600" b="1" dirty="0">
                <a:solidFill>
                  <a:prstClr val="black"/>
                </a:solidFill>
              </a:rPr>
              <a:t>miteinander zu kämpfen </a:t>
            </a:r>
            <a:br>
              <a:rPr lang="de-DE" sz="2600" b="1" dirty="0">
                <a:solidFill>
                  <a:prstClr val="black"/>
                </a:solidFill>
              </a:rPr>
            </a:br>
            <a:r>
              <a:rPr lang="de-DE" sz="2600" b="1" dirty="0">
                <a:solidFill>
                  <a:prstClr val="black"/>
                </a:solidFill>
              </a:rPr>
              <a:t>oder zu streiten, </a:t>
            </a:r>
            <a:br>
              <a:rPr lang="de-DE" sz="2600" b="1" dirty="0">
                <a:solidFill>
                  <a:prstClr val="black"/>
                </a:solidFill>
              </a:rPr>
            </a:br>
            <a:r>
              <a:rPr lang="de-DE" sz="2600" b="1" dirty="0">
                <a:solidFill>
                  <a:prstClr val="black"/>
                </a:solidFill>
              </a:rPr>
              <a:t>sondern vereint, </a:t>
            </a:r>
            <a:br>
              <a:rPr lang="de-DE" sz="2600" b="1" dirty="0">
                <a:solidFill>
                  <a:prstClr val="black"/>
                </a:solidFill>
              </a:rPr>
            </a:br>
            <a:r>
              <a:rPr lang="de-DE" sz="2600" b="1" dirty="0">
                <a:solidFill>
                  <a:prstClr val="black"/>
                </a:solidFill>
                <a:highlight>
                  <a:srgbClr val="FFFF00"/>
                </a:highlight>
              </a:rPr>
              <a:t>JESUS zu preisen </a:t>
            </a:r>
            <a:br>
              <a:rPr lang="de-DE" sz="2600" b="1" dirty="0">
                <a:solidFill>
                  <a:prstClr val="black"/>
                </a:solidFill>
              </a:rPr>
            </a:br>
            <a:r>
              <a:rPr lang="de-DE" sz="2600" b="1" dirty="0">
                <a:solidFill>
                  <a:prstClr val="black"/>
                </a:solidFill>
              </a:rPr>
              <a:t>und </a:t>
            </a:r>
            <a:br>
              <a:rPr lang="de-DE" sz="2600" b="1" dirty="0">
                <a:solidFill>
                  <a:prstClr val="black"/>
                </a:solidFill>
              </a:rPr>
            </a:br>
            <a:r>
              <a:rPr lang="de-DE" sz="2600" b="1" dirty="0">
                <a:solidFill>
                  <a:prstClr val="black"/>
                </a:solidFill>
                <a:highlight>
                  <a:srgbClr val="FFFF00"/>
                </a:highlight>
              </a:rPr>
              <a:t>die Botschaft des KREUZES </a:t>
            </a:r>
            <a:br>
              <a:rPr lang="de-DE" sz="2600" b="1" dirty="0">
                <a:solidFill>
                  <a:prstClr val="black"/>
                </a:solidFill>
                <a:highlight>
                  <a:srgbClr val="FFFF00"/>
                </a:highlight>
              </a:rPr>
            </a:br>
            <a:r>
              <a:rPr lang="de-DE" sz="2600" b="1" dirty="0">
                <a:solidFill>
                  <a:prstClr val="black"/>
                </a:solidFill>
                <a:highlight>
                  <a:srgbClr val="FFFF00"/>
                </a:highlight>
              </a:rPr>
              <a:t>zu predigen.</a:t>
            </a:r>
            <a:endParaRPr kumimoji="0" lang="en" sz="2600" b="1" i="0" u="none" strike="noStrike" kern="1200" cap="none" spc="0" normalizeH="0" baseline="0" noProof="0" dirty="0">
              <a:ln>
                <a:noFill/>
              </a:ln>
              <a:solidFill>
                <a:prstClr val="black"/>
              </a:solidFill>
              <a:effectLst/>
              <a:highlight>
                <a:srgbClr val="FFFF00"/>
              </a:highlight>
              <a:uLnTx/>
              <a:uFillTx/>
              <a:latin typeface="Aptos" panose="02110004020202020204"/>
            </a:endParaRPr>
          </a:p>
        </p:txBody>
      </p:sp>
      <p:sp>
        <p:nvSpPr>
          <p:cNvPr id="2" name="Scrollen: horizontal 1">
            <a:extLst>
              <a:ext uri="{FF2B5EF4-FFF2-40B4-BE49-F238E27FC236}">
                <a16:creationId xmlns:a16="http://schemas.microsoft.com/office/drawing/2014/main" id="{469EC78D-1450-371D-A379-451A03678307}"/>
              </a:ext>
            </a:extLst>
          </p:cNvPr>
          <p:cNvSpPr/>
          <p:nvPr/>
        </p:nvSpPr>
        <p:spPr>
          <a:xfrm>
            <a:off x="74900" y="34867"/>
            <a:ext cx="3397350" cy="916217"/>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noProof="0" dirty="0">
                <a:solidFill>
                  <a:schemeClr val="bg1"/>
                </a:solidFill>
                <a:latin typeface="Candara" panose="020E0502030303020204" pitchFamily="34" charset="0"/>
              </a:rPr>
              <a:t>Do,  16</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Ein Leben, </a:t>
            </a:r>
            <a:br>
              <a:rPr lang="de-DE" sz="2000" b="1" i="1" dirty="0">
                <a:solidFill>
                  <a:schemeClr val="bg1"/>
                </a:solidFill>
                <a:latin typeface="Candara" panose="020E0502030303020204" pitchFamily="34" charset="0"/>
              </a:rPr>
            </a:br>
            <a:r>
              <a:rPr lang="de-DE" sz="2000" b="1" i="1" dirty="0">
                <a:solidFill>
                  <a:schemeClr val="bg1"/>
                </a:solidFill>
                <a:latin typeface="Candara" panose="020E0502030303020204" pitchFamily="34" charset="0"/>
              </a:rPr>
              <a:t>das das Kreuz widerspiegelt</a:t>
            </a:r>
            <a:endParaRPr lang="de-DE" sz="2000" b="1" i="1" noProof="0" dirty="0">
              <a:solidFill>
                <a:schemeClr val="bg1"/>
              </a:solidFill>
              <a:latin typeface="Candara" panose="020E0502030303020204" pitchFamily="34" charset="0"/>
            </a:endParaRPr>
          </a:p>
        </p:txBody>
      </p:sp>
      <p:sp>
        <p:nvSpPr>
          <p:cNvPr id="14" name="CuadroTexto 2">
            <a:extLst>
              <a:ext uri="{FF2B5EF4-FFF2-40B4-BE49-F238E27FC236}">
                <a16:creationId xmlns:a16="http://schemas.microsoft.com/office/drawing/2014/main" id="{DFA23E04-071F-D808-FD88-02AA668B0968}"/>
              </a:ext>
            </a:extLst>
          </p:cNvPr>
          <p:cNvSpPr txBox="1"/>
          <p:nvPr/>
        </p:nvSpPr>
        <p:spPr>
          <a:xfrm>
            <a:off x="3649169" y="-152386"/>
            <a:ext cx="8596184" cy="1446550"/>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en" sz="4400" b="1" spc="600" noProof="0" dirty="0">
                <a:ln w="22225">
                  <a:noFill/>
                  <a:prstDash val="solid"/>
                </a:ln>
                <a:solidFill>
                  <a:srgbClr val="FFFF00"/>
                </a:solidFill>
                <a:effectLst>
                  <a:outerShdw blurRad="50800" dist="50800" dir="5400000" algn="ctr" rotWithShape="0">
                    <a:schemeClr val="tx1"/>
                  </a:outerShdw>
                </a:effectLst>
                <a:latin typeface="Candara" panose="020E0502030303020204" pitchFamily="34" charset="0"/>
              </a:rPr>
              <a:t>Respekt vor Führungspersönlichkeiten</a:t>
            </a:r>
          </a:p>
        </p:txBody>
      </p:sp>
      <p:sp>
        <p:nvSpPr>
          <p:cNvPr id="16" name="CuadroTexto 4">
            <a:extLst>
              <a:ext uri="{FF2B5EF4-FFF2-40B4-BE49-F238E27FC236}">
                <a16:creationId xmlns:a16="http://schemas.microsoft.com/office/drawing/2014/main" id="{322F7D3F-0FF5-C7E0-5C25-3AD84DE62CCE}"/>
              </a:ext>
            </a:extLst>
          </p:cNvPr>
          <p:cNvSpPr txBox="1"/>
          <p:nvPr/>
        </p:nvSpPr>
        <p:spPr>
          <a:xfrm>
            <a:off x="192506" y="1171668"/>
            <a:ext cx="7909000" cy="738664"/>
          </a:xfrm>
          <a:prstGeom prst="rect">
            <a:avLst/>
          </a:prstGeom>
          <a:noFill/>
        </p:spPr>
        <p:txBody>
          <a:bodyPr wrap="square">
            <a:spAutoFit/>
          </a:bodyPr>
          <a:lstStyle/>
          <a:p>
            <a:pPr algn="ctr"/>
            <a:r>
              <a:rPr lang="en" sz="2400" b="1" noProof="0" dirty="0">
                <a:solidFill>
                  <a:srgbClr val="002060"/>
                </a:solidFill>
                <a:latin typeface="Candara" panose="020E0502030303020204" pitchFamily="34" charset="0"/>
              </a:rPr>
              <a:t>“</a:t>
            </a:r>
            <a:r>
              <a:rPr lang="de-DE" sz="2400" b="1" dirty="0">
                <a:solidFill>
                  <a:srgbClr val="002060"/>
                </a:solidFill>
                <a:latin typeface="Candara" panose="020E0502030303020204" pitchFamily="34" charset="0"/>
              </a:rPr>
              <a:t>Von Verwaltern wird verlangt, dass sie zuverlässig sind.</a:t>
            </a:r>
            <a:r>
              <a:rPr lang="en" sz="2400" b="1" noProof="0" dirty="0">
                <a:solidFill>
                  <a:srgbClr val="002060"/>
                </a:solidFill>
                <a:latin typeface="Candara" panose="020E0502030303020204" pitchFamily="34" charset="0"/>
              </a:rPr>
              <a:t>” </a:t>
            </a:r>
            <a:br>
              <a:rPr lang="en" sz="2400" b="1" noProof="0" dirty="0">
                <a:solidFill>
                  <a:srgbClr val="002060"/>
                </a:solidFill>
                <a:latin typeface="Candara" panose="020E0502030303020204" pitchFamily="34" charset="0"/>
              </a:rPr>
            </a:br>
            <a:r>
              <a:rPr lang="en" b="1" noProof="0" dirty="0">
                <a:solidFill>
                  <a:srgbClr val="002060"/>
                </a:solidFill>
                <a:latin typeface="Candara" panose="020E0502030303020204" pitchFamily="34" charset="0"/>
              </a:rPr>
              <a:t>(1.  Korinther 4:2 GN)</a:t>
            </a:r>
          </a:p>
        </p:txBody>
      </p:sp>
      <p:pic>
        <p:nvPicPr>
          <p:cNvPr id="4" name="Grafik 3">
            <a:extLst>
              <a:ext uri="{FF2B5EF4-FFF2-40B4-BE49-F238E27FC236}">
                <a16:creationId xmlns:a16="http://schemas.microsoft.com/office/drawing/2014/main" id="{7F60297E-DB47-3D61-D7D0-B83B6CA378D1}"/>
              </a:ext>
            </a:extLst>
          </p:cNvPr>
          <p:cNvPicPr>
            <a:picLocks noChangeAspect="1"/>
          </p:cNvPicPr>
          <p:nvPr/>
        </p:nvPicPr>
        <p:blipFill>
          <a:blip r:embed="rId3"/>
          <a:srcRect l="11304" r="9707"/>
          <a:stretch>
            <a:fillRect/>
          </a:stretch>
        </p:blipFill>
        <p:spPr>
          <a:xfrm>
            <a:off x="5369441" y="1541000"/>
            <a:ext cx="6719777" cy="5317000"/>
          </a:xfrm>
          <a:prstGeom prst="rect">
            <a:avLst/>
          </a:prstGeom>
          <a:effectLst>
            <a:softEdge rad="317500"/>
          </a:effectLst>
        </p:spPr>
      </p:pic>
    </p:spTree>
    <p:extLst>
      <p:ext uri="{BB962C8B-B14F-4D97-AF65-F5344CB8AC3E}">
        <p14:creationId xmlns:p14="http://schemas.microsoft.com/office/powerpoint/2010/main" val="1259024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3" presetClass="entr" presetSubtype="28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strVal val="4/3*#ppt_w"/>
                                          </p:val>
                                        </p:tav>
                                        <p:tav tm="100000">
                                          <p:val>
                                            <p:strVal val="#ppt_w"/>
                                          </p:val>
                                        </p:tav>
                                      </p:tavLst>
                                    </p:anim>
                                    <p:anim calcmode="lin" valueType="num">
                                      <p:cBhvr>
                                        <p:cTn id="11" dur="500" fill="hold"/>
                                        <p:tgtEl>
                                          <p:spTgt spid="4"/>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357138" y="2986427"/>
            <a:ext cx="11477723" cy="3185487"/>
          </a:xfrm>
          <a:prstGeom prst="rect">
            <a:avLst/>
          </a:prstGeom>
          <a:noFill/>
        </p:spPr>
        <p:txBody>
          <a:bodyPr wrap="square">
            <a:spAutoFit/>
          </a:bodyPr>
          <a:lstStyle/>
          <a:p>
            <a:pPr algn="ctr">
              <a:spcBef>
                <a:spcPts val="600"/>
              </a:spcBef>
            </a:pPr>
            <a:r>
              <a:rPr lang="de-DE" sz="2800" b="1" dirty="0">
                <a:latin typeface="Constantia" panose="02030602050306030303" pitchFamily="18" charset="0"/>
              </a:rPr>
              <a:t>„Nichts kann eine vollständige Einheit in der Gemeinde </a:t>
            </a:r>
            <a:br>
              <a:rPr lang="de-DE" sz="2800" b="1" dirty="0">
                <a:latin typeface="Constantia" panose="02030602050306030303" pitchFamily="18" charset="0"/>
              </a:rPr>
            </a:br>
            <a:r>
              <a:rPr lang="de-DE" sz="2800" b="1" dirty="0">
                <a:latin typeface="Constantia" panose="02030602050306030303" pitchFamily="18" charset="0"/>
              </a:rPr>
              <a:t>besser vollenden </a:t>
            </a:r>
            <a:br>
              <a:rPr lang="de-DE" sz="2800" b="1" dirty="0">
                <a:latin typeface="Constantia" panose="02030602050306030303" pitchFamily="18" charset="0"/>
              </a:rPr>
            </a:br>
            <a:r>
              <a:rPr lang="de-DE" sz="2800" b="1" dirty="0">
                <a:latin typeface="Constantia" panose="02030602050306030303" pitchFamily="18" charset="0"/>
              </a:rPr>
              <a:t>als der Geist christlicher Nachsicht. </a:t>
            </a:r>
          </a:p>
          <a:p>
            <a:pPr algn="ctr">
              <a:spcBef>
                <a:spcPts val="600"/>
              </a:spcBef>
            </a:pPr>
            <a:r>
              <a:rPr lang="de-DE" sz="2800" b="1" dirty="0">
                <a:latin typeface="Constantia" panose="02030602050306030303" pitchFamily="18" charset="0"/>
              </a:rPr>
              <a:t>Satan kann Zwietracht säen; </a:t>
            </a:r>
            <a:br>
              <a:rPr lang="de-DE" sz="2800" b="1" dirty="0">
                <a:latin typeface="Constantia" panose="02030602050306030303" pitchFamily="18" charset="0"/>
              </a:rPr>
            </a:br>
            <a:r>
              <a:rPr lang="de-DE" sz="2800" b="1" dirty="0">
                <a:latin typeface="Constantia" panose="02030602050306030303" pitchFamily="18" charset="0"/>
              </a:rPr>
              <a:t>allein </a:t>
            </a:r>
            <a:r>
              <a:rPr lang="de-DE" sz="2800" b="1" dirty="0">
                <a:highlight>
                  <a:srgbClr val="FFFF00"/>
                </a:highlight>
                <a:latin typeface="Constantia" panose="02030602050306030303" pitchFamily="18" charset="0"/>
              </a:rPr>
              <a:t>CHRISTUS </a:t>
            </a:r>
            <a:br>
              <a:rPr lang="de-DE" sz="2800" b="1" dirty="0">
                <a:latin typeface="Constantia" panose="02030602050306030303" pitchFamily="18" charset="0"/>
              </a:rPr>
            </a:br>
            <a:r>
              <a:rPr lang="de-DE" sz="2800" b="1" dirty="0">
                <a:latin typeface="Constantia" panose="02030602050306030303" pitchFamily="18" charset="0"/>
              </a:rPr>
              <a:t>kann die uneinigen Elemente </a:t>
            </a:r>
            <a:br>
              <a:rPr lang="de-DE" sz="2800" b="1" dirty="0">
                <a:latin typeface="Constantia" panose="02030602050306030303" pitchFamily="18" charset="0"/>
              </a:rPr>
            </a:br>
            <a:r>
              <a:rPr lang="de-DE" sz="2800" b="1" dirty="0">
                <a:highlight>
                  <a:srgbClr val="FFFF00"/>
                </a:highlight>
                <a:latin typeface="Constantia" panose="02030602050306030303" pitchFamily="18" charset="0"/>
              </a:rPr>
              <a:t>miteinander versöhnen. … </a:t>
            </a:r>
          </a:p>
        </p:txBody>
      </p:sp>
      <p:sp>
        <p:nvSpPr>
          <p:cNvPr id="4" name="CuadroTexto 3">
            <a:extLst>
              <a:ext uri="{FF2B5EF4-FFF2-40B4-BE49-F238E27FC236}">
                <a16:creationId xmlns:a16="http://schemas.microsoft.com/office/drawing/2014/main" id="{BDE34210-AE8D-5F78-8C77-08295CAE3C58}"/>
              </a:ext>
            </a:extLst>
          </p:cNvPr>
          <p:cNvSpPr txBox="1"/>
          <p:nvPr/>
        </p:nvSpPr>
        <p:spPr>
          <a:xfrm rot="5400000">
            <a:off x="9088393" y="3068307"/>
            <a:ext cx="5868659" cy="338554"/>
          </a:xfrm>
          <a:prstGeom prst="rect">
            <a:avLst/>
          </a:prstGeom>
          <a:noFill/>
        </p:spPr>
        <p:txBody>
          <a:bodyPr wrap="none" rtlCol="0">
            <a:spAutoFit/>
          </a:bodyPr>
          <a:lstStyle/>
          <a:p>
            <a:pPr algn="r"/>
            <a:r>
              <a:rPr lang="en" sz="1600" b="1" noProof="0" dirty="0"/>
              <a:t>E. G. White, Reflecting Christ</a:t>
            </a:r>
            <a:r>
              <a:rPr lang="en" sz="1600" b="1" dirty="0"/>
              <a:t> (JESUS wiederspiegeln),</a:t>
            </a:r>
            <a:r>
              <a:rPr lang="en" sz="1600" b="1" noProof="0" dirty="0"/>
              <a:t> 5. Juli</a:t>
            </a:r>
          </a:p>
        </p:txBody>
      </p:sp>
      <p:pic>
        <p:nvPicPr>
          <p:cNvPr id="5" name="Grafik 4">
            <a:extLst>
              <a:ext uri="{FF2B5EF4-FFF2-40B4-BE49-F238E27FC236}">
                <a16:creationId xmlns:a16="http://schemas.microsoft.com/office/drawing/2014/main" id="{BFD48625-56FA-DDA5-459A-BA0B458C55DE}"/>
              </a:ext>
            </a:extLst>
          </p:cNvPr>
          <p:cNvPicPr>
            <a:picLocks noChangeAspect="1"/>
          </p:cNvPicPr>
          <p:nvPr/>
        </p:nvPicPr>
        <p:blipFill>
          <a:blip r:embed="rId2"/>
          <a:srcRect l="13676" r="54430" b="68110"/>
          <a:stretch>
            <a:fillRect/>
          </a:stretch>
        </p:blipFill>
        <p:spPr>
          <a:xfrm>
            <a:off x="499731" y="303254"/>
            <a:ext cx="4293534" cy="2683173"/>
          </a:xfrm>
          <a:prstGeom prst="rect">
            <a:avLst/>
          </a:prstGeom>
          <a:effectLst>
            <a:softEdge rad="317500"/>
          </a:effectLst>
        </p:spPr>
      </p:pic>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9C3839-6B4A-537B-AACF-708CEAAB3DE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C7226D9F-F182-FFD2-1514-7629FD951F68}"/>
              </a:ext>
            </a:extLst>
          </p:cNvPr>
          <p:cNvSpPr txBox="1"/>
          <p:nvPr/>
        </p:nvSpPr>
        <p:spPr>
          <a:xfrm>
            <a:off x="0" y="2637419"/>
            <a:ext cx="11477723" cy="3046988"/>
          </a:xfrm>
          <a:prstGeom prst="rect">
            <a:avLst/>
          </a:prstGeom>
          <a:noFill/>
        </p:spPr>
        <p:txBody>
          <a:bodyPr wrap="square">
            <a:spAutoFit/>
          </a:bodyPr>
          <a:lstStyle/>
          <a:p>
            <a:pPr algn="ctr">
              <a:spcBef>
                <a:spcPts val="600"/>
              </a:spcBef>
            </a:pPr>
            <a:r>
              <a:rPr lang="de-DE" sz="3200" b="1" dirty="0">
                <a:latin typeface="Constantia" panose="02030602050306030303" pitchFamily="18" charset="0"/>
              </a:rPr>
              <a:t>„Wenn ihr </a:t>
            </a:r>
            <a:br>
              <a:rPr lang="de-DE" sz="3200" b="1" dirty="0">
                <a:latin typeface="Constantia" panose="02030602050306030303" pitchFamily="18" charset="0"/>
              </a:rPr>
            </a:br>
            <a:r>
              <a:rPr lang="de-DE" sz="3200" b="1" dirty="0">
                <a:latin typeface="Constantia" panose="02030602050306030303" pitchFamily="18" charset="0"/>
              </a:rPr>
              <a:t>als einzelne Mitarbeiter der Gemeinde </a:t>
            </a:r>
            <a:br>
              <a:rPr lang="de-DE" sz="3200" b="1" dirty="0">
                <a:latin typeface="Constantia" panose="02030602050306030303" pitchFamily="18" charset="0"/>
              </a:rPr>
            </a:br>
            <a:r>
              <a:rPr lang="de-DE" sz="3200" b="1" dirty="0">
                <a:latin typeface="Constantia" panose="02030602050306030303" pitchFamily="18" charset="0"/>
              </a:rPr>
              <a:t>GOTT über alles liebt </a:t>
            </a:r>
            <a:br>
              <a:rPr lang="de-DE" sz="3200" b="1" dirty="0">
                <a:latin typeface="Constantia" panose="02030602050306030303" pitchFamily="18" charset="0"/>
              </a:rPr>
            </a:br>
            <a:r>
              <a:rPr lang="de-DE" sz="3200" b="1" dirty="0">
                <a:latin typeface="Constantia" panose="02030602050306030303" pitchFamily="18" charset="0"/>
              </a:rPr>
              <a:t>und euren Nächsten wie euch selbst, </a:t>
            </a:r>
            <a:br>
              <a:rPr lang="de-DE" sz="3200" b="1" dirty="0">
                <a:latin typeface="Constantia" panose="02030602050306030303" pitchFamily="18" charset="0"/>
              </a:rPr>
            </a:br>
            <a:r>
              <a:rPr lang="de-DE" sz="3200" b="1" dirty="0">
                <a:latin typeface="Constantia" panose="02030602050306030303" pitchFamily="18" charset="0"/>
              </a:rPr>
              <a:t>dann wird es euch nicht schwerfallen, </a:t>
            </a:r>
            <a:br>
              <a:rPr lang="de-DE" sz="3200" b="1" dirty="0">
                <a:latin typeface="Constantia" panose="02030602050306030303" pitchFamily="18" charset="0"/>
              </a:rPr>
            </a:br>
            <a:r>
              <a:rPr lang="de-DE" sz="3200" b="1" dirty="0">
                <a:latin typeface="Constantia" panose="02030602050306030303" pitchFamily="18" charset="0"/>
              </a:rPr>
              <a:t>in Einigkeit zu leben; </a:t>
            </a:r>
          </a:p>
        </p:txBody>
      </p:sp>
      <p:sp>
        <p:nvSpPr>
          <p:cNvPr id="4" name="CuadroTexto 3">
            <a:extLst>
              <a:ext uri="{FF2B5EF4-FFF2-40B4-BE49-F238E27FC236}">
                <a16:creationId xmlns:a16="http://schemas.microsoft.com/office/drawing/2014/main" id="{9A4B5519-8106-A1D6-9444-D6B3A4FB57A1}"/>
              </a:ext>
            </a:extLst>
          </p:cNvPr>
          <p:cNvSpPr txBox="1"/>
          <p:nvPr/>
        </p:nvSpPr>
        <p:spPr>
          <a:xfrm rot="5400000">
            <a:off x="9088393" y="3068307"/>
            <a:ext cx="5868659" cy="338554"/>
          </a:xfrm>
          <a:prstGeom prst="rect">
            <a:avLst/>
          </a:prstGeom>
          <a:noFill/>
        </p:spPr>
        <p:txBody>
          <a:bodyPr wrap="none" rtlCol="0">
            <a:spAutoFit/>
          </a:bodyPr>
          <a:lstStyle/>
          <a:p>
            <a:pPr algn="r"/>
            <a:r>
              <a:rPr lang="en" sz="1600" b="1" noProof="0" dirty="0"/>
              <a:t>E. G. White, Reflecting Christ</a:t>
            </a:r>
            <a:r>
              <a:rPr lang="en" sz="1600" b="1" dirty="0"/>
              <a:t> (JESUS wiederspiegeln),</a:t>
            </a:r>
            <a:r>
              <a:rPr lang="en" sz="1600" b="1" noProof="0" dirty="0"/>
              <a:t> 5. Juli</a:t>
            </a:r>
          </a:p>
        </p:txBody>
      </p:sp>
      <p:pic>
        <p:nvPicPr>
          <p:cNvPr id="5" name="Grafik 4">
            <a:extLst>
              <a:ext uri="{FF2B5EF4-FFF2-40B4-BE49-F238E27FC236}">
                <a16:creationId xmlns:a16="http://schemas.microsoft.com/office/drawing/2014/main" id="{1493DB8C-00C9-7FAF-C9D5-56CB2D7FE756}"/>
              </a:ext>
            </a:extLst>
          </p:cNvPr>
          <p:cNvPicPr>
            <a:picLocks noChangeAspect="1"/>
          </p:cNvPicPr>
          <p:nvPr/>
        </p:nvPicPr>
        <p:blipFill>
          <a:blip r:embed="rId2"/>
          <a:srcRect l="54002" r="15021" b="68110"/>
          <a:stretch>
            <a:fillRect/>
          </a:stretch>
        </p:blipFill>
        <p:spPr>
          <a:xfrm>
            <a:off x="7251405" y="-97235"/>
            <a:ext cx="4940595" cy="3178889"/>
          </a:xfrm>
          <a:prstGeom prst="rect">
            <a:avLst/>
          </a:prstGeom>
          <a:effectLst>
            <a:softEdge rad="635000"/>
          </a:effectLst>
        </p:spPr>
      </p:pic>
    </p:spTree>
    <p:extLst>
      <p:ext uri="{BB962C8B-B14F-4D97-AF65-F5344CB8AC3E}">
        <p14:creationId xmlns:p14="http://schemas.microsoft.com/office/powerpoint/2010/main" val="583440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B93983-9D73-561F-E0FE-7EEEEC4E4F1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17C4858D-737C-D043-E0C6-D5FB562695D4}"/>
              </a:ext>
            </a:extLst>
          </p:cNvPr>
          <p:cNvSpPr txBox="1"/>
          <p:nvPr/>
        </p:nvSpPr>
        <p:spPr>
          <a:xfrm>
            <a:off x="-155906" y="2321869"/>
            <a:ext cx="11477723" cy="4308872"/>
          </a:xfrm>
          <a:prstGeom prst="rect">
            <a:avLst/>
          </a:prstGeom>
          <a:noFill/>
        </p:spPr>
        <p:txBody>
          <a:bodyPr wrap="square">
            <a:spAutoFit/>
          </a:bodyPr>
          <a:lstStyle/>
          <a:p>
            <a:pPr algn="ctr">
              <a:spcBef>
                <a:spcPts val="600"/>
              </a:spcBef>
            </a:pPr>
            <a:r>
              <a:rPr lang="de-DE" sz="2400" b="1" dirty="0">
                <a:latin typeface="Constantia" panose="02030602050306030303" pitchFamily="18" charset="0"/>
              </a:rPr>
              <a:t>sondern es wird </a:t>
            </a:r>
            <a:r>
              <a:rPr lang="de-DE" sz="2400" b="1" dirty="0">
                <a:highlight>
                  <a:srgbClr val="FFFF00"/>
                </a:highlight>
                <a:latin typeface="Constantia" panose="02030602050306030303" pitchFamily="18" charset="0"/>
              </a:rPr>
              <a:t>Einheit in CHRISTUS </a:t>
            </a:r>
            <a:r>
              <a:rPr lang="de-DE" sz="2400" b="1" dirty="0">
                <a:latin typeface="Constantia" panose="02030602050306030303" pitchFamily="18" charset="0"/>
              </a:rPr>
              <a:t>herrschen, </a:t>
            </a:r>
            <a:br>
              <a:rPr lang="de-DE" sz="2400" b="1" dirty="0">
                <a:latin typeface="Constantia" panose="02030602050306030303" pitchFamily="18" charset="0"/>
              </a:rPr>
            </a:br>
            <a:r>
              <a:rPr lang="de-DE" sz="2400" b="1" dirty="0">
                <a:latin typeface="Constantia" panose="02030602050306030303" pitchFamily="18" charset="0"/>
              </a:rPr>
              <a:t>die Ohren, die weitertragen würden, was sie gehört haben, </a:t>
            </a:r>
            <a:br>
              <a:rPr lang="de-DE" sz="2400" b="1" dirty="0">
                <a:latin typeface="Constantia" panose="02030602050306030303" pitchFamily="18" charset="0"/>
              </a:rPr>
            </a:br>
            <a:r>
              <a:rPr lang="de-DE" sz="2400" b="1" dirty="0">
                <a:latin typeface="Constantia" panose="02030602050306030303" pitchFamily="18" charset="0"/>
              </a:rPr>
              <a:t>werden sich verschließen </a:t>
            </a:r>
            <a:br>
              <a:rPr lang="de-DE" sz="2400" b="1" dirty="0">
                <a:latin typeface="Constantia" panose="02030602050306030303" pitchFamily="18" charset="0"/>
              </a:rPr>
            </a:br>
            <a:r>
              <a:rPr lang="de-DE" sz="2400" b="1" dirty="0">
                <a:latin typeface="Constantia" panose="02030602050306030303" pitchFamily="18" charset="0"/>
              </a:rPr>
              <a:t>und niemand wird seinem Nächsten Vorwürfe machen. </a:t>
            </a:r>
          </a:p>
          <a:p>
            <a:pPr algn="ctr">
              <a:spcBef>
                <a:spcPts val="600"/>
              </a:spcBef>
            </a:pPr>
            <a:r>
              <a:rPr lang="de-DE" sz="2400" b="1" dirty="0">
                <a:latin typeface="Constantia" panose="02030602050306030303" pitchFamily="18" charset="0"/>
              </a:rPr>
              <a:t>Die Mitglieder der Gemeinde </a:t>
            </a:r>
            <a:br>
              <a:rPr lang="de-DE" sz="2400" b="1" dirty="0">
                <a:latin typeface="Constantia" panose="02030602050306030303" pitchFamily="18" charset="0"/>
              </a:rPr>
            </a:br>
            <a:r>
              <a:rPr lang="de-DE" sz="2400" b="1" dirty="0">
                <a:latin typeface="Constantia" panose="02030602050306030303" pitchFamily="18" charset="0"/>
              </a:rPr>
              <a:t>werden </a:t>
            </a:r>
            <a:r>
              <a:rPr lang="de-DE" sz="2400" b="1" dirty="0">
                <a:highlight>
                  <a:srgbClr val="FFFF00"/>
                </a:highlight>
                <a:latin typeface="Constantia" panose="02030602050306030303" pitchFamily="18" charset="0"/>
              </a:rPr>
              <a:t>Liebe und Einheit pflegen </a:t>
            </a:r>
            <a:br>
              <a:rPr lang="de-DE" sz="2400" b="1" dirty="0">
                <a:latin typeface="Constantia" panose="02030602050306030303" pitchFamily="18" charset="0"/>
              </a:rPr>
            </a:br>
            <a:r>
              <a:rPr lang="de-DE" sz="2400" b="1" dirty="0">
                <a:latin typeface="Constantia" panose="02030602050306030303" pitchFamily="18" charset="0"/>
              </a:rPr>
              <a:t>und wie </a:t>
            </a:r>
            <a:r>
              <a:rPr lang="de-DE" sz="2400" b="1" dirty="0">
                <a:highlight>
                  <a:srgbClr val="FFFF00"/>
                </a:highlight>
                <a:latin typeface="Constantia" panose="02030602050306030303" pitchFamily="18" charset="0"/>
              </a:rPr>
              <a:t>eine große Familie </a:t>
            </a:r>
            <a:r>
              <a:rPr lang="de-DE" sz="2400" b="1" dirty="0">
                <a:latin typeface="Constantia" panose="02030602050306030303" pitchFamily="18" charset="0"/>
              </a:rPr>
              <a:t>sein. </a:t>
            </a:r>
          </a:p>
          <a:p>
            <a:pPr algn="ctr">
              <a:spcBef>
                <a:spcPts val="600"/>
              </a:spcBef>
            </a:pPr>
            <a:r>
              <a:rPr lang="de-DE" sz="2400" b="1" dirty="0">
                <a:latin typeface="Constantia" panose="02030602050306030303" pitchFamily="18" charset="0"/>
              </a:rPr>
              <a:t>Dann werden wir </a:t>
            </a:r>
            <a:br>
              <a:rPr lang="de-DE" sz="2400" b="1" dirty="0">
                <a:latin typeface="Constantia" panose="02030602050306030303" pitchFamily="18" charset="0"/>
              </a:rPr>
            </a:br>
            <a:r>
              <a:rPr lang="de-DE" sz="2400" b="1" dirty="0">
                <a:highlight>
                  <a:srgbClr val="FFFF00"/>
                </a:highlight>
                <a:latin typeface="Constantia" panose="02030602050306030303" pitchFamily="18" charset="0"/>
              </a:rPr>
              <a:t>der Welt das Zeugnis geben</a:t>
            </a:r>
            <a:r>
              <a:rPr lang="de-DE" sz="2400" b="1" dirty="0">
                <a:latin typeface="Constantia" panose="02030602050306030303" pitchFamily="18" charset="0"/>
              </a:rPr>
              <a:t>, das bezeugt, </a:t>
            </a:r>
            <a:br>
              <a:rPr lang="de-DE" sz="2400" b="1" dirty="0">
                <a:latin typeface="Constantia" panose="02030602050306030303" pitchFamily="18" charset="0"/>
              </a:rPr>
            </a:br>
            <a:r>
              <a:rPr lang="de-DE" sz="2400" b="1" dirty="0">
                <a:latin typeface="Constantia" panose="02030602050306030303" pitchFamily="18" charset="0"/>
              </a:rPr>
              <a:t>dass </a:t>
            </a:r>
            <a:r>
              <a:rPr lang="de-DE" sz="2400" b="1" dirty="0">
                <a:highlight>
                  <a:srgbClr val="FFFF00"/>
                </a:highlight>
                <a:latin typeface="Constantia" panose="02030602050306030303" pitchFamily="18" charset="0"/>
              </a:rPr>
              <a:t>GOTT Seinen SOHN </a:t>
            </a:r>
            <a:br>
              <a:rPr lang="de-DE" sz="2400" b="1" dirty="0">
                <a:highlight>
                  <a:srgbClr val="FFFF00"/>
                </a:highlight>
                <a:latin typeface="Constantia" panose="02030602050306030303" pitchFamily="18" charset="0"/>
              </a:rPr>
            </a:br>
            <a:r>
              <a:rPr lang="de-DE" sz="2400" b="1" dirty="0">
                <a:highlight>
                  <a:srgbClr val="FFFF00"/>
                </a:highlight>
                <a:latin typeface="Constantia" panose="02030602050306030303" pitchFamily="18" charset="0"/>
              </a:rPr>
              <a:t>in die Welt gesandt </a:t>
            </a:r>
            <a:r>
              <a:rPr lang="de-DE" sz="2400" b="1" dirty="0">
                <a:latin typeface="Constantia" panose="02030602050306030303" pitchFamily="18" charset="0"/>
              </a:rPr>
              <a:t>hat.</a:t>
            </a:r>
            <a:endParaRPr lang="en" sz="24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2D5EF7EB-CD70-724E-EBF7-2BF42109F82C}"/>
              </a:ext>
            </a:extLst>
          </p:cNvPr>
          <p:cNvSpPr txBox="1"/>
          <p:nvPr/>
        </p:nvSpPr>
        <p:spPr>
          <a:xfrm rot="5400000">
            <a:off x="9088393" y="3068307"/>
            <a:ext cx="5868659" cy="338554"/>
          </a:xfrm>
          <a:prstGeom prst="rect">
            <a:avLst/>
          </a:prstGeom>
          <a:noFill/>
        </p:spPr>
        <p:txBody>
          <a:bodyPr wrap="none" rtlCol="0">
            <a:spAutoFit/>
          </a:bodyPr>
          <a:lstStyle/>
          <a:p>
            <a:pPr algn="r"/>
            <a:r>
              <a:rPr lang="en" sz="1600" b="1" noProof="0" dirty="0"/>
              <a:t>E. G. White, Reflecting Christ</a:t>
            </a:r>
            <a:r>
              <a:rPr lang="en" sz="1600" b="1" dirty="0"/>
              <a:t> (JESUS wiederspiegeln),</a:t>
            </a:r>
            <a:r>
              <a:rPr lang="en" sz="1600" b="1" noProof="0" dirty="0"/>
              <a:t> 5. Juli</a:t>
            </a:r>
          </a:p>
        </p:txBody>
      </p:sp>
      <p:pic>
        <p:nvPicPr>
          <p:cNvPr id="5" name="Grafik 4">
            <a:extLst>
              <a:ext uri="{FF2B5EF4-FFF2-40B4-BE49-F238E27FC236}">
                <a16:creationId xmlns:a16="http://schemas.microsoft.com/office/drawing/2014/main" id="{4FF6BD67-1D77-829C-FCC7-68CA9E65DC4F}"/>
              </a:ext>
            </a:extLst>
          </p:cNvPr>
          <p:cNvPicPr>
            <a:picLocks noChangeAspect="1"/>
          </p:cNvPicPr>
          <p:nvPr/>
        </p:nvPicPr>
        <p:blipFill>
          <a:blip r:embed="rId2"/>
          <a:srcRect b="68110"/>
          <a:stretch>
            <a:fillRect/>
          </a:stretch>
        </p:blipFill>
        <p:spPr>
          <a:xfrm>
            <a:off x="295275" y="69361"/>
            <a:ext cx="11601450" cy="2312335"/>
          </a:xfrm>
          <a:prstGeom prst="rect">
            <a:avLst/>
          </a:prstGeom>
          <a:effectLst>
            <a:softEdge rad="317500"/>
          </a:effectLst>
        </p:spPr>
      </p:pic>
    </p:spTree>
    <p:extLst>
      <p:ext uri="{BB962C8B-B14F-4D97-AF65-F5344CB8AC3E}">
        <p14:creationId xmlns:p14="http://schemas.microsoft.com/office/powerpoint/2010/main" val="2799460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E9A477-020B-D7A1-A406-6E17336E1F6B}"/>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DBA9CAEE-F994-2724-C4BC-ADFE07340D0E}"/>
              </a:ext>
            </a:extLst>
          </p:cNvPr>
          <p:cNvPicPr>
            <a:picLocks noChangeAspect="1"/>
          </p:cNvPicPr>
          <p:nvPr/>
        </p:nvPicPr>
        <p:blipFill>
          <a:blip r:embed="rId3"/>
          <a:stretch>
            <a:fillRect/>
          </a:stretch>
        </p:blipFill>
        <p:spPr>
          <a:xfrm>
            <a:off x="368855" y="-148348"/>
            <a:ext cx="11601450" cy="7250907"/>
          </a:xfrm>
          <a:prstGeom prst="rect">
            <a:avLst/>
          </a:prstGeom>
          <a:effectLst>
            <a:softEdge rad="317500"/>
          </a:effectLst>
        </p:spPr>
      </p:pic>
      <p:sp>
        <p:nvSpPr>
          <p:cNvPr id="4" name="CuadroTexto 3">
            <a:extLst>
              <a:ext uri="{FF2B5EF4-FFF2-40B4-BE49-F238E27FC236}">
                <a16:creationId xmlns:a16="http://schemas.microsoft.com/office/drawing/2014/main" id="{47866D6F-ADD4-069E-86E5-650B3AE56D29}"/>
              </a:ext>
            </a:extLst>
          </p:cNvPr>
          <p:cNvSpPr txBox="1"/>
          <p:nvPr/>
        </p:nvSpPr>
        <p:spPr>
          <a:xfrm rot="16200000">
            <a:off x="-2639055" y="3259722"/>
            <a:ext cx="5868659" cy="338554"/>
          </a:xfrm>
          <a:prstGeom prst="rect">
            <a:avLst/>
          </a:prstGeom>
          <a:noFill/>
        </p:spPr>
        <p:txBody>
          <a:bodyPr wrap="none" rtlCol="0">
            <a:spAutoFit/>
          </a:bodyPr>
          <a:lstStyle/>
          <a:p>
            <a:pPr algn="r"/>
            <a:r>
              <a:rPr lang="en" sz="1600" b="1" noProof="0" dirty="0"/>
              <a:t>E. G. White, Reflecting Christ</a:t>
            </a:r>
            <a:r>
              <a:rPr lang="en" sz="1600" b="1" dirty="0"/>
              <a:t> (JESUS wiederspiegeln),</a:t>
            </a:r>
            <a:r>
              <a:rPr lang="en" sz="1600" b="1" noProof="0" dirty="0"/>
              <a:t> 5. Juli</a:t>
            </a:r>
          </a:p>
        </p:txBody>
      </p:sp>
      <p:sp>
        <p:nvSpPr>
          <p:cNvPr id="3" name="CuadroTexto 2">
            <a:extLst>
              <a:ext uri="{FF2B5EF4-FFF2-40B4-BE49-F238E27FC236}">
                <a16:creationId xmlns:a16="http://schemas.microsoft.com/office/drawing/2014/main" id="{E16A309D-9F69-FE19-8156-EF61BAD056E4}"/>
              </a:ext>
            </a:extLst>
          </p:cNvPr>
          <p:cNvSpPr txBox="1"/>
          <p:nvPr/>
        </p:nvSpPr>
        <p:spPr>
          <a:xfrm>
            <a:off x="0" y="4069566"/>
            <a:ext cx="11665248" cy="2185214"/>
          </a:xfrm>
          <a:prstGeom prst="rect">
            <a:avLst/>
          </a:prstGeom>
          <a:solidFill>
            <a:schemeClr val="bg1">
              <a:alpha val="66000"/>
            </a:schemeClr>
          </a:solidFill>
          <a:effectLst>
            <a:softEdge rad="317500"/>
          </a:effectLst>
        </p:spPr>
        <p:txBody>
          <a:bodyPr wrap="square">
            <a:spAutoFit/>
          </a:bodyPr>
          <a:lstStyle/>
          <a:p>
            <a:pPr algn="ctr">
              <a:spcBef>
                <a:spcPts val="600"/>
              </a:spcBef>
            </a:pPr>
            <a:br>
              <a:rPr lang="de-DE" sz="2800" b="1" dirty="0">
                <a:solidFill>
                  <a:srgbClr val="C66230"/>
                </a:solidFill>
                <a:effectLst>
                  <a:glow rad="76200">
                    <a:srgbClr val="FFFF99"/>
                  </a:glow>
                </a:effectLst>
                <a:latin typeface="Candara" panose="020E0502030303020204" pitchFamily="34" charset="0"/>
              </a:rPr>
            </a:br>
            <a:r>
              <a:rPr lang="de-DE" sz="2800" b="1" dirty="0">
                <a:solidFill>
                  <a:srgbClr val="C66230"/>
                </a:solidFill>
                <a:effectLst>
                  <a:glow rad="76200">
                    <a:srgbClr val="FFFF99"/>
                  </a:glow>
                </a:effectLst>
                <a:latin typeface="Candara" panose="020E0502030303020204" pitchFamily="34" charset="0"/>
              </a:rPr>
              <a:t>„</a:t>
            </a:r>
            <a:r>
              <a:rPr lang="de-DE" sz="2800" b="1" dirty="0">
                <a:solidFill>
                  <a:srgbClr val="C00000"/>
                </a:solidFill>
                <a:effectLst>
                  <a:glow rad="76200">
                    <a:srgbClr val="FFFF99"/>
                  </a:glow>
                </a:effectLst>
                <a:latin typeface="Candara" panose="020E0502030303020204" pitchFamily="34" charset="0"/>
              </a:rPr>
              <a:t>CHRISTUS</a:t>
            </a:r>
            <a:r>
              <a:rPr lang="de-DE" sz="2800" b="1" dirty="0">
                <a:solidFill>
                  <a:srgbClr val="C66230"/>
                </a:solidFill>
                <a:effectLst>
                  <a:glow rad="76200">
                    <a:srgbClr val="FFFF99"/>
                  </a:glow>
                </a:effectLst>
                <a:latin typeface="Candara" panose="020E0502030303020204" pitchFamily="34" charset="0"/>
              </a:rPr>
              <a:t> hat gesagt: </a:t>
            </a:r>
            <a:br>
              <a:rPr lang="de-DE" sz="2800" b="1" dirty="0">
                <a:solidFill>
                  <a:srgbClr val="C66230"/>
                </a:solidFill>
                <a:effectLst>
                  <a:glow rad="76200">
                    <a:srgbClr val="FFFF99"/>
                  </a:glow>
                </a:effectLst>
                <a:latin typeface="Candara" panose="020E0502030303020204" pitchFamily="34" charset="0"/>
              </a:rPr>
            </a:br>
            <a:r>
              <a:rPr lang="de-DE" sz="2800" b="1" dirty="0">
                <a:solidFill>
                  <a:srgbClr val="C66230"/>
                </a:solidFill>
                <a:effectLst>
                  <a:glow rad="76200">
                    <a:srgbClr val="FFFF99"/>
                  </a:glow>
                </a:effectLst>
                <a:latin typeface="Candara" panose="020E0502030303020204" pitchFamily="34" charset="0"/>
              </a:rPr>
              <a:t>,Daran werden alle erkennen, dass ihr </a:t>
            </a:r>
            <a:r>
              <a:rPr lang="de-DE" sz="2800" b="1" dirty="0">
                <a:solidFill>
                  <a:srgbClr val="C00000"/>
                </a:solidFill>
                <a:effectLst>
                  <a:glow rad="76200">
                    <a:srgbClr val="FFFF99"/>
                  </a:glow>
                </a:effectLst>
                <a:latin typeface="Candara" panose="020E0502030303020204" pitchFamily="34" charset="0"/>
              </a:rPr>
              <a:t>MEINE JÜNGER </a:t>
            </a:r>
            <a:r>
              <a:rPr lang="de-DE" sz="2800" b="1" dirty="0">
                <a:solidFill>
                  <a:srgbClr val="C66230"/>
                </a:solidFill>
                <a:effectLst>
                  <a:glow rad="76200">
                    <a:srgbClr val="FFFF99"/>
                  </a:glow>
                </a:effectLst>
                <a:latin typeface="Candara" panose="020E0502030303020204" pitchFamily="34" charset="0"/>
              </a:rPr>
              <a:t>seid, </a:t>
            </a:r>
            <a:br>
              <a:rPr lang="de-DE" sz="2800" b="1" dirty="0">
                <a:solidFill>
                  <a:srgbClr val="C66230"/>
                </a:solidFill>
                <a:effectLst>
                  <a:glow rad="76200">
                    <a:srgbClr val="FFFF99"/>
                  </a:glow>
                </a:effectLst>
                <a:latin typeface="Candara" panose="020E0502030303020204" pitchFamily="34" charset="0"/>
              </a:rPr>
            </a:br>
            <a:r>
              <a:rPr lang="de-DE" sz="2800" b="1" dirty="0">
                <a:solidFill>
                  <a:srgbClr val="C66230"/>
                </a:solidFill>
                <a:effectLst>
                  <a:glow rad="76200">
                    <a:srgbClr val="FFFF99"/>
                  </a:glow>
                </a:effectLst>
                <a:latin typeface="Candara" panose="020E0502030303020204" pitchFamily="34" charset="0"/>
              </a:rPr>
              <a:t>wenn ihr </a:t>
            </a:r>
            <a:r>
              <a:rPr lang="de-DE" sz="2800" b="1" dirty="0">
                <a:solidFill>
                  <a:srgbClr val="C00000"/>
                </a:solidFill>
                <a:effectLst>
                  <a:glow rad="76200">
                    <a:srgbClr val="FFFF99"/>
                  </a:glow>
                </a:effectLst>
                <a:latin typeface="Candara" panose="020E0502030303020204" pitchFamily="34" charset="0"/>
              </a:rPr>
              <a:t>LIEBE untereinander</a:t>
            </a:r>
            <a:r>
              <a:rPr lang="de-DE" sz="2800" b="1" dirty="0">
                <a:solidFill>
                  <a:srgbClr val="C66230"/>
                </a:solidFill>
                <a:effectLst>
                  <a:glow rad="76200">
                    <a:srgbClr val="FFFF99"/>
                  </a:glow>
                </a:effectLst>
                <a:latin typeface="Candara" panose="020E0502030303020204" pitchFamily="34" charset="0"/>
              </a:rPr>
              <a:t> habt.‘</a:t>
            </a:r>
            <a:br>
              <a:rPr lang="de-DE" sz="2800" b="1" dirty="0">
                <a:latin typeface="Candara" panose="020E0502030303020204" pitchFamily="34" charset="0"/>
              </a:rPr>
            </a:br>
            <a:r>
              <a:rPr lang="de-DE" sz="2400" b="1" dirty="0">
                <a:solidFill>
                  <a:srgbClr val="FFFF66"/>
                </a:solidFill>
                <a:latin typeface="Candara" panose="020E0502030303020204" pitchFamily="34" charset="0"/>
              </a:rPr>
              <a:t>(Johannes 13,35)</a:t>
            </a:r>
            <a:r>
              <a:rPr lang="en" sz="2400" b="1" noProof="0" dirty="0">
                <a:solidFill>
                  <a:srgbClr val="FFFF66"/>
                </a:solidFill>
                <a:latin typeface="Candara" panose="020E0502030303020204" pitchFamily="34" charset="0"/>
              </a:rPr>
              <a:t>”</a:t>
            </a:r>
            <a:endParaRPr lang="en" sz="2800" b="1" noProof="0" dirty="0">
              <a:solidFill>
                <a:srgbClr val="FFFF66"/>
              </a:solidFill>
              <a:latin typeface="Candara" panose="020E0502030303020204" pitchFamily="34" charset="0"/>
            </a:endParaRPr>
          </a:p>
        </p:txBody>
      </p:sp>
    </p:spTree>
    <p:extLst>
      <p:ext uri="{BB962C8B-B14F-4D97-AF65-F5344CB8AC3E}">
        <p14:creationId xmlns:p14="http://schemas.microsoft.com/office/powerpoint/2010/main" val="3956742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9022FC5-FD9D-EBD1-DAE1-45E3E3FCE4D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F968162-96EA-5B9B-FFA7-F1385674A00A}"/>
              </a:ext>
            </a:extLst>
          </p:cNvPr>
          <p:cNvSpPr txBox="1"/>
          <p:nvPr/>
        </p:nvSpPr>
        <p:spPr>
          <a:xfrm>
            <a:off x="777965" y="793319"/>
            <a:ext cx="7136799" cy="5632311"/>
          </a:xfrm>
          <a:prstGeom prst="rect">
            <a:avLst/>
          </a:prstGeom>
          <a:noFill/>
        </p:spPr>
        <p:txBody>
          <a:bodyPr wrap="square" rtlCol="0">
            <a:spAutoFit/>
          </a:bodyPr>
          <a:lstStyle/>
          <a:p>
            <a:pPr>
              <a:spcBef>
                <a:spcPts val="600"/>
              </a:spcBef>
            </a:pPr>
            <a:r>
              <a:rPr lang="de-DE" sz="4000" b="1" dirty="0"/>
              <a:t>Nachdem Paulus</a:t>
            </a:r>
            <a:br>
              <a:rPr lang="de-DE" sz="4000" b="1" dirty="0"/>
            </a:br>
            <a:r>
              <a:rPr lang="de-DE" sz="4000" b="1" dirty="0"/>
              <a:t> die Korinther begrüßt </a:t>
            </a:r>
            <a:br>
              <a:rPr lang="de-DE" sz="4000" b="1" dirty="0"/>
            </a:br>
            <a:r>
              <a:rPr lang="de-DE" sz="4000" b="1" dirty="0"/>
              <a:t>und sie für ihr </a:t>
            </a:r>
            <a:br>
              <a:rPr lang="de-DE" sz="4000" b="1" dirty="0"/>
            </a:br>
            <a:r>
              <a:rPr lang="de-DE" sz="4000" b="1" dirty="0"/>
              <a:t>geistliches Wachstum </a:t>
            </a:r>
            <a:br>
              <a:rPr lang="de-DE" sz="4000" b="1" dirty="0"/>
            </a:br>
            <a:r>
              <a:rPr lang="de-DE" sz="4000" b="1" dirty="0"/>
              <a:t>gelobt hat, </a:t>
            </a:r>
            <a:br>
              <a:rPr lang="de-DE" sz="4000" b="1" dirty="0"/>
            </a:br>
            <a:r>
              <a:rPr lang="de-DE" sz="4000" b="1" dirty="0"/>
              <a:t>spricht er </a:t>
            </a:r>
            <a:br>
              <a:rPr lang="de-DE" sz="4000" b="1" dirty="0"/>
            </a:br>
            <a:r>
              <a:rPr lang="de-DE" sz="4000" b="1" dirty="0"/>
              <a:t>das erste Problem an, </a:t>
            </a:r>
            <a:br>
              <a:rPr lang="de-DE" sz="4000" b="1" dirty="0"/>
            </a:br>
            <a:r>
              <a:rPr lang="de-DE" sz="4000" b="1" dirty="0"/>
              <a:t>das diese Gemeinde betrifft: </a:t>
            </a:r>
            <a:br>
              <a:rPr lang="de-DE" sz="4000" b="1" dirty="0"/>
            </a:br>
            <a:r>
              <a:rPr lang="de-DE" sz="4000" b="1" dirty="0"/>
              <a:t>den </a:t>
            </a:r>
            <a:r>
              <a:rPr lang="de-DE" sz="4000" b="1" dirty="0">
                <a:solidFill>
                  <a:srgbClr val="C00000"/>
                </a:solidFill>
              </a:rPr>
              <a:t>Mangel an Einheit.</a:t>
            </a:r>
            <a:endParaRPr lang="en" sz="4000" b="1" noProof="0" dirty="0">
              <a:solidFill>
                <a:srgbClr val="C00000"/>
              </a:solidFill>
            </a:endParaRPr>
          </a:p>
        </p:txBody>
      </p:sp>
      <p:pic>
        <p:nvPicPr>
          <p:cNvPr id="9" name="Grafik 8">
            <a:extLst>
              <a:ext uri="{FF2B5EF4-FFF2-40B4-BE49-F238E27FC236}">
                <a16:creationId xmlns:a16="http://schemas.microsoft.com/office/drawing/2014/main" id="{E4990F4C-A368-11D8-1A02-0E32D3A29079}"/>
              </a:ext>
            </a:extLst>
          </p:cNvPr>
          <p:cNvPicPr>
            <a:picLocks noChangeAspect="1"/>
          </p:cNvPicPr>
          <p:nvPr/>
        </p:nvPicPr>
        <p:blipFill>
          <a:blip r:embed="rId3"/>
          <a:stretch>
            <a:fillRect/>
          </a:stretch>
        </p:blipFill>
        <p:spPr>
          <a:xfrm flipH="1">
            <a:off x="5265079" y="414894"/>
            <a:ext cx="6414269" cy="4857047"/>
          </a:xfrm>
          <a:prstGeom prst="rect">
            <a:avLst/>
          </a:prstGeom>
          <a:effectLst>
            <a:softEdge rad="635000"/>
          </a:effectLst>
        </p:spPr>
      </p:pic>
    </p:spTree>
    <p:extLst>
      <p:ext uri="{BB962C8B-B14F-4D97-AF65-F5344CB8AC3E}">
        <p14:creationId xmlns:p14="http://schemas.microsoft.com/office/powerpoint/2010/main" val="139130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5567932-5914-A705-D4A1-B6B4EAB0AB9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6043AE88-E4D7-9ECF-0086-ED585EE39957}"/>
              </a:ext>
            </a:extLst>
          </p:cNvPr>
          <p:cNvPicPr>
            <a:picLocks noChangeAspect="1"/>
          </p:cNvPicPr>
          <p:nvPr/>
        </p:nvPicPr>
        <p:blipFill>
          <a:blip r:embed="rId3" cstate="email">
            <a:alphaModFix amt="70000"/>
            <a:extLst>
              <a:ext uri="{28A0092B-C50C-407E-A947-70E740481C1C}">
                <a14:useLocalDpi xmlns:a14="http://schemas.microsoft.com/office/drawing/2010/main"/>
              </a:ext>
            </a:extLst>
          </a:blip>
          <a:stretch>
            <a:fillRect/>
          </a:stretch>
        </p:blipFill>
        <p:spPr>
          <a:xfrm>
            <a:off x="1966254" y="1230580"/>
            <a:ext cx="8443675" cy="4815534"/>
          </a:xfrm>
          <a:prstGeom prst="rect">
            <a:avLst/>
          </a:prstGeom>
          <a:effectLst>
            <a:softEdge rad="317500"/>
          </a:effectLst>
        </p:spPr>
      </p:pic>
      <p:sp>
        <p:nvSpPr>
          <p:cNvPr id="6" name="CuadroTexto 5">
            <a:extLst>
              <a:ext uri="{FF2B5EF4-FFF2-40B4-BE49-F238E27FC236}">
                <a16:creationId xmlns:a16="http://schemas.microsoft.com/office/drawing/2014/main" id="{67525C7F-38D2-34DC-12BB-90D94F19D95E}"/>
              </a:ext>
            </a:extLst>
          </p:cNvPr>
          <p:cNvSpPr txBox="1"/>
          <p:nvPr/>
        </p:nvSpPr>
        <p:spPr>
          <a:xfrm>
            <a:off x="128337" y="5042118"/>
            <a:ext cx="11935325" cy="1815882"/>
          </a:xfrm>
          <a:prstGeom prst="rect">
            <a:avLst/>
          </a:prstGeom>
          <a:solidFill>
            <a:schemeClr val="bg1">
              <a:alpha val="52000"/>
            </a:schemeClr>
          </a:solidFill>
          <a:effectLst>
            <a:softEdge rad="127000"/>
          </a:effectLst>
        </p:spPr>
        <p:txBody>
          <a:bodyPr wrap="square">
            <a:spAutoFit/>
          </a:bodyPr>
          <a:lstStyle/>
          <a:p>
            <a:pPr lvl="0" algn="ctr">
              <a:spcBef>
                <a:spcPts val="600"/>
              </a:spcBef>
              <a:defRPr/>
            </a:pPr>
            <a:r>
              <a:rPr lang="de-DE" sz="2800" b="1" dirty="0">
                <a:solidFill>
                  <a:prstClr val="black"/>
                </a:solidFill>
              </a:rPr>
              <a:t>Ein Punkt ist von Anfang an klar: Einheit in der Gemeinde kann nicht durch menschliche Anstrengung erreicht werden. </a:t>
            </a:r>
            <a:br>
              <a:rPr lang="de-DE" sz="2800" b="1" dirty="0">
                <a:solidFill>
                  <a:prstClr val="black"/>
                </a:solidFill>
              </a:rPr>
            </a:br>
            <a:r>
              <a:rPr lang="de-DE" sz="2800" b="1" dirty="0">
                <a:solidFill>
                  <a:prstClr val="black"/>
                </a:solidFill>
              </a:rPr>
              <a:t>Nur wenn wir uns auf JESUS konzentrieren, </a:t>
            </a:r>
            <a:br>
              <a:rPr lang="de-DE" sz="2800" b="1" dirty="0">
                <a:solidFill>
                  <a:prstClr val="black"/>
                </a:solidFill>
              </a:rPr>
            </a:br>
            <a:r>
              <a:rPr lang="de-DE" sz="2800" b="1" dirty="0">
                <a:solidFill>
                  <a:prstClr val="black"/>
                </a:solidFill>
              </a:rPr>
              <a:t>können wir EINHEIT erreichen.</a:t>
            </a:r>
            <a:endParaRPr kumimoji="0" lang="en" sz="2800" b="1" i="0" u="none" strike="noStrike" kern="1200" cap="none" spc="0" normalizeH="0" baseline="0" noProof="0" dirty="0">
              <a:ln>
                <a:noFill/>
              </a:ln>
              <a:solidFill>
                <a:prstClr val="black"/>
              </a:solidFill>
              <a:effectLst/>
              <a:uLnTx/>
              <a:uFillTx/>
              <a:latin typeface="Aptos" panose="02110004020202020204"/>
            </a:endParaRPr>
          </a:p>
        </p:txBody>
      </p:sp>
      <p:sp>
        <p:nvSpPr>
          <p:cNvPr id="12" name="CuadroTexto 11">
            <a:extLst>
              <a:ext uri="{FF2B5EF4-FFF2-40B4-BE49-F238E27FC236}">
                <a16:creationId xmlns:a16="http://schemas.microsoft.com/office/drawing/2014/main" id="{AC4D705F-3D5F-9E39-EB44-BB589C1684AA}"/>
              </a:ext>
            </a:extLst>
          </p:cNvPr>
          <p:cNvSpPr txBox="1"/>
          <p:nvPr/>
        </p:nvSpPr>
        <p:spPr>
          <a:xfrm>
            <a:off x="128338" y="203068"/>
            <a:ext cx="11935324" cy="1785104"/>
          </a:xfrm>
          <a:prstGeom prst="rect">
            <a:avLst/>
          </a:prstGeom>
          <a:noFill/>
        </p:spPr>
        <p:txBody>
          <a:bodyPr wrap="square">
            <a:spAutoFit/>
          </a:bodyPr>
          <a:lstStyle/>
          <a:p>
            <a:pPr lvl="0" algn="ctr">
              <a:spcBef>
                <a:spcPts val="600"/>
              </a:spcBef>
              <a:defRPr/>
            </a:pPr>
            <a:r>
              <a:rPr lang="de-DE" sz="2200" b="1" dirty="0">
                <a:solidFill>
                  <a:prstClr val="black"/>
                </a:solidFill>
              </a:rPr>
              <a:t>In den Briefen an die Korinther und in anderen Briefen, </a:t>
            </a:r>
            <a:br>
              <a:rPr lang="de-DE" sz="2200" b="1" dirty="0">
                <a:solidFill>
                  <a:prstClr val="black"/>
                </a:solidFill>
              </a:rPr>
            </a:br>
            <a:r>
              <a:rPr lang="de-DE" sz="2200" b="1" dirty="0">
                <a:solidFill>
                  <a:prstClr val="black"/>
                </a:solidFill>
              </a:rPr>
              <a:t>die Paulus verfasst hat, sehen wir, </a:t>
            </a:r>
            <a:br>
              <a:rPr lang="de-DE" sz="2200" b="1" dirty="0">
                <a:solidFill>
                  <a:prstClr val="black"/>
                </a:solidFill>
              </a:rPr>
            </a:br>
            <a:r>
              <a:rPr lang="de-DE" sz="2200" b="1" dirty="0">
                <a:solidFill>
                  <a:prstClr val="black"/>
                </a:solidFill>
              </a:rPr>
              <a:t>wie er uns Leitlinien an die Hand gibt, </a:t>
            </a:r>
            <a:br>
              <a:rPr lang="de-DE" sz="2200" b="1" dirty="0">
                <a:solidFill>
                  <a:prstClr val="black"/>
                </a:solidFill>
              </a:rPr>
            </a:br>
            <a:r>
              <a:rPr lang="de-DE" sz="2200" b="1" dirty="0">
                <a:solidFill>
                  <a:prstClr val="black"/>
                </a:solidFill>
              </a:rPr>
              <a:t>um dieses Problem zu lösen, </a:t>
            </a:r>
            <a:br>
              <a:rPr lang="de-DE" sz="2200" b="1" dirty="0">
                <a:solidFill>
                  <a:prstClr val="black"/>
                </a:solidFill>
              </a:rPr>
            </a:br>
            <a:r>
              <a:rPr lang="de-DE" sz="2200" b="1" dirty="0">
                <a:solidFill>
                  <a:prstClr val="black"/>
                </a:solidFill>
              </a:rPr>
              <a:t>das auch heutige Gemeinden betreffen kann.</a:t>
            </a:r>
            <a:endParaRPr kumimoji="0" lang="en" sz="22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26693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891987" y="735120"/>
            <a:ext cx="7461825" cy="4401205"/>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de-DE" sz="2000" b="1" dirty="0"/>
              <a:t>Probleme, die Spaltung verursachen:</a:t>
            </a:r>
            <a:endParaRPr lang="en" sz="2000" b="1" noProof="0" dirty="0"/>
          </a:p>
          <a:p>
            <a:pPr lvl="1">
              <a:spcBef>
                <a:spcPts val="600"/>
              </a:spcBef>
            </a:pPr>
            <a:r>
              <a:rPr lang="de-DE" sz="2000" b="1" dirty="0">
                <a:solidFill>
                  <a:srgbClr val="C53544"/>
                </a:solidFill>
              </a:rPr>
              <a:t>Spaltungen und Auseinandersetzungen</a:t>
            </a:r>
          </a:p>
          <a:p>
            <a:pPr lvl="1">
              <a:spcBef>
                <a:spcPts val="600"/>
              </a:spcBef>
            </a:pPr>
            <a:endParaRPr lang="en" sz="2000" b="1" noProof="0" dirty="0">
              <a:solidFill>
                <a:srgbClr val="C53544"/>
              </a:solidFill>
            </a:endParaRPr>
          </a:p>
          <a:p>
            <a:pPr>
              <a:spcBef>
                <a:spcPts val="1800"/>
              </a:spcBef>
            </a:pPr>
            <a:r>
              <a:rPr lang="de-DE" sz="2000" b="1" dirty="0"/>
              <a:t>Wie man die Einheit aufrecht erhält:</a:t>
            </a:r>
            <a:endParaRPr lang="en" sz="2000" b="1" noProof="0" dirty="0"/>
          </a:p>
          <a:p>
            <a:pPr lvl="1">
              <a:spcBef>
                <a:spcPts val="600"/>
              </a:spcBef>
            </a:pPr>
            <a:r>
              <a:rPr lang="de-DE" sz="2000" b="1" dirty="0">
                <a:solidFill>
                  <a:srgbClr val="55A14E"/>
                </a:solidFill>
              </a:rPr>
              <a:t>Einheit in Jesus</a:t>
            </a:r>
          </a:p>
          <a:p>
            <a:pPr lvl="1">
              <a:spcBef>
                <a:spcPts val="600"/>
              </a:spcBef>
            </a:pPr>
            <a:endParaRPr lang="en" sz="2000" b="1" noProof="0" dirty="0">
              <a:solidFill>
                <a:srgbClr val="55A14E"/>
              </a:solidFill>
            </a:endParaRPr>
          </a:p>
          <a:p>
            <a:pPr lvl="1">
              <a:spcBef>
                <a:spcPts val="600"/>
              </a:spcBef>
            </a:pPr>
            <a:r>
              <a:rPr lang="de-DE" sz="2000" b="1" dirty="0">
                <a:solidFill>
                  <a:srgbClr val="3080B9"/>
                </a:solidFill>
              </a:rPr>
              <a:t>Weisheit und Reife</a:t>
            </a:r>
          </a:p>
          <a:p>
            <a:pPr lvl="1">
              <a:spcBef>
                <a:spcPts val="600"/>
              </a:spcBef>
            </a:pPr>
            <a:endParaRPr lang="en" sz="2000" b="1" noProof="0" dirty="0">
              <a:solidFill>
                <a:srgbClr val="3080B9"/>
              </a:solidFill>
            </a:endParaRPr>
          </a:p>
          <a:p>
            <a:pPr lvl="1">
              <a:spcBef>
                <a:spcPts val="600"/>
              </a:spcBef>
            </a:pPr>
            <a:r>
              <a:rPr lang="de-DE" sz="2000" b="1" dirty="0">
                <a:solidFill>
                  <a:srgbClr val="C57035"/>
                </a:solidFill>
              </a:rPr>
              <a:t>Dienst und Demut</a:t>
            </a:r>
          </a:p>
          <a:p>
            <a:pPr lvl="1">
              <a:spcBef>
                <a:spcPts val="600"/>
              </a:spcBef>
            </a:pPr>
            <a:endParaRPr lang="en" sz="2000" b="1" noProof="0" dirty="0">
              <a:solidFill>
                <a:srgbClr val="C57035"/>
              </a:solidFill>
            </a:endParaRPr>
          </a:p>
          <a:p>
            <a:pPr lvl="1">
              <a:spcBef>
                <a:spcPts val="600"/>
              </a:spcBef>
            </a:pPr>
            <a:r>
              <a:rPr lang="de-DE" sz="2000" b="1" dirty="0">
                <a:solidFill>
                  <a:srgbClr val="BD2DB8"/>
                </a:solidFill>
              </a:rPr>
              <a:t>Respekt vor Führungspersönlichkeiten</a:t>
            </a:r>
            <a:endParaRPr lang="en" sz="2000" b="1" noProof="0" dirty="0">
              <a:solidFill>
                <a:srgbClr val="BD2DB8"/>
              </a:solidFill>
            </a:endParaRPr>
          </a:p>
        </p:txBody>
      </p:sp>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6132" y="3982489"/>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6132" y="2484126"/>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56132" y="3227130"/>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6132" y="4750206"/>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56132" y="1182618"/>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336262" y="756221"/>
            <a:ext cx="539941" cy="359961"/>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flipH="1">
            <a:off x="336262" y="2051340"/>
            <a:ext cx="539941" cy="359961"/>
          </a:xfrm>
          <a:prstGeom prst="rect">
            <a:avLst/>
          </a:prstGeom>
          <a:effectLst>
            <a:outerShdw blurRad="50800" dist="38100" dir="8100000" algn="tr" rotWithShape="0">
              <a:prstClr val="black">
                <a:alpha val="40000"/>
              </a:prstClr>
            </a:outerShdw>
          </a:effectLst>
        </p:spPr>
      </p:pic>
      <p:sp>
        <p:nvSpPr>
          <p:cNvPr id="5" name="Scrollen: horizontal 4">
            <a:extLst>
              <a:ext uri="{FF2B5EF4-FFF2-40B4-BE49-F238E27FC236}">
                <a16:creationId xmlns:a16="http://schemas.microsoft.com/office/drawing/2014/main" id="{F60D240D-9BA0-2197-7A65-CAE5C2691FC1}"/>
              </a:ext>
            </a:extLst>
          </p:cNvPr>
          <p:cNvSpPr/>
          <p:nvPr/>
        </p:nvSpPr>
        <p:spPr>
          <a:xfrm>
            <a:off x="1605795" y="1445277"/>
            <a:ext cx="7143436" cy="502863"/>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noProof="0" dirty="0">
                <a:solidFill>
                  <a:schemeClr val="bg1"/>
                </a:solidFill>
                <a:latin typeface="Candara" panose="020E0502030303020204" pitchFamily="34" charset="0"/>
              </a:rPr>
              <a:t>So,  12</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Das Problem von Grüppchenbildung i. d. Gemeinde </a:t>
            </a:r>
            <a:endParaRPr lang="de-DE" sz="2000" b="1" i="1" noProof="0" dirty="0">
              <a:solidFill>
                <a:schemeClr val="bg1"/>
              </a:solidFill>
              <a:latin typeface="Candara" panose="020E0502030303020204" pitchFamily="34" charset="0"/>
            </a:endParaRPr>
          </a:p>
        </p:txBody>
      </p:sp>
      <p:sp>
        <p:nvSpPr>
          <p:cNvPr id="7" name="Scrollen: horizontal 6">
            <a:extLst>
              <a:ext uri="{FF2B5EF4-FFF2-40B4-BE49-F238E27FC236}">
                <a16:creationId xmlns:a16="http://schemas.microsoft.com/office/drawing/2014/main" id="{8B234417-4094-CC90-7CD8-1499DBE49963}"/>
              </a:ext>
            </a:extLst>
          </p:cNvPr>
          <p:cNvSpPr/>
          <p:nvPr/>
        </p:nvSpPr>
        <p:spPr>
          <a:xfrm>
            <a:off x="1609911" y="2722791"/>
            <a:ext cx="4235485" cy="502863"/>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dirty="0">
                <a:solidFill>
                  <a:schemeClr val="bg1"/>
                </a:solidFill>
                <a:latin typeface="Candara" panose="020E0502030303020204" pitchFamily="34" charset="0"/>
              </a:rPr>
              <a:t>M</a:t>
            </a:r>
            <a:r>
              <a:rPr lang="de-DE" sz="2000" b="1" i="1" noProof="0" dirty="0">
                <a:solidFill>
                  <a:schemeClr val="bg1"/>
                </a:solidFill>
                <a:latin typeface="Candara" panose="020E0502030303020204" pitchFamily="34" charset="0"/>
              </a:rPr>
              <a:t>o,  13</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Auf Jesus ausgerichtet</a:t>
            </a:r>
            <a:endParaRPr lang="de-DE" sz="2000" b="1" i="1" noProof="0" dirty="0">
              <a:solidFill>
                <a:schemeClr val="bg1"/>
              </a:solidFill>
              <a:latin typeface="Candara" panose="020E0502030303020204" pitchFamily="34" charset="0"/>
            </a:endParaRPr>
          </a:p>
        </p:txBody>
      </p:sp>
      <p:sp>
        <p:nvSpPr>
          <p:cNvPr id="10" name="Scrollen: horizontal 9">
            <a:extLst>
              <a:ext uri="{FF2B5EF4-FFF2-40B4-BE49-F238E27FC236}">
                <a16:creationId xmlns:a16="http://schemas.microsoft.com/office/drawing/2014/main" id="{C612A09F-0A13-B7FA-A342-2AC458C8B46A}"/>
              </a:ext>
            </a:extLst>
          </p:cNvPr>
          <p:cNvSpPr/>
          <p:nvPr/>
        </p:nvSpPr>
        <p:spPr>
          <a:xfrm>
            <a:off x="1614027" y="3468969"/>
            <a:ext cx="3712386" cy="502863"/>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noProof="0" dirty="0">
                <a:solidFill>
                  <a:schemeClr val="bg1"/>
                </a:solidFill>
                <a:latin typeface="Candara" panose="020E0502030303020204" pitchFamily="34" charset="0"/>
              </a:rPr>
              <a:t>Di,  14</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Weisheit und Reife</a:t>
            </a:r>
            <a:endParaRPr lang="de-DE" sz="2000" b="1" i="1" noProof="0" dirty="0">
              <a:solidFill>
                <a:schemeClr val="bg1"/>
              </a:solidFill>
              <a:latin typeface="Candara" panose="020E0502030303020204" pitchFamily="34" charset="0"/>
            </a:endParaRPr>
          </a:p>
        </p:txBody>
      </p:sp>
      <p:sp>
        <p:nvSpPr>
          <p:cNvPr id="12" name="Scrollen: horizontal 11">
            <a:extLst>
              <a:ext uri="{FF2B5EF4-FFF2-40B4-BE49-F238E27FC236}">
                <a16:creationId xmlns:a16="http://schemas.microsoft.com/office/drawing/2014/main" id="{2F487137-C16B-C445-0C14-F9996449277A}"/>
              </a:ext>
            </a:extLst>
          </p:cNvPr>
          <p:cNvSpPr/>
          <p:nvPr/>
        </p:nvSpPr>
        <p:spPr>
          <a:xfrm>
            <a:off x="1618143" y="4226851"/>
            <a:ext cx="3930692" cy="502863"/>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dirty="0">
                <a:solidFill>
                  <a:schemeClr val="bg1"/>
                </a:solidFill>
                <a:latin typeface="Candara" panose="020E0502030303020204" pitchFamily="34" charset="0"/>
              </a:rPr>
              <a:t>M</a:t>
            </a:r>
            <a:r>
              <a:rPr lang="de-DE" sz="2000" b="1" i="1" noProof="0" dirty="0">
                <a:solidFill>
                  <a:schemeClr val="bg1"/>
                </a:solidFill>
                <a:latin typeface="Candara" panose="020E0502030303020204" pitchFamily="34" charset="0"/>
              </a:rPr>
              <a:t>i,  1</a:t>
            </a:r>
            <a:r>
              <a:rPr lang="de-DE" sz="2000" b="1" i="1" dirty="0">
                <a:solidFill>
                  <a:schemeClr val="bg1"/>
                </a:solidFill>
                <a:latin typeface="Candara" panose="020E0502030303020204" pitchFamily="34" charset="0"/>
              </a:rPr>
              <a:t>5.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Dienen wie Christus</a:t>
            </a:r>
            <a:endParaRPr lang="de-DE" sz="2000" b="1" i="1" noProof="0" dirty="0">
              <a:solidFill>
                <a:schemeClr val="bg1"/>
              </a:solidFill>
              <a:latin typeface="Candara" panose="020E0502030303020204" pitchFamily="34" charset="0"/>
            </a:endParaRPr>
          </a:p>
        </p:txBody>
      </p:sp>
      <p:sp>
        <p:nvSpPr>
          <p:cNvPr id="15" name="Scrollen: horizontal 14">
            <a:extLst>
              <a:ext uri="{FF2B5EF4-FFF2-40B4-BE49-F238E27FC236}">
                <a16:creationId xmlns:a16="http://schemas.microsoft.com/office/drawing/2014/main" id="{1E2A3262-C3DF-A1ED-F32F-58C62C7C03F8}"/>
              </a:ext>
            </a:extLst>
          </p:cNvPr>
          <p:cNvSpPr/>
          <p:nvPr/>
        </p:nvSpPr>
        <p:spPr>
          <a:xfrm>
            <a:off x="1622259" y="4984733"/>
            <a:ext cx="5977797" cy="502863"/>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noProof="0" dirty="0">
                <a:solidFill>
                  <a:schemeClr val="bg1"/>
                </a:solidFill>
                <a:latin typeface="Candara" panose="020E0502030303020204" pitchFamily="34" charset="0"/>
              </a:rPr>
              <a:t>Do,  16</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Ein Leben, das das Kreuz widerspiegelt</a:t>
            </a:r>
            <a:endParaRPr lang="de-DE" sz="2000" b="1" i="1" noProof="0" dirty="0">
              <a:solidFill>
                <a:schemeClr val="bg1"/>
              </a:solidFill>
              <a:latin typeface="Candara" panose="020E0502030303020204" pitchFamily="34" charset="0"/>
            </a:endParaRPr>
          </a:p>
        </p:txBody>
      </p:sp>
      <p:pic>
        <p:nvPicPr>
          <p:cNvPr id="6" name="Grafik 5">
            <a:extLst>
              <a:ext uri="{FF2B5EF4-FFF2-40B4-BE49-F238E27FC236}">
                <a16:creationId xmlns:a16="http://schemas.microsoft.com/office/drawing/2014/main" id="{D65AC710-8485-F25E-8886-FC9EEAE54864}"/>
              </a:ext>
            </a:extLst>
          </p:cNvPr>
          <p:cNvPicPr>
            <a:picLocks noChangeAspect="1"/>
          </p:cNvPicPr>
          <p:nvPr/>
        </p:nvPicPr>
        <p:blipFill>
          <a:blip r:embed="rId11"/>
          <a:stretch/>
        </p:blipFill>
        <p:spPr>
          <a:xfrm flipH="1">
            <a:off x="8407470" y="495544"/>
            <a:ext cx="3400142" cy="2426392"/>
          </a:xfrm>
          <a:prstGeom prst="rect">
            <a:avLst/>
          </a:prstGeom>
          <a:effectLst>
            <a:softEdge rad="12700"/>
          </a:effectLst>
        </p:spPr>
      </p:pic>
      <p:sp>
        <p:nvSpPr>
          <p:cNvPr id="16" name="Textfeld 15">
            <a:extLst>
              <a:ext uri="{FF2B5EF4-FFF2-40B4-BE49-F238E27FC236}">
                <a16:creationId xmlns:a16="http://schemas.microsoft.com/office/drawing/2014/main" id="{817F253F-A165-5DCA-3CC0-B5853CD2745A}"/>
              </a:ext>
            </a:extLst>
          </p:cNvPr>
          <p:cNvSpPr txBox="1"/>
          <p:nvPr/>
        </p:nvSpPr>
        <p:spPr>
          <a:xfrm>
            <a:off x="8918600" y="3102865"/>
            <a:ext cx="2946706" cy="523220"/>
          </a:xfrm>
          <a:prstGeom prst="rect">
            <a:avLst/>
          </a:prstGeom>
          <a:gradFill flip="none" rotWithShape="1">
            <a:gsLst>
              <a:gs pos="20000">
                <a:schemeClr val="accent2">
                  <a:lumMod val="67000"/>
                </a:schemeClr>
              </a:gs>
              <a:gs pos="93000">
                <a:schemeClr val="accent2">
                  <a:lumMod val="67000"/>
                </a:schemeClr>
              </a:gs>
              <a:gs pos="55000">
                <a:schemeClr val="accent2">
                  <a:lumMod val="97000"/>
                  <a:lumOff val="3000"/>
                </a:schemeClr>
              </a:gs>
            </a:gsLst>
            <a:lin ang="16200000" scaled="1"/>
            <a:tileRect/>
          </a:gradFill>
          <a:ln>
            <a:noFill/>
          </a:ln>
          <a:effectLst>
            <a:softEdge rad="63500"/>
          </a:effectLst>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de-DE" sz="2800" b="1" dirty="0">
                <a:solidFill>
                  <a:srgbClr val="442625"/>
                </a:solidFill>
                <a:latin typeface="Candara" panose="020E0502030303020204" pitchFamily="34" charset="0"/>
              </a:rPr>
              <a:t>Ü b e r b l i c k</a:t>
            </a:r>
          </a:p>
        </p:txBody>
      </p:sp>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8"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ppt_x</p:attrName>
                                        </p:attrNameLst>
                                      </p:cBhvr>
                                      <p:tavLst>
                                        <p:tav tm="0">
                                          <p:val>
                                            <p:strVal val="#ppt_x-#ppt_w/2"/>
                                          </p:val>
                                        </p:tav>
                                        <p:tav tm="100000">
                                          <p:val>
                                            <p:strVal val="#ppt_x"/>
                                          </p:val>
                                        </p:tav>
                                      </p:tavLst>
                                    </p:anim>
                                    <p:anim calcmode="lin" valueType="num">
                                      <p:cBhvr>
                                        <p:cTn id="20" dur="500" fill="hold"/>
                                        <p:tgtEl>
                                          <p:spTgt spid="18"/>
                                        </p:tgtEl>
                                        <p:attrNameLst>
                                          <p:attrName>ppt_y</p:attrName>
                                        </p:attrNameLst>
                                      </p:cBhvr>
                                      <p:tavLst>
                                        <p:tav tm="0">
                                          <p:val>
                                            <p:strVal val="#ppt_y"/>
                                          </p:val>
                                        </p:tav>
                                        <p:tav tm="100000">
                                          <p:val>
                                            <p:strVal val="#ppt_y"/>
                                          </p:val>
                                        </p:tav>
                                      </p:tavLst>
                                    </p:anim>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strVal val="#ppt_h"/>
                                          </p:val>
                                        </p:tav>
                                        <p:tav tm="100000">
                                          <p:val>
                                            <p:strVal val="#ppt_h"/>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wipe(left)">
                                      <p:cBhvr>
                                        <p:cTn id="26" dur="500"/>
                                        <p:tgtEl>
                                          <p:spTgt spid="2">
                                            <p:txEl>
                                              <p:pRg st="0" end="0"/>
                                            </p:txEl>
                                          </p:spTgt>
                                        </p:tgtEl>
                                      </p:cBhvr>
                                    </p:animEffect>
                                  </p:childTnLst>
                                </p:cTn>
                              </p:par>
                            </p:childTnLst>
                          </p:cTn>
                        </p:par>
                        <p:par>
                          <p:cTn id="27" fill="hold">
                            <p:stCondLst>
                              <p:cond delay="1000"/>
                            </p:stCondLst>
                            <p:childTnLst>
                              <p:par>
                                <p:cTn id="28" presetID="50" presetClass="entr" presetSubtype="0" decel="10000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p:cTn id="30" dur="1000" fill="hold"/>
                                        <p:tgtEl>
                                          <p:spTgt spid="14"/>
                                        </p:tgtEl>
                                        <p:attrNameLst>
                                          <p:attrName>ppt_w</p:attrName>
                                        </p:attrNameLst>
                                      </p:cBhvr>
                                      <p:tavLst>
                                        <p:tav tm="0">
                                          <p:val>
                                            <p:strVal val="#ppt_w+.3"/>
                                          </p:val>
                                        </p:tav>
                                        <p:tav tm="100000">
                                          <p:val>
                                            <p:strVal val="#ppt_w"/>
                                          </p:val>
                                        </p:tav>
                                      </p:tavLst>
                                    </p:anim>
                                    <p:anim calcmode="lin" valueType="num">
                                      <p:cBhvr>
                                        <p:cTn id="31" dur="1000" fill="hold"/>
                                        <p:tgtEl>
                                          <p:spTgt spid="14"/>
                                        </p:tgtEl>
                                        <p:attrNameLst>
                                          <p:attrName>ppt_h</p:attrName>
                                        </p:attrNameLst>
                                      </p:cBhvr>
                                      <p:tavLst>
                                        <p:tav tm="0">
                                          <p:val>
                                            <p:strVal val="#ppt_h"/>
                                          </p:val>
                                        </p:tav>
                                        <p:tav tm="100000">
                                          <p:val>
                                            <p:strVal val="#ppt_h"/>
                                          </p:val>
                                        </p:tav>
                                      </p:tavLst>
                                    </p:anim>
                                    <p:animEffect transition="in" filter="fade">
                                      <p:cBhvr>
                                        <p:cTn id="32" dur="1000"/>
                                        <p:tgtEl>
                                          <p:spTgt spid="14"/>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2">
                                            <p:txEl>
                                              <p:pRg st="1" end="1"/>
                                            </p:txEl>
                                          </p:spTgt>
                                        </p:tgtEl>
                                        <p:attrNameLst>
                                          <p:attrName>style.visibility</p:attrName>
                                        </p:attrNameLst>
                                      </p:cBhvr>
                                      <p:to>
                                        <p:strVal val="visible"/>
                                      </p:to>
                                    </p:set>
                                    <p:animEffect transition="in" filter="wipe(left)">
                                      <p:cBhvr>
                                        <p:cTn id="36" dur="500"/>
                                        <p:tgtEl>
                                          <p:spTgt spid="2">
                                            <p:txEl>
                                              <p:pRg st="1" end="1"/>
                                            </p:txEl>
                                          </p:spTgt>
                                        </p:tgtEl>
                                      </p:cBhvr>
                                    </p:animEffect>
                                  </p:childTnLst>
                                </p:cTn>
                              </p:par>
                            </p:childTnLst>
                          </p:cTn>
                        </p:par>
                        <p:par>
                          <p:cTn id="37" fill="hold">
                            <p:stCondLst>
                              <p:cond delay="2500"/>
                            </p:stCondLst>
                            <p:childTnLst>
                              <p:par>
                                <p:cTn id="38" presetID="22" presetClass="entr" presetSubtype="8" fill="hold" grpId="0" nodeType="afterEffect">
                                  <p:stCondLst>
                                    <p:cond delay="0"/>
                                  </p:stCondLst>
                                  <p:childTnLst>
                                    <p:set>
                                      <p:cBhvr>
                                        <p:cTn id="39" dur="1" fill="hold">
                                          <p:stCondLst>
                                            <p:cond delay="0"/>
                                          </p:stCondLst>
                                        </p:cTn>
                                        <p:tgtEl>
                                          <p:spTgt spid="5">
                                            <p:bg/>
                                          </p:spTgt>
                                        </p:tgtEl>
                                        <p:attrNameLst>
                                          <p:attrName>style.visibility</p:attrName>
                                        </p:attrNameLst>
                                      </p:cBhvr>
                                      <p:to>
                                        <p:strVal val="visible"/>
                                      </p:to>
                                    </p:set>
                                    <p:animEffect transition="in" filter="wipe(left)">
                                      <p:cBhvr>
                                        <p:cTn id="40" dur="500"/>
                                        <p:tgtEl>
                                          <p:spTgt spid="5">
                                            <p:bg/>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wipe(left)">
                                      <p:cBhvr>
                                        <p:cTn id="43" dur="500"/>
                                        <p:tgtEl>
                                          <p:spTgt spid="5">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7" presetClass="entr" presetSubtype="8"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500" fill="hold"/>
                                        <p:tgtEl>
                                          <p:spTgt spid="19"/>
                                        </p:tgtEl>
                                        <p:attrNameLst>
                                          <p:attrName>ppt_x</p:attrName>
                                        </p:attrNameLst>
                                      </p:cBhvr>
                                      <p:tavLst>
                                        <p:tav tm="0">
                                          <p:val>
                                            <p:strVal val="#ppt_x-#ppt_w/2"/>
                                          </p:val>
                                        </p:tav>
                                        <p:tav tm="100000">
                                          <p:val>
                                            <p:strVal val="#ppt_x"/>
                                          </p:val>
                                        </p:tav>
                                      </p:tavLst>
                                    </p:anim>
                                    <p:anim calcmode="lin" valueType="num">
                                      <p:cBhvr>
                                        <p:cTn id="49" dur="500" fill="hold"/>
                                        <p:tgtEl>
                                          <p:spTgt spid="19"/>
                                        </p:tgtEl>
                                        <p:attrNameLst>
                                          <p:attrName>ppt_y</p:attrName>
                                        </p:attrNameLst>
                                      </p:cBhvr>
                                      <p:tavLst>
                                        <p:tav tm="0">
                                          <p:val>
                                            <p:strVal val="#ppt_y"/>
                                          </p:val>
                                        </p:tav>
                                        <p:tav tm="100000">
                                          <p:val>
                                            <p:strVal val="#ppt_y"/>
                                          </p:val>
                                        </p:tav>
                                      </p:tavLst>
                                    </p:anim>
                                    <p:anim calcmode="lin" valueType="num">
                                      <p:cBhvr>
                                        <p:cTn id="50" dur="500" fill="hold"/>
                                        <p:tgtEl>
                                          <p:spTgt spid="19"/>
                                        </p:tgtEl>
                                        <p:attrNameLst>
                                          <p:attrName>ppt_w</p:attrName>
                                        </p:attrNameLst>
                                      </p:cBhvr>
                                      <p:tavLst>
                                        <p:tav tm="0">
                                          <p:val>
                                            <p:fltVal val="0"/>
                                          </p:val>
                                        </p:tav>
                                        <p:tav tm="100000">
                                          <p:val>
                                            <p:strVal val="#ppt_w"/>
                                          </p:val>
                                        </p:tav>
                                      </p:tavLst>
                                    </p:anim>
                                    <p:anim calcmode="lin" valueType="num">
                                      <p:cBhvr>
                                        <p:cTn id="51" dur="500" fill="hold"/>
                                        <p:tgtEl>
                                          <p:spTgt spid="19"/>
                                        </p:tgtEl>
                                        <p:attrNameLst>
                                          <p:attrName>ppt_h</p:attrName>
                                        </p:attrNameLst>
                                      </p:cBhvr>
                                      <p:tavLst>
                                        <p:tav tm="0">
                                          <p:val>
                                            <p:strVal val="#ppt_h"/>
                                          </p:val>
                                        </p:tav>
                                        <p:tav tm="100000">
                                          <p:val>
                                            <p:strVal val="#ppt_h"/>
                                          </p:val>
                                        </p:tav>
                                      </p:tavLst>
                                    </p:anim>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txEl>
                                              <p:pRg st="3" end="3"/>
                                            </p:txEl>
                                          </p:spTgt>
                                        </p:tgtEl>
                                        <p:attrNameLst>
                                          <p:attrName>style.visibility</p:attrName>
                                        </p:attrNameLst>
                                      </p:cBhvr>
                                      <p:to>
                                        <p:strVal val="visible"/>
                                      </p:to>
                                    </p:set>
                                    <p:animEffect transition="in" filter="wipe(left)">
                                      <p:cBhvr>
                                        <p:cTn id="55" dur="500"/>
                                        <p:tgtEl>
                                          <p:spTgt spid="2">
                                            <p:txEl>
                                              <p:pRg st="3" end="3"/>
                                            </p:txEl>
                                          </p:spTgt>
                                        </p:tgtEl>
                                      </p:cBhvr>
                                    </p:animEffect>
                                  </p:childTnLst>
                                </p:cTn>
                              </p:par>
                            </p:childTnLst>
                          </p:cTn>
                        </p:par>
                        <p:par>
                          <p:cTn id="56" fill="hold">
                            <p:stCondLst>
                              <p:cond delay="1000"/>
                            </p:stCondLst>
                            <p:childTnLst>
                              <p:par>
                                <p:cTn id="57" presetID="50" presetClass="entr" presetSubtype="0" decel="100000" fill="hold" nodeType="afterEffect">
                                  <p:stCondLst>
                                    <p:cond delay="0"/>
                                  </p:stCondLst>
                                  <p:childTnLst>
                                    <p:set>
                                      <p:cBhvr>
                                        <p:cTn id="58" dur="1" fill="hold">
                                          <p:stCondLst>
                                            <p:cond delay="0"/>
                                          </p:stCondLst>
                                        </p:cTn>
                                        <p:tgtEl>
                                          <p:spTgt spid="9"/>
                                        </p:tgtEl>
                                        <p:attrNameLst>
                                          <p:attrName>style.visibility</p:attrName>
                                        </p:attrNameLst>
                                      </p:cBhvr>
                                      <p:to>
                                        <p:strVal val="visible"/>
                                      </p:to>
                                    </p:set>
                                    <p:anim calcmode="lin" valueType="num">
                                      <p:cBhvr>
                                        <p:cTn id="59" dur="1000" fill="hold"/>
                                        <p:tgtEl>
                                          <p:spTgt spid="9"/>
                                        </p:tgtEl>
                                        <p:attrNameLst>
                                          <p:attrName>ppt_w</p:attrName>
                                        </p:attrNameLst>
                                      </p:cBhvr>
                                      <p:tavLst>
                                        <p:tav tm="0">
                                          <p:val>
                                            <p:strVal val="#ppt_w+.3"/>
                                          </p:val>
                                        </p:tav>
                                        <p:tav tm="100000">
                                          <p:val>
                                            <p:strVal val="#ppt_w"/>
                                          </p:val>
                                        </p:tav>
                                      </p:tavLst>
                                    </p:anim>
                                    <p:anim calcmode="lin" valueType="num">
                                      <p:cBhvr>
                                        <p:cTn id="60" dur="1000" fill="hold"/>
                                        <p:tgtEl>
                                          <p:spTgt spid="9"/>
                                        </p:tgtEl>
                                        <p:attrNameLst>
                                          <p:attrName>ppt_h</p:attrName>
                                        </p:attrNameLst>
                                      </p:cBhvr>
                                      <p:tavLst>
                                        <p:tav tm="0">
                                          <p:val>
                                            <p:strVal val="#ppt_h"/>
                                          </p:val>
                                        </p:tav>
                                        <p:tav tm="100000">
                                          <p:val>
                                            <p:strVal val="#ppt_h"/>
                                          </p:val>
                                        </p:tav>
                                      </p:tavLst>
                                    </p:anim>
                                    <p:animEffect transition="in" filter="fade">
                                      <p:cBhvr>
                                        <p:cTn id="61" dur="1000"/>
                                        <p:tgtEl>
                                          <p:spTgt spid="9"/>
                                        </p:tgtEl>
                                      </p:cBhvr>
                                    </p:animEffect>
                                  </p:childTnLst>
                                </p:cTn>
                              </p:par>
                            </p:childTnLst>
                          </p:cTn>
                        </p:par>
                        <p:par>
                          <p:cTn id="62" fill="hold">
                            <p:stCondLst>
                              <p:cond delay="2000"/>
                            </p:stCondLst>
                            <p:childTnLst>
                              <p:par>
                                <p:cTn id="63" presetID="22" presetClass="entr" presetSubtype="8" fill="hold" grpId="0" nodeType="afterEffect">
                                  <p:stCondLst>
                                    <p:cond delay="0"/>
                                  </p:stCondLst>
                                  <p:childTnLst>
                                    <p:set>
                                      <p:cBhvr>
                                        <p:cTn id="64" dur="1" fill="hold">
                                          <p:stCondLst>
                                            <p:cond delay="0"/>
                                          </p:stCondLst>
                                        </p:cTn>
                                        <p:tgtEl>
                                          <p:spTgt spid="2">
                                            <p:txEl>
                                              <p:pRg st="4" end="4"/>
                                            </p:txEl>
                                          </p:spTgt>
                                        </p:tgtEl>
                                        <p:attrNameLst>
                                          <p:attrName>style.visibility</p:attrName>
                                        </p:attrNameLst>
                                      </p:cBhvr>
                                      <p:to>
                                        <p:strVal val="visible"/>
                                      </p:to>
                                    </p:set>
                                    <p:animEffect transition="in" filter="wipe(left)">
                                      <p:cBhvr>
                                        <p:cTn id="65" dur="500"/>
                                        <p:tgtEl>
                                          <p:spTgt spid="2">
                                            <p:txEl>
                                              <p:pRg st="4" end="4"/>
                                            </p:txEl>
                                          </p:spTgt>
                                        </p:tgtEl>
                                      </p:cBhvr>
                                    </p:animEffect>
                                  </p:childTnLst>
                                </p:cTn>
                              </p:par>
                            </p:childTnLst>
                          </p:cTn>
                        </p:par>
                        <p:par>
                          <p:cTn id="66" fill="hold">
                            <p:stCondLst>
                              <p:cond delay="2500"/>
                            </p:stCondLst>
                            <p:childTnLst>
                              <p:par>
                                <p:cTn id="67" presetID="22" presetClass="entr" presetSubtype="8" fill="hold" grpId="0" nodeType="afterEffect">
                                  <p:stCondLst>
                                    <p:cond delay="0"/>
                                  </p:stCondLst>
                                  <p:childTnLst>
                                    <p:set>
                                      <p:cBhvr>
                                        <p:cTn id="68" dur="1" fill="hold">
                                          <p:stCondLst>
                                            <p:cond delay="0"/>
                                          </p:stCondLst>
                                        </p:cTn>
                                        <p:tgtEl>
                                          <p:spTgt spid="7">
                                            <p:bg/>
                                          </p:spTgt>
                                        </p:tgtEl>
                                        <p:attrNameLst>
                                          <p:attrName>style.visibility</p:attrName>
                                        </p:attrNameLst>
                                      </p:cBhvr>
                                      <p:to>
                                        <p:strVal val="visible"/>
                                      </p:to>
                                    </p:set>
                                    <p:animEffect transition="in" filter="wipe(left)">
                                      <p:cBhvr>
                                        <p:cTn id="69" dur="500"/>
                                        <p:tgtEl>
                                          <p:spTgt spid="7">
                                            <p:bg/>
                                          </p:spTgt>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7">
                                            <p:txEl>
                                              <p:pRg st="0" end="0"/>
                                            </p:txEl>
                                          </p:spTgt>
                                        </p:tgtEl>
                                        <p:attrNameLst>
                                          <p:attrName>style.visibility</p:attrName>
                                        </p:attrNameLst>
                                      </p:cBhvr>
                                      <p:to>
                                        <p:strVal val="visible"/>
                                      </p:to>
                                    </p:set>
                                    <p:animEffect transition="in" filter="wipe(left)">
                                      <p:cBhvr>
                                        <p:cTn id="72" dur="500"/>
                                        <p:tgtEl>
                                          <p:spTgt spid="7">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0" presetClass="entr" presetSubtype="0" decel="100000" fill="hold" nodeType="clickEffect">
                                  <p:stCondLst>
                                    <p:cond delay="0"/>
                                  </p:stCondLst>
                                  <p:childTnLst>
                                    <p:set>
                                      <p:cBhvr>
                                        <p:cTn id="76" dur="1" fill="hold">
                                          <p:stCondLst>
                                            <p:cond delay="0"/>
                                          </p:stCondLst>
                                        </p:cTn>
                                        <p:tgtEl>
                                          <p:spTgt spid="11"/>
                                        </p:tgtEl>
                                        <p:attrNameLst>
                                          <p:attrName>style.visibility</p:attrName>
                                        </p:attrNameLst>
                                      </p:cBhvr>
                                      <p:to>
                                        <p:strVal val="visible"/>
                                      </p:to>
                                    </p:set>
                                    <p:anim calcmode="lin" valueType="num">
                                      <p:cBhvr>
                                        <p:cTn id="77" dur="1000" fill="hold"/>
                                        <p:tgtEl>
                                          <p:spTgt spid="11"/>
                                        </p:tgtEl>
                                        <p:attrNameLst>
                                          <p:attrName>ppt_w</p:attrName>
                                        </p:attrNameLst>
                                      </p:cBhvr>
                                      <p:tavLst>
                                        <p:tav tm="0">
                                          <p:val>
                                            <p:strVal val="#ppt_w+.3"/>
                                          </p:val>
                                        </p:tav>
                                        <p:tav tm="100000">
                                          <p:val>
                                            <p:strVal val="#ppt_w"/>
                                          </p:val>
                                        </p:tav>
                                      </p:tavLst>
                                    </p:anim>
                                    <p:anim calcmode="lin" valueType="num">
                                      <p:cBhvr>
                                        <p:cTn id="78" dur="1000" fill="hold"/>
                                        <p:tgtEl>
                                          <p:spTgt spid="11"/>
                                        </p:tgtEl>
                                        <p:attrNameLst>
                                          <p:attrName>ppt_h</p:attrName>
                                        </p:attrNameLst>
                                      </p:cBhvr>
                                      <p:tavLst>
                                        <p:tav tm="0">
                                          <p:val>
                                            <p:strVal val="#ppt_h"/>
                                          </p:val>
                                        </p:tav>
                                        <p:tav tm="100000">
                                          <p:val>
                                            <p:strVal val="#ppt_h"/>
                                          </p:val>
                                        </p:tav>
                                      </p:tavLst>
                                    </p:anim>
                                    <p:animEffect transition="in" filter="fade">
                                      <p:cBhvr>
                                        <p:cTn id="79" dur="1000"/>
                                        <p:tgtEl>
                                          <p:spTgt spid="11"/>
                                        </p:tgtEl>
                                      </p:cBhvr>
                                    </p:animEffect>
                                  </p:childTnLst>
                                </p:cTn>
                              </p:par>
                            </p:childTnLst>
                          </p:cTn>
                        </p:par>
                        <p:par>
                          <p:cTn id="80" fill="hold">
                            <p:stCondLst>
                              <p:cond delay="1000"/>
                            </p:stCondLst>
                            <p:childTnLst>
                              <p:par>
                                <p:cTn id="81" presetID="22" presetClass="entr" presetSubtype="8" fill="hold" grpId="0" nodeType="afterEffect">
                                  <p:stCondLst>
                                    <p:cond delay="0"/>
                                  </p:stCondLst>
                                  <p:childTnLst>
                                    <p:set>
                                      <p:cBhvr>
                                        <p:cTn id="82" dur="1" fill="hold">
                                          <p:stCondLst>
                                            <p:cond delay="0"/>
                                          </p:stCondLst>
                                        </p:cTn>
                                        <p:tgtEl>
                                          <p:spTgt spid="2">
                                            <p:txEl>
                                              <p:pRg st="6" end="6"/>
                                            </p:txEl>
                                          </p:spTgt>
                                        </p:tgtEl>
                                        <p:attrNameLst>
                                          <p:attrName>style.visibility</p:attrName>
                                        </p:attrNameLst>
                                      </p:cBhvr>
                                      <p:to>
                                        <p:strVal val="visible"/>
                                      </p:to>
                                    </p:set>
                                    <p:animEffect transition="in" filter="wipe(left)">
                                      <p:cBhvr>
                                        <p:cTn id="83" dur="500"/>
                                        <p:tgtEl>
                                          <p:spTgt spid="2">
                                            <p:txEl>
                                              <p:pRg st="6" end="6"/>
                                            </p:txEl>
                                          </p:spTgt>
                                        </p:tgtEl>
                                      </p:cBhvr>
                                    </p:animEffect>
                                  </p:childTnLst>
                                </p:cTn>
                              </p:par>
                            </p:childTnLst>
                          </p:cTn>
                        </p:par>
                        <p:par>
                          <p:cTn id="84" fill="hold">
                            <p:stCondLst>
                              <p:cond delay="1500"/>
                            </p:stCondLst>
                            <p:childTnLst>
                              <p:par>
                                <p:cTn id="85" presetID="22" presetClass="entr" presetSubtype="8" fill="hold" grpId="0" nodeType="afterEffect">
                                  <p:stCondLst>
                                    <p:cond delay="0"/>
                                  </p:stCondLst>
                                  <p:childTnLst>
                                    <p:set>
                                      <p:cBhvr>
                                        <p:cTn id="86" dur="1" fill="hold">
                                          <p:stCondLst>
                                            <p:cond delay="0"/>
                                          </p:stCondLst>
                                        </p:cTn>
                                        <p:tgtEl>
                                          <p:spTgt spid="10">
                                            <p:bg/>
                                          </p:spTgt>
                                        </p:tgtEl>
                                        <p:attrNameLst>
                                          <p:attrName>style.visibility</p:attrName>
                                        </p:attrNameLst>
                                      </p:cBhvr>
                                      <p:to>
                                        <p:strVal val="visible"/>
                                      </p:to>
                                    </p:set>
                                    <p:animEffect transition="in" filter="wipe(left)">
                                      <p:cBhvr>
                                        <p:cTn id="87" dur="500"/>
                                        <p:tgtEl>
                                          <p:spTgt spid="10">
                                            <p:bg/>
                                          </p:spTgt>
                                        </p:tgtEl>
                                      </p:cBhvr>
                                    </p:animEffect>
                                  </p:childTnLst>
                                </p:cTn>
                              </p:par>
                              <p:par>
                                <p:cTn id="88" presetID="22" presetClass="entr" presetSubtype="8" fill="hold" grpId="0" nodeType="withEffect">
                                  <p:stCondLst>
                                    <p:cond delay="0"/>
                                  </p:stCondLst>
                                  <p:childTnLst>
                                    <p:set>
                                      <p:cBhvr>
                                        <p:cTn id="89" dur="1" fill="hold">
                                          <p:stCondLst>
                                            <p:cond delay="0"/>
                                          </p:stCondLst>
                                        </p:cTn>
                                        <p:tgtEl>
                                          <p:spTgt spid="10">
                                            <p:txEl>
                                              <p:pRg st="0" end="0"/>
                                            </p:txEl>
                                          </p:spTgt>
                                        </p:tgtEl>
                                        <p:attrNameLst>
                                          <p:attrName>style.visibility</p:attrName>
                                        </p:attrNameLst>
                                      </p:cBhvr>
                                      <p:to>
                                        <p:strVal val="visible"/>
                                      </p:to>
                                    </p:set>
                                    <p:animEffect transition="in" filter="wipe(left)">
                                      <p:cBhvr>
                                        <p:cTn id="90" dur="500"/>
                                        <p:tgtEl>
                                          <p:spTgt spid="10">
                                            <p:txEl>
                                              <p:pRg st="0" end="0"/>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50" presetClass="entr" presetSubtype="0" decel="100000" fill="hold" nodeType="clickEffect">
                                  <p:stCondLst>
                                    <p:cond delay="0"/>
                                  </p:stCondLst>
                                  <p:childTnLst>
                                    <p:set>
                                      <p:cBhvr>
                                        <p:cTn id="94" dur="1" fill="hold">
                                          <p:stCondLst>
                                            <p:cond delay="0"/>
                                          </p:stCondLst>
                                        </p:cTn>
                                        <p:tgtEl>
                                          <p:spTgt spid="8"/>
                                        </p:tgtEl>
                                        <p:attrNameLst>
                                          <p:attrName>style.visibility</p:attrName>
                                        </p:attrNameLst>
                                      </p:cBhvr>
                                      <p:to>
                                        <p:strVal val="visible"/>
                                      </p:to>
                                    </p:set>
                                    <p:anim calcmode="lin" valueType="num">
                                      <p:cBhvr>
                                        <p:cTn id="95" dur="1000" fill="hold"/>
                                        <p:tgtEl>
                                          <p:spTgt spid="8"/>
                                        </p:tgtEl>
                                        <p:attrNameLst>
                                          <p:attrName>ppt_w</p:attrName>
                                        </p:attrNameLst>
                                      </p:cBhvr>
                                      <p:tavLst>
                                        <p:tav tm="0">
                                          <p:val>
                                            <p:strVal val="#ppt_w+.3"/>
                                          </p:val>
                                        </p:tav>
                                        <p:tav tm="100000">
                                          <p:val>
                                            <p:strVal val="#ppt_w"/>
                                          </p:val>
                                        </p:tav>
                                      </p:tavLst>
                                    </p:anim>
                                    <p:anim calcmode="lin" valueType="num">
                                      <p:cBhvr>
                                        <p:cTn id="96" dur="1000" fill="hold"/>
                                        <p:tgtEl>
                                          <p:spTgt spid="8"/>
                                        </p:tgtEl>
                                        <p:attrNameLst>
                                          <p:attrName>ppt_h</p:attrName>
                                        </p:attrNameLst>
                                      </p:cBhvr>
                                      <p:tavLst>
                                        <p:tav tm="0">
                                          <p:val>
                                            <p:strVal val="#ppt_h"/>
                                          </p:val>
                                        </p:tav>
                                        <p:tav tm="100000">
                                          <p:val>
                                            <p:strVal val="#ppt_h"/>
                                          </p:val>
                                        </p:tav>
                                      </p:tavLst>
                                    </p:anim>
                                    <p:animEffect transition="in" filter="fade">
                                      <p:cBhvr>
                                        <p:cTn id="97" dur="1000"/>
                                        <p:tgtEl>
                                          <p:spTgt spid="8"/>
                                        </p:tgtEl>
                                      </p:cBhvr>
                                    </p:animEffect>
                                  </p:childTnLst>
                                </p:cTn>
                              </p:par>
                            </p:childTnLst>
                          </p:cTn>
                        </p:par>
                        <p:par>
                          <p:cTn id="98" fill="hold">
                            <p:stCondLst>
                              <p:cond delay="1000"/>
                            </p:stCondLst>
                            <p:childTnLst>
                              <p:par>
                                <p:cTn id="99" presetID="22" presetClass="entr" presetSubtype="8" fill="hold" grpId="0" nodeType="afterEffect">
                                  <p:stCondLst>
                                    <p:cond delay="0"/>
                                  </p:stCondLst>
                                  <p:childTnLst>
                                    <p:set>
                                      <p:cBhvr>
                                        <p:cTn id="100" dur="1" fill="hold">
                                          <p:stCondLst>
                                            <p:cond delay="0"/>
                                          </p:stCondLst>
                                        </p:cTn>
                                        <p:tgtEl>
                                          <p:spTgt spid="2">
                                            <p:txEl>
                                              <p:pRg st="8" end="8"/>
                                            </p:txEl>
                                          </p:spTgt>
                                        </p:tgtEl>
                                        <p:attrNameLst>
                                          <p:attrName>style.visibility</p:attrName>
                                        </p:attrNameLst>
                                      </p:cBhvr>
                                      <p:to>
                                        <p:strVal val="visible"/>
                                      </p:to>
                                    </p:set>
                                    <p:animEffect transition="in" filter="wipe(left)">
                                      <p:cBhvr>
                                        <p:cTn id="101" dur="500"/>
                                        <p:tgtEl>
                                          <p:spTgt spid="2">
                                            <p:txEl>
                                              <p:pRg st="8" end="8"/>
                                            </p:txEl>
                                          </p:spTgt>
                                        </p:tgtEl>
                                      </p:cBhvr>
                                    </p:animEffect>
                                  </p:childTnLst>
                                </p:cTn>
                              </p:par>
                            </p:childTnLst>
                          </p:cTn>
                        </p:par>
                        <p:par>
                          <p:cTn id="102" fill="hold">
                            <p:stCondLst>
                              <p:cond delay="1500"/>
                            </p:stCondLst>
                            <p:childTnLst>
                              <p:par>
                                <p:cTn id="103" presetID="22" presetClass="entr" presetSubtype="8" fill="hold" grpId="0" nodeType="afterEffect">
                                  <p:stCondLst>
                                    <p:cond delay="0"/>
                                  </p:stCondLst>
                                  <p:childTnLst>
                                    <p:set>
                                      <p:cBhvr>
                                        <p:cTn id="104" dur="1" fill="hold">
                                          <p:stCondLst>
                                            <p:cond delay="0"/>
                                          </p:stCondLst>
                                        </p:cTn>
                                        <p:tgtEl>
                                          <p:spTgt spid="12">
                                            <p:bg/>
                                          </p:spTgt>
                                        </p:tgtEl>
                                        <p:attrNameLst>
                                          <p:attrName>style.visibility</p:attrName>
                                        </p:attrNameLst>
                                      </p:cBhvr>
                                      <p:to>
                                        <p:strVal val="visible"/>
                                      </p:to>
                                    </p:set>
                                    <p:animEffect transition="in" filter="wipe(left)">
                                      <p:cBhvr>
                                        <p:cTn id="105" dur="500"/>
                                        <p:tgtEl>
                                          <p:spTgt spid="12">
                                            <p:bg/>
                                          </p:spTgt>
                                        </p:tgtEl>
                                      </p:cBhvr>
                                    </p:animEffect>
                                  </p:childTnLst>
                                </p:cTn>
                              </p:par>
                              <p:par>
                                <p:cTn id="106" presetID="22" presetClass="entr" presetSubtype="8" fill="hold" grpId="0" nodeType="withEffect">
                                  <p:stCondLst>
                                    <p:cond delay="0"/>
                                  </p:stCondLst>
                                  <p:childTnLst>
                                    <p:set>
                                      <p:cBhvr>
                                        <p:cTn id="107" dur="1" fill="hold">
                                          <p:stCondLst>
                                            <p:cond delay="0"/>
                                          </p:stCondLst>
                                        </p:cTn>
                                        <p:tgtEl>
                                          <p:spTgt spid="12">
                                            <p:txEl>
                                              <p:pRg st="0" end="0"/>
                                            </p:txEl>
                                          </p:spTgt>
                                        </p:tgtEl>
                                        <p:attrNameLst>
                                          <p:attrName>style.visibility</p:attrName>
                                        </p:attrNameLst>
                                      </p:cBhvr>
                                      <p:to>
                                        <p:strVal val="visible"/>
                                      </p:to>
                                    </p:set>
                                    <p:animEffect transition="in" filter="wipe(left)">
                                      <p:cBhvr>
                                        <p:cTn id="108" dur="500"/>
                                        <p:tgtEl>
                                          <p:spTgt spid="12">
                                            <p:txEl>
                                              <p:pRg st="0" end="0"/>
                                            </p:txEl>
                                          </p:spTgt>
                                        </p:tgtEl>
                                      </p:cBhvr>
                                    </p:animEffect>
                                  </p:childTnLst>
                                </p:cTn>
                              </p:par>
                            </p:childTnLst>
                          </p:cTn>
                        </p:par>
                      </p:childTnLst>
                    </p:cTn>
                  </p:par>
                  <p:par>
                    <p:cTn id="109" fill="hold">
                      <p:stCondLst>
                        <p:cond delay="indefinite"/>
                      </p:stCondLst>
                      <p:childTnLst>
                        <p:par>
                          <p:cTn id="110" fill="hold">
                            <p:stCondLst>
                              <p:cond delay="0"/>
                            </p:stCondLst>
                            <p:childTnLst>
                              <p:par>
                                <p:cTn id="111" presetID="50" presetClass="entr" presetSubtype="0" decel="100000" fill="hold" nodeType="clickEffect">
                                  <p:stCondLst>
                                    <p:cond delay="0"/>
                                  </p:stCondLst>
                                  <p:childTnLst>
                                    <p:set>
                                      <p:cBhvr>
                                        <p:cTn id="112" dur="1" fill="hold">
                                          <p:stCondLst>
                                            <p:cond delay="0"/>
                                          </p:stCondLst>
                                        </p:cTn>
                                        <p:tgtEl>
                                          <p:spTgt spid="13"/>
                                        </p:tgtEl>
                                        <p:attrNameLst>
                                          <p:attrName>style.visibility</p:attrName>
                                        </p:attrNameLst>
                                      </p:cBhvr>
                                      <p:to>
                                        <p:strVal val="visible"/>
                                      </p:to>
                                    </p:set>
                                    <p:anim calcmode="lin" valueType="num">
                                      <p:cBhvr>
                                        <p:cTn id="113" dur="1000" fill="hold"/>
                                        <p:tgtEl>
                                          <p:spTgt spid="13"/>
                                        </p:tgtEl>
                                        <p:attrNameLst>
                                          <p:attrName>ppt_w</p:attrName>
                                        </p:attrNameLst>
                                      </p:cBhvr>
                                      <p:tavLst>
                                        <p:tav tm="0">
                                          <p:val>
                                            <p:strVal val="#ppt_w+.3"/>
                                          </p:val>
                                        </p:tav>
                                        <p:tav tm="100000">
                                          <p:val>
                                            <p:strVal val="#ppt_w"/>
                                          </p:val>
                                        </p:tav>
                                      </p:tavLst>
                                    </p:anim>
                                    <p:anim calcmode="lin" valueType="num">
                                      <p:cBhvr>
                                        <p:cTn id="114" dur="1000" fill="hold"/>
                                        <p:tgtEl>
                                          <p:spTgt spid="13"/>
                                        </p:tgtEl>
                                        <p:attrNameLst>
                                          <p:attrName>ppt_h</p:attrName>
                                        </p:attrNameLst>
                                      </p:cBhvr>
                                      <p:tavLst>
                                        <p:tav tm="0">
                                          <p:val>
                                            <p:strVal val="#ppt_h"/>
                                          </p:val>
                                        </p:tav>
                                        <p:tav tm="100000">
                                          <p:val>
                                            <p:strVal val="#ppt_h"/>
                                          </p:val>
                                        </p:tav>
                                      </p:tavLst>
                                    </p:anim>
                                    <p:animEffect transition="in" filter="fade">
                                      <p:cBhvr>
                                        <p:cTn id="115" dur="1000"/>
                                        <p:tgtEl>
                                          <p:spTgt spid="13"/>
                                        </p:tgtEl>
                                      </p:cBhvr>
                                    </p:animEffect>
                                  </p:childTnLst>
                                </p:cTn>
                              </p:par>
                            </p:childTnLst>
                          </p:cTn>
                        </p:par>
                        <p:par>
                          <p:cTn id="116" fill="hold">
                            <p:stCondLst>
                              <p:cond delay="1000"/>
                            </p:stCondLst>
                            <p:childTnLst>
                              <p:par>
                                <p:cTn id="117" presetID="22" presetClass="entr" presetSubtype="8" fill="hold" grpId="0" nodeType="afterEffect">
                                  <p:stCondLst>
                                    <p:cond delay="0"/>
                                  </p:stCondLst>
                                  <p:childTnLst>
                                    <p:set>
                                      <p:cBhvr>
                                        <p:cTn id="118" dur="1" fill="hold">
                                          <p:stCondLst>
                                            <p:cond delay="0"/>
                                          </p:stCondLst>
                                        </p:cTn>
                                        <p:tgtEl>
                                          <p:spTgt spid="2">
                                            <p:txEl>
                                              <p:pRg st="10" end="10"/>
                                            </p:txEl>
                                          </p:spTgt>
                                        </p:tgtEl>
                                        <p:attrNameLst>
                                          <p:attrName>style.visibility</p:attrName>
                                        </p:attrNameLst>
                                      </p:cBhvr>
                                      <p:to>
                                        <p:strVal val="visible"/>
                                      </p:to>
                                    </p:set>
                                    <p:animEffect transition="in" filter="wipe(left)">
                                      <p:cBhvr>
                                        <p:cTn id="119" dur="500"/>
                                        <p:tgtEl>
                                          <p:spTgt spid="2">
                                            <p:txEl>
                                              <p:pRg st="10" end="10"/>
                                            </p:txEl>
                                          </p:spTgt>
                                        </p:tgtEl>
                                      </p:cBhvr>
                                    </p:animEffect>
                                  </p:childTnLst>
                                </p:cTn>
                              </p:par>
                            </p:childTnLst>
                          </p:cTn>
                        </p:par>
                        <p:par>
                          <p:cTn id="120" fill="hold">
                            <p:stCondLst>
                              <p:cond delay="1500"/>
                            </p:stCondLst>
                            <p:childTnLst>
                              <p:par>
                                <p:cTn id="121" presetID="22" presetClass="entr" presetSubtype="8" fill="hold" grpId="0" nodeType="afterEffect">
                                  <p:stCondLst>
                                    <p:cond delay="0"/>
                                  </p:stCondLst>
                                  <p:childTnLst>
                                    <p:set>
                                      <p:cBhvr>
                                        <p:cTn id="122" dur="1" fill="hold">
                                          <p:stCondLst>
                                            <p:cond delay="0"/>
                                          </p:stCondLst>
                                        </p:cTn>
                                        <p:tgtEl>
                                          <p:spTgt spid="15">
                                            <p:bg/>
                                          </p:spTgt>
                                        </p:tgtEl>
                                        <p:attrNameLst>
                                          <p:attrName>style.visibility</p:attrName>
                                        </p:attrNameLst>
                                      </p:cBhvr>
                                      <p:to>
                                        <p:strVal val="visible"/>
                                      </p:to>
                                    </p:set>
                                    <p:animEffect transition="in" filter="wipe(left)">
                                      <p:cBhvr>
                                        <p:cTn id="123" dur="500"/>
                                        <p:tgtEl>
                                          <p:spTgt spid="15">
                                            <p:bg/>
                                          </p:spTgt>
                                        </p:tgtEl>
                                      </p:cBhvr>
                                    </p:animEffect>
                                  </p:childTnLst>
                                </p:cTn>
                              </p:par>
                              <p:par>
                                <p:cTn id="124" presetID="22" presetClass="entr" presetSubtype="8" fill="hold" grpId="0" nodeType="withEffect">
                                  <p:stCondLst>
                                    <p:cond delay="0"/>
                                  </p:stCondLst>
                                  <p:childTnLst>
                                    <p:set>
                                      <p:cBhvr>
                                        <p:cTn id="125" dur="1" fill="hold">
                                          <p:stCondLst>
                                            <p:cond delay="0"/>
                                          </p:stCondLst>
                                        </p:cTn>
                                        <p:tgtEl>
                                          <p:spTgt spid="15">
                                            <p:txEl>
                                              <p:pRg st="0" end="0"/>
                                            </p:txEl>
                                          </p:spTgt>
                                        </p:tgtEl>
                                        <p:attrNameLst>
                                          <p:attrName>style.visibility</p:attrName>
                                        </p:attrNameLst>
                                      </p:cBhvr>
                                      <p:to>
                                        <p:strVal val="visible"/>
                                      </p:to>
                                    </p:set>
                                    <p:animEffect transition="in" filter="wipe(left)">
                                      <p:cBhvr>
                                        <p:cTn id="126"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5" grpId="0" uiExpand="1" build="p" animBg="1"/>
      <p:bldP spid="7" grpId="0" uiExpand="1" build="p" animBg="1"/>
      <p:bldP spid="10" grpId="0" uiExpand="1" build="p" animBg="1"/>
      <p:bldP spid="12" grpId="0" uiExpand="1" build="p" animBg="1"/>
      <p:bldP spid="15" grpId="0" uiExpand="1" build="p"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545380" y="391898"/>
            <a:ext cx="11646620" cy="6340197"/>
          </a:xfrm>
          <a:prstGeom prst="rect">
            <a:avLst/>
          </a:prstGeom>
          <a:noFill/>
        </p:spPr>
        <p:txBody>
          <a:bodyPr wrap="square">
            <a:spAutoFit/>
            <a:scene3d>
              <a:camera prst="orthographicFront"/>
              <a:lightRig rig="brightRoom" dir="t"/>
            </a:scene3d>
            <a:sp3d extrusionH="57150">
              <a:bevelT w="38100" h="38100" prst="slope"/>
            </a:sp3d>
          </a:bodyPr>
          <a:lstStyle/>
          <a:p>
            <a:pPr algn="ctr"/>
            <a:r>
              <a:rPr lang="de-DE" sz="8000" b="1" spc="1000" dirty="0">
                <a:ln w="12700" cmpd="sng">
                  <a:solidFill>
                    <a:schemeClr val="accent4"/>
                  </a:solidFill>
                  <a:prstDash val="solid"/>
                </a:ln>
                <a:blipFill>
                  <a:blip r:embed="rId3"/>
                  <a:stretch>
                    <a:fillRect/>
                  </a:stretch>
                </a:blipFill>
                <a:effectLst>
                  <a:outerShdw blurRad="50800" dist="12700" dir="5400000" algn="ctr" rotWithShape="0">
                    <a:schemeClr val="tx1"/>
                  </a:outerShdw>
                </a:effectLst>
                <a:latin typeface="Candara" panose="020E0502030303020204" pitchFamily="34" charset="0"/>
              </a:rPr>
              <a:t>PROBLEME, </a:t>
            </a:r>
            <a:br>
              <a:rPr lang="de-DE" sz="8000" b="1" spc="1000" dirty="0">
                <a:ln w="12700" cmpd="sng">
                  <a:solidFill>
                    <a:schemeClr val="accent4"/>
                  </a:solidFill>
                  <a:prstDash val="solid"/>
                </a:ln>
                <a:blipFill>
                  <a:blip r:embed="rId3"/>
                  <a:stretch>
                    <a:fillRect/>
                  </a:stretch>
                </a:blipFill>
                <a:effectLst>
                  <a:outerShdw blurRad="50800" dist="12700" dir="5400000" algn="ctr" rotWithShape="0">
                    <a:schemeClr val="tx1"/>
                  </a:outerShdw>
                </a:effectLst>
                <a:latin typeface="Candara" panose="020E0502030303020204" pitchFamily="34" charset="0"/>
              </a:rPr>
            </a:br>
            <a:r>
              <a:rPr lang="de-DE" sz="8000" b="1" spc="1000" dirty="0">
                <a:ln w="12700" cmpd="sng">
                  <a:solidFill>
                    <a:schemeClr val="accent4"/>
                  </a:solidFill>
                  <a:prstDash val="solid"/>
                </a:ln>
                <a:blipFill>
                  <a:blip r:embed="rId3"/>
                  <a:stretch>
                    <a:fillRect/>
                  </a:stretch>
                </a:blipFill>
                <a:effectLst>
                  <a:outerShdw blurRad="50800" dist="12700" dir="5400000" algn="ctr" rotWithShape="0">
                    <a:schemeClr val="tx1"/>
                  </a:outerShdw>
                </a:effectLst>
                <a:latin typeface="Candara" panose="020E0502030303020204" pitchFamily="34" charset="0"/>
              </a:rPr>
              <a:t>DIE </a:t>
            </a:r>
            <a:r>
              <a:rPr lang="de-DE" sz="16600" b="1" spc="1000" dirty="0">
                <a:ln w="12700" cmpd="sng">
                  <a:solidFill>
                    <a:schemeClr val="accent4"/>
                  </a:solidFill>
                  <a:prstDash val="solid"/>
                </a:ln>
                <a:blipFill>
                  <a:blip r:embed="rId3"/>
                  <a:stretch>
                    <a:fillRect/>
                  </a:stretch>
                </a:blipFill>
                <a:effectLst>
                  <a:outerShdw blurRad="50800" dist="12700" dir="5400000" algn="ctr" rotWithShape="0">
                    <a:schemeClr val="tx1"/>
                  </a:outerShdw>
                </a:effectLst>
                <a:latin typeface="Candara" panose="020E0502030303020204" pitchFamily="34" charset="0"/>
              </a:rPr>
              <a:t>SPALTUNG</a:t>
            </a:r>
            <a:r>
              <a:rPr lang="de-DE" sz="8000" b="1" spc="1000" dirty="0">
                <a:ln w="12700" cmpd="sng">
                  <a:solidFill>
                    <a:schemeClr val="accent4"/>
                  </a:solidFill>
                  <a:prstDash val="solid"/>
                </a:ln>
                <a:blipFill>
                  <a:blip r:embed="rId3"/>
                  <a:stretch>
                    <a:fillRect/>
                  </a:stretch>
                </a:blipFill>
                <a:effectLst>
                  <a:outerShdw blurRad="50800" dist="12700" dir="5400000" algn="ctr" rotWithShape="0">
                    <a:schemeClr val="tx1"/>
                  </a:outerShdw>
                </a:effectLst>
                <a:latin typeface="Candara" panose="020E0502030303020204" pitchFamily="34" charset="0"/>
              </a:rPr>
              <a:t> VERURSACHEN</a:t>
            </a:r>
            <a:endParaRPr lang="en" sz="8000" b="1" spc="1000" noProof="0" dirty="0">
              <a:ln w="12700" cmpd="sng">
                <a:solidFill>
                  <a:schemeClr val="accent4"/>
                </a:solidFill>
                <a:prstDash val="solid"/>
              </a:ln>
              <a:blipFill>
                <a:blip r:embed="rId3"/>
                <a:stretch>
                  <a:fillRect/>
                </a:stretch>
              </a:blipFill>
              <a:effectLst>
                <a:outerShdw blurRad="50800" dist="12700" dir="5400000" algn="ctr" rotWithShape="0">
                  <a:schemeClr val="tx1"/>
                </a:outerShdw>
              </a:effectLst>
              <a:latin typeface="Candara" panose="020E0502030303020204" pitchFamily="34" charset="0"/>
            </a:endParaRP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blip>
          <a:srcRect/>
          <a:stretch>
            <a:fillRect t="-83000" b="-83000"/>
          </a:stretch>
        </a:blipFill>
        <a:effectLst/>
      </p:bgPr>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229" y="2312032"/>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2647950" y="-55617"/>
            <a:ext cx="9544050" cy="707886"/>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a:r>
              <a:rPr lang="de-DE" sz="4000" b="1" dirty="0">
                <a:ln/>
                <a:solidFill>
                  <a:srgbClr val="FF0000"/>
                </a:solidFill>
              </a:rPr>
              <a:t>Spaltungen und Auseinandersetzungen</a:t>
            </a:r>
          </a:p>
        </p:txBody>
      </p:sp>
      <p:sp>
        <p:nvSpPr>
          <p:cNvPr id="5" name="CuadroTexto 4">
            <a:extLst>
              <a:ext uri="{FF2B5EF4-FFF2-40B4-BE49-F238E27FC236}">
                <a16:creationId xmlns:a16="http://schemas.microsoft.com/office/drawing/2014/main" id="{0FC47749-83A5-7918-276F-D3FFAA7DC771}"/>
              </a:ext>
            </a:extLst>
          </p:cNvPr>
          <p:cNvSpPr txBox="1"/>
          <p:nvPr/>
        </p:nvSpPr>
        <p:spPr>
          <a:xfrm>
            <a:off x="3129944" y="562965"/>
            <a:ext cx="8793893" cy="1877437"/>
          </a:xfrm>
          <a:prstGeom prst="rect">
            <a:avLst/>
          </a:prstGeom>
          <a:solidFill>
            <a:schemeClr val="accent3">
              <a:lumMod val="60000"/>
              <a:lumOff val="40000"/>
              <a:alpha val="44000"/>
            </a:schemeClr>
          </a:solidFill>
          <a:effectLst>
            <a:softEdge rad="203200"/>
          </a:effectLst>
        </p:spPr>
        <p:txBody>
          <a:bodyPr wrap="square">
            <a:spAutoFit/>
          </a:bodyPr>
          <a:lstStyle/>
          <a:p>
            <a:pPr algn="ctr"/>
            <a:r>
              <a:rPr lang="en" sz="2000" b="1" noProof="0" dirty="0">
                <a:solidFill>
                  <a:srgbClr val="002060"/>
                </a:solidFill>
                <a:latin typeface="Candara" panose="020E0502030303020204" pitchFamily="34" charset="0"/>
              </a:rPr>
              <a:t>“</a:t>
            </a:r>
            <a:r>
              <a:rPr lang="de-DE" sz="2000" b="1" dirty="0">
                <a:solidFill>
                  <a:srgbClr val="002060"/>
                </a:solidFill>
                <a:latin typeface="Candara" panose="020E0502030303020204" pitchFamily="34" charset="0"/>
              </a:rPr>
              <a:t>Ich ermahne euch aber, Brüder und Schwestern, im Namen unseres HERRN JESUS CHRISTUS, </a:t>
            </a:r>
            <a:br>
              <a:rPr lang="de-DE" sz="2000" b="1" dirty="0">
                <a:solidFill>
                  <a:srgbClr val="002060"/>
                </a:solidFill>
                <a:latin typeface="Candara" panose="020E0502030303020204" pitchFamily="34" charset="0"/>
              </a:rPr>
            </a:br>
            <a:r>
              <a:rPr lang="de-DE" sz="2000" b="1" dirty="0">
                <a:solidFill>
                  <a:srgbClr val="002060"/>
                </a:solidFill>
                <a:latin typeface="Candara" panose="020E0502030303020204" pitchFamily="34" charset="0"/>
              </a:rPr>
              <a:t>dass ihr alle mit einer Stimme redet; </a:t>
            </a:r>
            <a:br>
              <a:rPr lang="de-DE" sz="2000" b="1" dirty="0">
                <a:solidFill>
                  <a:srgbClr val="002060"/>
                </a:solidFill>
                <a:latin typeface="Candara" panose="020E0502030303020204" pitchFamily="34" charset="0"/>
              </a:rPr>
            </a:br>
            <a:r>
              <a:rPr lang="de-DE" sz="2000" b="1" dirty="0">
                <a:solidFill>
                  <a:srgbClr val="002060"/>
                </a:solidFill>
                <a:latin typeface="Candara" panose="020E0502030303020204" pitchFamily="34" charset="0"/>
              </a:rPr>
              <a:t>und lasst keine Spaltungen unter euch sein, </a:t>
            </a:r>
            <a:br>
              <a:rPr lang="de-DE" sz="2000" b="1" dirty="0">
                <a:solidFill>
                  <a:srgbClr val="002060"/>
                </a:solidFill>
                <a:latin typeface="Candara" panose="020E0502030303020204" pitchFamily="34" charset="0"/>
              </a:rPr>
            </a:br>
            <a:r>
              <a:rPr lang="de-DE" sz="2000" b="1" dirty="0">
                <a:solidFill>
                  <a:srgbClr val="002060"/>
                </a:solidFill>
                <a:latin typeface="Candara" panose="020E0502030303020204" pitchFamily="34" charset="0"/>
              </a:rPr>
              <a:t>sondern haltet aneinander fest in einem Sinn und in einer Meinung</a:t>
            </a:r>
            <a:r>
              <a:rPr lang="en" sz="2000" b="1" noProof="0" dirty="0">
                <a:solidFill>
                  <a:srgbClr val="002060"/>
                </a:solidFill>
                <a:latin typeface="Candara" panose="020E0502030303020204" pitchFamily="34" charset="0"/>
              </a:rPr>
              <a:t>.” </a:t>
            </a:r>
            <a:br>
              <a:rPr lang="en" sz="2000" b="1" noProof="0" dirty="0">
                <a:solidFill>
                  <a:srgbClr val="002060"/>
                </a:solidFill>
                <a:latin typeface="Candara" panose="020E0502030303020204" pitchFamily="34" charset="0"/>
              </a:rPr>
            </a:br>
            <a:r>
              <a:rPr lang="en" sz="1600" b="1" noProof="0" dirty="0">
                <a:solidFill>
                  <a:srgbClr val="002060"/>
                </a:solidFill>
                <a:latin typeface="Candara" panose="020E0502030303020204" pitchFamily="34" charset="0"/>
              </a:rPr>
              <a:t>(1. Korinther 1:10)</a:t>
            </a:r>
            <a:endParaRPr lang="en" sz="2000" b="1" noProof="0" dirty="0">
              <a:solidFill>
                <a:srgbClr val="002060"/>
              </a:solidFill>
              <a:latin typeface="Candara" panose="020E0502030303020204" pitchFamily="34" charset="0"/>
            </a:endParaRPr>
          </a:p>
        </p:txBody>
      </p:sp>
      <p:sp>
        <p:nvSpPr>
          <p:cNvPr id="6" name="CuadroTexto 5">
            <a:extLst>
              <a:ext uri="{FF2B5EF4-FFF2-40B4-BE49-F238E27FC236}">
                <a16:creationId xmlns:a16="http://schemas.microsoft.com/office/drawing/2014/main" id="{7E9416F6-23F8-7A77-42B9-00BB72E2D288}"/>
              </a:ext>
            </a:extLst>
          </p:cNvPr>
          <p:cNvSpPr txBox="1"/>
          <p:nvPr/>
        </p:nvSpPr>
        <p:spPr>
          <a:xfrm>
            <a:off x="2499972" y="2207327"/>
            <a:ext cx="4127926" cy="3216265"/>
          </a:xfrm>
          <a:prstGeom prst="rect">
            <a:avLst/>
          </a:prstGeom>
          <a:noFill/>
        </p:spPr>
        <p:txBody>
          <a:bodyPr wrap="square" rtlCol="0">
            <a:spAutoFit/>
          </a:bodyPr>
          <a:lstStyle/>
          <a:p>
            <a:pPr>
              <a:spcBef>
                <a:spcPts val="600"/>
              </a:spcBef>
            </a:pPr>
            <a:r>
              <a:rPr lang="de-DE" sz="2200" b="1" dirty="0"/>
              <a:t>Verschiedene Führer </a:t>
            </a:r>
            <a:br>
              <a:rPr lang="de-DE" sz="2200" b="1" dirty="0"/>
            </a:br>
            <a:r>
              <a:rPr lang="de-DE" sz="2200" b="1" dirty="0"/>
              <a:t>waren </a:t>
            </a:r>
            <a:r>
              <a:rPr lang="de-DE" sz="2200" b="1" dirty="0" err="1"/>
              <a:t>urch</a:t>
            </a:r>
            <a:r>
              <a:rPr lang="de-DE" sz="2200" b="1" dirty="0"/>
              <a:t> Korinth gegangen </a:t>
            </a:r>
            <a:br>
              <a:rPr lang="de-DE" sz="2200" b="1" dirty="0"/>
            </a:br>
            <a:r>
              <a:rPr lang="de-DE" sz="2200" b="1" dirty="0"/>
              <a:t>und jeder Gläubige hatte </a:t>
            </a:r>
            <a:br>
              <a:rPr lang="de-DE" sz="2200" b="1" dirty="0"/>
            </a:br>
            <a:r>
              <a:rPr lang="de-DE" sz="2200" b="1" dirty="0"/>
              <a:t>seinen Lieblingsprediger </a:t>
            </a:r>
            <a:br>
              <a:rPr lang="de-DE" sz="2200" b="1" dirty="0"/>
            </a:br>
            <a:r>
              <a:rPr lang="de-DE" sz="2200" b="1" dirty="0"/>
              <a:t>(Paulus, Apollos, Petrus ...) </a:t>
            </a:r>
          </a:p>
          <a:p>
            <a:pPr>
              <a:spcBef>
                <a:spcPts val="600"/>
              </a:spcBef>
            </a:pPr>
            <a:r>
              <a:rPr lang="de-DE" sz="2200" b="1" dirty="0"/>
              <a:t>Dies hatte den Punkt erreicht, </a:t>
            </a:r>
            <a:br>
              <a:rPr lang="de-DE" sz="2200" b="1" dirty="0"/>
            </a:br>
            <a:r>
              <a:rPr lang="de-DE" sz="2200" b="1" dirty="0"/>
              <a:t>an dem es unter ihnen zu Streitigkeiten kam </a:t>
            </a:r>
            <a:br>
              <a:rPr lang="de-DE" sz="2200" b="1" dirty="0"/>
            </a:br>
            <a:r>
              <a:rPr lang="de-DE" sz="2200" b="1" dirty="0"/>
              <a:t>(1. Kor. 1,11).</a:t>
            </a:r>
            <a:endParaRPr lang="en" sz="2200" b="1" noProof="0" dirty="0"/>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96061" y="2657407"/>
            <a:ext cx="4982597" cy="2785303"/>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7" name="CuadroTexto 6">
            <a:extLst>
              <a:ext uri="{FF2B5EF4-FFF2-40B4-BE49-F238E27FC236}">
                <a16:creationId xmlns:a16="http://schemas.microsoft.com/office/drawing/2014/main" id="{8FCAFDF7-C5E8-A2D0-392A-9781C9D4EE68}"/>
              </a:ext>
            </a:extLst>
          </p:cNvPr>
          <p:cNvSpPr txBox="1"/>
          <p:nvPr/>
        </p:nvSpPr>
        <p:spPr>
          <a:xfrm>
            <a:off x="4524375" y="5499860"/>
            <a:ext cx="7765449" cy="1107996"/>
          </a:xfrm>
          <a:prstGeom prst="rect">
            <a:avLst/>
          </a:prstGeom>
          <a:noFill/>
        </p:spPr>
        <p:txBody>
          <a:bodyPr wrap="square">
            <a:spAutoFit/>
          </a:bodyPr>
          <a:lstStyle/>
          <a:p>
            <a:pPr lvl="0" algn="ctr">
              <a:spcBef>
                <a:spcPts val="600"/>
              </a:spcBef>
              <a:defRPr/>
            </a:pPr>
            <a:r>
              <a:rPr lang="de-DE" sz="2200" b="1" dirty="0">
                <a:solidFill>
                  <a:prstClr val="black"/>
                </a:solidFill>
              </a:rPr>
              <a:t>Ohne zu merken, dass sie alle eine gemeinsame Botschaft predigten, konzentrierten sie sich </a:t>
            </a:r>
            <a:br>
              <a:rPr lang="de-DE" sz="2200" b="1" dirty="0">
                <a:solidFill>
                  <a:prstClr val="black"/>
                </a:solidFill>
              </a:rPr>
            </a:br>
            <a:r>
              <a:rPr lang="de-DE" sz="2200" b="1" dirty="0">
                <a:solidFill>
                  <a:prstClr val="black"/>
                </a:solidFill>
              </a:rPr>
              <a:t>auf irrelevante Aspekte (1. Kor. 3,5-8).</a:t>
            </a:r>
            <a:endParaRPr kumimoji="0" lang="en" sz="2200" b="1" i="0" u="none" strike="noStrike" kern="1200" cap="none" spc="0" normalizeH="0" baseline="0" noProof="0" dirty="0">
              <a:ln>
                <a:noFill/>
              </a:ln>
              <a:solidFill>
                <a:prstClr val="black"/>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3234686F-0B86-8924-8072-7375C1EC947D}"/>
              </a:ext>
            </a:extLst>
          </p:cNvPr>
          <p:cNvSpPr/>
          <p:nvPr/>
        </p:nvSpPr>
        <p:spPr>
          <a:xfrm>
            <a:off x="77923" y="31992"/>
            <a:ext cx="2570027" cy="1923099"/>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noProof="0" dirty="0">
                <a:solidFill>
                  <a:schemeClr val="bg1"/>
                </a:solidFill>
                <a:latin typeface="Candara" panose="020E0502030303020204" pitchFamily="34" charset="0"/>
              </a:rPr>
              <a:t>So,  12</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a:t>
            </a:r>
            <a:br>
              <a:rPr lang="de-DE" sz="2000" b="1" i="1" dirty="0">
                <a:solidFill>
                  <a:schemeClr val="bg1"/>
                </a:solidFill>
                <a:latin typeface="Candara" panose="020E0502030303020204" pitchFamily="34" charset="0"/>
              </a:rPr>
            </a:br>
            <a:r>
              <a:rPr lang="de-DE" sz="2000" b="1" i="1" dirty="0">
                <a:solidFill>
                  <a:schemeClr val="bg1"/>
                </a:solidFill>
                <a:latin typeface="Candara" panose="020E0502030303020204" pitchFamily="34" charset="0"/>
              </a:rPr>
              <a:t>Das Problem von Grüppchenbildung </a:t>
            </a:r>
            <a:br>
              <a:rPr lang="de-DE" sz="2000" b="1" i="1" dirty="0">
                <a:solidFill>
                  <a:schemeClr val="bg1"/>
                </a:solidFill>
                <a:latin typeface="Candara" panose="020E0502030303020204" pitchFamily="34" charset="0"/>
              </a:rPr>
            </a:br>
            <a:r>
              <a:rPr lang="de-DE" sz="2000" b="1" i="1" dirty="0">
                <a:solidFill>
                  <a:schemeClr val="bg1"/>
                </a:solidFill>
                <a:latin typeface="Candara" panose="020E0502030303020204" pitchFamily="34" charset="0"/>
              </a:rPr>
              <a:t>in der Gemeinde </a:t>
            </a:r>
            <a:endParaRPr lang="de-DE" sz="2000" b="1" i="1" noProof="0" dirty="0">
              <a:solidFill>
                <a:schemeClr val="bg1"/>
              </a:solidFill>
              <a:latin typeface="Candara" panose="020E0502030303020204" pitchFamily="34" charset="0"/>
            </a:endParaRPr>
          </a:p>
        </p:txBody>
      </p:sp>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
                                            <p:bg/>
                                          </p:spTgt>
                                        </p:tgtEl>
                                        <p:attrNameLst>
                                          <p:attrName>style.visibility</p:attrName>
                                        </p:attrNameLst>
                                      </p:cBhvr>
                                      <p:to>
                                        <p:strVal val="visible"/>
                                      </p:to>
                                    </p:set>
                                    <p:animEffect transition="in" filter="wipe(left)">
                                      <p:cBhvr>
                                        <p:cTn id="20" dur="500"/>
                                        <p:tgtEl>
                                          <p:spTgt spid="2">
                                            <p:bg/>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wipe(left)">
                                      <p:cBhvr>
                                        <p:cTn id="23" dur="500"/>
                                        <p:tgtEl>
                                          <p:spTgt spid="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900" decel="100000" fill="hold"/>
                                        <p:tgtEl>
                                          <p:spTgt spid="8"/>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2" fill="hold">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5"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randombar(vertical)">
                                      <p:cBhvr>
                                        <p:cTn id="40" dur="500"/>
                                        <p:tgtEl>
                                          <p:spTgt spid="16"/>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7" grpId="0"/>
      <p:bldP spid="2"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blip>
          <a:srcRect/>
          <a:stretch>
            <a:fillRect t="-83000" b="-83000"/>
          </a:stretch>
        </a:blipFill>
        <a:effectLst/>
      </p:bgPr>
    </p:bg>
    <p:spTree>
      <p:nvGrpSpPr>
        <p:cNvPr id="1" name="">
          <a:extLst>
            <a:ext uri="{FF2B5EF4-FFF2-40B4-BE49-F238E27FC236}">
              <a16:creationId xmlns:a16="http://schemas.microsoft.com/office/drawing/2014/main" id="{30CD8F37-3116-9D7B-E5A3-04A9D0CEE1E3}"/>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5A94C67A-3197-43B8-ADDD-0A5D7F08C81E}"/>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190625" y="2170271"/>
            <a:ext cx="4499183" cy="2515072"/>
          </a:xfrm>
          <a:prstGeom prst="rect">
            <a:avLst/>
          </a:prstGeom>
          <a:effectLst>
            <a:softEdge rad="31750"/>
          </a:effectLst>
        </p:spPr>
      </p:pic>
      <p:pic>
        <p:nvPicPr>
          <p:cNvPr id="10" name="Imagen 9">
            <a:extLst>
              <a:ext uri="{FF2B5EF4-FFF2-40B4-BE49-F238E27FC236}">
                <a16:creationId xmlns:a16="http://schemas.microsoft.com/office/drawing/2014/main" id="{C5F51DAB-1CFF-26D7-2AE8-98DA48E18007}"/>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a:fillRect/>
          </a:stretch>
        </p:blipFill>
        <p:spPr>
          <a:xfrm>
            <a:off x="6867526" y="2332424"/>
            <a:ext cx="5419724" cy="4140855"/>
          </a:xfrm>
          <a:prstGeom prst="round2DiagRect">
            <a:avLst>
              <a:gd name="adj1" fmla="val 0"/>
              <a:gd name="adj2" fmla="val 0"/>
            </a:avLst>
          </a:prstGeom>
          <a:ln w="38100" cap="sq">
            <a:solidFill>
              <a:schemeClr val="accent2">
                <a:lumMod val="40000"/>
                <a:lumOff val="60000"/>
              </a:schemeClr>
            </a:solidFill>
            <a:miter lim="800000"/>
          </a:ln>
          <a:effectLst>
            <a:outerShdw blurRad="50800" dist="38100" dir="2700000" algn="tl" rotWithShape="0">
              <a:prstClr val="black">
                <a:alpha val="40000"/>
              </a:prstClr>
            </a:outerShdw>
            <a:softEdge rad="317500"/>
          </a:effectLst>
        </p:spPr>
      </p:pic>
      <p:sp>
        <p:nvSpPr>
          <p:cNvPr id="12" name="CuadroTexto 11">
            <a:extLst>
              <a:ext uri="{FF2B5EF4-FFF2-40B4-BE49-F238E27FC236}">
                <a16:creationId xmlns:a16="http://schemas.microsoft.com/office/drawing/2014/main" id="{202926B4-A607-7A03-F5B6-A89118B6212D}"/>
              </a:ext>
            </a:extLst>
          </p:cNvPr>
          <p:cNvSpPr txBox="1"/>
          <p:nvPr/>
        </p:nvSpPr>
        <p:spPr>
          <a:xfrm>
            <a:off x="77923" y="4766239"/>
            <a:ext cx="6943725" cy="1446550"/>
          </a:xfrm>
          <a:prstGeom prst="rect">
            <a:avLst/>
          </a:prstGeom>
          <a:noFill/>
        </p:spPr>
        <p:txBody>
          <a:bodyPr wrap="square">
            <a:spAutoFit/>
          </a:bodyPr>
          <a:lstStyle/>
          <a:p>
            <a:pPr algn="ctr">
              <a:spcBef>
                <a:spcPts val="600"/>
              </a:spcBef>
            </a:pPr>
            <a:r>
              <a:rPr lang="de-DE" sz="2200" b="1" dirty="0"/>
              <a:t>Langsam wurde das Gemeindeleben beeinflusst </a:t>
            </a:r>
            <a:br>
              <a:rPr lang="de-DE" sz="2200" b="1" dirty="0"/>
            </a:br>
            <a:r>
              <a:rPr lang="de-DE" sz="2200" b="1" dirty="0"/>
              <a:t>(1. Kor. 3,3). </a:t>
            </a:r>
            <a:br>
              <a:rPr lang="de-DE" sz="2200" b="1" dirty="0"/>
            </a:br>
            <a:r>
              <a:rPr lang="de-DE" sz="2200" b="1" dirty="0"/>
              <a:t>Der Mangel an Einheit verzerrte die Feier </a:t>
            </a:r>
            <a:br>
              <a:rPr lang="de-DE" sz="2200" b="1" dirty="0"/>
            </a:br>
            <a:r>
              <a:rPr lang="de-DE" sz="2200" b="1" dirty="0"/>
              <a:t>des Abendmahls (1. Kor. 11,33). </a:t>
            </a:r>
            <a:endParaRPr lang="en" sz="2200" b="1" noProof="0" dirty="0"/>
          </a:p>
        </p:txBody>
      </p:sp>
      <p:sp>
        <p:nvSpPr>
          <p:cNvPr id="6" name="CuadroTexto 2">
            <a:extLst>
              <a:ext uri="{FF2B5EF4-FFF2-40B4-BE49-F238E27FC236}">
                <a16:creationId xmlns:a16="http://schemas.microsoft.com/office/drawing/2014/main" id="{3B7B2490-0B6F-AF17-4A09-F6AB9CD1CEA2}"/>
              </a:ext>
            </a:extLst>
          </p:cNvPr>
          <p:cNvSpPr txBox="1"/>
          <p:nvPr/>
        </p:nvSpPr>
        <p:spPr>
          <a:xfrm>
            <a:off x="2647950" y="-55617"/>
            <a:ext cx="9544050" cy="707886"/>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a:r>
              <a:rPr lang="de-DE" sz="4000" b="1" dirty="0">
                <a:ln/>
                <a:solidFill>
                  <a:srgbClr val="FF0000"/>
                </a:solidFill>
              </a:rPr>
              <a:t>Spaltungen und Auseinandersetzungen</a:t>
            </a:r>
          </a:p>
        </p:txBody>
      </p:sp>
      <p:sp>
        <p:nvSpPr>
          <p:cNvPr id="7" name="CuadroTexto 4">
            <a:extLst>
              <a:ext uri="{FF2B5EF4-FFF2-40B4-BE49-F238E27FC236}">
                <a16:creationId xmlns:a16="http://schemas.microsoft.com/office/drawing/2014/main" id="{01CC4708-E260-358B-A84A-1F99FBAD2ECC}"/>
              </a:ext>
            </a:extLst>
          </p:cNvPr>
          <p:cNvSpPr txBox="1"/>
          <p:nvPr/>
        </p:nvSpPr>
        <p:spPr>
          <a:xfrm>
            <a:off x="3129944" y="562965"/>
            <a:ext cx="8793893" cy="1877437"/>
          </a:xfrm>
          <a:prstGeom prst="rect">
            <a:avLst/>
          </a:prstGeom>
          <a:solidFill>
            <a:schemeClr val="accent3">
              <a:lumMod val="60000"/>
              <a:lumOff val="40000"/>
              <a:alpha val="44000"/>
            </a:schemeClr>
          </a:solidFill>
          <a:effectLst>
            <a:softEdge rad="203200"/>
          </a:effectLst>
        </p:spPr>
        <p:txBody>
          <a:bodyPr wrap="square">
            <a:spAutoFit/>
          </a:bodyPr>
          <a:lstStyle/>
          <a:p>
            <a:pPr algn="ctr"/>
            <a:r>
              <a:rPr lang="en" sz="2000" b="1" noProof="0" dirty="0">
                <a:solidFill>
                  <a:srgbClr val="002060"/>
                </a:solidFill>
                <a:latin typeface="Candara" panose="020E0502030303020204" pitchFamily="34" charset="0"/>
              </a:rPr>
              <a:t>“</a:t>
            </a:r>
            <a:r>
              <a:rPr lang="de-DE" sz="2000" b="1" dirty="0">
                <a:solidFill>
                  <a:srgbClr val="002060"/>
                </a:solidFill>
                <a:latin typeface="Candara" panose="020E0502030303020204" pitchFamily="34" charset="0"/>
              </a:rPr>
              <a:t>Ich ermahne euch aber, Brüder und Schwestern, im Namen unseres HERRN JESUS CHRISTUS, </a:t>
            </a:r>
            <a:br>
              <a:rPr lang="de-DE" sz="2000" b="1" dirty="0">
                <a:solidFill>
                  <a:srgbClr val="002060"/>
                </a:solidFill>
                <a:latin typeface="Candara" panose="020E0502030303020204" pitchFamily="34" charset="0"/>
              </a:rPr>
            </a:br>
            <a:r>
              <a:rPr lang="de-DE" sz="2000" b="1" dirty="0">
                <a:solidFill>
                  <a:srgbClr val="002060"/>
                </a:solidFill>
                <a:latin typeface="Candara" panose="020E0502030303020204" pitchFamily="34" charset="0"/>
              </a:rPr>
              <a:t>dass ihr alle mit einer Stimme redet; </a:t>
            </a:r>
            <a:br>
              <a:rPr lang="de-DE" sz="2000" b="1" dirty="0">
                <a:solidFill>
                  <a:srgbClr val="002060"/>
                </a:solidFill>
                <a:latin typeface="Candara" panose="020E0502030303020204" pitchFamily="34" charset="0"/>
              </a:rPr>
            </a:br>
            <a:r>
              <a:rPr lang="de-DE" sz="2000" b="1" dirty="0">
                <a:solidFill>
                  <a:srgbClr val="002060"/>
                </a:solidFill>
                <a:latin typeface="Candara" panose="020E0502030303020204" pitchFamily="34" charset="0"/>
              </a:rPr>
              <a:t>und lasst keine Spaltungen unter euch sein, </a:t>
            </a:r>
            <a:br>
              <a:rPr lang="de-DE" sz="2000" b="1" dirty="0">
                <a:solidFill>
                  <a:srgbClr val="002060"/>
                </a:solidFill>
                <a:latin typeface="Candara" panose="020E0502030303020204" pitchFamily="34" charset="0"/>
              </a:rPr>
            </a:br>
            <a:r>
              <a:rPr lang="de-DE" sz="2000" b="1" dirty="0">
                <a:solidFill>
                  <a:srgbClr val="002060"/>
                </a:solidFill>
                <a:latin typeface="Candara" panose="020E0502030303020204" pitchFamily="34" charset="0"/>
              </a:rPr>
              <a:t>sondern haltet aneinander fest in einem Sinn und in einer Meinung</a:t>
            </a:r>
            <a:r>
              <a:rPr lang="en" sz="2000" b="1" noProof="0" dirty="0">
                <a:solidFill>
                  <a:srgbClr val="002060"/>
                </a:solidFill>
                <a:latin typeface="Candara" panose="020E0502030303020204" pitchFamily="34" charset="0"/>
              </a:rPr>
              <a:t>.” </a:t>
            </a:r>
            <a:br>
              <a:rPr lang="en" sz="2000" b="1" noProof="0" dirty="0">
                <a:solidFill>
                  <a:srgbClr val="002060"/>
                </a:solidFill>
                <a:latin typeface="Candara" panose="020E0502030303020204" pitchFamily="34" charset="0"/>
              </a:rPr>
            </a:br>
            <a:r>
              <a:rPr lang="en" sz="1600" b="1" noProof="0" dirty="0">
                <a:solidFill>
                  <a:srgbClr val="002060"/>
                </a:solidFill>
                <a:latin typeface="Candara" panose="020E0502030303020204" pitchFamily="34" charset="0"/>
              </a:rPr>
              <a:t>(1. Korinther 1:10)</a:t>
            </a:r>
            <a:endParaRPr lang="en" sz="2000" b="1" noProof="0" dirty="0">
              <a:solidFill>
                <a:srgbClr val="002060"/>
              </a:solidFill>
              <a:latin typeface="Candara" panose="020E0502030303020204" pitchFamily="34" charset="0"/>
            </a:endParaRPr>
          </a:p>
        </p:txBody>
      </p:sp>
      <p:sp>
        <p:nvSpPr>
          <p:cNvPr id="8" name="Scrollen: horizontal 7">
            <a:extLst>
              <a:ext uri="{FF2B5EF4-FFF2-40B4-BE49-F238E27FC236}">
                <a16:creationId xmlns:a16="http://schemas.microsoft.com/office/drawing/2014/main" id="{6CB352A6-01CE-EA1D-3692-6B93C929B638}"/>
              </a:ext>
            </a:extLst>
          </p:cNvPr>
          <p:cNvSpPr/>
          <p:nvPr/>
        </p:nvSpPr>
        <p:spPr>
          <a:xfrm>
            <a:off x="77923" y="31992"/>
            <a:ext cx="2570027" cy="1923099"/>
          </a:xfrm>
          <a:prstGeom prst="horizontalScroll">
            <a:avLst/>
          </a:prstGeom>
          <a:solidFill>
            <a:srgbClr val="C39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95350"/>
            <a:r>
              <a:rPr lang="de-DE" sz="2000" b="1" i="1" noProof="0" dirty="0">
                <a:solidFill>
                  <a:schemeClr val="bg1"/>
                </a:solidFill>
                <a:latin typeface="Candara" panose="020E0502030303020204" pitchFamily="34" charset="0"/>
              </a:rPr>
              <a:t>So,  12</a:t>
            </a:r>
            <a:r>
              <a:rPr lang="de-DE" sz="2000" b="1" i="1" dirty="0">
                <a:solidFill>
                  <a:schemeClr val="bg1"/>
                </a:solidFill>
                <a:latin typeface="Candara" panose="020E0502030303020204" pitchFamily="34" charset="0"/>
              </a:rPr>
              <a:t>. </a:t>
            </a:r>
            <a:r>
              <a:rPr lang="de-DE" sz="2000" b="1" i="1" noProof="0" dirty="0">
                <a:solidFill>
                  <a:schemeClr val="bg1"/>
                </a:solidFill>
                <a:latin typeface="Candara" panose="020E0502030303020204" pitchFamily="34" charset="0"/>
              </a:rPr>
              <a:t>Juli –</a:t>
            </a:r>
            <a:r>
              <a:rPr lang="de-DE" sz="2000" b="1" i="1" dirty="0">
                <a:solidFill>
                  <a:schemeClr val="bg1"/>
                </a:solidFill>
                <a:latin typeface="Candara" panose="020E0502030303020204" pitchFamily="34" charset="0"/>
              </a:rPr>
              <a:t>  </a:t>
            </a:r>
            <a:br>
              <a:rPr lang="de-DE" sz="2000" b="1" i="1" dirty="0">
                <a:solidFill>
                  <a:schemeClr val="bg1"/>
                </a:solidFill>
                <a:latin typeface="Candara" panose="020E0502030303020204" pitchFamily="34" charset="0"/>
              </a:rPr>
            </a:br>
            <a:r>
              <a:rPr lang="de-DE" sz="2000" b="1" i="1" dirty="0">
                <a:solidFill>
                  <a:schemeClr val="bg1"/>
                </a:solidFill>
                <a:latin typeface="Candara" panose="020E0502030303020204" pitchFamily="34" charset="0"/>
              </a:rPr>
              <a:t>Das Problem von Grüppchenbildung </a:t>
            </a:r>
            <a:br>
              <a:rPr lang="de-DE" sz="2000" b="1" i="1" dirty="0">
                <a:solidFill>
                  <a:schemeClr val="bg1"/>
                </a:solidFill>
                <a:latin typeface="Candara" panose="020E0502030303020204" pitchFamily="34" charset="0"/>
              </a:rPr>
            </a:br>
            <a:r>
              <a:rPr lang="de-DE" sz="2000" b="1" i="1" dirty="0">
                <a:solidFill>
                  <a:schemeClr val="bg1"/>
                </a:solidFill>
                <a:latin typeface="Candara" panose="020E0502030303020204" pitchFamily="34" charset="0"/>
              </a:rPr>
              <a:t>in der Gemeinde </a:t>
            </a:r>
            <a:endParaRPr lang="de-DE" sz="2000" b="1" i="1" noProof="0" dirty="0">
              <a:solidFill>
                <a:schemeClr val="bg1"/>
              </a:solidFill>
              <a:latin typeface="Candara" panose="020E0502030303020204" pitchFamily="34" charset="0"/>
            </a:endParaRPr>
          </a:p>
        </p:txBody>
      </p:sp>
      <p:sp>
        <p:nvSpPr>
          <p:cNvPr id="9" name="CuadroTexto 11">
            <a:extLst>
              <a:ext uri="{FF2B5EF4-FFF2-40B4-BE49-F238E27FC236}">
                <a16:creationId xmlns:a16="http://schemas.microsoft.com/office/drawing/2014/main" id="{A98D9286-764E-B163-9153-4944434D6339}"/>
              </a:ext>
            </a:extLst>
          </p:cNvPr>
          <p:cNvSpPr txBox="1"/>
          <p:nvPr/>
        </p:nvSpPr>
        <p:spPr>
          <a:xfrm>
            <a:off x="6626297" y="5574209"/>
            <a:ext cx="5660953" cy="1107996"/>
          </a:xfrm>
          <a:prstGeom prst="rect">
            <a:avLst/>
          </a:prstGeom>
          <a:solidFill>
            <a:srgbClr val="913823">
              <a:alpha val="74000"/>
            </a:srgbClr>
          </a:solidFill>
          <a:effectLst>
            <a:softEdge rad="139700"/>
          </a:effectLst>
        </p:spPr>
        <p:txBody>
          <a:bodyPr wrap="square">
            <a:spAutoFit/>
          </a:bodyPr>
          <a:lstStyle/>
          <a:p>
            <a:pPr algn="ctr">
              <a:spcBef>
                <a:spcPts val="600"/>
              </a:spcBef>
            </a:pPr>
            <a:r>
              <a:rPr lang="de-DE" sz="2200" b="1" dirty="0">
                <a:solidFill>
                  <a:schemeClr val="accent4">
                    <a:lumMod val="20000"/>
                    <a:lumOff val="80000"/>
                  </a:schemeClr>
                </a:solidFill>
              </a:rPr>
              <a:t>Sie gingen sogar so weit, </a:t>
            </a:r>
            <a:br>
              <a:rPr lang="de-DE" sz="2200" b="1" dirty="0">
                <a:solidFill>
                  <a:schemeClr val="accent4">
                    <a:lumMod val="20000"/>
                    <a:lumOff val="80000"/>
                  </a:schemeClr>
                </a:solidFill>
              </a:rPr>
            </a:br>
            <a:r>
              <a:rPr lang="de-DE" sz="2200" b="1" dirty="0">
                <a:solidFill>
                  <a:schemeClr val="accent4">
                    <a:lumMod val="20000"/>
                    <a:lumOff val="80000"/>
                  </a:schemeClr>
                </a:solidFill>
              </a:rPr>
              <a:t>sich gegenseitig vor Gericht zu verklagen </a:t>
            </a:r>
            <a:br>
              <a:rPr lang="de-DE" sz="2200" b="1" dirty="0">
                <a:solidFill>
                  <a:schemeClr val="accent4">
                    <a:lumMod val="20000"/>
                    <a:lumOff val="80000"/>
                  </a:schemeClr>
                </a:solidFill>
              </a:rPr>
            </a:br>
            <a:r>
              <a:rPr lang="de-DE" sz="2000" b="1" dirty="0">
                <a:solidFill>
                  <a:schemeClr val="accent4">
                    <a:lumMod val="20000"/>
                    <a:lumOff val="80000"/>
                  </a:schemeClr>
                </a:solidFill>
              </a:rPr>
              <a:t>(1. Kor. 6,1).</a:t>
            </a:r>
            <a:endParaRPr lang="en" sz="2200" b="1" noProof="0" dirty="0">
              <a:solidFill>
                <a:schemeClr val="accent4">
                  <a:lumMod val="20000"/>
                  <a:lumOff val="80000"/>
                </a:schemeClr>
              </a:solidFill>
            </a:endParaRPr>
          </a:p>
        </p:txBody>
      </p:sp>
    </p:spTree>
    <p:extLst>
      <p:ext uri="{BB962C8B-B14F-4D97-AF65-F5344CB8AC3E}">
        <p14:creationId xmlns:p14="http://schemas.microsoft.com/office/powerpoint/2010/main" val="3646589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upRight)">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9"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strips(upLeft)">
                                      <p:cBhvr>
                                        <p:cTn id="16" dur="500"/>
                                        <p:tgtEl>
                                          <p:spTgt spid="1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0" y="642947"/>
            <a:ext cx="12258674" cy="5109091"/>
          </a:xfrm>
          <a:prstGeom prst="rect">
            <a:avLst/>
          </a:prstGeom>
          <a:noFill/>
        </p:spPr>
        <p:txBody>
          <a:bodyPr wrap="square">
            <a:spAutoFit/>
            <a:scene3d>
              <a:camera prst="orthographicFront"/>
              <a:lightRig rig="brightRoom" dir="t"/>
            </a:scene3d>
            <a:sp3d extrusionH="57150">
              <a:bevelT w="38100" h="38100" prst="slope"/>
            </a:sp3d>
          </a:bodyPr>
          <a:lstStyle/>
          <a:p>
            <a:pPr algn="ctr"/>
            <a:r>
              <a:rPr lang="en" sz="8000" b="1" spc="1000" noProof="0" dirty="0">
                <a:ln w="12700" cmpd="sng">
                  <a:solidFill>
                    <a:srgbClr val="285E2D"/>
                  </a:solidFill>
                  <a:prstDash val="solid"/>
                </a:ln>
                <a:blipFill>
                  <a:blip r:embed="rId3"/>
                  <a:stretch>
                    <a:fillRect/>
                  </a:stretch>
                </a:blipFill>
                <a:effectLst>
                  <a:outerShdw blurRad="50800" dist="12700" dir="5400000" algn="ctr" rotWithShape="0">
                    <a:schemeClr val="tx1"/>
                  </a:outerShdw>
                </a:effectLst>
                <a:latin typeface="Candara" panose="020E0502030303020204" pitchFamily="34" charset="0"/>
              </a:rPr>
              <a:t>WIE MAN </a:t>
            </a:r>
            <a:br>
              <a:rPr lang="en" sz="8000" b="1" spc="1000" noProof="0" dirty="0">
                <a:ln w="12700" cmpd="sng">
                  <a:solidFill>
                    <a:srgbClr val="285E2D"/>
                  </a:solidFill>
                  <a:prstDash val="solid"/>
                </a:ln>
                <a:blipFill>
                  <a:blip r:embed="rId3"/>
                  <a:stretch>
                    <a:fillRect/>
                  </a:stretch>
                </a:blipFill>
                <a:effectLst>
                  <a:outerShdw blurRad="50800" dist="12700" dir="5400000" algn="ctr" rotWithShape="0">
                    <a:schemeClr val="tx1"/>
                  </a:outerShdw>
                </a:effectLst>
                <a:latin typeface="Candara" panose="020E0502030303020204" pitchFamily="34" charset="0"/>
              </a:rPr>
            </a:br>
            <a:r>
              <a:rPr lang="en" sz="8000" b="1" spc="1000" noProof="0" dirty="0">
                <a:ln w="12700" cmpd="sng">
                  <a:solidFill>
                    <a:srgbClr val="285E2D"/>
                  </a:solidFill>
                  <a:prstDash val="solid"/>
                </a:ln>
                <a:blipFill>
                  <a:blip r:embed="rId3"/>
                  <a:stretch>
                    <a:fillRect/>
                  </a:stretch>
                </a:blipFill>
                <a:effectLst>
                  <a:outerShdw blurRad="50800" dist="12700" dir="5400000" algn="ctr" rotWithShape="0">
                    <a:schemeClr val="tx1"/>
                  </a:outerShdw>
                </a:effectLst>
                <a:latin typeface="Candara" panose="020E0502030303020204" pitchFamily="34" charset="0"/>
              </a:rPr>
              <a:t>DIE </a:t>
            </a:r>
            <a:r>
              <a:rPr lang="en" sz="16600" b="1" spc="1000" noProof="0" dirty="0">
                <a:ln w="12700" cmpd="sng">
                  <a:solidFill>
                    <a:srgbClr val="285E2D"/>
                  </a:solidFill>
                  <a:prstDash val="solid"/>
                </a:ln>
                <a:blipFill>
                  <a:blip r:embed="rId3"/>
                  <a:stretch>
                    <a:fillRect/>
                  </a:stretch>
                </a:blipFill>
                <a:effectLst>
                  <a:outerShdw blurRad="50800" dist="12700" dir="5400000" algn="ctr" rotWithShape="0">
                    <a:schemeClr val="tx1"/>
                  </a:outerShdw>
                </a:effectLst>
                <a:latin typeface="Candara" panose="020E0502030303020204" pitchFamily="34" charset="0"/>
              </a:rPr>
              <a:t>EINHEIT</a:t>
            </a:r>
            <a:r>
              <a:rPr lang="en" sz="8000" b="1" spc="1000" noProof="0" dirty="0">
                <a:ln w="12700" cmpd="sng">
                  <a:solidFill>
                    <a:srgbClr val="285E2D"/>
                  </a:solidFill>
                  <a:prstDash val="solid"/>
                </a:ln>
                <a:blipFill>
                  <a:blip r:embed="rId3"/>
                  <a:stretch>
                    <a:fillRect/>
                  </a:stretch>
                </a:blipFill>
                <a:effectLst>
                  <a:outerShdw blurRad="50800" dist="12700" dir="5400000" algn="ctr" rotWithShape="0">
                    <a:schemeClr val="tx1"/>
                  </a:outerShdw>
                </a:effectLst>
                <a:latin typeface="Candara" panose="020E0502030303020204" pitchFamily="34" charset="0"/>
              </a:rPr>
              <a:t> AUFRECHT ERHÄLT</a:t>
            </a: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2256</Words>
  <Application>Microsoft Office PowerPoint</Application>
  <PresentationFormat>Panorámica</PresentationFormat>
  <Paragraphs>134</Paragraphs>
  <Slides>26</Slides>
  <Notes>5</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26</vt:i4>
      </vt:variant>
    </vt:vector>
  </HeadingPairs>
  <TitlesOfParts>
    <vt:vector size="34" baseType="lpstr">
      <vt:lpstr>Arial</vt:lpstr>
      <vt:lpstr>Aptos Display</vt:lpstr>
      <vt:lpstr>Broadway</vt:lpstr>
      <vt:lpstr>Aptos</vt:lpstr>
      <vt:lpstr>Constantia</vt:lpstr>
      <vt:lpstr>Candara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83</cp:revision>
  <dcterms:created xsi:type="dcterms:W3CDTF">2026-06-06T16:57:43Z</dcterms:created>
  <dcterms:modified xsi:type="dcterms:W3CDTF">2026-07-17T14:14:09Z</dcterms:modified>
</cp:coreProperties>
</file>