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8"/>
  </p:notesMasterIdLst>
  <p:sldIdLst>
    <p:sldId id="256" r:id="rId3"/>
    <p:sldId id="261" r:id="rId4"/>
    <p:sldId id="279" r:id="rId5"/>
    <p:sldId id="281" r:id="rId6"/>
    <p:sldId id="259" r:id="rId7"/>
    <p:sldId id="260" r:id="rId8"/>
    <p:sldId id="284" r:id="rId9"/>
    <p:sldId id="280" r:id="rId10"/>
    <p:sldId id="285" r:id="rId11"/>
    <p:sldId id="278" r:id="rId12"/>
    <p:sldId id="286" r:id="rId13"/>
    <p:sldId id="269" r:id="rId14"/>
    <p:sldId id="282" r:id="rId15"/>
    <p:sldId id="283" r:id="rId16"/>
    <p:sldId id="262" r:id="rId17"/>
    <p:sldId id="289" r:id="rId18"/>
    <p:sldId id="287" r:id="rId19"/>
    <p:sldId id="290" r:id="rId20"/>
    <p:sldId id="264" r:id="rId21"/>
    <p:sldId id="297" r:id="rId22"/>
    <p:sldId id="293" r:id="rId23"/>
    <p:sldId id="294" r:id="rId24"/>
    <p:sldId id="291" r:id="rId25"/>
    <p:sldId id="268" r:id="rId26"/>
    <p:sldId id="298" r:id="rId27"/>
  </p:sldIdLst>
  <p:sldSz cx="12192000" cy="6858000"/>
  <p:notesSz cx="6858000" cy="9144000"/>
  <p:embeddedFontLst>
    <p:embeddedFont>
      <p:font typeface="Candara" panose="020E0502030303020204" pitchFamily="34" charset="0"/>
      <p:regular r:id="rId29"/>
      <p:bold r:id="rId30"/>
      <p:italic r:id="rId31"/>
      <p:boldItalic r:id="rId32"/>
    </p:embeddedFont>
    <p:embeddedFont>
      <p:font typeface="Comic Sans MS" panose="030F0702030302020204" pitchFamily="66" charset="0"/>
      <p:regular r:id="rId33"/>
      <p:bold r:id="rId34"/>
      <p:italic r:id="rId35"/>
      <p:boldItalic r:id="rId36"/>
    </p:embeddedFont>
    <p:embeddedFont>
      <p:font typeface="Constantia" panose="02030602050306030303" pitchFamily="18" charset="0"/>
      <p:regular r:id="rId37"/>
      <p:bold r:id="rId38"/>
      <p:italic r:id="rId39"/>
      <p:boldItalic r:id="rId4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E61992"/>
    <a:srgbClr val="F27AD0"/>
    <a:srgbClr val="FCE0F4"/>
    <a:srgbClr val="CC9900"/>
    <a:srgbClr val="A47D00"/>
    <a:srgbClr val="826000"/>
    <a:srgbClr val="00AC7F"/>
    <a:srgbClr val="00CC99"/>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rPr>
            <a:t>Sünde in der Gemeinde</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bg1">
            <a:lumMod val="65000"/>
          </a:schemeClr>
        </a:solidFill>
      </dgm:spPr>
      <dgm:t>
        <a:bodyPr anchor="t"/>
        <a:lstStyle/>
        <a:p>
          <a:r>
            <a:rPr lang="en" sz="2000" b="1" dirty="0">
              <a:effectLst>
                <a:outerShdw blurRad="38100" dist="38100" dir="2700000" algn="tl">
                  <a:srgbClr val="000000">
                    <a:alpha val="43137"/>
                  </a:srgbClr>
                </a:outerShdw>
              </a:effectLst>
            </a:rPr>
            <a:t>Die geduldete Sünde</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tx2">
            <a:lumMod val="75000"/>
          </a:schemeClr>
        </a:solidFill>
      </dgm:spPr>
      <dgm:t>
        <a:bodyPr anchor="t"/>
        <a:lstStyle/>
        <a:p>
          <a:r>
            <a:rPr lang="en" sz="2000" b="1" dirty="0">
              <a:effectLst>
                <a:outerShdw blurRad="38100" dist="38100" dir="2700000" algn="tl">
                  <a:srgbClr val="000000">
                    <a:alpha val="43137"/>
                  </a:srgbClr>
                </a:outerShdw>
              </a:effectLst>
            </a:rPr>
            <a:t>Ausrottung der Sünde</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chemeClr val="accent2">
            <a:lumMod val="50000"/>
          </a:schemeClr>
        </a:solidFill>
      </dgm:spPr>
      <dgm:t>
        <a:bodyPr anchor="t"/>
        <a:lstStyle/>
        <a:p>
          <a:r>
            <a:rPr lang="en" sz="2000" b="1" dirty="0">
              <a:effectLst>
                <a:outerShdw blurRad="38100" dist="38100" dir="2700000" algn="tl">
                  <a:srgbClr val="000000">
                    <a:alpha val="43137"/>
                  </a:srgbClr>
                </a:outerShdw>
              </a:effectLst>
            </a:rPr>
            <a:t>Umgang mit internen Problemen</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bg2"/>
        </a:solidFill>
      </dgm:spPr>
      <dgm:t>
        <a:bodyPr/>
        <a:lstStyle/>
        <a:p>
          <a:r>
            <a:rPr lang="en" sz="2000" b="1" dirty="0">
              <a:effectLst>
                <a:outerShdw blurRad="38100" dist="38100" dir="2700000" algn="tl">
                  <a:srgbClr val="000000">
                    <a:alpha val="43137"/>
                  </a:srgbClr>
                </a:outerShdw>
              </a:effectLst>
            </a:rPr>
            <a:t>Wie vermeidet man Sünde in der Gemeinde</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gradFill rotWithShape="0">
          <a:gsLst>
            <a:gs pos="0">
              <a:schemeClr val="bg2">
                <a:lumMod val="60000"/>
                <a:lumOff val="40000"/>
              </a:schemeClr>
            </a:gs>
            <a:gs pos="34000">
              <a:srgbClr val="FFC000"/>
            </a:gs>
            <a:gs pos="83000">
              <a:srgbClr val="F27AD0"/>
            </a:gs>
            <a:gs pos="100000">
              <a:srgbClr val="E61992"/>
            </a:gs>
          </a:gsLst>
          <a:lin ang="5400000" scaled="1"/>
        </a:gradFill>
      </dgm:spPr>
      <dgm:t>
        <a:bodyPr anchor="t"/>
        <a:lstStyle/>
        <a:p>
          <a:r>
            <a:rPr lang="en" sz="2000" b="1" dirty="0">
              <a:effectLst>
                <a:outerShdw blurRad="38100" dist="38100" dir="2700000" algn="tl">
                  <a:srgbClr val="000000">
                    <a:alpha val="43137"/>
                  </a:srgbClr>
                </a:outerShdw>
              </a:effectLst>
            </a:rPr>
            <a:t>Tempel des HEILIGEN GEISTES</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gradFill rotWithShape="0">
          <a:gsLst>
            <a:gs pos="0">
              <a:schemeClr val="bg2">
                <a:lumMod val="60000"/>
                <a:lumOff val="40000"/>
              </a:schemeClr>
            </a:gs>
            <a:gs pos="31000">
              <a:schemeClr val="accent2">
                <a:lumMod val="60000"/>
                <a:lumOff val="40000"/>
              </a:schemeClr>
            </a:gs>
            <a:gs pos="83000">
              <a:srgbClr val="F27AD0"/>
            </a:gs>
            <a:gs pos="100000">
              <a:srgbClr val="E61992"/>
            </a:gs>
          </a:gsLst>
          <a:lin ang="5400000" scaled="1"/>
        </a:gradFill>
      </dgm:spPr>
      <dgm:t>
        <a:bodyPr anchor="t"/>
        <a:lstStyle/>
        <a:p>
          <a:r>
            <a:rPr lang="en" sz="2000" b="1" dirty="0">
              <a:effectLst>
                <a:outerShdw blurRad="38100" dist="38100" dir="2700000" algn="tl">
                  <a:srgbClr val="000000">
                    <a:alpha val="43137"/>
                  </a:srgbClr>
                </a:outerShdw>
              </a:effectLst>
            </a:rPr>
            <a:t>Rechtmäßige Sexualität</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3780">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bg1">
            <a:lumMod val="65000"/>
          </a:schemeClr>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tx2">
            <a:lumMod val="75000"/>
          </a:schemeClr>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chemeClr val="accent2">
            <a:lumMod val="50000"/>
          </a:schemeClr>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NeighborY="5267">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gradFill rotWithShape="0">
          <a:gsLst>
            <a:gs pos="0">
              <a:schemeClr val="bg2">
                <a:lumMod val="60000"/>
                <a:lumOff val="40000"/>
              </a:schemeClr>
            </a:gs>
            <a:gs pos="34000">
              <a:srgbClr val="FFC000"/>
            </a:gs>
            <a:gs pos="83000">
              <a:srgbClr val="F27AD0"/>
            </a:gs>
            <a:gs pos="100000">
              <a:srgbClr val="E61992"/>
            </a:gs>
          </a:gsLst>
          <a:lin ang="5400000" scaled="1"/>
        </a:gra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gradFill rotWithShape="0">
          <a:gsLst>
            <a:gs pos="0">
              <a:schemeClr val="bg2">
                <a:lumMod val="60000"/>
                <a:lumOff val="40000"/>
              </a:schemeClr>
            </a:gs>
            <a:gs pos="31000">
              <a:schemeClr val="accent2">
                <a:lumMod val="60000"/>
                <a:lumOff val="40000"/>
              </a:schemeClr>
            </a:gs>
            <a:gs pos="83000">
              <a:srgbClr val="F27AD0"/>
            </a:gs>
            <a:gs pos="100000">
              <a:srgbClr val="E61992"/>
            </a:gs>
          </a:gsLst>
          <a:lin ang="5400000" scaled="1"/>
        </a:gradFill>
      </dgm:spPr>
    </dgm:pt>
    <dgm:pt modelId="{BD3D95B7-C2D1-4248-B510-B818E008E93B}" type="pres">
      <dgm:prSet presAssocID="{A3776592-3A37-4E9D-A419-1E642B0F8DF2}" presName="childText" presStyleLbl="lnNode1" presStyleIdx="4" presStyleCnt="5" custScaleY="212604" custLinFactNeighborX="1693" custLinFactNeighborY="8312">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de-DE" sz="2000" b="1" dirty="0">
              <a:effectLst>
                <a:outerShdw blurRad="38100" dist="38100" dir="2700000" algn="tl">
                  <a:srgbClr val="000000"/>
                </a:outerShdw>
              </a:effectLst>
            </a:rPr>
            <a:t>Ein Urteil zu fällen,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das die Schuld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der Person bestimmt oder nicht bestimmt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(1 Kor. 5,3)</a:t>
          </a:r>
          <a:endParaRPr lang="en" sz="20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de-DE" sz="2000" b="1" dirty="0">
              <a:effectLst>
                <a:outerShdw blurRad="38100" dist="38100" dir="2700000" algn="tl">
                  <a:srgbClr val="000000"/>
                </a:outerShdw>
              </a:effectLst>
            </a:rPr>
            <a:t>Verkehre nicht mit dem Sünder und iss nicht einmal mit ihm, solange er darauf besteht, als Gemeindeglied zu gelten und seine Sünde nicht aufgeben will </a:t>
          </a:r>
          <a:br>
            <a:rPr lang="de-DE" sz="2000" b="1" dirty="0">
              <a:effectLst>
                <a:outerShdw blurRad="38100" dist="38100" dir="2700000" algn="tl">
                  <a:srgbClr val="000000"/>
                </a:outerShdw>
              </a:effectLst>
            </a:rPr>
          </a:br>
          <a:r>
            <a:rPr lang="de-DE" sz="2000" b="1" dirty="0">
              <a:effectLst>
                <a:outerShdw blurRad="38100" dist="38100" dir="2700000" algn="tl">
                  <a:srgbClr val="000000"/>
                </a:outerShdw>
              </a:effectLst>
            </a:rPr>
            <a:t>(1 Kor. 5,11)</a:t>
          </a:r>
          <a:endParaRPr lang="en" sz="20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de-DE" sz="2000" b="1" dirty="0">
              <a:effectLst>
                <a:outerShdw blurRad="38100" dist="38100" dir="2700000" algn="tl">
                  <a:srgbClr val="000000"/>
                </a:outerShdw>
              </a:effectLst>
            </a:rPr>
            <a:t>Um den Sünder zu vertreiben und ihn "an Satan auszuliefern", da er durch das Festhalten an dieser Sünde freiwillig beschlossen hat, sich unter Satans Joch zu stellen (1 Kor. 5,2b, 5a, 13b)</a:t>
          </a:r>
          <a:endParaRPr lang="en" sz="20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custScaleY="111220" custLinFactNeighborX="1399" custLinFactNeighborY="199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custScaleY="111220" custLinFactNeighborX="1399" custLinFactNeighborY="1993">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custScaleY="111220" custLinFactNeighborY="1629">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62567" y="95249"/>
          <a:ext cx="3680143" cy="105805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Sünde in der Gemeinde</a:t>
          </a:r>
          <a:endParaRPr lang="es-ES" sz="2000" kern="1200" dirty="0">
            <a:effectLst>
              <a:outerShdw blurRad="38100" dist="38100" dir="2700000" algn="tl">
                <a:srgbClr val="000000">
                  <a:alpha val="43137"/>
                </a:srgbClr>
              </a:outerShdw>
            </a:effectLst>
          </a:endParaRPr>
        </a:p>
      </dsp:txBody>
      <dsp:txXfrm>
        <a:off x="93556" y="126238"/>
        <a:ext cx="3618165" cy="996074"/>
      </dsp:txXfrm>
    </dsp:sp>
    <dsp:sp modelId="{CA71A984-303D-40C2-9365-87BCBCFABECE}">
      <dsp:nvSpPr>
        <dsp:cNvPr id="0" name=""/>
        <dsp:cNvSpPr/>
      </dsp:nvSpPr>
      <dsp:spPr>
        <a:xfrm>
          <a:off x="74845" y="1244525"/>
          <a:ext cx="641512" cy="1363880"/>
        </a:xfrm>
        <a:prstGeom prst="chevron">
          <a:avLst/>
        </a:prstGeom>
        <a:solidFill>
          <a:schemeClr val="bg1">
            <a:lumMod val="6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782009" y="1244525"/>
          <a:ext cx="2939181" cy="1363880"/>
        </a:xfrm>
        <a:prstGeom prst="roundRect">
          <a:avLst>
            <a:gd name="adj" fmla="val 16670"/>
          </a:avLst>
        </a:prstGeom>
        <a:solidFill>
          <a:schemeClr val="bg1">
            <a:lumMod val="6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Die geduldete Sünde</a:t>
          </a:r>
          <a:endParaRPr lang="es-ES" sz="2000" kern="1200" dirty="0">
            <a:effectLst>
              <a:outerShdw blurRad="38100" dist="38100" dir="2700000" algn="tl">
                <a:srgbClr val="000000">
                  <a:alpha val="43137"/>
                </a:srgbClr>
              </a:outerShdw>
            </a:effectLst>
          </a:endParaRPr>
        </a:p>
      </dsp:txBody>
      <dsp:txXfrm>
        <a:off x="848600" y="1311116"/>
        <a:ext cx="2805999" cy="1230698"/>
      </dsp:txXfrm>
    </dsp:sp>
    <dsp:sp modelId="{891ED311-F33C-43E0-BCE8-DF8EEEA0662D}">
      <dsp:nvSpPr>
        <dsp:cNvPr id="0" name=""/>
        <dsp:cNvSpPr/>
      </dsp:nvSpPr>
      <dsp:spPr>
        <a:xfrm>
          <a:off x="74845" y="2685387"/>
          <a:ext cx="641512" cy="1363880"/>
        </a:xfrm>
        <a:prstGeom prst="chevron">
          <a:avLst/>
        </a:prstGeom>
        <a:solidFill>
          <a:schemeClr val="tx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782009" y="2685387"/>
          <a:ext cx="2939181" cy="1363880"/>
        </a:xfrm>
        <a:prstGeom prst="roundRect">
          <a:avLst>
            <a:gd name="adj" fmla="val 16670"/>
          </a:avLst>
        </a:prstGeom>
        <a:solidFill>
          <a:schemeClr val="tx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Ausrottung der Sünde</a:t>
          </a:r>
          <a:endParaRPr lang="es-ES" sz="2000" kern="1200" dirty="0">
            <a:effectLst>
              <a:outerShdw blurRad="38100" dist="38100" dir="2700000" algn="tl">
                <a:srgbClr val="000000">
                  <a:alpha val="43137"/>
                </a:srgbClr>
              </a:outerShdw>
            </a:effectLst>
          </a:endParaRPr>
        </a:p>
      </dsp:txBody>
      <dsp:txXfrm>
        <a:off x="848600" y="2751978"/>
        <a:ext cx="2805999" cy="1230698"/>
      </dsp:txXfrm>
    </dsp:sp>
    <dsp:sp modelId="{6F1CA706-5070-453D-8F1E-77815CB7DA8A}">
      <dsp:nvSpPr>
        <dsp:cNvPr id="0" name=""/>
        <dsp:cNvSpPr/>
      </dsp:nvSpPr>
      <dsp:spPr>
        <a:xfrm>
          <a:off x="74845" y="4126249"/>
          <a:ext cx="641512" cy="1363880"/>
        </a:xfrm>
        <a:prstGeom prst="chevron">
          <a:avLst/>
        </a:prstGeom>
        <a:solidFill>
          <a:schemeClr val="accent2">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782009" y="4126249"/>
          <a:ext cx="2939181" cy="1363880"/>
        </a:xfrm>
        <a:prstGeom prst="roundRect">
          <a:avLst>
            <a:gd name="adj" fmla="val 16670"/>
          </a:avLst>
        </a:prstGeom>
        <a:solidFill>
          <a:schemeClr val="accent2">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Umgang mit internen Problemen</a:t>
          </a:r>
          <a:endParaRPr lang="es-ES" sz="2000" kern="1200" dirty="0">
            <a:effectLst>
              <a:outerShdw blurRad="38100" dist="38100" dir="2700000" algn="tl">
                <a:srgbClr val="000000">
                  <a:alpha val="43137"/>
                </a:srgbClr>
              </a:outerShdw>
            </a:effectLst>
          </a:endParaRPr>
        </a:p>
      </dsp:txBody>
      <dsp:txXfrm>
        <a:off x="848600" y="4192840"/>
        <a:ext cx="2805999" cy="1230698"/>
      </dsp:txXfrm>
    </dsp:sp>
    <dsp:sp modelId="{A9C60E45-6C8E-46C4-9921-F86C7A834BDB}">
      <dsp:nvSpPr>
        <dsp:cNvPr id="0" name=""/>
        <dsp:cNvSpPr/>
      </dsp:nvSpPr>
      <dsp:spPr>
        <a:xfrm>
          <a:off x="4028730" y="104788"/>
          <a:ext cx="3454333" cy="1058052"/>
        </a:xfrm>
        <a:prstGeom prst="roundRect">
          <a:avLst>
            <a:gd name="adj" fmla="val 10000"/>
          </a:avLst>
        </a:prstGeom>
        <a:solidFill>
          <a:schemeClr val="bg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Wie vermeidet man Sünde in der Gemeinde</a:t>
          </a:r>
          <a:endParaRPr lang="es-ES" sz="2000" kern="1200" dirty="0">
            <a:effectLst>
              <a:outerShdw blurRad="38100" dist="38100" dir="2700000" algn="tl">
                <a:srgbClr val="000000">
                  <a:alpha val="43137"/>
                </a:srgbClr>
              </a:outerShdw>
            </a:effectLst>
          </a:endParaRPr>
        </a:p>
      </dsp:txBody>
      <dsp:txXfrm>
        <a:off x="4059719" y="135777"/>
        <a:ext cx="3392355" cy="996074"/>
      </dsp:txXfrm>
    </dsp:sp>
    <dsp:sp modelId="{D2B1D707-27EC-4FF1-91C9-7BB673A2B5A0}">
      <dsp:nvSpPr>
        <dsp:cNvPr id="0" name=""/>
        <dsp:cNvSpPr/>
      </dsp:nvSpPr>
      <dsp:spPr>
        <a:xfrm>
          <a:off x="4028730" y="1244525"/>
          <a:ext cx="641512" cy="1363880"/>
        </a:xfrm>
        <a:prstGeom prst="chevron">
          <a:avLst/>
        </a:prstGeom>
        <a:gradFill rotWithShape="0">
          <a:gsLst>
            <a:gs pos="0">
              <a:schemeClr val="bg2">
                <a:lumMod val="60000"/>
                <a:lumOff val="40000"/>
              </a:schemeClr>
            </a:gs>
            <a:gs pos="34000">
              <a:srgbClr val="FFC000"/>
            </a:gs>
            <a:gs pos="83000">
              <a:srgbClr val="F27AD0"/>
            </a:gs>
            <a:gs pos="100000">
              <a:srgbClr val="E61992"/>
            </a:gs>
          </a:gsLst>
          <a:lin ang="5400000" scaled="1"/>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4708733" y="1244525"/>
          <a:ext cx="2774331" cy="1363880"/>
        </a:xfrm>
        <a:prstGeom prst="roundRect">
          <a:avLst>
            <a:gd name="adj" fmla="val 16670"/>
          </a:avLst>
        </a:prstGeom>
        <a:gradFill rotWithShape="0">
          <a:gsLst>
            <a:gs pos="0">
              <a:schemeClr val="bg2">
                <a:lumMod val="60000"/>
                <a:lumOff val="40000"/>
              </a:schemeClr>
            </a:gs>
            <a:gs pos="34000">
              <a:srgbClr val="FFC000"/>
            </a:gs>
            <a:gs pos="83000">
              <a:srgbClr val="F27AD0"/>
            </a:gs>
            <a:gs pos="100000">
              <a:srgbClr val="E61992"/>
            </a:gs>
          </a:gsLst>
          <a:lin ang="5400000" scaled="1"/>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Tempel des HEILIGEN GEISTES</a:t>
          </a:r>
          <a:endParaRPr lang="es-ES" sz="2000" kern="1200" dirty="0">
            <a:effectLst>
              <a:outerShdw blurRad="38100" dist="38100" dir="2700000" algn="tl">
                <a:srgbClr val="000000">
                  <a:alpha val="43137"/>
                </a:srgbClr>
              </a:outerShdw>
            </a:effectLst>
          </a:endParaRPr>
        </a:p>
      </dsp:txBody>
      <dsp:txXfrm>
        <a:off x="4775324" y="1311116"/>
        <a:ext cx="2641149" cy="1230698"/>
      </dsp:txXfrm>
    </dsp:sp>
    <dsp:sp modelId="{3D9C0AAA-D938-4478-9F30-BE6E2E2CB4A2}">
      <dsp:nvSpPr>
        <dsp:cNvPr id="0" name=""/>
        <dsp:cNvSpPr/>
      </dsp:nvSpPr>
      <dsp:spPr>
        <a:xfrm>
          <a:off x="4028730" y="2685387"/>
          <a:ext cx="641512" cy="1363880"/>
        </a:xfrm>
        <a:prstGeom prst="chevron">
          <a:avLst/>
        </a:prstGeom>
        <a:gradFill rotWithShape="0">
          <a:gsLst>
            <a:gs pos="0">
              <a:schemeClr val="bg2">
                <a:lumMod val="60000"/>
                <a:lumOff val="40000"/>
              </a:schemeClr>
            </a:gs>
            <a:gs pos="31000">
              <a:schemeClr val="accent2">
                <a:lumMod val="60000"/>
                <a:lumOff val="40000"/>
              </a:schemeClr>
            </a:gs>
            <a:gs pos="83000">
              <a:srgbClr val="F27AD0"/>
            </a:gs>
            <a:gs pos="100000">
              <a:srgbClr val="E61992"/>
            </a:gs>
          </a:gsLst>
          <a:lin ang="5400000" scaled="1"/>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4711886" y="2738709"/>
          <a:ext cx="2774331" cy="1363880"/>
        </a:xfrm>
        <a:prstGeom prst="roundRect">
          <a:avLst>
            <a:gd name="adj" fmla="val 16670"/>
          </a:avLst>
        </a:prstGeom>
        <a:gradFill rotWithShape="0">
          <a:gsLst>
            <a:gs pos="0">
              <a:schemeClr val="bg2">
                <a:lumMod val="60000"/>
                <a:lumOff val="40000"/>
              </a:schemeClr>
            </a:gs>
            <a:gs pos="31000">
              <a:schemeClr val="accent2">
                <a:lumMod val="60000"/>
                <a:lumOff val="40000"/>
              </a:schemeClr>
            </a:gs>
            <a:gs pos="83000">
              <a:srgbClr val="F27AD0"/>
            </a:gs>
            <a:gs pos="100000">
              <a:srgbClr val="E61992"/>
            </a:gs>
          </a:gsLst>
          <a:lin ang="5400000" scaled="1"/>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Rechtmäßige Sexualität</a:t>
          </a:r>
          <a:endParaRPr lang="es-ES" sz="2000" kern="1200" dirty="0">
            <a:effectLst>
              <a:outerShdw blurRad="38100" dist="38100" dir="2700000" algn="tl">
                <a:srgbClr val="000000">
                  <a:alpha val="43137"/>
                </a:srgbClr>
              </a:outerShdw>
            </a:effectLst>
          </a:endParaRPr>
        </a:p>
      </dsp:txBody>
      <dsp:txXfrm>
        <a:off x="4778477" y="2805300"/>
        <a:ext cx="2641149" cy="1230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3010966" y="1040661"/>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318717" y="1082977"/>
        <a:ext cx="34005" cy="6807"/>
      </dsp:txXfrm>
    </dsp:sp>
    <dsp:sp modelId="{4517103E-ADA7-4D99-A534-654E56DEE0F6}">
      <dsp:nvSpPr>
        <dsp:cNvPr id="0" name=""/>
        <dsp:cNvSpPr/>
      </dsp:nvSpPr>
      <dsp:spPr>
        <a:xfrm>
          <a:off x="55786" y="99754"/>
          <a:ext cx="2956980" cy="1973252"/>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Ein Urteil zu fällen,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das die Schuld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der Person bestimmt oder nicht bestimmt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(1 Kor. 5,3)</a:t>
          </a:r>
          <a:endParaRPr lang="en" sz="2000" b="1" kern="1200" dirty="0">
            <a:effectLst>
              <a:outerShdw blurRad="38100" dist="38100" dir="2700000" algn="tl">
                <a:srgbClr val="000000"/>
              </a:outerShdw>
            </a:effectLst>
          </a:endParaRPr>
        </a:p>
      </dsp:txBody>
      <dsp:txXfrm>
        <a:off x="55786" y="99754"/>
        <a:ext cx="2956980" cy="1973252"/>
      </dsp:txXfrm>
    </dsp:sp>
    <dsp:sp modelId="{2E1695E2-AA7A-4BE8-80AA-A0A5E0BEED1D}">
      <dsp:nvSpPr>
        <dsp:cNvPr id="0" name=""/>
        <dsp:cNvSpPr/>
      </dsp:nvSpPr>
      <dsp:spPr>
        <a:xfrm>
          <a:off x="7391910" y="1034203"/>
          <a:ext cx="608137"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80010" y="1076519"/>
        <a:ext cx="31938" cy="6807"/>
      </dsp:txXfrm>
    </dsp:sp>
    <dsp:sp modelId="{DE09943A-C256-40CD-B210-19FD6DF04B3D}">
      <dsp:nvSpPr>
        <dsp:cNvPr id="0" name=""/>
        <dsp:cNvSpPr/>
      </dsp:nvSpPr>
      <dsp:spPr>
        <a:xfrm>
          <a:off x="3692872" y="99754"/>
          <a:ext cx="3700838" cy="1973252"/>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Verkehre nicht mit dem Sünder und iss nicht einmal mit ihm, solange er darauf besteht, als Gemeindeglied zu gelten und seine Sünde nicht aufgeben will </a:t>
          </a:r>
          <a:br>
            <a:rPr lang="de-DE" sz="2000" b="1" kern="1200" dirty="0">
              <a:effectLst>
                <a:outerShdw blurRad="38100" dist="38100" dir="2700000" algn="tl">
                  <a:srgbClr val="000000"/>
                </a:outerShdw>
              </a:effectLst>
            </a:rPr>
          </a:br>
          <a:r>
            <a:rPr lang="de-DE" sz="2000" b="1" kern="1200" dirty="0">
              <a:effectLst>
                <a:outerShdw blurRad="38100" dist="38100" dir="2700000" algn="tl">
                  <a:srgbClr val="000000"/>
                </a:outerShdw>
              </a:effectLst>
            </a:rPr>
            <a:t>(1 Kor. 5,11)</a:t>
          </a:r>
          <a:endParaRPr lang="en" sz="2000" b="1" kern="1200" dirty="0">
            <a:effectLst>
              <a:outerShdw blurRad="38100" dist="38100" dir="2700000" algn="tl">
                <a:srgbClr val="000000"/>
              </a:outerShdw>
            </a:effectLst>
          </a:endParaRPr>
        </a:p>
      </dsp:txBody>
      <dsp:txXfrm>
        <a:off x="3692872" y="99754"/>
        <a:ext cx="3700838" cy="1973252"/>
      </dsp:txXfrm>
    </dsp:sp>
    <dsp:sp modelId="{53659B7C-0BD0-45C0-AE43-E38BED7A7250}">
      <dsp:nvSpPr>
        <dsp:cNvPr id="0" name=""/>
        <dsp:cNvSpPr/>
      </dsp:nvSpPr>
      <dsp:spPr>
        <a:xfrm>
          <a:off x="8032448" y="93296"/>
          <a:ext cx="3700838" cy="1973252"/>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outerShdw>
              </a:effectLst>
            </a:rPr>
            <a:t>Um den Sünder zu vertreiben und ihn "an Satan auszuliefern", da er durch das Festhalten an dieser Sünde freiwillig beschlossen hat, sich unter Satans Joch zu stellen (1 Kor. 5,2b, 5a, 13b)</a:t>
          </a:r>
          <a:endParaRPr lang="en" sz="2000" b="1" kern="1200" dirty="0">
            <a:effectLst>
              <a:outerShdw blurRad="38100" dist="38100" dir="2700000" algn="tl">
                <a:srgbClr val="000000"/>
              </a:outerShdw>
            </a:effectLst>
          </a:endParaRPr>
        </a:p>
      </dsp:txBody>
      <dsp:txXfrm>
        <a:off x="8032448" y="93296"/>
        <a:ext cx="3700838" cy="197325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8CC7B5-46AD-4593-93AE-14E7CB44C7B9}" type="datetimeFigureOut">
              <a:rPr lang="de-DE" smtClean="0"/>
              <a:t>24.07.2026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3A98E-39F4-4FA4-B2F3-85C137D202F8}" type="slidenum">
              <a:rPr lang="de-DE" smtClean="0"/>
              <a:t>‹Nº›</a:t>
            </a:fld>
            <a:endParaRPr lang="de-DE"/>
          </a:p>
        </p:txBody>
      </p:sp>
    </p:spTree>
    <p:extLst>
      <p:ext uri="{BB962C8B-B14F-4D97-AF65-F5344CB8AC3E}">
        <p14:creationId xmlns:p14="http://schemas.microsoft.com/office/powerpoint/2010/main" val="186696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53A98E-39F4-4FA4-B2F3-85C137D202F8}" type="slidenum">
              <a:rPr lang="de-DE" smtClean="0"/>
              <a:t>17</a:t>
            </a:fld>
            <a:endParaRPr lang="de-DE"/>
          </a:p>
        </p:txBody>
      </p:sp>
    </p:spTree>
    <p:extLst>
      <p:ext uri="{BB962C8B-B14F-4D97-AF65-F5344CB8AC3E}">
        <p14:creationId xmlns:p14="http://schemas.microsoft.com/office/powerpoint/2010/main" val="1395862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jpeg"/><Relationship Id="rId7" Type="http://schemas.openxmlformats.org/officeDocument/2006/relationships/diagramColors" Target="../diagrams/colors2.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8.jpeg"/><Relationship Id="rId4" Type="http://schemas.openxmlformats.org/officeDocument/2006/relationships/diagramData" Target="../diagrams/data2.xm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n" sz="6000" b="1" spc="300" dirty="0">
                <a:ln w="0"/>
                <a:solidFill>
                  <a:srgbClr val="686688"/>
                </a:solidFill>
                <a:effectLst>
                  <a:reflection blurRad="6350" stA="53000" endA="300" endPos="35500" dir="5400000" sy="-90000" algn="bl" rotWithShape="0"/>
                </a:effectLst>
              </a:rPr>
              <a:t>SÜNDE IN DER GEMEINDE</a:t>
            </a:r>
          </a:p>
        </p:txBody>
      </p:sp>
      <p:sp>
        <p:nvSpPr>
          <p:cNvPr id="3" name="CuadroTexto 4">
            <a:extLst>
              <a:ext uri="{FF2B5EF4-FFF2-40B4-BE49-F238E27FC236}">
                <a16:creationId xmlns:a16="http://schemas.microsoft.com/office/drawing/2014/main" id="{871C46B4-8CA2-8B47-7775-D9528D92A1F2}"/>
              </a:ext>
            </a:extLst>
          </p:cNvPr>
          <p:cNvSpPr txBox="1"/>
          <p:nvPr/>
        </p:nvSpPr>
        <p:spPr>
          <a:xfrm>
            <a:off x="100013" y="5592871"/>
            <a:ext cx="2732567" cy="954107"/>
          </a:xfrm>
          <a:prstGeom prst="rect">
            <a:avLst/>
          </a:prstGeom>
          <a:noFill/>
        </p:spPr>
        <p:txBody>
          <a:bodyPr wrap="square" rtlCol="0">
            <a:spAutoFit/>
          </a:bodyPr>
          <a:lstStyle/>
          <a:p>
            <a:pPr algn="ctr"/>
            <a:r>
              <a:rPr lang="de-DE" sz="3600" b="1" noProof="0" dirty="0">
                <a:solidFill>
                  <a:srgbClr val="D5F7EE"/>
                </a:solidFill>
                <a:effectLst>
                  <a:glow rad="127000">
                    <a:srgbClr val="204F7B"/>
                  </a:glow>
                  <a:outerShdw blurRad="38100" dist="38100" dir="2700000" algn="tl">
                    <a:srgbClr val="000000">
                      <a:alpha val="43137"/>
                    </a:srgbClr>
                  </a:outerShdw>
                </a:effectLst>
              </a:rPr>
              <a:t>Lektion 4</a:t>
            </a:r>
            <a:r>
              <a:rPr lang="de-DE" sz="1600" b="1" noProof="0" dirty="0">
                <a:solidFill>
                  <a:srgbClr val="D5F7EE"/>
                </a:solidFill>
                <a:effectLst>
                  <a:glow rad="127000">
                    <a:srgbClr val="204F7B"/>
                  </a:glow>
                  <a:outerShdw blurRad="38100" dist="38100" dir="2700000" algn="tl">
                    <a:srgbClr val="000000">
                      <a:alpha val="43137"/>
                    </a:srgbClr>
                  </a:outerShdw>
                </a:effectLst>
              </a:rPr>
              <a:t> </a:t>
            </a:r>
            <a:br>
              <a:rPr lang="de-DE" sz="1600" b="1" noProof="0" dirty="0">
                <a:solidFill>
                  <a:srgbClr val="D5F7EE"/>
                </a:solidFill>
                <a:effectLst>
                  <a:glow rad="127000">
                    <a:srgbClr val="204F7B"/>
                  </a:glow>
                  <a:outerShdw blurRad="38100" dist="38100" dir="2700000" algn="tl">
                    <a:srgbClr val="000000">
                      <a:alpha val="43137"/>
                    </a:srgbClr>
                  </a:outerShdw>
                </a:effectLst>
              </a:rPr>
            </a:br>
            <a:r>
              <a:rPr lang="de-DE" sz="2000" b="1" noProof="0" dirty="0">
                <a:solidFill>
                  <a:srgbClr val="D5F7EE"/>
                </a:solidFill>
                <a:effectLst>
                  <a:glow rad="127000">
                    <a:srgbClr val="204F7B"/>
                  </a:glow>
                  <a:outerShdw blurRad="38100" dist="38100" dir="2700000" algn="tl">
                    <a:srgbClr val="000000">
                      <a:alpha val="43137"/>
                    </a:srgbClr>
                  </a:outerShdw>
                </a:effectLst>
              </a:rPr>
              <a:t>Sabbat, 25. Ju</a:t>
            </a:r>
            <a:r>
              <a:rPr lang="de-DE" sz="2000" b="1" dirty="0">
                <a:solidFill>
                  <a:srgbClr val="D5F7EE"/>
                </a:solidFill>
                <a:effectLst>
                  <a:glow rad="127000">
                    <a:srgbClr val="204F7B"/>
                  </a:glow>
                  <a:outerShdw blurRad="38100" dist="38100" dir="2700000" algn="tl">
                    <a:srgbClr val="000000">
                      <a:alpha val="43137"/>
                    </a:srgbClr>
                  </a:outerShdw>
                </a:effectLst>
              </a:rPr>
              <a:t>l</a:t>
            </a:r>
            <a:r>
              <a:rPr lang="de-DE" sz="2000" b="1" noProof="0" dirty="0">
                <a:solidFill>
                  <a:srgbClr val="D5F7EE"/>
                </a:solidFill>
                <a:effectLst>
                  <a:glow rad="127000">
                    <a:srgbClr val="204F7B"/>
                  </a:glow>
                  <a:outerShdw blurRad="38100" dist="38100" dir="2700000" algn="tl">
                    <a:srgbClr val="000000">
                      <a:alpha val="43137"/>
                    </a:srgbClr>
                  </a:outerShdw>
                </a:effectLst>
              </a:rPr>
              <a:t>i 2026</a:t>
            </a:r>
          </a:p>
        </p:txBody>
      </p:sp>
      <p:pic>
        <p:nvPicPr>
          <p:cNvPr id="7" name="Grafik 6">
            <a:extLst>
              <a:ext uri="{FF2B5EF4-FFF2-40B4-BE49-F238E27FC236}">
                <a16:creationId xmlns:a16="http://schemas.microsoft.com/office/drawing/2014/main" id="{E61148B7-8E5D-81C9-2FEF-022CC54BADD4}"/>
              </a:ext>
            </a:extLst>
          </p:cNvPr>
          <p:cNvPicPr>
            <a:picLocks noChangeAspect="1"/>
          </p:cNvPicPr>
          <p:nvPr/>
        </p:nvPicPr>
        <p:blipFill>
          <a:blip r:embed="rId3">
            <a:duotone>
              <a:prstClr val="black"/>
              <a:srgbClr val="D9C3A5">
                <a:tint val="50000"/>
                <a:satMod val="180000"/>
              </a:srgbClr>
            </a:duotone>
          </a:blip>
          <a:stretch>
            <a:fillRect/>
          </a:stretch>
        </p:blipFill>
        <p:spPr>
          <a:xfrm rot="10800000">
            <a:off x="11740025" y="28490"/>
            <a:ext cx="402371" cy="6639635"/>
          </a:xfrm>
          <a:prstGeom prst="rect">
            <a:avLst/>
          </a:prstGeom>
        </p:spPr>
      </p:pic>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3460054" y="0"/>
            <a:ext cx="8731946" cy="1446550"/>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Candara" panose="020E0502030303020204" pitchFamily="34" charset="0"/>
              </a:rPr>
              <a:t>UMGANG MIT INTERNEN PROBLEMEN</a:t>
            </a:r>
          </a:p>
        </p:txBody>
      </p:sp>
      <p:sp>
        <p:nvSpPr>
          <p:cNvPr id="6" name="CuadroTexto 5">
            <a:extLst>
              <a:ext uri="{FF2B5EF4-FFF2-40B4-BE49-F238E27FC236}">
                <a16:creationId xmlns:a16="http://schemas.microsoft.com/office/drawing/2014/main" id="{B5851D89-5BC4-835C-13EF-4EFBA2C6332F}"/>
              </a:ext>
            </a:extLst>
          </p:cNvPr>
          <p:cNvSpPr txBox="1"/>
          <p:nvPr/>
        </p:nvSpPr>
        <p:spPr>
          <a:xfrm>
            <a:off x="4935756" y="2947600"/>
            <a:ext cx="7962696" cy="1938992"/>
          </a:xfrm>
          <a:prstGeom prst="rect">
            <a:avLst/>
          </a:prstGeom>
          <a:noFill/>
        </p:spPr>
        <p:txBody>
          <a:bodyPr wrap="square" rtlCol="0">
            <a:spAutoFit/>
          </a:bodyPr>
          <a:lstStyle/>
          <a:p>
            <a:pPr>
              <a:spcBef>
                <a:spcPts val="600"/>
              </a:spcBef>
            </a:pPr>
            <a:r>
              <a:rPr lang="de-DE" sz="2000" b="1" dirty="0"/>
              <a:t>Nachdem Paulus erklärt hat, </a:t>
            </a:r>
            <a:br>
              <a:rPr lang="de-DE" sz="2000" b="1" dirty="0"/>
            </a:br>
            <a:r>
              <a:rPr lang="de-DE" sz="2000" b="1" dirty="0"/>
              <a:t>wie die Sünde innerhalb der Gemeinde gelöst werden soll, </a:t>
            </a:r>
            <a:br>
              <a:rPr lang="de-DE" sz="2000" b="1" dirty="0"/>
            </a:br>
            <a:r>
              <a:rPr lang="de-DE" sz="2000" b="1" dirty="0"/>
              <a:t>tadelt er sie dafür, </a:t>
            </a:r>
            <a:br>
              <a:rPr lang="de-DE" sz="2000" b="1" dirty="0"/>
            </a:br>
            <a:r>
              <a:rPr lang="de-DE" sz="2000" b="1" dirty="0"/>
              <a:t>dass sie die richtigen Richtlinien nicht befolgt und </a:t>
            </a:r>
            <a:br>
              <a:rPr lang="de-DE" sz="2000" b="1" dirty="0"/>
            </a:br>
            <a:r>
              <a:rPr lang="de-DE" sz="2000" b="1" dirty="0"/>
              <a:t>Streitigkeiten zwischen Gläubigen </a:t>
            </a:r>
            <a:br>
              <a:rPr lang="de-DE" sz="2000" b="1" dirty="0"/>
            </a:br>
            <a:r>
              <a:rPr lang="de-DE" sz="2000" b="1" dirty="0"/>
              <a:t>den weltlichen Gerichten überlassen haben (1. Kor 6,1-6). </a:t>
            </a:r>
            <a:endParaRPr lang="en" sz="2000" b="1" dirty="0"/>
          </a:p>
        </p:txBody>
      </p:sp>
      <p:sp>
        <p:nvSpPr>
          <p:cNvPr id="7" name="CuadroTexto 6">
            <a:extLst>
              <a:ext uri="{FF2B5EF4-FFF2-40B4-BE49-F238E27FC236}">
                <a16:creationId xmlns:a16="http://schemas.microsoft.com/office/drawing/2014/main" id="{22E020F3-A69B-8010-52A8-7FB4B138C366}"/>
              </a:ext>
            </a:extLst>
          </p:cNvPr>
          <p:cNvSpPr txBox="1"/>
          <p:nvPr/>
        </p:nvSpPr>
        <p:spPr>
          <a:xfrm>
            <a:off x="779210" y="5454565"/>
            <a:ext cx="11502626" cy="1015663"/>
          </a:xfrm>
          <a:prstGeom prst="rect">
            <a:avLst/>
          </a:prstGeom>
          <a:noFill/>
        </p:spPr>
        <p:txBody>
          <a:bodyPr wrap="square">
            <a:spAutoFit/>
          </a:bodyPr>
          <a:lstStyle/>
          <a:p>
            <a:pPr>
              <a:spcBef>
                <a:spcPts val="600"/>
              </a:spcBef>
            </a:pPr>
            <a:r>
              <a:rPr lang="de-DE" sz="2000" b="1" dirty="0"/>
              <a:t>Erstens sollte es </a:t>
            </a:r>
            <a:r>
              <a:rPr lang="de-DE" sz="2000" b="1" dirty="0">
                <a:highlight>
                  <a:srgbClr val="CC9900"/>
                </a:highlight>
              </a:rPr>
              <a:t>keine Meinungsverschiedenheiten unter den Gemeindemitgliedern </a:t>
            </a:r>
            <a:r>
              <a:rPr lang="de-DE" sz="2000" b="1" dirty="0"/>
              <a:t>geben </a:t>
            </a:r>
            <a:br>
              <a:rPr lang="de-DE" sz="2000" b="1" dirty="0"/>
            </a:br>
            <a:r>
              <a:rPr lang="de-DE" sz="2000" b="1" dirty="0"/>
              <a:t>(1 Kor. 6,7a) und natürlich sollten die </a:t>
            </a:r>
            <a:r>
              <a:rPr lang="de-DE" sz="2000" b="1" dirty="0">
                <a:highlight>
                  <a:srgbClr val="CC9900"/>
                </a:highlight>
              </a:rPr>
              <a:t>Mitglieder kein anderes Mitglied </a:t>
            </a:r>
            <a:br>
              <a:rPr lang="de-DE" sz="2000" b="1" dirty="0">
                <a:highlight>
                  <a:srgbClr val="CC9900"/>
                </a:highlight>
              </a:rPr>
            </a:br>
            <a:r>
              <a:rPr lang="de-DE" sz="2000" b="1" dirty="0">
                <a:highlight>
                  <a:srgbClr val="CC9900"/>
                </a:highlight>
              </a:rPr>
              <a:t>falsch behandeln oder betrügen </a:t>
            </a:r>
            <a:r>
              <a:rPr lang="de-DE" sz="2000" b="1" dirty="0"/>
              <a:t>(1 Kor. 6,8).</a:t>
            </a:r>
            <a:endParaRPr lang="en" sz="2000" b="1" dirty="0"/>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152" y="5480060"/>
            <a:ext cx="380045" cy="282678"/>
          </a:xfrm>
          <a:prstGeom prst="rect">
            <a:avLst/>
          </a:prstGeom>
          <a:effectLst>
            <a:outerShdw blurRad="50800" dist="38100" dir="8100000" algn="tr" rotWithShape="0">
              <a:prstClr val="black">
                <a:alpha val="40000"/>
              </a:prstClr>
            </a:outerShdw>
          </a:effectLst>
        </p:spPr>
      </p:pic>
      <p:sp>
        <p:nvSpPr>
          <p:cNvPr id="2" name="Scrollen: horizontal 1">
            <a:extLst>
              <a:ext uri="{FF2B5EF4-FFF2-40B4-BE49-F238E27FC236}">
                <a16:creationId xmlns:a16="http://schemas.microsoft.com/office/drawing/2014/main" id="{2D09780A-C72C-EF6B-6C1C-D4150168BBB1}"/>
              </a:ext>
            </a:extLst>
          </p:cNvPr>
          <p:cNvSpPr/>
          <p:nvPr/>
        </p:nvSpPr>
        <p:spPr>
          <a:xfrm>
            <a:off x="112849" y="97784"/>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21. Juli –  Die Identität der Gemeinde schützen</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4552749" y="1377940"/>
            <a:ext cx="7639250" cy="1569660"/>
          </a:xfrm>
          <a:prstGeom prst="rect">
            <a:avLst/>
          </a:prstGeom>
          <a:noFill/>
        </p:spPr>
        <p:txBody>
          <a:bodyPr wrap="square">
            <a:spAutoFit/>
            <a:scene3d>
              <a:camera prst="orthographicFront"/>
              <a:lightRig rig="threePt" dir="t"/>
            </a:scene3d>
            <a:sp3d extrusionH="57150">
              <a:bevelT w="38100" h="38100"/>
            </a:sp3d>
          </a:bodyPr>
          <a:lstStyle/>
          <a:p>
            <a:pPr algn="ctr"/>
            <a:r>
              <a:rPr lang="en" sz="2000" b="1" dirty="0">
                <a:solidFill>
                  <a:schemeClr val="accent4">
                    <a:lumMod val="50000"/>
                  </a:schemeClr>
                </a:solidFill>
                <a:latin typeface="Candara" panose="020E0502030303020204" pitchFamily="34" charset="0"/>
              </a:rPr>
              <a:t>“</a:t>
            </a:r>
            <a:r>
              <a:rPr lang="de-DE" sz="2000" b="1" dirty="0">
                <a:solidFill>
                  <a:schemeClr val="accent4">
                    <a:lumMod val="50000"/>
                  </a:schemeClr>
                </a:solidFill>
                <a:latin typeface="Candara" panose="020E0502030303020204" pitchFamily="34" charset="0"/>
              </a:rPr>
              <a:t>Wenn jemand von euch mit einem Gläubigen Streit hat, </a:t>
            </a:r>
            <a:br>
              <a:rPr lang="de-DE" sz="2000" b="1" dirty="0">
                <a:solidFill>
                  <a:schemeClr val="accent4">
                    <a:lumMod val="50000"/>
                  </a:schemeClr>
                </a:solidFill>
                <a:latin typeface="Candara" panose="020E0502030303020204" pitchFamily="34" charset="0"/>
              </a:rPr>
            </a:br>
            <a:r>
              <a:rPr lang="de-DE" sz="2000" b="1" dirty="0">
                <a:solidFill>
                  <a:schemeClr val="accent4">
                    <a:lumMod val="50000"/>
                  </a:schemeClr>
                </a:solidFill>
                <a:latin typeface="Candara" panose="020E0502030303020204" pitchFamily="34" charset="0"/>
              </a:rPr>
              <a:t>wie bringt er es dann fertig, </a:t>
            </a:r>
            <a:br>
              <a:rPr lang="de-DE" sz="2000" b="1" dirty="0">
                <a:solidFill>
                  <a:schemeClr val="accent4">
                    <a:lumMod val="50000"/>
                  </a:schemeClr>
                </a:solidFill>
                <a:latin typeface="Candara" panose="020E0502030303020204" pitchFamily="34" charset="0"/>
              </a:rPr>
            </a:br>
            <a:r>
              <a:rPr lang="de-DE" sz="2000" b="1" dirty="0">
                <a:solidFill>
                  <a:schemeClr val="accent4">
                    <a:lumMod val="50000"/>
                  </a:schemeClr>
                </a:solidFill>
                <a:latin typeface="Candara" panose="020E0502030303020204" pitchFamily="34" charset="0"/>
              </a:rPr>
              <a:t>vor das Gericht der Ungläubigen zu gehen, </a:t>
            </a:r>
            <a:br>
              <a:rPr lang="de-DE" sz="2000" b="1" dirty="0">
                <a:solidFill>
                  <a:schemeClr val="accent4">
                    <a:lumMod val="50000"/>
                  </a:schemeClr>
                </a:solidFill>
                <a:latin typeface="Candara" panose="020E0502030303020204" pitchFamily="34" charset="0"/>
              </a:rPr>
            </a:br>
            <a:r>
              <a:rPr lang="de-DE" sz="2000" b="1" dirty="0">
                <a:solidFill>
                  <a:schemeClr val="accent4">
                    <a:lumMod val="50000"/>
                  </a:schemeClr>
                </a:solidFill>
                <a:latin typeface="Candara" panose="020E0502030303020204" pitchFamily="34" charset="0"/>
              </a:rPr>
              <a:t>anstatt sich von den Heiligen (Gemeinde) Recht sprechen zu lassen</a:t>
            </a:r>
            <a:r>
              <a:rPr lang="en" sz="2000" b="1" dirty="0">
                <a:solidFill>
                  <a:schemeClr val="accent4">
                    <a:lumMod val="50000"/>
                  </a:schemeClr>
                </a:solidFill>
                <a:latin typeface="Candara" panose="020E0502030303020204" pitchFamily="34" charset="0"/>
              </a:rPr>
              <a:t>?” </a:t>
            </a:r>
            <a:br>
              <a:rPr lang="en" sz="2000" b="1" dirty="0">
                <a:solidFill>
                  <a:schemeClr val="accent4">
                    <a:lumMod val="50000"/>
                  </a:schemeClr>
                </a:solidFill>
                <a:latin typeface="Candara" panose="020E0502030303020204" pitchFamily="34" charset="0"/>
              </a:rPr>
            </a:br>
            <a:r>
              <a:rPr lang="en" sz="1600" b="1" dirty="0">
                <a:solidFill>
                  <a:schemeClr val="accent4">
                    <a:lumMod val="50000"/>
                  </a:schemeClr>
                </a:solidFill>
                <a:latin typeface="Candara" panose="020E0502030303020204" pitchFamily="34" charset="0"/>
              </a:rPr>
              <a:t>(1. Kor 6:1)</a:t>
            </a:r>
            <a:endParaRPr lang="es-ES" sz="2000" b="1" dirty="0">
              <a:solidFill>
                <a:schemeClr val="accent4">
                  <a:lumMod val="50000"/>
                </a:schemeClr>
              </a:solidFill>
              <a:latin typeface="Candara" panose="020E0502030303020204" pitchFamily="34" charset="0"/>
            </a:endParaRPr>
          </a:p>
        </p:txBody>
      </p:sp>
      <p:pic>
        <p:nvPicPr>
          <p:cNvPr id="15" name="Imagen 3">
            <a:extLst>
              <a:ext uri="{FF2B5EF4-FFF2-40B4-BE49-F238E27FC236}">
                <a16:creationId xmlns:a16="http://schemas.microsoft.com/office/drawing/2014/main" id="{0C56E99F-C7DD-2041-78FB-244976B7F43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99682" y="1430332"/>
            <a:ext cx="4582277" cy="2804178"/>
          </a:xfrm>
          <a:prstGeom prst="rect">
            <a:avLst/>
          </a:prstGeom>
          <a:effectLst>
            <a:softEdge rad="127000"/>
          </a:effectLst>
        </p:spPr>
      </p:pic>
      <p:sp>
        <p:nvSpPr>
          <p:cNvPr id="17" name="Textfeld 16">
            <a:extLst>
              <a:ext uri="{FF2B5EF4-FFF2-40B4-BE49-F238E27FC236}">
                <a16:creationId xmlns:a16="http://schemas.microsoft.com/office/drawing/2014/main" id="{2E66408B-F0E0-0720-3610-236BD90A8FAB}"/>
              </a:ext>
            </a:extLst>
          </p:cNvPr>
          <p:cNvSpPr txBox="1"/>
          <p:nvPr/>
        </p:nvSpPr>
        <p:spPr>
          <a:xfrm>
            <a:off x="802979" y="4724049"/>
            <a:ext cx="6583680" cy="707886"/>
          </a:xfrm>
          <a:prstGeom prst="rect">
            <a:avLst/>
          </a:prstGeom>
          <a:noFill/>
        </p:spPr>
        <p:txBody>
          <a:bodyPr wrap="square">
            <a:spAutoFit/>
          </a:bodyPr>
          <a:lstStyle/>
          <a:p>
            <a:r>
              <a:rPr lang="de-DE" sz="2000" b="1" dirty="0"/>
              <a:t>Aber Paulus geht noch weiter </a:t>
            </a:r>
            <a:br>
              <a:rPr lang="de-DE" sz="2000" b="1" dirty="0"/>
            </a:br>
            <a:r>
              <a:rPr lang="de-DE" sz="2000" b="1" dirty="0"/>
              <a:t>und greift die </a:t>
            </a:r>
            <a:r>
              <a:rPr lang="de-DE" sz="2000" b="1" dirty="0">
                <a:highlight>
                  <a:srgbClr val="CC9900"/>
                </a:highlight>
              </a:rPr>
              <a:t>WURZEL DES PROBLEMS</a:t>
            </a:r>
            <a:r>
              <a:rPr lang="de-DE" sz="2000" b="1" dirty="0"/>
              <a:t> an.</a:t>
            </a:r>
            <a:endParaRPr lang="de-DE" dirty="0"/>
          </a:p>
        </p:txBody>
      </p:sp>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bg/>
                                          </p:spTgt>
                                        </p:tgtEl>
                                        <p:attrNameLst>
                                          <p:attrName>style.visibility</p:attrName>
                                        </p:attrNameLst>
                                      </p:cBhvr>
                                      <p:to>
                                        <p:strVal val="visible"/>
                                      </p:to>
                                    </p:set>
                                    <p:animEffect transition="in" filter="wipe(left)">
                                      <p:cBhvr>
                                        <p:cTn id="20" dur="500"/>
                                        <p:tgtEl>
                                          <p:spTgt spid="2">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vertical)">
                                      <p:cBhvr>
                                        <p:cTn id="28" dur="500"/>
                                        <p:tgtEl>
                                          <p:spTgt spid="15"/>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ppt_x</p:attrName>
                                        </p:attrNameLst>
                                      </p:cBhvr>
                                      <p:tavLst>
                                        <p:tav tm="0">
                                          <p:val>
                                            <p:strVal val="#ppt_x-#ppt_w/2"/>
                                          </p:val>
                                        </p:tav>
                                        <p:tav tm="100000">
                                          <p:val>
                                            <p:strVal val="#ppt_x"/>
                                          </p:val>
                                        </p:tav>
                                      </p:tavLst>
                                    </p:anim>
                                    <p:anim calcmode="lin" valueType="num">
                                      <p:cBhvr>
                                        <p:cTn id="43" dur="500" fill="hold"/>
                                        <p:tgtEl>
                                          <p:spTgt spid="18"/>
                                        </p:tgtEl>
                                        <p:attrNameLst>
                                          <p:attrName>ppt_y</p:attrName>
                                        </p:attrNameLst>
                                      </p:cBhvr>
                                      <p:tavLst>
                                        <p:tav tm="0">
                                          <p:val>
                                            <p:strVal val="#ppt_y"/>
                                          </p:val>
                                        </p:tav>
                                        <p:tav tm="100000">
                                          <p:val>
                                            <p:strVal val="#ppt_y"/>
                                          </p:val>
                                        </p:tav>
                                      </p:tavLst>
                                    </p:anim>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2" grpId="0" uiExpand="1" build="p" animBg="1"/>
      <p:bldP spid="5"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B0B5480-1454-7AE2-A77E-1F69B3E181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B730260-18D1-4764-808F-8A70714620BB}"/>
              </a:ext>
            </a:extLst>
          </p:cNvPr>
          <p:cNvSpPr txBox="1"/>
          <p:nvPr/>
        </p:nvSpPr>
        <p:spPr>
          <a:xfrm>
            <a:off x="3460054" y="0"/>
            <a:ext cx="8731946" cy="1446550"/>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Candara" panose="020E0502030303020204" pitchFamily="34" charset="0"/>
              </a:rPr>
              <a:t>UMGANG MIT INTERNEN PROBLEMEN</a:t>
            </a:r>
          </a:p>
        </p:txBody>
      </p:sp>
      <p:pic>
        <p:nvPicPr>
          <p:cNvPr id="8" name="Imagen 7">
            <a:extLst>
              <a:ext uri="{FF2B5EF4-FFF2-40B4-BE49-F238E27FC236}">
                <a16:creationId xmlns:a16="http://schemas.microsoft.com/office/drawing/2014/main" id="{EEA36B65-3AF2-25C2-0643-4AE2F3F335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2814" y="1709377"/>
            <a:ext cx="5204835" cy="2976821"/>
          </a:xfrm>
          <a:prstGeom prst="rect">
            <a:avLst/>
          </a:prstGeom>
        </p:spPr>
      </p:pic>
      <p:sp>
        <p:nvSpPr>
          <p:cNvPr id="10" name="CuadroTexto 9">
            <a:extLst>
              <a:ext uri="{FF2B5EF4-FFF2-40B4-BE49-F238E27FC236}">
                <a16:creationId xmlns:a16="http://schemas.microsoft.com/office/drawing/2014/main" id="{4D508CBB-7AC2-9375-4AAC-118BBCC903C3}"/>
              </a:ext>
            </a:extLst>
          </p:cNvPr>
          <p:cNvSpPr txBox="1"/>
          <p:nvPr/>
        </p:nvSpPr>
        <p:spPr>
          <a:xfrm>
            <a:off x="657877" y="1759472"/>
            <a:ext cx="6839702" cy="769441"/>
          </a:xfrm>
          <a:prstGeom prst="rect">
            <a:avLst/>
          </a:prstGeom>
          <a:noFill/>
        </p:spPr>
        <p:txBody>
          <a:bodyPr wrap="square">
            <a:spAutoFit/>
          </a:bodyPr>
          <a:lstStyle/>
          <a:p>
            <a:pPr>
              <a:spcBef>
                <a:spcPts val="600"/>
              </a:spcBef>
            </a:pPr>
            <a:r>
              <a:rPr lang="de-DE" sz="2200" b="1" dirty="0"/>
              <a:t>Zweitens müssen Brüder bereit sein, </a:t>
            </a:r>
            <a:br>
              <a:rPr lang="de-DE" sz="2200" b="1" dirty="0"/>
            </a:br>
            <a:r>
              <a:rPr lang="de-DE" sz="2200" b="1" dirty="0"/>
              <a:t>das Vergehen zu vergeben (1 Kor. 6,7b).</a:t>
            </a:r>
            <a:endParaRPr lang="en" sz="2200" b="1" dirty="0"/>
          </a:p>
        </p:txBody>
      </p:sp>
      <p:sp>
        <p:nvSpPr>
          <p:cNvPr id="11" name="CuadroTexto 10">
            <a:extLst>
              <a:ext uri="{FF2B5EF4-FFF2-40B4-BE49-F238E27FC236}">
                <a16:creationId xmlns:a16="http://schemas.microsoft.com/office/drawing/2014/main" id="{054B85B7-672C-ABDC-A9D5-905CD8FA5557}"/>
              </a:ext>
            </a:extLst>
          </p:cNvPr>
          <p:cNvSpPr txBox="1"/>
          <p:nvPr/>
        </p:nvSpPr>
        <p:spPr>
          <a:xfrm>
            <a:off x="384351" y="4696684"/>
            <a:ext cx="10939323" cy="1815882"/>
          </a:xfrm>
          <a:prstGeom prst="rect">
            <a:avLst/>
          </a:prstGeom>
          <a:noFill/>
        </p:spPr>
        <p:txBody>
          <a:bodyPr wrap="square">
            <a:spAutoFit/>
          </a:bodyPr>
          <a:lstStyle/>
          <a:p>
            <a:pPr algn="ctr">
              <a:spcBef>
                <a:spcPts val="600"/>
              </a:spcBef>
            </a:pPr>
            <a:r>
              <a:rPr lang="de-DE" sz="2800" b="1" dirty="0"/>
              <a:t>Es sei denn, </a:t>
            </a:r>
            <a:br>
              <a:rPr lang="de-DE" sz="2800" b="1" dirty="0"/>
            </a:br>
            <a:r>
              <a:rPr lang="de-DE" sz="2800" b="1" dirty="0"/>
              <a:t>es handelt sich um eine strafrechtliche Angelegenheit </a:t>
            </a:r>
            <a:br>
              <a:rPr lang="de-DE" sz="2800" b="1" dirty="0"/>
            </a:br>
            <a:r>
              <a:rPr lang="de-DE" sz="2800" b="1" dirty="0"/>
              <a:t>(Römer 13,1-5), </a:t>
            </a:r>
            <a:br>
              <a:rPr lang="de-DE" sz="2800" b="1" dirty="0"/>
            </a:br>
            <a:r>
              <a:rPr lang="de-DE" sz="2800" b="1" dirty="0"/>
              <a:t>sollten </a:t>
            </a:r>
            <a:r>
              <a:rPr lang="de-DE" sz="2800" b="1" dirty="0">
                <a:highlight>
                  <a:srgbClr val="FFC510"/>
                </a:highlight>
              </a:rPr>
              <a:t>interne Gemeindeprobleme intern gelöst </a:t>
            </a:r>
            <a:r>
              <a:rPr lang="de-DE" sz="2800" b="1" dirty="0"/>
              <a:t>werden.</a:t>
            </a:r>
            <a:endParaRPr lang="en" sz="2800" b="1" dirty="0"/>
          </a:p>
        </p:txBody>
      </p:sp>
      <p:sp>
        <p:nvSpPr>
          <p:cNvPr id="13" name="CuadroTexto 12">
            <a:extLst>
              <a:ext uri="{FF2B5EF4-FFF2-40B4-BE49-F238E27FC236}">
                <a16:creationId xmlns:a16="http://schemas.microsoft.com/office/drawing/2014/main" id="{6E63916D-D2E6-F187-831A-611F318F3BB4}"/>
              </a:ext>
            </a:extLst>
          </p:cNvPr>
          <p:cNvSpPr txBox="1"/>
          <p:nvPr/>
        </p:nvSpPr>
        <p:spPr>
          <a:xfrm>
            <a:off x="657877" y="2563632"/>
            <a:ext cx="6157593" cy="1785104"/>
          </a:xfrm>
          <a:prstGeom prst="rect">
            <a:avLst/>
          </a:prstGeom>
          <a:noFill/>
        </p:spPr>
        <p:txBody>
          <a:bodyPr wrap="square">
            <a:spAutoFit/>
          </a:bodyPr>
          <a:lstStyle/>
          <a:p>
            <a:pPr>
              <a:spcBef>
                <a:spcPts val="600"/>
              </a:spcBef>
            </a:pPr>
            <a:r>
              <a:rPr lang="de-DE" sz="2200" b="1" dirty="0"/>
              <a:t>Drittens, wenn es keine Einigung </a:t>
            </a:r>
            <a:br>
              <a:rPr lang="de-DE" sz="2200" b="1" dirty="0"/>
            </a:br>
            <a:r>
              <a:rPr lang="de-DE" sz="2200" b="1" dirty="0"/>
              <a:t>zwischen den Mitgliedern gibt, </a:t>
            </a:r>
            <a:br>
              <a:rPr lang="de-DE" sz="2200" b="1" dirty="0"/>
            </a:br>
            <a:r>
              <a:rPr lang="de-DE" sz="2200" b="1" dirty="0"/>
              <a:t>muss die Gemeinde </a:t>
            </a:r>
            <a:br>
              <a:rPr lang="de-DE" sz="2200" b="1" dirty="0"/>
            </a:br>
            <a:r>
              <a:rPr lang="de-DE" sz="2200" b="1" dirty="0"/>
              <a:t>zwischen ihnen urteilen oder vermitteln </a:t>
            </a:r>
            <a:br>
              <a:rPr lang="de-DE" sz="2200" b="1" dirty="0"/>
            </a:br>
            <a:r>
              <a:rPr lang="de-DE" sz="2200" b="1" dirty="0"/>
              <a:t>(1 Kor. 6,2).</a:t>
            </a:r>
            <a:endParaRPr lang="en" sz="2200" b="1" dirty="0"/>
          </a:p>
        </p:txBody>
      </p:sp>
      <p:pic>
        <p:nvPicPr>
          <p:cNvPr id="24" name="Imagen 23">
            <a:extLst>
              <a:ext uri="{FF2B5EF4-FFF2-40B4-BE49-F238E27FC236}">
                <a16:creationId xmlns:a16="http://schemas.microsoft.com/office/drawing/2014/main" id="{1B4C63A6-DD06-99D8-16A8-B07258A84B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351" y="1824229"/>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98A12FA1-78F8-7518-638E-B2357017148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4351" y="2645039"/>
            <a:ext cx="322166" cy="282678"/>
          </a:xfrm>
          <a:prstGeom prst="rect">
            <a:avLst/>
          </a:prstGeom>
          <a:effectLst>
            <a:outerShdw blurRad="50800" dist="38100" dir="8100000" algn="tr" rotWithShape="0">
              <a:prstClr val="black">
                <a:alpha val="40000"/>
              </a:prstClr>
            </a:outerShdw>
          </a:effectLst>
        </p:spPr>
      </p:pic>
      <p:sp>
        <p:nvSpPr>
          <p:cNvPr id="2" name="Scrollen: horizontal 1">
            <a:extLst>
              <a:ext uri="{FF2B5EF4-FFF2-40B4-BE49-F238E27FC236}">
                <a16:creationId xmlns:a16="http://schemas.microsoft.com/office/drawing/2014/main" id="{145302C3-E509-520B-978B-6C7C8DC40A1F}"/>
              </a:ext>
            </a:extLst>
          </p:cNvPr>
          <p:cNvSpPr/>
          <p:nvPr/>
        </p:nvSpPr>
        <p:spPr>
          <a:xfrm>
            <a:off x="112849" y="97784"/>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21. Juli –  Die Identität der Gemeinde schützen</a:t>
            </a:r>
          </a:p>
        </p:txBody>
      </p:sp>
    </p:spTree>
    <p:extLst>
      <p:ext uri="{BB962C8B-B14F-4D97-AF65-F5344CB8AC3E}">
        <p14:creationId xmlns:p14="http://schemas.microsoft.com/office/powerpoint/2010/main" val="121737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ppt_x</p:attrName>
                                        </p:attrNameLst>
                                      </p:cBhvr>
                                      <p:tavLst>
                                        <p:tav tm="0">
                                          <p:val>
                                            <p:strVal val="#ppt_x-#ppt_w/2"/>
                                          </p:val>
                                        </p:tav>
                                        <p:tav tm="100000">
                                          <p:val>
                                            <p:strVal val="#ppt_x"/>
                                          </p:val>
                                        </p:tav>
                                      </p:tavLst>
                                    </p:anim>
                                    <p:anim calcmode="lin" valueType="num">
                                      <p:cBhvr>
                                        <p:cTn id="8" dur="500" fill="hold"/>
                                        <p:tgtEl>
                                          <p:spTgt spid="24"/>
                                        </p:tgtEl>
                                        <p:attrNameLst>
                                          <p:attrName>ppt_y</p:attrName>
                                        </p:attrNameLst>
                                      </p:cBhvr>
                                      <p:tavLst>
                                        <p:tav tm="0">
                                          <p:val>
                                            <p:strVal val="#ppt_y"/>
                                          </p:val>
                                        </p:tav>
                                        <p:tav tm="100000">
                                          <p:val>
                                            <p:strVal val="#ppt_y"/>
                                          </p:val>
                                        </p:tav>
                                      </p:tavLst>
                                    </p:anim>
                                    <p:anim calcmode="lin" valueType="num">
                                      <p:cBhvr>
                                        <p:cTn id="9" dur="500" fill="hold"/>
                                        <p:tgtEl>
                                          <p:spTgt spid="24"/>
                                        </p:tgtEl>
                                        <p:attrNameLst>
                                          <p:attrName>ppt_w</p:attrName>
                                        </p:attrNameLst>
                                      </p:cBhvr>
                                      <p:tavLst>
                                        <p:tav tm="0">
                                          <p:val>
                                            <p:fltVal val="0"/>
                                          </p:val>
                                        </p:tav>
                                        <p:tav tm="100000">
                                          <p:val>
                                            <p:strVal val="#ppt_w"/>
                                          </p:val>
                                        </p:tav>
                                      </p:tavLst>
                                    </p:anim>
                                    <p:anim calcmode="lin" valueType="num">
                                      <p:cBhvr>
                                        <p:cTn id="10" dur="500" fill="hold"/>
                                        <p:tgtEl>
                                          <p:spTgt spid="24"/>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500"/>
                            </p:stCondLst>
                            <p:childTnLst>
                              <p:par>
                                <p:cTn id="23" presetID="17" presetClass="entr" presetSubtype="8"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ppt_x</p:attrName>
                                        </p:attrNameLst>
                                      </p:cBhvr>
                                      <p:tavLst>
                                        <p:tav tm="0">
                                          <p:val>
                                            <p:strVal val="#ppt_x-#ppt_w/2"/>
                                          </p:val>
                                        </p:tav>
                                        <p:tav tm="100000">
                                          <p:val>
                                            <p:strVal val="#ppt_x"/>
                                          </p:val>
                                        </p:tav>
                                      </p:tavLst>
                                    </p:anim>
                                    <p:anim calcmode="lin" valueType="num">
                                      <p:cBhvr>
                                        <p:cTn id="26" dur="500" fill="hold"/>
                                        <p:tgtEl>
                                          <p:spTgt spid="27"/>
                                        </p:tgtEl>
                                        <p:attrNameLst>
                                          <p:attrName>ppt_y</p:attrName>
                                        </p:attrNameLst>
                                      </p:cBhvr>
                                      <p:tavLst>
                                        <p:tav tm="0">
                                          <p:val>
                                            <p:strVal val="#ppt_y"/>
                                          </p:val>
                                        </p:tav>
                                        <p:tav tm="100000">
                                          <p:val>
                                            <p:strVal val="#ppt_y"/>
                                          </p:val>
                                        </p:tav>
                                      </p:tavLst>
                                    </p:anim>
                                    <p:anim calcmode="lin" valueType="num">
                                      <p:cBhvr>
                                        <p:cTn id="27" dur="500" fill="hold"/>
                                        <p:tgtEl>
                                          <p:spTgt spid="27"/>
                                        </p:tgtEl>
                                        <p:attrNameLst>
                                          <p:attrName>ppt_w</p:attrName>
                                        </p:attrNameLst>
                                      </p:cBhvr>
                                      <p:tavLst>
                                        <p:tav tm="0">
                                          <p:val>
                                            <p:fltVal val="0"/>
                                          </p:val>
                                        </p:tav>
                                        <p:tav tm="100000">
                                          <p:val>
                                            <p:strVal val="#ppt_w"/>
                                          </p:val>
                                        </p:tav>
                                      </p:tavLst>
                                    </p:anim>
                                    <p:anim calcmode="lin" valueType="num">
                                      <p:cBhvr>
                                        <p:cTn id="28" dur="500" fill="hold"/>
                                        <p:tgtEl>
                                          <p:spTgt spid="27"/>
                                        </p:tgtEl>
                                        <p:attrNameLst>
                                          <p:attrName>ppt_h</p:attrName>
                                        </p:attrNameLst>
                                      </p:cBhvr>
                                      <p:tavLst>
                                        <p:tav tm="0">
                                          <p:val>
                                            <p:strVal val="#ppt_h"/>
                                          </p:val>
                                        </p:tav>
                                        <p:tav tm="100000">
                                          <p:val>
                                            <p:strVal val="#ppt_h"/>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824681" y="673444"/>
            <a:ext cx="10186220" cy="5016758"/>
          </a:xfrm>
          <a:prstGeom prst="rect">
            <a:avLst/>
          </a:prstGeom>
          <a:noFill/>
        </p:spPr>
        <p:txBody>
          <a:bodyPr wrap="square">
            <a:spAutoFit/>
          </a:bodyPr>
          <a:lstStyle/>
          <a:p>
            <a:pPr algn="ctr"/>
            <a:r>
              <a:rPr lang="en" sz="4000" b="1" dirty="0">
                <a:latin typeface="Constantia" panose="02030602050306030303" pitchFamily="18" charset="0"/>
              </a:rPr>
              <a:t>“</a:t>
            </a:r>
            <a:r>
              <a:rPr lang="de-DE" sz="4000" b="1" dirty="0">
                <a:latin typeface="Constantia" panose="02030602050306030303" pitchFamily="18" charset="0"/>
              </a:rPr>
              <a:t>Es ist </a:t>
            </a:r>
            <a:r>
              <a:rPr lang="de-DE" sz="4000" b="1" dirty="0">
                <a:highlight>
                  <a:srgbClr val="FFC510"/>
                </a:highlight>
                <a:latin typeface="Constantia" panose="02030602050306030303" pitchFamily="18" charset="0"/>
              </a:rPr>
              <a:t>unsere Aufgabe, </a:t>
            </a:r>
            <a:br>
              <a:rPr lang="de-DE" sz="4000" b="1" dirty="0">
                <a:highlight>
                  <a:srgbClr val="FFC510"/>
                </a:highlight>
                <a:latin typeface="Constantia" panose="02030602050306030303" pitchFamily="18" charset="0"/>
              </a:rPr>
            </a:br>
            <a:r>
              <a:rPr lang="de-DE" sz="4000" b="1" dirty="0">
                <a:latin typeface="Constantia" panose="02030602050306030303" pitchFamily="18" charset="0"/>
              </a:rPr>
              <a:t>unsere besonderen </a:t>
            </a:r>
            <a:r>
              <a:rPr lang="de-DE" sz="4000" b="1" dirty="0">
                <a:highlight>
                  <a:srgbClr val="808000"/>
                </a:highlight>
                <a:latin typeface="Constantia" panose="02030602050306030303" pitchFamily="18" charset="0"/>
              </a:rPr>
              <a:t>Schwächen </a:t>
            </a:r>
            <a:br>
              <a:rPr lang="de-DE" sz="4000" b="1" dirty="0">
                <a:highlight>
                  <a:srgbClr val="808000"/>
                </a:highlight>
                <a:latin typeface="Constantia" panose="02030602050306030303" pitchFamily="18" charset="0"/>
              </a:rPr>
            </a:br>
            <a:r>
              <a:rPr lang="de-DE" sz="4000" b="1" dirty="0">
                <a:highlight>
                  <a:srgbClr val="808000"/>
                </a:highlight>
                <a:latin typeface="Constantia" panose="02030602050306030303" pitchFamily="18" charset="0"/>
              </a:rPr>
              <a:t>und Sünden </a:t>
            </a:r>
            <a:br>
              <a:rPr lang="de-DE" sz="4000" b="1" dirty="0">
                <a:highlight>
                  <a:srgbClr val="808000"/>
                </a:highlight>
                <a:latin typeface="Constantia" panose="02030602050306030303" pitchFamily="18" charset="0"/>
              </a:rPr>
            </a:br>
            <a:r>
              <a:rPr lang="de-DE" sz="4000" b="1" dirty="0">
                <a:highlight>
                  <a:srgbClr val="808000"/>
                </a:highlight>
                <a:latin typeface="Constantia" panose="02030602050306030303" pitchFamily="18" charset="0"/>
              </a:rPr>
              <a:t>zu erkennen</a:t>
            </a:r>
            <a:r>
              <a:rPr lang="de-DE" sz="4000" b="1" dirty="0">
                <a:latin typeface="Constantia" panose="02030602050306030303" pitchFamily="18" charset="0"/>
              </a:rPr>
              <a:t>, </a:t>
            </a:r>
            <a:br>
              <a:rPr lang="de-DE" sz="4000" b="1" dirty="0">
                <a:latin typeface="Constantia" panose="02030602050306030303" pitchFamily="18" charset="0"/>
              </a:rPr>
            </a:br>
            <a:r>
              <a:rPr lang="de-DE" sz="4000" b="1" dirty="0">
                <a:latin typeface="Constantia" panose="02030602050306030303" pitchFamily="18" charset="0"/>
              </a:rPr>
              <a:t>die Dunkelheit </a:t>
            </a:r>
            <a:br>
              <a:rPr lang="de-DE" sz="4000" b="1" dirty="0">
                <a:latin typeface="Constantia" panose="02030602050306030303" pitchFamily="18" charset="0"/>
              </a:rPr>
            </a:br>
            <a:r>
              <a:rPr lang="de-DE" sz="4000" b="1" dirty="0">
                <a:latin typeface="Constantia" panose="02030602050306030303" pitchFamily="18" charset="0"/>
              </a:rPr>
              <a:t>und geistliche Schwäche verursachen </a:t>
            </a:r>
            <a:br>
              <a:rPr lang="de-DE" sz="4000" b="1" dirty="0">
                <a:latin typeface="Constantia" panose="02030602050306030303" pitchFamily="18" charset="0"/>
              </a:rPr>
            </a:br>
            <a:r>
              <a:rPr lang="de-DE" sz="4000" b="1" dirty="0">
                <a:latin typeface="Constantia" panose="02030602050306030303" pitchFamily="18" charset="0"/>
              </a:rPr>
              <a:t>und unsere </a:t>
            </a:r>
            <a:r>
              <a:rPr lang="de-DE" sz="4000" b="1" dirty="0">
                <a:highlight>
                  <a:srgbClr val="808000"/>
                </a:highlight>
                <a:latin typeface="Constantia" panose="02030602050306030303" pitchFamily="18" charset="0"/>
              </a:rPr>
              <a:t>erste Liebe </a:t>
            </a:r>
            <a:br>
              <a:rPr lang="de-DE" sz="4000" b="1" dirty="0">
                <a:highlight>
                  <a:srgbClr val="808000"/>
                </a:highlight>
                <a:latin typeface="Constantia" panose="02030602050306030303" pitchFamily="18" charset="0"/>
              </a:rPr>
            </a:br>
            <a:r>
              <a:rPr lang="de-DE" sz="4000" b="1" dirty="0">
                <a:highlight>
                  <a:srgbClr val="808000"/>
                </a:highlight>
                <a:latin typeface="Constantia" panose="02030602050306030303" pitchFamily="18" charset="0"/>
              </a:rPr>
              <a:t>erlöschen </a:t>
            </a:r>
            <a:r>
              <a:rPr lang="de-DE" sz="4000" b="1" dirty="0">
                <a:latin typeface="Constantia" panose="02030602050306030303" pitchFamily="18" charset="0"/>
              </a:rPr>
              <a:t>haben lassen. ..</a:t>
            </a:r>
            <a:r>
              <a:rPr lang="en" sz="4000" b="1" dirty="0">
                <a:latin typeface="Constantia" panose="02030602050306030303" pitchFamily="18"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1573075" y="6196254"/>
            <a:ext cx="8689431" cy="338554"/>
          </a:xfrm>
          <a:prstGeom prst="rect">
            <a:avLst/>
          </a:prstGeom>
          <a:noFill/>
        </p:spPr>
        <p:txBody>
          <a:bodyPr wrap="none" rtlCol="0">
            <a:spAutoFit/>
          </a:bodyPr>
          <a:lstStyle/>
          <a:p>
            <a:pPr algn="r"/>
            <a:r>
              <a:rPr lang="en" sz="1600" b="1" dirty="0"/>
              <a:t>E. G. White, </a:t>
            </a:r>
            <a:r>
              <a:rPr lang="en-US" sz="1600" b="1" dirty="0"/>
              <a:t>Ye Shall Receive Power (</a:t>
            </a:r>
            <a:r>
              <a:rPr lang="en-US" sz="1600" b="1" dirty="0" err="1"/>
              <a:t>Ihr</a:t>
            </a:r>
            <a:r>
              <a:rPr lang="en-US" sz="1600" b="1" dirty="0"/>
              <a:t> </a:t>
            </a:r>
            <a:r>
              <a:rPr lang="en-US" sz="1600" b="1" dirty="0" err="1"/>
              <a:t>werdet</a:t>
            </a:r>
            <a:r>
              <a:rPr lang="en-US" sz="1600" b="1" dirty="0"/>
              <a:t> die </a:t>
            </a:r>
            <a:r>
              <a:rPr lang="en-US" sz="1600" b="1" dirty="0" err="1"/>
              <a:t>Vollmacht</a:t>
            </a:r>
            <a:r>
              <a:rPr lang="en-US" sz="1600" b="1" dirty="0"/>
              <a:t> </a:t>
            </a:r>
            <a:r>
              <a:rPr lang="en-US" sz="1600" b="1" dirty="0" err="1"/>
              <a:t>empfangen</a:t>
            </a:r>
            <a:r>
              <a:rPr lang="en-US" sz="1600" b="1" dirty="0"/>
              <a:t>), 18. Dezember </a:t>
            </a:r>
            <a:endParaRPr lang="en" sz="1600" b="1" dirty="0"/>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A2F77-EEF9-8E8A-1FF3-2DEE28542CA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635316-4139-A62F-6A6F-85252231019D}"/>
              </a:ext>
            </a:extLst>
          </p:cNvPr>
          <p:cNvSpPr txBox="1"/>
          <p:nvPr/>
        </p:nvSpPr>
        <p:spPr>
          <a:xfrm>
            <a:off x="0" y="444844"/>
            <a:ext cx="12192000" cy="5693866"/>
          </a:xfrm>
          <a:prstGeom prst="rect">
            <a:avLst/>
          </a:prstGeom>
          <a:noFill/>
        </p:spPr>
        <p:txBody>
          <a:bodyPr wrap="square">
            <a:spAutoFit/>
          </a:bodyPr>
          <a:lstStyle/>
          <a:p>
            <a:pPr algn="ctr"/>
            <a:r>
              <a:rPr lang="en" sz="2800" b="1" dirty="0">
                <a:latin typeface="Constantia" panose="02030602050306030303" pitchFamily="18" charset="0"/>
              </a:rPr>
              <a:t>“</a:t>
            </a:r>
            <a:r>
              <a:rPr lang="de-DE" sz="2800" b="1" dirty="0">
                <a:latin typeface="Constantia" panose="02030602050306030303" pitchFamily="18" charset="0"/>
              </a:rPr>
              <a:t>Ist es </a:t>
            </a:r>
            <a:r>
              <a:rPr lang="de-DE" sz="2800" b="1" dirty="0">
                <a:highlight>
                  <a:srgbClr val="808000"/>
                </a:highlight>
                <a:latin typeface="Constantia" panose="02030602050306030303" pitchFamily="18" charset="0"/>
              </a:rPr>
              <a:t>Weltlichkeit?</a:t>
            </a:r>
            <a:r>
              <a:rPr lang="de-DE" sz="2800" b="1" dirty="0">
                <a:latin typeface="Constantia" panose="02030602050306030303" pitchFamily="18" charset="0"/>
              </a:rPr>
              <a:t> </a:t>
            </a:r>
            <a:br>
              <a:rPr lang="de-DE" sz="2800" b="1" dirty="0">
                <a:latin typeface="Constantia" panose="02030602050306030303" pitchFamily="18" charset="0"/>
              </a:rPr>
            </a:br>
            <a:r>
              <a:rPr lang="de-DE" sz="2800" b="1" dirty="0">
                <a:latin typeface="Constantia" panose="02030602050306030303" pitchFamily="18" charset="0"/>
              </a:rPr>
              <a:t>Ist es </a:t>
            </a:r>
            <a:r>
              <a:rPr lang="de-DE" sz="2800" b="1" dirty="0">
                <a:highlight>
                  <a:srgbClr val="808000"/>
                </a:highlight>
                <a:latin typeface="Constantia" panose="02030602050306030303" pitchFamily="18" charset="0"/>
              </a:rPr>
              <a:t>Selbstsucht? </a:t>
            </a:r>
            <a:br>
              <a:rPr lang="de-DE" sz="2800" b="1" dirty="0">
                <a:highlight>
                  <a:srgbClr val="808000"/>
                </a:highlight>
                <a:latin typeface="Constantia" panose="02030602050306030303" pitchFamily="18" charset="0"/>
              </a:rPr>
            </a:br>
            <a:r>
              <a:rPr lang="de-DE" sz="2800" b="1" dirty="0">
                <a:latin typeface="Constantia" panose="02030602050306030303" pitchFamily="18" charset="0"/>
              </a:rPr>
              <a:t>Ist es die </a:t>
            </a:r>
            <a:r>
              <a:rPr lang="de-DE" sz="2800" b="1" dirty="0">
                <a:highlight>
                  <a:srgbClr val="808000"/>
                </a:highlight>
                <a:latin typeface="Constantia" panose="02030602050306030303" pitchFamily="18" charset="0"/>
              </a:rPr>
              <a:t>Liebe zum eigenen Ansehen? </a:t>
            </a:r>
            <a:br>
              <a:rPr lang="de-DE" sz="2800" b="1" dirty="0">
                <a:highlight>
                  <a:srgbClr val="808000"/>
                </a:highlight>
                <a:latin typeface="Constantia" panose="02030602050306030303" pitchFamily="18" charset="0"/>
              </a:rPr>
            </a:br>
            <a:r>
              <a:rPr lang="de-DE" sz="2800" b="1" dirty="0">
                <a:latin typeface="Constantia" panose="02030602050306030303" pitchFamily="18" charset="0"/>
              </a:rPr>
              <a:t>Ist es das </a:t>
            </a:r>
            <a:r>
              <a:rPr lang="de-DE" sz="2800" b="1" dirty="0">
                <a:highlight>
                  <a:srgbClr val="808000"/>
                </a:highlight>
                <a:latin typeface="Constantia" panose="02030602050306030303" pitchFamily="18" charset="0"/>
              </a:rPr>
              <a:t>Streben, der Erste zu sein? </a:t>
            </a:r>
            <a:br>
              <a:rPr lang="de-DE" sz="2800" b="1" dirty="0">
                <a:highlight>
                  <a:srgbClr val="808000"/>
                </a:highlight>
                <a:latin typeface="Constantia" panose="02030602050306030303" pitchFamily="18" charset="0"/>
              </a:rPr>
            </a:br>
            <a:r>
              <a:rPr lang="de-DE" sz="2800" b="1" dirty="0">
                <a:latin typeface="Constantia" panose="02030602050306030303" pitchFamily="18" charset="0"/>
              </a:rPr>
              <a:t>Ist es die </a:t>
            </a:r>
            <a:r>
              <a:rPr lang="de-DE" sz="2800" b="1" dirty="0">
                <a:highlight>
                  <a:srgbClr val="808000"/>
                </a:highlight>
                <a:latin typeface="Constantia" panose="02030602050306030303" pitchFamily="18" charset="0"/>
              </a:rPr>
              <a:t>Sünde der Sinnlichkeit</a:t>
            </a:r>
            <a:r>
              <a:rPr lang="de-DE" sz="2800" b="1" dirty="0">
                <a:latin typeface="Constantia" panose="02030602050306030303" pitchFamily="18" charset="0"/>
              </a:rPr>
              <a:t>, die so stark am Werk ist? </a:t>
            </a:r>
            <a:br>
              <a:rPr lang="de-DE" sz="2800" b="1" dirty="0">
                <a:latin typeface="Constantia" panose="02030602050306030303" pitchFamily="18" charset="0"/>
              </a:rPr>
            </a:br>
            <a:r>
              <a:rPr lang="de-DE" sz="2800" b="1" dirty="0">
                <a:latin typeface="Constantia" panose="02030602050306030303" pitchFamily="18" charset="0"/>
              </a:rPr>
              <a:t>Ist es die </a:t>
            </a:r>
            <a:r>
              <a:rPr lang="de-DE" sz="2800" b="1" dirty="0">
                <a:highlight>
                  <a:srgbClr val="808000"/>
                </a:highlight>
                <a:latin typeface="Constantia" panose="02030602050306030303" pitchFamily="18" charset="0"/>
              </a:rPr>
              <a:t>Sünde der </a:t>
            </a:r>
            <a:r>
              <a:rPr lang="de-DE" sz="2800" b="1" dirty="0" err="1">
                <a:highlight>
                  <a:srgbClr val="808000"/>
                </a:highlight>
                <a:latin typeface="Constantia" panose="02030602050306030303" pitchFamily="18" charset="0"/>
              </a:rPr>
              <a:t>Nikolaiten</a:t>
            </a:r>
            <a:r>
              <a:rPr lang="de-DE" sz="2800" b="1" dirty="0">
                <a:highlight>
                  <a:srgbClr val="808000"/>
                </a:highlight>
                <a:latin typeface="Constantia" panose="02030602050306030303" pitchFamily="18" charset="0"/>
              </a:rPr>
              <a:t>, </a:t>
            </a:r>
            <a:br>
              <a:rPr lang="de-DE" sz="2800" b="1" dirty="0">
                <a:latin typeface="Constantia" panose="02030602050306030303" pitchFamily="18" charset="0"/>
              </a:rPr>
            </a:br>
            <a:r>
              <a:rPr lang="de-DE" sz="2800" b="1" dirty="0">
                <a:latin typeface="Constantia" panose="02030602050306030303" pitchFamily="18" charset="0"/>
              </a:rPr>
              <a:t>die die Gnade Gottes in </a:t>
            </a:r>
            <a:r>
              <a:rPr lang="de-DE" sz="2800" b="1" dirty="0">
                <a:highlight>
                  <a:srgbClr val="808000"/>
                </a:highlight>
                <a:latin typeface="Constantia" panose="02030602050306030303" pitchFamily="18" charset="0"/>
              </a:rPr>
              <a:t>Lüsternheit </a:t>
            </a:r>
            <a:r>
              <a:rPr lang="de-DE" sz="2800" b="1" dirty="0">
                <a:latin typeface="Constantia" panose="02030602050306030303" pitchFamily="18" charset="0"/>
              </a:rPr>
              <a:t>verwandeln? </a:t>
            </a:r>
            <a:br>
              <a:rPr lang="de-DE" sz="2800" b="1" dirty="0">
                <a:latin typeface="Constantia" panose="02030602050306030303" pitchFamily="18" charset="0"/>
              </a:rPr>
            </a:br>
            <a:r>
              <a:rPr lang="de-DE" sz="2800" b="1" dirty="0">
                <a:latin typeface="Constantia" panose="02030602050306030303" pitchFamily="18" charset="0"/>
              </a:rPr>
              <a:t>Ist es der </a:t>
            </a:r>
            <a:r>
              <a:rPr lang="de-DE" sz="2800" b="1" dirty="0">
                <a:highlight>
                  <a:srgbClr val="808000"/>
                </a:highlight>
                <a:latin typeface="Constantia" panose="02030602050306030303" pitchFamily="18" charset="0"/>
              </a:rPr>
              <a:t>Missbrauch</a:t>
            </a:r>
            <a:r>
              <a:rPr lang="de-DE" sz="2800" b="1" dirty="0">
                <a:latin typeface="Constantia" panose="02030602050306030303" pitchFamily="18" charset="0"/>
              </a:rPr>
              <a:t> und die </a:t>
            </a:r>
            <a:r>
              <a:rPr lang="de-DE" sz="2800" b="1" dirty="0">
                <a:highlight>
                  <a:srgbClr val="808000"/>
                </a:highlight>
                <a:latin typeface="Constantia" panose="02030602050306030303" pitchFamily="18" charset="0"/>
              </a:rPr>
              <a:t>Ausnutzung</a:t>
            </a:r>
            <a:r>
              <a:rPr lang="de-DE" sz="2800" b="1" dirty="0">
                <a:latin typeface="Constantia" panose="02030602050306030303" pitchFamily="18" charset="0"/>
              </a:rPr>
              <a:t> von großem Licht, </a:t>
            </a:r>
            <a:br>
              <a:rPr lang="de-DE" sz="2800" b="1" dirty="0">
                <a:latin typeface="Constantia" panose="02030602050306030303" pitchFamily="18" charset="0"/>
              </a:rPr>
            </a:br>
            <a:r>
              <a:rPr lang="de-DE" sz="2800" b="1" dirty="0">
                <a:latin typeface="Constantia" panose="02030602050306030303" pitchFamily="18" charset="0"/>
              </a:rPr>
              <a:t>großen Chancen und Privilegien, </a:t>
            </a:r>
            <a:br>
              <a:rPr lang="de-DE" sz="2800" b="1" dirty="0">
                <a:latin typeface="Constantia" panose="02030602050306030303" pitchFamily="18" charset="0"/>
              </a:rPr>
            </a:br>
            <a:r>
              <a:rPr lang="de-DE" sz="2800" b="1" dirty="0">
                <a:latin typeface="Constantia" panose="02030602050306030303" pitchFamily="18" charset="0"/>
              </a:rPr>
              <a:t>wobei man </a:t>
            </a:r>
            <a:r>
              <a:rPr lang="de-DE" sz="2800" b="1" dirty="0">
                <a:highlight>
                  <a:srgbClr val="808000"/>
                </a:highlight>
                <a:latin typeface="Constantia" panose="02030602050306030303" pitchFamily="18" charset="0"/>
              </a:rPr>
              <a:t>prahlerisch Anspruch </a:t>
            </a:r>
            <a:br>
              <a:rPr lang="de-DE" sz="2800" b="1" dirty="0">
                <a:latin typeface="Constantia" panose="02030602050306030303" pitchFamily="18" charset="0"/>
              </a:rPr>
            </a:br>
            <a:r>
              <a:rPr lang="de-DE" sz="2800" b="1" dirty="0">
                <a:latin typeface="Constantia" panose="02030602050306030303" pitchFamily="18" charset="0"/>
              </a:rPr>
              <a:t>auf </a:t>
            </a:r>
            <a:r>
              <a:rPr lang="de-DE" sz="2800" b="1" dirty="0">
                <a:highlight>
                  <a:srgbClr val="808000"/>
                </a:highlight>
                <a:latin typeface="Constantia" panose="02030602050306030303" pitchFamily="18" charset="0"/>
              </a:rPr>
              <a:t>Weisheit u. religiöses Wissen erhebt, </a:t>
            </a:r>
            <a:br>
              <a:rPr lang="de-DE" sz="2800" b="1" dirty="0">
                <a:highlight>
                  <a:srgbClr val="808000"/>
                </a:highlight>
                <a:latin typeface="Constantia" panose="02030602050306030303" pitchFamily="18" charset="0"/>
              </a:rPr>
            </a:br>
            <a:r>
              <a:rPr lang="de-DE" sz="2800" b="1" dirty="0">
                <a:latin typeface="Constantia" panose="02030602050306030303" pitchFamily="18" charset="0"/>
              </a:rPr>
              <a:t>während das Leben und der Charakter </a:t>
            </a:r>
            <a:br>
              <a:rPr lang="de-DE" sz="2800" b="1" dirty="0">
                <a:latin typeface="Constantia" panose="02030602050306030303" pitchFamily="18" charset="0"/>
              </a:rPr>
            </a:br>
            <a:r>
              <a:rPr lang="de-DE" sz="2800" b="1" dirty="0">
                <a:highlight>
                  <a:srgbClr val="808000"/>
                </a:highlight>
                <a:latin typeface="Constantia" panose="02030602050306030303" pitchFamily="18" charset="0"/>
              </a:rPr>
              <a:t>inkonsequent</a:t>
            </a:r>
            <a:r>
              <a:rPr lang="de-DE" sz="2800" b="1" dirty="0">
                <a:latin typeface="Constantia" panose="02030602050306030303" pitchFamily="18" charset="0"/>
              </a:rPr>
              <a:t> und </a:t>
            </a:r>
            <a:r>
              <a:rPr lang="de-DE" sz="2800" b="1" dirty="0">
                <a:highlight>
                  <a:srgbClr val="808000"/>
                </a:highlight>
                <a:latin typeface="Constantia" panose="02030602050306030303" pitchFamily="18" charset="0"/>
              </a:rPr>
              <a:t>unmoralisch</a:t>
            </a:r>
            <a:r>
              <a:rPr lang="de-DE" sz="2800" b="1" dirty="0">
                <a:latin typeface="Constantia" panose="02030602050306030303" pitchFamily="18" charset="0"/>
              </a:rPr>
              <a:t> sind?“</a:t>
            </a:r>
            <a:endParaRPr lang="en" sz="2800" b="1" dirty="0">
              <a:latin typeface="Constantia" panose="02030602050306030303" pitchFamily="18" charset="0"/>
            </a:endParaRPr>
          </a:p>
        </p:txBody>
      </p:sp>
      <p:sp>
        <p:nvSpPr>
          <p:cNvPr id="2" name="CuadroTexto 3">
            <a:extLst>
              <a:ext uri="{FF2B5EF4-FFF2-40B4-BE49-F238E27FC236}">
                <a16:creationId xmlns:a16="http://schemas.microsoft.com/office/drawing/2014/main" id="{B914CAA4-AFBC-4209-67E0-DD93CAD6279C}"/>
              </a:ext>
            </a:extLst>
          </p:cNvPr>
          <p:cNvSpPr txBox="1"/>
          <p:nvPr/>
        </p:nvSpPr>
        <p:spPr>
          <a:xfrm>
            <a:off x="1687375" y="6196254"/>
            <a:ext cx="8689431" cy="338554"/>
          </a:xfrm>
          <a:prstGeom prst="rect">
            <a:avLst/>
          </a:prstGeom>
          <a:noFill/>
        </p:spPr>
        <p:txBody>
          <a:bodyPr wrap="none" rtlCol="0">
            <a:spAutoFit/>
          </a:bodyPr>
          <a:lstStyle/>
          <a:p>
            <a:pPr algn="r"/>
            <a:r>
              <a:rPr lang="en" sz="1600" b="1" dirty="0"/>
              <a:t>E. G. White, </a:t>
            </a:r>
            <a:r>
              <a:rPr lang="en-US" sz="1600" b="1" dirty="0"/>
              <a:t>Ye Shall Receive Power (</a:t>
            </a:r>
            <a:r>
              <a:rPr lang="en-US" sz="1600" b="1" dirty="0" err="1"/>
              <a:t>Ihr</a:t>
            </a:r>
            <a:r>
              <a:rPr lang="en-US" sz="1600" b="1" dirty="0"/>
              <a:t> </a:t>
            </a:r>
            <a:r>
              <a:rPr lang="en-US" sz="1600" b="1" dirty="0" err="1"/>
              <a:t>werdet</a:t>
            </a:r>
            <a:r>
              <a:rPr lang="en-US" sz="1600" b="1" dirty="0"/>
              <a:t> die </a:t>
            </a:r>
            <a:r>
              <a:rPr lang="en-US" sz="1600" b="1" dirty="0" err="1"/>
              <a:t>Vollmacht</a:t>
            </a:r>
            <a:r>
              <a:rPr lang="en-US" sz="1600" b="1" dirty="0"/>
              <a:t> </a:t>
            </a:r>
            <a:r>
              <a:rPr lang="en-US" sz="1600" b="1" dirty="0" err="1"/>
              <a:t>empfangen</a:t>
            </a:r>
            <a:r>
              <a:rPr lang="en-US" sz="1600" b="1" dirty="0"/>
              <a:t>), 18. Dezember </a:t>
            </a:r>
            <a:endParaRPr lang="en" sz="1600" b="1" dirty="0"/>
          </a:p>
        </p:txBody>
      </p:sp>
    </p:spTree>
    <p:extLst>
      <p:ext uri="{BB962C8B-B14F-4D97-AF65-F5344CB8AC3E}">
        <p14:creationId xmlns:p14="http://schemas.microsoft.com/office/powerpoint/2010/main" val="312024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A314A1-D1F1-762B-4F5E-9336DBFBB90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1654CD5-A56F-E161-7EF1-EFCE384F0E89}"/>
              </a:ext>
            </a:extLst>
          </p:cNvPr>
          <p:cNvSpPr txBox="1"/>
          <p:nvPr/>
        </p:nvSpPr>
        <p:spPr>
          <a:xfrm>
            <a:off x="424630" y="940144"/>
            <a:ext cx="11176819" cy="4401205"/>
          </a:xfrm>
          <a:prstGeom prst="rect">
            <a:avLst/>
          </a:prstGeom>
          <a:noFill/>
        </p:spPr>
        <p:txBody>
          <a:bodyPr wrap="square">
            <a:spAutoFit/>
          </a:bodyPr>
          <a:lstStyle/>
          <a:p>
            <a:pPr algn="ctr"/>
            <a:r>
              <a:rPr lang="en" sz="4000" b="1" dirty="0">
                <a:latin typeface="Constantia" panose="02030602050306030303" pitchFamily="18" charset="0"/>
              </a:rPr>
              <a:t>“</a:t>
            </a:r>
            <a:r>
              <a:rPr lang="de-DE" sz="4000" b="1" dirty="0">
                <a:highlight>
                  <a:srgbClr val="808000"/>
                </a:highlight>
                <a:latin typeface="Constantia" panose="02030602050306030303" pitchFamily="18" charset="0"/>
              </a:rPr>
              <a:t>Was auch immer es ist, </a:t>
            </a:r>
            <a:br>
              <a:rPr lang="de-DE" sz="4000" b="1" dirty="0">
                <a:highlight>
                  <a:srgbClr val="808000"/>
                </a:highlight>
                <a:latin typeface="Constantia" panose="02030602050306030303" pitchFamily="18" charset="0"/>
              </a:rPr>
            </a:br>
            <a:r>
              <a:rPr lang="de-DE" sz="4000" b="1" dirty="0">
                <a:latin typeface="Constantia" panose="02030602050306030303" pitchFamily="18" charset="0"/>
              </a:rPr>
              <a:t>das </a:t>
            </a:r>
            <a:r>
              <a:rPr lang="de-DE" sz="4000" b="1" dirty="0">
                <a:highlight>
                  <a:srgbClr val="808000"/>
                </a:highlight>
                <a:latin typeface="Constantia" panose="02030602050306030303" pitchFamily="18" charset="0"/>
              </a:rPr>
              <a:t>gehegt und gepflegt </a:t>
            </a:r>
            <a:r>
              <a:rPr lang="de-DE" sz="4000" b="1" dirty="0">
                <a:latin typeface="Constantia" panose="02030602050306030303" pitchFamily="18" charset="0"/>
              </a:rPr>
              <a:t>wurde, </a:t>
            </a:r>
            <a:br>
              <a:rPr lang="de-DE" sz="4000" b="1" dirty="0">
                <a:latin typeface="Constantia" panose="02030602050306030303" pitchFamily="18" charset="0"/>
              </a:rPr>
            </a:br>
            <a:r>
              <a:rPr lang="de-DE" sz="4000" b="1" dirty="0">
                <a:latin typeface="Constantia" panose="02030602050306030303" pitchFamily="18" charset="0"/>
              </a:rPr>
              <a:t>bis es stark und </a:t>
            </a:r>
            <a:r>
              <a:rPr lang="de-DE" sz="4000" b="1" dirty="0">
                <a:highlight>
                  <a:srgbClr val="808000"/>
                </a:highlight>
                <a:latin typeface="Constantia" panose="02030602050306030303" pitchFamily="18" charset="0"/>
              </a:rPr>
              <a:t>überwältigend geworden </a:t>
            </a:r>
            <a:r>
              <a:rPr lang="de-DE" sz="4000" b="1" dirty="0">
                <a:latin typeface="Constantia" panose="02030602050306030303" pitchFamily="18" charset="0"/>
              </a:rPr>
              <a:t>ist – unternimm </a:t>
            </a:r>
            <a:r>
              <a:rPr lang="de-DE" sz="4000" b="1" dirty="0">
                <a:highlight>
                  <a:srgbClr val="FFC510"/>
                </a:highlight>
                <a:latin typeface="Constantia" panose="02030602050306030303" pitchFamily="18" charset="0"/>
              </a:rPr>
              <a:t>entschlossene Anstrengungen, </a:t>
            </a:r>
            <a:br>
              <a:rPr lang="de-DE" sz="4000" b="1" dirty="0">
                <a:highlight>
                  <a:srgbClr val="FFC510"/>
                </a:highlight>
                <a:latin typeface="Constantia" panose="02030602050306030303" pitchFamily="18" charset="0"/>
              </a:rPr>
            </a:br>
            <a:r>
              <a:rPr lang="de-DE" sz="4000" b="1" dirty="0">
                <a:highlight>
                  <a:srgbClr val="FFC510"/>
                </a:highlight>
                <a:latin typeface="Constantia" panose="02030602050306030303" pitchFamily="18" charset="0"/>
              </a:rPr>
              <a:t>es zu überwinden, </a:t>
            </a:r>
            <a:br>
              <a:rPr lang="de-DE" sz="4000" b="1" dirty="0">
                <a:highlight>
                  <a:srgbClr val="FFC510"/>
                </a:highlight>
                <a:latin typeface="Constantia" panose="02030602050306030303" pitchFamily="18" charset="0"/>
              </a:rPr>
            </a:br>
            <a:r>
              <a:rPr lang="de-DE" sz="4000" b="1" dirty="0">
                <a:latin typeface="Constantia" panose="02030602050306030303" pitchFamily="18" charset="0"/>
              </a:rPr>
              <a:t>sonst wirst du </a:t>
            </a:r>
            <a:br>
              <a:rPr lang="de-DE" sz="4000" b="1" dirty="0">
                <a:latin typeface="Constantia" panose="02030602050306030303" pitchFamily="18" charset="0"/>
              </a:rPr>
            </a:br>
            <a:r>
              <a:rPr lang="de-DE" sz="4000" b="1" dirty="0">
                <a:latin typeface="Constantia" panose="02030602050306030303" pitchFamily="18" charset="0"/>
              </a:rPr>
              <a:t>verloren sein</a:t>
            </a:r>
            <a:r>
              <a:rPr lang="en" sz="4000" b="1" dirty="0">
                <a:latin typeface="Constantia" panose="02030602050306030303" pitchFamily="18" charset="0"/>
              </a:rPr>
              <a:t>.”</a:t>
            </a:r>
          </a:p>
        </p:txBody>
      </p:sp>
      <p:sp>
        <p:nvSpPr>
          <p:cNvPr id="2" name="CuadroTexto 3">
            <a:extLst>
              <a:ext uri="{FF2B5EF4-FFF2-40B4-BE49-F238E27FC236}">
                <a16:creationId xmlns:a16="http://schemas.microsoft.com/office/drawing/2014/main" id="{47756B13-31F6-3798-3A24-38C7BE669669}"/>
              </a:ext>
            </a:extLst>
          </p:cNvPr>
          <p:cNvSpPr txBox="1"/>
          <p:nvPr/>
        </p:nvSpPr>
        <p:spPr>
          <a:xfrm>
            <a:off x="1668325" y="6196254"/>
            <a:ext cx="8689431" cy="338554"/>
          </a:xfrm>
          <a:prstGeom prst="rect">
            <a:avLst/>
          </a:prstGeom>
          <a:noFill/>
        </p:spPr>
        <p:txBody>
          <a:bodyPr wrap="none" rtlCol="0">
            <a:spAutoFit/>
          </a:bodyPr>
          <a:lstStyle/>
          <a:p>
            <a:pPr algn="r"/>
            <a:r>
              <a:rPr lang="en" sz="1600" b="1" dirty="0"/>
              <a:t>E. G. White, </a:t>
            </a:r>
            <a:r>
              <a:rPr lang="en-US" sz="1600" b="1" dirty="0"/>
              <a:t>Ye Shall Receive Power (</a:t>
            </a:r>
            <a:r>
              <a:rPr lang="en-US" sz="1600" b="1" dirty="0" err="1"/>
              <a:t>Ihr</a:t>
            </a:r>
            <a:r>
              <a:rPr lang="en-US" sz="1600" b="1" dirty="0"/>
              <a:t> </a:t>
            </a:r>
            <a:r>
              <a:rPr lang="en-US" sz="1600" b="1" dirty="0" err="1"/>
              <a:t>werdet</a:t>
            </a:r>
            <a:r>
              <a:rPr lang="en-US" sz="1600" b="1" dirty="0"/>
              <a:t> die </a:t>
            </a:r>
            <a:r>
              <a:rPr lang="en-US" sz="1600" b="1" dirty="0" err="1"/>
              <a:t>Vollmacht</a:t>
            </a:r>
            <a:r>
              <a:rPr lang="en-US" sz="1600" b="1" dirty="0"/>
              <a:t> </a:t>
            </a:r>
            <a:r>
              <a:rPr lang="en-US" sz="1600" b="1" dirty="0" err="1"/>
              <a:t>empfangen</a:t>
            </a:r>
            <a:r>
              <a:rPr lang="en-US" sz="1600" b="1" dirty="0"/>
              <a:t>), 18. Dezember </a:t>
            </a:r>
            <a:endParaRPr lang="en" sz="1600" b="1" dirty="0"/>
          </a:p>
        </p:txBody>
      </p:sp>
    </p:spTree>
    <p:extLst>
      <p:ext uri="{BB962C8B-B14F-4D97-AF65-F5344CB8AC3E}">
        <p14:creationId xmlns:p14="http://schemas.microsoft.com/office/powerpoint/2010/main" val="209270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54B3BBA-6473-6BA7-A2FD-092D79F1C96E}"/>
              </a:ext>
            </a:extLst>
          </p:cNvPr>
          <p:cNvPicPr>
            <a:picLocks noChangeAspect="1"/>
          </p:cNvPicPr>
          <p:nvPr/>
        </p:nvPicPr>
        <p:blipFill>
          <a:blip r:embed="rId3"/>
          <a:srcRect t="7143" b="10805"/>
          <a:stretch>
            <a:fillRect/>
          </a:stretch>
        </p:blipFill>
        <p:spPr>
          <a:xfrm>
            <a:off x="5242117" y="622570"/>
            <a:ext cx="8136658" cy="3625103"/>
          </a:xfrm>
          <a:prstGeom prst="rect">
            <a:avLst/>
          </a:prstGeom>
          <a:effectLst>
            <a:softEdge rad="317500"/>
          </a:effectLst>
        </p:spPr>
      </p:pic>
      <p:sp>
        <p:nvSpPr>
          <p:cNvPr id="3" name="CuadroTexto 2">
            <a:extLst>
              <a:ext uri="{FF2B5EF4-FFF2-40B4-BE49-F238E27FC236}">
                <a16:creationId xmlns:a16="http://schemas.microsoft.com/office/drawing/2014/main" id="{F103C59D-02F2-3152-8F1C-95329F65B3F3}"/>
              </a:ext>
            </a:extLst>
          </p:cNvPr>
          <p:cNvSpPr txBox="1"/>
          <p:nvPr/>
        </p:nvSpPr>
        <p:spPr>
          <a:xfrm>
            <a:off x="391739" y="353655"/>
            <a:ext cx="9841757" cy="650434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gn="l">
              <a:lnSpc>
                <a:spcPts val="10000"/>
              </a:lnSpc>
            </a:pP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Wie </a:t>
            </a:r>
            <a:b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VERMEIDET</a:t>
            </a:r>
            <a:b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man </a:t>
            </a:r>
            <a:b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SÜNDE </a:t>
            </a:r>
            <a:b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b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in der GEMEINDE</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2">
            <a:extLst>
              <a:ext uri="{FF2B5EF4-FFF2-40B4-BE49-F238E27FC236}">
                <a16:creationId xmlns:a16="http://schemas.microsoft.com/office/drawing/2014/main" id="{1A28F819-98ED-1367-9BBA-66943A0EF0EE}"/>
              </a:ext>
            </a:extLst>
          </p:cNvPr>
          <p:cNvPicPr>
            <a:picLocks noChangeAspect="1"/>
          </p:cNvPicPr>
          <p:nvPr/>
        </p:nvPicPr>
        <p:blipFill>
          <a:blip r:embed="rId2"/>
          <a:srcRect b="19"/>
          <a:stretch>
            <a:fillRect/>
          </a:stretch>
        </p:blipFill>
        <p:spPr>
          <a:xfrm>
            <a:off x="20" y="1282"/>
            <a:ext cx="12191980" cy="6856718"/>
          </a:xfrm>
          <a:prstGeom prst="rect">
            <a:avLst/>
          </a:prstGeom>
        </p:spPr>
      </p:pic>
      <p:grpSp>
        <p:nvGrpSpPr>
          <p:cNvPr id="19" name="Gruppieren 18">
            <a:extLst>
              <a:ext uri="{FF2B5EF4-FFF2-40B4-BE49-F238E27FC236}">
                <a16:creationId xmlns:a16="http://schemas.microsoft.com/office/drawing/2014/main" id="{7DE5CFEA-EAED-337D-6AC7-AD001B6482C7}"/>
              </a:ext>
            </a:extLst>
          </p:cNvPr>
          <p:cNvGrpSpPr/>
          <p:nvPr/>
        </p:nvGrpSpPr>
        <p:grpSpPr>
          <a:xfrm>
            <a:off x="2189747" y="5842502"/>
            <a:ext cx="8556939" cy="943306"/>
            <a:chOff x="5991225" y="447931"/>
            <a:chExt cx="6526161" cy="1401248"/>
          </a:xfrm>
        </p:grpSpPr>
        <p:sp>
          <p:nvSpPr>
            <p:cNvPr id="9" name="Rectángulo 16">
              <a:extLst>
                <a:ext uri="{FF2B5EF4-FFF2-40B4-BE49-F238E27FC236}">
                  <a16:creationId xmlns:a16="http://schemas.microsoft.com/office/drawing/2014/main" id="{E807B02E-0725-D4C7-B06B-7D7B96F5BC36}"/>
                </a:ext>
              </a:extLst>
            </p:cNvPr>
            <p:cNvSpPr/>
            <p:nvPr/>
          </p:nvSpPr>
          <p:spPr>
            <a:xfrm>
              <a:off x="5991225" y="447931"/>
              <a:ext cx="6428238" cy="1401248"/>
            </a:xfrm>
            <a:prstGeom prst="rect">
              <a:avLst/>
            </a:prstGeom>
            <a:solidFill>
              <a:schemeClr val="accent4">
                <a:lumMod val="40000"/>
                <a:lumOff val="60000"/>
              </a:schemeClr>
            </a:solidFill>
            <a:ln/>
            <a:effectLst>
              <a:outerShdw blurRad="57150" dist="19050" dir="5400000" algn="ctr" rotWithShape="0">
                <a:srgbClr val="000000">
                  <a:alpha val="63000"/>
                </a:srgbClr>
              </a:outerShdw>
              <a:softEdge rad="317500"/>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dirty="0"/>
            </a:p>
          </p:txBody>
        </p:sp>
        <p:sp>
          <p:nvSpPr>
            <p:cNvPr id="4" name="CuadroTexto 2">
              <a:extLst>
                <a:ext uri="{FF2B5EF4-FFF2-40B4-BE49-F238E27FC236}">
                  <a16:creationId xmlns:a16="http://schemas.microsoft.com/office/drawing/2014/main" id="{E3B05535-1DD7-BD91-D50D-60C5183C5841}"/>
                </a:ext>
              </a:extLst>
            </p:cNvPr>
            <p:cNvSpPr txBox="1"/>
            <p:nvPr/>
          </p:nvSpPr>
          <p:spPr>
            <a:xfrm>
              <a:off x="5991225" y="758790"/>
              <a:ext cx="6526161"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rPr>
                <a:t>TEMPEL DES HEILIGEN GEISTES</a:t>
              </a:r>
            </a:p>
          </p:txBody>
        </p:sp>
      </p:grpSp>
      <p:sp>
        <p:nvSpPr>
          <p:cNvPr id="5" name="CuadroTexto 4">
            <a:extLst>
              <a:ext uri="{FF2B5EF4-FFF2-40B4-BE49-F238E27FC236}">
                <a16:creationId xmlns:a16="http://schemas.microsoft.com/office/drawing/2014/main" id="{D244DD43-0EA1-9F2F-5EBC-8BC6D2292552}"/>
              </a:ext>
            </a:extLst>
          </p:cNvPr>
          <p:cNvSpPr txBox="1"/>
          <p:nvPr/>
        </p:nvSpPr>
        <p:spPr>
          <a:xfrm>
            <a:off x="-85871" y="1126125"/>
            <a:ext cx="2743200" cy="2862322"/>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andara" panose="020E0502030303020204" pitchFamily="34" charset="0"/>
              </a:rPr>
              <a:t>“</a:t>
            </a:r>
            <a:r>
              <a:rPr lang="de-DE" b="1" dirty="0">
                <a:solidFill>
                  <a:schemeClr val="accent1">
                    <a:lumMod val="75000"/>
                  </a:schemeClr>
                </a:solidFill>
                <a:latin typeface="Candara" panose="020E0502030303020204" pitchFamily="34" charset="0"/>
              </a:rPr>
              <a:t>Oder wisst ihr nicht,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dass euer Leib ein Tempel des in euch wohnenden HEILIGEN GEISTES ist,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den ihr von GOTT empfangen habt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und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dass ihr nicht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euch selbst gehört?</a:t>
            </a:r>
            <a:r>
              <a:rPr lang="en" b="1" dirty="0">
                <a:solidFill>
                  <a:schemeClr val="accent1">
                    <a:lumMod val="75000"/>
                  </a:schemeClr>
                </a:solidFill>
                <a:latin typeface="Candara" panose="020E0502030303020204" pitchFamily="34" charset="0"/>
              </a:rPr>
              <a:t>”</a:t>
            </a:r>
          </a:p>
          <a:p>
            <a:pPr algn="ctr"/>
            <a:r>
              <a:rPr lang="en" b="1" dirty="0">
                <a:solidFill>
                  <a:schemeClr val="accent1">
                    <a:lumMod val="75000"/>
                  </a:schemeClr>
                </a:solidFill>
                <a:latin typeface="Candara" panose="020E0502030303020204" pitchFamily="34" charset="0"/>
              </a:rPr>
              <a:t> </a:t>
            </a:r>
            <a:r>
              <a:rPr lang="en" sz="1400" b="1" dirty="0">
                <a:solidFill>
                  <a:schemeClr val="accent1">
                    <a:lumMod val="75000"/>
                  </a:schemeClr>
                </a:solidFill>
                <a:latin typeface="Candara" panose="020E0502030303020204" pitchFamily="34" charset="0"/>
              </a:rPr>
              <a:t>(1. Kor 6:19 SLT)</a:t>
            </a:r>
            <a:endParaRPr lang="es-ES" b="1" dirty="0">
              <a:solidFill>
                <a:schemeClr val="accent1">
                  <a:lumMod val="75000"/>
                </a:schemeClr>
              </a:solidFill>
              <a:latin typeface="Candara" panose="020E0502030303020204" pitchFamily="34" charset="0"/>
            </a:endParaRPr>
          </a:p>
        </p:txBody>
      </p:sp>
      <p:sp>
        <p:nvSpPr>
          <p:cNvPr id="6" name="Scrollen: horizontal 5">
            <a:extLst>
              <a:ext uri="{FF2B5EF4-FFF2-40B4-BE49-F238E27FC236}">
                <a16:creationId xmlns:a16="http://schemas.microsoft.com/office/drawing/2014/main" id="{459C9871-ED67-D85F-B602-A682C4A3D017}"/>
              </a:ext>
            </a:extLst>
          </p:cNvPr>
          <p:cNvSpPr/>
          <p:nvPr/>
        </p:nvSpPr>
        <p:spPr>
          <a:xfrm>
            <a:off x="84928" y="24064"/>
            <a:ext cx="2281588" cy="1234413"/>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Mi,  22.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Mittel gegen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sexuelle Unmoral</a:t>
            </a:r>
          </a:p>
        </p:txBody>
      </p:sp>
    </p:spTree>
    <p:extLst>
      <p:ext uri="{BB962C8B-B14F-4D97-AF65-F5344CB8AC3E}">
        <p14:creationId xmlns:p14="http://schemas.microsoft.com/office/powerpoint/2010/main" val="91732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bg/>
                                          </p:spTgt>
                                        </p:tgtEl>
                                        <p:attrNameLst>
                                          <p:attrName>style.visibility</p:attrName>
                                        </p:attrNameLst>
                                      </p:cBhvr>
                                      <p:to>
                                        <p:strVal val="visible"/>
                                      </p:to>
                                    </p:set>
                                    <p:animEffect transition="in" filter="wipe(left)">
                                      <p:cBhvr>
                                        <p:cTn id="11" dur="500"/>
                                        <p:tgtEl>
                                          <p:spTgt spid="6">
                                            <p:bg/>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left)">
                                      <p:cBhvr>
                                        <p:cTn id="14" dur="500"/>
                                        <p:tgtEl>
                                          <p:spTgt spid="6">
                                            <p:txEl>
                                              <p:pRg st="0" end="0"/>
                                            </p:txEl>
                                          </p:spTgt>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Effect transition="in" filter="fade">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64A5B8A-E5F8-2A7F-5C59-A40F462A5F61}"/>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D7CA7857-0B0B-17F8-6357-2FB9877DF4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67250" y="2652327"/>
            <a:ext cx="7445240" cy="4167761"/>
          </a:xfrm>
          <a:prstGeom prst="rect">
            <a:avLst/>
          </a:prstGeom>
          <a:effectLst>
            <a:softEdge rad="127000"/>
          </a:effectLst>
        </p:spPr>
      </p:pic>
      <p:sp>
        <p:nvSpPr>
          <p:cNvPr id="6" name="CuadroTexto 5">
            <a:extLst>
              <a:ext uri="{FF2B5EF4-FFF2-40B4-BE49-F238E27FC236}">
                <a16:creationId xmlns:a16="http://schemas.microsoft.com/office/drawing/2014/main" id="{E7A55E08-F0B3-7EC5-9B9E-6150E86600FF}"/>
              </a:ext>
            </a:extLst>
          </p:cNvPr>
          <p:cNvSpPr txBox="1"/>
          <p:nvPr/>
        </p:nvSpPr>
        <p:spPr>
          <a:xfrm>
            <a:off x="7677" y="1878993"/>
            <a:ext cx="12082373" cy="1200329"/>
          </a:xfrm>
          <a:prstGeom prst="rect">
            <a:avLst/>
          </a:prstGeom>
          <a:noFill/>
        </p:spPr>
        <p:txBody>
          <a:bodyPr wrap="square" rtlCol="0">
            <a:spAutoFit/>
          </a:bodyPr>
          <a:lstStyle/>
          <a:p>
            <a:pPr>
              <a:spcBef>
                <a:spcPts val="600"/>
              </a:spcBef>
            </a:pPr>
            <a:r>
              <a:rPr lang="de-DE" sz="2400" b="1" dirty="0"/>
              <a:t>Nachdem er das Thema Rechtsstreitigkeiten behandelt hat, kehrt Paulus </a:t>
            </a:r>
            <a:br>
              <a:rPr lang="de-DE" sz="2400" b="1" dirty="0"/>
            </a:br>
            <a:r>
              <a:rPr lang="de-DE" sz="2400" b="1" dirty="0"/>
              <a:t>zum Hauptthema zurück: </a:t>
            </a:r>
            <a:r>
              <a:rPr lang="de-DE" sz="2400" b="1" dirty="0">
                <a:solidFill>
                  <a:srgbClr val="C00000"/>
                </a:solidFill>
              </a:rPr>
              <a:t>sexuelle Unmoral innerhalb der Gemeinde. </a:t>
            </a:r>
            <a:br>
              <a:rPr lang="de-DE" sz="2400" b="1" dirty="0">
                <a:solidFill>
                  <a:srgbClr val="C00000"/>
                </a:solidFill>
              </a:rPr>
            </a:br>
            <a:r>
              <a:rPr lang="de-DE" sz="2400" b="1" dirty="0"/>
              <a:t>Warum gab es sie?</a:t>
            </a:r>
            <a:endParaRPr lang="en" sz="2400" b="1" dirty="0"/>
          </a:p>
        </p:txBody>
      </p:sp>
      <p:sp>
        <p:nvSpPr>
          <p:cNvPr id="12" name="CuadroTexto 11">
            <a:extLst>
              <a:ext uri="{FF2B5EF4-FFF2-40B4-BE49-F238E27FC236}">
                <a16:creationId xmlns:a16="http://schemas.microsoft.com/office/drawing/2014/main" id="{13BA5B09-4E56-D0CB-BBAA-CEFB878122DE}"/>
              </a:ext>
            </a:extLst>
          </p:cNvPr>
          <p:cNvSpPr txBox="1"/>
          <p:nvPr/>
        </p:nvSpPr>
        <p:spPr>
          <a:xfrm>
            <a:off x="4368907" y="5541738"/>
            <a:ext cx="8137175" cy="1015663"/>
          </a:xfrm>
          <a:prstGeom prst="rect">
            <a:avLst/>
          </a:prstGeom>
          <a:noFill/>
          <a:ln>
            <a:noFill/>
          </a:ln>
        </p:spPr>
        <p:txBody>
          <a:bodyPr wrap="square">
            <a:spAutoFit/>
          </a:bodyPr>
          <a:lstStyle/>
          <a:p>
            <a:pPr algn="ctr">
              <a:spcBef>
                <a:spcPts val="600"/>
              </a:spcBef>
            </a:pPr>
            <a:r>
              <a:rPr lang="de-DE" sz="2000" b="1" dirty="0">
                <a:ln>
                  <a:solidFill>
                    <a:schemeClr val="tx2">
                      <a:lumMod val="50000"/>
                    </a:schemeClr>
                  </a:solidFill>
                </a:ln>
                <a:solidFill>
                  <a:schemeClr val="accent6">
                    <a:lumMod val="20000"/>
                    <a:lumOff val="80000"/>
                  </a:schemeClr>
                </a:solidFill>
              </a:rPr>
              <a:t>Sein Argument: Unsere Körper sind Glieder am Leib Christi. </a:t>
            </a:r>
            <a:br>
              <a:rPr lang="de-DE" sz="2000" b="1" dirty="0">
                <a:ln>
                  <a:solidFill>
                    <a:schemeClr val="tx2">
                      <a:lumMod val="50000"/>
                    </a:schemeClr>
                  </a:solidFill>
                </a:ln>
                <a:solidFill>
                  <a:schemeClr val="accent6">
                    <a:lumMod val="20000"/>
                    <a:lumOff val="80000"/>
                  </a:schemeClr>
                </a:solidFill>
              </a:rPr>
            </a:br>
            <a:r>
              <a:rPr lang="de-DE" sz="2000" b="1" dirty="0">
                <a:ln>
                  <a:solidFill>
                    <a:schemeClr val="tx2">
                      <a:lumMod val="50000"/>
                    </a:schemeClr>
                  </a:solidFill>
                </a:ln>
                <a:solidFill>
                  <a:schemeClr val="accent6">
                    <a:lumMod val="20000"/>
                    <a:lumOff val="80000"/>
                  </a:schemeClr>
                </a:solidFill>
              </a:rPr>
              <a:t>Wir können kein Mitglied Christi nehmen und es mit einer/einem Prostituierten  oder Ehebrecher/in vereinen (1 Kor. 6,15-18).</a:t>
            </a:r>
            <a:endParaRPr lang="en" sz="2000" b="1" dirty="0">
              <a:ln>
                <a:solidFill>
                  <a:schemeClr val="tx2">
                    <a:lumMod val="50000"/>
                  </a:schemeClr>
                </a:solidFill>
              </a:ln>
              <a:solidFill>
                <a:schemeClr val="accent6">
                  <a:lumMod val="20000"/>
                  <a:lumOff val="80000"/>
                </a:schemeClr>
              </a:solidFill>
            </a:endParaRPr>
          </a:p>
        </p:txBody>
      </p:sp>
      <p:sp>
        <p:nvSpPr>
          <p:cNvPr id="16" name="CuadroTexto 15">
            <a:extLst>
              <a:ext uri="{FF2B5EF4-FFF2-40B4-BE49-F238E27FC236}">
                <a16:creationId xmlns:a16="http://schemas.microsoft.com/office/drawing/2014/main" id="{95ECAEA4-FF01-5A85-ED2E-68EF15F76D54}"/>
              </a:ext>
            </a:extLst>
          </p:cNvPr>
          <p:cNvSpPr txBox="1"/>
          <p:nvPr/>
        </p:nvSpPr>
        <p:spPr>
          <a:xfrm>
            <a:off x="212151" y="3121640"/>
            <a:ext cx="5350449" cy="3477875"/>
          </a:xfrm>
          <a:prstGeom prst="rect">
            <a:avLst/>
          </a:prstGeom>
          <a:noFill/>
        </p:spPr>
        <p:txBody>
          <a:bodyPr wrap="square">
            <a:spAutoFit/>
          </a:bodyPr>
          <a:lstStyle/>
          <a:p>
            <a:pPr>
              <a:spcBef>
                <a:spcPts val="600"/>
              </a:spcBef>
            </a:pPr>
            <a:r>
              <a:rPr lang="de-DE" sz="2200" b="1" dirty="0"/>
              <a:t>Christen sind zur Heiligkeit berufen </a:t>
            </a:r>
            <a:br>
              <a:rPr lang="de-DE" sz="2200" b="1" dirty="0"/>
            </a:br>
            <a:r>
              <a:rPr lang="de-DE" sz="2200" b="1" dirty="0"/>
              <a:t>(1 Kor. 6,11), und dies sollte alle Sünde ausschließen. Aber einige argumentierten, dass sie, da ihre Sünden bereits vergeben seien, </a:t>
            </a:r>
            <a:br>
              <a:rPr lang="de-DE" sz="2200" b="1" dirty="0"/>
            </a:br>
            <a:r>
              <a:rPr lang="de-DE" sz="2200" b="1" dirty="0"/>
              <a:t>mit ihrem Körper tun könnten, </a:t>
            </a:r>
            <a:br>
              <a:rPr lang="de-DE" sz="2200" b="1" dirty="0"/>
            </a:br>
            <a:r>
              <a:rPr lang="de-DE" sz="2200" b="1" dirty="0"/>
              <a:t>was sie wollten. Deshalb stellt </a:t>
            </a:r>
            <a:br>
              <a:rPr lang="de-DE" sz="2200" b="1" dirty="0"/>
            </a:br>
            <a:r>
              <a:rPr lang="de-DE" sz="2200" b="1" dirty="0"/>
              <a:t>Paulus klar, </a:t>
            </a:r>
            <a:r>
              <a:rPr lang="de-DE" sz="2200" b="1" dirty="0">
                <a:highlight>
                  <a:srgbClr val="FFC510"/>
                </a:highlight>
              </a:rPr>
              <a:t>dass "der Körper nicht </a:t>
            </a:r>
            <a:br>
              <a:rPr lang="de-DE" sz="2200" b="1" dirty="0">
                <a:highlight>
                  <a:srgbClr val="FFC510"/>
                </a:highlight>
              </a:rPr>
            </a:br>
            <a:r>
              <a:rPr lang="de-DE" sz="2200" b="1" dirty="0">
                <a:highlight>
                  <a:srgbClr val="FFC510"/>
                </a:highlight>
              </a:rPr>
              <a:t>für sexuelle Unmoral bestimmt ist" </a:t>
            </a:r>
            <a:br>
              <a:rPr lang="de-DE" sz="2200" b="1" dirty="0"/>
            </a:br>
            <a:r>
              <a:rPr lang="de-DE" sz="2200" b="1" dirty="0"/>
              <a:t>(1 Kor. 6,12-13).</a:t>
            </a:r>
            <a:endParaRPr lang="en" sz="2200" b="1" dirty="0"/>
          </a:p>
        </p:txBody>
      </p:sp>
      <p:sp>
        <p:nvSpPr>
          <p:cNvPr id="2" name="Scrollen: horizontal 1">
            <a:extLst>
              <a:ext uri="{FF2B5EF4-FFF2-40B4-BE49-F238E27FC236}">
                <a16:creationId xmlns:a16="http://schemas.microsoft.com/office/drawing/2014/main" id="{B4E9702A-6F20-B06B-092A-9F369D6C6CD9}"/>
              </a:ext>
            </a:extLst>
          </p:cNvPr>
          <p:cNvSpPr/>
          <p:nvPr/>
        </p:nvSpPr>
        <p:spPr>
          <a:xfrm>
            <a:off x="89472" y="18713"/>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Mi,  22. Juli –  Mittel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gegen sexuelle Unmoral</a:t>
            </a:r>
          </a:p>
        </p:txBody>
      </p:sp>
      <p:sp>
        <p:nvSpPr>
          <p:cNvPr id="9" name="Rectángulo 16">
            <a:extLst>
              <a:ext uri="{FF2B5EF4-FFF2-40B4-BE49-F238E27FC236}">
                <a16:creationId xmlns:a16="http://schemas.microsoft.com/office/drawing/2014/main" id="{FEC2FF17-1532-5CCC-E76B-52CDE540828E}"/>
              </a:ext>
            </a:extLst>
          </p:cNvPr>
          <p:cNvSpPr/>
          <p:nvPr/>
        </p:nvSpPr>
        <p:spPr>
          <a:xfrm>
            <a:off x="3441032" y="58724"/>
            <a:ext cx="8730813" cy="1789052"/>
          </a:xfrm>
          <a:prstGeom prst="rect">
            <a:avLst/>
          </a:prstGeom>
          <a:solidFill>
            <a:schemeClr val="accent4">
              <a:lumMod val="40000"/>
              <a:lumOff val="60000"/>
            </a:schemeClr>
          </a:solidFill>
          <a:ln/>
          <a:effectLst>
            <a:outerShdw blurRad="57150" dist="19050" dir="5400000" algn="ctr" rotWithShape="0">
              <a:srgbClr val="000000">
                <a:alpha val="63000"/>
              </a:srgbClr>
            </a:outerShdw>
            <a:softEdge rad="127000"/>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3803BC5D-403B-52FE-6E91-1F8CEA051681}"/>
              </a:ext>
            </a:extLst>
          </p:cNvPr>
          <p:cNvSpPr txBox="1"/>
          <p:nvPr/>
        </p:nvSpPr>
        <p:spPr>
          <a:xfrm>
            <a:off x="3441032" y="89941"/>
            <a:ext cx="8730813"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rPr>
              <a:t>TEMPEL DES HEILIGEN GEISTES</a:t>
            </a:r>
          </a:p>
        </p:txBody>
      </p:sp>
      <p:sp>
        <p:nvSpPr>
          <p:cNvPr id="5" name="CuadroTexto 4">
            <a:extLst>
              <a:ext uri="{FF2B5EF4-FFF2-40B4-BE49-F238E27FC236}">
                <a16:creationId xmlns:a16="http://schemas.microsoft.com/office/drawing/2014/main" id="{85C2CEA2-31BE-8AC4-A8A0-0B08ED8827D7}"/>
              </a:ext>
            </a:extLst>
          </p:cNvPr>
          <p:cNvSpPr txBox="1"/>
          <p:nvPr/>
        </p:nvSpPr>
        <p:spPr>
          <a:xfrm>
            <a:off x="3726051" y="653722"/>
            <a:ext cx="8160774" cy="1138773"/>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andara" panose="020E0502030303020204" pitchFamily="34" charset="0"/>
              </a:rPr>
              <a:t>“</a:t>
            </a:r>
            <a:r>
              <a:rPr lang="de-DE" b="1" dirty="0">
                <a:solidFill>
                  <a:schemeClr val="accent1">
                    <a:lumMod val="75000"/>
                  </a:schemeClr>
                </a:solidFill>
                <a:latin typeface="Candara" panose="020E0502030303020204" pitchFamily="34" charset="0"/>
              </a:rPr>
              <a:t>Oder wisst ihr nicht, dass euer Leib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ein Tempel des in euch wohnenden Heiligen Geistes ist, </a:t>
            </a:r>
            <a:br>
              <a:rPr lang="de-DE" b="1" dirty="0">
                <a:solidFill>
                  <a:schemeClr val="accent1">
                    <a:lumMod val="75000"/>
                  </a:schemeClr>
                </a:solidFill>
                <a:latin typeface="Candara" panose="020E0502030303020204" pitchFamily="34" charset="0"/>
              </a:rPr>
            </a:br>
            <a:r>
              <a:rPr lang="de-DE" b="1" dirty="0">
                <a:solidFill>
                  <a:schemeClr val="accent1">
                    <a:lumMod val="75000"/>
                  </a:schemeClr>
                </a:solidFill>
                <a:latin typeface="Candara" panose="020E0502030303020204" pitchFamily="34" charset="0"/>
              </a:rPr>
              <a:t>den ihr von GOTT empfangen habt, und dass ihr nicht euch selbst gehört?</a:t>
            </a:r>
            <a:r>
              <a:rPr lang="en" b="1" dirty="0">
                <a:solidFill>
                  <a:schemeClr val="accent1">
                    <a:lumMod val="75000"/>
                  </a:schemeClr>
                </a:solidFill>
                <a:latin typeface="Candara" panose="020E0502030303020204" pitchFamily="34" charset="0"/>
              </a:rPr>
              <a:t>” </a:t>
            </a:r>
            <a:r>
              <a:rPr lang="en" sz="1400" b="1" dirty="0">
                <a:solidFill>
                  <a:schemeClr val="accent1">
                    <a:lumMod val="75000"/>
                  </a:schemeClr>
                </a:solidFill>
                <a:latin typeface="Candara" panose="020E0502030303020204" pitchFamily="34" charset="0"/>
              </a:rPr>
              <a:t>(1. Korinther 6:19 SLT)</a:t>
            </a:r>
            <a:endParaRPr lang="es-ES" b="1" dirty="0">
              <a:solidFill>
                <a:schemeClr val="accent1">
                  <a:lumMod val="75000"/>
                </a:schemeClr>
              </a:solidFill>
              <a:latin typeface="Candara" panose="020E0502030303020204" pitchFamily="34" charset="0"/>
            </a:endParaRPr>
          </a:p>
        </p:txBody>
      </p:sp>
    </p:spTree>
    <p:extLst>
      <p:ext uri="{BB962C8B-B14F-4D97-AF65-F5344CB8AC3E}">
        <p14:creationId xmlns:p14="http://schemas.microsoft.com/office/powerpoint/2010/main" val="187005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145">
                                          <p:stCondLst>
                                            <p:cond delay="0"/>
                                          </p:stCondLst>
                                        </p:cTn>
                                        <p:tgtEl>
                                          <p:spTgt spid="4"/>
                                        </p:tgtEl>
                                      </p:cBhvr>
                                    </p:animEffect>
                                    <p:anim calcmode="lin" valueType="num">
                                      <p:cBhvr>
                                        <p:cTn id="18"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1"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2"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3" dur="7">
                                          <p:stCondLst>
                                            <p:cond delay="162"/>
                                          </p:stCondLst>
                                        </p:cTn>
                                        <p:tgtEl>
                                          <p:spTgt spid="4"/>
                                        </p:tgtEl>
                                      </p:cBhvr>
                                      <p:to x="100000" y="60000"/>
                                    </p:animScale>
                                    <p:animScale>
                                      <p:cBhvr>
                                        <p:cTn id="24" dur="41" decel="50000">
                                          <p:stCondLst>
                                            <p:cond delay="169"/>
                                          </p:stCondLst>
                                        </p:cTn>
                                        <p:tgtEl>
                                          <p:spTgt spid="4"/>
                                        </p:tgtEl>
                                      </p:cBhvr>
                                      <p:to x="100000" y="100000"/>
                                    </p:animScale>
                                    <p:animScale>
                                      <p:cBhvr>
                                        <p:cTn id="25" dur="7">
                                          <p:stCondLst>
                                            <p:cond delay="328"/>
                                          </p:stCondLst>
                                        </p:cTn>
                                        <p:tgtEl>
                                          <p:spTgt spid="4"/>
                                        </p:tgtEl>
                                      </p:cBhvr>
                                      <p:to x="100000" y="80000"/>
                                    </p:animScale>
                                    <p:animScale>
                                      <p:cBhvr>
                                        <p:cTn id="26" dur="41" decel="50000">
                                          <p:stCondLst>
                                            <p:cond delay="335"/>
                                          </p:stCondLst>
                                        </p:cTn>
                                        <p:tgtEl>
                                          <p:spTgt spid="4"/>
                                        </p:tgtEl>
                                      </p:cBhvr>
                                      <p:to x="100000" y="100000"/>
                                    </p:animScale>
                                    <p:animScale>
                                      <p:cBhvr>
                                        <p:cTn id="27" dur="7">
                                          <p:stCondLst>
                                            <p:cond delay="410"/>
                                          </p:stCondLst>
                                        </p:cTn>
                                        <p:tgtEl>
                                          <p:spTgt spid="4"/>
                                        </p:tgtEl>
                                      </p:cBhvr>
                                      <p:to x="100000" y="90000"/>
                                    </p:animScale>
                                    <p:animScale>
                                      <p:cBhvr>
                                        <p:cTn id="28" dur="41" decel="50000">
                                          <p:stCondLst>
                                            <p:cond delay="417"/>
                                          </p:stCondLst>
                                        </p:cTn>
                                        <p:tgtEl>
                                          <p:spTgt spid="4"/>
                                        </p:tgtEl>
                                      </p:cBhvr>
                                      <p:to x="100000" y="100000"/>
                                    </p:animScale>
                                    <p:animScale>
                                      <p:cBhvr>
                                        <p:cTn id="29" dur="7">
                                          <p:stCondLst>
                                            <p:cond delay="452"/>
                                          </p:stCondLst>
                                        </p:cTn>
                                        <p:tgtEl>
                                          <p:spTgt spid="4"/>
                                        </p:tgtEl>
                                      </p:cBhvr>
                                      <p:to x="100000" y="95000"/>
                                    </p:animScale>
                                    <p:animScale>
                                      <p:cBhvr>
                                        <p:cTn id="30" dur="41" decel="50000">
                                          <p:stCondLst>
                                            <p:cond delay="459"/>
                                          </p:stCondLst>
                                        </p:cTn>
                                        <p:tgtEl>
                                          <p:spTgt spid="4"/>
                                        </p:tgtEl>
                                      </p:cBhvr>
                                      <p:to x="100000" y="100000"/>
                                    </p:animScale>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897A4C-6D93-6C01-87A0-03A2912CF0D2}"/>
            </a:ext>
          </a:extLst>
        </p:cNvPr>
        <p:cNvGrpSpPr/>
        <p:nvPr/>
      </p:nvGrpSpPr>
      <p:grpSpPr>
        <a:xfrm>
          <a:off x="0" y="0"/>
          <a:ext cx="0" cy="0"/>
          <a:chOff x="0" y="0"/>
          <a:chExt cx="0" cy="0"/>
        </a:xfrm>
      </p:grpSpPr>
      <p:grpSp>
        <p:nvGrpSpPr>
          <p:cNvPr id="20" name="Gruppieren 19">
            <a:extLst>
              <a:ext uri="{FF2B5EF4-FFF2-40B4-BE49-F238E27FC236}">
                <a16:creationId xmlns:a16="http://schemas.microsoft.com/office/drawing/2014/main" id="{DD363BCA-0403-6842-8715-D2F3D59B5726}"/>
              </a:ext>
            </a:extLst>
          </p:cNvPr>
          <p:cNvGrpSpPr/>
          <p:nvPr/>
        </p:nvGrpSpPr>
        <p:grpSpPr>
          <a:xfrm>
            <a:off x="-11015" y="7577"/>
            <a:ext cx="12192000" cy="6858000"/>
            <a:chOff x="0" y="7577"/>
            <a:chExt cx="12192000" cy="6858000"/>
          </a:xfrm>
        </p:grpSpPr>
        <p:pic>
          <p:nvPicPr>
            <p:cNvPr id="10" name="Imagen 9">
              <a:extLst>
                <a:ext uri="{FF2B5EF4-FFF2-40B4-BE49-F238E27FC236}">
                  <a16:creationId xmlns:a16="http://schemas.microsoft.com/office/drawing/2014/main" id="{85D6FB3C-27E7-644F-04CF-3FB7EA3288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9050"/>
            <a:stretch>
              <a:fillRect/>
            </a:stretch>
          </p:blipFill>
          <p:spPr>
            <a:xfrm>
              <a:off x="0" y="7577"/>
              <a:ext cx="12192000" cy="6858000"/>
            </a:xfrm>
            <a:prstGeom prst="rect">
              <a:avLst/>
            </a:prstGeom>
          </p:spPr>
        </p:pic>
        <p:pic>
          <p:nvPicPr>
            <p:cNvPr id="8" name="Grafik 7">
              <a:extLst>
                <a:ext uri="{FF2B5EF4-FFF2-40B4-BE49-F238E27FC236}">
                  <a16:creationId xmlns:a16="http://schemas.microsoft.com/office/drawing/2014/main" id="{61A00A57-8752-BB80-8CE2-3255A371187A}"/>
                </a:ext>
              </a:extLst>
            </p:cNvPr>
            <p:cNvPicPr>
              <a:picLocks noChangeAspect="1"/>
            </p:cNvPicPr>
            <p:nvPr/>
          </p:nvPicPr>
          <p:blipFill>
            <a:blip r:embed="rId3">
              <a:extLst>
                <a:ext uri="{28A0092B-C50C-407E-A947-70E740481C1C}">
                  <a14:useLocalDpi xmlns:a14="http://schemas.microsoft.com/office/drawing/2010/main" val="0"/>
                </a:ext>
              </a:extLst>
            </a:blip>
            <a:srcRect l="33007" t="8202" r="18900" b="48559"/>
            <a:stretch>
              <a:fillRect/>
            </a:stretch>
          </p:blipFill>
          <p:spPr>
            <a:xfrm>
              <a:off x="7565721" y="73062"/>
              <a:ext cx="2388340" cy="1789051"/>
            </a:xfrm>
            <a:prstGeom prst="rect">
              <a:avLst/>
            </a:prstGeom>
            <a:effectLst>
              <a:softEdge rad="317500"/>
            </a:effectLst>
          </p:spPr>
        </p:pic>
      </p:grpSp>
      <p:sp>
        <p:nvSpPr>
          <p:cNvPr id="14" name="CuadroTexto 13">
            <a:extLst>
              <a:ext uri="{FF2B5EF4-FFF2-40B4-BE49-F238E27FC236}">
                <a16:creationId xmlns:a16="http://schemas.microsoft.com/office/drawing/2014/main" id="{69B42340-94F0-9AB5-694C-941554FE7C33}"/>
              </a:ext>
            </a:extLst>
          </p:cNvPr>
          <p:cNvSpPr txBox="1"/>
          <p:nvPr/>
        </p:nvSpPr>
        <p:spPr>
          <a:xfrm>
            <a:off x="762000" y="4250761"/>
            <a:ext cx="10639425" cy="2677656"/>
          </a:xfrm>
          <a:prstGeom prst="rect">
            <a:avLst/>
          </a:prstGeom>
          <a:solidFill>
            <a:schemeClr val="accent4">
              <a:lumMod val="50000"/>
              <a:alpha val="64000"/>
            </a:schemeClr>
          </a:solidFill>
          <a:effectLst>
            <a:softEdge rad="317500"/>
          </a:effectLst>
        </p:spPr>
        <p:txBody>
          <a:bodyPr wrap="square">
            <a:spAutoFit/>
          </a:bodyPr>
          <a:lstStyle/>
          <a:p>
            <a:pPr algn="ctr">
              <a:spcBef>
                <a:spcPts val="600"/>
              </a:spcBef>
            </a:pP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Abschließend: </a:t>
            </a:r>
            <a:r>
              <a:rPr lang="de-DE" sz="2800" b="1" dirty="0">
                <a:ln>
                  <a:solidFill>
                    <a:schemeClr val="tx2">
                      <a:lumMod val="50000"/>
                    </a:schemeClr>
                  </a:solidFill>
                </a:ln>
                <a:solidFill>
                  <a:srgbClr val="FFC510"/>
                </a:solidFill>
                <a:latin typeface="Candara" panose="020E0502030303020204" pitchFamily="34" charset="0"/>
              </a:rPr>
              <a:t>Unsere Körper sind </a:t>
            </a: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Tempel des HEILIGEN GEISTES und </a:t>
            </a:r>
            <a:br>
              <a:rPr lang="de-DE" sz="2800" b="1" dirty="0">
                <a:ln>
                  <a:solidFill>
                    <a:schemeClr val="tx2">
                      <a:lumMod val="50000"/>
                    </a:schemeClr>
                  </a:solidFill>
                </a:ln>
                <a:solidFill>
                  <a:schemeClr val="accent4">
                    <a:lumMod val="20000"/>
                    <a:lumOff val="80000"/>
                  </a:schemeClr>
                </a:solidFill>
                <a:latin typeface="Candara" panose="020E0502030303020204" pitchFamily="34" charset="0"/>
              </a:rPr>
            </a:b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sind </a:t>
            </a:r>
            <a:r>
              <a:rPr lang="de-DE" sz="2800" b="1" dirty="0">
                <a:ln>
                  <a:solidFill>
                    <a:schemeClr val="tx2">
                      <a:lumMod val="50000"/>
                    </a:schemeClr>
                  </a:solidFill>
                </a:ln>
                <a:solidFill>
                  <a:srgbClr val="FFC510"/>
                </a:solidFill>
                <a:latin typeface="Candara" panose="020E0502030303020204" pitchFamily="34" charset="0"/>
              </a:rPr>
              <a:t>daher nicht unser Eigentum</a:t>
            </a: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 sondern </a:t>
            </a:r>
            <a:r>
              <a:rPr lang="de-DE" sz="2800" b="1" dirty="0">
                <a:ln>
                  <a:solidFill>
                    <a:schemeClr val="tx2">
                      <a:lumMod val="50000"/>
                    </a:schemeClr>
                  </a:solidFill>
                </a:ln>
                <a:solidFill>
                  <a:srgbClr val="FFC510"/>
                </a:solidFill>
                <a:latin typeface="Candara" panose="020E0502030303020204" pitchFamily="34" charset="0"/>
              </a:rPr>
              <a:t>gehören GOTT </a:t>
            </a:r>
            <a:r>
              <a:rPr lang="de-DE" sz="2400" b="1" dirty="0">
                <a:ln>
                  <a:solidFill>
                    <a:schemeClr val="tx2">
                      <a:lumMod val="50000"/>
                    </a:schemeClr>
                  </a:solidFill>
                </a:ln>
                <a:solidFill>
                  <a:schemeClr val="accent4">
                    <a:lumMod val="20000"/>
                    <a:lumOff val="80000"/>
                  </a:schemeClr>
                </a:solidFill>
                <a:latin typeface="Candara" panose="020E0502030303020204" pitchFamily="34" charset="0"/>
              </a:rPr>
              <a:t>(1 Kor. 6,19). </a:t>
            </a:r>
            <a:br>
              <a:rPr lang="de-DE" sz="2400" b="1" dirty="0">
                <a:ln>
                  <a:solidFill>
                    <a:schemeClr val="tx2">
                      <a:lumMod val="50000"/>
                    </a:schemeClr>
                  </a:solidFill>
                </a:ln>
                <a:solidFill>
                  <a:schemeClr val="accent4">
                    <a:lumMod val="20000"/>
                    <a:lumOff val="80000"/>
                  </a:schemeClr>
                </a:solidFill>
                <a:latin typeface="Candara" panose="020E0502030303020204" pitchFamily="34" charset="0"/>
              </a:rPr>
            </a:b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„Denn ihr seid teuer erkauft; darum preist GOTT mit eurem Leibe.“ </a:t>
            </a:r>
            <a:br>
              <a:rPr lang="de-DE" sz="2800" b="1" dirty="0">
                <a:ln>
                  <a:solidFill>
                    <a:schemeClr val="tx2">
                      <a:lumMod val="50000"/>
                    </a:schemeClr>
                  </a:solidFill>
                </a:ln>
                <a:solidFill>
                  <a:schemeClr val="accent4">
                    <a:lumMod val="20000"/>
                    <a:lumOff val="80000"/>
                  </a:schemeClr>
                </a:solidFill>
                <a:latin typeface="Candara" panose="020E0502030303020204" pitchFamily="34" charset="0"/>
              </a:rPr>
            </a:b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GOTT hat uns mit dem kostbaren Blut Seines Sohnes gekauft, </a:t>
            </a:r>
            <a:br>
              <a:rPr lang="de-DE" sz="2800" b="1" dirty="0">
                <a:ln>
                  <a:solidFill>
                    <a:schemeClr val="tx2">
                      <a:lumMod val="50000"/>
                    </a:schemeClr>
                  </a:solidFill>
                </a:ln>
                <a:solidFill>
                  <a:schemeClr val="accent4">
                    <a:lumMod val="20000"/>
                    <a:lumOff val="80000"/>
                  </a:schemeClr>
                </a:solidFill>
                <a:latin typeface="Candara" panose="020E0502030303020204" pitchFamily="34" charset="0"/>
              </a:rPr>
            </a:b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daher müssen wir GOTT mit </a:t>
            </a:r>
            <a:r>
              <a:rPr lang="de-DE" sz="2800" b="1" dirty="0">
                <a:ln>
                  <a:solidFill>
                    <a:schemeClr val="tx2">
                      <a:lumMod val="50000"/>
                    </a:schemeClr>
                  </a:solidFill>
                </a:ln>
                <a:solidFill>
                  <a:srgbClr val="FFC510"/>
                </a:solidFill>
                <a:latin typeface="Candara" panose="020E0502030303020204" pitchFamily="34" charset="0"/>
              </a:rPr>
              <a:t>Leib (Körper) </a:t>
            </a: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und </a:t>
            </a:r>
            <a:r>
              <a:rPr lang="de-DE" sz="2800" b="1" dirty="0">
                <a:ln>
                  <a:solidFill>
                    <a:schemeClr val="tx2">
                      <a:lumMod val="50000"/>
                    </a:schemeClr>
                  </a:solidFill>
                </a:ln>
                <a:solidFill>
                  <a:srgbClr val="FFC510"/>
                </a:solidFill>
                <a:latin typeface="Candara" panose="020E0502030303020204" pitchFamily="34" charset="0"/>
              </a:rPr>
              <a:t>Leben </a:t>
            </a:r>
            <a:r>
              <a:rPr lang="de-DE" sz="2800" b="1" dirty="0">
                <a:ln>
                  <a:solidFill>
                    <a:schemeClr val="tx2">
                      <a:lumMod val="50000"/>
                    </a:schemeClr>
                  </a:solidFill>
                </a:ln>
                <a:solidFill>
                  <a:schemeClr val="accent4">
                    <a:lumMod val="20000"/>
                    <a:lumOff val="80000"/>
                  </a:schemeClr>
                </a:solidFill>
                <a:latin typeface="Candara" panose="020E0502030303020204" pitchFamily="34" charset="0"/>
              </a:rPr>
              <a:t>verherrlichen </a:t>
            </a:r>
            <a:br>
              <a:rPr lang="de-DE" sz="2800" b="1" dirty="0">
                <a:ln>
                  <a:solidFill>
                    <a:schemeClr val="tx2">
                      <a:lumMod val="50000"/>
                    </a:schemeClr>
                  </a:solidFill>
                </a:ln>
                <a:solidFill>
                  <a:schemeClr val="accent4">
                    <a:lumMod val="20000"/>
                    <a:lumOff val="80000"/>
                  </a:schemeClr>
                </a:solidFill>
                <a:latin typeface="Candara" panose="020E0502030303020204" pitchFamily="34" charset="0"/>
              </a:rPr>
            </a:br>
            <a:r>
              <a:rPr lang="de-DE" sz="2400" b="1" dirty="0">
                <a:ln>
                  <a:solidFill>
                    <a:schemeClr val="tx2">
                      <a:lumMod val="50000"/>
                    </a:schemeClr>
                  </a:solidFill>
                </a:ln>
                <a:solidFill>
                  <a:schemeClr val="accent4">
                    <a:lumMod val="20000"/>
                    <a:lumOff val="80000"/>
                  </a:schemeClr>
                </a:solidFill>
                <a:latin typeface="Candara" panose="020E0502030303020204" pitchFamily="34" charset="0"/>
              </a:rPr>
              <a:t>(1 Kor. 6,20).</a:t>
            </a:r>
            <a:endParaRPr lang="en" sz="2800" b="1" dirty="0">
              <a:ln>
                <a:solidFill>
                  <a:schemeClr val="tx2">
                    <a:lumMod val="50000"/>
                  </a:schemeClr>
                </a:solidFill>
              </a:ln>
              <a:solidFill>
                <a:schemeClr val="accent4">
                  <a:lumMod val="20000"/>
                  <a:lumOff val="80000"/>
                </a:schemeClr>
              </a:solidFill>
              <a:latin typeface="Candara" panose="020E0502030303020204" pitchFamily="34" charset="0"/>
            </a:endParaRPr>
          </a:p>
        </p:txBody>
      </p:sp>
      <p:sp>
        <p:nvSpPr>
          <p:cNvPr id="2" name="Scrollen: horizontal 1">
            <a:extLst>
              <a:ext uri="{FF2B5EF4-FFF2-40B4-BE49-F238E27FC236}">
                <a16:creationId xmlns:a16="http://schemas.microsoft.com/office/drawing/2014/main" id="{A0399BA9-D054-0B69-2372-2D0727D72C94}"/>
              </a:ext>
            </a:extLst>
          </p:cNvPr>
          <p:cNvSpPr/>
          <p:nvPr/>
        </p:nvSpPr>
        <p:spPr>
          <a:xfrm>
            <a:off x="56400" y="-1169"/>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Mi,  22. Juli –  Mittel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gegen sexuelle Unmoral</a:t>
            </a:r>
          </a:p>
        </p:txBody>
      </p:sp>
      <p:grpSp>
        <p:nvGrpSpPr>
          <p:cNvPr id="11" name="Gruppieren 10">
            <a:extLst>
              <a:ext uri="{FF2B5EF4-FFF2-40B4-BE49-F238E27FC236}">
                <a16:creationId xmlns:a16="http://schemas.microsoft.com/office/drawing/2014/main" id="{8AAE2734-80B0-044F-ECFE-0AFDB82212EA}"/>
              </a:ext>
            </a:extLst>
          </p:cNvPr>
          <p:cNvGrpSpPr/>
          <p:nvPr/>
        </p:nvGrpSpPr>
        <p:grpSpPr>
          <a:xfrm>
            <a:off x="1577602" y="3436577"/>
            <a:ext cx="8560881" cy="943306"/>
            <a:chOff x="5890294" y="447931"/>
            <a:chExt cx="6529169" cy="1401248"/>
          </a:xfrm>
        </p:grpSpPr>
        <p:sp>
          <p:nvSpPr>
            <p:cNvPr id="13" name="Rectángulo 16">
              <a:extLst>
                <a:ext uri="{FF2B5EF4-FFF2-40B4-BE49-F238E27FC236}">
                  <a16:creationId xmlns:a16="http://schemas.microsoft.com/office/drawing/2014/main" id="{642F0722-E465-8FB3-79B2-D94182C8F5F3}"/>
                </a:ext>
              </a:extLst>
            </p:cNvPr>
            <p:cNvSpPr/>
            <p:nvPr/>
          </p:nvSpPr>
          <p:spPr>
            <a:xfrm>
              <a:off x="5991225" y="447931"/>
              <a:ext cx="6428238" cy="1401248"/>
            </a:xfrm>
            <a:prstGeom prst="rect">
              <a:avLst/>
            </a:prstGeom>
            <a:solidFill>
              <a:schemeClr val="accent4">
                <a:lumMod val="40000"/>
                <a:lumOff val="60000"/>
              </a:schemeClr>
            </a:solidFill>
            <a:ln/>
            <a:effectLst>
              <a:outerShdw blurRad="57150" dist="19050" dir="5400000" algn="ctr" rotWithShape="0">
                <a:srgbClr val="000000">
                  <a:alpha val="63000"/>
                </a:srgbClr>
              </a:outerShdw>
              <a:softEdge rad="317500"/>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dirty="0"/>
            </a:p>
          </p:txBody>
        </p:sp>
        <p:sp>
          <p:nvSpPr>
            <p:cNvPr id="15" name="CuadroTexto 2">
              <a:extLst>
                <a:ext uri="{FF2B5EF4-FFF2-40B4-BE49-F238E27FC236}">
                  <a16:creationId xmlns:a16="http://schemas.microsoft.com/office/drawing/2014/main" id="{2CAA6287-BABE-9292-C7E7-A9F739A7369C}"/>
                </a:ext>
              </a:extLst>
            </p:cNvPr>
            <p:cNvSpPr txBox="1"/>
            <p:nvPr/>
          </p:nvSpPr>
          <p:spPr>
            <a:xfrm>
              <a:off x="5890294" y="613168"/>
              <a:ext cx="6526161"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rPr>
                <a:t>TEMPEL DES HEILIGEN GEISTES</a:t>
              </a:r>
            </a:p>
          </p:txBody>
        </p:sp>
      </p:grpSp>
    </p:spTree>
    <p:extLst>
      <p:ext uri="{BB962C8B-B14F-4D97-AF65-F5344CB8AC3E}">
        <p14:creationId xmlns:p14="http://schemas.microsoft.com/office/powerpoint/2010/main" val="7034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Herz 16">
            <a:extLst>
              <a:ext uri="{FF2B5EF4-FFF2-40B4-BE49-F238E27FC236}">
                <a16:creationId xmlns:a16="http://schemas.microsoft.com/office/drawing/2014/main" id="{78DFC6AF-3A59-C0B0-2093-9A6A80313E6D}"/>
              </a:ext>
            </a:extLst>
          </p:cNvPr>
          <p:cNvSpPr/>
          <p:nvPr/>
        </p:nvSpPr>
        <p:spPr>
          <a:xfrm>
            <a:off x="2867027" y="2116485"/>
            <a:ext cx="5379682" cy="4011513"/>
          </a:xfrm>
          <a:prstGeom prst="heart">
            <a:avLst/>
          </a:prstGeom>
          <a:solidFill>
            <a:srgbClr val="E61992">
              <a:alpha val="73000"/>
            </a:srgbClr>
          </a:solidFill>
          <a:effectLst>
            <a:softEdge rad="215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2924175" y="0"/>
            <a:ext cx="9267824"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RECHTMÄSSIGE SEXUALITÄT</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191119" y="1361688"/>
            <a:ext cx="11945148" cy="830997"/>
          </a:xfrm>
          <a:prstGeom prst="rect">
            <a:avLst/>
          </a:prstGeom>
          <a:noFill/>
        </p:spPr>
        <p:txBody>
          <a:bodyPr wrap="square" rtlCol="0">
            <a:spAutoFit/>
          </a:bodyPr>
          <a:lstStyle/>
          <a:p>
            <a:pPr algn="ctr">
              <a:spcBef>
                <a:spcPts val="600"/>
              </a:spcBef>
            </a:pPr>
            <a:r>
              <a:rPr lang="de-DE" sz="2400" b="1" dirty="0">
                <a:solidFill>
                  <a:schemeClr val="accent2">
                    <a:lumMod val="50000"/>
                  </a:schemeClr>
                </a:solidFill>
              </a:rPr>
              <a:t>Indem er einige Problem-Fragen der Gemeinde in Korinth beantwortet, </a:t>
            </a:r>
            <a:br>
              <a:rPr lang="de-DE" sz="2400" b="1" dirty="0">
                <a:solidFill>
                  <a:schemeClr val="accent2">
                    <a:lumMod val="50000"/>
                  </a:schemeClr>
                </a:solidFill>
              </a:rPr>
            </a:br>
            <a:r>
              <a:rPr lang="de-DE" sz="2400" b="1" dirty="0">
                <a:solidFill>
                  <a:schemeClr val="accent2">
                    <a:lumMod val="50000"/>
                  </a:schemeClr>
                </a:solidFill>
              </a:rPr>
              <a:t>zeigt uns Paulus, wie wir vor sexueller Unmoral fliehen können (1 Kor. 7,1).</a:t>
            </a:r>
            <a:endParaRPr lang="en" sz="2400" b="1" dirty="0">
              <a:solidFill>
                <a:schemeClr val="accent2">
                  <a:lumMod val="50000"/>
                </a:schemeClr>
              </a:solidFill>
            </a:endParaRPr>
          </a:p>
        </p:txBody>
      </p:sp>
      <p:sp>
        <p:nvSpPr>
          <p:cNvPr id="6" name="CuadroTexto 5">
            <a:extLst>
              <a:ext uri="{FF2B5EF4-FFF2-40B4-BE49-F238E27FC236}">
                <a16:creationId xmlns:a16="http://schemas.microsoft.com/office/drawing/2014/main" id="{0391FA10-451F-4AC7-FE84-BD9168DC2BC3}"/>
              </a:ext>
            </a:extLst>
          </p:cNvPr>
          <p:cNvSpPr txBox="1"/>
          <p:nvPr/>
        </p:nvSpPr>
        <p:spPr>
          <a:xfrm>
            <a:off x="3408476" y="715357"/>
            <a:ext cx="8299222"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andara" panose="020E0502030303020204" pitchFamily="34" charset="0"/>
              </a:rPr>
              <a:t>“</a:t>
            </a:r>
            <a:r>
              <a:rPr lang="de-DE" b="1" dirty="0">
                <a:solidFill>
                  <a:schemeClr val="accent2">
                    <a:lumMod val="75000"/>
                  </a:schemeClr>
                </a:solidFill>
                <a:latin typeface="Candara" panose="020E0502030303020204" pitchFamily="34" charset="0"/>
              </a:rPr>
              <a:t>Meine Antwort ist: Um sexuelle Unmoral zu vermeiden, </a:t>
            </a:r>
            <a:br>
              <a:rPr lang="de-DE" b="1" dirty="0">
                <a:solidFill>
                  <a:schemeClr val="accent2">
                    <a:lumMod val="75000"/>
                  </a:schemeClr>
                </a:solidFill>
                <a:latin typeface="Candara" panose="020E0502030303020204" pitchFamily="34" charset="0"/>
              </a:rPr>
            </a:br>
            <a:r>
              <a:rPr lang="de-DE" b="1" dirty="0">
                <a:solidFill>
                  <a:schemeClr val="accent2">
                    <a:lumMod val="75000"/>
                  </a:schemeClr>
                </a:solidFill>
                <a:latin typeface="Candara" panose="020E0502030303020204" pitchFamily="34" charset="0"/>
              </a:rPr>
              <a:t>sollte jeder Mann seine Ehefrau haben und jede Frau ihren Ehemann</a:t>
            </a:r>
            <a:r>
              <a:rPr lang="en" b="1" dirty="0">
                <a:solidFill>
                  <a:schemeClr val="accent2">
                    <a:lumMod val="75000"/>
                  </a:schemeClr>
                </a:solidFill>
                <a:latin typeface="Candara" panose="020E0502030303020204" pitchFamily="34" charset="0"/>
              </a:rPr>
              <a:t>.” </a:t>
            </a:r>
            <a:r>
              <a:rPr lang="en" sz="1400" b="1" dirty="0">
                <a:solidFill>
                  <a:schemeClr val="accent2">
                    <a:lumMod val="75000"/>
                  </a:schemeClr>
                </a:solidFill>
                <a:latin typeface="Candara" panose="020E0502030303020204" pitchFamily="34" charset="0"/>
              </a:rPr>
              <a:t>(1. Kor 7:2 NeÜ)</a:t>
            </a:r>
          </a:p>
        </p:txBody>
      </p:sp>
      <p:sp>
        <p:nvSpPr>
          <p:cNvPr id="2" name="Scrollen: horizontal 1">
            <a:extLst>
              <a:ext uri="{FF2B5EF4-FFF2-40B4-BE49-F238E27FC236}">
                <a16:creationId xmlns:a16="http://schemas.microsoft.com/office/drawing/2014/main" id="{1904C152-350A-E13B-60ED-BAB7D6A157F7}"/>
              </a:ext>
            </a:extLst>
          </p:cNvPr>
          <p:cNvSpPr/>
          <p:nvPr/>
        </p:nvSpPr>
        <p:spPr>
          <a:xfrm>
            <a:off x="76200" y="38075"/>
            <a:ext cx="2790827"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4"/>
          <a:srcRect l="13344" t="12478" r="14601" b="18853"/>
          <a:stretch>
            <a:fillRect/>
          </a:stretch>
        </p:blipFill>
        <p:spPr>
          <a:xfrm>
            <a:off x="1218588" y="3854392"/>
            <a:ext cx="4324347" cy="2809413"/>
          </a:xfrm>
          <a:prstGeom prst="rect">
            <a:avLst/>
          </a:prstGeom>
        </p:spPr>
      </p:pic>
      <p:sp>
        <p:nvSpPr>
          <p:cNvPr id="11" name="CuadroTexto 10">
            <a:extLst>
              <a:ext uri="{FF2B5EF4-FFF2-40B4-BE49-F238E27FC236}">
                <a16:creationId xmlns:a16="http://schemas.microsoft.com/office/drawing/2014/main" id="{815E5A9D-280E-0347-A765-7524E221DF52}"/>
              </a:ext>
            </a:extLst>
          </p:cNvPr>
          <p:cNvSpPr txBox="1"/>
          <p:nvPr/>
        </p:nvSpPr>
        <p:spPr>
          <a:xfrm>
            <a:off x="2867027" y="3060758"/>
            <a:ext cx="5351816" cy="2169825"/>
          </a:xfrm>
          <a:prstGeom prst="rect">
            <a:avLst/>
          </a:prstGeom>
          <a:noFill/>
        </p:spPr>
        <p:txBody>
          <a:bodyPr wrap="square">
            <a:spAutoFit/>
          </a:bodyPr>
          <a:lstStyle/>
          <a:p>
            <a:pPr lvl="0" algn="ctr">
              <a:spcBef>
                <a:spcPts val="600"/>
              </a:spcBef>
              <a:defRPr/>
            </a:pPr>
            <a:r>
              <a:rPr lang="de-DE" sz="2600" b="1" dirty="0">
                <a:solidFill>
                  <a:schemeClr val="accent2">
                    <a:lumMod val="50000"/>
                  </a:schemeClr>
                </a:solidFill>
              </a:rPr>
              <a:t>Prinzipiell: </a:t>
            </a:r>
          </a:p>
          <a:p>
            <a:pPr lvl="0" algn="ctr">
              <a:spcBef>
                <a:spcPts val="600"/>
              </a:spcBef>
              <a:defRPr/>
            </a:pPr>
            <a:r>
              <a:rPr lang="de-DE" sz="2600" b="1" dirty="0">
                <a:solidFill>
                  <a:schemeClr val="bg1"/>
                </a:solidFill>
              </a:rPr>
              <a:t>VERHEIRATETE MENSCHEN </a:t>
            </a:r>
            <a:br>
              <a:rPr lang="de-DE" sz="2600" b="1" dirty="0">
                <a:solidFill>
                  <a:schemeClr val="bg1"/>
                </a:solidFill>
              </a:rPr>
            </a:br>
            <a:r>
              <a:rPr lang="de-DE" sz="2600" b="1" dirty="0">
                <a:solidFill>
                  <a:srgbClr val="C00000"/>
                </a:solidFill>
              </a:rPr>
              <a:t>sollten rechtmäßige Sexualität </a:t>
            </a:r>
            <a:br>
              <a:rPr lang="de-DE" sz="2600" b="1" dirty="0">
                <a:solidFill>
                  <a:srgbClr val="FCE0F4"/>
                </a:solidFill>
              </a:rPr>
            </a:br>
            <a:r>
              <a:rPr lang="de-DE" sz="2600" b="1" dirty="0">
                <a:solidFill>
                  <a:srgbClr val="F27AD0"/>
                </a:solidFill>
              </a:rPr>
              <a:t>mit </a:t>
            </a:r>
            <a:r>
              <a:rPr lang="de-DE" sz="2600" b="1" dirty="0">
                <a:solidFill>
                  <a:srgbClr val="C00000"/>
                </a:solidFill>
              </a:rPr>
              <a:t>ihrem</a:t>
            </a:r>
            <a:r>
              <a:rPr lang="de-DE" sz="2600" b="1" dirty="0">
                <a:solidFill>
                  <a:srgbClr val="F27AD0"/>
                </a:solidFill>
              </a:rPr>
              <a:t> </a:t>
            </a:r>
            <a:r>
              <a:rPr lang="de-DE" sz="2600" b="1" dirty="0">
                <a:solidFill>
                  <a:srgbClr val="C00000"/>
                </a:solidFill>
              </a:rPr>
              <a:t>EHEPARTNER </a:t>
            </a:r>
            <a:br>
              <a:rPr lang="de-DE" sz="2600" b="1" dirty="0">
                <a:solidFill>
                  <a:srgbClr val="FCE0F4"/>
                </a:solidFill>
              </a:rPr>
            </a:br>
            <a:r>
              <a:rPr lang="de-DE" sz="2600" b="1" dirty="0">
                <a:solidFill>
                  <a:srgbClr val="FCE0F4"/>
                </a:solidFill>
              </a:rPr>
              <a:t>genießen.</a:t>
            </a:r>
          </a:p>
        </p:txBody>
      </p:sp>
      <p:sp>
        <p:nvSpPr>
          <p:cNvPr id="16" name="CuadroTexto 6">
            <a:extLst>
              <a:ext uri="{FF2B5EF4-FFF2-40B4-BE49-F238E27FC236}">
                <a16:creationId xmlns:a16="http://schemas.microsoft.com/office/drawing/2014/main" id="{D6F17786-EC13-6ADB-797B-658680098BE6}"/>
              </a:ext>
            </a:extLst>
          </p:cNvPr>
          <p:cNvSpPr txBox="1"/>
          <p:nvPr/>
        </p:nvSpPr>
        <p:spPr>
          <a:xfrm>
            <a:off x="8633442" y="2935992"/>
            <a:ext cx="3116092" cy="3539430"/>
          </a:xfrm>
          <a:prstGeom prst="rect">
            <a:avLst/>
          </a:prstGeom>
          <a:solidFill>
            <a:schemeClr val="bg2">
              <a:lumMod val="60000"/>
              <a:lumOff val="40000"/>
            </a:schemeClr>
          </a:solidFill>
          <a:effectLst>
            <a:softEdge rad="203200"/>
          </a:effectLst>
        </p:spPr>
        <p:txBody>
          <a:bodyPr wrap="square">
            <a:spAutoFit/>
          </a:bodyPr>
          <a:lstStyle/>
          <a:p>
            <a:pPr lvl="0" algn="ctr">
              <a:spcBef>
                <a:spcPts val="600"/>
              </a:spcBef>
              <a:defRPr/>
            </a:pPr>
            <a:br>
              <a:rPr lang="de-DE" sz="2800" b="1" dirty="0">
                <a:solidFill>
                  <a:prstClr val="black"/>
                </a:solidFill>
              </a:rPr>
            </a:br>
            <a:r>
              <a:rPr lang="de-DE" sz="2800" b="1" dirty="0">
                <a:solidFill>
                  <a:prstClr val="black"/>
                </a:solidFill>
              </a:rPr>
              <a:t>EHEPARTNER </a:t>
            </a:r>
            <a:br>
              <a:rPr lang="de-DE" sz="2800" b="1" dirty="0">
                <a:solidFill>
                  <a:prstClr val="black"/>
                </a:solidFill>
              </a:rPr>
            </a:br>
            <a:r>
              <a:rPr lang="de-DE" sz="2800" b="1" dirty="0">
                <a:solidFill>
                  <a:prstClr val="black"/>
                </a:solidFill>
              </a:rPr>
              <a:t>sollten sich </a:t>
            </a:r>
            <a:br>
              <a:rPr lang="de-DE" sz="2800" b="1" dirty="0">
                <a:solidFill>
                  <a:prstClr val="black"/>
                </a:solidFill>
              </a:rPr>
            </a:br>
            <a:r>
              <a:rPr lang="de-DE" sz="2800" b="1" dirty="0">
                <a:solidFill>
                  <a:schemeClr val="accent2">
                    <a:lumMod val="75000"/>
                  </a:schemeClr>
                </a:solidFill>
              </a:rPr>
              <a:t>nicht </a:t>
            </a:r>
            <a:br>
              <a:rPr lang="de-DE" sz="2800" b="1" dirty="0">
                <a:solidFill>
                  <a:schemeClr val="accent2">
                    <a:lumMod val="75000"/>
                  </a:schemeClr>
                </a:solidFill>
              </a:rPr>
            </a:br>
            <a:r>
              <a:rPr lang="de-DE" sz="2800" b="1" dirty="0">
                <a:solidFill>
                  <a:schemeClr val="accent2">
                    <a:lumMod val="75000"/>
                  </a:schemeClr>
                </a:solidFill>
              </a:rPr>
              <a:t>gegenseitig </a:t>
            </a:r>
            <a:br>
              <a:rPr lang="de-DE" sz="2800" b="1" dirty="0">
                <a:solidFill>
                  <a:schemeClr val="accent2">
                    <a:lumMod val="75000"/>
                  </a:schemeClr>
                </a:solidFill>
              </a:rPr>
            </a:br>
            <a:r>
              <a:rPr lang="de-DE" sz="2800" b="1" dirty="0">
                <a:solidFill>
                  <a:schemeClr val="accent2">
                    <a:lumMod val="75000"/>
                  </a:schemeClr>
                </a:solidFill>
              </a:rPr>
              <a:t>sexuell </a:t>
            </a:r>
            <a:br>
              <a:rPr lang="de-DE" sz="2800" b="1" dirty="0">
                <a:solidFill>
                  <a:schemeClr val="accent2">
                    <a:lumMod val="75000"/>
                  </a:schemeClr>
                </a:solidFill>
              </a:rPr>
            </a:br>
            <a:r>
              <a:rPr lang="de-DE" sz="2800" b="1" dirty="0">
                <a:solidFill>
                  <a:schemeClr val="accent2">
                    <a:lumMod val="75000"/>
                  </a:schemeClr>
                </a:solidFill>
              </a:rPr>
              <a:t>verweigern…</a:t>
            </a:r>
            <a:br>
              <a:rPr lang="de-DE" sz="2800" b="1" dirty="0">
                <a:solidFill>
                  <a:schemeClr val="accent2">
                    <a:lumMod val="75000"/>
                  </a:schemeClr>
                </a:solidFill>
              </a:rPr>
            </a:br>
            <a:endParaRPr kumimoji="0" lang="en" sz="2800" b="1" i="0" u="none" strike="noStrike" kern="1200" cap="none" spc="0" normalizeH="0" baseline="0" noProof="0" dirty="0">
              <a:ln>
                <a:noFill/>
              </a:ln>
              <a:solidFill>
                <a:schemeClr val="accent2">
                  <a:lumMod val="75000"/>
                </a:schemeClr>
              </a:solidFill>
              <a:effectLst/>
              <a:uLnTx/>
              <a:uFillTx/>
              <a:latin typeface="Aptos" panose="02110004020202020204"/>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bg/>
                                          </p:spTgt>
                                        </p:tgtEl>
                                        <p:attrNameLst>
                                          <p:attrName>style.visibility</p:attrName>
                                        </p:attrNameLst>
                                      </p:cBhvr>
                                      <p:to>
                                        <p:strVal val="visible"/>
                                      </p:to>
                                    </p:set>
                                    <p:animEffect transition="in" filter="wipe(left)">
                                      <p:cBhvr>
                                        <p:cTn id="20" dur="500"/>
                                        <p:tgtEl>
                                          <p:spTgt spid="2">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4)">
                                      <p:cBhvr>
                                        <p:cTn id="33" dur="500"/>
                                        <p:tgtEl>
                                          <p:spTgt spid="10"/>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2" grpId="0" uiExpand="1" build="p" animBg="1"/>
      <p:bldP spid="11"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2E7961-9007-3257-F937-D8DA9BDEF08B}"/>
              </a:ext>
            </a:extLst>
          </p:cNvPr>
          <p:cNvPicPr>
            <a:picLocks noChangeAspect="1"/>
          </p:cNvPicPr>
          <p:nvPr/>
        </p:nvPicPr>
        <p:blipFill>
          <a:blip r:embed="rId3"/>
          <a:stretch>
            <a:fillRect/>
          </a:stretch>
        </p:blipFill>
        <p:spPr>
          <a:xfrm>
            <a:off x="4952851" y="3219450"/>
            <a:ext cx="2133898" cy="2057400"/>
          </a:xfrm>
          <a:prstGeom prst="rect">
            <a:avLst/>
          </a:prstGeom>
          <a:effectLst>
            <a:softEdge rad="317500"/>
          </a:effectLst>
        </p:spPr>
      </p:pic>
      <p:sp>
        <p:nvSpPr>
          <p:cNvPr id="6" name="CuadroTexto 2">
            <a:extLst>
              <a:ext uri="{FF2B5EF4-FFF2-40B4-BE49-F238E27FC236}">
                <a16:creationId xmlns:a16="http://schemas.microsoft.com/office/drawing/2014/main" id="{EF653907-4AB9-5E6C-90EC-AD09CC21A193}"/>
              </a:ext>
            </a:extLst>
          </p:cNvPr>
          <p:cNvSpPr txBox="1"/>
          <p:nvPr/>
        </p:nvSpPr>
        <p:spPr>
          <a:xfrm>
            <a:off x="8147783" y="170451"/>
            <a:ext cx="3936734" cy="3785652"/>
          </a:xfrm>
          <a:prstGeom prst="rect">
            <a:avLst/>
          </a:prstGeom>
          <a:solidFill>
            <a:srgbClr val="FFF3D0"/>
          </a:solidFill>
          <a:effectLst>
            <a:innerShdw blurRad="114300">
              <a:schemeClr val="accent3">
                <a:lumMod val="75000"/>
              </a:schemeClr>
            </a:innerShdw>
          </a:effectLst>
        </p:spPr>
        <p:txBody>
          <a:bodyPr wrap="square">
            <a:spAutoFit/>
          </a:bodyPr>
          <a:lstStyle/>
          <a:p>
            <a:pPr algn="ctr"/>
            <a:r>
              <a:rPr lang="en" sz="2400" b="1" dirty="0">
                <a:solidFill>
                  <a:schemeClr val="accent1">
                    <a:lumMod val="75000"/>
                  </a:schemeClr>
                </a:solidFill>
                <a:latin typeface="Candara" panose="020E0502030303020204" pitchFamily="34" charset="0"/>
              </a:rPr>
              <a:t>“</a:t>
            </a:r>
            <a:r>
              <a:rPr lang="de-DE" sz="2400" b="1" dirty="0">
                <a:solidFill>
                  <a:schemeClr val="accent1">
                    <a:lumMod val="75000"/>
                  </a:schemeClr>
                </a:solidFill>
                <a:latin typeface="Candara" panose="020E0502030303020204" pitchFamily="34" charset="0"/>
              </a:rPr>
              <a:t>Oder wisst ihr nicht, </a:t>
            </a:r>
            <a:br>
              <a:rPr lang="de-DE" sz="2400" b="1" dirty="0">
                <a:solidFill>
                  <a:schemeClr val="accent1">
                    <a:lumMod val="75000"/>
                  </a:schemeClr>
                </a:solidFill>
                <a:latin typeface="Candara" panose="020E0502030303020204" pitchFamily="34" charset="0"/>
              </a:rPr>
            </a:br>
            <a:r>
              <a:rPr lang="de-DE" sz="2400" b="1" dirty="0">
                <a:solidFill>
                  <a:schemeClr val="accent1">
                    <a:lumMod val="75000"/>
                  </a:schemeClr>
                </a:solidFill>
                <a:latin typeface="Candara" panose="020E0502030303020204" pitchFamily="34" charset="0"/>
              </a:rPr>
              <a:t>dass euer Leib ein Tempel des in euch wohnenden HEILIGEN GEISTES ist, </a:t>
            </a:r>
            <a:br>
              <a:rPr lang="de-DE" sz="2400" b="1" dirty="0">
                <a:solidFill>
                  <a:schemeClr val="accent1">
                    <a:lumMod val="75000"/>
                  </a:schemeClr>
                </a:solidFill>
                <a:latin typeface="Candara" panose="020E0502030303020204" pitchFamily="34" charset="0"/>
              </a:rPr>
            </a:br>
            <a:r>
              <a:rPr lang="de-DE" sz="2400" b="1" dirty="0">
                <a:solidFill>
                  <a:schemeClr val="accent1">
                    <a:lumMod val="75000"/>
                  </a:schemeClr>
                </a:solidFill>
                <a:latin typeface="Candara" panose="020E0502030303020204" pitchFamily="34" charset="0"/>
              </a:rPr>
              <a:t>den ihr von GOTT empfangen habt </a:t>
            </a:r>
            <a:br>
              <a:rPr lang="de-DE" sz="2400" b="1" dirty="0">
                <a:solidFill>
                  <a:schemeClr val="accent1">
                    <a:lumMod val="75000"/>
                  </a:schemeClr>
                </a:solidFill>
                <a:latin typeface="Candara" panose="020E0502030303020204" pitchFamily="34" charset="0"/>
              </a:rPr>
            </a:br>
            <a:r>
              <a:rPr lang="de-DE" sz="2400" b="1" dirty="0">
                <a:solidFill>
                  <a:schemeClr val="accent1">
                    <a:lumMod val="75000"/>
                  </a:schemeClr>
                </a:solidFill>
                <a:latin typeface="Candara" panose="020E0502030303020204" pitchFamily="34" charset="0"/>
              </a:rPr>
              <a:t>und </a:t>
            </a:r>
            <a:br>
              <a:rPr lang="de-DE" sz="2400" b="1" dirty="0">
                <a:solidFill>
                  <a:schemeClr val="accent1">
                    <a:lumMod val="75000"/>
                  </a:schemeClr>
                </a:solidFill>
                <a:latin typeface="Candara" panose="020E0502030303020204" pitchFamily="34" charset="0"/>
              </a:rPr>
            </a:br>
            <a:r>
              <a:rPr lang="de-DE" sz="2400" b="1" dirty="0">
                <a:solidFill>
                  <a:schemeClr val="accent1">
                    <a:lumMod val="75000"/>
                  </a:schemeClr>
                </a:solidFill>
                <a:latin typeface="Candara" panose="020E0502030303020204" pitchFamily="34" charset="0"/>
              </a:rPr>
              <a:t>dass ihr nicht </a:t>
            </a:r>
            <a:br>
              <a:rPr lang="de-DE" sz="2400" b="1" dirty="0">
                <a:solidFill>
                  <a:schemeClr val="accent1">
                    <a:lumMod val="75000"/>
                  </a:schemeClr>
                </a:solidFill>
                <a:latin typeface="Candara" panose="020E0502030303020204" pitchFamily="34" charset="0"/>
              </a:rPr>
            </a:br>
            <a:r>
              <a:rPr lang="de-DE" sz="2400" b="1" dirty="0">
                <a:solidFill>
                  <a:schemeClr val="accent1">
                    <a:lumMod val="75000"/>
                  </a:schemeClr>
                </a:solidFill>
                <a:latin typeface="Candara" panose="020E0502030303020204" pitchFamily="34" charset="0"/>
              </a:rPr>
              <a:t>euch selbst gehört?</a:t>
            </a:r>
            <a:r>
              <a:rPr lang="en" sz="2400" b="1" dirty="0">
                <a:solidFill>
                  <a:schemeClr val="accent1">
                    <a:lumMod val="75000"/>
                  </a:schemeClr>
                </a:solidFill>
                <a:latin typeface="Candara" panose="020E0502030303020204" pitchFamily="34" charset="0"/>
              </a:rPr>
              <a:t>”</a:t>
            </a:r>
          </a:p>
          <a:p>
            <a:pPr algn="ctr"/>
            <a:r>
              <a:rPr lang="en" sz="2400" b="1" dirty="0">
                <a:solidFill>
                  <a:schemeClr val="accent1">
                    <a:lumMod val="75000"/>
                  </a:schemeClr>
                </a:solidFill>
                <a:latin typeface="Candara" panose="020E0502030303020204" pitchFamily="34" charset="0"/>
              </a:rPr>
              <a:t> </a:t>
            </a:r>
            <a:r>
              <a:rPr lang="en" b="1" dirty="0">
                <a:solidFill>
                  <a:schemeClr val="accent1">
                    <a:lumMod val="75000"/>
                  </a:schemeClr>
                </a:solidFill>
                <a:latin typeface="Candara" panose="020E0502030303020204" pitchFamily="34" charset="0"/>
              </a:rPr>
              <a:t>(1. Kor 6:19 SLT)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
        <p:nvSpPr>
          <p:cNvPr id="7" name="CuadroTexto 4">
            <a:extLst>
              <a:ext uri="{FF2B5EF4-FFF2-40B4-BE49-F238E27FC236}">
                <a16:creationId xmlns:a16="http://schemas.microsoft.com/office/drawing/2014/main" id="{6B71219D-052B-9CAE-6001-73DDAF698317}"/>
              </a:ext>
            </a:extLst>
          </p:cNvPr>
          <p:cNvSpPr txBox="1"/>
          <p:nvPr/>
        </p:nvSpPr>
        <p:spPr>
          <a:xfrm>
            <a:off x="8336234" y="909557"/>
            <a:ext cx="2743200" cy="369332"/>
          </a:xfrm>
          <a:prstGeom prst="rect">
            <a:avLst/>
          </a:prstGeom>
          <a:noFill/>
        </p:spPr>
        <p:txBody>
          <a:bodyPr wrap="square">
            <a:spAutoFit/>
            <a:scene3d>
              <a:camera prst="orthographicFront"/>
              <a:lightRig rig="threePt" dir="t"/>
            </a:scene3d>
            <a:sp3d extrusionH="57150">
              <a:bevelT w="38100" h="38100"/>
            </a:sp3d>
          </a:bodyPr>
          <a:lstStyle/>
          <a:p>
            <a:pPr algn="ctr"/>
            <a:endParaRPr lang="es-ES" b="1" dirty="0">
              <a:solidFill>
                <a:schemeClr val="accent1">
                  <a:lumMod val="75000"/>
                </a:schemeClr>
              </a:solidFill>
              <a:latin typeface="Candara" panose="020E0502030303020204" pitchFamily="34" charset="0"/>
            </a:endParaRPr>
          </a:p>
        </p:txBody>
      </p:sp>
      <p:pic>
        <p:nvPicPr>
          <p:cNvPr id="10" name="Grafik 9" descr="Ein Bild, das Schrift, Handschrift, Grafiken, Schwarz enthält.&#10;&#10;KI-generierte Inhalte können fehlerhaft sein.">
            <a:extLst>
              <a:ext uri="{FF2B5EF4-FFF2-40B4-BE49-F238E27FC236}">
                <a16:creationId xmlns:a16="http://schemas.microsoft.com/office/drawing/2014/main" id="{86D9DF8B-8400-9057-A0F3-287CC11D11A2}"/>
              </a:ext>
            </a:extLst>
          </p:cNvPr>
          <p:cNvPicPr>
            <a:picLocks noChangeAspect="1"/>
          </p:cNvPicPr>
          <p:nvPr/>
        </p:nvPicPr>
        <p:blipFill>
          <a:blip r:embed="rId4"/>
          <a:stretch>
            <a:fillRect/>
          </a:stretch>
        </p:blipFill>
        <p:spPr>
          <a:xfrm rot="353604">
            <a:off x="477485" y="4120469"/>
            <a:ext cx="3312480" cy="2154406"/>
          </a:xfrm>
          <a:prstGeom prst="rect">
            <a:avLst/>
          </a:prstGeom>
        </p:spPr>
      </p:pic>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500"/>
                                        <p:tgtEl>
                                          <p:spTgt spid="7"/>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50" fill="hold">
                                          <p:stCondLst>
                                            <p:cond delay="0"/>
                                          </p:stCondLst>
                                        </p:cTn>
                                        <p:tgtEl>
                                          <p:spTgt spid="10"/>
                                        </p:tgtEl>
                                        <p:attrNameLst>
                                          <p:attrName>r</p:attrName>
                                        </p:attrNameLst>
                                      </p:cBhvr>
                                    </p:animRot>
                                    <p:animRot by="-240000">
                                      <p:cBhvr>
                                        <p:cTn id="11" dur="300" fill="hold">
                                          <p:stCondLst>
                                            <p:cond delay="300"/>
                                          </p:stCondLst>
                                        </p:cTn>
                                        <p:tgtEl>
                                          <p:spTgt spid="10"/>
                                        </p:tgtEl>
                                        <p:attrNameLst>
                                          <p:attrName>r</p:attrName>
                                        </p:attrNameLst>
                                      </p:cBhvr>
                                    </p:animRot>
                                    <p:animRot by="240000">
                                      <p:cBhvr>
                                        <p:cTn id="12" dur="300" fill="hold">
                                          <p:stCondLst>
                                            <p:cond delay="600"/>
                                          </p:stCondLst>
                                        </p:cTn>
                                        <p:tgtEl>
                                          <p:spTgt spid="10"/>
                                        </p:tgtEl>
                                        <p:attrNameLst>
                                          <p:attrName>r</p:attrName>
                                        </p:attrNameLst>
                                      </p:cBhvr>
                                    </p:animRot>
                                    <p:animRot by="-240000">
                                      <p:cBhvr>
                                        <p:cTn id="13" dur="300" fill="hold">
                                          <p:stCondLst>
                                            <p:cond delay="900"/>
                                          </p:stCondLst>
                                        </p:cTn>
                                        <p:tgtEl>
                                          <p:spTgt spid="10"/>
                                        </p:tgtEl>
                                        <p:attrNameLst>
                                          <p:attrName>r</p:attrName>
                                        </p:attrNameLst>
                                      </p:cBhvr>
                                    </p:animRot>
                                    <p:animRot by="120000">
                                      <p:cBhvr>
                                        <p:cTn id="14" dur="300" fill="hold">
                                          <p:stCondLst>
                                            <p:cond delay="12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9B55264-24ED-95D2-7995-9816D6A3ABF5}"/>
            </a:ext>
          </a:extLst>
        </p:cNvPr>
        <p:cNvGrpSpPr/>
        <p:nvPr/>
      </p:nvGrpSpPr>
      <p:grpSpPr>
        <a:xfrm>
          <a:off x="0" y="0"/>
          <a:ext cx="0" cy="0"/>
          <a:chOff x="0" y="0"/>
          <a:chExt cx="0" cy="0"/>
        </a:xfrm>
      </p:grpSpPr>
      <p:sp>
        <p:nvSpPr>
          <p:cNvPr id="13" name="Rectángulo 12">
            <a:extLst>
              <a:ext uri="{FF2B5EF4-FFF2-40B4-BE49-F238E27FC236}">
                <a16:creationId xmlns:a16="http://schemas.microsoft.com/office/drawing/2014/main" id="{C119BB6B-460D-2D36-4BB8-DEA17BF399CD}"/>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16B42B3E-61CB-165C-9BD5-6E777CB29E0A}"/>
              </a:ext>
            </a:extLst>
          </p:cNvPr>
          <p:cNvSpPr txBox="1"/>
          <p:nvPr/>
        </p:nvSpPr>
        <p:spPr>
          <a:xfrm>
            <a:off x="2924175" y="0"/>
            <a:ext cx="9267824"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RECHTMÄSSIGE SEXUALITÄT</a:t>
            </a:r>
          </a:p>
        </p:txBody>
      </p:sp>
      <p:sp>
        <p:nvSpPr>
          <p:cNvPr id="6" name="CuadroTexto 5">
            <a:extLst>
              <a:ext uri="{FF2B5EF4-FFF2-40B4-BE49-F238E27FC236}">
                <a16:creationId xmlns:a16="http://schemas.microsoft.com/office/drawing/2014/main" id="{6F36A20D-F054-84B6-7F9F-8DB3FF0CEB43}"/>
              </a:ext>
            </a:extLst>
          </p:cNvPr>
          <p:cNvSpPr txBox="1"/>
          <p:nvPr/>
        </p:nvSpPr>
        <p:spPr>
          <a:xfrm>
            <a:off x="3408476" y="715357"/>
            <a:ext cx="8299222"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andara" panose="020E0502030303020204" pitchFamily="34" charset="0"/>
              </a:rPr>
              <a:t>“</a:t>
            </a:r>
            <a:r>
              <a:rPr lang="de-DE" b="1" dirty="0">
                <a:solidFill>
                  <a:schemeClr val="accent2">
                    <a:lumMod val="75000"/>
                  </a:schemeClr>
                </a:solidFill>
                <a:latin typeface="Candara" panose="020E0502030303020204" pitchFamily="34" charset="0"/>
              </a:rPr>
              <a:t>Meine Antwort ist: Um sexuelle Unmoral zu vermeiden, </a:t>
            </a:r>
            <a:br>
              <a:rPr lang="de-DE" b="1" dirty="0">
                <a:solidFill>
                  <a:schemeClr val="accent2">
                    <a:lumMod val="75000"/>
                  </a:schemeClr>
                </a:solidFill>
                <a:latin typeface="Candara" panose="020E0502030303020204" pitchFamily="34" charset="0"/>
              </a:rPr>
            </a:br>
            <a:r>
              <a:rPr lang="de-DE" b="1" dirty="0">
                <a:solidFill>
                  <a:schemeClr val="accent2">
                    <a:lumMod val="75000"/>
                  </a:schemeClr>
                </a:solidFill>
                <a:latin typeface="Candara" panose="020E0502030303020204" pitchFamily="34" charset="0"/>
              </a:rPr>
              <a:t>sollte jeder Mann seine Ehefrau haben und jede Frau ihren Ehemann</a:t>
            </a:r>
            <a:r>
              <a:rPr lang="en" b="1" dirty="0">
                <a:solidFill>
                  <a:schemeClr val="accent2">
                    <a:lumMod val="75000"/>
                  </a:schemeClr>
                </a:solidFill>
                <a:latin typeface="Candara" panose="020E0502030303020204" pitchFamily="34" charset="0"/>
              </a:rPr>
              <a:t>.” </a:t>
            </a:r>
            <a:r>
              <a:rPr lang="en" sz="1400" b="1" dirty="0">
                <a:solidFill>
                  <a:schemeClr val="accent2">
                    <a:lumMod val="75000"/>
                  </a:schemeClr>
                </a:solidFill>
                <a:latin typeface="Candara" panose="020E0502030303020204" pitchFamily="34" charset="0"/>
              </a:rPr>
              <a:t>(1. Kor 7:2 NeÜ)</a:t>
            </a:r>
          </a:p>
        </p:txBody>
      </p:sp>
      <p:sp>
        <p:nvSpPr>
          <p:cNvPr id="2" name="Scrollen: horizontal 1">
            <a:extLst>
              <a:ext uri="{FF2B5EF4-FFF2-40B4-BE49-F238E27FC236}">
                <a16:creationId xmlns:a16="http://schemas.microsoft.com/office/drawing/2014/main" id="{DE4A17A6-E5A2-FFAB-16F1-671DB71463B2}"/>
              </a:ext>
            </a:extLst>
          </p:cNvPr>
          <p:cNvSpPr/>
          <p:nvPr/>
        </p:nvSpPr>
        <p:spPr>
          <a:xfrm>
            <a:off x="76200" y="38075"/>
            <a:ext cx="2790827"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8" name="CuadroTexto 6">
            <a:extLst>
              <a:ext uri="{FF2B5EF4-FFF2-40B4-BE49-F238E27FC236}">
                <a16:creationId xmlns:a16="http://schemas.microsoft.com/office/drawing/2014/main" id="{5115CF3D-998B-84A0-994C-0F52878A5DA9}"/>
              </a:ext>
            </a:extLst>
          </p:cNvPr>
          <p:cNvSpPr txBox="1"/>
          <p:nvPr/>
        </p:nvSpPr>
        <p:spPr>
          <a:xfrm>
            <a:off x="-1" y="1313036"/>
            <a:ext cx="4447668" cy="4231928"/>
          </a:xfrm>
          <a:prstGeom prst="rect">
            <a:avLst/>
          </a:prstGeom>
          <a:solidFill>
            <a:schemeClr val="bg2">
              <a:lumMod val="60000"/>
              <a:lumOff val="40000"/>
            </a:schemeClr>
          </a:solidFill>
          <a:effectLst>
            <a:softEdge rad="203200"/>
          </a:effectLst>
        </p:spPr>
        <p:txBody>
          <a:bodyPr wrap="square">
            <a:spAutoFit/>
          </a:bodyPr>
          <a:lstStyle/>
          <a:p>
            <a:pPr algn="ctr">
              <a:spcBef>
                <a:spcPts val="600"/>
              </a:spcBef>
              <a:defRPr/>
            </a:pPr>
            <a:br>
              <a:rPr lang="de-DE" sz="2800" b="1" dirty="0">
                <a:solidFill>
                  <a:prstClr val="black"/>
                </a:solidFill>
              </a:rPr>
            </a:br>
            <a:r>
              <a:rPr lang="de-DE" sz="2600" b="1" dirty="0">
                <a:solidFill>
                  <a:prstClr val="black"/>
                </a:solidFill>
              </a:rPr>
              <a:t>EHEPARTNER sollten sich </a:t>
            </a:r>
            <a:br>
              <a:rPr lang="de-DE" sz="2600" b="1" dirty="0">
                <a:solidFill>
                  <a:prstClr val="black"/>
                </a:solidFill>
              </a:rPr>
            </a:br>
            <a:r>
              <a:rPr lang="de-DE" sz="2600" b="1" dirty="0">
                <a:solidFill>
                  <a:schemeClr val="accent2">
                    <a:lumMod val="75000"/>
                  </a:schemeClr>
                </a:solidFill>
              </a:rPr>
              <a:t>nicht gegenseitig </a:t>
            </a:r>
            <a:br>
              <a:rPr lang="de-DE" sz="2600" b="1" dirty="0">
                <a:solidFill>
                  <a:schemeClr val="accent2">
                    <a:lumMod val="75000"/>
                  </a:schemeClr>
                </a:solidFill>
              </a:rPr>
            </a:br>
            <a:r>
              <a:rPr lang="de-DE" sz="2600" b="1" dirty="0">
                <a:solidFill>
                  <a:schemeClr val="accent2">
                    <a:lumMod val="75000"/>
                  </a:schemeClr>
                </a:solidFill>
              </a:rPr>
              <a:t>sexuell verweigern…</a:t>
            </a:r>
            <a:br>
              <a:rPr lang="de-DE" sz="2600" b="1" dirty="0">
                <a:solidFill>
                  <a:schemeClr val="accent2">
                    <a:lumMod val="75000"/>
                  </a:schemeClr>
                </a:solidFill>
              </a:rPr>
            </a:br>
            <a:r>
              <a:rPr lang="de-DE" sz="2600" b="1" dirty="0">
                <a:solidFill>
                  <a:prstClr val="black"/>
                </a:solidFill>
              </a:rPr>
              <a:t>um den anderen </a:t>
            </a:r>
            <a:br>
              <a:rPr lang="de-DE" sz="2600" b="1" dirty="0">
                <a:solidFill>
                  <a:prstClr val="black"/>
                </a:solidFill>
              </a:rPr>
            </a:br>
            <a:r>
              <a:rPr lang="de-DE" sz="2600" b="1" dirty="0">
                <a:solidFill>
                  <a:prstClr val="black"/>
                </a:solidFill>
              </a:rPr>
              <a:t>nicht in einen</a:t>
            </a:r>
            <a:br>
              <a:rPr lang="de-DE" sz="2600" b="1" dirty="0">
                <a:solidFill>
                  <a:prstClr val="black"/>
                </a:solidFill>
              </a:rPr>
            </a:br>
            <a:r>
              <a:rPr lang="de-DE" sz="2600" b="1" dirty="0">
                <a:solidFill>
                  <a:prstClr val="black"/>
                </a:solidFill>
              </a:rPr>
              <a:t>möglichen Ehebruch </a:t>
            </a:r>
            <a:br>
              <a:rPr lang="de-DE" sz="2600" b="1" dirty="0">
                <a:solidFill>
                  <a:prstClr val="black"/>
                </a:solidFill>
              </a:rPr>
            </a:br>
            <a:r>
              <a:rPr lang="de-DE" sz="2600" b="1" dirty="0">
                <a:solidFill>
                  <a:prstClr val="black"/>
                </a:solidFill>
              </a:rPr>
              <a:t>hineinzutreiben </a:t>
            </a:r>
            <a:br>
              <a:rPr lang="de-DE" sz="2600" b="1" dirty="0">
                <a:solidFill>
                  <a:prstClr val="black"/>
                </a:solidFill>
              </a:rPr>
            </a:br>
            <a:r>
              <a:rPr lang="de-DE" sz="2600" b="1" dirty="0">
                <a:solidFill>
                  <a:prstClr val="black"/>
                </a:solidFill>
              </a:rPr>
              <a:t>(1 Kor. 7,3-5):</a:t>
            </a:r>
          </a:p>
          <a:p>
            <a:pPr lvl="0" algn="ctr">
              <a:spcBef>
                <a:spcPts val="600"/>
              </a:spcBef>
              <a:defRPr/>
            </a:pPr>
            <a:endParaRPr kumimoji="0" lang="en" sz="2800" b="1" i="0" u="none" strike="noStrike" kern="1200" cap="none" spc="0" normalizeH="0" baseline="0" noProof="0" dirty="0">
              <a:ln>
                <a:noFill/>
              </a:ln>
              <a:solidFill>
                <a:schemeClr val="accent2">
                  <a:lumMod val="75000"/>
                </a:schemeClr>
              </a:solidFill>
              <a:effectLst/>
              <a:uLnTx/>
              <a:uFillTx/>
              <a:latin typeface="Aptos" panose="02110004020202020204"/>
            </a:endParaRPr>
          </a:p>
        </p:txBody>
      </p:sp>
      <p:sp>
        <p:nvSpPr>
          <p:cNvPr id="16" name="CuadroTexto 6">
            <a:extLst>
              <a:ext uri="{FF2B5EF4-FFF2-40B4-BE49-F238E27FC236}">
                <a16:creationId xmlns:a16="http://schemas.microsoft.com/office/drawing/2014/main" id="{C77F8929-0077-62EF-6937-29857F5F6A7B}"/>
              </a:ext>
            </a:extLst>
          </p:cNvPr>
          <p:cNvSpPr txBox="1"/>
          <p:nvPr/>
        </p:nvSpPr>
        <p:spPr>
          <a:xfrm>
            <a:off x="4552750" y="1795801"/>
            <a:ext cx="7341876" cy="4678204"/>
          </a:xfrm>
          <a:prstGeom prst="rect">
            <a:avLst/>
          </a:prstGeom>
          <a:noFill/>
        </p:spPr>
        <p:txBody>
          <a:bodyPr wrap="square">
            <a:spAutoFit/>
          </a:bodyPr>
          <a:lstStyle/>
          <a:p>
            <a:pPr lvl="0" algn="ctr">
              <a:spcBef>
                <a:spcPts val="600"/>
              </a:spcBef>
              <a:defRPr/>
            </a:pPr>
            <a:r>
              <a:rPr lang="de-DE" sz="2400" b="1" dirty="0">
                <a:solidFill>
                  <a:srgbClr val="C00000"/>
                </a:solidFill>
              </a:rPr>
              <a:t>„Der Mann soll seine Pflicht gegenüber der Frau erfüllen und ebenso die Frau gegenüber dem Mann. </a:t>
            </a:r>
            <a:r>
              <a:rPr lang="de-DE" sz="2400" b="1" dirty="0">
                <a:solidFill>
                  <a:prstClr val="black"/>
                </a:solidFill>
              </a:rPr>
              <a:t>Die Frau verfügt nicht über ihren Leib, </a:t>
            </a:r>
            <a:br>
              <a:rPr lang="de-DE" sz="2400" b="1" dirty="0">
                <a:solidFill>
                  <a:prstClr val="black"/>
                </a:solidFill>
              </a:rPr>
            </a:br>
            <a:r>
              <a:rPr lang="de-DE" sz="2400" b="1" dirty="0">
                <a:solidFill>
                  <a:prstClr val="black"/>
                </a:solidFill>
              </a:rPr>
              <a:t>sondern der Mann. </a:t>
            </a:r>
          </a:p>
          <a:p>
            <a:pPr lvl="0" algn="ctr">
              <a:spcBef>
                <a:spcPts val="600"/>
              </a:spcBef>
              <a:defRPr/>
            </a:pPr>
            <a:r>
              <a:rPr lang="de-DE" sz="2400" b="1" dirty="0">
                <a:solidFill>
                  <a:prstClr val="black"/>
                </a:solidFill>
              </a:rPr>
              <a:t>Ebenso verfügt aber auch der Mann nicht </a:t>
            </a:r>
            <a:br>
              <a:rPr lang="de-DE" sz="2400" b="1" dirty="0">
                <a:solidFill>
                  <a:prstClr val="black"/>
                </a:solidFill>
              </a:rPr>
            </a:br>
            <a:r>
              <a:rPr lang="de-DE" sz="2400" b="1" dirty="0">
                <a:solidFill>
                  <a:prstClr val="black"/>
                </a:solidFill>
              </a:rPr>
              <a:t>über seinen Leib, sondern die Frau.</a:t>
            </a:r>
          </a:p>
          <a:p>
            <a:pPr lvl="0" algn="ctr">
              <a:spcBef>
                <a:spcPts val="600"/>
              </a:spcBef>
              <a:defRPr/>
            </a:pPr>
            <a:r>
              <a:rPr lang="de-DE" sz="2400" b="1" dirty="0">
                <a:solidFill>
                  <a:schemeClr val="accent2">
                    <a:lumMod val="75000"/>
                  </a:schemeClr>
                </a:solidFill>
              </a:rPr>
              <a:t>Entzieht euch einander nicht, </a:t>
            </a:r>
            <a:br>
              <a:rPr lang="de-DE" sz="2400" b="1" dirty="0">
                <a:solidFill>
                  <a:schemeClr val="accent2">
                    <a:lumMod val="75000"/>
                  </a:schemeClr>
                </a:solidFill>
              </a:rPr>
            </a:br>
            <a:r>
              <a:rPr lang="de-DE" sz="2400" b="1" dirty="0">
                <a:solidFill>
                  <a:prstClr val="black"/>
                </a:solidFill>
              </a:rPr>
              <a:t>außer im gegenseitigen Einverständnis </a:t>
            </a:r>
            <a:br>
              <a:rPr lang="de-DE" sz="2400" b="1" dirty="0">
                <a:solidFill>
                  <a:prstClr val="black"/>
                </a:solidFill>
              </a:rPr>
            </a:br>
            <a:r>
              <a:rPr lang="de-DE" sz="2400" b="1" dirty="0">
                <a:solidFill>
                  <a:prstClr val="black"/>
                </a:solidFill>
              </a:rPr>
              <a:t>und nur eine Zeit lang, um für das Gebet frei zu sein! </a:t>
            </a:r>
            <a:r>
              <a:rPr lang="de-DE" sz="2400" b="1" dirty="0">
                <a:solidFill>
                  <a:srgbClr val="C00000"/>
                </a:solidFill>
              </a:rPr>
              <a:t>Dann kommt wieder zusammen, </a:t>
            </a:r>
            <a:br>
              <a:rPr lang="de-DE" sz="2400" b="1" dirty="0">
                <a:solidFill>
                  <a:srgbClr val="C00000"/>
                </a:solidFill>
              </a:rPr>
            </a:br>
            <a:r>
              <a:rPr lang="de-DE" sz="2400" b="1" dirty="0">
                <a:solidFill>
                  <a:prstClr val="black"/>
                </a:solidFill>
              </a:rPr>
              <a:t>damit euch der Satan nicht in Versuchung führt, weil ihr euch nicht enthalten könnt.“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pic>
        <p:nvPicPr>
          <p:cNvPr id="10" name="Imagen 9">
            <a:extLst>
              <a:ext uri="{FF2B5EF4-FFF2-40B4-BE49-F238E27FC236}">
                <a16:creationId xmlns:a16="http://schemas.microsoft.com/office/drawing/2014/main" id="{3E2289A7-5A56-2ACC-2B6B-D5792170E2A3}"/>
              </a:ext>
            </a:extLst>
          </p:cNvPr>
          <p:cNvPicPr>
            <a:picLocks noChangeAspect="1"/>
          </p:cNvPicPr>
          <p:nvPr/>
        </p:nvPicPr>
        <p:blipFill rotWithShape="1">
          <a:blip r:embed="rId4"/>
          <a:srcRect l="13344" t="12478" r="51211" b="60724"/>
          <a:stretch>
            <a:fillRect/>
          </a:stretch>
        </p:blipFill>
        <p:spPr>
          <a:xfrm>
            <a:off x="-208241" y="4747852"/>
            <a:ext cx="3359708" cy="1731658"/>
          </a:xfrm>
          <a:prstGeom prst="rect">
            <a:avLst/>
          </a:prstGeom>
        </p:spPr>
      </p:pic>
    </p:spTree>
    <p:extLst>
      <p:ext uri="{BB962C8B-B14F-4D97-AF65-F5344CB8AC3E}">
        <p14:creationId xmlns:p14="http://schemas.microsoft.com/office/powerpoint/2010/main" val="186900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4)">
                                      <p:cBhvr>
                                        <p:cTn id="12" dur="500"/>
                                        <p:tgtEl>
                                          <p:spTgt spid="10"/>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1CE4034-133F-CA6A-3BD6-F724105C4BA9}"/>
            </a:ext>
          </a:extLst>
        </p:cNvPr>
        <p:cNvGrpSpPr/>
        <p:nvPr/>
      </p:nvGrpSpPr>
      <p:grpSpPr>
        <a:xfrm>
          <a:off x="0" y="0"/>
          <a:ext cx="0" cy="0"/>
          <a:chOff x="0" y="0"/>
          <a:chExt cx="0" cy="0"/>
        </a:xfrm>
      </p:grpSpPr>
      <p:sp>
        <p:nvSpPr>
          <p:cNvPr id="13" name="Rectángulo 12">
            <a:extLst>
              <a:ext uri="{FF2B5EF4-FFF2-40B4-BE49-F238E27FC236}">
                <a16:creationId xmlns:a16="http://schemas.microsoft.com/office/drawing/2014/main" id="{9628E42C-813B-276A-FA54-1E145ADD157C}"/>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4E6C331-DFE4-3A59-A865-2D8FA737864C}"/>
              </a:ext>
            </a:extLst>
          </p:cNvPr>
          <p:cNvSpPr txBox="1"/>
          <p:nvPr/>
        </p:nvSpPr>
        <p:spPr>
          <a:xfrm>
            <a:off x="2924175" y="0"/>
            <a:ext cx="9267824"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RECHTMÄSSIGE SEXUALITÄT</a:t>
            </a:r>
          </a:p>
        </p:txBody>
      </p:sp>
      <p:sp>
        <p:nvSpPr>
          <p:cNvPr id="6" name="CuadroTexto 5">
            <a:extLst>
              <a:ext uri="{FF2B5EF4-FFF2-40B4-BE49-F238E27FC236}">
                <a16:creationId xmlns:a16="http://schemas.microsoft.com/office/drawing/2014/main" id="{3FF00F5F-AB6A-FCAD-80DA-05EC5C6EF31C}"/>
              </a:ext>
            </a:extLst>
          </p:cNvPr>
          <p:cNvSpPr txBox="1"/>
          <p:nvPr/>
        </p:nvSpPr>
        <p:spPr>
          <a:xfrm>
            <a:off x="3408476" y="715357"/>
            <a:ext cx="8299222"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andara" panose="020E0502030303020204" pitchFamily="34" charset="0"/>
              </a:rPr>
              <a:t>“</a:t>
            </a:r>
            <a:r>
              <a:rPr lang="de-DE" b="1" dirty="0">
                <a:solidFill>
                  <a:schemeClr val="accent2">
                    <a:lumMod val="75000"/>
                  </a:schemeClr>
                </a:solidFill>
                <a:latin typeface="Candara" panose="020E0502030303020204" pitchFamily="34" charset="0"/>
              </a:rPr>
              <a:t>Meine Antwort ist: Um sexuelle Unmoral zu vermeiden, </a:t>
            </a:r>
            <a:br>
              <a:rPr lang="de-DE" b="1" dirty="0">
                <a:solidFill>
                  <a:schemeClr val="accent2">
                    <a:lumMod val="75000"/>
                  </a:schemeClr>
                </a:solidFill>
                <a:latin typeface="Candara" panose="020E0502030303020204" pitchFamily="34" charset="0"/>
              </a:rPr>
            </a:br>
            <a:r>
              <a:rPr lang="de-DE" b="1" dirty="0">
                <a:solidFill>
                  <a:schemeClr val="accent2">
                    <a:lumMod val="75000"/>
                  </a:schemeClr>
                </a:solidFill>
                <a:latin typeface="Candara" panose="020E0502030303020204" pitchFamily="34" charset="0"/>
              </a:rPr>
              <a:t>sollte jeder Mann seine Ehefrau haben und jede Frau ihren Ehemann</a:t>
            </a:r>
            <a:r>
              <a:rPr lang="en" b="1" dirty="0">
                <a:solidFill>
                  <a:schemeClr val="accent2">
                    <a:lumMod val="75000"/>
                  </a:schemeClr>
                </a:solidFill>
                <a:latin typeface="Candara" panose="020E0502030303020204" pitchFamily="34" charset="0"/>
              </a:rPr>
              <a:t>.” </a:t>
            </a:r>
            <a:r>
              <a:rPr lang="en" sz="1400" b="1" dirty="0">
                <a:solidFill>
                  <a:schemeClr val="accent2">
                    <a:lumMod val="75000"/>
                  </a:schemeClr>
                </a:solidFill>
                <a:latin typeface="Candara" panose="020E0502030303020204" pitchFamily="34" charset="0"/>
              </a:rPr>
              <a:t>(1. Kor 7:2 NeÜ)</a:t>
            </a:r>
          </a:p>
        </p:txBody>
      </p:sp>
      <p:pic>
        <p:nvPicPr>
          <p:cNvPr id="5" name="Imagen 4">
            <a:extLst>
              <a:ext uri="{FF2B5EF4-FFF2-40B4-BE49-F238E27FC236}">
                <a16:creationId xmlns:a16="http://schemas.microsoft.com/office/drawing/2014/main" id="{9068E9A0-240F-C397-7F57-569C169618B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31887" y="1621640"/>
            <a:ext cx="4153272" cy="2933913"/>
          </a:xfrm>
          <a:prstGeom prst="rect">
            <a:avLst/>
          </a:prstGeom>
          <a:effectLst>
            <a:softEdge rad="127000"/>
          </a:effectLst>
        </p:spPr>
      </p:pic>
      <p:sp>
        <p:nvSpPr>
          <p:cNvPr id="12" name="CuadroTexto 11">
            <a:extLst>
              <a:ext uri="{FF2B5EF4-FFF2-40B4-BE49-F238E27FC236}">
                <a16:creationId xmlns:a16="http://schemas.microsoft.com/office/drawing/2014/main" id="{D703B99A-8153-4D22-7E5E-86B73C07E1B0}"/>
              </a:ext>
            </a:extLst>
          </p:cNvPr>
          <p:cNvSpPr txBox="1"/>
          <p:nvPr/>
        </p:nvSpPr>
        <p:spPr>
          <a:xfrm>
            <a:off x="4967286" y="1507340"/>
            <a:ext cx="7037160" cy="3108543"/>
          </a:xfrm>
          <a:prstGeom prst="rect">
            <a:avLst/>
          </a:prstGeom>
          <a:noFill/>
        </p:spPr>
        <p:txBody>
          <a:bodyPr wrap="square">
            <a:spAutoFit/>
          </a:bodyPr>
          <a:lstStyle/>
          <a:p>
            <a:pPr algn="ctr">
              <a:spcBef>
                <a:spcPts val="600"/>
              </a:spcBef>
            </a:pPr>
            <a:r>
              <a:rPr lang="de-DE" sz="2800" b="1" dirty="0"/>
              <a:t>Alleinstehende </a:t>
            </a:r>
            <a:br>
              <a:rPr lang="de-DE" sz="2800" b="1" dirty="0"/>
            </a:br>
            <a:r>
              <a:rPr lang="de-DE" sz="2800" b="1" dirty="0"/>
              <a:t>mit der Gabe der Enthaltsamkeit </a:t>
            </a:r>
            <a:br>
              <a:rPr lang="de-DE" sz="2800" b="1" dirty="0"/>
            </a:br>
            <a:r>
              <a:rPr lang="de-DE" sz="2800" b="1" dirty="0"/>
              <a:t>können Gelegenheiten nutzen, </a:t>
            </a:r>
            <a:br>
              <a:rPr lang="de-DE" sz="2800" b="1" dirty="0"/>
            </a:br>
            <a:r>
              <a:rPr lang="de-DE" sz="2800" b="1" dirty="0"/>
              <a:t>GOTT zu dienen, </a:t>
            </a:r>
            <a:br>
              <a:rPr lang="de-DE" sz="2800" b="1" dirty="0"/>
            </a:br>
            <a:r>
              <a:rPr lang="de-DE" sz="2800" b="1" dirty="0"/>
              <a:t>ohne durch familiäre Sorgen </a:t>
            </a:r>
            <a:br>
              <a:rPr lang="de-DE" sz="2800" b="1" dirty="0"/>
            </a:br>
            <a:r>
              <a:rPr lang="de-DE" sz="2800" b="1" dirty="0"/>
              <a:t>eingeschränkt zu sein </a:t>
            </a:r>
            <a:br>
              <a:rPr lang="de-DE" sz="2800" b="1" dirty="0"/>
            </a:br>
            <a:r>
              <a:rPr lang="de-DE" sz="2800" b="1" dirty="0"/>
              <a:t>(1 Kor. 7,6-8 EU):</a:t>
            </a:r>
          </a:p>
        </p:txBody>
      </p:sp>
      <p:sp>
        <p:nvSpPr>
          <p:cNvPr id="2" name="Scrollen: horizontal 1">
            <a:extLst>
              <a:ext uri="{FF2B5EF4-FFF2-40B4-BE49-F238E27FC236}">
                <a16:creationId xmlns:a16="http://schemas.microsoft.com/office/drawing/2014/main" id="{BA08FEB4-1ED6-E7AA-9781-758852B287EC}"/>
              </a:ext>
            </a:extLst>
          </p:cNvPr>
          <p:cNvSpPr/>
          <p:nvPr/>
        </p:nvSpPr>
        <p:spPr>
          <a:xfrm>
            <a:off x="76200" y="38075"/>
            <a:ext cx="2790827"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9" name="Textfeld 8">
            <a:extLst>
              <a:ext uri="{FF2B5EF4-FFF2-40B4-BE49-F238E27FC236}">
                <a16:creationId xmlns:a16="http://schemas.microsoft.com/office/drawing/2014/main" id="{FBC76773-E068-659C-22E3-2353A13F7C24}"/>
              </a:ext>
            </a:extLst>
          </p:cNvPr>
          <p:cNvSpPr txBox="1"/>
          <p:nvPr/>
        </p:nvSpPr>
        <p:spPr>
          <a:xfrm>
            <a:off x="187554" y="4645731"/>
            <a:ext cx="11818710" cy="1938992"/>
          </a:xfrm>
          <a:prstGeom prst="rect">
            <a:avLst/>
          </a:prstGeom>
          <a:noFill/>
        </p:spPr>
        <p:txBody>
          <a:bodyPr wrap="square">
            <a:spAutoFit/>
          </a:bodyPr>
          <a:lstStyle/>
          <a:p>
            <a:pPr algn="ctr">
              <a:spcBef>
                <a:spcPts val="600"/>
              </a:spcBef>
            </a:pPr>
            <a:r>
              <a:rPr lang="de-DE" sz="2400" b="1" dirty="0"/>
              <a:t>„Das sage ich als Zugeständnis, nicht als Gebot.  </a:t>
            </a:r>
            <a:br>
              <a:rPr lang="de-DE" sz="2400" b="1" dirty="0"/>
            </a:br>
            <a:r>
              <a:rPr lang="de-DE" sz="2400" b="1" dirty="0"/>
              <a:t>Ich wünschte, alle Menschen wären unverheiratet wie ich. </a:t>
            </a:r>
            <a:br>
              <a:rPr lang="de-DE" sz="2400" b="1" dirty="0"/>
            </a:br>
            <a:r>
              <a:rPr lang="de-DE" sz="2400" b="1" dirty="0"/>
              <a:t>Doch </a:t>
            </a:r>
            <a:r>
              <a:rPr lang="de-DE" sz="2400" b="1" dirty="0">
                <a:solidFill>
                  <a:schemeClr val="accent4">
                    <a:lumMod val="50000"/>
                  </a:schemeClr>
                </a:solidFill>
                <a:highlight>
                  <a:srgbClr val="FFFF00"/>
                </a:highlight>
              </a:rPr>
              <a:t>jeder hat seine eigene Gnadengabe von GOTT, der eine so, der andere so. </a:t>
            </a:r>
            <a:br>
              <a:rPr lang="de-DE" sz="2400" b="1" dirty="0">
                <a:solidFill>
                  <a:schemeClr val="accent4">
                    <a:lumMod val="50000"/>
                  </a:schemeClr>
                </a:solidFill>
                <a:highlight>
                  <a:srgbClr val="FFFF00"/>
                </a:highlight>
              </a:rPr>
            </a:br>
            <a:r>
              <a:rPr lang="de-DE" sz="2400" b="1" dirty="0"/>
              <a:t>Den Unverheirateten und den Witwen sage ich: </a:t>
            </a:r>
            <a:br>
              <a:rPr lang="de-DE" sz="2400" b="1" dirty="0"/>
            </a:br>
            <a:r>
              <a:rPr lang="de-DE" sz="2400" b="1" dirty="0"/>
              <a:t>Es ist gut, wenn sie so bleiben wie ich.“</a:t>
            </a:r>
          </a:p>
        </p:txBody>
      </p:sp>
    </p:spTree>
    <p:extLst>
      <p:ext uri="{BB962C8B-B14F-4D97-AF65-F5344CB8AC3E}">
        <p14:creationId xmlns:p14="http://schemas.microsoft.com/office/powerpoint/2010/main" val="182359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DBCF507-DD1D-DFE9-8340-1852EAA52C40}"/>
            </a:ext>
          </a:extLst>
        </p:cNvPr>
        <p:cNvGrpSpPr/>
        <p:nvPr/>
      </p:nvGrpSpPr>
      <p:grpSpPr>
        <a:xfrm>
          <a:off x="0" y="0"/>
          <a:ext cx="0" cy="0"/>
          <a:chOff x="0" y="0"/>
          <a:chExt cx="0" cy="0"/>
        </a:xfrm>
      </p:grpSpPr>
      <p:sp>
        <p:nvSpPr>
          <p:cNvPr id="13" name="Rectángulo 12">
            <a:extLst>
              <a:ext uri="{FF2B5EF4-FFF2-40B4-BE49-F238E27FC236}">
                <a16:creationId xmlns:a16="http://schemas.microsoft.com/office/drawing/2014/main" id="{DEFCC426-3FA2-CA72-7CAB-30CAC6554CA5}"/>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2F17CF20-31FA-87B3-8B01-1BBC4BDDF5E3}"/>
              </a:ext>
            </a:extLst>
          </p:cNvPr>
          <p:cNvSpPr txBox="1"/>
          <p:nvPr/>
        </p:nvSpPr>
        <p:spPr>
          <a:xfrm>
            <a:off x="2924175" y="0"/>
            <a:ext cx="9267824"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RECHTMÄSSIGE SEXUALITÄT</a:t>
            </a:r>
          </a:p>
        </p:txBody>
      </p:sp>
      <p:sp>
        <p:nvSpPr>
          <p:cNvPr id="6" name="CuadroTexto 5">
            <a:extLst>
              <a:ext uri="{FF2B5EF4-FFF2-40B4-BE49-F238E27FC236}">
                <a16:creationId xmlns:a16="http://schemas.microsoft.com/office/drawing/2014/main" id="{1551A2E1-985B-BEDC-B779-B5687080E398}"/>
              </a:ext>
            </a:extLst>
          </p:cNvPr>
          <p:cNvSpPr txBox="1"/>
          <p:nvPr/>
        </p:nvSpPr>
        <p:spPr>
          <a:xfrm>
            <a:off x="3408476" y="715357"/>
            <a:ext cx="8299222"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andara" panose="020E0502030303020204" pitchFamily="34" charset="0"/>
              </a:rPr>
              <a:t>“</a:t>
            </a:r>
            <a:r>
              <a:rPr lang="de-DE" b="1" dirty="0">
                <a:solidFill>
                  <a:schemeClr val="accent2">
                    <a:lumMod val="75000"/>
                  </a:schemeClr>
                </a:solidFill>
                <a:latin typeface="Candara" panose="020E0502030303020204" pitchFamily="34" charset="0"/>
              </a:rPr>
              <a:t>Meine Antwort ist: Um sexuelle Unmoral zu vermeiden, </a:t>
            </a:r>
            <a:br>
              <a:rPr lang="de-DE" b="1" dirty="0">
                <a:solidFill>
                  <a:schemeClr val="accent2">
                    <a:lumMod val="75000"/>
                  </a:schemeClr>
                </a:solidFill>
                <a:latin typeface="Candara" panose="020E0502030303020204" pitchFamily="34" charset="0"/>
              </a:rPr>
            </a:br>
            <a:r>
              <a:rPr lang="de-DE" b="1" dirty="0">
                <a:solidFill>
                  <a:schemeClr val="accent2">
                    <a:lumMod val="75000"/>
                  </a:schemeClr>
                </a:solidFill>
                <a:latin typeface="Candara" panose="020E0502030303020204" pitchFamily="34" charset="0"/>
              </a:rPr>
              <a:t>sollte jeder Mann seine Ehefrau haben und jede Frau ihren Ehemann</a:t>
            </a:r>
            <a:r>
              <a:rPr lang="en" b="1" dirty="0">
                <a:solidFill>
                  <a:schemeClr val="accent2">
                    <a:lumMod val="75000"/>
                  </a:schemeClr>
                </a:solidFill>
                <a:latin typeface="Candara" panose="020E0502030303020204" pitchFamily="34" charset="0"/>
              </a:rPr>
              <a:t>.” </a:t>
            </a:r>
            <a:r>
              <a:rPr lang="en" sz="1400" b="1" dirty="0">
                <a:solidFill>
                  <a:schemeClr val="accent2">
                    <a:lumMod val="75000"/>
                  </a:schemeClr>
                </a:solidFill>
                <a:latin typeface="Candara" panose="020E0502030303020204" pitchFamily="34" charset="0"/>
              </a:rPr>
              <a:t>(1. Kor 7:2 NeÜ)</a:t>
            </a:r>
          </a:p>
        </p:txBody>
      </p:sp>
      <p:pic>
        <p:nvPicPr>
          <p:cNvPr id="5" name="Imagen 4">
            <a:extLst>
              <a:ext uri="{FF2B5EF4-FFF2-40B4-BE49-F238E27FC236}">
                <a16:creationId xmlns:a16="http://schemas.microsoft.com/office/drawing/2014/main" id="{91D617DD-1D7B-DF71-5340-D6C932EE6EF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71440" y="1709052"/>
            <a:ext cx="5050605" cy="3567798"/>
          </a:xfrm>
          <a:prstGeom prst="rect">
            <a:avLst/>
          </a:prstGeom>
          <a:effectLst>
            <a:softEdge rad="127000"/>
          </a:effectLst>
        </p:spPr>
      </p:pic>
      <p:sp>
        <p:nvSpPr>
          <p:cNvPr id="12" name="CuadroTexto 11">
            <a:extLst>
              <a:ext uri="{FF2B5EF4-FFF2-40B4-BE49-F238E27FC236}">
                <a16:creationId xmlns:a16="http://schemas.microsoft.com/office/drawing/2014/main" id="{77B37E37-6FF5-D4A6-2E36-279C89BDE4F7}"/>
              </a:ext>
            </a:extLst>
          </p:cNvPr>
          <p:cNvSpPr txBox="1"/>
          <p:nvPr/>
        </p:nvSpPr>
        <p:spPr>
          <a:xfrm>
            <a:off x="4883378" y="1709052"/>
            <a:ext cx="7308619" cy="4832092"/>
          </a:xfrm>
          <a:prstGeom prst="rect">
            <a:avLst/>
          </a:prstGeom>
          <a:noFill/>
        </p:spPr>
        <p:txBody>
          <a:bodyPr wrap="square">
            <a:spAutoFit/>
          </a:bodyPr>
          <a:lstStyle/>
          <a:p>
            <a:pPr algn="ctr">
              <a:spcBef>
                <a:spcPts val="600"/>
              </a:spcBef>
            </a:pPr>
            <a:r>
              <a:rPr lang="de-DE" sz="2400" b="1" dirty="0"/>
              <a:t>(1. Kor. 7,32-34 EU):</a:t>
            </a:r>
          </a:p>
          <a:p>
            <a:pPr algn="ctr">
              <a:spcBef>
                <a:spcPts val="600"/>
              </a:spcBef>
            </a:pPr>
            <a:r>
              <a:rPr lang="de-DE" sz="2400" b="1" dirty="0">
                <a:highlight>
                  <a:srgbClr val="FFFF00"/>
                </a:highlight>
              </a:rPr>
              <a:t>„Ich wünschte aber, ihr wäret ohne Sorgen. </a:t>
            </a:r>
            <a:br>
              <a:rPr lang="de-DE" sz="2400" b="1" dirty="0">
                <a:highlight>
                  <a:srgbClr val="FFFF00"/>
                </a:highlight>
              </a:rPr>
            </a:br>
            <a:r>
              <a:rPr lang="de-DE" sz="2400" b="1" dirty="0"/>
              <a:t>Der Unverheiratete sorgt sich </a:t>
            </a:r>
            <a:br>
              <a:rPr lang="de-DE" sz="2400" b="1" dirty="0"/>
            </a:br>
            <a:r>
              <a:rPr lang="de-DE" sz="2400" b="1" dirty="0"/>
              <a:t>um die Sache des Herrn; </a:t>
            </a:r>
            <a:br>
              <a:rPr lang="de-DE" sz="2400" b="1" dirty="0"/>
            </a:br>
            <a:r>
              <a:rPr lang="de-DE" sz="2400" b="1" dirty="0"/>
              <a:t>er will dem Herrn gefallen. </a:t>
            </a:r>
          </a:p>
          <a:p>
            <a:pPr algn="ctr">
              <a:spcBef>
                <a:spcPts val="600"/>
              </a:spcBef>
            </a:pPr>
            <a:r>
              <a:rPr lang="de-DE" sz="2400" b="1" dirty="0"/>
              <a:t>Der Verheiratete sorgt sich um die Dinge der Welt; er will seiner Frau gefallen. So ist er geteilt. </a:t>
            </a:r>
          </a:p>
          <a:p>
            <a:pPr algn="ctr">
              <a:spcBef>
                <a:spcPts val="600"/>
              </a:spcBef>
            </a:pPr>
            <a:r>
              <a:rPr lang="de-DE" sz="2400" b="1" dirty="0"/>
              <a:t>Die unverheiratete Frau aber und die Jungfrau sorgen sich um die Sache des Herrn, </a:t>
            </a:r>
            <a:br>
              <a:rPr lang="de-DE" sz="2400" b="1" dirty="0"/>
            </a:br>
            <a:r>
              <a:rPr lang="de-DE" sz="2400" b="1" dirty="0"/>
              <a:t>um heilig zu sein an Leib und Geist. </a:t>
            </a:r>
          </a:p>
          <a:p>
            <a:pPr algn="ctr">
              <a:spcBef>
                <a:spcPts val="600"/>
              </a:spcBef>
            </a:pPr>
            <a:r>
              <a:rPr lang="de-DE" sz="2400" b="1" dirty="0"/>
              <a:t>Die Verheiratete sorgt sich um die Dinge der Welt; sie will ihrem Mann gefallen.“</a:t>
            </a:r>
            <a:endParaRPr lang="en" sz="2400" b="1" dirty="0"/>
          </a:p>
        </p:txBody>
      </p:sp>
      <p:sp>
        <p:nvSpPr>
          <p:cNvPr id="2" name="Scrollen: horizontal 1">
            <a:extLst>
              <a:ext uri="{FF2B5EF4-FFF2-40B4-BE49-F238E27FC236}">
                <a16:creationId xmlns:a16="http://schemas.microsoft.com/office/drawing/2014/main" id="{B9B4E1AC-C38F-8EEB-CB7B-1BEC3EE4EC90}"/>
              </a:ext>
            </a:extLst>
          </p:cNvPr>
          <p:cNvSpPr/>
          <p:nvPr/>
        </p:nvSpPr>
        <p:spPr>
          <a:xfrm>
            <a:off x="76200" y="38075"/>
            <a:ext cx="2790827"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83969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AA9656-2B3C-858C-F439-2A9B00DF78C7}"/>
            </a:ext>
          </a:extLst>
        </p:cNvPr>
        <p:cNvGrpSpPr/>
        <p:nvPr/>
      </p:nvGrpSpPr>
      <p:grpSpPr>
        <a:xfrm>
          <a:off x="0" y="0"/>
          <a:ext cx="0" cy="0"/>
          <a:chOff x="0" y="0"/>
          <a:chExt cx="0" cy="0"/>
        </a:xfrm>
      </p:grpSpPr>
      <p:sp>
        <p:nvSpPr>
          <p:cNvPr id="13" name="Rectángulo 12">
            <a:extLst>
              <a:ext uri="{FF2B5EF4-FFF2-40B4-BE49-F238E27FC236}">
                <a16:creationId xmlns:a16="http://schemas.microsoft.com/office/drawing/2014/main" id="{745D885D-F5FA-1ACC-2DD1-2C3F579A1445}"/>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CEA2F63E-2ED8-C952-CD28-388EDD37F6E3}"/>
              </a:ext>
            </a:extLst>
          </p:cNvPr>
          <p:cNvSpPr txBox="1"/>
          <p:nvPr/>
        </p:nvSpPr>
        <p:spPr>
          <a:xfrm>
            <a:off x="2924175" y="0"/>
            <a:ext cx="9267824"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RECHTMÄSSIGE SEXUALITÄT</a:t>
            </a:r>
          </a:p>
        </p:txBody>
      </p:sp>
      <p:sp>
        <p:nvSpPr>
          <p:cNvPr id="6" name="CuadroTexto 5">
            <a:extLst>
              <a:ext uri="{FF2B5EF4-FFF2-40B4-BE49-F238E27FC236}">
                <a16:creationId xmlns:a16="http://schemas.microsoft.com/office/drawing/2014/main" id="{CD9D0DCD-0954-7926-B1A3-81BB47A3414B}"/>
              </a:ext>
            </a:extLst>
          </p:cNvPr>
          <p:cNvSpPr txBox="1"/>
          <p:nvPr/>
        </p:nvSpPr>
        <p:spPr>
          <a:xfrm>
            <a:off x="3408476" y="715357"/>
            <a:ext cx="8299222"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andara" panose="020E0502030303020204" pitchFamily="34" charset="0"/>
              </a:rPr>
              <a:t>“</a:t>
            </a:r>
            <a:r>
              <a:rPr lang="de-DE" b="1" dirty="0">
                <a:solidFill>
                  <a:schemeClr val="accent2">
                    <a:lumMod val="75000"/>
                  </a:schemeClr>
                </a:solidFill>
                <a:latin typeface="Candara" panose="020E0502030303020204" pitchFamily="34" charset="0"/>
              </a:rPr>
              <a:t>Meine Antwort ist: Um sexuelle Unmoral zu vermeiden, </a:t>
            </a:r>
            <a:br>
              <a:rPr lang="de-DE" b="1" dirty="0">
                <a:solidFill>
                  <a:schemeClr val="accent2">
                    <a:lumMod val="75000"/>
                  </a:schemeClr>
                </a:solidFill>
                <a:latin typeface="Candara" panose="020E0502030303020204" pitchFamily="34" charset="0"/>
              </a:rPr>
            </a:br>
            <a:r>
              <a:rPr lang="de-DE" b="1" dirty="0">
                <a:solidFill>
                  <a:schemeClr val="accent2">
                    <a:lumMod val="75000"/>
                  </a:schemeClr>
                </a:solidFill>
                <a:latin typeface="Candara" panose="020E0502030303020204" pitchFamily="34" charset="0"/>
              </a:rPr>
              <a:t>sollte jeder Mann seine Ehefrau haben und jede Frau ihren Ehemann</a:t>
            </a:r>
            <a:r>
              <a:rPr lang="en" b="1" dirty="0">
                <a:solidFill>
                  <a:schemeClr val="accent2">
                    <a:lumMod val="75000"/>
                  </a:schemeClr>
                </a:solidFill>
                <a:latin typeface="Candara" panose="020E0502030303020204" pitchFamily="34" charset="0"/>
              </a:rPr>
              <a:t>.” </a:t>
            </a:r>
            <a:r>
              <a:rPr lang="en" sz="1400" b="1" dirty="0">
                <a:solidFill>
                  <a:schemeClr val="accent2">
                    <a:lumMod val="75000"/>
                  </a:schemeClr>
                </a:solidFill>
                <a:latin typeface="Candara" panose="020E0502030303020204" pitchFamily="34" charset="0"/>
              </a:rPr>
              <a:t>(1. Kor 7:2 NeÜ)</a:t>
            </a:r>
          </a:p>
        </p:txBody>
      </p:sp>
      <p:pic>
        <p:nvPicPr>
          <p:cNvPr id="8" name="Imagen 7">
            <a:extLst>
              <a:ext uri="{FF2B5EF4-FFF2-40B4-BE49-F238E27FC236}">
                <a16:creationId xmlns:a16="http://schemas.microsoft.com/office/drawing/2014/main" id="{1E9440F6-194C-8262-6568-B288E4F88FC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5850735" y="1361688"/>
            <a:ext cx="6134568" cy="4415382"/>
          </a:xfrm>
          <a:prstGeom prst="rect">
            <a:avLst/>
          </a:prstGeom>
          <a:effectLst>
            <a:softEdge rad="317500"/>
          </a:effectLst>
        </p:spPr>
      </p:pic>
      <p:sp>
        <p:nvSpPr>
          <p:cNvPr id="15" name="CuadroTexto 14">
            <a:extLst>
              <a:ext uri="{FF2B5EF4-FFF2-40B4-BE49-F238E27FC236}">
                <a16:creationId xmlns:a16="http://schemas.microsoft.com/office/drawing/2014/main" id="{B26C50AC-1958-49A9-4ECF-136C0A2C4582}"/>
              </a:ext>
            </a:extLst>
          </p:cNvPr>
          <p:cNvSpPr txBox="1"/>
          <p:nvPr/>
        </p:nvSpPr>
        <p:spPr>
          <a:xfrm>
            <a:off x="-2386" y="1455237"/>
            <a:ext cx="5853121" cy="3108543"/>
          </a:xfrm>
          <a:prstGeom prst="rect">
            <a:avLst/>
          </a:prstGeom>
          <a:noFill/>
        </p:spPr>
        <p:txBody>
          <a:bodyPr wrap="square">
            <a:spAutoFit/>
          </a:bodyPr>
          <a:lstStyle/>
          <a:p>
            <a:pPr lvl="0" algn="ctr">
              <a:spcBef>
                <a:spcPts val="600"/>
              </a:spcBef>
              <a:defRPr/>
            </a:pPr>
            <a:r>
              <a:rPr lang="de-DE" sz="2800" b="1" dirty="0">
                <a:solidFill>
                  <a:prstClr val="black"/>
                </a:solidFill>
              </a:rPr>
              <a:t>Alleinstehende </a:t>
            </a:r>
            <a:br>
              <a:rPr lang="de-DE" sz="2800" b="1" dirty="0">
                <a:solidFill>
                  <a:prstClr val="black"/>
                </a:solidFill>
              </a:rPr>
            </a:br>
            <a:r>
              <a:rPr lang="de-DE" sz="2800" b="1" dirty="0">
                <a:solidFill>
                  <a:prstClr val="black"/>
                </a:solidFill>
              </a:rPr>
              <a:t>ohne die Gabe </a:t>
            </a:r>
            <a:br>
              <a:rPr lang="de-DE" sz="2800" b="1" dirty="0">
                <a:solidFill>
                  <a:prstClr val="black"/>
                </a:solidFill>
              </a:rPr>
            </a:br>
            <a:r>
              <a:rPr lang="de-DE" sz="2800" b="1" dirty="0">
                <a:solidFill>
                  <a:prstClr val="black"/>
                </a:solidFill>
              </a:rPr>
              <a:t>der Enthaltsamkeit </a:t>
            </a:r>
            <a:br>
              <a:rPr lang="de-DE" sz="2800" b="1" dirty="0">
                <a:solidFill>
                  <a:prstClr val="black"/>
                </a:solidFill>
              </a:rPr>
            </a:br>
            <a:r>
              <a:rPr lang="de-DE" sz="2800" b="1" dirty="0">
                <a:solidFill>
                  <a:prstClr val="black"/>
                </a:solidFill>
              </a:rPr>
              <a:t>sollten versuchen </a:t>
            </a:r>
            <a:br>
              <a:rPr lang="de-DE" sz="2800" b="1" dirty="0">
                <a:solidFill>
                  <a:prstClr val="black"/>
                </a:solidFill>
              </a:rPr>
            </a:br>
            <a:r>
              <a:rPr lang="de-DE" sz="2800" b="1" dirty="0">
                <a:solidFill>
                  <a:prstClr val="black"/>
                </a:solidFill>
              </a:rPr>
              <a:t>zu heiraten, </a:t>
            </a:r>
            <a:br>
              <a:rPr lang="de-DE" sz="2800" b="1" dirty="0">
                <a:solidFill>
                  <a:prstClr val="black"/>
                </a:solidFill>
              </a:rPr>
            </a:br>
            <a:r>
              <a:rPr lang="de-DE" sz="2800" b="1" dirty="0">
                <a:solidFill>
                  <a:prstClr val="black"/>
                </a:solidFill>
              </a:rPr>
              <a:t>um </a:t>
            </a:r>
            <a:r>
              <a:rPr lang="de-DE" sz="2800" b="1" dirty="0">
                <a:solidFill>
                  <a:prstClr val="black"/>
                </a:solidFill>
                <a:highlight>
                  <a:srgbClr val="FFFF00"/>
                </a:highlight>
              </a:rPr>
              <a:t>Versuchungen </a:t>
            </a:r>
            <a:br>
              <a:rPr lang="de-DE" sz="2800" b="1" dirty="0">
                <a:solidFill>
                  <a:prstClr val="black"/>
                </a:solidFill>
                <a:highlight>
                  <a:srgbClr val="FFFF00"/>
                </a:highlight>
              </a:rPr>
            </a:br>
            <a:r>
              <a:rPr lang="de-DE" sz="2800" b="1" dirty="0">
                <a:solidFill>
                  <a:prstClr val="black"/>
                </a:solidFill>
                <a:highlight>
                  <a:srgbClr val="FFFF00"/>
                </a:highlight>
              </a:rPr>
              <a:t>zu vermeiden </a:t>
            </a:r>
            <a:r>
              <a:rPr lang="de-DE" sz="2000" b="1" dirty="0">
                <a:solidFill>
                  <a:prstClr val="black"/>
                </a:solidFill>
              </a:rPr>
              <a:t>(1 Kor. 7,9):</a:t>
            </a:r>
            <a:endParaRPr lang="de-DE" sz="2800" b="1" dirty="0">
              <a:solidFill>
                <a:prstClr val="black"/>
              </a:solidFill>
            </a:endParaRPr>
          </a:p>
        </p:txBody>
      </p:sp>
      <p:sp>
        <p:nvSpPr>
          <p:cNvPr id="2" name="Scrollen: horizontal 1">
            <a:extLst>
              <a:ext uri="{FF2B5EF4-FFF2-40B4-BE49-F238E27FC236}">
                <a16:creationId xmlns:a16="http://schemas.microsoft.com/office/drawing/2014/main" id="{D92CC67A-6116-C93C-F773-751E9C2F1882}"/>
              </a:ext>
            </a:extLst>
          </p:cNvPr>
          <p:cNvSpPr/>
          <p:nvPr/>
        </p:nvSpPr>
        <p:spPr>
          <a:xfrm>
            <a:off x="76200" y="38075"/>
            <a:ext cx="2790827"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14" name="Textfeld 13">
            <a:extLst>
              <a:ext uri="{FF2B5EF4-FFF2-40B4-BE49-F238E27FC236}">
                <a16:creationId xmlns:a16="http://schemas.microsoft.com/office/drawing/2014/main" id="{8542E753-CF46-D7F3-63F2-9960709516E9}"/>
              </a:ext>
            </a:extLst>
          </p:cNvPr>
          <p:cNvSpPr txBox="1"/>
          <p:nvPr/>
        </p:nvSpPr>
        <p:spPr>
          <a:xfrm>
            <a:off x="-57152" y="4777383"/>
            <a:ext cx="7848601" cy="1815882"/>
          </a:xfrm>
          <a:prstGeom prst="rect">
            <a:avLst/>
          </a:prstGeom>
          <a:noFill/>
        </p:spPr>
        <p:txBody>
          <a:bodyPr wrap="square">
            <a:spAutoFit/>
          </a:bodyPr>
          <a:lstStyle/>
          <a:p>
            <a:pPr algn="ctr">
              <a:spcBef>
                <a:spcPts val="600"/>
              </a:spcBef>
              <a:defRPr/>
            </a:pPr>
            <a:r>
              <a:rPr lang="de-DE" sz="2800" b="1" dirty="0">
                <a:solidFill>
                  <a:prstClr val="black"/>
                </a:solidFill>
              </a:rPr>
              <a:t>„Wenn sie sich aber nicht enthalten können, sollen sie heiraten; </a:t>
            </a:r>
            <a:br>
              <a:rPr lang="de-DE" sz="2800" b="1" dirty="0">
                <a:solidFill>
                  <a:prstClr val="black"/>
                </a:solidFill>
              </a:rPr>
            </a:br>
            <a:r>
              <a:rPr lang="de-DE" sz="2800" b="1" dirty="0">
                <a:solidFill>
                  <a:prstClr val="black"/>
                </a:solidFill>
              </a:rPr>
              <a:t>denn es ist besser, zu heiraten, </a:t>
            </a:r>
            <a:br>
              <a:rPr lang="de-DE" sz="2800" b="1" dirty="0">
                <a:solidFill>
                  <a:prstClr val="black"/>
                </a:solidFill>
              </a:rPr>
            </a:br>
            <a:r>
              <a:rPr lang="de-DE" sz="2800" b="1" dirty="0">
                <a:solidFill>
                  <a:prstClr val="black"/>
                </a:solidFill>
              </a:rPr>
              <a:t>als in Begierde zu brennen.“</a:t>
            </a:r>
            <a:endParaRPr lang="en" sz="2800" b="1" dirty="0">
              <a:solidFill>
                <a:prstClr val="black"/>
              </a:solidFill>
            </a:endParaRPr>
          </a:p>
        </p:txBody>
      </p:sp>
    </p:spTree>
    <p:extLst>
      <p:ext uri="{BB962C8B-B14F-4D97-AF65-F5344CB8AC3E}">
        <p14:creationId xmlns:p14="http://schemas.microsoft.com/office/powerpoint/2010/main" val="21046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3*#ppt_w"/>
                                          </p:val>
                                        </p:tav>
                                        <p:tav tm="100000">
                                          <p:val>
                                            <p:strVal val="#ppt_w"/>
                                          </p:val>
                                        </p:tav>
                                      </p:tavLst>
                                    </p:anim>
                                    <p:anim calcmode="lin" valueType="num">
                                      <p:cBhvr>
                                        <p:cTn id="8" dur="500" fill="hold"/>
                                        <p:tgtEl>
                                          <p:spTgt spid="8"/>
                                        </p:tgtEl>
                                        <p:attrNameLst>
                                          <p:attrName>ppt_h</p:attrName>
                                        </p:attrNameLst>
                                      </p:cBhvr>
                                      <p:tavLst>
                                        <p:tav tm="0">
                                          <p:val>
                                            <p:strVal val="4/3*#ppt_h"/>
                                          </p:val>
                                        </p:tav>
                                        <p:tav tm="100000">
                                          <p:val>
                                            <p:strVal val="#ppt_h"/>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371475" y="650336"/>
            <a:ext cx="11144250" cy="5093702"/>
          </a:xfrm>
          <a:prstGeom prst="rect">
            <a:avLst/>
          </a:prstGeom>
          <a:noFill/>
        </p:spPr>
        <p:txBody>
          <a:bodyPr wrap="square">
            <a:spAutoFit/>
          </a:bodyPr>
          <a:lstStyle/>
          <a:p>
            <a:pPr algn="ctr">
              <a:spcBef>
                <a:spcPts val="600"/>
              </a:spcBef>
            </a:pPr>
            <a:r>
              <a:rPr lang="en" sz="3200" b="1" dirty="0">
                <a:latin typeface="Constantia" panose="02030602050306030303" pitchFamily="18" charset="0"/>
              </a:rPr>
              <a:t>“</a:t>
            </a:r>
            <a:r>
              <a:rPr lang="de-DE" sz="3200" b="1" dirty="0">
                <a:latin typeface="Constantia" panose="02030602050306030303" pitchFamily="18" charset="0"/>
              </a:rPr>
              <a:t>Die Nachteile: </a:t>
            </a:r>
            <a:br>
              <a:rPr lang="de-DE" sz="3200" b="1" dirty="0">
                <a:latin typeface="Constantia" panose="02030602050306030303" pitchFamily="18" charset="0"/>
              </a:rPr>
            </a:br>
            <a:r>
              <a:rPr lang="de-DE" sz="3200" b="1" dirty="0">
                <a:latin typeface="Constantia" panose="02030602050306030303" pitchFamily="18" charset="0"/>
              </a:rPr>
              <a:t>Bei der </a:t>
            </a:r>
            <a:r>
              <a:rPr lang="de-DE" sz="3200" b="1" dirty="0">
                <a:highlight>
                  <a:srgbClr val="FFFF00"/>
                </a:highlight>
                <a:latin typeface="Constantia" panose="02030602050306030303" pitchFamily="18" charset="0"/>
              </a:rPr>
              <a:t>Seelsorge für die Irrenden</a:t>
            </a:r>
            <a:r>
              <a:rPr lang="de-DE" sz="3200" b="1" dirty="0">
                <a:latin typeface="Constantia" panose="02030602050306030303" pitchFamily="18" charset="0"/>
              </a:rPr>
              <a:t> </a:t>
            </a:r>
            <a:br>
              <a:rPr lang="de-DE" sz="3200" b="1" dirty="0">
                <a:latin typeface="Constantia" panose="02030602050306030303" pitchFamily="18" charset="0"/>
              </a:rPr>
            </a:br>
            <a:r>
              <a:rPr lang="de-DE" sz="3200" b="1" dirty="0">
                <a:latin typeface="Constantia" panose="02030602050306030303" pitchFamily="18" charset="0"/>
              </a:rPr>
              <a:t>soll </a:t>
            </a:r>
            <a:r>
              <a:rPr lang="de-DE" sz="3200" b="1" dirty="0">
                <a:highlight>
                  <a:srgbClr val="FFFF00"/>
                </a:highlight>
                <a:latin typeface="Constantia" panose="02030602050306030303" pitchFamily="18" charset="0"/>
              </a:rPr>
              <a:t>jedes Auge </a:t>
            </a:r>
            <a:br>
              <a:rPr lang="de-DE" sz="3200" b="1" dirty="0">
                <a:highlight>
                  <a:srgbClr val="FFFF00"/>
                </a:highlight>
                <a:latin typeface="Constantia" panose="02030602050306030303" pitchFamily="18" charset="0"/>
              </a:rPr>
            </a:br>
            <a:r>
              <a:rPr lang="de-DE" sz="3200" b="1" dirty="0">
                <a:highlight>
                  <a:srgbClr val="FFFF00"/>
                </a:highlight>
                <a:latin typeface="Constantia" panose="02030602050306030303" pitchFamily="18" charset="0"/>
              </a:rPr>
              <a:t>auf CHRISTUS gerichtet </a:t>
            </a:r>
            <a:r>
              <a:rPr lang="de-DE" sz="3200" b="1" dirty="0">
                <a:latin typeface="Constantia" panose="02030602050306030303" pitchFamily="18" charset="0"/>
              </a:rPr>
              <a:t>sein. […] </a:t>
            </a:r>
            <a:br>
              <a:rPr lang="de-DE" sz="3200" b="1" dirty="0">
                <a:latin typeface="Constantia" panose="02030602050306030303" pitchFamily="18" charset="0"/>
              </a:rPr>
            </a:br>
            <a:r>
              <a:rPr lang="de-DE" sz="3200" b="1" dirty="0">
                <a:latin typeface="Constantia" panose="02030602050306030303" pitchFamily="18" charset="0"/>
              </a:rPr>
              <a:t>Sie sollen den Irrenden </a:t>
            </a:r>
            <a:br>
              <a:rPr lang="de-DE" sz="3200" b="1" dirty="0">
                <a:latin typeface="Constantia" panose="02030602050306030303" pitchFamily="18" charset="0"/>
              </a:rPr>
            </a:br>
            <a:r>
              <a:rPr lang="de-DE" sz="3200" b="1" dirty="0">
                <a:latin typeface="Constantia" panose="02030602050306030303" pitchFamily="18" charset="0"/>
              </a:rPr>
              <a:t>von der </a:t>
            </a:r>
            <a:r>
              <a:rPr lang="de-DE" sz="3200" b="1" dirty="0">
                <a:highlight>
                  <a:srgbClr val="FFFF00"/>
                </a:highlight>
                <a:latin typeface="Constantia" panose="02030602050306030303" pitchFamily="18" charset="0"/>
              </a:rPr>
              <a:t>vergebenden Barmherzigkeit des Erlösers </a:t>
            </a:r>
            <a:r>
              <a:rPr lang="de-DE" sz="3200" b="1" dirty="0">
                <a:latin typeface="Constantia" panose="02030602050306030303" pitchFamily="18" charset="0"/>
              </a:rPr>
              <a:t>erzählen. </a:t>
            </a:r>
            <a:br>
              <a:rPr lang="de-DE" sz="3200" b="1" dirty="0">
                <a:latin typeface="Constantia" panose="02030602050306030303" pitchFamily="18" charset="0"/>
              </a:rPr>
            </a:br>
            <a:r>
              <a:rPr lang="de-DE" sz="3200" b="1" dirty="0">
                <a:latin typeface="Constantia" panose="02030602050306030303" pitchFamily="18" charset="0"/>
              </a:rPr>
              <a:t>Sie sollen den </a:t>
            </a:r>
            <a:r>
              <a:rPr lang="de-DE" sz="3200" b="1" dirty="0">
                <a:highlight>
                  <a:srgbClr val="FFFF00"/>
                </a:highlight>
                <a:latin typeface="Constantia" panose="02030602050306030303" pitchFamily="18" charset="0"/>
              </a:rPr>
              <a:t>Sünder ermutigen, Buße zu tun </a:t>
            </a:r>
            <a:br>
              <a:rPr lang="de-DE" sz="3200" b="1" dirty="0">
                <a:latin typeface="Constantia" panose="02030602050306030303" pitchFamily="18" charset="0"/>
              </a:rPr>
            </a:br>
            <a:r>
              <a:rPr lang="de-DE" sz="3200" b="1" dirty="0">
                <a:latin typeface="Constantia" panose="02030602050306030303" pitchFamily="18" charset="0"/>
              </a:rPr>
              <a:t>und an </a:t>
            </a:r>
            <a:r>
              <a:rPr lang="de-DE" sz="3200" b="1" dirty="0">
                <a:highlight>
                  <a:srgbClr val="FFFF00"/>
                </a:highlight>
                <a:latin typeface="Constantia" panose="02030602050306030303" pitchFamily="18" charset="0"/>
              </a:rPr>
              <a:t>Den zu glauben</a:t>
            </a:r>
            <a:r>
              <a:rPr lang="de-DE" sz="3200" b="1" dirty="0">
                <a:latin typeface="Constantia" panose="02030602050306030303" pitchFamily="18" charset="0"/>
              </a:rPr>
              <a:t>, der </a:t>
            </a:r>
            <a:r>
              <a:rPr lang="de-DE" sz="3200" b="1" dirty="0">
                <a:highlight>
                  <a:srgbClr val="FFFF00"/>
                </a:highlight>
                <a:latin typeface="Constantia" panose="02030602050306030303" pitchFamily="18" charset="0"/>
              </a:rPr>
              <a:t>vergeben</a:t>
            </a:r>
            <a:r>
              <a:rPr lang="de-DE" sz="3200" b="1" dirty="0">
                <a:latin typeface="Constantia" panose="02030602050306030303" pitchFamily="18" charset="0"/>
              </a:rPr>
              <a:t> kann. […]</a:t>
            </a:r>
          </a:p>
          <a:p>
            <a:pPr algn="ctr">
              <a:spcBef>
                <a:spcPts val="600"/>
              </a:spcBef>
            </a:pP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914215" y="5947768"/>
            <a:ext cx="8821326" cy="338554"/>
          </a:xfrm>
          <a:prstGeom prst="rect">
            <a:avLst/>
          </a:prstGeom>
          <a:noFill/>
        </p:spPr>
        <p:txBody>
          <a:bodyPr wrap="none" rtlCol="0">
            <a:spAutoFit/>
          </a:bodyPr>
          <a:lstStyle/>
          <a:p>
            <a:pPr algn="r"/>
            <a:r>
              <a:rPr lang="en" sz="1600" b="1" dirty="0"/>
              <a:t>E. G. White, The Desire of Ages (Das Sehnen der Zeitalter / Das Leben JESU), S. 806 (engl. Orig.)</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7521DB-FBDD-AF86-42EB-E5871B78E52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761FF4C-E935-3D50-889B-D74992CBB7B2}"/>
              </a:ext>
            </a:extLst>
          </p:cNvPr>
          <p:cNvSpPr txBox="1"/>
          <p:nvPr/>
        </p:nvSpPr>
        <p:spPr>
          <a:xfrm>
            <a:off x="371475" y="478886"/>
            <a:ext cx="11144250" cy="5663089"/>
          </a:xfrm>
          <a:prstGeom prst="rect">
            <a:avLst/>
          </a:prstGeom>
          <a:noFill/>
        </p:spPr>
        <p:txBody>
          <a:bodyPr wrap="square">
            <a:spAutoFit/>
          </a:bodyPr>
          <a:lstStyle/>
          <a:p>
            <a:pPr algn="ctr">
              <a:spcBef>
                <a:spcPts val="600"/>
              </a:spcBef>
            </a:pPr>
            <a:r>
              <a:rPr lang="en" sz="3200" b="1" dirty="0">
                <a:latin typeface="Constantia" panose="02030602050306030303" pitchFamily="18" charset="0"/>
              </a:rPr>
              <a:t>“</a:t>
            </a:r>
            <a:r>
              <a:rPr lang="de-DE" sz="3200" b="1" dirty="0">
                <a:latin typeface="Constantia" panose="02030602050306030303" pitchFamily="18" charset="0"/>
              </a:rPr>
              <a:t>Die </a:t>
            </a:r>
            <a:r>
              <a:rPr lang="de-DE" sz="3200" b="1" dirty="0">
                <a:highlight>
                  <a:srgbClr val="FFFF00"/>
                </a:highlight>
                <a:latin typeface="Constantia" panose="02030602050306030303" pitchFamily="18" charset="0"/>
              </a:rPr>
              <a:t>Reue des Sünders </a:t>
            </a:r>
            <a:br>
              <a:rPr lang="de-DE" sz="3200" b="1" dirty="0">
                <a:highlight>
                  <a:srgbClr val="FFFF00"/>
                </a:highlight>
                <a:latin typeface="Constantia" panose="02030602050306030303" pitchFamily="18" charset="0"/>
              </a:rPr>
            </a:br>
            <a:r>
              <a:rPr lang="de-DE" sz="3200" b="1" dirty="0">
                <a:latin typeface="Constantia" panose="02030602050306030303" pitchFamily="18" charset="0"/>
              </a:rPr>
              <a:t>möge von der </a:t>
            </a:r>
            <a:r>
              <a:rPr lang="de-DE" sz="3200" b="1" dirty="0">
                <a:highlight>
                  <a:srgbClr val="FFFF00"/>
                </a:highlight>
                <a:latin typeface="Constantia" panose="02030602050306030303" pitchFamily="18" charset="0"/>
              </a:rPr>
              <a:t>Gemeinde </a:t>
            </a:r>
            <a:br>
              <a:rPr lang="de-DE" sz="3200" b="1" dirty="0">
                <a:latin typeface="Constantia" panose="02030602050306030303" pitchFamily="18" charset="0"/>
              </a:rPr>
            </a:br>
            <a:r>
              <a:rPr lang="de-DE" sz="3200" b="1" dirty="0">
                <a:latin typeface="Constantia" panose="02030602050306030303" pitchFamily="18" charset="0"/>
              </a:rPr>
              <a:t>mit dankbaren Herzen </a:t>
            </a:r>
            <a:r>
              <a:rPr lang="de-DE" sz="3200" b="1" dirty="0">
                <a:highlight>
                  <a:srgbClr val="FFFF00"/>
                </a:highlight>
                <a:latin typeface="Constantia" panose="02030602050306030303" pitchFamily="18" charset="0"/>
              </a:rPr>
              <a:t>angenommen werden. </a:t>
            </a:r>
          </a:p>
          <a:p>
            <a:pPr algn="ctr">
              <a:spcBef>
                <a:spcPts val="600"/>
              </a:spcBef>
            </a:pPr>
            <a:r>
              <a:rPr lang="de-DE" sz="3200" b="1" dirty="0">
                <a:latin typeface="Constantia" panose="02030602050306030303" pitchFamily="18" charset="0"/>
              </a:rPr>
              <a:t>Der Reumütige möge </a:t>
            </a:r>
            <a:br>
              <a:rPr lang="de-DE" sz="3200" b="1" dirty="0">
                <a:latin typeface="Constantia" panose="02030602050306030303" pitchFamily="18" charset="0"/>
              </a:rPr>
            </a:br>
            <a:r>
              <a:rPr lang="de-DE" sz="3200" b="1" dirty="0">
                <a:latin typeface="Constantia" panose="02030602050306030303" pitchFamily="18" charset="0"/>
              </a:rPr>
              <a:t>aus der Finsternis des Unglaubens </a:t>
            </a:r>
            <a:br>
              <a:rPr lang="de-DE" sz="3200" b="1" dirty="0">
                <a:latin typeface="Constantia" panose="02030602050306030303" pitchFamily="18" charset="0"/>
              </a:rPr>
            </a:br>
            <a:r>
              <a:rPr lang="de-DE" sz="3200" b="1" dirty="0">
                <a:highlight>
                  <a:srgbClr val="FFFF00"/>
                </a:highlight>
                <a:latin typeface="Constantia" panose="02030602050306030303" pitchFamily="18" charset="0"/>
              </a:rPr>
              <a:t>ins Licht des Glaubens und der Gerechtigkeit </a:t>
            </a:r>
            <a:br>
              <a:rPr lang="de-DE" sz="3200" b="1" dirty="0">
                <a:highlight>
                  <a:srgbClr val="FFFF00"/>
                </a:highlight>
                <a:latin typeface="Constantia" panose="02030602050306030303" pitchFamily="18" charset="0"/>
              </a:rPr>
            </a:br>
            <a:r>
              <a:rPr lang="de-DE" sz="3200" b="1" dirty="0">
                <a:latin typeface="Constantia" panose="02030602050306030303" pitchFamily="18" charset="0"/>
              </a:rPr>
              <a:t>geführt werden. </a:t>
            </a:r>
            <a:br>
              <a:rPr lang="de-DE" sz="3200" b="1" dirty="0">
                <a:latin typeface="Constantia" panose="02030602050306030303" pitchFamily="18" charset="0"/>
              </a:rPr>
            </a:br>
            <a:r>
              <a:rPr lang="de-DE" sz="3200" b="1" dirty="0">
                <a:latin typeface="Constantia" panose="02030602050306030303" pitchFamily="18" charset="0"/>
              </a:rPr>
              <a:t>Seine zitternde Hand </a:t>
            </a:r>
            <a:br>
              <a:rPr lang="de-DE" sz="3200" b="1" dirty="0">
                <a:latin typeface="Constantia" panose="02030602050306030303" pitchFamily="18" charset="0"/>
              </a:rPr>
            </a:br>
            <a:r>
              <a:rPr lang="de-DE" sz="3200" b="1" dirty="0">
                <a:latin typeface="Constantia" panose="02030602050306030303" pitchFamily="18" charset="0"/>
              </a:rPr>
              <a:t>möge </a:t>
            </a:r>
            <a:r>
              <a:rPr lang="de-DE" sz="3200" b="1" dirty="0">
                <a:highlight>
                  <a:srgbClr val="FFFF00"/>
                </a:highlight>
                <a:latin typeface="Constantia" panose="02030602050306030303" pitchFamily="18" charset="0"/>
              </a:rPr>
              <a:t>in die liebende Hand JESU gelegt </a:t>
            </a:r>
            <a:r>
              <a:rPr lang="de-DE" sz="3200" b="1" dirty="0">
                <a:latin typeface="Constantia" panose="02030602050306030303" pitchFamily="18" charset="0"/>
              </a:rPr>
              <a:t>werden. </a:t>
            </a:r>
          </a:p>
          <a:p>
            <a:pPr algn="ctr">
              <a:spcBef>
                <a:spcPts val="600"/>
              </a:spcBef>
            </a:pPr>
            <a:r>
              <a:rPr lang="de-DE" sz="3200" b="1" dirty="0">
                <a:latin typeface="Constantia" panose="02030602050306030303" pitchFamily="18" charset="0"/>
              </a:rPr>
              <a:t>Eine solche </a:t>
            </a:r>
            <a:r>
              <a:rPr lang="de-DE" sz="3200" b="1" dirty="0">
                <a:highlight>
                  <a:srgbClr val="FFFF00"/>
                </a:highlight>
                <a:latin typeface="Constantia" panose="02030602050306030303" pitchFamily="18" charset="0"/>
              </a:rPr>
              <a:t>Vergebung</a:t>
            </a:r>
            <a:r>
              <a:rPr lang="de-DE" sz="3200" b="1" dirty="0">
                <a:latin typeface="Constantia" panose="02030602050306030303" pitchFamily="18" charset="0"/>
              </a:rPr>
              <a:t> </a:t>
            </a:r>
            <a:br>
              <a:rPr lang="de-DE" sz="3200" b="1" dirty="0">
                <a:latin typeface="Constantia" panose="02030602050306030303" pitchFamily="18" charset="0"/>
              </a:rPr>
            </a:br>
            <a:r>
              <a:rPr lang="de-DE" sz="3200" b="1" dirty="0">
                <a:latin typeface="Constantia" panose="02030602050306030303" pitchFamily="18" charset="0"/>
              </a:rPr>
              <a:t>wird im </a:t>
            </a:r>
            <a:r>
              <a:rPr lang="de-DE" sz="3200" b="1" dirty="0">
                <a:highlight>
                  <a:srgbClr val="FFFF00"/>
                </a:highlight>
                <a:latin typeface="Constantia" panose="02030602050306030303" pitchFamily="18" charset="0"/>
              </a:rPr>
              <a:t>HIMMEL bestätigt</a:t>
            </a:r>
            <a:r>
              <a:rPr lang="en" sz="3200" b="1" dirty="0">
                <a:highlight>
                  <a:srgbClr val="FFFF00"/>
                </a:highlight>
                <a:latin typeface="Constantia" panose="02030602050306030303" pitchFamily="18" charset="0"/>
              </a:rPr>
              <a:t>.”</a:t>
            </a:r>
          </a:p>
        </p:txBody>
      </p:sp>
      <p:sp>
        <p:nvSpPr>
          <p:cNvPr id="4" name="CuadroTexto 3">
            <a:extLst>
              <a:ext uri="{FF2B5EF4-FFF2-40B4-BE49-F238E27FC236}">
                <a16:creationId xmlns:a16="http://schemas.microsoft.com/office/drawing/2014/main" id="{CCCB25E6-EE67-2453-6445-2F57C6D3A92F}"/>
              </a:ext>
            </a:extLst>
          </p:cNvPr>
          <p:cNvSpPr txBox="1"/>
          <p:nvPr/>
        </p:nvSpPr>
        <p:spPr>
          <a:xfrm rot="5400000">
            <a:off x="9041329" y="3136613"/>
            <a:ext cx="5533566" cy="584775"/>
          </a:xfrm>
          <a:prstGeom prst="rect">
            <a:avLst/>
          </a:prstGeom>
          <a:noFill/>
        </p:spPr>
        <p:txBody>
          <a:bodyPr wrap="none" rtlCol="0">
            <a:spAutoFit/>
          </a:bodyPr>
          <a:lstStyle/>
          <a:p>
            <a:pPr algn="ctr"/>
            <a:r>
              <a:rPr lang="en" sz="1600" b="1" dirty="0"/>
              <a:t>E. G. White, The Desire of Ages (Das Sehnen der Zeitalter /</a:t>
            </a:r>
            <a:br>
              <a:rPr lang="en" sz="1600" b="1" dirty="0"/>
            </a:br>
            <a:r>
              <a:rPr lang="en" sz="1600" b="1" dirty="0"/>
              <a:t> Das Leben JESU), S. 806 (engl. Orig.)</a:t>
            </a:r>
          </a:p>
        </p:txBody>
      </p:sp>
    </p:spTree>
    <p:extLst>
      <p:ext uri="{BB962C8B-B14F-4D97-AF65-F5344CB8AC3E}">
        <p14:creationId xmlns:p14="http://schemas.microsoft.com/office/powerpoint/2010/main" val="2457637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76837" y="-36422"/>
            <a:ext cx="2758577" cy="3427322"/>
          </a:xfrm>
          <a:prstGeom prst="rect">
            <a:avLst/>
          </a:prstGeom>
          <a:effectLst>
            <a:softEdge rad="317500"/>
          </a:effectLst>
        </p:spPr>
      </p:pic>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7776051" cy="1446550"/>
          </a:xfrm>
          <a:prstGeom prst="rect">
            <a:avLst/>
          </a:prstGeom>
          <a:noFill/>
        </p:spPr>
        <p:txBody>
          <a:bodyPr wrap="square" rtlCol="0">
            <a:spAutoFit/>
          </a:bodyPr>
          <a:lstStyle/>
          <a:p>
            <a:pPr>
              <a:spcBef>
                <a:spcPts val="600"/>
              </a:spcBef>
            </a:pPr>
            <a:r>
              <a:rPr lang="de-DE" sz="2200" b="1" dirty="0"/>
              <a:t>Paulus widmet den Kapiteln 5 bis 7 des 1. Korintherbriefs hauptsächlich dem Versuch, eine Sünde zu beseitigen, </a:t>
            </a:r>
            <a:br>
              <a:rPr lang="de-DE" sz="2200" b="1" dirty="0"/>
            </a:br>
            <a:r>
              <a:rPr lang="de-DE" sz="2200" b="1" dirty="0"/>
              <a:t>die tief in der Kirche von Korinth Wurzeln geschlagen hatte: </a:t>
            </a:r>
            <a:r>
              <a:rPr lang="de-DE" sz="2200" b="1" dirty="0">
                <a:solidFill>
                  <a:schemeClr val="accent3">
                    <a:lumMod val="50000"/>
                  </a:schemeClr>
                </a:solidFill>
              </a:rPr>
              <a:t>SEXUELLE UNMORAL.</a:t>
            </a:r>
            <a:endParaRPr lang="en" sz="2200" b="1" dirty="0">
              <a:solidFill>
                <a:schemeClr val="accent3">
                  <a:lumMod val="50000"/>
                </a:schemeClr>
              </a:solidFill>
            </a:endParaRP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2631860"/>
            <a:ext cx="7178586" cy="4016589"/>
          </a:xfrm>
          <a:prstGeom prst="rect">
            <a:avLst/>
          </a:prstGeom>
          <a:effectLst>
            <a:softEdge rad="635000"/>
          </a:effectLst>
        </p:spPr>
      </p:pic>
      <p:sp>
        <p:nvSpPr>
          <p:cNvPr id="6" name="CuadroTexto 5">
            <a:extLst>
              <a:ext uri="{FF2B5EF4-FFF2-40B4-BE49-F238E27FC236}">
                <a16:creationId xmlns:a16="http://schemas.microsoft.com/office/drawing/2014/main" id="{FD480566-FE20-138B-5FFC-98BF953885AC}"/>
              </a:ext>
            </a:extLst>
          </p:cNvPr>
          <p:cNvSpPr txBox="1"/>
          <p:nvPr/>
        </p:nvSpPr>
        <p:spPr>
          <a:xfrm>
            <a:off x="6676034" y="3099648"/>
            <a:ext cx="5389124" cy="3539430"/>
          </a:xfrm>
          <a:prstGeom prst="rect">
            <a:avLst/>
          </a:prstGeom>
          <a:noFill/>
        </p:spPr>
        <p:txBody>
          <a:bodyPr wrap="square">
            <a:spAutoFit/>
          </a:bodyPr>
          <a:lstStyle/>
          <a:p>
            <a:pPr lvl="0" algn="ctr">
              <a:spcBef>
                <a:spcPts val="600"/>
              </a:spcBef>
              <a:defRPr/>
            </a:pPr>
            <a:r>
              <a:rPr lang="de-DE" sz="2800" b="1" dirty="0">
                <a:solidFill>
                  <a:prstClr val="black"/>
                </a:solidFill>
              </a:rPr>
              <a:t>Mit klarer und direkter Sprache weist Paulus </a:t>
            </a:r>
            <a:br>
              <a:rPr lang="de-DE" sz="2800" b="1" dirty="0">
                <a:solidFill>
                  <a:prstClr val="black"/>
                </a:solidFill>
              </a:rPr>
            </a:br>
            <a:r>
              <a:rPr lang="de-DE" sz="2800" b="1" dirty="0">
                <a:solidFill>
                  <a:prstClr val="black"/>
                </a:solidFill>
              </a:rPr>
              <a:t>nicht nur auf Sünde hin, sondern schlägt auch </a:t>
            </a:r>
            <a:br>
              <a:rPr lang="de-DE" sz="2800" b="1" dirty="0">
                <a:solidFill>
                  <a:prstClr val="black"/>
                </a:solidFill>
              </a:rPr>
            </a:br>
            <a:r>
              <a:rPr lang="de-DE" sz="2800" b="1" dirty="0">
                <a:solidFill>
                  <a:prstClr val="black"/>
                </a:solidFill>
              </a:rPr>
              <a:t>Lösungen vor, </a:t>
            </a:r>
            <a:br>
              <a:rPr lang="de-DE" sz="2800" b="1" dirty="0">
                <a:solidFill>
                  <a:prstClr val="black"/>
                </a:solidFill>
              </a:rPr>
            </a:br>
            <a:r>
              <a:rPr lang="de-DE" sz="2800" b="1" dirty="0">
                <a:solidFill>
                  <a:prstClr val="black"/>
                </a:solidFill>
              </a:rPr>
              <a:t>um damit umzugehen </a:t>
            </a:r>
            <a:br>
              <a:rPr lang="de-DE" sz="2800" b="1" dirty="0">
                <a:solidFill>
                  <a:prstClr val="black"/>
                </a:solidFill>
              </a:rPr>
            </a:br>
            <a:r>
              <a:rPr lang="de-DE" sz="2800" b="1" dirty="0">
                <a:solidFill>
                  <a:prstClr val="black"/>
                </a:solidFill>
              </a:rPr>
              <a:t>und zu verhindern, </a:t>
            </a:r>
            <a:br>
              <a:rPr lang="de-DE" sz="2800" b="1" dirty="0">
                <a:solidFill>
                  <a:prstClr val="black"/>
                </a:solidFill>
              </a:rPr>
            </a:br>
            <a:r>
              <a:rPr lang="de-DE" sz="2800" b="1" dirty="0">
                <a:solidFill>
                  <a:prstClr val="black"/>
                </a:solidFill>
              </a:rPr>
              <a:t>dass sie erneut im sich greift.</a:t>
            </a:r>
            <a:endParaRPr kumimoji="0" lang="en" sz="2800"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431683" y="1545978"/>
            <a:ext cx="6877664" cy="1446550"/>
          </a:xfrm>
          <a:prstGeom prst="rect">
            <a:avLst/>
          </a:prstGeom>
          <a:noFill/>
        </p:spPr>
        <p:txBody>
          <a:bodyPr wrap="square">
            <a:spAutoFit/>
          </a:bodyPr>
          <a:lstStyle/>
          <a:p>
            <a:pPr lvl="0" algn="ctr">
              <a:spcBef>
                <a:spcPts val="600"/>
              </a:spcBef>
              <a:defRPr/>
            </a:pPr>
            <a:r>
              <a:rPr lang="de-DE" sz="2200" b="1" dirty="0">
                <a:solidFill>
                  <a:prstClr val="black"/>
                </a:solidFill>
              </a:rPr>
              <a:t>Diese spezielle Sünde </a:t>
            </a:r>
            <a:br>
              <a:rPr lang="de-DE" sz="2200" b="1" dirty="0">
                <a:solidFill>
                  <a:prstClr val="black"/>
                </a:solidFill>
              </a:rPr>
            </a:br>
            <a:r>
              <a:rPr lang="de-DE" sz="2200" b="1" dirty="0">
                <a:solidFill>
                  <a:prstClr val="black"/>
                </a:solidFill>
              </a:rPr>
              <a:t>wurde durch andere Straftaten und Betrügereien unter den Brüdern selbst verschärft, </a:t>
            </a:r>
            <a:br>
              <a:rPr lang="de-DE" sz="2200" b="1" dirty="0">
                <a:solidFill>
                  <a:prstClr val="black"/>
                </a:solidFill>
              </a:rPr>
            </a:br>
            <a:r>
              <a:rPr lang="de-DE" sz="2200" b="1" dirty="0">
                <a:solidFill>
                  <a:prstClr val="black"/>
                </a:solidFill>
              </a:rPr>
              <a:t>die vor die Zivilgerichte gebracht wurden.</a:t>
            </a:r>
            <a:endParaRPr kumimoji="0" lang="en" sz="22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450" decel="100000" fill="hold"/>
                                        <p:tgtEl>
                                          <p:spTgt spid="8"/>
                                        </p:tgtEl>
                                        <p:attrNameLst>
                                          <p:attrName>ppt_y</p:attrName>
                                        </p:attrNameLst>
                                      </p:cBhvr>
                                      <p:tavLst>
                                        <p:tav tm="0">
                                          <p:val>
                                            <p:strVal val="#ppt_y+1"/>
                                          </p:val>
                                        </p:tav>
                                        <p:tav tm="100000">
                                          <p:val>
                                            <p:strVal val="#ppt_y-.03"/>
                                          </p:val>
                                        </p:tav>
                                      </p:tavLst>
                                    </p:anim>
                                    <p:anim calcmode="lin" valueType="num">
                                      <p:cBhvr>
                                        <p:cTn id="15"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 calcmode="lin" valueType="num">
                                      <p:cBhvr>
                                        <p:cTn id="26" dur="500" fill="hold"/>
                                        <p:tgtEl>
                                          <p:spTgt spid="4"/>
                                        </p:tgtEl>
                                        <p:attrNameLst>
                                          <p:attrName>style.rotation</p:attrName>
                                        </p:attrNameLst>
                                      </p:cBhvr>
                                      <p:tavLst>
                                        <p:tav tm="0">
                                          <p:val>
                                            <p:fltVal val="360"/>
                                          </p:val>
                                        </p:tav>
                                        <p:tav tm="100000">
                                          <p:val>
                                            <p:fltVal val="0"/>
                                          </p:val>
                                        </p:tav>
                                      </p:tavLst>
                                    </p:anim>
                                    <p:animEffect transition="in" filter="fade">
                                      <p:cBhvr>
                                        <p:cTn id="27" dur="500"/>
                                        <p:tgtEl>
                                          <p:spTgt spid="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4E7EA8B-2DAE-B389-25DA-7F3C51C01C62}"/>
            </a:ext>
          </a:extLst>
        </p:cNvPr>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77E62422-7C88-0894-7151-188FD836021E}"/>
              </a:ext>
            </a:extLst>
          </p:cNvPr>
          <p:cNvGraphicFramePr/>
          <p:nvPr>
            <p:extLst>
              <p:ext uri="{D42A27DB-BD31-4B8C-83A1-F6EECF244321}">
                <p14:modId xmlns:p14="http://schemas.microsoft.com/office/powerpoint/2010/main" val="1541881492"/>
              </p:ext>
            </p:extLst>
          </p:nvPr>
        </p:nvGraphicFramePr>
        <p:xfrm>
          <a:off x="402914" y="499202"/>
          <a:ext cx="7486218" cy="5561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Grafik 1">
            <a:extLst>
              <a:ext uri="{FF2B5EF4-FFF2-40B4-BE49-F238E27FC236}">
                <a16:creationId xmlns:a16="http://schemas.microsoft.com/office/drawing/2014/main" id="{F6A54CD3-8C1E-AAAD-3D05-6B7F69B2DEF5}"/>
              </a:ext>
            </a:extLst>
          </p:cNvPr>
          <p:cNvPicPr>
            <a:picLocks noChangeAspect="1"/>
          </p:cNvPicPr>
          <p:nvPr/>
        </p:nvPicPr>
        <p:blipFill>
          <a:blip r:embed="rId8"/>
          <a:stretch/>
        </p:blipFill>
        <p:spPr>
          <a:xfrm flipH="1">
            <a:off x="8465164" y="400294"/>
            <a:ext cx="3400142" cy="2426392"/>
          </a:xfrm>
          <a:prstGeom prst="rect">
            <a:avLst/>
          </a:prstGeom>
          <a:effectLst>
            <a:softEdge rad="12700"/>
          </a:effectLst>
        </p:spPr>
      </p:pic>
      <p:sp>
        <p:nvSpPr>
          <p:cNvPr id="3" name="Textfeld 2">
            <a:extLst>
              <a:ext uri="{FF2B5EF4-FFF2-40B4-BE49-F238E27FC236}">
                <a16:creationId xmlns:a16="http://schemas.microsoft.com/office/drawing/2014/main" id="{0880C609-592B-E04C-B402-4C4D68F42725}"/>
              </a:ext>
            </a:extLst>
          </p:cNvPr>
          <p:cNvSpPr txBox="1"/>
          <p:nvPr/>
        </p:nvSpPr>
        <p:spPr>
          <a:xfrm>
            <a:off x="8918600" y="3102865"/>
            <a:ext cx="2946706" cy="523220"/>
          </a:xfrm>
          <a:prstGeom prst="rect">
            <a:avLst/>
          </a:prstGeom>
          <a:gradFill flip="none" rotWithShape="1">
            <a:gsLst>
              <a:gs pos="20000">
                <a:schemeClr val="accent2">
                  <a:lumMod val="67000"/>
                </a:schemeClr>
              </a:gs>
              <a:gs pos="93000">
                <a:schemeClr val="accent2">
                  <a:lumMod val="67000"/>
                </a:schemeClr>
              </a:gs>
              <a:gs pos="55000">
                <a:schemeClr val="accent2">
                  <a:lumMod val="97000"/>
                  <a:lumOff val="3000"/>
                </a:schemeClr>
              </a:gs>
            </a:gsLst>
            <a:lin ang="16200000" scaled="1"/>
            <a:tileRect/>
          </a:gradFill>
          <a:ln>
            <a:noFill/>
          </a:ln>
          <a:effectLst>
            <a:softEdge rad="635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b="1" dirty="0">
                <a:solidFill>
                  <a:schemeClr val="bg2">
                    <a:lumMod val="20000"/>
                    <a:lumOff val="80000"/>
                  </a:schemeClr>
                </a:solidFill>
                <a:latin typeface="Candara" panose="020E0502030303020204" pitchFamily="34" charset="0"/>
              </a:rPr>
              <a:t>Ü b e r b l i c k</a:t>
            </a:r>
          </a:p>
        </p:txBody>
      </p:sp>
      <p:sp>
        <p:nvSpPr>
          <p:cNvPr id="4" name="Scrollen: horizontal 3">
            <a:extLst>
              <a:ext uri="{FF2B5EF4-FFF2-40B4-BE49-F238E27FC236}">
                <a16:creationId xmlns:a16="http://schemas.microsoft.com/office/drawing/2014/main" id="{6704BF1A-51A3-7FB7-AEF1-4F27454C4F34}"/>
              </a:ext>
            </a:extLst>
          </p:cNvPr>
          <p:cNvSpPr/>
          <p:nvPr/>
        </p:nvSpPr>
        <p:spPr>
          <a:xfrm>
            <a:off x="1205745" y="2142802"/>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So,  19. Juli –  Eine Kluft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zwischen Glauben u. Praxis</a:t>
            </a:r>
          </a:p>
        </p:txBody>
      </p:sp>
      <p:sp>
        <p:nvSpPr>
          <p:cNvPr id="6" name="Scrollen: horizontal 5">
            <a:extLst>
              <a:ext uri="{FF2B5EF4-FFF2-40B4-BE49-F238E27FC236}">
                <a16:creationId xmlns:a16="http://schemas.microsoft.com/office/drawing/2014/main" id="{D529F278-F4E2-361F-6CD9-7C6E76B45184}"/>
              </a:ext>
            </a:extLst>
          </p:cNvPr>
          <p:cNvSpPr/>
          <p:nvPr/>
        </p:nvSpPr>
        <p:spPr>
          <a:xfrm>
            <a:off x="1205745" y="3601343"/>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Mo,</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20.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Der Umgang mit Skandalen</a:t>
            </a:r>
          </a:p>
        </p:txBody>
      </p:sp>
      <p:sp>
        <p:nvSpPr>
          <p:cNvPr id="7" name="Scrollen: horizontal 6">
            <a:extLst>
              <a:ext uri="{FF2B5EF4-FFF2-40B4-BE49-F238E27FC236}">
                <a16:creationId xmlns:a16="http://schemas.microsoft.com/office/drawing/2014/main" id="{89CEEB59-3F9E-2EC0-62C9-F9BD51F75EF8}"/>
              </a:ext>
            </a:extLst>
          </p:cNvPr>
          <p:cNvSpPr/>
          <p:nvPr/>
        </p:nvSpPr>
        <p:spPr>
          <a:xfrm>
            <a:off x="1224794" y="5288931"/>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21. Juli –  Die Identität der Gemeinde schützen</a:t>
            </a:r>
          </a:p>
        </p:txBody>
      </p:sp>
      <p:sp>
        <p:nvSpPr>
          <p:cNvPr id="8" name="Scrollen: horizontal 7">
            <a:extLst>
              <a:ext uri="{FF2B5EF4-FFF2-40B4-BE49-F238E27FC236}">
                <a16:creationId xmlns:a16="http://schemas.microsoft.com/office/drawing/2014/main" id="{7C0EBFE3-4553-7FFD-B1AB-421FF36B819A}"/>
              </a:ext>
            </a:extLst>
          </p:cNvPr>
          <p:cNvSpPr/>
          <p:nvPr/>
        </p:nvSpPr>
        <p:spPr>
          <a:xfrm>
            <a:off x="5158620" y="2390452"/>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Mi,  22. Juli –  Mittel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gegen sexuelle Unmoral</a:t>
            </a:r>
          </a:p>
        </p:txBody>
      </p:sp>
      <p:sp>
        <p:nvSpPr>
          <p:cNvPr id="10" name="Scrollen: horizontal 9">
            <a:extLst>
              <a:ext uri="{FF2B5EF4-FFF2-40B4-BE49-F238E27FC236}">
                <a16:creationId xmlns:a16="http://schemas.microsoft.com/office/drawing/2014/main" id="{14A98A44-0DBA-53FF-B165-C36BFF11A527}"/>
              </a:ext>
            </a:extLst>
          </p:cNvPr>
          <p:cNvSpPr/>
          <p:nvPr/>
        </p:nvSpPr>
        <p:spPr>
          <a:xfrm>
            <a:off x="5158620" y="3838252"/>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D</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23. Juli –  Ehe und </a:t>
            </a:r>
            <a:r>
              <a:rPr kumimoji="0" lang="de-DE" sz="2000" b="1" i="1" u="none" strike="noStrike" kern="0" cap="none" spc="0" normalizeH="0" baseline="0" noProof="0" dirty="0" err="1">
                <a:ln>
                  <a:noFill/>
                </a:ln>
                <a:solidFill>
                  <a:prstClr val="white"/>
                </a:solidFill>
                <a:effectLst/>
                <a:uLnTx/>
                <a:uFillTx/>
                <a:latin typeface="Candara" panose="020E0502030303020204" pitchFamily="34" charset="0"/>
                <a:ea typeface="+mn-ea"/>
                <a:cs typeface="+mn-cs"/>
              </a:rPr>
              <a:t>Unverheiratetsein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3774437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18"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19"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20" dur="500"/>
                                        <p:tgtEl>
                                          <p:spTgt spid="5">
                                            <p:graphicEl>
                                              <a:dgm id="{08F40703-DCF5-4168-9C3F-BB7FAA75591F}"/>
                                            </p:graphicEl>
                                          </p:spTgt>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24"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25"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26" dur="500"/>
                                        <p:tgtEl>
                                          <p:spTgt spid="5">
                                            <p:graphicEl>
                                              <a:dgm id="{CA71A984-303D-40C2-9365-87BCBCFABECE}"/>
                                            </p:graphicEl>
                                          </p:spTgt>
                                        </p:tgtEl>
                                      </p:cBhvr>
                                    </p:animEffect>
                                  </p:childTnLst>
                                </p:cTn>
                              </p:par>
                            </p:childTnLst>
                          </p:cTn>
                        </p:par>
                        <p:par>
                          <p:cTn id="27" fill="hold">
                            <p:stCondLst>
                              <p:cond delay="1500"/>
                            </p:stCondLst>
                            <p:childTnLst>
                              <p:par>
                                <p:cTn id="28" presetID="53" presetClass="entr" presetSubtype="16" fill="hold" grpId="0" nodeType="afterEffect">
                                  <p:stCondLst>
                                    <p:cond delay="0"/>
                                  </p:stCondLst>
                                  <p:childTnLst>
                                    <p:set>
                                      <p:cBhvr>
                                        <p:cTn id="29"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30"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31"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32" dur="500"/>
                                        <p:tgtEl>
                                          <p:spTgt spid="5">
                                            <p:graphicEl>
                                              <a:dgm id="{DEE04D14-ACC9-447E-A6D9-832CEC3780B8}"/>
                                            </p:graphicEl>
                                          </p:spTgt>
                                        </p:tgtEl>
                                      </p:cBhvr>
                                    </p:animEffect>
                                  </p:childTnLst>
                                </p:cTn>
                              </p:par>
                            </p:childTnLst>
                          </p:cTn>
                        </p:par>
                        <p:par>
                          <p:cTn id="33" fill="hold">
                            <p:stCondLst>
                              <p:cond delay="2000"/>
                            </p:stCondLst>
                            <p:childTnLst>
                              <p:par>
                                <p:cTn id="34" presetID="53" presetClass="entr" presetSubtype="16" fill="hold" grpId="0" nodeType="afterEffect">
                                  <p:stCondLst>
                                    <p:cond delay="0"/>
                                  </p:stCondLst>
                                  <p:childTnLst>
                                    <p:set>
                                      <p:cBhvr>
                                        <p:cTn id="35"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36"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37"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38" dur="500"/>
                                        <p:tgtEl>
                                          <p:spTgt spid="5">
                                            <p:graphicEl>
                                              <a:dgm id="{891ED311-F33C-43E0-BCE8-DF8EEEA0662D}"/>
                                            </p:graphicEl>
                                          </p:spTgt>
                                        </p:tgtEl>
                                      </p:cBhvr>
                                    </p:animEffect>
                                  </p:childTnLst>
                                </p:cTn>
                              </p:par>
                            </p:childTnLst>
                          </p:cTn>
                        </p:par>
                        <p:par>
                          <p:cTn id="39" fill="hold">
                            <p:stCondLst>
                              <p:cond delay="2500"/>
                            </p:stCondLst>
                            <p:childTnLst>
                              <p:par>
                                <p:cTn id="40" presetID="53" presetClass="entr" presetSubtype="16" fill="hold" grpId="0" nodeType="afterEffect">
                                  <p:stCondLst>
                                    <p:cond delay="0"/>
                                  </p:stCondLst>
                                  <p:childTnLst>
                                    <p:set>
                                      <p:cBhvr>
                                        <p:cTn id="41"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42"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43"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44" dur="500"/>
                                        <p:tgtEl>
                                          <p:spTgt spid="5">
                                            <p:graphicEl>
                                              <a:dgm id="{AF1E3A65-082D-418E-88A0-13B98CA94B80}"/>
                                            </p:graphicEl>
                                          </p:spTgt>
                                        </p:tgtEl>
                                      </p:cBhvr>
                                    </p:animEffect>
                                  </p:childTnLst>
                                </p:cTn>
                              </p:par>
                            </p:childTnLst>
                          </p:cTn>
                        </p:par>
                        <p:par>
                          <p:cTn id="45" fill="hold">
                            <p:stCondLst>
                              <p:cond delay="3000"/>
                            </p:stCondLst>
                            <p:childTnLst>
                              <p:par>
                                <p:cTn id="46" presetID="53" presetClass="entr" presetSubtype="16" fill="hold" grpId="0" nodeType="afterEffect">
                                  <p:stCondLst>
                                    <p:cond delay="0"/>
                                  </p:stCondLst>
                                  <p:childTnLst>
                                    <p:set>
                                      <p:cBhvr>
                                        <p:cTn id="47"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48"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49"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50" dur="500"/>
                                        <p:tgtEl>
                                          <p:spTgt spid="5">
                                            <p:graphicEl>
                                              <a:dgm id="{6F1CA706-5070-453D-8F1E-77815CB7DA8A}"/>
                                            </p:graphicEl>
                                          </p:spTgt>
                                        </p:tgtEl>
                                      </p:cBhvr>
                                    </p:animEffect>
                                  </p:childTnLst>
                                </p:cTn>
                              </p:par>
                            </p:childTnLst>
                          </p:cTn>
                        </p:par>
                        <p:par>
                          <p:cTn id="51" fill="hold">
                            <p:stCondLst>
                              <p:cond delay="3500"/>
                            </p:stCondLst>
                            <p:childTnLst>
                              <p:par>
                                <p:cTn id="52" presetID="53" presetClass="entr" presetSubtype="16" fill="hold" grpId="0" nodeType="afterEffect">
                                  <p:stCondLst>
                                    <p:cond delay="0"/>
                                  </p:stCondLst>
                                  <p:childTnLst>
                                    <p:set>
                                      <p:cBhvr>
                                        <p:cTn id="53"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54"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55"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56" dur="500"/>
                                        <p:tgtEl>
                                          <p:spTgt spid="5">
                                            <p:graphicEl>
                                              <a:dgm id="{421F82FE-17A7-46E8-920D-3EA7353FF2DB}"/>
                                            </p:graphicEl>
                                          </p:spTgt>
                                        </p:tgtEl>
                                      </p:cBhvr>
                                    </p:animEffect>
                                  </p:childTnLst>
                                </p:cTn>
                              </p:par>
                            </p:childTnLst>
                          </p:cTn>
                        </p:par>
                        <p:par>
                          <p:cTn id="57" fill="hold">
                            <p:stCondLst>
                              <p:cond delay="4000"/>
                            </p:stCondLst>
                            <p:childTnLst>
                              <p:par>
                                <p:cTn id="58" presetID="53" presetClass="entr" presetSubtype="16" fill="hold" grpId="0" nodeType="afterEffect">
                                  <p:stCondLst>
                                    <p:cond delay="0"/>
                                  </p:stCondLst>
                                  <p:childTnLst>
                                    <p:set>
                                      <p:cBhvr>
                                        <p:cTn id="59"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60"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61"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62" dur="500"/>
                                        <p:tgtEl>
                                          <p:spTgt spid="5">
                                            <p:graphicEl>
                                              <a:dgm id="{A9C60E45-6C8E-46C4-9921-F86C7A834BDB}"/>
                                            </p:graphicEl>
                                          </p:spTgt>
                                        </p:tgtEl>
                                      </p:cBhvr>
                                    </p:animEffect>
                                  </p:childTnLst>
                                </p:cTn>
                              </p:par>
                            </p:childTnLst>
                          </p:cTn>
                        </p:par>
                        <p:par>
                          <p:cTn id="63" fill="hold">
                            <p:stCondLst>
                              <p:cond delay="4500"/>
                            </p:stCondLst>
                            <p:childTnLst>
                              <p:par>
                                <p:cTn id="64" presetID="53" presetClass="entr" presetSubtype="16" fill="hold" grpId="0" nodeType="afterEffect">
                                  <p:stCondLst>
                                    <p:cond delay="0"/>
                                  </p:stCondLst>
                                  <p:childTnLst>
                                    <p:set>
                                      <p:cBhvr>
                                        <p:cTn id="65"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66"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67"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68" dur="500"/>
                                        <p:tgtEl>
                                          <p:spTgt spid="5">
                                            <p:graphicEl>
                                              <a:dgm id="{D2B1D707-27EC-4FF1-91C9-7BB673A2B5A0}"/>
                                            </p:graphicEl>
                                          </p:spTgt>
                                        </p:tgtEl>
                                      </p:cBhvr>
                                    </p:animEffect>
                                  </p:childTnLst>
                                </p:cTn>
                              </p:par>
                            </p:childTnLst>
                          </p:cTn>
                        </p:par>
                        <p:par>
                          <p:cTn id="69" fill="hold">
                            <p:stCondLst>
                              <p:cond delay="5000"/>
                            </p:stCondLst>
                            <p:childTnLst>
                              <p:par>
                                <p:cTn id="70" presetID="53" presetClass="entr" presetSubtype="16" fill="hold" grpId="0" nodeType="afterEffect">
                                  <p:stCondLst>
                                    <p:cond delay="0"/>
                                  </p:stCondLst>
                                  <p:childTnLst>
                                    <p:set>
                                      <p:cBhvr>
                                        <p:cTn id="71"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72"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73"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74" dur="500"/>
                                        <p:tgtEl>
                                          <p:spTgt spid="5">
                                            <p:graphicEl>
                                              <a:dgm id="{094EF217-186A-4E3C-A5A2-6CDED7D127F3}"/>
                                            </p:graphicEl>
                                          </p:spTgt>
                                        </p:tgtEl>
                                      </p:cBhvr>
                                    </p:animEffect>
                                  </p:childTnLst>
                                </p:cTn>
                              </p:par>
                            </p:childTnLst>
                          </p:cTn>
                        </p:par>
                        <p:par>
                          <p:cTn id="75" fill="hold">
                            <p:stCondLst>
                              <p:cond delay="5500"/>
                            </p:stCondLst>
                            <p:childTnLst>
                              <p:par>
                                <p:cTn id="76" presetID="53" presetClass="entr" presetSubtype="16" fill="hold" grpId="0" nodeType="afterEffect">
                                  <p:stCondLst>
                                    <p:cond delay="0"/>
                                  </p:stCondLst>
                                  <p:childTnLst>
                                    <p:set>
                                      <p:cBhvr>
                                        <p:cTn id="77"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78"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79"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80" dur="500"/>
                                        <p:tgtEl>
                                          <p:spTgt spid="5">
                                            <p:graphicEl>
                                              <a:dgm id="{3D9C0AAA-D938-4478-9F30-BE6E2E2CB4A2}"/>
                                            </p:graphicEl>
                                          </p:spTgt>
                                        </p:tgtEl>
                                      </p:cBhvr>
                                    </p:animEffect>
                                  </p:childTnLst>
                                </p:cTn>
                              </p:par>
                            </p:childTnLst>
                          </p:cTn>
                        </p:par>
                        <p:par>
                          <p:cTn id="81" fill="hold">
                            <p:stCondLst>
                              <p:cond delay="6000"/>
                            </p:stCondLst>
                            <p:childTnLst>
                              <p:par>
                                <p:cTn id="82" presetID="53" presetClass="entr" presetSubtype="16" fill="hold" grpId="0" nodeType="afterEffect">
                                  <p:stCondLst>
                                    <p:cond delay="0"/>
                                  </p:stCondLst>
                                  <p:childTnLst>
                                    <p:set>
                                      <p:cBhvr>
                                        <p:cTn id="83"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84"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85"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86" dur="500"/>
                                        <p:tgtEl>
                                          <p:spTgt spid="5">
                                            <p:graphicEl>
                                              <a:dgm id="{BD3D95B7-C2D1-4248-B510-B818E008E93B}"/>
                                            </p:graphicEl>
                                          </p:spTgt>
                                        </p:tgtEl>
                                      </p:cBhvr>
                                    </p:animEffect>
                                  </p:childTnLst>
                                </p:cTn>
                              </p:par>
                            </p:childTnLst>
                          </p:cTn>
                        </p:par>
                        <p:par>
                          <p:cTn id="87" fill="hold">
                            <p:stCondLst>
                              <p:cond delay="6500"/>
                            </p:stCondLst>
                            <p:childTnLst>
                              <p:par>
                                <p:cTn id="88" presetID="22" presetClass="entr" presetSubtype="8" fill="hold" grpId="0" nodeType="afterEffect">
                                  <p:stCondLst>
                                    <p:cond delay="0"/>
                                  </p:stCondLst>
                                  <p:childTnLst>
                                    <p:set>
                                      <p:cBhvr>
                                        <p:cTn id="89" dur="1" fill="hold">
                                          <p:stCondLst>
                                            <p:cond delay="0"/>
                                          </p:stCondLst>
                                        </p:cTn>
                                        <p:tgtEl>
                                          <p:spTgt spid="4">
                                            <p:bg/>
                                          </p:spTgt>
                                        </p:tgtEl>
                                        <p:attrNameLst>
                                          <p:attrName>style.visibility</p:attrName>
                                        </p:attrNameLst>
                                      </p:cBhvr>
                                      <p:to>
                                        <p:strVal val="visible"/>
                                      </p:to>
                                    </p:set>
                                    <p:animEffect transition="in" filter="wipe(left)">
                                      <p:cBhvr>
                                        <p:cTn id="90" dur="500"/>
                                        <p:tgtEl>
                                          <p:spTgt spid="4">
                                            <p:bg/>
                                          </p:spTgt>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4">
                                            <p:txEl>
                                              <p:pRg st="0" end="0"/>
                                            </p:txEl>
                                          </p:spTgt>
                                        </p:tgtEl>
                                        <p:attrNameLst>
                                          <p:attrName>style.visibility</p:attrName>
                                        </p:attrNameLst>
                                      </p:cBhvr>
                                      <p:to>
                                        <p:strVal val="visible"/>
                                      </p:to>
                                    </p:set>
                                    <p:animEffect transition="in" filter="wipe(left)">
                                      <p:cBhvr>
                                        <p:cTn id="93" dur="500"/>
                                        <p:tgtEl>
                                          <p:spTgt spid="4">
                                            <p:txEl>
                                              <p:pRg st="0" end="0"/>
                                            </p:txEl>
                                          </p:spTgt>
                                        </p:tgtEl>
                                      </p:cBhvr>
                                    </p:animEffect>
                                  </p:childTnLst>
                                </p:cTn>
                              </p:par>
                            </p:childTnLst>
                          </p:cTn>
                        </p:par>
                        <p:par>
                          <p:cTn id="94" fill="hold">
                            <p:stCondLst>
                              <p:cond delay="7000"/>
                            </p:stCondLst>
                            <p:childTnLst>
                              <p:par>
                                <p:cTn id="95" presetID="22" presetClass="entr" presetSubtype="8" fill="hold" grpId="0" nodeType="afterEffect">
                                  <p:stCondLst>
                                    <p:cond delay="0"/>
                                  </p:stCondLst>
                                  <p:childTnLst>
                                    <p:set>
                                      <p:cBhvr>
                                        <p:cTn id="96" dur="1" fill="hold">
                                          <p:stCondLst>
                                            <p:cond delay="0"/>
                                          </p:stCondLst>
                                        </p:cTn>
                                        <p:tgtEl>
                                          <p:spTgt spid="6">
                                            <p:bg/>
                                          </p:spTgt>
                                        </p:tgtEl>
                                        <p:attrNameLst>
                                          <p:attrName>style.visibility</p:attrName>
                                        </p:attrNameLst>
                                      </p:cBhvr>
                                      <p:to>
                                        <p:strVal val="visible"/>
                                      </p:to>
                                    </p:set>
                                    <p:animEffect transition="in" filter="wipe(left)">
                                      <p:cBhvr>
                                        <p:cTn id="97" dur="500"/>
                                        <p:tgtEl>
                                          <p:spTgt spid="6">
                                            <p:bg/>
                                          </p:spTgt>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6">
                                            <p:txEl>
                                              <p:pRg st="0" end="0"/>
                                            </p:txEl>
                                          </p:spTgt>
                                        </p:tgtEl>
                                        <p:attrNameLst>
                                          <p:attrName>style.visibility</p:attrName>
                                        </p:attrNameLst>
                                      </p:cBhvr>
                                      <p:to>
                                        <p:strVal val="visible"/>
                                      </p:to>
                                    </p:set>
                                    <p:animEffect transition="in" filter="wipe(left)">
                                      <p:cBhvr>
                                        <p:cTn id="100" dur="500"/>
                                        <p:tgtEl>
                                          <p:spTgt spid="6">
                                            <p:txEl>
                                              <p:pRg st="0" end="0"/>
                                            </p:txEl>
                                          </p:spTgt>
                                        </p:tgtEl>
                                      </p:cBhvr>
                                    </p:animEffect>
                                  </p:childTnLst>
                                </p:cTn>
                              </p:par>
                            </p:childTnLst>
                          </p:cTn>
                        </p:par>
                        <p:par>
                          <p:cTn id="101" fill="hold">
                            <p:stCondLst>
                              <p:cond delay="7500"/>
                            </p:stCondLst>
                            <p:childTnLst>
                              <p:par>
                                <p:cTn id="102" presetID="22" presetClass="entr" presetSubtype="8" fill="hold" grpId="0" nodeType="afterEffect">
                                  <p:stCondLst>
                                    <p:cond delay="0"/>
                                  </p:stCondLst>
                                  <p:childTnLst>
                                    <p:set>
                                      <p:cBhvr>
                                        <p:cTn id="103" dur="1" fill="hold">
                                          <p:stCondLst>
                                            <p:cond delay="0"/>
                                          </p:stCondLst>
                                        </p:cTn>
                                        <p:tgtEl>
                                          <p:spTgt spid="7">
                                            <p:bg/>
                                          </p:spTgt>
                                        </p:tgtEl>
                                        <p:attrNameLst>
                                          <p:attrName>style.visibility</p:attrName>
                                        </p:attrNameLst>
                                      </p:cBhvr>
                                      <p:to>
                                        <p:strVal val="visible"/>
                                      </p:to>
                                    </p:set>
                                    <p:animEffect transition="in" filter="wipe(left)">
                                      <p:cBhvr>
                                        <p:cTn id="104" dur="500"/>
                                        <p:tgtEl>
                                          <p:spTgt spid="7">
                                            <p:bg/>
                                          </p:spTgt>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7">
                                            <p:txEl>
                                              <p:pRg st="0" end="0"/>
                                            </p:txEl>
                                          </p:spTgt>
                                        </p:tgtEl>
                                        <p:attrNameLst>
                                          <p:attrName>style.visibility</p:attrName>
                                        </p:attrNameLst>
                                      </p:cBhvr>
                                      <p:to>
                                        <p:strVal val="visible"/>
                                      </p:to>
                                    </p:set>
                                    <p:animEffect transition="in" filter="wipe(left)">
                                      <p:cBhvr>
                                        <p:cTn id="107" dur="500"/>
                                        <p:tgtEl>
                                          <p:spTgt spid="7">
                                            <p:txEl>
                                              <p:pRg st="0" end="0"/>
                                            </p:txEl>
                                          </p:spTgt>
                                        </p:tgtEl>
                                      </p:cBhvr>
                                    </p:animEffect>
                                  </p:childTnLst>
                                </p:cTn>
                              </p:par>
                            </p:childTnLst>
                          </p:cTn>
                        </p:par>
                        <p:par>
                          <p:cTn id="108" fill="hold">
                            <p:stCondLst>
                              <p:cond delay="8000"/>
                            </p:stCondLst>
                            <p:childTnLst>
                              <p:par>
                                <p:cTn id="109" presetID="22" presetClass="entr" presetSubtype="8" fill="hold" grpId="0" nodeType="afterEffect">
                                  <p:stCondLst>
                                    <p:cond delay="0"/>
                                  </p:stCondLst>
                                  <p:childTnLst>
                                    <p:set>
                                      <p:cBhvr>
                                        <p:cTn id="110" dur="1" fill="hold">
                                          <p:stCondLst>
                                            <p:cond delay="0"/>
                                          </p:stCondLst>
                                        </p:cTn>
                                        <p:tgtEl>
                                          <p:spTgt spid="8">
                                            <p:bg/>
                                          </p:spTgt>
                                        </p:tgtEl>
                                        <p:attrNameLst>
                                          <p:attrName>style.visibility</p:attrName>
                                        </p:attrNameLst>
                                      </p:cBhvr>
                                      <p:to>
                                        <p:strVal val="visible"/>
                                      </p:to>
                                    </p:set>
                                    <p:animEffect transition="in" filter="wipe(left)">
                                      <p:cBhvr>
                                        <p:cTn id="111" dur="500"/>
                                        <p:tgtEl>
                                          <p:spTgt spid="8">
                                            <p:bg/>
                                          </p:spTgt>
                                        </p:tgtEl>
                                      </p:cBhvr>
                                    </p:animEffect>
                                  </p:childTnLst>
                                </p:cTn>
                              </p:par>
                              <p:par>
                                <p:cTn id="112" presetID="22" presetClass="entr" presetSubtype="8" fill="hold" grpId="0" nodeType="withEffect">
                                  <p:stCondLst>
                                    <p:cond delay="0"/>
                                  </p:stCondLst>
                                  <p:childTnLst>
                                    <p:set>
                                      <p:cBhvr>
                                        <p:cTn id="113" dur="1" fill="hold">
                                          <p:stCondLst>
                                            <p:cond delay="0"/>
                                          </p:stCondLst>
                                        </p:cTn>
                                        <p:tgtEl>
                                          <p:spTgt spid="8">
                                            <p:txEl>
                                              <p:pRg st="0" end="0"/>
                                            </p:txEl>
                                          </p:spTgt>
                                        </p:tgtEl>
                                        <p:attrNameLst>
                                          <p:attrName>style.visibility</p:attrName>
                                        </p:attrNameLst>
                                      </p:cBhvr>
                                      <p:to>
                                        <p:strVal val="visible"/>
                                      </p:to>
                                    </p:set>
                                    <p:animEffect transition="in" filter="wipe(left)">
                                      <p:cBhvr>
                                        <p:cTn id="114" dur="500"/>
                                        <p:tgtEl>
                                          <p:spTgt spid="8">
                                            <p:txEl>
                                              <p:pRg st="0" end="0"/>
                                            </p:txEl>
                                          </p:spTgt>
                                        </p:tgtEl>
                                      </p:cBhvr>
                                    </p:animEffect>
                                  </p:childTnLst>
                                </p:cTn>
                              </p:par>
                            </p:childTnLst>
                          </p:cTn>
                        </p:par>
                        <p:par>
                          <p:cTn id="115" fill="hold">
                            <p:stCondLst>
                              <p:cond delay="8500"/>
                            </p:stCondLst>
                            <p:childTnLst>
                              <p:par>
                                <p:cTn id="116" presetID="22" presetClass="entr" presetSubtype="8" fill="hold" grpId="0" nodeType="afterEffect">
                                  <p:stCondLst>
                                    <p:cond delay="0"/>
                                  </p:stCondLst>
                                  <p:childTnLst>
                                    <p:set>
                                      <p:cBhvr>
                                        <p:cTn id="117" dur="1" fill="hold">
                                          <p:stCondLst>
                                            <p:cond delay="0"/>
                                          </p:stCondLst>
                                        </p:cTn>
                                        <p:tgtEl>
                                          <p:spTgt spid="10">
                                            <p:bg/>
                                          </p:spTgt>
                                        </p:tgtEl>
                                        <p:attrNameLst>
                                          <p:attrName>style.visibility</p:attrName>
                                        </p:attrNameLst>
                                      </p:cBhvr>
                                      <p:to>
                                        <p:strVal val="visible"/>
                                      </p:to>
                                    </p:set>
                                    <p:animEffect transition="in" filter="wipe(left)">
                                      <p:cBhvr>
                                        <p:cTn id="118" dur="500"/>
                                        <p:tgtEl>
                                          <p:spTgt spid="10">
                                            <p:bg/>
                                          </p:spTgt>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10">
                                            <p:txEl>
                                              <p:pRg st="0" end="0"/>
                                            </p:txEl>
                                          </p:spTgt>
                                        </p:tgtEl>
                                        <p:attrNameLst>
                                          <p:attrName>style.visibility</p:attrName>
                                        </p:attrNameLst>
                                      </p:cBhvr>
                                      <p:to>
                                        <p:strVal val="visible"/>
                                      </p:to>
                                    </p:set>
                                    <p:animEffect transition="in" filter="wipe(left)">
                                      <p:cBhvr>
                                        <p:cTn id="1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animBg="1"/>
      <p:bldP spid="4" grpId="0" uiExpand="1" build="p" animBg="1"/>
      <p:bldP spid="6" grpId="0" uiExpand="1" build="p" animBg="1"/>
      <p:bldP spid="7" grpId="0" uiExpand="1" build="p" animBg="1"/>
      <p:bldP spid="8" grpId="0" uiExpand="1" build="p" animBg="1"/>
      <p:bldP spid="10"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SÜNDE </a:t>
            </a:r>
            <a:b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b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in der </a:t>
            </a:r>
            <a:b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b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GEMEINDE</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3429000" y="0"/>
            <a:ext cx="8762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Candara" panose="020E0502030303020204" pitchFamily="34" charset="0"/>
              </a:rPr>
              <a:t>DIE GEDULDETE SÜNDE</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3409949" y="676572"/>
            <a:ext cx="8762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andara" panose="020E0502030303020204" pitchFamily="34" charset="0"/>
              </a:rPr>
              <a:t>“</a:t>
            </a:r>
            <a:r>
              <a:rPr lang="de-DE" b="1" dirty="0">
                <a:solidFill>
                  <a:srgbClr val="7030A0"/>
                </a:solidFill>
                <a:latin typeface="Candara" panose="020E0502030303020204" pitchFamily="34" charset="0"/>
              </a:rPr>
              <a:t>Und ihr seid aufgeblasen und seid nicht vielmehr traurig geworden, </a:t>
            </a:r>
            <a:br>
              <a:rPr lang="de-DE" b="1" dirty="0">
                <a:solidFill>
                  <a:srgbClr val="7030A0"/>
                </a:solidFill>
                <a:latin typeface="Candara" panose="020E0502030303020204" pitchFamily="34" charset="0"/>
              </a:rPr>
            </a:br>
            <a:r>
              <a:rPr lang="de-DE" b="1" dirty="0">
                <a:solidFill>
                  <a:srgbClr val="7030A0"/>
                </a:solidFill>
                <a:latin typeface="Candara" panose="020E0502030303020204" pitchFamily="34" charset="0"/>
              </a:rPr>
              <a:t>sodass ihr den aus eurer Mitte verstoßen hättet, der diese Tat begangen hat</a:t>
            </a:r>
            <a:r>
              <a:rPr lang="en-US" b="1" dirty="0">
                <a:solidFill>
                  <a:srgbClr val="7030A0"/>
                </a:solidFill>
                <a:latin typeface="Candara" panose="020E0502030303020204" pitchFamily="34" charset="0"/>
              </a:rPr>
              <a:t>?</a:t>
            </a:r>
            <a:r>
              <a:rPr lang="en" b="1" dirty="0">
                <a:solidFill>
                  <a:srgbClr val="7030A0"/>
                </a:solidFill>
                <a:latin typeface="Candara" panose="020E0502030303020204" pitchFamily="34" charset="0"/>
              </a:rPr>
              <a:t>” </a:t>
            </a:r>
            <a:r>
              <a:rPr lang="en" sz="1400" b="1" dirty="0">
                <a:solidFill>
                  <a:srgbClr val="7030A0"/>
                </a:solidFill>
                <a:latin typeface="Candara" panose="020E0502030303020204" pitchFamily="34" charset="0"/>
              </a:rPr>
              <a:t>(1. Kor. 5:2)</a:t>
            </a:r>
            <a:endParaRPr lang="es-ES" b="1" dirty="0">
              <a:solidFill>
                <a:srgbClr val="7030A0"/>
              </a:solidFill>
              <a:latin typeface="Candara" panose="020E0502030303020204" pitchFamily="34"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969285" cy="2754600"/>
          </a:xfrm>
          <a:prstGeom prst="rect">
            <a:avLst/>
          </a:prstGeom>
          <a:noFill/>
        </p:spPr>
        <p:txBody>
          <a:bodyPr wrap="square">
            <a:spAutoFit/>
          </a:bodyPr>
          <a:lstStyle/>
          <a:p>
            <a:pPr>
              <a:spcBef>
                <a:spcPts val="600"/>
              </a:spcBef>
            </a:pPr>
            <a:r>
              <a:rPr lang="de-DE" sz="2400" b="1" dirty="0"/>
              <a:t>In der Gemeinde von Korinth gab es "sexuelle Unmoral unter euch, und zwar eine Art, die selbst Heiden nicht dulden" (1 Kor. 5,1):</a:t>
            </a:r>
          </a:p>
          <a:p>
            <a:pPr algn="ctr">
              <a:spcBef>
                <a:spcPts val="600"/>
              </a:spcBef>
            </a:pPr>
            <a:r>
              <a:rPr lang="de-DE" sz="2400" b="1" dirty="0">
                <a:solidFill>
                  <a:schemeClr val="accent3">
                    <a:lumMod val="50000"/>
                  </a:schemeClr>
                </a:solidFill>
              </a:rPr>
              <a:t>„Überhaupt hört man, dass Unzucht unter euch ist</a:t>
            </a:r>
            <a:br>
              <a:rPr lang="de-DE" sz="2400" b="1" dirty="0">
                <a:solidFill>
                  <a:schemeClr val="accent3">
                    <a:lumMod val="50000"/>
                  </a:schemeClr>
                </a:solidFill>
              </a:rPr>
            </a:br>
            <a:r>
              <a:rPr lang="de-DE" sz="2400" b="1" dirty="0">
                <a:solidFill>
                  <a:schemeClr val="accent3">
                    <a:lumMod val="50000"/>
                  </a:schemeClr>
                </a:solidFill>
              </a:rPr>
              <a:t>und zwar eine solche Unzucht, wie es sie nicht einmal unter den Heiden gibt: </a:t>
            </a:r>
            <a:br>
              <a:rPr lang="de-DE" sz="2400" b="1" dirty="0">
                <a:solidFill>
                  <a:schemeClr val="accent3">
                    <a:lumMod val="50000"/>
                  </a:schemeClr>
                </a:solidFill>
              </a:rPr>
            </a:br>
            <a:r>
              <a:rPr lang="de-DE" sz="2400" b="1" dirty="0">
                <a:solidFill>
                  <a:schemeClr val="accent3">
                    <a:lumMod val="50000"/>
                  </a:schemeClr>
                </a:solidFill>
              </a:rPr>
              <a:t>dass einer die Frau seines Vaters hat.“</a:t>
            </a:r>
            <a:endParaRPr lang="en" sz="2400" b="1" dirty="0">
              <a:solidFill>
                <a:schemeClr val="accent3">
                  <a:lumMod val="50000"/>
                </a:schemeClr>
              </a:solidFill>
            </a:endParaRP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rect">
            <a:avLst/>
          </a:prstGeom>
          <a:ln>
            <a:noFill/>
          </a:ln>
          <a:effectLst>
            <a:softEdge rad="317500"/>
          </a:effectLst>
        </p:spPr>
      </p:pic>
      <p:sp>
        <p:nvSpPr>
          <p:cNvPr id="6" name="CuadroTexto 5">
            <a:extLst>
              <a:ext uri="{FF2B5EF4-FFF2-40B4-BE49-F238E27FC236}">
                <a16:creationId xmlns:a16="http://schemas.microsoft.com/office/drawing/2014/main" id="{5B5C8C9F-3570-38AD-57B9-D3DE681A1773}"/>
              </a:ext>
            </a:extLst>
          </p:cNvPr>
          <p:cNvSpPr txBox="1"/>
          <p:nvPr/>
        </p:nvSpPr>
        <p:spPr>
          <a:xfrm>
            <a:off x="152296" y="4176325"/>
            <a:ext cx="11887407" cy="2385268"/>
          </a:xfrm>
          <a:prstGeom prst="rect">
            <a:avLst/>
          </a:prstGeom>
          <a:noFill/>
        </p:spPr>
        <p:txBody>
          <a:bodyPr wrap="square">
            <a:spAutoFit/>
          </a:bodyPr>
          <a:lstStyle/>
          <a:p>
            <a:pPr lvl="0" algn="just">
              <a:spcBef>
                <a:spcPts val="600"/>
              </a:spcBef>
              <a:defRPr/>
            </a:pPr>
            <a:r>
              <a:rPr lang="de-DE" sz="2400" b="1" dirty="0">
                <a:solidFill>
                  <a:prstClr val="black"/>
                </a:solidFill>
              </a:rPr>
              <a:t>Das Vorhandensein einer inzestösen Beziehung innerhalb der Gemeinde </a:t>
            </a:r>
            <a:br>
              <a:rPr lang="de-DE" sz="2400" b="1" dirty="0">
                <a:solidFill>
                  <a:prstClr val="black"/>
                </a:solidFill>
              </a:rPr>
            </a:br>
            <a:r>
              <a:rPr lang="de-DE" sz="2400" b="1" dirty="0">
                <a:solidFill>
                  <a:prstClr val="black"/>
                </a:solidFill>
              </a:rPr>
              <a:t>war eine sehr ernste Angelegenheit. Doch die Lage wurde noch schlimmer, </a:t>
            </a:r>
            <a:br>
              <a:rPr lang="de-DE" sz="2400" b="1" dirty="0">
                <a:solidFill>
                  <a:prstClr val="black"/>
                </a:solidFill>
              </a:rPr>
            </a:br>
            <a:r>
              <a:rPr lang="de-DE" sz="2400" b="1" dirty="0">
                <a:solidFill>
                  <a:prstClr val="black"/>
                </a:solidFill>
              </a:rPr>
              <a:t>weil sie statt Abscheu unter den Mitgliedern zu erzeugen, stolz darauf waren, </a:t>
            </a:r>
            <a:br>
              <a:rPr lang="de-DE" sz="2400" b="1" dirty="0">
                <a:solidFill>
                  <a:prstClr val="black"/>
                </a:solidFill>
              </a:rPr>
            </a:br>
            <a:r>
              <a:rPr lang="de-DE" sz="2400" b="1" dirty="0">
                <a:solidFill>
                  <a:prstClr val="black"/>
                </a:solidFill>
              </a:rPr>
              <a:t>diese Sünde zu tolerieren (1 Kor. 5,2 EU):</a:t>
            </a:r>
          </a:p>
          <a:p>
            <a:pPr lvl="0" algn="ctr">
              <a:spcBef>
                <a:spcPts val="600"/>
              </a:spcBef>
              <a:defRPr/>
            </a:pPr>
            <a:r>
              <a:rPr lang="de-DE" sz="2400" b="1" dirty="0">
                <a:solidFill>
                  <a:schemeClr val="accent3">
                    <a:lumMod val="50000"/>
                  </a:schemeClr>
                </a:solidFill>
              </a:rPr>
              <a:t>„Und da macht ihr euch noch wichtig, statt traurig zu werden </a:t>
            </a:r>
            <a:br>
              <a:rPr lang="de-DE" sz="2400" b="1" dirty="0">
                <a:solidFill>
                  <a:schemeClr val="accent3">
                    <a:lumMod val="50000"/>
                  </a:schemeClr>
                </a:solidFill>
              </a:rPr>
            </a:br>
            <a:r>
              <a:rPr lang="de-DE" sz="2400" b="1" dirty="0">
                <a:solidFill>
                  <a:schemeClr val="accent3">
                    <a:lumMod val="50000"/>
                  </a:schemeClr>
                </a:solidFill>
              </a:rPr>
              <a:t>und den aus eurer Mitte zu stoßen, der so etwas getan hat.“</a:t>
            </a:r>
            <a:endParaRPr kumimoji="0" lang="en" sz="2400" b="1" i="0" u="none" strike="noStrike" kern="1200" cap="none" spc="0" normalizeH="0" baseline="0" noProof="0" dirty="0">
              <a:ln>
                <a:noFill/>
              </a:ln>
              <a:solidFill>
                <a:schemeClr val="accent3">
                  <a:lumMod val="50000"/>
                </a:schemeClr>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A267E0F9-0481-FC14-67CF-260FC43E7A18}"/>
              </a:ext>
            </a:extLst>
          </p:cNvPr>
          <p:cNvSpPr/>
          <p:nvPr/>
        </p:nvSpPr>
        <p:spPr>
          <a:xfrm>
            <a:off x="152296" y="70916"/>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So,  19. Juli –  Eine Kluft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zwischen Glauben u. Praxis</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wipe(left)">
                                      <p:cBhvr>
                                        <p:cTn id="23" dur="500"/>
                                        <p:tgtEl>
                                          <p:spTgt spid="2">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strips(downLeft)">
                                      <p:cBhvr>
                                        <p:cTn id="31" dur="500"/>
                                        <p:tgtEl>
                                          <p:spTgt spid="4"/>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6" grpId="0"/>
      <p:bldP spid="2"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F49F2D-69F2-F570-433B-424FC6100236}"/>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AB372EC8-7A1F-79CF-CACC-93B68370AFF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654CDBBF-26E2-8B8C-6E7C-0A6E29CB639D}"/>
              </a:ext>
            </a:extLst>
          </p:cNvPr>
          <p:cNvSpPr txBox="1"/>
          <p:nvPr/>
        </p:nvSpPr>
        <p:spPr>
          <a:xfrm>
            <a:off x="3429000" y="0"/>
            <a:ext cx="8762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Candara" panose="020E0502030303020204" pitchFamily="34" charset="0"/>
              </a:rPr>
              <a:t>DIE GEDULDETE SÜNDE</a:t>
            </a:r>
          </a:p>
        </p:txBody>
      </p:sp>
      <p:sp>
        <p:nvSpPr>
          <p:cNvPr id="5" name="CuadroTexto 4">
            <a:extLst>
              <a:ext uri="{FF2B5EF4-FFF2-40B4-BE49-F238E27FC236}">
                <a16:creationId xmlns:a16="http://schemas.microsoft.com/office/drawing/2014/main" id="{802CC1CB-38F8-649B-7A41-C297F202B8C1}"/>
              </a:ext>
            </a:extLst>
          </p:cNvPr>
          <p:cNvSpPr txBox="1"/>
          <p:nvPr/>
        </p:nvSpPr>
        <p:spPr>
          <a:xfrm>
            <a:off x="3409949" y="676572"/>
            <a:ext cx="8762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andara" panose="020E0502030303020204" pitchFamily="34" charset="0"/>
              </a:rPr>
              <a:t>“</a:t>
            </a:r>
            <a:r>
              <a:rPr lang="de-DE" b="1" dirty="0">
                <a:solidFill>
                  <a:srgbClr val="7030A0"/>
                </a:solidFill>
                <a:latin typeface="Candara" panose="020E0502030303020204" pitchFamily="34" charset="0"/>
              </a:rPr>
              <a:t>Und ihr seid aufgeblasen und seid nicht vielmehr traurig geworden, </a:t>
            </a:r>
            <a:br>
              <a:rPr lang="de-DE" b="1" dirty="0">
                <a:solidFill>
                  <a:srgbClr val="7030A0"/>
                </a:solidFill>
                <a:latin typeface="Candara" panose="020E0502030303020204" pitchFamily="34" charset="0"/>
              </a:rPr>
            </a:br>
            <a:r>
              <a:rPr lang="de-DE" b="1" dirty="0">
                <a:solidFill>
                  <a:srgbClr val="7030A0"/>
                </a:solidFill>
                <a:latin typeface="Candara" panose="020E0502030303020204" pitchFamily="34" charset="0"/>
              </a:rPr>
              <a:t>sodass ihr den aus eurer Mitte verstoßen hättet, der diese Tat begangen hat</a:t>
            </a:r>
            <a:r>
              <a:rPr lang="en-US" b="1" dirty="0">
                <a:solidFill>
                  <a:srgbClr val="7030A0"/>
                </a:solidFill>
                <a:latin typeface="Candara" panose="020E0502030303020204" pitchFamily="34" charset="0"/>
              </a:rPr>
              <a:t>?</a:t>
            </a:r>
            <a:r>
              <a:rPr lang="en" b="1" dirty="0">
                <a:solidFill>
                  <a:srgbClr val="7030A0"/>
                </a:solidFill>
                <a:latin typeface="Candara" panose="020E0502030303020204" pitchFamily="34" charset="0"/>
              </a:rPr>
              <a:t>” </a:t>
            </a:r>
            <a:r>
              <a:rPr lang="en" sz="1400" b="1" dirty="0">
                <a:solidFill>
                  <a:srgbClr val="7030A0"/>
                </a:solidFill>
                <a:latin typeface="Candara" panose="020E0502030303020204" pitchFamily="34" charset="0"/>
              </a:rPr>
              <a:t>(1. Kor. 5:2)</a:t>
            </a:r>
            <a:endParaRPr lang="es-ES" b="1" dirty="0">
              <a:solidFill>
                <a:srgbClr val="7030A0"/>
              </a:solidFill>
              <a:latin typeface="Candara" panose="020E0502030303020204" pitchFamily="34" charset="0"/>
            </a:endParaRPr>
          </a:p>
        </p:txBody>
      </p:sp>
      <p:pic>
        <p:nvPicPr>
          <p:cNvPr id="8" name="Imagen 7">
            <a:extLst>
              <a:ext uri="{FF2B5EF4-FFF2-40B4-BE49-F238E27FC236}">
                <a16:creationId xmlns:a16="http://schemas.microsoft.com/office/drawing/2014/main" id="{0F8C4544-64BF-930A-07E3-30006BB6062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6675016" y="2257646"/>
            <a:ext cx="5143603" cy="3112726"/>
          </a:xfrm>
          <a:prstGeom prst="rect">
            <a:avLst/>
          </a:prstGeom>
          <a:effectLst>
            <a:softEdge rad="317500"/>
          </a:effectLst>
        </p:spPr>
      </p:pic>
      <p:sp>
        <p:nvSpPr>
          <p:cNvPr id="10" name="CuadroTexto 9">
            <a:extLst>
              <a:ext uri="{FF2B5EF4-FFF2-40B4-BE49-F238E27FC236}">
                <a16:creationId xmlns:a16="http://schemas.microsoft.com/office/drawing/2014/main" id="{11D6A60A-B5E5-2497-576A-611B7535FD09}"/>
              </a:ext>
            </a:extLst>
          </p:cNvPr>
          <p:cNvSpPr txBox="1"/>
          <p:nvPr/>
        </p:nvSpPr>
        <p:spPr>
          <a:xfrm>
            <a:off x="0" y="1441351"/>
            <a:ext cx="12115798" cy="1107996"/>
          </a:xfrm>
          <a:prstGeom prst="rect">
            <a:avLst/>
          </a:prstGeom>
          <a:noFill/>
        </p:spPr>
        <p:txBody>
          <a:bodyPr wrap="square">
            <a:spAutoFit/>
          </a:bodyPr>
          <a:lstStyle/>
          <a:p>
            <a:pPr algn="ctr">
              <a:spcBef>
                <a:spcPts val="600"/>
              </a:spcBef>
            </a:pPr>
            <a:r>
              <a:rPr lang="de-DE" sz="2200" b="1" dirty="0"/>
              <a:t>Die Gemeinde bestand hauptsächlich aus Heiden. </a:t>
            </a:r>
            <a:br>
              <a:rPr lang="de-DE" sz="2200" b="1" dirty="0"/>
            </a:br>
            <a:r>
              <a:rPr lang="de-DE" sz="2200" b="1" dirty="0"/>
              <a:t>Ihr </a:t>
            </a:r>
            <a:r>
              <a:rPr lang="de-DE" sz="2200" b="1" dirty="0">
                <a:highlight>
                  <a:srgbClr val="FFC510"/>
                </a:highlight>
              </a:rPr>
              <a:t>eigenes Gewissen </a:t>
            </a:r>
            <a:r>
              <a:rPr lang="de-DE" sz="2200" b="1" dirty="0"/>
              <a:t>sagte ihnen, dass </a:t>
            </a:r>
            <a:r>
              <a:rPr lang="de-DE" sz="2200" b="1" dirty="0">
                <a:solidFill>
                  <a:schemeClr val="accent3">
                    <a:lumMod val="50000"/>
                  </a:schemeClr>
                </a:solidFill>
              </a:rPr>
              <a:t>Inzest nicht toleriert werden </a:t>
            </a:r>
            <a:r>
              <a:rPr lang="de-DE" sz="2200" b="1" dirty="0"/>
              <a:t>darf. </a:t>
            </a:r>
            <a:br>
              <a:rPr lang="de-DE" sz="2200" b="1" dirty="0"/>
            </a:br>
            <a:r>
              <a:rPr lang="de-DE" sz="2200" b="1" dirty="0"/>
              <a:t>Außerdem bestätigte ihre Kenntnis der </a:t>
            </a:r>
            <a:r>
              <a:rPr lang="de-DE" sz="2200" b="1" dirty="0">
                <a:highlight>
                  <a:srgbClr val="FFC510"/>
                </a:highlight>
              </a:rPr>
              <a:t>HEILIGEN SCHRIFT </a:t>
            </a:r>
            <a:r>
              <a:rPr lang="de-DE" sz="2200" b="1" dirty="0"/>
              <a:t>diesen Anspruch (3. Mose 18,8).</a:t>
            </a:r>
            <a:endParaRPr lang="en" sz="2200" b="1" dirty="0"/>
          </a:p>
        </p:txBody>
      </p:sp>
      <p:sp>
        <p:nvSpPr>
          <p:cNvPr id="11" name="CuadroTexto 10">
            <a:extLst>
              <a:ext uri="{FF2B5EF4-FFF2-40B4-BE49-F238E27FC236}">
                <a16:creationId xmlns:a16="http://schemas.microsoft.com/office/drawing/2014/main" id="{5146B7C2-1711-14A6-D780-0550527C96AA}"/>
              </a:ext>
            </a:extLst>
          </p:cNvPr>
          <p:cNvSpPr txBox="1"/>
          <p:nvPr/>
        </p:nvSpPr>
        <p:spPr>
          <a:xfrm>
            <a:off x="447675" y="2706013"/>
            <a:ext cx="6619874" cy="2200602"/>
          </a:xfrm>
          <a:prstGeom prst="rect">
            <a:avLst/>
          </a:prstGeom>
          <a:noFill/>
        </p:spPr>
        <p:txBody>
          <a:bodyPr wrap="square">
            <a:spAutoFit/>
          </a:bodyPr>
          <a:lstStyle/>
          <a:p>
            <a:pPr lvl="0">
              <a:spcBef>
                <a:spcPts val="600"/>
              </a:spcBef>
              <a:defRPr/>
            </a:pPr>
            <a:r>
              <a:rPr lang="de-DE" sz="2200" b="1" dirty="0">
                <a:solidFill>
                  <a:prstClr val="black"/>
                </a:solidFill>
              </a:rPr>
              <a:t>Wenn ihnen klar war, dass diese Beziehung sündhaft war... warum waren sie stolz darauf </a:t>
            </a:r>
            <a:br>
              <a:rPr lang="de-DE" sz="2200" b="1" dirty="0">
                <a:solidFill>
                  <a:prstClr val="black"/>
                </a:solidFill>
              </a:rPr>
            </a:br>
            <a:r>
              <a:rPr lang="de-DE" sz="2200" b="1" dirty="0">
                <a:solidFill>
                  <a:prstClr val="black"/>
                </a:solidFill>
              </a:rPr>
              <a:t>(1 Kor. 5,6)?</a:t>
            </a:r>
          </a:p>
          <a:p>
            <a:pPr lvl="0" algn="ctr">
              <a:spcBef>
                <a:spcPts val="600"/>
              </a:spcBef>
              <a:defRPr/>
            </a:pPr>
            <a:r>
              <a:rPr lang="de-DE" sz="2200" b="1" dirty="0">
                <a:solidFill>
                  <a:schemeClr val="accent3">
                    <a:lumMod val="50000"/>
                  </a:schemeClr>
                </a:solidFill>
              </a:rPr>
              <a:t>„Es ist nicht gut, wessen ihr euch rühmt. </a:t>
            </a:r>
            <a:br>
              <a:rPr lang="de-DE" sz="2200" b="1" dirty="0">
                <a:solidFill>
                  <a:schemeClr val="accent3">
                    <a:lumMod val="50000"/>
                  </a:schemeClr>
                </a:solidFill>
              </a:rPr>
            </a:br>
            <a:r>
              <a:rPr lang="de-DE" sz="2200" b="1" dirty="0">
                <a:solidFill>
                  <a:schemeClr val="accent3">
                    <a:lumMod val="50000"/>
                  </a:schemeClr>
                </a:solidFill>
              </a:rPr>
              <a:t>Wisst ihr nicht, dass ein wenig Sauerteig </a:t>
            </a:r>
            <a:br>
              <a:rPr lang="de-DE" sz="2200" b="1" dirty="0">
                <a:solidFill>
                  <a:schemeClr val="accent3">
                    <a:lumMod val="50000"/>
                  </a:schemeClr>
                </a:solidFill>
              </a:rPr>
            </a:br>
            <a:r>
              <a:rPr lang="de-DE" sz="2200" b="1" dirty="0">
                <a:solidFill>
                  <a:schemeClr val="accent3">
                    <a:lumMod val="50000"/>
                  </a:schemeClr>
                </a:solidFill>
              </a:rPr>
              <a:t>den ganzen Teig durchsäuert?“</a:t>
            </a:r>
            <a:endParaRPr kumimoji="0" lang="en" sz="2200" b="1" i="0" u="none" strike="noStrike" kern="1200" cap="none" spc="0" normalizeH="0" baseline="0" noProof="0" dirty="0">
              <a:ln>
                <a:noFill/>
              </a:ln>
              <a:solidFill>
                <a:schemeClr val="accent3">
                  <a:lumMod val="50000"/>
                </a:schemeClr>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38245272-9C53-9004-5AD3-352C34B8EE20}"/>
              </a:ext>
            </a:extLst>
          </p:cNvPr>
          <p:cNvSpPr/>
          <p:nvPr/>
        </p:nvSpPr>
        <p:spPr>
          <a:xfrm>
            <a:off x="152296" y="70916"/>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So,  19. Juli –  Eine Kluft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zwischen Glauben u. Praxis</a:t>
            </a:r>
          </a:p>
        </p:txBody>
      </p:sp>
      <p:sp>
        <p:nvSpPr>
          <p:cNvPr id="9" name="CuadroTexto 10">
            <a:extLst>
              <a:ext uri="{FF2B5EF4-FFF2-40B4-BE49-F238E27FC236}">
                <a16:creationId xmlns:a16="http://schemas.microsoft.com/office/drawing/2014/main" id="{B667DB4B-A2BF-353E-4EA2-8AE73C5B300D}"/>
              </a:ext>
            </a:extLst>
          </p:cNvPr>
          <p:cNvSpPr txBox="1"/>
          <p:nvPr/>
        </p:nvSpPr>
        <p:spPr>
          <a:xfrm>
            <a:off x="3429000" y="5268516"/>
            <a:ext cx="7571525" cy="1200329"/>
          </a:xfrm>
          <a:prstGeom prst="rect">
            <a:avLst/>
          </a:prstGeom>
          <a:noFill/>
        </p:spPr>
        <p:txBody>
          <a:bodyPr wrap="square">
            <a:spAutoFit/>
          </a:bodyPr>
          <a:lstStyle/>
          <a:p>
            <a:pPr lvl="0" algn="ctr">
              <a:spcBef>
                <a:spcPts val="600"/>
              </a:spcBef>
              <a:defRPr/>
            </a:pPr>
            <a:r>
              <a:rPr lang="de-DE" sz="2400" b="1" dirty="0">
                <a:solidFill>
                  <a:prstClr val="black"/>
                </a:solidFill>
              </a:rPr>
              <a:t>Hatte die beteiligte Familie Einfluss in der Gemeinde? Prahlten sie damit, eine Gemeinde zu sein, </a:t>
            </a:r>
            <a:br>
              <a:rPr lang="de-DE" sz="2400" b="1" dirty="0">
                <a:solidFill>
                  <a:prstClr val="black"/>
                </a:solidFill>
              </a:rPr>
            </a:br>
            <a:r>
              <a:rPr lang="de-DE" sz="2400" b="1" dirty="0">
                <a:solidFill>
                  <a:prstClr val="black"/>
                </a:solidFill>
              </a:rPr>
              <a:t>die Sünder toleriert? …?</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66350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3537682" y="49160"/>
            <a:ext cx="8493314"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latin typeface="Candara" panose="020E0502030303020204" pitchFamily="34" charset="0"/>
              </a:rPr>
              <a:t>AUSROTTUNG DER SÜNDE</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3518432" y="725858"/>
            <a:ext cx="8493314"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andara" panose="020E0502030303020204" pitchFamily="34" charset="0"/>
              </a:rPr>
              <a:t>“</a:t>
            </a:r>
            <a:r>
              <a:rPr lang="de-DE" b="1" dirty="0">
                <a:solidFill>
                  <a:schemeClr val="accent3">
                    <a:lumMod val="75000"/>
                  </a:schemeClr>
                </a:solidFill>
                <a:latin typeface="Candara" panose="020E0502030303020204" pitchFamily="34" charset="0"/>
              </a:rPr>
              <a:t>Die aber draußen sind, wird GOTT richten. </a:t>
            </a:r>
            <a:br>
              <a:rPr lang="de-DE" b="1" dirty="0">
                <a:solidFill>
                  <a:schemeClr val="accent3">
                    <a:lumMod val="75000"/>
                  </a:schemeClr>
                </a:solidFill>
                <a:latin typeface="Candara" panose="020E0502030303020204" pitchFamily="34" charset="0"/>
              </a:rPr>
            </a:br>
            <a:r>
              <a:rPr lang="de-DE" b="1" dirty="0">
                <a:solidFill>
                  <a:schemeClr val="accent3">
                    <a:lumMod val="75000"/>
                  </a:schemeClr>
                </a:solidFill>
                <a:latin typeface="Candara" panose="020E0502030303020204" pitchFamily="34" charset="0"/>
              </a:rPr>
              <a:t>Verstoßt ihr den Bösen aus eurer Mitte!</a:t>
            </a:r>
            <a:r>
              <a:rPr lang="en" b="1" dirty="0">
                <a:solidFill>
                  <a:schemeClr val="accent3">
                    <a:lumMod val="75000"/>
                  </a:schemeClr>
                </a:solidFill>
                <a:latin typeface="Candara" panose="020E0502030303020204" pitchFamily="34" charset="0"/>
              </a:rPr>
              <a:t>” </a:t>
            </a:r>
            <a:r>
              <a:rPr lang="en" sz="1400" b="1" dirty="0">
                <a:solidFill>
                  <a:schemeClr val="accent3">
                    <a:lumMod val="75000"/>
                  </a:schemeClr>
                </a:solidFill>
                <a:latin typeface="Candara" panose="020E0502030303020204" pitchFamily="34" charset="0"/>
              </a:rPr>
              <a:t>(1. Kor 5:13)</a:t>
            </a:r>
            <a:endParaRPr lang="es-ES" b="1" dirty="0">
              <a:solidFill>
                <a:schemeClr val="accent3">
                  <a:lumMod val="75000"/>
                </a:schemeClr>
              </a:solidFill>
              <a:latin typeface="Candara" panose="020E0502030303020204" pitchFamily="34"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02898" y="1372189"/>
            <a:ext cx="11808848" cy="1015663"/>
          </a:xfrm>
          <a:prstGeom prst="rect">
            <a:avLst/>
          </a:prstGeom>
          <a:noFill/>
        </p:spPr>
        <p:txBody>
          <a:bodyPr wrap="square" rtlCol="0">
            <a:spAutoFit/>
          </a:bodyPr>
          <a:lstStyle/>
          <a:p>
            <a:pPr algn="ctr">
              <a:spcBef>
                <a:spcPts val="600"/>
              </a:spcBef>
            </a:pPr>
            <a:r>
              <a:rPr lang="de-DE" sz="2000" b="1" dirty="0"/>
              <a:t>Da der Inzestfall war bereits "öffentlich bekannt" (1 Kor. 5,1) war, </a:t>
            </a:r>
            <a:br>
              <a:rPr lang="de-DE" sz="2000" b="1" dirty="0"/>
            </a:br>
            <a:r>
              <a:rPr lang="de-DE" sz="2000" b="1" dirty="0"/>
              <a:t>mussten dringende Maßnahmen ergriffen werden, um den Ruf der Gemeinde zu bewahren. </a:t>
            </a:r>
            <a:br>
              <a:rPr lang="de-DE" sz="2000" b="1" dirty="0"/>
            </a:br>
            <a:r>
              <a:rPr lang="de-DE" sz="2000" b="1" dirty="0"/>
              <a:t>Welche Maßnahmen sollten ergriffen werden?</a:t>
            </a:r>
            <a:endParaRPr lang="en" sz="2000" b="1" dirty="0"/>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2066703189"/>
              </p:ext>
            </p:extLst>
          </p:nvPr>
        </p:nvGraphicFramePr>
        <p:xfrm>
          <a:off x="222148" y="2287306"/>
          <a:ext cx="11747705" cy="2102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1456620" y="4498820"/>
            <a:ext cx="4328160" cy="2190254"/>
          </a:xfrm>
          <a:prstGeom prst="rect">
            <a:avLst/>
          </a:prstGeom>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0">
            <a:extLst>
              <a:ext uri="{28A0092B-C50C-407E-A947-70E740481C1C}">
                <a14:useLocalDpi xmlns:a14="http://schemas.microsoft.com/office/drawing/2010/main" val="0"/>
              </a:ext>
            </a:extLst>
          </a:blip>
          <a:srcRect l="29661" t="-496" r="3622" b="496"/>
          <a:stretch>
            <a:fillRect/>
          </a:stretch>
        </p:blipFill>
        <p:spPr>
          <a:xfrm flipH="1">
            <a:off x="6407222" y="4467763"/>
            <a:ext cx="2912765" cy="2220554"/>
          </a:xfrm>
          <a:prstGeom prst="rect">
            <a:avLst/>
          </a:prstGeom>
        </p:spPr>
      </p:pic>
      <p:sp>
        <p:nvSpPr>
          <p:cNvPr id="7" name="Scrollen: horizontal 6">
            <a:extLst>
              <a:ext uri="{FF2B5EF4-FFF2-40B4-BE49-F238E27FC236}">
                <a16:creationId xmlns:a16="http://schemas.microsoft.com/office/drawing/2014/main" id="{678074E3-FE2D-1A03-BEE0-10089B101AEB}"/>
              </a:ext>
            </a:extLst>
          </p:cNvPr>
          <p:cNvSpPr/>
          <p:nvPr/>
        </p:nvSpPr>
        <p:spPr>
          <a:xfrm>
            <a:off x="257153" y="104278"/>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Mo,</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20. Juli –  Der Umgang mit Skandalen</a:t>
            </a:r>
          </a:p>
        </p:txBody>
      </p:sp>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wipe(left)">
                                      <p:cBhvr>
                                        <p:cTn id="20" dur="500"/>
                                        <p:tgtEl>
                                          <p:spTgt spid="7">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wipe(left)">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strVal val="#ppt_w+.3"/>
                                          </p:val>
                                        </p:tav>
                                        <p:tav tm="100000">
                                          <p:val>
                                            <p:strVal val="#ppt_w"/>
                                          </p:val>
                                        </p:tav>
                                      </p:tavLst>
                                    </p:anim>
                                    <p:anim calcmode="lin" valueType="num">
                                      <p:cBhvr>
                                        <p:cTn id="34" dur="1000" fill="hold"/>
                                        <p:tgtEl>
                                          <p:spTgt spid="11"/>
                                        </p:tgtEl>
                                        <p:attrNameLst>
                                          <p:attrName>ppt_h</p:attrName>
                                        </p:attrNameLst>
                                      </p:cBhvr>
                                      <p:tavLst>
                                        <p:tav tm="0">
                                          <p:val>
                                            <p:strVal val="#ppt_h"/>
                                          </p:val>
                                        </p:tav>
                                        <p:tav tm="100000">
                                          <p:val>
                                            <p:strVal val="#ppt_h"/>
                                          </p:val>
                                        </p:tav>
                                      </p:tavLst>
                                    </p:anim>
                                    <p:animEffect transition="in" filter="fade">
                                      <p:cBhvr>
                                        <p:cTn id="35" dur="1000"/>
                                        <p:tgtEl>
                                          <p:spTgt spid="11"/>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9" dur="500"/>
                                        <p:tgtEl>
                                          <p:spTgt spid="2">
                                            <p:graphicEl>
                                              <a:dgm id="{4517103E-ADA7-4D99-A534-654E56DEE0F6}"/>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0" presetClass="entr" presetSubtype="0" decel="10000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1000" fill="hold"/>
                                        <p:tgtEl>
                                          <p:spTgt spid="4"/>
                                        </p:tgtEl>
                                        <p:attrNameLst>
                                          <p:attrName>ppt_w</p:attrName>
                                        </p:attrNameLst>
                                      </p:cBhvr>
                                      <p:tavLst>
                                        <p:tav tm="0">
                                          <p:val>
                                            <p:strVal val="#ppt_w+.3"/>
                                          </p:val>
                                        </p:tav>
                                        <p:tav tm="100000">
                                          <p:val>
                                            <p:strVal val="#ppt_w"/>
                                          </p:val>
                                        </p:tav>
                                      </p:tavLst>
                                    </p:anim>
                                    <p:anim calcmode="lin" valueType="num">
                                      <p:cBhvr>
                                        <p:cTn id="45" dur="1000" fill="hold"/>
                                        <p:tgtEl>
                                          <p:spTgt spid="4"/>
                                        </p:tgtEl>
                                        <p:attrNameLst>
                                          <p:attrName>ppt_h</p:attrName>
                                        </p:attrNameLst>
                                      </p:cBhvr>
                                      <p:tavLst>
                                        <p:tav tm="0">
                                          <p:val>
                                            <p:strVal val="#ppt_h"/>
                                          </p:val>
                                        </p:tav>
                                        <p:tav tm="100000">
                                          <p:val>
                                            <p:strVal val="#ppt_h"/>
                                          </p:val>
                                        </p:tav>
                                      </p:tavLst>
                                    </p:anim>
                                    <p:animEffect transition="in" filter="fade">
                                      <p:cBhvr>
                                        <p:cTn id="46" dur="1000"/>
                                        <p:tgtEl>
                                          <p:spTgt spid="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50" dur="500"/>
                                        <p:tgtEl>
                                          <p:spTgt spid="2">
                                            <p:graphicEl>
                                              <a:dgm id="{06D00E97-8472-4DEB-B568-1CC0F46D6F4C}"/>
                                            </p:graphicEl>
                                          </p:spTgt>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54" dur="500"/>
                                        <p:tgtEl>
                                          <p:spTgt spid="2">
                                            <p:graphicEl>
                                              <a:dgm id="{DE09943A-C256-40CD-B210-19FD6DF04B3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9" dur="500"/>
                                        <p:tgtEl>
                                          <p:spTgt spid="2">
                                            <p:graphicEl>
                                              <a:dgm id="{2E1695E2-AA7A-4BE8-80AA-A0A5E0BEED1D}"/>
                                            </p:graphicEl>
                                          </p:spTgt>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63" dur="500"/>
                                        <p:tgtEl>
                                          <p:spTgt spid="2">
                                            <p:graphicEl>
                                              <a:dgm id="{53659B7C-0BD0-45C0-AE43-E38BED7A72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7"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A905620-660D-07FE-91A7-8E463E0FC269}"/>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26027A9E-165F-2A74-641C-BDD3C267B5A0}"/>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7F642182-518B-3162-C4AC-AD1906208337}"/>
              </a:ext>
            </a:extLst>
          </p:cNvPr>
          <p:cNvSpPr txBox="1"/>
          <p:nvPr/>
        </p:nvSpPr>
        <p:spPr>
          <a:xfrm>
            <a:off x="3537682" y="49160"/>
            <a:ext cx="8493314"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latin typeface="Candara" panose="020E0502030303020204" pitchFamily="34" charset="0"/>
              </a:rPr>
              <a:t>AUSROTTUNG DER SÜNDE</a:t>
            </a:r>
          </a:p>
        </p:txBody>
      </p:sp>
      <p:sp>
        <p:nvSpPr>
          <p:cNvPr id="5" name="CuadroTexto 4">
            <a:extLst>
              <a:ext uri="{FF2B5EF4-FFF2-40B4-BE49-F238E27FC236}">
                <a16:creationId xmlns:a16="http://schemas.microsoft.com/office/drawing/2014/main" id="{5CCE34D4-C308-ED8B-A6CF-E901992481CC}"/>
              </a:ext>
            </a:extLst>
          </p:cNvPr>
          <p:cNvSpPr txBox="1"/>
          <p:nvPr/>
        </p:nvSpPr>
        <p:spPr>
          <a:xfrm>
            <a:off x="3537682" y="660119"/>
            <a:ext cx="8493314"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andara" panose="020E0502030303020204" pitchFamily="34" charset="0"/>
              </a:rPr>
              <a:t>“</a:t>
            </a:r>
            <a:r>
              <a:rPr lang="de-DE" b="1" dirty="0">
                <a:solidFill>
                  <a:schemeClr val="accent3">
                    <a:lumMod val="75000"/>
                  </a:schemeClr>
                </a:solidFill>
                <a:latin typeface="Candara" panose="020E0502030303020204" pitchFamily="34" charset="0"/>
              </a:rPr>
              <a:t>Die aber draußen sind, wird GOTT richten. </a:t>
            </a:r>
            <a:br>
              <a:rPr lang="de-DE" b="1" dirty="0">
                <a:solidFill>
                  <a:schemeClr val="accent3">
                    <a:lumMod val="75000"/>
                  </a:schemeClr>
                </a:solidFill>
                <a:latin typeface="Candara" panose="020E0502030303020204" pitchFamily="34" charset="0"/>
              </a:rPr>
            </a:br>
            <a:r>
              <a:rPr lang="de-DE" b="1" dirty="0">
                <a:solidFill>
                  <a:schemeClr val="accent3">
                    <a:lumMod val="75000"/>
                  </a:schemeClr>
                </a:solidFill>
                <a:latin typeface="Candara" panose="020E0502030303020204" pitchFamily="34" charset="0"/>
              </a:rPr>
              <a:t>Verstoßt ihr den Bösen aus eurer Mitte!</a:t>
            </a:r>
            <a:r>
              <a:rPr lang="en" b="1" dirty="0">
                <a:solidFill>
                  <a:schemeClr val="accent3">
                    <a:lumMod val="75000"/>
                  </a:schemeClr>
                </a:solidFill>
                <a:latin typeface="Candara" panose="020E0502030303020204" pitchFamily="34" charset="0"/>
              </a:rPr>
              <a:t>” </a:t>
            </a:r>
            <a:r>
              <a:rPr lang="en" sz="1400" b="1" dirty="0">
                <a:solidFill>
                  <a:schemeClr val="accent3">
                    <a:lumMod val="75000"/>
                  </a:schemeClr>
                </a:solidFill>
                <a:latin typeface="Candara" panose="020E0502030303020204" pitchFamily="34" charset="0"/>
              </a:rPr>
              <a:t>(1. Kor 5:13)</a:t>
            </a:r>
            <a:endParaRPr lang="es-ES" b="1" dirty="0">
              <a:solidFill>
                <a:schemeClr val="accent3">
                  <a:lumMod val="75000"/>
                </a:schemeClr>
              </a:solidFill>
              <a:latin typeface="Candara" panose="020E0502030303020204" pitchFamily="34" charset="0"/>
            </a:endParaRPr>
          </a:p>
        </p:txBody>
      </p:sp>
      <p:sp>
        <p:nvSpPr>
          <p:cNvPr id="8" name="CuadroTexto 7">
            <a:extLst>
              <a:ext uri="{FF2B5EF4-FFF2-40B4-BE49-F238E27FC236}">
                <a16:creationId xmlns:a16="http://schemas.microsoft.com/office/drawing/2014/main" id="{6303B3EA-41C9-E35D-5426-5869920038A1}"/>
              </a:ext>
            </a:extLst>
          </p:cNvPr>
          <p:cNvSpPr txBox="1"/>
          <p:nvPr/>
        </p:nvSpPr>
        <p:spPr>
          <a:xfrm>
            <a:off x="257152" y="1477628"/>
            <a:ext cx="8261205" cy="1523494"/>
          </a:xfrm>
          <a:prstGeom prst="rect">
            <a:avLst/>
          </a:prstGeom>
          <a:noFill/>
        </p:spPr>
        <p:txBody>
          <a:bodyPr wrap="square" rtlCol="0">
            <a:spAutoFit/>
          </a:bodyPr>
          <a:lstStyle/>
          <a:p>
            <a:pPr>
              <a:spcBef>
                <a:spcPts val="600"/>
              </a:spcBef>
            </a:pPr>
            <a:r>
              <a:rPr lang="de-DE" sz="2200" b="1" dirty="0"/>
              <a:t>Die </a:t>
            </a:r>
            <a:r>
              <a:rPr lang="de-DE" sz="2200" b="1" dirty="0">
                <a:highlight>
                  <a:srgbClr val="A47D00"/>
                </a:highlight>
              </a:rPr>
              <a:t>GEMEINDEZUCHT</a:t>
            </a:r>
            <a:r>
              <a:rPr lang="de-DE" sz="2200" b="1" dirty="0"/>
              <a:t> (unabhängig von der Schwere der Sünde) muss immer einen </a:t>
            </a:r>
            <a:r>
              <a:rPr lang="de-DE" sz="500" b="1" dirty="0">
                <a:highlight>
                  <a:srgbClr val="800080"/>
                </a:highlight>
              </a:rPr>
              <a:t>.</a:t>
            </a:r>
            <a:r>
              <a:rPr lang="de-DE" sz="2200" b="1" dirty="0">
                <a:solidFill>
                  <a:schemeClr val="accent4">
                    <a:lumMod val="60000"/>
                    <a:lumOff val="40000"/>
                  </a:schemeClr>
                </a:solidFill>
                <a:highlight>
                  <a:srgbClr val="800080"/>
                </a:highlight>
              </a:rPr>
              <a:t>erlösenden Zweck </a:t>
            </a:r>
            <a:r>
              <a:rPr lang="de-DE" sz="2200" b="1" dirty="0"/>
              <a:t> haben. </a:t>
            </a:r>
          </a:p>
          <a:p>
            <a:pPr>
              <a:spcBef>
                <a:spcPts val="600"/>
              </a:spcBef>
            </a:pPr>
            <a:r>
              <a:rPr lang="de-DE" sz="2200" b="1" dirty="0"/>
              <a:t>Die Sünde der Person muss klargestellt werden, </a:t>
            </a:r>
            <a:br>
              <a:rPr lang="de-DE" sz="2200" b="1" dirty="0"/>
            </a:br>
            <a:r>
              <a:rPr lang="de-DE" sz="2200" b="1" dirty="0"/>
              <a:t>damit sie ihn </a:t>
            </a:r>
            <a:r>
              <a:rPr lang="de-DE" sz="2200" b="1" dirty="0">
                <a:solidFill>
                  <a:schemeClr val="accent3">
                    <a:lumMod val="50000"/>
                  </a:schemeClr>
                </a:solidFill>
                <a:highlight>
                  <a:srgbClr val="FFFF00"/>
                </a:highlight>
              </a:rPr>
              <a:t>erkennen</a:t>
            </a:r>
            <a:r>
              <a:rPr lang="de-DE" sz="2200" b="1" dirty="0"/>
              <a:t>, </a:t>
            </a:r>
            <a:r>
              <a:rPr lang="de-DE" sz="2200" b="1" dirty="0">
                <a:solidFill>
                  <a:schemeClr val="accent3">
                    <a:lumMod val="50000"/>
                  </a:schemeClr>
                </a:solidFill>
                <a:highlight>
                  <a:srgbClr val="FFFF00"/>
                </a:highlight>
              </a:rPr>
              <a:t>bereuen</a:t>
            </a:r>
            <a:r>
              <a:rPr lang="de-DE" sz="2200" b="1" dirty="0"/>
              <a:t> und </a:t>
            </a:r>
            <a:r>
              <a:rPr lang="de-DE" sz="2200" b="1" dirty="0">
                <a:solidFill>
                  <a:schemeClr val="accent3">
                    <a:lumMod val="50000"/>
                  </a:schemeClr>
                </a:solidFill>
                <a:highlight>
                  <a:srgbClr val="FFFF00"/>
                </a:highlight>
              </a:rPr>
              <a:t>davon lassen</a:t>
            </a:r>
            <a:r>
              <a:rPr lang="de-DE" sz="2200" b="1" dirty="0">
                <a:solidFill>
                  <a:schemeClr val="accent3">
                    <a:lumMod val="50000"/>
                  </a:schemeClr>
                </a:solidFill>
              </a:rPr>
              <a:t> </a:t>
            </a:r>
            <a:r>
              <a:rPr lang="de-DE" sz="2200" b="1" dirty="0"/>
              <a:t>kann. </a:t>
            </a:r>
            <a:endParaRPr lang="en" sz="2200" b="1" dirty="0"/>
          </a:p>
        </p:txBody>
      </p:sp>
      <p:pic>
        <p:nvPicPr>
          <p:cNvPr id="13" name="Imagen 12">
            <a:extLst>
              <a:ext uri="{FF2B5EF4-FFF2-40B4-BE49-F238E27FC236}">
                <a16:creationId xmlns:a16="http://schemas.microsoft.com/office/drawing/2014/main" id="{E297F26F-8F66-8232-E006-27538296D3F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45"/>
          <a:stretch>
            <a:fillRect/>
          </a:stretch>
        </p:blipFill>
        <p:spPr>
          <a:xfrm>
            <a:off x="379524" y="3071463"/>
            <a:ext cx="3576459" cy="3534126"/>
          </a:xfrm>
          <a:prstGeom prst="rect">
            <a:avLst/>
          </a:prstGeom>
          <a:effectLst>
            <a:softEdge rad="127000"/>
          </a:effectLst>
        </p:spPr>
      </p:pic>
      <p:pic>
        <p:nvPicPr>
          <p:cNvPr id="15" name="Imagen 14">
            <a:extLst>
              <a:ext uri="{FF2B5EF4-FFF2-40B4-BE49-F238E27FC236}">
                <a16:creationId xmlns:a16="http://schemas.microsoft.com/office/drawing/2014/main" id="{4DD43200-B843-E24F-8CD8-0BB18C971C0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26863" y="1529809"/>
            <a:ext cx="4107985" cy="5099567"/>
          </a:xfrm>
          <a:prstGeom prst="rect">
            <a:avLst/>
          </a:prstGeom>
          <a:effectLst>
            <a:softEdge rad="317500"/>
          </a:effectLst>
        </p:spPr>
      </p:pic>
      <p:sp>
        <p:nvSpPr>
          <p:cNvPr id="7" name="Scrollen: horizontal 6">
            <a:extLst>
              <a:ext uri="{FF2B5EF4-FFF2-40B4-BE49-F238E27FC236}">
                <a16:creationId xmlns:a16="http://schemas.microsoft.com/office/drawing/2014/main" id="{58DA485D-0BCE-7F1E-2C06-1C73C0DAD810}"/>
              </a:ext>
            </a:extLst>
          </p:cNvPr>
          <p:cNvSpPr/>
          <p:nvPr/>
        </p:nvSpPr>
        <p:spPr>
          <a:xfrm>
            <a:off x="257153" y="104278"/>
            <a:ext cx="3280529"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Mo,</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20. Juli –  Der Umgang mit Skandalen</a:t>
            </a:r>
          </a:p>
        </p:txBody>
      </p:sp>
      <p:sp>
        <p:nvSpPr>
          <p:cNvPr id="10" name="Textfeld 9">
            <a:extLst>
              <a:ext uri="{FF2B5EF4-FFF2-40B4-BE49-F238E27FC236}">
                <a16:creationId xmlns:a16="http://schemas.microsoft.com/office/drawing/2014/main" id="{BB0912D4-F1B8-513D-A362-2AE5D69C8209}"/>
              </a:ext>
            </a:extLst>
          </p:cNvPr>
          <p:cNvSpPr txBox="1"/>
          <p:nvPr/>
        </p:nvSpPr>
        <p:spPr>
          <a:xfrm>
            <a:off x="3976758" y="3429000"/>
            <a:ext cx="3850105" cy="2462213"/>
          </a:xfrm>
          <a:prstGeom prst="rect">
            <a:avLst/>
          </a:prstGeom>
          <a:noFill/>
        </p:spPr>
        <p:txBody>
          <a:bodyPr wrap="square">
            <a:spAutoFit/>
          </a:bodyPr>
          <a:lstStyle/>
          <a:p>
            <a:pPr algn="ctr"/>
            <a:r>
              <a:rPr lang="de-DE" sz="2200" b="1" dirty="0"/>
              <a:t>Dann kann derjenige,</a:t>
            </a:r>
            <a:br>
              <a:rPr lang="de-DE" sz="2200" b="1" dirty="0"/>
            </a:br>
            <a:r>
              <a:rPr lang="de-DE" sz="2200" b="1" dirty="0"/>
              <a:t>der den Fehltritt </a:t>
            </a:r>
            <a:br>
              <a:rPr lang="de-DE" sz="2200" b="1" dirty="0"/>
            </a:br>
            <a:r>
              <a:rPr lang="de-DE" sz="2200" b="1" dirty="0"/>
              <a:t>begangen hat,</a:t>
            </a:r>
            <a:br>
              <a:rPr lang="de-DE" sz="2200" b="1" dirty="0"/>
            </a:br>
            <a:r>
              <a:rPr lang="de-DE" sz="2200" b="1" dirty="0"/>
              <a:t> "am Tag des HERRN JESUS gerettet werden". </a:t>
            </a:r>
          </a:p>
          <a:p>
            <a:pPr algn="ctr"/>
            <a:endParaRPr lang="de-DE" sz="2200" b="1" dirty="0"/>
          </a:p>
          <a:p>
            <a:pPr algn="ctr"/>
            <a:r>
              <a:rPr lang="de-DE" sz="2200" b="1" dirty="0"/>
              <a:t>(1. Kor 5,5).</a:t>
            </a:r>
            <a:endParaRPr lang="de-DE" dirty="0"/>
          </a:p>
        </p:txBody>
      </p:sp>
    </p:spTree>
    <p:extLst>
      <p:ext uri="{BB962C8B-B14F-4D97-AF65-F5344CB8AC3E}">
        <p14:creationId xmlns:p14="http://schemas.microsoft.com/office/powerpoint/2010/main" val="654218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2565</Words>
  <Application>Microsoft Office PowerPoint</Application>
  <PresentationFormat>Panorámica</PresentationFormat>
  <Paragraphs>120</Paragraphs>
  <Slides>25</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25</vt:i4>
      </vt:variant>
    </vt:vector>
  </HeadingPairs>
  <TitlesOfParts>
    <vt:vector size="33" baseType="lpstr">
      <vt:lpstr>Aptos</vt:lpstr>
      <vt:lpstr>Constantia</vt:lpstr>
      <vt:lpstr>Candara</vt:lpstr>
      <vt:lpstr>Arial</vt:lpstr>
      <vt:lpstr>Aptos Display</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115</cp:revision>
  <dcterms:created xsi:type="dcterms:W3CDTF">2026-06-19T16:27:56Z</dcterms:created>
  <dcterms:modified xsi:type="dcterms:W3CDTF">2026-07-24T16:20:30Z</dcterms:modified>
</cp:coreProperties>
</file>