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22"/>
  </p:notesMasterIdLst>
  <p:sldIdLst>
    <p:sldId id="256" r:id="rId3"/>
    <p:sldId id="262" r:id="rId4"/>
    <p:sldId id="266" r:id="rId5"/>
    <p:sldId id="270" r:id="rId6"/>
    <p:sldId id="267" r:id="rId7"/>
    <p:sldId id="278" r:id="rId8"/>
    <p:sldId id="268" r:id="rId9"/>
    <p:sldId id="279" r:id="rId10"/>
    <p:sldId id="280" r:id="rId11"/>
    <p:sldId id="281" r:id="rId12"/>
    <p:sldId id="260" r:id="rId13"/>
    <p:sldId id="261" r:id="rId14"/>
    <p:sldId id="282" r:id="rId15"/>
    <p:sldId id="269" r:id="rId16"/>
    <p:sldId id="272" r:id="rId17"/>
    <p:sldId id="273" r:id="rId18"/>
    <p:sldId id="275" r:id="rId19"/>
    <p:sldId id="276" r:id="rId20"/>
    <p:sldId id="277" r:id="rId21"/>
  </p:sldIdLst>
  <p:sldSz cx="12192000" cy="6858000"/>
  <p:notesSz cx="6858000" cy="9144000"/>
  <p:embeddedFontLst>
    <p:embeddedFont>
      <p:font typeface="Candara" panose="020E0502030303020204" pitchFamily="34" charset="0"/>
      <p:regular r:id="rId23"/>
      <p:bold r:id="rId24"/>
      <p:italic r:id="rId25"/>
      <p:boldItalic r:id="rId26"/>
    </p:embeddedFont>
    <p:embeddedFont>
      <p:font typeface="Constantia" panose="02030602050306030303" pitchFamily="18" charset="0"/>
      <p:regular r:id="rId27"/>
      <p:bold r:id="rId28"/>
      <p:italic r:id="rId29"/>
      <p:boldItalic r:id="rId30"/>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79B"/>
    <a:srgbClr val="63A6B5"/>
    <a:srgbClr val="0184B0"/>
    <a:srgbClr val="A7AA53"/>
    <a:srgbClr val="337519"/>
    <a:srgbClr val="91E171"/>
    <a:srgbClr val="105660"/>
    <a:srgbClr val="5C4A00"/>
    <a:srgbClr val="C7E6A4"/>
    <a:srgbClr val="91784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6247" autoAdjust="0"/>
  </p:normalViewPr>
  <p:slideViewPr>
    <p:cSldViewPr snapToGrid="0">
      <p:cViewPr varScale="1">
        <p:scale>
          <a:sx n="103" d="100"/>
          <a:sy n="103" d="100"/>
        </p:scale>
        <p:origin x="27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4.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3.fntdata"/><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2.fntdata"/><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8" Type="http://schemas.openxmlformats.org/officeDocument/2006/relationships/slide" Target="slides/slide6.xml"/></Relationships>
</file>

<file path=ppt/diagrams/_rels/data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image" Target="../media/image15.jpeg"/></Relationships>
</file>

<file path=ppt/diagrams/_rels/data4.xml.rels><?xml version="1.0" encoding="UTF-8" standalone="yes"?>
<Relationships xmlns="http://schemas.openxmlformats.org/package/2006/relationships"><Relationship Id="rId1" Type="http://schemas.openxmlformats.org/officeDocument/2006/relationships/image" Target="../media/image32.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image" Target="../media/image15.jpeg"/></Relationships>
</file>

<file path=ppt/diagrams/_rels/drawing4.xml.rels><?xml version="1.0" encoding="UTF-8" standalone="yes"?>
<Relationships xmlns="http://schemas.openxmlformats.org/package/2006/relationships"><Relationship Id="rId1" Type="http://schemas.openxmlformats.org/officeDocument/2006/relationships/image" Target="../media/image32.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8DE2A0-7BA7-458D-99A1-D9B3F741FE62}"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es-ES"/>
        </a:p>
      </dgm:t>
    </dgm:pt>
    <dgm:pt modelId="{118D28A0-2C81-4E20-83D8-337E72355E0C}">
      <dgm:prSet custT="1"/>
      <dgm:spPr>
        <a:solidFill>
          <a:schemeClr val="accent4">
            <a:lumMod val="50000"/>
          </a:schemeClr>
        </a:solidFill>
        <a:effectLst>
          <a:outerShdw blurRad="50800" dist="38100" dir="2700000" algn="tl" rotWithShape="0">
            <a:prstClr val="black">
              <a:alpha val="40000"/>
            </a:prstClr>
          </a:outerShdw>
        </a:effectLst>
      </dgm:spPr>
      <dgm:t>
        <a:bodyPr/>
        <a:lstStyle/>
        <a:p>
          <a:r>
            <a:rPr lang="en" sz="2000" b="1" dirty="0"/>
            <a:t>1. Korinther 8</a:t>
          </a:r>
        </a:p>
      </dgm:t>
    </dgm:pt>
    <dgm:pt modelId="{194D3DDD-781E-487E-BE5E-CC1789E42CF2}" type="parTrans" cxnId="{0DFE376C-6ADB-42B6-B120-E3C6CF69EBB1}">
      <dgm:prSet/>
      <dgm:spPr/>
      <dgm:t>
        <a:bodyPr/>
        <a:lstStyle/>
        <a:p>
          <a:endParaRPr lang="es-ES" sz="2000" b="1"/>
        </a:p>
      </dgm:t>
    </dgm:pt>
    <dgm:pt modelId="{3C1CC809-8E8C-4D32-A836-E33BAAC1F441}" type="sibTrans" cxnId="{0DFE376C-6ADB-42B6-B120-E3C6CF69EBB1}">
      <dgm:prSet/>
      <dgm:spPr/>
      <dgm:t>
        <a:bodyPr/>
        <a:lstStyle/>
        <a:p>
          <a:endParaRPr lang="es-ES" sz="2000" b="1"/>
        </a:p>
      </dgm:t>
    </dgm:pt>
    <dgm:pt modelId="{F1CD2F33-95CB-44B2-B2EB-18C0F6AF59F3}">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de-DE" sz="2000" b="1" dirty="0"/>
            <a:t>Essen, das den Götzen geweiht wurde
(Erkenntnis und Liebe)</a:t>
          </a:r>
          <a:endParaRPr lang="en" sz="2000" b="1" dirty="0">
            <a:solidFill>
              <a:srgbClr val="105660"/>
            </a:solidFill>
          </a:endParaRPr>
        </a:p>
      </dgm:t>
    </dgm:pt>
    <dgm:pt modelId="{0649B2E2-32EE-4588-BC06-73599311D52F}" type="parTrans" cxnId="{8069C2BD-91EA-44BC-935D-5B69537D5FB2}">
      <dgm:prSet/>
      <dgm:spPr/>
      <dgm:t>
        <a:bodyPr/>
        <a:lstStyle/>
        <a:p>
          <a:endParaRPr lang="es-ES" sz="2000" b="1"/>
        </a:p>
      </dgm:t>
    </dgm:pt>
    <dgm:pt modelId="{72DA17D0-0320-45F2-9CB8-722D008DBF13}" type="sibTrans" cxnId="{8069C2BD-91EA-44BC-935D-5B69537D5FB2}">
      <dgm:prSet/>
      <dgm:spPr/>
      <dgm:t>
        <a:bodyPr/>
        <a:lstStyle/>
        <a:p>
          <a:endParaRPr lang="es-ES" sz="2000" b="1"/>
        </a:p>
      </dgm:t>
    </dgm:pt>
    <dgm:pt modelId="{A0487429-BEEA-4814-A7FD-DF3D8DDB8992}">
      <dgm:prSet custT="1"/>
      <dgm:spPr>
        <a:solidFill>
          <a:schemeClr val="accent1">
            <a:lumMod val="75000"/>
          </a:schemeClr>
        </a:solidFill>
        <a:effectLst>
          <a:outerShdw blurRad="50800" dist="38100" dir="2700000" algn="tl" rotWithShape="0">
            <a:prstClr val="black">
              <a:alpha val="40000"/>
            </a:prstClr>
          </a:outerShdw>
        </a:effectLst>
      </dgm:spPr>
      <dgm:t>
        <a:bodyPr/>
        <a:lstStyle/>
        <a:p>
          <a:r>
            <a:rPr lang="en" sz="2000" b="1" dirty="0"/>
            <a:t>1. Korinther 9</a:t>
          </a:r>
        </a:p>
      </dgm:t>
    </dgm:pt>
    <dgm:pt modelId="{173A3E42-C226-407F-8237-FD1E5BB3E420}" type="parTrans" cxnId="{A9424E30-0283-4EB8-8AC1-83260AB5FF22}">
      <dgm:prSet/>
      <dgm:spPr/>
      <dgm:t>
        <a:bodyPr/>
        <a:lstStyle/>
        <a:p>
          <a:endParaRPr lang="es-ES" sz="2000" b="1"/>
        </a:p>
      </dgm:t>
    </dgm:pt>
    <dgm:pt modelId="{E2FD1593-85B8-4ED3-9E3C-EE793DFF1658}" type="sibTrans" cxnId="{A9424E30-0283-4EB8-8AC1-83260AB5FF22}">
      <dgm:prSet/>
      <dgm:spPr/>
      <dgm:t>
        <a:bodyPr/>
        <a:lstStyle/>
        <a:p>
          <a:endParaRPr lang="es-ES" sz="2000" b="1"/>
        </a:p>
      </dgm:t>
    </dgm:pt>
    <dgm:pt modelId="{2DD08215-E7C0-406F-A2C1-B933C43095E0}">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en" sz="2000" b="1" dirty="0"/>
            <a:t>1. Korinther 10:1-13</a:t>
          </a:r>
        </a:p>
      </dgm:t>
    </dgm:pt>
    <dgm:pt modelId="{D181264C-9C20-4C80-A9DF-4C20BD8CFC7C}" type="parTrans" cxnId="{1D4AEDF9-7731-43A1-A2E2-5ECE0F781982}">
      <dgm:prSet/>
      <dgm:spPr/>
      <dgm:t>
        <a:bodyPr/>
        <a:lstStyle/>
        <a:p>
          <a:endParaRPr lang="es-ES" sz="2000" b="1"/>
        </a:p>
      </dgm:t>
    </dgm:pt>
    <dgm:pt modelId="{6372C50C-2F9B-4534-8705-6AA32B63F789}" type="sibTrans" cxnId="{1D4AEDF9-7731-43A1-A2E2-5ECE0F781982}">
      <dgm:prSet/>
      <dgm:spPr/>
      <dgm:t>
        <a:bodyPr/>
        <a:lstStyle/>
        <a:p>
          <a:endParaRPr lang="es-ES" sz="2000" b="1"/>
        </a:p>
      </dgm:t>
    </dgm:pt>
    <dgm:pt modelId="{72372290-65D5-44CE-BB86-7211895908B8}">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de-DE" sz="2000" b="1" dirty="0">
              <a:solidFill>
                <a:schemeClr val="accent5">
                  <a:lumMod val="50000"/>
                </a:schemeClr>
              </a:solidFill>
            </a:rPr>
            <a:t>Warnung vor Götzenkult
(Lektionen der Vergangenheit)</a:t>
          </a:r>
          <a:endParaRPr lang="en" sz="2000" b="1" dirty="0">
            <a:solidFill>
              <a:schemeClr val="accent5">
                <a:lumMod val="50000"/>
              </a:schemeClr>
            </a:solidFill>
          </a:endParaRPr>
        </a:p>
      </dgm:t>
    </dgm:pt>
    <dgm:pt modelId="{2274FFB4-4B2C-4153-A18E-A23146937F52}" type="parTrans" cxnId="{21A481E3-9585-4D6B-9E9F-1DE0940CB427}">
      <dgm:prSet/>
      <dgm:spPr/>
      <dgm:t>
        <a:bodyPr/>
        <a:lstStyle/>
        <a:p>
          <a:endParaRPr lang="es-ES" sz="2000" b="1"/>
        </a:p>
      </dgm:t>
    </dgm:pt>
    <dgm:pt modelId="{3A3E78A7-9F41-42AE-90D3-FFF94E6FB6A1}" type="sibTrans" cxnId="{21A481E3-9585-4D6B-9E9F-1DE0940CB427}">
      <dgm:prSet/>
      <dgm:spPr/>
      <dgm:t>
        <a:bodyPr/>
        <a:lstStyle/>
        <a:p>
          <a:endParaRPr lang="es-ES" sz="2000" b="1"/>
        </a:p>
      </dgm:t>
    </dgm:pt>
    <dgm:pt modelId="{3309BE94-2E55-4780-8847-E2314BB6B5CA}">
      <dgm:prSet custT="1"/>
      <dgm:spPr>
        <a:solidFill>
          <a:schemeClr val="accent6">
            <a:lumMod val="75000"/>
          </a:schemeClr>
        </a:solidFill>
        <a:effectLst>
          <a:outerShdw blurRad="50800" dist="38100" dir="2700000" algn="tl" rotWithShape="0">
            <a:prstClr val="black">
              <a:alpha val="40000"/>
            </a:prstClr>
          </a:outerShdw>
        </a:effectLst>
      </dgm:spPr>
      <dgm:t>
        <a:bodyPr/>
        <a:lstStyle/>
        <a:p>
          <a:r>
            <a:rPr lang="en" sz="2000" b="1" dirty="0"/>
            <a:t>1. Korinther 10:14-22</a:t>
          </a:r>
        </a:p>
      </dgm:t>
    </dgm:pt>
    <dgm:pt modelId="{716BA5BC-8650-4C80-A758-E545C9B2F9C1}" type="parTrans" cxnId="{A8CD50C4-9FB6-4D50-97CB-ECD47B5EE62A}">
      <dgm:prSet/>
      <dgm:spPr/>
      <dgm:t>
        <a:bodyPr/>
        <a:lstStyle/>
        <a:p>
          <a:endParaRPr lang="es-ES" sz="2000" b="1"/>
        </a:p>
      </dgm:t>
    </dgm:pt>
    <dgm:pt modelId="{C7CA6C9E-4294-4543-BF9B-72B740B78668}" type="sibTrans" cxnId="{A8CD50C4-9FB6-4D50-97CB-ECD47B5EE62A}">
      <dgm:prSet/>
      <dgm:spPr/>
      <dgm:t>
        <a:bodyPr/>
        <a:lstStyle/>
        <a:p>
          <a:endParaRPr lang="es-ES" sz="2000" b="1"/>
        </a:p>
      </dgm:t>
    </dgm:pt>
    <dgm:pt modelId="{D02A6EB1-2A9E-4313-AFC2-7525C8869E9E}">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de-DE" sz="2000" b="1" dirty="0">
              <a:solidFill>
                <a:schemeClr val="accent6">
                  <a:lumMod val="50000"/>
                </a:schemeClr>
              </a:solidFill>
            </a:rPr>
            <a:t>Der Kelch des HERRN u. der Kelch der Dämonen
(Den Götzenkult aufgeben)</a:t>
          </a:r>
          <a:endParaRPr lang="en" sz="2000" b="1" dirty="0">
            <a:solidFill>
              <a:schemeClr val="accent6">
                <a:lumMod val="50000"/>
              </a:schemeClr>
            </a:solidFill>
          </a:endParaRPr>
        </a:p>
      </dgm:t>
    </dgm:pt>
    <dgm:pt modelId="{2F0E6EA3-5BDE-437C-BAD3-EB384E4778E6}" type="parTrans" cxnId="{B5C5B7B3-FE0B-40E5-87E0-351D691C4778}">
      <dgm:prSet/>
      <dgm:spPr/>
      <dgm:t>
        <a:bodyPr/>
        <a:lstStyle/>
        <a:p>
          <a:endParaRPr lang="es-ES" sz="2000" b="1"/>
        </a:p>
      </dgm:t>
    </dgm:pt>
    <dgm:pt modelId="{EAEB4C2F-B6F7-4B4F-8268-CBF30DEF8D0B}" type="sibTrans" cxnId="{B5C5B7B3-FE0B-40E5-87E0-351D691C4778}">
      <dgm:prSet/>
      <dgm:spPr/>
      <dgm:t>
        <a:bodyPr/>
        <a:lstStyle/>
        <a:p>
          <a:endParaRPr lang="es-ES" sz="2000" b="1"/>
        </a:p>
      </dgm:t>
    </dgm:pt>
    <dgm:pt modelId="{0E15DC5B-1B4C-48A9-B98F-835B260FC666}">
      <dgm:prSet custT="1"/>
      <dgm:spPr>
        <a:solidFill>
          <a:schemeClr val="accent3">
            <a:lumMod val="75000"/>
          </a:schemeClr>
        </a:solidFill>
        <a:effectLst>
          <a:outerShdw blurRad="50800" dist="38100" dir="2700000" algn="tl" rotWithShape="0">
            <a:prstClr val="black">
              <a:alpha val="40000"/>
            </a:prstClr>
          </a:outerShdw>
        </a:effectLst>
      </dgm:spPr>
      <dgm:t>
        <a:bodyPr/>
        <a:lstStyle/>
        <a:p>
          <a:r>
            <a:rPr lang="en" sz="2000" b="1" dirty="0"/>
            <a:t>1. Korinther 10:23-33</a:t>
          </a:r>
        </a:p>
      </dgm:t>
    </dgm:pt>
    <dgm:pt modelId="{9DBB4E95-5646-41A8-A5D6-7159A86BB88C}" type="parTrans" cxnId="{051BC786-8D26-4D9E-91A1-C74B41B91965}">
      <dgm:prSet/>
      <dgm:spPr/>
      <dgm:t>
        <a:bodyPr/>
        <a:lstStyle/>
        <a:p>
          <a:endParaRPr lang="es-ES" sz="2000" b="1"/>
        </a:p>
      </dgm:t>
    </dgm:pt>
    <dgm:pt modelId="{6ACE434A-AD9B-466D-A982-F0F1284FDFD6}" type="sibTrans" cxnId="{051BC786-8D26-4D9E-91A1-C74B41B91965}">
      <dgm:prSet/>
      <dgm:spPr/>
      <dgm:t>
        <a:bodyPr/>
        <a:lstStyle/>
        <a:p>
          <a:endParaRPr lang="es-ES" sz="2000" b="1"/>
        </a:p>
      </dgm:t>
    </dgm:pt>
    <dgm:pt modelId="{FAD9A2C5-01C8-4B9B-913A-F57905C6BD4C}">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de-DE" sz="2000" b="1" dirty="0">
              <a:solidFill>
                <a:schemeClr val="accent3">
                  <a:lumMod val="50000"/>
                </a:schemeClr>
              </a:solidFill>
            </a:rPr>
            <a:t>Tu alles zur Ehre GOTTES
(Nach dem Gesetz oder angemessen?)</a:t>
          </a:r>
          <a:endParaRPr lang="en" sz="2000" b="1" dirty="0">
            <a:solidFill>
              <a:schemeClr val="accent3">
                <a:lumMod val="50000"/>
              </a:schemeClr>
            </a:solidFill>
          </a:endParaRPr>
        </a:p>
      </dgm:t>
    </dgm:pt>
    <dgm:pt modelId="{BA06FD9E-E4F9-4DBE-93A9-02580831DF2A}" type="parTrans" cxnId="{F5479E2A-AF07-4B80-9E03-633BDE5EFFFC}">
      <dgm:prSet/>
      <dgm:spPr/>
      <dgm:t>
        <a:bodyPr/>
        <a:lstStyle/>
        <a:p>
          <a:endParaRPr lang="es-ES" sz="2000" b="1"/>
        </a:p>
      </dgm:t>
    </dgm:pt>
    <dgm:pt modelId="{7057C2B2-13DB-4594-9FC3-FD03734FFA1D}" type="sibTrans" cxnId="{F5479E2A-AF07-4B80-9E03-633BDE5EFFFC}">
      <dgm:prSet/>
      <dgm:spPr/>
      <dgm:t>
        <a:bodyPr/>
        <a:lstStyle/>
        <a:p>
          <a:endParaRPr lang="es-ES" sz="2000" b="1"/>
        </a:p>
      </dgm:t>
    </dgm:pt>
    <dgm:pt modelId="{9FB25CA6-FCCA-4675-BAE8-18913FB635E5}" type="pres">
      <dgm:prSet presAssocID="{408DE2A0-7BA7-458D-99A1-D9B3F741FE62}" presName="linear" presStyleCnt="0">
        <dgm:presLayoutVars>
          <dgm:animLvl val="lvl"/>
          <dgm:resizeHandles val="exact"/>
        </dgm:presLayoutVars>
      </dgm:prSet>
      <dgm:spPr/>
    </dgm:pt>
    <dgm:pt modelId="{3A05F303-8B79-4418-B387-6B3C4F4217F4}" type="pres">
      <dgm:prSet presAssocID="{118D28A0-2C81-4E20-83D8-337E72355E0C}" presName="parentText" presStyleLbl="node1" presStyleIdx="0" presStyleCnt="5" custScaleY="34965">
        <dgm:presLayoutVars>
          <dgm:chMax val="0"/>
          <dgm:bulletEnabled val="1"/>
        </dgm:presLayoutVars>
      </dgm:prSet>
      <dgm:spPr/>
    </dgm:pt>
    <dgm:pt modelId="{CBDBDD01-3099-41C2-BE30-1FC52A6D2D21}" type="pres">
      <dgm:prSet presAssocID="{118D28A0-2C81-4E20-83D8-337E72355E0C}" presName="childText" presStyleLbl="revTx" presStyleIdx="0" presStyleCnt="4" custScaleY="86368">
        <dgm:presLayoutVars>
          <dgm:bulletEnabled val="1"/>
        </dgm:presLayoutVars>
      </dgm:prSet>
      <dgm:spPr/>
    </dgm:pt>
    <dgm:pt modelId="{D23DF7B9-1508-4D64-BF74-796D8F9392E5}" type="pres">
      <dgm:prSet presAssocID="{A0487429-BEEA-4814-A7FD-DF3D8DDB8992}" presName="parentText" presStyleLbl="node1" presStyleIdx="1" presStyleCnt="5" custScaleY="34965" custLinFactNeighborY="-48672">
        <dgm:presLayoutVars>
          <dgm:chMax val="0"/>
          <dgm:bulletEnabled val="1"/>
        </dgm:presLayoutVars>
      </dgm:prSet>
      <dgm:spPr/>
    </dgm:pt>
    <dgm:pt modelId="{D6026164-F603-4D86-9512-71F60844DA4A}" type="pres">
      <dgm:prSet presAssocID="{E2FD1593-85B8-4ED3-9E3C-EE793DFF1658}" presName="spacer" presStyleCnt="0"/>
      <dgm:spPr/>
    </dgm:pt>
    <dgm:pt modelId="{44612A3A-7010-455E-982D-13892276492C}" type="pres">
      <dgm:prSet presAssocID="{2DD08215-E7C0-406F-A2C1-B933C43095E0}" presName="parentText" presStyleLbl="node1" presStyleIdx="2" presStyleCnt="5" custScaleY="34965" custLinFactNeighborY="53335">
        <dgm:presLayoutVars>
          <dgm:chMax val="0"/>
          <dgm:bulletEnabled val="1"/>
        </dgm:presLayoutVars>
      </dgm:prSet>
      <dgm:spPr/>
    </dgm:pt>
    <dgm:pt modelId="{10B49261-2E38-4333-877D-540977F0CE76}" type="pres">
      <dgm:prSet presAssocID="{2DD08215-E7C0-406F-A2C1-B933C43095E0}" presName="childText" presStyleLbl="revTx" presStyleIdx="1" presStyleCnt="4" custLinFactNeighborY="47492">
        <dgm:presLayoutVars>
          <dgm:bulletEnabled val="1"/>
        </dgm:presLayoutVars>
      </dgm:prSet>
      <dgm:spPr/>
    </dgm:pt>
    <dgm:pt modelId="{E02B32B1-A93B-45CE-A8E9-B011A91A1719}" type="pres">
      <dgm:prSet presAssocID="{3309BE94-2E55-4780-8847-E2314BB6B5CA}" presName="parentText" presStyleLbl="node1" presStyleIdx="3" presStyleCnt="5" custScaleY="34965" custLinFactNeighborY="25767">
        <dgm:presLayoutVars>
          <dgm:chMax val="0"/>
          <dgm:bulletEnabled val="1"/>
        </dgm:presLayoutVars>
      </dgm:prSet>
      <dgm:spPr/>
    </dgm:pt>
    <dgm:pt modelId="{F6C34058-B94A-4665-B0D2-FAC45F96C35E}" type="pres">
      <dgm:prSet presAssocID="{3309BE94-2E55-4780-8847-E2314BB6B5CA}" presName="childText" presStyleLbl="revTx" presStyleIdx="2" presStyleCnt="4" custLinFactNeighborY="23211">
        <dgm:presLayoutVars>
          <dgm:bulletEnabled val="1"/>
        </dgm:presLayoutVars>
      </dgm:prSet>
      <dgm:spPr/>
    </dgm:pt>
    <dgm:pt modelId="{98DC2228-4CA8-4FBD-BE7A-F2BCAB7EE064}" type="pres">
      <dgm:prSet presAssocID="{0E15DC5B-1B4C-48A9-B98F-835B260FC666}" presName="parentText" presStyleLbl="node1" presStyleIdx="4" presStyleCnt="5" custScaleY="34965">
        <dgm:presLayoutVars>
          <dgm:chMax val="0"/>
          <dgm:bulletEnabled val="1"/>
        </dgm:presLayoutVars>
      </dgm:prSet>
      <dgm:spPr/>
    </dgm:pt>
    <dgm:pt modelId="{A64A5609-2709-430E-A009-E012925686C4}" type="pres">
      <dgm:prSet presAssocID="{0E15DC5B-1B4C-48A9-B98F-835B260FC666}" presName="childText" presStyleLbl="revTx" presStyleIdx="3" presStyleCnt="4" custLinFactNeighborY="18604">
        <dgm:presLayoutVars>
          <dgm:bulletEnabled val="1"/>
        </dgm:presLayoutVars>
      </dgm:prSet>
      <dgm:spPr/>
    </dgm:pt>
  </dgm:ptLst>
  <dgm:cxnLst>
    <dgm:cxn modelId="{6032E409-39A6-441C-BEF4-20A70FB0E99C}" type="presOf" srcId="{F1CD2F33-95CB-44B2-B2EB-18C0F6AF59F3}" destId="{CBDBDD01-3099-41C2-BE30-1FC52A6D2D21}" srcOrd="0" destOrd="0" presId="urn:microsoft.com/office/officeart/2005/8/layout/vList2"/>
    <dgm:cxn modelId="{CED81B12-4326-4581-88DF-4DD4F563B8DF}" type="presOf" srcId="{0E15DC5B-1B4C-48A9-B98F-835B260FC666}" destId="{98DC2228-4CA8-4FBD-BE7A-F2BCAB7EE064}" srcOrd="0" destOrd="0" presId="urn:microsoft.com/office/officeart/2005/8/layout/vList2"/>
    <dgm:cxn modelId="{55678328-294A-4A7F-87A0-83C6B3736A99}" type="presOf" srcId="{72372290-65D5-44CE-BB86-7211895908B8}" destId="{10B49261-2E38-4333-877D-540977F0CE76}" srcOrd="0" destOrd="0" presId="urn:microsoft.com/office/officeart/2005/8/layout/vList2"/>
    <dgm:cxn modelId="{F5479E2A-AF07-4B80-9E03-633BDE5EFFFC}" srcId="{0E15DC5B-1B4C-48A9-B98F-835B260FC666}" destId="{FAD9A2C5-01C8-4B9B-913A-F57905C6BD4C}" srcOrd="0" destOrd="0" parTransId="{BA06FD9E-E4F9-4DBE-93A9-02580831DF2A}" sibTransId="{7057C2B2-13DB-4594-9FC3-FD03734FFA1D}"/>
    <dgm:cxn modelId="{A9424E30-0283-4EB8-8AC1-83260AB5FF22}" srcId="{408DE2A0-7BA7-458D-99A1-D9B3F741FE62}" destId="{A0487429-BEEA-4814-A7FD-DF3D8DDB8992}" srcOrd="1" destOrd="0" parTransId="{173A3E42-C226-407F-8237-FD1E5BB3E420}" sibTransId="{E2FD1593-85B8-4ED3-9E3C-EE793DFF1658}"/>
    <dgm:cxn modelId="{1D9DB933-B562-49AA-A92D-BAA94C19B152}" type="presOf" srcId="{A0487429-BEEA-4814-A7FD-DF3D8DDB8992}" destId="{D23DF7B9-1508-4D64-BF74-796D8F9392E5}" srcOrd="0" destOrd="0" presId="urn:microsoft.com/office/officeart/2005/8/layout/vList2"/>
    <dgm:cxn modelId="{7835A542-DEE3-492D-AF86-4C7E692D928E}" type="presOf" srcId="{3309BE94-2E55-4780-8847-E2314BB6B5CA}" destId="{E02B32B1-A93B-45CE-A8E9-B011A91A1719}" srcOrd="0" destOrd="0" presId="urn:microsoft.com/office/officeart/2005/8/layout/vList2"/>
    <dgm:cxn modelId="{0DFE376C-6ADB-42B6-B120-E3C6CF69EBB1}" srcId="{408DE2A0-7BA7-458D-99A1-D9B3F741FE62}" destId="{118D28A0-2C81-4E20-83D8-337E72355E0C}" srcOrd="0" destOrd="0" parTransId="{194D3DDD-781E-487E-BE5E-CC1789E42CF2}" sibTransId="{3C1CC809-8E8C-4D32-A836-E33BAAC1F441}"/>
    <dgm:cxn modelId="{85973558-BC2B-40FE-A323-BC8AF96F0D64}" type="presOf" srcId="{D02A6EB1-2A9E-4313-AFC2-7525C8869E9E}" destId="{F6C34058-B94A-4665-B0D2-FAC45F96C35E}" srcOrd="0" destOrd="0" presId="urn:microsoft.com/office/officeart/2005/8/layout/vList2"/>
    <dgm:cxn modelId="{7CF86685-952F-4D63-AC8E-7EB1B15C26CC}" type="presOf" srcId="{FAD9A2C5-01C8-4B9B-913A-F57905C6BD4C}" destId="{A64A5609-2709-430E-A009-E012925686C4}" srcOrd="0" destOrd="0" presId="urn:microsoft.com/office/officeart/2005/8/layout/vList2"/>
    <dgm:cxn modelId="{051BC786-8D26-4D9E-91A1-C74B41B91965}" srcId="{408DE2A0-7BA7-458D-99A1-D9B3F741FE62}" destId="{0E15DC5B-1B4C-48A9-B98F-835B260FC666}" srcOrd="4" destOrd="0" parTransId="{9DBB4E95-5646-41A8-A5D6-7159A86BB88C}" sibTransId="{6ACE434A-AD9B-466D-A982-F0F1284FDFD6}"/>
    <dgm:cxn modelId="{3CA9A5B2-B697-4079-8B2D-2B9C383738F5}" type="presOf" srcId="{408DE2A0-7BA7-458D-99A1-D9B3F741FE62}" destId="{9FB25CA6-FCCA-4675-BAE8-18913FB635E5}" srcOrd="0" destOrd="0" presId="urn:microsoft.com/office/officeart/2005/8/layout/vList2"/>
    <dgm:cxn modelId="{B5C5B7B3-FE0B-40E5-87E0-351D691C4778}" srcId="{3309BE94-2E55-4780-8847-E2314BB6B5CA}" destId="{D02A6EB1-2A9E-4313-AFC2-7525C8869E9E}" srcOrd="0" destOrd="0" parTransId="{2F0E6EA3-5BDE-437C-BAD3-EB384E4778E6}" sibTransId="{EAEB4C2F-B6F7-4B4F-8268-CBF30DEF8D0B}"/>
    <dgm:cxn modelId="{8069C2BD-91EA-44BC-935D-5B69537D5FB2}" srcId="{118D28A0-2C81-4E20-83D8-337E72355E0C}" destId="{F1CD2F33-95CB-44B2-B2EB-18C0F6AF59F3}" srcOrd="0" destOrd="0" parTransId="{0649B2E2-32EE-4588-BC06-73599311D52F}" sibTransId="{72DA17D0-0320-45F2-9CB8-722D008DBF13}"/>
    <dgm:cxn modelId="{A8CD50C4-9FB6-4D50-97CB-ECD47B5EE62A}" srcId="{408DE2A0-7BA7-458D-99A1-D9B3F741FE62}" destId="{3309BE94-2E55-4780-8847-E2314BB6B5CA}" srcOrd="3" destOrd="0" parTransId="{716BA5BC-8650-4C80-A758-E545C9B2F9C1}" sibTransId="{C7CA6C9E-4294-4543-BF9B-72B740B78668}"/>
    <dgm:cxn modelId="{21A481E3-9585-4D6B-9E9F-1DE0940CB427}" srcId="{2DD08215-E7C0-406F-A2C1-B933C43095E0}" destId="{72372290-65D5-44CE-BB86-7211895908B8}" srcOrd="0" destOrd="0" parTransId="{2274FFB4-4B2C-4153-A18E-A23146937F52}" sibTransId="{3A3E78A7-9F41-42AE-90D3-FFF94E6FB6A1}"/>
    <dgm:cxn modelId="{4954C3EA-881A-49D8-9399-61973243C4AC}" type="presOf" srcId="{2DD08215-E7C0-406F-A2C1-B933C43095E0}" destId="{44612A3A-7010-455E-982D-13892276492C}" srcOrd="0" destOrd="0" presId="urn:microsoft.com/office/officeart/2005/8/layout/vList2"/>
    <dgm:cxn modelId="{877468F8-635F-4903-B660-E4806E2B1BDA}" type="presOf" srcId="{118D28A0-2C81-4E20-83D8-337E72355E0C}" destId="{3A05F303-8B79-4418-B387-6B3C4F4217F4}" srcOrd="0" destOrd="0" presId="urn:microsoft.com/office/officeart/2005/8/layout/vList2"/>
    <dgm:cxn modelId="{1D4AEDF9-7731-43A1-A2E2-5ECE0F781982}" srcId="{408DE2A0-7BA7-458D-99A1-D9B3F741FE62}" destId="{2DD08215-E7C0-406F-A2C1-B933C43095E0}" srcOrd="2" destOrd="0" parTransId="{D181264C-9C20-4C80-A9DF-4C20BD8CFC7C}" sibTransId="{6372C50C-2F9B-4534-8705-6AA32B63F789}"/>
    <dgm:cxn modelId="{2D43C8B7-645C-468E-A409-A5567134233C}" type="presParOf" srcId="{9FB25CA6-FCCA-4675-BAE8-18913FB635E5}" destId="{3A05F303-8B79-4418-B387-6B3C4F4217F4}" srcOrd="0" destOrd="0" presId="urn:microsoft.com/office/officeart/2005/8/layout/vList2"/>
    <dgm:cxn modelId="{BFBAE746-0894-4EA7-824A-470BA67A3C40}" type="presParOf" srcId="{9FB25CA6-FCCA-4675-BAE8-18913FB635E5}" destId="{CBDBDD01-3099-41C2-BE30-1FC52A6D2D21}" srcOrd="1" destOrd="0" presId="urn:microsoft.com/office/officeart/2005/8/layout/vList2"/>
    <dgm:cxn modelId="{4EE747EF-E8BF-42B5-B1DE-382827F88E81}" type="presParOf" srcId="{9FB25CA6-FCCA-4675-BAE8-18913FB635E5}" destId="{D23DF7B9-1508-4D64-BF74-796D8F9392E5}" srcOrd="2" destOrd="0" presId="urn:microsoft.com/office/officeart/2005/8/layout/vList2"/>
    <dgm:cxn modelId="{34CC2EB2-5EA2-4854-9280-7E31F2B4A644}" type="presParOf" srcId="{9FB25CA6-FCCA-4675-BAE8-18913FB635E5}" destId="{D6026164-F603-4D86-9512-71F60844DA4A}" srcOrd="3" destOrd="0" presId="urn:microsoft.com/office/officeart/2005/8/layout/vList2"/>
    <dgm:cxn modelId="{220F97E3-329D-48D4-868A-19E3EDCACF3B}" type="presParOf" srcId="{9FB25CA6-FCCA-4675-BAE8-18913FB635E5}" destId="{44612A3A-7010-455E-982D-13892276492C}" srcOrd="4" destOrd="0" presId="urn:microsoft.com/office/officeart/2005/8/layout/vList2"/>
    <dgm:cxn modelId="{CA6EB42C-FB5B-4A76-B099-2735C90B7D95}" type="presParOf" srcId="{9FB25CA6-FCCA-4675-BAE8-18913FB635E5}" destId="{10B49261-2E38-4333-877D-540977F0CE76}" srcOrd="5" destOrd="0" presId="urn:microsoft.com/office/officeart/2005/8/layout/vList2"/>
    <dgm:cxn modelId="{7CA50D29-3AE0-4D13-BC6D-86A34F1C50AB}" type="presParOf" srcId="{9FB25CA6-FCCA-4675-BAE8-18913FB635E5}" destId="{E02B32B1-A93B-45CE-A8E9-B011A91A1719}" srcOrd="6" destOrd="0" presId="urn:microsoft.com/office/officeart/2005/8/layout/vList2"/>
    <dgm:cxn modelId="{28D76CBE-DB7F-4053-BC8E-7F7C3D27A125}" type="presParOf" srcId="{9FB25CA6-FCCA-4675-BAE8-18913FB635E5}" destId="{F6C34058-B94A-4665-B0D2-FAC45F96C35E}" srcOrd="7" destOrd="0" presId="urn:microsoft.com/office/officeart/2005/8/layout/vList2"/>
    <dgm:cxn modelId="{AFABD40D-3935-4391-AE4F-5E84B7D7E124}" type="presParOf" srcId="{9FB25CA6-FCCA-4675-BAE8-18913FB635E5}" destId="{98DC2228-4CA8-4FBD-BE7A-F2BCAB7EE064}" srcOrd="8" destOrd="0" presId="urn:microsoft.com/office/officeart/2005/8/layout/vList2"/>
    <dgm:cxn modelId="{49B8C388-A1F2-4414-BAF7-E7C252231BEA}" type="presParOf" srcId="{9FB25CA6-FCCA-4675-BAE8-18913FB635E5}" destId="{A64A5609-2709-430E-A009-E012925686C4}"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7B6242-D4E7-4B12-9987-445776BC5E20}" type="doc">
      <dgm:prSet loTypeId="urn:microsoft.com/office/officeart/2005/8/layout/lProcess3" loCatId="process" qsTypeId="urn:microsoft.com/office/officeart/2005/8/quickstyle/3d3" qsCatId="3D" csTypeId="urn:microsoft.com/office/officeart/2005/8/colors/colorful3" csCatId="colorful" phldr="1"/>
      <dgm:spPr/>
      <dgm:t>
        <a:bodyPr/>
        <a:lstStyle/>
        <a:p>
          <a:endParaRPr lang="es-ES"/>
        </a:p>
      </dgm:t>
    </dgm:pt>
    <dgm:pt modelId="{224C2218-7DFA-4586-A30F-D586B967D91D}">
      <dgm:prSet custT="1"/>
      <dgm:spPr>
        <a:ln>
          <a:solidFill>
            <a:schemeClr val="accent3">
              <a:lumMod val="75000"/>
            </a:schemeClr>
          </a:solidFill>
        </a:ln>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outerShdw>
              </a:effectLst>
            </a:rPr>
            <a:t>1. Kor 8:4-7a</a:t>
          </a:r>
        </a:p>
      </dgm:t>
    </dgm:pt>
    <dgm:pt modelId="{D434FE00-034B-4EFE-B0E6-0427505F5C1B}" type="parTrans" cxnId="{31F2B435-5555-4916-8F07-6CD01FE334B4}">
      <dgm:prSet/>
      <dgm:spPr/>
      <dgm:t>
        <a:bodyPr/>
        <a:lstStyle/>
        <a:p>
          <a:endParaRPr lang="es-ES" sz="2000" b="1"/>
        </a:p>
      </dgm:t>
    </dgm:pt>
    <dgm:pt modelId="{5C9A743E-16D3-428C-8CD7-35756BD3F73E}" type="sibTrans" cxnId="{31F2B435-5555-4916-8F07-6CD01FE334B4}">
      <dgm:prSet/>
      <dgm:spPr/>
      <dgm:t>
        <a:bodyPr/>
        <a:lstStyle/>
        <a:p>
          <a:endParaRPr lang="es-ES" sz="2000" b="1"/>
        </a:p>
      </dgm:t>
    </dgm:pt>
    <dgm:pt modelId="{495E32CE-A560-4586-B8F3-D2EA05F9A542}">
      <dgm:prSet custT="1"/>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de-DE" sz="2000" b="1" dirty="0"/>
            <a:t>Die Starken verstehen, </a:t>
          </a:r>
          <a:br>
            <a:rPr lang="de-DE" sz="2000" b="1" dirty="0"/>
          </a:br>
          <a:r>
            <a:rPr lang="de-DE" sz="2000" b="1" dirty="0"/>
            <a:t>dass Götzen nichts sind, </a:t>
          </a:r>
          <a:br>
            <a:rPr lang="de-DE" sz="2000" b="1" dirty="0"/>
          </a:br>
          <a:r>
            <a:rPr lang="de-DE" sz="2000" b="1" dirty="0"/>
            <a:t>denn es gibt nur einen wahren GOTT.</a:t>
          </a:r>
          <a:endParaRPr lang="en" sz="2000" b="1" dirty="0"/>
        </a:p>
      </dgm:t>
    </dgm:pt>
    <dgm:pt modelId="{1565C228-8A09-41B2-9D03-42108DEBD83E}" type="parTrans" cxnId="{1FB5E159-81D2-432A-851A-7D2866B36C59}">
      <dgm:prSet/>
      <dgm:spPr/>
      <dgm:t>
        <a:bodyPr/>
        <a:lstStyle/>
        <a:p>
          <a:endParaRPr lang="es-ES" sz="2000" b="1"/>
        </a:p>
      </dgm:t>
    </dgm:pt>
    <dgm:pt modelId="{32AAFBA5-04AD-4A9D-A94A-A283268A9F17}" type="sibTrans" cxnId="{1FB5E159-81D2-432A-851A-7D2866B36C59}">
      <dgm:prSet/>
      <dgm:spPr/>
      <dgm:t>
        <a:bodyPr/>
        <a:lstStyle/>
        <a:p>
          <a:endParaRPr lang="es-ES" sz="2000" b="1"/>
        </a:p>
      </dgm:t>
    </dgm:pt>
    <dgm:pt modelId="{E6360339-6A3E-49F1-84F7-906784CE42A9}">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de-DE" sz="2000" b="1" dirty="0"/>
            <a:t>Die Schwachen </a:t>
          </a:r>
          <a:br>
            <a:rPr lang="de-DE" sz="2000" b="1" dirty="0"/>
          </a:br>
          <a:r>
            <a:rPr lang="de-DE" sz="2000" b="1" dirty="0"/>
            <a:t>haben diesen Punkt noch nicht begriffen.</a:t>
          </a:r>
          <a:endParaRPr lang="en" sz="2000" b="1" dirty="0"/>
        </a:p>
      </dgm:t>
    </dgm:pt>
    <dgm:pt modelId="{8630F8C6-AC79-4DF2-B825-9A3CE97A60C3}" type="parTrans" cxnId="{9405A14A-B7EF-4321-95C6-7998D5CCD051}">
      <dgm:prSet/>
      <dgm:spPr/>
      <dgm:t>
        <a:bodyPr/>
        <a:lstStyle/>
        <a:p>
          <a:endParaRPr lang="es-ES" sz="2000" b="1"/>
        </a:p>
      </dgm:t>
    </dgm:pt>
    <dgm:pt modelId="{B10A8677-375B-48B8-86A7-89695A4675E8}" type="sibTrans" cxnId="{9405A14A-B7EF-4321-95C6-7998D5CCD051}">
      <dgm:prSet/>
      <dgm:spPr/>
      <dgm:t>
        <a:bodyPr/>
        <a:lstStyle/>
        <a:p>
          <a:endParaRPr lang="es-ES" sz="2000" b="1"/>
        </a:p>
      </dgm:t>
    </dgm:pt>
    <dgm:pt modelId="{B89D38D2-6F54-4911-9BA5-F9613B9FB2D7}">
      <dgm:prSet custT="1"/>
      <dgm:spPr>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outerShdw>
              </a:effectLst>
            </a:rPr>
            <a:t>1. Kor 8:7b</a:t>
          </a:r>
        </a:p>
      </dgm:t>
    </dgm:pt>
    <dgm:pt modelId="{BDED1566-0B9B-46D9-A6D0-00977A92710E}" type="parTrans" cxnId="{94822324-E684-4E42-96AA-74E6C2460135}">
      <dgm:prSet/>
      <dgm:spPr/>
      <dgm:t>
        <a:bodyPr/>
        <a:lstStyle/>
        <a:p>
          <a:endParaRPr lang="es-ES" sz="2000" b="1"/>
        </a:p>
      </dgm:t>
    </dgm:pt>
    <dgm:pt modelId="{BAA07EB6-A7B9-4F88-8597-5AB32C407EDE}" type="sibTrans" cxnId="{94822324-E684-4E42-96AA-74E6C2460135}">
      <dgm:prSet/>
      <dgm:spPr/>
      <dgm:t>
        <a:bodyPr/>
        <a:lstStyle/>
        <a:p>
          <a:endParaRPr lang="es-ES" sz="2000" b="1"/>
        </a:p>
      </dgm:t>
    </dgm:pt>
    <dgm:pt modelId="{2776CE47-33C5-40EF-BDC8-89BC80748243}">
      <dgm:prSet custT="1"/>
      <dgm:spPr>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de-DE" sz="2000" b="1" dirty="0"/>
            <a:t>Die Starken essen den Götzen geweihtes Fleisch, weil sie wissen, dass Götzen das Essen </a:t>
          </a:r>
          <a:br>
            <a:rPr lang="de-DE" sz="2000" b="1" dirty="0"/>
          </a:br>
          <a:r>
            <a:rPr lang="de-DE" sz="2000" b="1" dirty="0"/>
            <a:t>nicht verunreinigen können.</a:t>
          </a:r>
          <a:endParaRPr lang="en" sz="2000" b="1" dirty="0"/>
        </a:p>
      </dgm:t>
    </dgm:pt>
    <dgm:pt modelId="{AF2800DF-E080-4F2F-BD31-44D7D3434318}" type="parTrans" cxnId="{FA58B6BA-62B9-4D1D-BF8D-39709A42C926}">
      <dgm:prSet/>
      <dgm:spPr/>
      <dgm:t>
        <a:bodyPr/>
        <a:lstStyle/>
        <a:p>
          <a:endParaRPr lang="es-ES" sz="2000" b="1"/>
        </a:p>
      </dgm:t>
    </dgm:pt>
    <dgm:pt modelId="{C0E89EDB-02C4-4D12-B196-1E066A98E810}" type="sibTrans" cxnId="{FA58B6BA-62B9-4D1D-BF8D-39709A42C926}">
      <dgm:prSet/>
      <dgm:spPr/>
      <dgm:t>
        <a:bodyPr/>
        <a:lstStyle/>
        <a:p>
          <a:endParaRPr lang="es-ES" sz="2000" b="1"/>
        </a:p>
      </dgm:t>
    </dgm:pt>
    <dgm:pt modelId="{F4F2E759-ADF5-473B-AA6E-EA8B436E7DE6}">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de-DE" sz="2000" b="1" dirty="0"/>
            <a:t>Die Schwachen glauben, sie sündigen, wenn sie dieses Fleisch essen.</a:t>
          </a:r>
          <a:endParaRPr lang="en" sz="2000" b="1" dirty="0"/>
        </a:p>
      </dgm:t>
    </dgm:pt>
    <dgm:pt modelId="{763CA71F-CE65-4A16-940D-E609ABD26EF4}" type="parTrans" cxnId="{89E165C4-DBD2-4752-925A-3FEE713E0D81}">
      <dgm:prSet/>
      <dgm:spPr/>
      <dgm:t>
        <a:bodyPr/>
        <a:lstStyle/>
        <a:p>
          <a:endParaRPr lang="es-ES" sz="2000" b="1"/>
        </a:p>
      </dgm:t>
    </dgm:pt>
    <dgm:pt modelId="{320786B9-12EB-4D98-891C-928F3DF1B6CC}" type="sibTrans" cxnId="{89E165C4-DBD2-4752-925A-3FEE713E0D81}">
      <dgm:prSet/>
      <dgm:spPr/>
      <dgm:t>
        <a:bodyPr/>
        <a:lstStyle/>
        <a:p>
          <a:endParaRPr lang="es-ES" sz="2000" b="1"/>
        </a:p>
      </dgm:t>
    </dgm:pt>
    <dgm:pt modelId="{47A19946-25A5-4B56-A141-E5677607D29C}" type="pres">
      <dgm:prSet presAssocID="{A37B6242-D4E7-4B12-9987-445776BC5E20}" presName="Name0" presStyleCnt="0">
        <dgm:presLayoutVars>
          <dgm:chPref val="3"/>
          <dgm:dir/>
          <dgm:animLvl val="lvl"/>
          <dgm:resizeHandles/>
        </dgm:presLayoutVars>
      </dgm:prSet>
      <dgm:spPr/>
    </dgm:pt>
    <dgm:pt modelId="{32934454-E9A8-4B99-AA01-149E2CE26C77}" type="pres">
      <dgm:prSet presAssocID="{224C2218-7DFA-4586-A30F-D586B967D91D}" presName="horFlow" presStyleCnt="0"/>
      <dgm:spPr/>
    </dgm:pt>
    <dgm:pt modelId="{96A1A607-75D1-49D1-9A28-DF4A61F2840B}" type="pres">
      <dgm:prSet presAssocID="{224C2218-7DFA-4586-A30F-D586B967D91D}" presName="bigChev" presStyleLbl="node1" presStyleIdx="0" presStyleCnt="2" custScaleY="91290" custLinFactNeighborX="-399" custLinFactNeighborY="-222"/>
      <dgm:spPr/>
    </dgm:pt>
    <dgm:pt modelId="{8B05C955-7CBB-4A66-B50A-4405E037C69A}" type="pres">
      <dgm:prSet presAssocID="{1565C228-8A09-41B2-9D03-42108DEBD83E}" presName="parTrans" presStyleCnt="0"/>
      <dgm:spPr/>
    </dgm:pt>
    <dgm:pt modelId="{E90EB568-0294-4AFD-BC10-719F13A82570}" type="pres">
      <dgm:prSet presAssocID="{495E32CE-A560-4586-B8F3-D2EA05F9A542}" presName="node" presStyleLbl="alignAccFollowNode1" presStyleIdx="0" presStyleCnt="4" custScaleX="249022">
        <dgm:presLayoutVars>
          <dgm:bulletEnabled val="1"/>
        </dgm:presLayoutVars>
      </dgm:prSet>
      <dgm:spPr/>
    </dgm:pt>
    <dgm:pt modelId="{61B0D29C-851E-4945-B601-61B64299E6E6}" type="pres">
      <dgm:prSet presAssocID="{32AAFBA5-04AD-4A9D-A94A-A283268A9F17}" presName="sibTrans" presStyleCnt="0"/>
      <dgm:spPr/>
    </dgm:pt>
    <dgm:pt modelId="{068719C7-C5E4-40BB-8BAF-8186DB790EF8}" type="pres">
      <dgm:prSet presAssocID="{E6360339-6A3E-49F1-84F7-906784CE42A9}" presName="node" presStyleLbl="alignAccFollowNode1" presStyleIdx="1" presStyleCnt="4" custScaleX="170897">
        <dgm:presLayoutVars>
          <dgm:bulletEnabled val="1"/>
        </dgm:presLayoutVars>
      </dgm:prSet>
      <dgm:spPr/>
    </dgm:pt>
    <dgm:pt modelId="{3EB0BDC6-A27E-421A-B935-968B70168D30}" type="pres">
      <dgm:prSet presAssocID="{224C2218-7DFA-4586-A30F-D586B967D91D}" presName="vSp" presStyleCnt="0"/>
      <dgm:spPr/>
    </dgm:pt>
    <dgm:pt modelId="{1BD6A2E0-D850-44C0-84C6-9AD3F2A13B67}" type="pres">
      <dgm:prSet presAssocID="{B89D38D2-6F54-4911-9BA5-F9613B9FB2D7}" presName="horFlow" presStyleCnt="0"/>
      <dgm:spPr/>
    </dgm:pt>
    <dgm:pt modelId="{666AC947-4D8B-44F5-BA63-AF83B5AD4115}" type="pres">
      <dgm:prSet presAssocID="{B89D38D2-6F54-4911-9BA5-F9613B9FB2D7}" presName="bigChev" presStyleLbl="node1" presStyleIdx="1" presStyleCnt="2"/>
      <dgm:spPr/>
    </dgm:pt>
    <dgm:pt modelId="{7158B2A0-4BD7-4765-AEFA-CCE05EFAD61D}" type="pres">
      <dgm:prSet presAssocID="{AF2800DF-E080-4F2F-BD31-44D7D3434318}" presName="parTrans" presStyleCnt="0"/>
      <dgm:spPr/>
    </dgm:pt>
    <dgm:pt modelId="{6F7ADDF0-0B6A-451D-A9A2-A1F29DEE9070}" type="pres">
      <dgm:prSet presAssocID="{2776CE47-33C5-40EF-BDC8-89BC80748243}" presName="node" presStyleLbl="alignAccFollowNode1" presStyleIdx="2" presStyleCnt="4" custScaleX="249022" custScaleY="119491">
        <dgm:presLayoutVars>
          <dgm:bulletEnabled val="1"/>
        </dgm:presLayoutVars>
      </dgm:prSet>
      <dgm:spPr/>
    </dgm:pt>
    <dgm:pt modelId="{058D1250-6804-46F2-964A-AFC95B8A7331}" type="pres">
      <dgm:prSet presAssocID="{C0E89EDB-02C4-4D12-B196-1E066A98E810}" presName="sibTrans" presStyleCnt="0"/>
      <dgm:spPr/>
    </dgm:pt>
    <dgm:pt modelId="{531987D8-A72D-4C2C-ABC1-F5CAF8BEE0FD}" type="pres">
      <dgm:prSet presAssocID="{F4F2E759-ADF5-473B-AA6E-EA8B436E7DE6}" presName="node" presStyleLbl="alignAccFollowNode1" presStyleIdx="3" presStyleCnt="4" custScaleX="170897">
        <dgm:presLayoutVars>
          <dgm:bulletEnabled val="1"/>
        </dgm:presLayoutVars>
      </dgm:prSet>
      <dgm:spPr/>
    </dgm:pt>
  </dgm:ptLst>
  <dgm:cxnLst>
    <dgm:cxn modelId="{638ECA00-AC3F-4699-AE6A-84874F37BBFC}" type="presOf" srcId="{A37B6242-D4E7-4B12-9987-445776BC5E20}" destId="{47A19946-25A5-4B56-A141-E5677607D29C}" srcOrd="0" destOrd="0" presId="urn:microsoft.com/office/officeart/2005/8/layout/lProcess3"/>
    <dgm:cxn modelId="{94822324-E684-4E42-96AA-74E6C2460135}" srcId="{A37B6242-D4E7-4B12-9987-445776BC5E20}" destId="{B89D38D2-6F54-4911-9BA5-F9613B9FB2D7}" srcOrd="1" destOrd="0" parTransId="{BDED1566-0B9B-46D9-A6D0-00977A92710E}" sibTransId="{BAA07EB6-A7B9-4F88-8597-5AB32C407EDE}"/>
    <dgm:cxn modelId="{31F2B435-5555-4916-8F07-6CD01FE334B4}" srcId="{A37B6242-D4E7-4B12-9987-445776BC5E20}" destId="{224C2218-7DFA-4586-A30F-D586B967D91D}" srcOrd="0" destOrd="0" parTransId="{D434FE00-034B-4EFE-B0E6-0427505F5C1B}" sibTransId="{5C9A743E-16D3-428C-8CD7-35756BD3F73E}"/>
    <dgm:cxn modelId="{9405A14A-B7EF-4321-95C6-7998D5CCD051}" srcId="{224C2218-7DFA-4586-A30F-D586B967D91D}" destId="{E6360339-6A3E-49F1-84F7-906784CE42A9}" srcOrd="1" destOrd="0" parTransId="{8630F8C6-AC79-4DF2-B825-9A3CE97A60C3}" sibTransId="{B10A8677-375B-48B8-86A7-89695A4675E8}"/>
    <dgm:cxn modelId="{A95D574E-7849-487B-818E-7C8D62471BE3}" type="presOf" srcId="{224C2218-7DFA-4586-A30F-D586B967D91D}" destId="{96A1A607-75D1-49D1-9A28-DF4A61F2840B}" srcOrd="0" destOrd="0" presId="urn:microsoft.com/office/officeart/2005/8/layout/lProcess3"/>
    <dgm:cxn modelId="{CAF14152-FD1F-4D0F-A3B2-E76C586D5B0E}" type="presOf" srcId="{495E32CE-A560-4586-B8F3-D2EA05F9A542}" destId="{E90EB568-0294-4AFD-BC10-719F13A82570}" srcOrd="0" destOrd="0" presId="urn:microsoft.com/office/officeart/2005/8/layout/lProcess3"/>
    <dgm:cxn modelId="{A947C772-8294-4CB0-8D9E-11C06DA061C2}" type="presOf" srcId="{B89D38D2-6F54-4911-9BA5-F9613B9FB2D7}" destId="{666AC947-4D8B-44F5-BA63-AF83B5AD4115}" srcOrd="0" destOrd="0" presId="urn:microsoft.com/office/officeart/2005/8/layout/lProcess3"/>
    <dgm:cxn modelId="{491F0E57-3200-474F-8F62-B0477F2904A0}" type="presOf" srcId="{E6360339-6A3E-49F1-84F7-906784CE42A9}" destId="{068719C7-C5E4-40BB-8BAF-8186DB790EF8}" srcOrd="0" destOrd="0" presId="urn:microsoft.com/office/officeart/2005/8/layout/lProcess3"/>
    <dgm:cxn modelId="{1FB5E159-81D2-432A-851A-7D2866B36C59}" srcId="{224C2218-7DFA-4586-A30F-D586B967D91D}" destId="{495E32CE-A560-4586-B8F3-D2EA05F9A542}" srcOrd="0" destOrd="0" parTransId="{1565C228-8A09-41B2-9D03-42108DEBD83E}" sibTransId="{32AAFBA5-04AD-4A9D-A94A-A283268A9F17}"/>
    <dgm:cxn modelId="{5F71EC7E-7C40-4242-9BFF-8B5EF55B4BA1}" type="presOf" srcId="{2776CE47-33C5-40EF-BDC8-89BC80748243}" destId="{6F7ADDF0-0B6A-451D-A9A2-A1F29DEE9070}" srcOrd="0" destOrd="0" presId="urn:microsoft.com/office/officeart/2005/8/layout/lProcess3"/>
    <dgm:cxn modelId="{FA58B6BA-62B9-4D1D-BF8D-39709A42C926}" srcId="{B89D38D2-6F54-4911-9BA5-F9613B9FB2D7}" destId="{2776CE47-33C5-40EF-BDC8-89BC80748243}" srcOrd="0" destOrd="0" parTransId="{AF2800DF-E080-4F2F-BD31-44D7D3434318}" sibTransId="{C0E89EDB-02C4-4D12-B196-1E066A98E810}"/>
    <dgm:cxn modelId="{89E165C4-DBD2-4752-925A-3FEE713E0D81}" srcId="{B89D38D2-6F54-4911-9BA5-F9613B9FB2D7}" destId="{F4F2E759-ADF5-473B-AA6E-EA8B436E7DE6}" srcOrd="1" destOrd="0" parTransId="{763CA71F-CE65-4A16-940D-E609ABD26EF4}" sibTransId="{320786B9-12EB-4D98-891C-928F3DF1B6CC}"/>
    <dgm:cxn modelId="{D99E98F0-7DF0-4CCD-8C01-6F45B6F3654B}" type="presOf" srcId="{F4F2E759-ADF5-473B-AA6E-EA8B436E7DE6}" destId="{531987D8-A72D-4C2C-ABC1-F5CAF8BEE0FD}" srcOrd="0" destOrd="0" presId="urn:microsoft.com/office/officeart/2005/8/layout/lProcess3"/>
    <dgm:cxn modelId="{AFDBA5F7-60EC-45F6-9822-47ABEB0CCDF7}" type="presParOf" srcId="{47A19946-25A5-4B56-A141-E5677607D29C}" destId="{32934454-E9A8-4B99-AA01-149E2CE26C77}" srcOrd="0" destOrd="0" presId="urn:microsoft.com/office/officeart/2005/8/layout/lProcess3"/>
    <dgm:cxn modelId="{03212490-6585-4A87-8028-02319D48B625}" type="presParOf" srcId="{32934454-E9A8-4B99-AA01-149E2CE26C77}" destId="{96A1A607-75D1-49D1-9A28-DF4A61F2840B}" srcOrd="0" destOrd="0" presId="urn:microsoft.com/office/officeart/2005/8/layout/lProcess3"/>
    <dgm:cxn modelId="{4E90A83E-B20B-4ADB-9A50-F0D52169F634}" type="presParOf" srcId="{32934454-E9A8-4B99-AA01-149E2CE26C77}" destId="{8B05C955-7CBB-4A66-B50A-4405E037C69A}" srcOrd="1" destOrd="0" presId="urn:microsoft.com/office/officeart/2005/8/layout/lProcess3"/>
    <dgm:cxn modelId="{D92E6114-3F22-4E98-BD0F-8125C56998D7}" type="presParOf" srcId="{32934454-E9A8-4B99-AA01-149E2CE26C77}" destId="{E90EB568-0294-4AFD-BC10-719F13A82570}" srcOrd="2" destOrd="0" presId="urn:microsoft.com/office/officeart/2005/8/layout/lProcess3"/>
    <dgm:cxn modelId="{CBE7AA8A-37A3-4F21-9A3A-27474C4C30C2}" type="presParOf" srcId="{32934454-E9A8-4B99-AA01-149E2CE26C77}" destId="{61B0D29C-851E-4945-B601-61B64299E6E6}" srcOrd="3" destOrd="0" presId="urn:microsoft.com/office/officeart/2005/8/layout/lProcess3"/>
    <dgm:cxn modelId="{92008BF3-E5BD-458A-8DDB-807676B88E16}" type="presParOf" srcId="{32934454-E9A8-4B99-AA01-149E2CE26C77}" destId="{068719C7-C5E4-40BB-8BAF-8186DB790EF8}" srcOrd="4" destOrd="0" presId="urn:microsoft.com/office/officeart/2005/8/layout/lProcess3"/>
    <dgm:cxn modelId="{BFDBD1F9-B301-4845-A755-230550CBAF30}" type="presParOf" srcId="{47A19946-25A5-4B56-A141-E5677607D29C}" destId="{3EB0BDC6-A27E-421A-B935-968B70168D30}" srcOrd="1" destOrd="0" presId="urn:microsoft.com/office/officeart/2005/8/layout/lProcess3"/>
    <dgm:cxn modelId="{76185782-0063-4DCB-95DD-FD47B4F8915B}" type="presParOf" srcId="{47A19946-25A5-4B56-A141-E5677607D29C}" destId="{1BD6A2E0-D850-44C0-84C6-9AD3F2A13B67}" srcOrd="2" destOrd="0" presId="urn:microsoft.com/office/officeart/2005/8/layout/lProcess3"/>
    <dgm:cxn modelId="{ED525077-897D-471D-90EA-BCDCE9E9A1A1}" type="presParOf" srcId="{1BD6A2E0-D850-44C0-84C6-9AD3F2A13B67}" destId="{666AC947-4D8B-44F5-BA63-AF83B5AD4115}" srcOrd="0" destOrd="0" presId="urn:microsoft.com/office/officeart/2005/8/layout/lProcess3"/>
    <dgm:cxn modelId="{A63E831C-87DE-4D90-9722-E66D3933706F}" type="presParOf" srcId="{1BD6A2E0-D850-44C0-84C6-9AD3F2A13B67}" destId="{7158B2A0-4BD7-4765-AEFA-CCE05EFAD61D}" srcOrd="1" destOrd="0" presId="urn:microsoft.com/office/officeart/2005/8/layout/lProcess3"/>
    <dgm:cxn modelId="{8C8F13A4-9924-4599-8E95-4A276658FEE7}" type="presParOf" srcId="{1BD6A2E0-D850-44C0-84C6-9AD3F2A13B67}" destId="{6F7ADDF0-0B6A-451D-A9A2-A1F29DEE9070}" srcOrd="2" destOrd="0" presId="urn:microsoft.com/office/officeart/2005/8/layout/lProcess3"/>
    <dgm:cxn modelId="{BBB906BE-6B2F-499C-98B7-7C1D4DF83605}" type="presParOf" srcId="{1BD6A2E0-D850-44C0-84C6-9AD3F2A13B67}" destId="{058D1250-6804-46F2-964A-AFC95B8A7331}" srcOrd="3" destOrd="0" presId="urn:microsoft.com/office/officeart/2005/8/layout/lProcess3"/>
    <dgm:cxn modelId="{434C94A9-5A4C-4FDE-A0A9-845C9CC63A31}" type="presParOf" srcId="{1BD6A2E0-D850-44C0-84C6-9AD3F2A13B67}" destId="{531987D8-A72D-4C2C-ABC1-F5CAF8BEE0FD}"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CB63BE-EA62-416F-972E-5B6217987F3E}" type="doc">
      <dgm:prSet loTypeId="urn:microsoft.com/office/officeart/2005/8/layout/vList4" loCatId="picture" qsTypeId="urn:microsoft.com/office/officeart/2005/8/quickstyle/3d1" qsCatId="3D" csTypeId="urn:microsoft.com/office/officeart/2005/8/colors/colorful1" csCatId="colorful" phldr="1"/>
      <dgm:spPr/>
      <dgm:t>
        <a:bodyPr/>
        <a:lstStyle/>
        <a:p>
          <a:endParaRPr lang="es-ES"/>
        </a:p>
      </dgm:t>
    </dgm:pt>
    <dgm:pt modelId="{03942CB3-9D9C-4136-8880-46DADD6644AC}">
      <dgm:prSet custT="1"/>
      <dgm:spPr>
        <a:solidFill>
          <a:schemeClr val="accent2"/>
        </a:solidFill>
      </dgm:spPr>
      <dgm:t>
        <a:bodyPr/>
        <a:lstStyle/>
        <a:p>
          <a:pPr>
            <a:buNone/>
          </a:pPr>
          <a:r>
            <a:rPr lang="en" sz="2000" b="1" dirty="0">
              <a:solidFill>
                <a:schemeClr val="accent2">
                  <a:lumMod val="50000"/>
                </a:schemeClr>
              </a:solidFill>
            </a:rPr>
            <a:t>⁕ </a:t>
          </a:r>
          <a:r>
            <a:rPr lang="de-DE" sz="2000" b="1" dirty="0">
              <a:solidFill>
                <a:schemeClr val="tx1"/>
              </a:solidFill>
            </a:rPr>
            <a:t>Das Recht, von der Gemeinde ernährt zu werden (1 Kor. 9,4)</a:t>
          </a:r>
          <a:endParaRPr lang="es-ES" sz="2000" dirty="0">
            <a:solidFill>
              <a:schemeClr val="tx1"/>
            </a:solidFill>
          </a:endParaRPr>
        </a:p>
      </dgm:t>
    </dgm:pt>
    <dgm:pt modelId="{C5BEA955-A922-4467-9813-9213E5F27624}" type="parTrans" cxnId="{66DB58E5-AC69-4919-860E-E19C29F33BC6}">
      <dgm:prSet/>
      <dgm:spPr/>
      <dgm:t>
        <a:bodyPr/>
        <a:lstStyle/>
        <a:p>
          <a:endParaRPr lang="es-ES" sz="2000"/>
        </a:p>
      </dgm:t>
    </dgm:pt>
    <dgm:pt modelId="{8154CB7F-71F2-428A-9CB4-9BDC7581140F}" type="sibTrans" cxnId="{66DB58E5-AC69-4919-860E-E19C29F33BC6}">
      <dgm:prSet/>
      <dgm:spPr/>
      <dgm:t>
        <a:bodyPr/>
        <a:lstStyle/>
        <a:p>
          <a:endParaRPr lang="es-ES" sz="2000"/>
        </a:p>
      </dgm:t>
    </dgm:pt>
    <dgm:pt modelId="{3FB8E94F-B91A-4F40-9FBD-1868CAA1D215}">
      <dgm:prSet custT="1"/>
      <dgm:spPr>
        <a:solidFill>
          <a:schemeClr val="tx2">
            <a:lumMod val="75000"/>
          </a:schemeClr>
        </a:solidFill>
      </dgm:spPr>
      <dgm:t>
        <a:bodyPr/>
        <a:lstStyle/>
        <a:p>
          <a:pPr>
            <a:buNone/>
          </a:pPr>
          <a:r>
            <a:rPr lang="en" sz="2000" b="1" dirty="0">
              <a:solidFill>
                <a:schemeClr val="tx2">
                  <a:lumMod val="20000"/>
                  <a:lumOff val="80000"/>
                </a:schemeClr>
              </a:solidFill>
              <a:effectLst>
                <a:outerShdw blurRad="38100" dist="38100" dir="2700000" algn="tl">
                  <a:srgbClr val="000000"/>
                </a:outerShdw>
              </a:effectLst>
            </a:rPr>
            <a:t>⁕ </a:t>
          </a:r>
          <a:r>
            <a:rPr lang="de-DE" sz="2000" b="1" dirty="0">
              <a:effectLst>
                <a:outerShdw blurRad="38100" dist="38100" dir="2700000" algn="tl">
                  <a:srgbClr val="000000"/>
                </a:outerShdw>
              </a:effectLst>
            </a:rPr>
            <a:t>Das Recht, von seiner Frau begleitet zu werden (1 Kor. 9,5)</a:t>
          </a:r>
          <a:endParaRPr lang="es-ES" sz="2000" dirty="0">
            <a:effectLst>
              <a:outerShdw blurRad="38100" dist="38100" dir="2700000" algn="tl">
                <a:srgbClr val="000000"/>
              </a:outerShdw>
            </a:effectLst>
          </a:endParaRPr>
        </a:p>
      </dgm:t>
    </dgm:pt>
    <dgm:pt modelId="{968CD9E5-65AC-4BA8-B056-21F8B45C2EE4}" type="parTrans" cxnId="{9D1E0E2B-B861-4A09-AE11-9ABC4508277C}">
      <dgm:prSet/>
      <dgm:spPr/>
      <dgm:t>
        <a:bodyPr/>
        <a:lstStyle/>
        <a:p>
          <a:endParaRPr lang="es-ES" sz="2000"/>
        </a:p>
      </dgm:t>
    </dgm:pt>
    <dgm:pt modelId="{C9DD17F3-EA30-4390-B8BF-E6FD7F95B681}" type="sibTrans" cxnId="{9D1E0E2B-B861-4A09-AE11-9ABC4508277C}">
      <dgm:prSet/>
      <dgm:spPr/>
      <dgm:t>
        <a:bodyPr/>
        <a:lstStyle/>
        <a:p>
          <a:endParaRPr lang="es-ES" sz="2000"/>
        </a:p>
      </dgm:t>
    </dgm:pt>
    <dgm:pt modelId="{EA4EAAA4-3102-49A9-8391-4D88A61E3350}">
      <dgm:prSet custT="1"/>
      <dgm:spPr>
        <a:solidFill>
          <a:schemeClr val="accent5"/>
        </a:solidFill>
      </dgm:spPr>
      <dgm:t>
        <a:bodyPr/>
        <a:lstStyle/>
        <a:p>
          <a:pPr>
            <a:buNone/>
            <a:tabLst>
              <a:tab pos="269875" algn="l"/>
            </a:tabLst>
          </a:pPr>
          <a:r>
            <a:rPr lang="en" sz="2000" b="1" dirty="0">
              <a:solidFill>
                <a:schemeClr val="accent5">
                  <a:lumMod val="20000"/>
                  <a:lumOff val="80000"/>
                </a:schemeClr>
              </a:solidFill>
              <a:effectLst>
                <a:outerShdw blurRad="50800" dist="38100" dir="5400000" algn="ctr" rotWithShape="0">
                  <a:schemeClr val="tx1"/>
                </a:outerShdw>
              </a:effectLst>
            </a:rPr>
            <a:t>⁕ </a:t>
          </a:r>
          <a:r>
            <a:rPr lang="de-DE" sz="2000" b="1" dirty="0">
              <a:effectLst>
                <a:outerShdw blurRad="50800" dist="38100" dir="5400000" algn="ctr" rotWithShape="0">
                  <a:schemeClr val="tx1"/>
                </a:outerShdw>
              </a:effectLst>
            </a:rPr>
            <a:t>Recht, keine allgemeinen Wartungsarbeiten zu verrichten (1 Kor. 9,6)</a:t>
          </a:r>
          <a:endParaRPr lang="es-ES" sz="2000" dirty="0">
            <a:effectLst>
              <a:outerShdw blurRad="50800" dist="38100" dir="5400000" algn="ctr" rotWithShape="0">
                <a:schemeClr val="tx1"/>
              </a:outerShdw>
            </a:effectLst>
          </a:endParaRPr>
        </a:p>
      </dgm:t>
    </dgm:pt>
    <dgm:pt modelId="{733BBF15-7430-42BE-9784-878F9721A70D}" type="parTrans" cxnId="{42D4AD7F-B144-476F-90F4-FA2C6F7238E9}">
      <dgm:prSet/>
      <dgm:spPr/>
      <dgm:t>
        <a:bodyPr/>
        <a:lstStyle/>
        <a:p>
          <a:endParaRPr lang="es-ES" sz="2000"/>
        </a:p>
      </dgm:t>
    </dgm:pt>
    <dgm:pt modelId="{393D40A6-5BB1-4F59-98F1-4D4E9616E1D7}" type="sibTrans" cxnId="{42D4AD7F-B144-476F-90F4-FA2C6F7238E9}">
      <dgm:prSet/>
      <dgm:spPr/>
      <dgm:t>
        <a:bodyPr/>
        <a:lstStyle/>
        <a:p>
          <a:endParaRPr lang="es-ES" sz="2000"/>
        </a:p>
      </dgm:t>
    </dgm:pt>
    <dgm:pt modelId="{49EC6A2F-89BB-4D45-AD42-2C2217D52EE7}">
      <dgm:prSet custT="1"/>
      <dgm:spPr>
        <a:solidFill>
          <a:schemeClr val="accent2"/>
        </a:solidFill>
      </dgm:spPr>
      <dgm:t>
        <a:bodyPr/>
        <a:lstStyle/>
        <a:p>
          <a:pPr>
            <a:buFont typeface="Wingdings" panose="05000000000000000000" pitchFamily="2" charset="2"/>
            <a:buChar char="Ø"/>
            <a:tabLst>
              <a:tab pos="1433513" algn="l"/>
            </a:tabLst>
          </a:pPr>
          <a:r>
            <a:rPr lang="de-DE" sz="2000" b="1" dirty="0">
              <a:solidFill>
                <a:schemeClr val="tx1"/>
              </a:solidFill>
            </a:rPr>
            <a:t>Paulus verzichtet auf sein Recht als Apostel, von den Gemeinden, </a:t>
          </a:r>
          <a:br>
            <a:rPr lang="de-DE" sz="2000" b="1" dirty="0">
              <a:solidFill>
                <a:schemeClr val="tx1"/>
              </a:solidFill>
            </a:rPr>
          </a:br>
          <a:r>
            <a:rPr lang="de-DE" sz="2000" b="1" dirty="0">
              <a:solidFill>
                <a:schemeClr val="tx1"/>
              </a:solidFill>
            </a:rPr>
            <a:t>denen er dient, finanziell unterstützt zu werden, </a:t>
          </a:r>
          <a:br>
            <a:rPr lang="de-DE" sz="2000" b="1" dirty="0">
              <a:solidFill>
                <a:schemeClr val="tx1"/>
              </a:solidFill>
            </a:rPr>
          </a:br>
          <a:r>
            <a:rPr lang="de-DE" sz="2000" b="1" dirty="0">
              <a:solidFill>
                <a:schemeClr val="tx1"/>
              </a:solidFill>
            </a:rPr>
            <a:t>wie es andere Apostel taten</a:t>
          </a:r>
          <a:r>
            <a:rPr lang="en" sz="2000" b="1" dirty="0">
              <a:solidFill>
                <a:schemeClr val="tx1"/>
              </a:solidFill>
            </a:rPr>
            <a:t>.</a:t>
          </a:r>
          <a:endParaRPr lang="es-ES" sz="2000" dirty="0">
            <a:solidFill>
              <a:schemeClr val="tx1"/>
            </a:solidFill>
          </a:endParaRPr>
        </a:p>
      </dgm:t>
    </dgm:pt>
    <dgm:pt modelId="{8457B35D-12C9-4919-80C4-CAC586FA105F}" type="parTrans" cxnId="{D23052DE-8F53-4A16-8278-AA2E89B9A3A9}">
      <dgm:prSet/>
      <dgm:spPr/>
      <dgm:t>
        <a:bodyPr/>
        <a:lstStyle/>
        <a:p>
          <a:endParaRPr lang="es-ES" sz="2000"/>
        </a:p>
      </dgm:t>
    </dgm:pt>
    <dgm:pt modelId="{AE3800F5-C4EC-4127-A793-A2EC1E3A0126}" type="sibTrans" cxnId="{D23052DE-8F53-4A16-8278-AA2E89B9A3A9}">
      <dgm:prSet/>
      <dgm:spPr/>
      <dgm:t>
        <a:bodyPr/>
        <a:lstStyle/>
        <a:p>
          <a:endParaRPr lang="es-ES" sz="2000"/>
        </a:p>
      </dgm:t>
    </dgm:pt>
    <dgm:pt modelId="{2D033899-8014-4392-A649-546F546E44BE}">
      <dgm:prSet custT="1"/>
      <dgm:spPr>
        <a:solidFill>
          <a:schemeClr val="tx2">
            <a:lumMod val="75000"/>
          </a:schemeClr>
        </a:solidFill>
      </dgm:spPr>
      <dgm:t>
        <a:bodyPr/>
        <a:lstStyle/>
        <a:p>
          <a:pPr>
            <a:buFont typeface="Wingdings" panose="05000000000000000000" pitchFamily="2" charset="2"/>
            <a:buChar char="Ø"/>
          </a:pPr>
          <a:r>
            <a:rPr lang="de-DE" sz="2000" b="1" dirty="0">
              <a:effectLst>
                <a:outerShdw blurRad="38100" dist="38100" dir="2700000" algn="tl">
                  <a:srgbClr val="000000"/>
                </a:outerShdw>
              </a:effectLst>
            </a:rPr>
            <a:t>Die allgemeine Praxis unter den Aposteln war, dass sie mit ihren Ehefrauen reisten, die sie umsorgten und sie im Dienst unterstützten. Diese Frau hätte, wie ihr Mann, das Recht, von der Gemeinde unterstützt zu werden</a:t>
          </a:r>
          <a:r>
            <a:rPr lang="en" sz="2000" b="1" dirty="0">
              <a:effectLst>
                <a:outerShdw blurRad="38100" dist="38100" dir="2700000" algn="tl">
                  <a:srgbClr val="000000"/>
                </a:outerShdw>
              </a:effectLst>
            </a:rPr>
            <a:t>.</a:t>
          </a:r>
          <a:endParaRPr lang="es-ES" sz="2000" dirty="0">
            <a:effectLst>
              <a:outerShdw blurRad="38100" dist="38100" dir="2700000" algn="tl">
                <a:srgbClr val="000000"/>
              </a:outerShdw>
            </a:effectLst>
          </a:endParaRPr>
        </a:p>
      </dgm:t>
    </dgm:pt>
    <dgm:pt modelId="{68969D03-FBEE-4B43-A8A1-FE6821B37BF9}" type="parTrans" cxnId="{9BDBA08D-65F9-4EE9-BF9B-A76FDC79E541}">
      <dgm:prSet/>
      <dgm:spPr/>
      <dgm:t>
        <a:bodyPr/>
        <a:lstStyle/>
        <a:p>
          <a:endParaRPr lang="es-ES" sz="2000"/>
        </a:p>
      </dgm:t>
    </dgm:pt>
    <dgm:pt modelId="{7DD54A3B-F80A-4A5E-99DA-AF7FDB404839}" type="sibTrans" cxnId="{9BDBA08D-65F9-4EE9-BF9B-A76FDC79E541}">
      <dgm:prSet/>
      <dgm:spPr/>
      <dgm:t>
        <a:bodyPr/>
        <a:lstStyle/>
        <a:p>
          <a:endParaRPr lang="es-ES" sz="2000"/>
        </a:p>
      </dgm:t>
    </dgm:pt>
    <dgm:pt modelId="{D70A179F-097B-4B05-BC4C-144113917F64}">
      <dgm:prSet custT="1"/>
      <dgm:spPr>
        <a:solidFill>
          <a:schemeClr val="accent5"/>
        </a:solidFill>
      </dgm:spPr>
      <dgm:t>
        <a:bodyPr/>
        <a:lstStyle/>
        <a:p>
          <a:pPr>
            <a:buFont typeface="Wingdings" panose="05000000000000000000" pitchFamily="2" charset="2"/>
            <a:buChar char="Ø"/>
          </a:pPr>
          <a:r>
            <a:rPr lang="de-DE" sz="2000" b="1" dirty="0">
              <a:effectLst>
                <a:outerShdw blurRad="50800" dist="38100" dir="5400000" algn="ctr" rotWithShape="0">
                  <a:schemeClr val="tx1"/>
                </a:outerShdw>
              </a:effectLst>
            </a:rPr>
            <a:t>Paulus kommt selbst für seinen Lebensunterhalt auf und sogar auch für den seiner Mitarbeiter, um zu verhindern, dass die Leute denken, er wolle sein Publikum ausnutzen und ihnen eine Selbstlosigkeit vorführen.</a:t>
          </a:r>
          <a:endParaRPr lang="es-ES" sz="2000" dirty="0">
            <a:effectLst>
              <a:outerShdw blurRad="50800" dist="38100" dir="5400000" algn="ctr" rotWithShape="0">
                <a:schemeClr val="tx1"/>
              </a:outerShdw>
            </a:effectLst>
          </a:endParaRPr>
        </a:p>
      </dgm:t>
    </dgm:pt>
    <dgm:pt modelId="{CFEB01E6-53C9-438B-ABCF-5A0252CDA0E6}" type="parTrans" cxnId="{3998D6F0-AE27-4B74-A2D9-E195DF127B6A}">
      <dgm:prSet/>
      <dgm:spPr/>
      <dgm:t>
        <a:bodyPr/>
        <a:lstStyle/>
        <a:p>
          <a:endParaRPr lang="es-ES" sz="2000"/>
        </a:p>
      </dgm:t>
    </dgm:pt>
    <dgm:pt modelId="{BE2BECFE-E762-4CA1-8EBA-E1EBCE2A906C}" type="sibTrans" cxnId="{3998D6F0-AE27-4B74-A2D9-E195DF127B6A}">
      <dgm:prSet/>
      <dgm:spPr/>
      <dgm:t>
        <a:bodyPr/>
        <a:lstStyle/>
        <a:p>
          <a:endParaRPr lang="es-ES" sz="2000"/>
        </a:p>
      </dgm:t>
    </dgm:pt>
    <dgm:pt modelId="{DB27B909-7CE8-4132-93E1-474F1295A631}" type="pres">
      <dgm:prSet presAssocID="{4DCB63BE-EA62-416F-972E-5B6217987F3E}" presName="linear" presStyleCnt="0">
        <dgm:presLayoutVars>
          <dgm:dir/>
          <dgm:resizeHandles val="exact"/>
        </dgm:presLayoutVars>
      </dgm:prSet>
      <dgm:spPr/>
    </dgm:pt>
    <dgm:pt modelId="{E658DD70-15B0-4AA4-8F15-6C7B8876895C}" type="pres">
      <dgm:prSet presAssocID="{03942CB3-9D9C-4136-8880-46DADD6644AC}" presName="comp" presStyleCnt="0"/>
      <dgm:spPr/>
    </dgm:pt>
    <dgm:pt modelId="{B0B5F2F0-467F-45EA-827F-B947316FAE2A}" type="pres">
      <dgm:prSet presAssocID="{03942CB3-9D9C-4136-8880-46DADD6644AC}" presName="box" presStyleLbl="node1" presStyleIdx="0" presStyleCnt="3" custLinFactNeighborX="-34" custLinFactNeighborY="3074"/>
      <dgm:spPr/>
    </dgm:pt>
    <dgm:pt modelId="{AB8C7CC9-BA0B-4F46-AD9D-9D84D3686FF9}" type="pres">
      <dgm:prSet presAssocID="{03942CB3-9D9C-4136-8880-46DADD6644AC}" presName="img" presStyleLbl="fgImgPlace1" presStyleIdx="0" presStyleCnt="3"/>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79C596E9-7AAA-4AAC-BDB2-B5ED843AC08D}" type="pres">
      <dgm:prSet presAssocID="{03942CB3-9D9C-4136-8880-46DADD6644AC}" presName="text" presStyleLbl="node1" presStyleIdx="0" presStyleCnt="3">
        <dgm:presLayoutVars>
          <dgm:bulletEnabled val="1"/>
        </dgm:presLayoutVars>
      </dgm:prSet>
      <dgm:spPr/>
    </dgm:pt>
    <dgm:pt modelId="{15E9A38B-8BE8-4EDC-9E45-422B70F71134}" type="pres">
      <dgm:prSet presAssocID="{8154CB7F-71F2-428A-9CB4-9BDC7581140F}" presName="spacer" presStyleCnt="0"/>
      <dgm:spPr/>
    </dgm:pt>
    <dgm:pt modelId="{5FD0E560-0351-4AED-9428-19415E4D947D}" type="pres">
      <dgm:prSet presAssocID="{3FB8E94F-B91A-4F40-9FBD-1868CAA1D215}" presName="comp" presStyleCnt="0"/>
      <dgm:spPr/>
    </dgm:pt>
    <dgm:pt modelId="{C3C4E1E8-9A50-40FB-B74D-1375FE9DE9EA}" type="pres">
      <dgm:prSet presAssocID="{3FB8E94F-B91A-4F40-9FBD-1868CAA1D215}" presName="box" presStyleLbl="node1" presStyleIdx="1" presStyleCnt="3"/>
      <dgm:spPr/>
    </dgm:pt>
    <dgm:pt modelId="{5B844668-161A-40CE-834D-DBA7B2491ED1}" type="pres">
      <dgm:prSet presAssocID="{3FB8E94F-B91A-4F40-9FBD-1868CAA1D215}" presName="img" presStyleLbl="fgImgPlace1" presStyleIdx="1" presStyleCnt="3"/>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1283636-2920-432E-A0E9-3097451169D5}" type="pres">
      <dgm:prSet presAssocID="{3FB8E94F-B91A-4F40-9FBD-1868CAA1D215}" presName="text" presStyleLbl="node1" presStyleIdx="1" presStyleCnt="3">
        <dgm:presLayoutVars>
          <dgm:bulletEnabled val="1"/>
        </dgm:presLayoutVars>
      </dgm:prSet>
      <dgm:spPr/>
    </dgm:pt>
    <dgm:pt modelId="{D26C9CB4-610B-4E22-A604-9CD97B724534}" type="pres">
      <dgm:prSet presAssocID="{C9DD17F3-EA30-4390-B8BF-E6FD7F95B681}" presName="spacer" presStyleCnt="0"/>
      <dgm:spPr/>
    </dgm:pt>
    <dgm:pt modelId="{8F9A6C2E-DC98-4DAC-8FB2-07CE63FE2507}" type="pres">
      <dgm:prSet presAssocID="{EA4EAAA4-3102-49A9-8391-4D88A61E3350}" presName="comp" presStyleCnt="0"/>
      <dgm:spPr/>
    </dgm:pt>
    <dgm:pt modelId="{BDAA947B-83D1-4802-AE95-32137525D2E9}" type="pres">
      <dgm:prSet presAssocID="{EA4EAAA4-3102-49A9-8391-4D88A61E3350}" presName="box" presStyleLbl="node1" presStyleIdx="2" presStyleCnt="3" custLinFactNeighborY="769"/>
      <dgm:spPr/>
    </dgm:pt>
    <dgm:pt modelId="{099A9D28-0AA8-42AD-86D9-0B379C1B1FD4}" type="pres">
      <dgm:prSet presAssocID="{EA4EAAA4-3102-49A9-8391-4D88A61E3350}" presName="img" presStyleLbl="fgImgPlace1" presStyleIdx="2" presStyleCnt="3"/>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C0D450B1-33D8-4B63-AC48-24C92858B4C9}" type="pres">
      <dgm:prSet presAssocID="{EA4EAAA4-3102-49A9-8391-4D88A61E3350}" presName="text" presStyleLbl="node1" presStyleIdx="2" presStyleCnt="3">
        <dgm:presLayoutVars>
          <dgm:bulletEnabled val="1"/>
        </dgm:presLayoutVars>
      </dgm:prSet>
      <dgm:spPr/>
    </dgm:pt>
  </dgm:ptLst>
  <dgm:cxnLst>
    <dgm:cxn modelId="{0D056809-A959-4D1B-959D-FD78369CD383}" type="presOf" srcId="{03942CB3-9D9C-4136-8880-46DADD6644AC}" destId="{79C596E9-7AAA-4AAC-BDB2-B5ED843AC08D}" srcOrd="1" destOrd="0" presId="urn:microsoft.com/office/officeart/2005/8/layout/vList4"/>
    <dgm:cxn modelId="{DAF8D818-3A7D-465D-897F-20B862B030E9}" type="presOf" srcId="{D70A179F-097B-4B05-BC4C-144113917F64}" destId="{BDAA947B-83D1-4802-AE95-32137525D2E9}" srcOrd="0" destOrd="1" presId="urn:microsoft.com/office/officeart/2005/8/layout/vList4"/>
    <dgm:cxn modelId="{B4854322-FA8D-4307-944E-1D935AE618C3}" type="presOf" srcId="{EA4EAAA4-3102-49A9-8391-4D88A61E3350}" destId="{C0D450B1-33D8-4B63-AC48-24C92858B4C9}" srcOrd="1" destOrd="0" presId="urn:microsoft.com/office/officeart/2005/8/layout/vList4"/>
    <dgm:cxn modelId="{48A71726-5F39-46B3-B7D5-8C2B1D5609E6}" type="presOf" srcId="{2D033899-8014-4392-A649-546F546E44BE}" destId="{C1283636-2920-432E-A0E9-3097451169D5}" srcOrd="1" destOrd="1" presId="urn:microsoft.com/office/officeart/2005/8/layout/vList4"/>
    <dgm:cxn modelId="{529FA327-F094-43FF-BC61-0DB29626F7CB}" type="presOf" srcId="{3FB8E94F-B91A-4F40-9FBD-1868CAA1D215}" destId="{C1283636-2920-432E-A0E9-3097451169D5}" srcOrd="1" destOrd="0" presId="urn:microsoft.com/office/officeart/2005/8/layout/vList4"/>
    <dgm:cxn modelId="{9D1E0E2B-B861-4A09-AE11-9ABC4508277C}" srcId="{4DCB63BE-EA62-416F-972E-5B6217987F3E}" destId="{3FB8E94F-B91A-4F40-9FBD-1868CAA1D215}" srcOrd="1" destOrd="0" parTransId="{968CD9E5-65AC-4BA8-B056-21F8B45C2EE4}" sibTransId="{C9DD17F3-EA30-4390-B8BF-E6FD7F95B681}"/>
    <dgm:cxn modelId="{7F6E9B34-94CC-47C0-AA2A-26DE7DFCDEF0}" type="presOf" srcId="{3FB8E94F-B91A-4F40-9FBD-1868CAA1D215}" destId="{C3C4E1E8-9A50-40FB-B74D-1375FE9DE9EA}" srcOrd="0" destOrd="0" presId="urn:microsoft.com/office/officeart/2005/8/layout/vList4"/>
    <dgm:cxn modelId="{60B03048-20CA-48E3-918E-7C5E613D300B}" type="presOf" srcId="{EA4EAAA4-3102-49A9-8391-4D88A61E3350}" destId="{BDAA947B-83D1-4802-AE95-32137525D2E9}" srcOrd="0" destOrd="0" presId="urn:microsoft.com/office/officeart/2005/8/layout/vList4"/>
    <dgm:cxn modelId="{EE59726C-066D-4D82-A897-556070A08A0D}" type="presOf" srcId="{49EC6A2F-89BB-4D45-AD42-2C2217D52EE7}" destId="{79C596E9-7AAA-4AAC-BDB2-B5ED843AC08D}" srcOrd="1" destOrd="1" presId="urn:microsoft.com/office/officeart/2005/8/layout/vList4"/>
    <dgm:cxn modelId="{964E8D5A-366B-4857-A349-48C787280D32}" type="presOf" srcId="{4DCB63BE-EA62-416F-972E-5B6217987F3E}" destId="{DB27B909-7CE8-4132-93E1-474F1295A631}" srcOrd="0" destOrd="0" presId="urn:microsoft.com/office/officeart/2005/8/layout/vList4"/>
    <dgm:cxn modelId="{42D4AD7F-B144-476F-90F4-FA2C6F7238E9}" srcId="{4DCB63BE-EA62-416F-972E-5B6217987F3E}" destId="{EA4EAAA4-3102-49A9-8391-4D88A61E3350}" srcOrd="2" destOrd="0" parTransId="{733BBF15-7430-42BE-9784-878F9721A70D}" sibTransId="{393D40A6-5BB1-4F59-98F1-4D4E9616E1D7}"/>
    <dgm:cxn modelId="{FCC64485-83BE-4397-84B2-7105C2F56414}" type="presOf" srcId="{03942CB3-9D9C-4136-8880-46DADD6644AC}" destId="{B0B5F2F0-467F-45EA-827F-B947316FAE2A}" srcOrd="0" destOrd="0" presId="urn:microsoft.com/office/officeart/2005/8/layout/vList4"/>
    <dgm:cxn modelId="{C61F5989-56F7-4A59-AA0B-88155C22089B}" type="presOf" srcId="{49EC6A2F-89BB-4D45-AD42-2C2217D52EE7}" destId="{B0B5F2F0-467F-45EA-827F-B947316FAE2A}" srcOrd="0" destOrd="1" presId="urn:microsoft.com/office/officeart/2005/8/layout/vList4"/>
    <dgm:cxn modelId="{E5CCF589-AE6A-4AA4-A95E-8F3B01E090FC}" type="presOf" srcId="{D70A179F-097B-4B05-BC4C-144113917F64}" destId="{C0D450B1-33D8-4B63-AC48-24C92858B4C9}" srcOrd="1" destOrd="1" presId="urn:microsoft.com/office/officeart/2005/8/layout/vList4"/>
    <dgm:cxn modelId="{9BDBA08D-65F9-4EE9-BF9B-A76FDC79E541}" srcId="{3FB8E94F-B91A-4F40-9FBD-1868CAA1D215}" destId="{2D033899-8014-4392-A649-546F546E44BE}" srcOrd="0" destOrd="0" parTransId="{68969D03-FBEE-4B43-A8A1-FE6821B37BF9}" sibTransId="{7DD54A3B-F80A-4A5E-99DA-AF7FDB404839}"/>
    <dgm:cxn modelId="{D23052DE-8F53-4A16-8278-AA2E89B9A3A9}" srcId="{03942CB3-9D9C-4136-8880-46DADD6644AC}" destId="{49EC6A2F-89BB-4D45-AD42-2C2217D52EE7}" srcOrd="0" destOrd="0" parTransId="{8457B35D-12C9-4919-80C4-CAC586FA105F}" sibTransId="{AE3800F5-C4EC-4127-A793-A2EC1E3A0126}"/>
    <dgm:cxn modelId="{66DB58E5-AC69-4919-860E-E19C29F33BC6}" srcId="{4DCB63BE-EA62-416F-972E-5B6217987F3E}" destId="{03942CB3-9D9C-4136-8880-46DADD6644AC}" srcOrd="0" destOrd="0" parTransId="{C5BEA955-A922-4467-9813-9213E5F27624}" sibTransId="{8154CB7F-71F2-428A-9CB4-9BDC7581140F}"/>
    <dgm:cxn modelId="{678690EB-A492-42AB-BC7C-62716037DA4C}" type="presOf" srcId="{2D033899-8014-4392-A649-546F546E44BE}" destId="{C3C4E1E8-9A50-40FB-B74D-1375FE9DE9EA}" srcOrd="0" destOrd="1" presId="urn:microsoft.com/office/officeart/2005/8/layout/vList4"/>
    <dgm:cxn modelId="{3998D6F0-AE27-4B74-A2D9-E195DF127B6A}" srcId="{EA4EAAA4-3102-49A9-8391-4D88A61E3350}" destId="{D70A179F-097B-4B05-BC4C-144113917F64}" srcOrd="0" destOrd="0" parTransId="{CFEB01E6-53C9-438B-ABCF-5A0252CDA0E6}" sibTransId="{BE2BECFE-E762-4CA1-8EBA-E1EBCE2A906C}"/>
    <dgm:cxn modelId="{16B8C3D1-8C48-4200-9293-68A5DC4502DC}" type="presParOf" srcId="{DB27B909-7CE8-4132-93E1-474F1295A631}" destId="{E658DD70-15B0-4AA4-8F15-6C7B8876895C}" srcOrd="0" destOrd="0" presId="urn:microsoft.com/office/officeart/2005/8/layout/vList4"/>
    <dgm:cxn modelId="{822CA089-3FEB-471D-BFD9-1FFEAD103DB1}" type="presParOf" srcId="{E658DD70-15B0-4AA4-8F15-6C7B8876895C}" destId="{B0B5F2F0-467F-45EA-827F-B947316FAE2A}" srcOrd="0" destOrd="0" presId="urn:microsoft.com/office/officeart/2005/8/layout/vList4"/>
    <dgm:cxn modelId="{25F8E702-F7F8-467D-A610-CDB2303CCC87}" type="presParOf" srcId="{E658DD70-15B0-4AA4-8F15-6C7B8876895C}" destId="{AB8C7CC9-BA0B-4F46-AD9D-9D84D3686FF9}" srcOrd="1" destOrd="0" presId="urn:microsoft.com/office/officeart/2005/8/layout/vList4"/>
    <dgm:cxn modelId="{30BC5928-D6A9-44A0-8208-6144171278F9}" type="presParOf" srcId="{E658DD70-15B0-4AA4-8F15-6C7B8876895C}" destId="{79C596E9-7AAA-4AAC-BDB2-B5ED843AC08D}" srcOrd="2" destOrd="0" presId="urn:microsoft.com/office/officeart/2005/8/layout/vList4"/>
    <dgm:cxn modelId="{193D1C43-6C19-433C-9575-2A803CD2EFAF}" type="presParOf" srcId="{DB27B909-7CE8-4132-93E1-474F1295A631}" destId="{15E9A38B-8BE8-4EDC-9E45-422B70F71134}" srcOrd="1" destOrd="0" presId="urn:microsoft.com/office/officeart/2005/8/layout/vList4"/>
    <dgm:cxn modelId="{FD1BAC68-E9F2-4EC9-B9A9-B46294CE93F6}" type="presParOf" srcId="{DB27B909-7CE8-4132-93E1-474F1295A631}" destId="{5FD0E560-0351-4AED-9428-19415E4D947D}" srcOrd="2" destOrd="0" presId="urn:microsoft.com/office/officeart/2005/8/layout/vList4"/>
    <dgm:cxn modelId="{7C58AA35-943C-4C27-AE2D-FA3448C969A0}" type="presParOf" srcId="{5FD0E560-0351-4AED-9428-19415E4D947D}" destId="{C3C4E1E8-9A50-40FB-B74D-1375FE9DE9EA}" srcOrd="0" destOrd="0" presId="urn:microsoft.com/office/officeart/2005/8/layout/vList4"/>
    <dgm:cxn modelId="{CBB614F3-8ED0-436C-9BB8-5F7F648A1D6D}" type="presParOf" srcId="{5FD0E560-0351-4AED-9428-19415E4D947D}" destId="{5B844668-161A-40CE-834D-DBA7B2491ED1}" srcOrd="1" destOrd="0" presId="urn:microsoft.com/office/officeart/2005/8/layout/vList4"/>
    <dgm:cxn modelId="{A286B9F9-05DE-4C46-AE3B-41859B7E08A9}" type="presParOf" srcId="{5FD0E560-0351-4AED-9428-19415E4D947D}" destId="{C1283636-2920-432E-A0E9-3097451169D5}" srcOrd="2" destOrd="0" presId="urn:microsoft.com/office/officeart/2005/8/layout/vList4"/>
    <dgm:cxn modelId="{36FC2B71-F79F-42D7-B2FF-B66ECB835D0D}" type="presParOf" srcId="{DB27B909-7CE8-4132-93E1-474F1295A631}" destId="{D26C9CB4-610B-4E22-A604-9CD97B724534}" srcOrd="3" destOrd="0" presId="urn:microsoft.com/office/officeart/2005/8/layout/vList4"/>
    <dgm:cxn modelId="{DF430A59-6365-47C5-A7A0-CD6BDFB26F61}" type="presParOf" srcId="{DB27B909-7CE8-4132-93E1-474F1295A631}" destId="{8F9A6C2E-DC98-4DAC-8FB2-07CE63FE2507}" srcOrd="4" destOrd="0" presId="urn:microsoft.com/office/officeart/2005/8/layout/vList4"/>
    <dgm:cxn modelId="{8C615A38-590D-4868-A318-49FB22F86E1C}" type="presParOf" srcId="{8F9A6C2E-DC98-4DAC-8FB2-07CE63FE2507}" destId="{BDAA947B-83D1-4802-AE95-32137525D2E9}" srcOrd="0" destOrd="0" presId="urn:microsoft.com/office/officeart/2005/8/layout/vList4"/>
    <dgm:cxn modelId="{63134D53-4DD5-4970-BA20-9BE997663141}" type="presParOf" srcId="{8F9A6C2E-DC98-4DAC-8FB2-07CE63FE2507}" destId="{099A9D28-0AA8-42AD-86D9-0B379C1B1FD4}" srcOrd="1" destOrd="0" presId="urn:microsoft.com/office/officeart/2005/8/layout/vList4"/>
    <dgm:cxn modelId="{0F04C4C6-5398-4155-AF64-6D187B08F55F}" type="presParOf" srcId="{8F9A6C2E-DC98-4DAC-8FB2-07CE63FE2507}" destId="{C0D450B1-33D8-4B63-AC48-24C92858B4C9}"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EAD651-CBFC-4DD3-8709-AABE667429DE}" type="doc">
      <dgm:prSet loTypeId="urn:microsoft.com/office/officeart/2008/layout/AlternatingPictureBlocks" loCatId="picture" qsTypeId="urn:microsoft.com/office/officeart/2005/8/quickstyle/simple5" qsCatId="simple" csTypeId="urn:microsoft.com/office/officeart/2005/8/colors/colorful2" csCatId="colorful" phldr="1"/>
      <dgm:spPr/>
      <dgm:t>
        <a:bodyPr/>
        <a:lstStyle/>
        <a:p>
          <a:endParaRPr lang="es-ES"/>
        </a:p>
      </dgm:t>
    </dgm:pt>
    <dgm:pt modelId="{C57A2463-73F7-4A35-8536-694E79125833}">
      <dgm:prSet custT="1"/>
      <dgm:spPr>
        <a:solidFill>
          <a:schemeClr val="accent1">
            <a:lumMod val="75000"/>
          </a:schemeClr>
        </a:solidFill>
      </dgm:spPr>
      <dgm:t>
        <a:bodyPr/>
        <a:lstStyle/>
        <a:p>
          <a:r>
            <a:rPr lang="de-DE" sz="2000" b="1" dirty="0">
              <a:effectLst>
                <a:outerShdw blurRad="38100" dist="38100" dir="2700000" algn="tl">
                  <a:srgbClr val="000000">
                    <a:alpha val="43137"/>
                  </a:srgbClr>
                </a:outerShdw>
              </a:effectLst>
            </a:rPr>
            <a:t>„Alles, was auf dem Markt verkauft wird, könnt ihr essen, </a:t>
          </a:r>
          <a:br>
            <a:rPr lang="de-DE" sz="2000" b="1" dirty="0">
              <a:effectLst>
                <a:outerShdw blurRad="38100" dist="38100" dir="2700000" algn="tl">
                  <a:srgbClr val="000000">
                    <a:alpha val="43137"/>
                  </a:srgbClr>
                </a:outerShdw>
              </a:effectLst>
            </a:rPr>
          </a:br>
          <a:r>
            <a:rPr lang="de-DE" sz="2000" b="1" dirty="0">
              <a:effectLst>
                <a:outerShdw blurRad="38100" dist="38100" dir="2700000" algn="tl">
                  <a:srgbClr val="000000">
                    <a:alpha val="43137"/>
                  </a:srgbClr>
                </a:outerShdw>
              </a:effectLst>
            </a:rPr>
            <a:t>ohne euch ein Gewissen zu machen.“ </a:t>
          </a:r>
          <a:r>
            <a:rPr lang="en" sz="2000" b="1" dirty="0">
              <a:effectLst>
                <a:outerShdw blurRad="38100" dist="38100" dir="2700000" algn="tl">
                  <a:srgbClr val="000000">
                    <a:alpha val="43137"/>
                  </a:srgbClr>
                </a:outerShdw>
              </a:effectLst>
            </a:rPr>
            <a:t>(1. K.or. 10:25).</a:t>
          </a:r>
          <a:endParaRPr lang="es-ES" sz="2000" dirty="0">
            <a:effectLst>
              <a:outerShdw blurRad="38100" dist="38100" dir="2700000" algn="tl">
                <a:srgbClr val="000000">
                  <a:alpha val="43137"/>
                </a:srgbClr>
              </a:outerShdw>
            </a:effectLst>
          </a:endParaRPr>
        </a:p>
      </dgm:t>
    </dgm:pt>
    <dgm:pt modelId="{92262206-A2CF-45AE-B064-EBF79028278D}" type="parTrans" cxnId="{81542003-7C51-4F9D-A97F-70ADE4602A04}">
      <dgm:prSet/>
      <dgm:spPr/>
      <dgm:t>
        <a:bodyPr/>
        <a:lstStyle/>
        <a:p>
          <a:endParaRPr lang="es-ES" sz="2000"/>
        </a:p>
      </dgm:t>
    </dgm:pt>
    <dgm:pt modelId="{28224BF8-8A5A-4DA4-A3EB-73C991032B77}" type="sibTrans" cxnId="{81542003-7C51-4F9D-A97F-70ADE4602A04}">
      <dgm:prSet/>
      <dgm:spPr/>
      <dgm:t>
        <a:bodyPr/>
        <a:lstStyle/>
        <a:p>
          <a:endParaRPr lang="es-ES" sz="2000"/>
        </a:p>
      </dgm:t>
    </dgm:pt>
    <dgm:pt modelId="{A8DDCDF6-3FDB-4155-95EF-B4E07571C9DE}">
      <dgm:prSet custT="1"/>
      <dgm:spPr>
        <a:solidFill>
          <a:schemeClr val="accent3">
            <a:lumMod val="75000"/>
          </a:schemeClr>
        </a:solidFill>
      </dgm:spPr>
      <dgm:t>
        <a:bodyPr/>
        <a:lstStyle/>
        <a:p>
          <a:pPr algn="ctr"/>
          <a:r>
            <a:rPr lang="de-DE" sz="2000" b="1" dirty="0">
              <a:effectLst>
                <a:outerShdw blurRad="38100" dist="38100" dir="2700000" algn="tl">
                  <a:srgbClr val="000000">
                    <a:alpha val="43137"/>
                  </a:srgbClr>
                </a:outerShdw>
              </a:effectLst>
            </a:rPr>
            <a:t>Ein Ungläubiger lud einen Gläubigen zum Essen ein. Der Gläubige aß ohne Fragen (alles ist ihm erlaubt). Aber der Gastgeber machte ihn darauf aufmerksam, dass das Fleisch  einem Götzen geopfert worden sei. Daher wurde es, um das Gewissen des Wirts nicht zu verletzen, als unangemessen angesehen, dass der Gläubige dieses Fleisch zu sich nahm (1. Korinther 10,27-29).</a:t>
          </a:r>
          <a:endParaRPr lang="es-ES" sz="2000" dirty="0">
            <a:effectLst>
              <a:outerShdw blurRad="38100" dist="38100" dir="2700000" algn="tl">
                <a:srgbClr val="000000">
                  <a:alpha val="43137"/>
                </a:srgbClr>
              </a:outerShdw>
            </a:effectLst>
          </a:endParaRPr>
        </a:p>
      </dgm:t>
    </dgm:pt>
    <dgm:pt modelId="{2FAE1962-A6BE-433E-93CC-7E9C8A03CDE1}" type="parTrans" cxnId="{69ADB80F-113B-480A-AD58-F084AF91B9E8}">
      <dgm:prSet/>
      <dgm:spPr/>
      <dgm:t>
        <a:bodyPr/>
        <a:lstStyle/>
        <a:p>
          <a:endParaRPr lang="es-ES" sz="2000"/>
        </a:p>
      </dgm:t>
    </dgm:pt>
    <dgm:pt modelId="{64D749C5-2BCF-48F2-A97A-6DD01ADB0F63}" type="sibTrans" cxnId="{69ADB80F-113B-480A-AD58-F084AF91B9E8}">
      <dgm:prSet/>
      <dgm:spPr/>
      <dgm:t>
        <a:bodyPr/>
        <a:lstStyle/>
        <a:p>
          <a:endParaRPr lang="es-ES" sz="2000"/>
        </a:p>
      </dgm:t>
    </dgm:pt>
    <dgm:pt modelId="{3F657BE6-B03F-44B6-A83A-61C249F358F0}" type="pres">
      <dgm:prSet presAssocID="{2DEAD651-CBFC-4DD3-8709-AABE667429DE}" presName="linearFlow" presStyleCnt="0">
        <dgm:presLayoutVars>
          <dgm:dir/>
          <dgm:resizeHandles val="exact"/>
        </dgm:presLayoutVars>
      </dgm:prSet>
      <dgm:spPr/>
    </dgm:pt>
    <dgm:pt modelId="{7D8E6C64-315B-406D-88B1-3136C2650312}" type="pres">
      <dgm:prSet presAssocID="{C57A2463-73F7-4A35-8536-694E79125833}" presName="comp" presStyleCnt="0"/>
      <dgm:spPr/>
    </dgm:pt>
    <dgm:pt modelId="{CE134132-FE13-4424-8622-70394E38BE37}" type="pres">
      <dgm:prSet presAssocID="{C57A2463-73F7-4A35-8536-694E79125833}" presName="rect2" presStyleLbl="node1" presStyleIdx="0" presStyleCnt="2" custScaleX="375759" custLinFactNeighborX="26440" custLinFactNeighborY="3653">
        <dgm:presLayoutVars>
          <dgm:bulletEnabled val="1"/>
        </dgm:presLayoutVars>
      </dgm:prSet>
      <dgm:spPr/>
    </dgm:pt>
    <dgm:pt modelId="{0E39B0EA-1CF8-4763-B1A5-529D112E96FB}" type="pres">
      <dgm:prSet presAssocID="{C57A2463-73F7-4A35-8536-694E79125833}" presName="rect1" presStyleLbl="lnNode1" presStyleIdx="0" presStyleCnt="2" custScaleX="207473" custLinFactX="-100000" custLinFactNeighborX="-100232" custLinFactNeighborY="8939"/>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66C7530-BA7C-436A-98A3-448E33D1AC20}" type="pres">
      <dgm:prSet presAssocID="{28224BF8-8A5A-4DA4-A3EB-73C991032B77}" presName="sibTrans" presStyleCnt="0"/>
      <dgm:spPr/>
    </dgm:pt>
    <dgm:pt modelId="{0E65F4C4-DA14-4AD3-B023-4F630B1BC0FC}" type="pres">
      <dgm:prSet presAssocID="{A8DDCDF6-3FDB-4155-95EF-B4E07571C9DE}" presName="comp" presStyleCnt="0"/>
      <dgm:spPr/>
    </dgm:pt>
    <dgm:pt modelId="{657811B2-F473-496A-9C98-072C8525BBFC}" type="pres">
      <dgm:prSet presAssocID="{A8DDCDF6-3FDB-4155-95EF-B4E07571C9DE}" presName="rect2" presStyleLbl="node1" presStyleIdx="1" presStyleCnt="2" custScaleX="375759" custScaleY="134237" custLinFactNeighborX="4999" custLinFactNeighborY="763">
        <dgm:presLayoutVars>
          <dgm:bulletEnabled val="1"/>
        </dgm:presLayoutVars>
      </dgm:prSet>
      <dgm:spPr/>
    </dgm:pt>
    <dgm:pt modelId="{599A541C-F2D6-406B-8AAD-AE6417A2067B}" type="pres">
      <dgm:prSet presAssocID="{A8DDCDF6-3FDB-4155-95EF-B4E07571C9DE}" presName="rect1" presStyleLbl="lnNode1" presStyleIdx="1" presStyleCnt="2" custScaleX="248364" custScaleY="134237" custLinFactX="97704" custLinFactY="-11481" custLinFactNeighborX="100000" custLinFactNeighborY="-100000"/>
      <dgm:spPr>
        <a:noFill/>
      </dgm:spPr>
    </dgm:pt>
  </dgm:ptLst>
  <dgm:cxnLst>
    <dgm:cxn modelId="{81542003-7C51-4F9D-A97F-70ADE4602A04}" srcId="{2DEAD651-CBFC-4DD3-8709-AABE667429DE}" destId="{C57A2463-73F7-4A35-8536-694E79125833}" srcOrd="0" destOrd="0" parTransId="{92262206-A2CF-45AE-B064-EBF79028278D}" sibTransId="{28224BF8-8A5A-4DA4-A3EB-73C991032B77}"/>
    <dgm:cxn modelId="{69ADB80F-113B-480A-AD58-F084AF91B9E8}" srcId="{2DEAD651-CBFC-4DD3-8709-AABE667429DE}" destId="{A8DDCDF6-3FDB-4155-95EF-B4E07571C9DE}" srcOrd="1" destOrd="0" parTransId="{2FAE1962-A6BE-433E-93CC-7E9C8A03CDE1}" sibTransId="{64D749C5-2BCF-48F2-A97A-6DD01ADB0F63}"/>
    <dgm:cxn modelId="{AEA6BB49-BC50-4FDE-859F-18AD78927272}" type="presOf" srcId="{2DEAD651-CBFC-4DD3-8709-AABE667429DE}" destId="{3F657BE6-B03F-44B6-A83A-61C249F358F0}" srcOrd="0" destOrd="0" presId="urn:microsoft.com/office/officeart/2008/layout/AlternatingPictureBlocks"/>
    <dgm:cxn modelId="{196248A7-8909-4D2F-A082-38678EA61BA3}" type="presOf" srcId="{C57A2463-73F7-4A35-8536-694E79125833}" destId="{CE134132-FE13-4424-8622-70394E38BE37}" srcOrd="0" destOrd="0" presId="urn:microsoft.com/office/officeart/2008/layout/AlternatingPictureBlocks"/>
    <dgm:cxn modelId="{7E5E3AD7-EF8E-41A4-90B0-56FBA6B65AF4}" type="presOf" srcId="{A8DDCDF6-3FDB-4155-95EF-B4E07571C9DE}" destId="{657811B2-F473-496A-9C98-072C8525BBFC}" srcOrd="0" destOrd="0" presId="urn:microsoft.com/office/officeart/2008/layout/AlternatingPictureBlocks"/>
    <dgm:cxn modelId="{C6AF9A4F-14EA-4437-A4A1-2464982B314F}" type="presParOf" srcId="{3F657BE6-B03F-44B6-A83A-61C249F358F0}" destId="{7D8E6C64-315B-406D-88B1-3136C2650312}" srcOrd="0" destOrd="0" presId="urn:microsoft.com/office/officeart/2008/layout/AlternatingPictureBlocks"/>
    <dgm:cxn modelId="{9D1121BD-CFDB-469D-8C8B-B7C46F0606CB}" type="presParOf" srcId="{7D8E6C64-315B-406D-88B1-3136C2650312}" destId="{CE134132-FE13-4424-8622-70394E38BE37}" srcOrd="0" destOrd="0" presId="urn:microsoft.com/office/officeart/2008/layout/AlternatingPictureBlocks"/>
    <dgm:cxn modelId="{2F36630E-33AA-414D-A3E4-13E4C5E015E3}" type="presParOf" srcId="{7D8E6C64-315B-406D-88B1-3136C2650312}" destId="{0E39B0EA-1CF8-4763-B1A5-529D112E96FB}" srcOrd="1" destOrd="0" presId="urn:microsoft.com/office/officeart/2008/layout/AlternatingPictureBlocks"/>
    <dgm:cxn modelId="{4A5AD5CF-272D-4A64-9352-1536B3F184F0}" type="presParOf" srcId="{3F657BE6-B03F-44B6-A83A-61C249F358F0}" destId="{266C7530-BA7C-436A-98A3-448E33D1AC20}" srcOrd="1" destOrd="0" presId="urn:microsoft.com/office/officeart/2008/layout/AlternatingPictureBlocks"/>
    <dgm:cxn modelId="{D3B5C852-FA70-4DF3-9AA1-EA9F4FFD6E6A}" type="presParOf" srcId="{3F657BE6-B03F-44B6-A83A-61C249F358F0}" destId="{0E65F4C4-DA14-4AD3-B023-4F630B1BC0FC}" srcOrd="2" destOrd="0" presId="urn:microsoft.com/office/officeart/2008/layout/AlternatingPictureBlocks"/>
    <dgm:cxn modelId="{B1C06911-9C45-4161-BDEB-0755A036FEEE}" type="presParOf" srcId="{0E65F4C4-DA14-4AD3-B023-4F630B1BC0FC}" destId="{657811B2-F473-496A-9C98-072C8525BBFC}" srcOrd="0" destOrd="0" presId="urn:microsoft.com/office/officeart/2008/layout/AlternatingPictureBlocks"/>
    <dgm:cxn modelId="{5E437AE8-E7C0-4873-BBA5-C41EFEF1303F}" type="presParOf" srcId="{0E65F4C4-DA14-4AD3-B023-4F630B1BC0FC}" destId="{599A541C-F2D6-406B-8AAD-AE6417A2067B}"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5F303-8B79-4418-B387-6B3C4F4217F4}">
      <dsp:nvSpPr>
        <dsp:cNvPr id="0" name=""/>
        <dsp:cNvSpPr/>
      </dsp:nvSpPr>
      <dsp:spPr>
        <a:xfrm>
          <a:off x="0" y="25373"/>
          <a:ext cx="5886449" cy="418908"/>
        </a:xfrm>
        <a:prstGeom prst="roundRect">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Korinther 8</a:t>
          </a:r>
        </a:p>
      </dsp:txBody>
      <dsp:txXfrm>
        <a:off x="20449" y="45822"/>
        <a:ext cx="5845551" cy="378010"/>
      </dsp:txXfrm>
    </dsp:sp>
    <dsp:sp modelId="{CBDBDD01-3099-41C2-BE30-1FC52A6D2D21}">
      <dsp:nvSpPr>
        <dsp:cNvPr id="0" name=""/>
        <dsp:cNvSpPr/>
      </dsp:nvSpPr>
      <dsp:spPr>
        <a:xfrm>
          <a:off x="0" y="444282"/>
          <a:ext cx="5886449" cy="915362"/>
        </a:xfrm>
        <a:prstGeom prst="rect">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de-DE" sz="2000" b="1" kern="1200" dirty="0"/>
            <a:t>Essen, das den Götzen geweiht wurde
(Erkenntnis und Liebe)</a:t>
          </a:r>
          <a:endParaRPr lang="en" sz="2000" b="1" kern="1200" dirty="0">
            <a:solidFill>
              <a:srgbClr val="105660"/>
            </a:solidFill>
          </a:endParaRPr>
        </a:p>
      </dsp:txBody>
      <dsp:txXfrm>
        <a:off x="0" y="444282"/>
        <a:ext cx="5886449" cy="915362"/>
      </dsp:txXfrm>
    </dsp:sp>
    <dsp:sp modelId="{D23DF7B9-1508-4D64-BF74-796D8F9392E5}">
      <dsp:nvSpPr>
        <dsp:cNvPr id="0" name=""/>
        <dsp:cNvSpPr/>
      </dsp:nvSpPr>
      <dsp:spPr>
        <a:xfrm>
          <a:off x="0" y="1269932"/>
          <a:ext cx="5886449" cy="418908"/>
        </a:xfrm>
        <a:prstGeom prst="roundRect">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Korinther 9</a:t>
          </a:r>
        </a:p>
      </dsp:txBody>
      <dsp:txXfrm>
        <a:off x="20449" y="1290381"/>
        <a:ext cx="5845551" cy="378010"/>
      </dsp:txXfrm>
    </dsp:sp>
    <dsp:sp modelId="{44612A3A-7010-455E-982D-13892276492C}">
      <dsp:nvSpPr>
        <dsp:cNvPr id="0" name=""/>
        <dsp:cNvSpPr/>
      </dsp:nvSpPr>
      <dsp:spPr>
        <a:xfrm>
          <a:off x="0" y="2528139"/>
          <a:ext cx="5886449" cy="418908"/>
        </a:xfrm>
        <a:prstGeom prst="roundRect">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Korinther 10:1-13</a:t>
          </a:r>
        </a:p>
      </dsp:txBody>
      <dsp:txXfrm>
        <a:off x="20449" y="2548588"/>
        <a:ext cx="5845551" cy="378010"/>
      </dsp:txXfrm>
    </dsp:sp>
    <dsp:sp modelId="{10B49261-2E38-4333-877D-540977F0CE76}">
      <dsp:nvSpPr>
        <dsp:cNvPr id="0" name=""/>
        <dsp:cNvSpPr/>
      </dsp:nvSpPr>
      <dsp:spPr>
        <a:xfrm>
          <a:off x="0" y="2950774"/>
          <a:ext cx="5886449" cy="1059840"/>
        </a:xfrm>
        <a:prstGeom prst="rect">
          <a:avLst/>
        </a:prstGeom>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de-DE" sz="2000" b="1" kern="1200" dirty="0">
              <a:solidFill>
                <a:schemeClr val="accent5">
                  <a:lumMod val="50000"/>
                </a:schemeClr>
              </a:solidFill>
            </a:rPr>
            <a:t>Warnung vor Götzenkult
(Lektionen der Vergangenheit)</a:t>
          </a:r>
          <a:endParaRPr lang="en" sz="2000" b="1" kern="1200" dirty="0">
            <a:solidFill>
              <a:schemeClr val="accent5">
                <a:lumMod val="50000"/>
              </a:schemeClr>
            </a:solidFill>
          </a:endParaRPr>
        </a:p>
      </dsp:txBody>
      <dsp:txXfrm>
        <a:off x="0" y="2950774"/>
        <a:ext cx="5886449" cy="1059840"/>
      </dsp:txXfrm>
    </dsp:sp>
    <dsp:sp modelId="{E02B32B1-A93B-45CE-A8E9-B011A91A1719}">
      <dsp:nvSpPr>
        <dsp:cNvPr id="0" name=""/>
        <dsp:cNvSpPr/>
      </dsp:nvSpPr>
      <dsp:spPr>
        <a:xfrm>
          <a:off x="0" y="3714711"/>
          <a:ext cx="5886449" cy="418908"/>
        </a:xfrm>
        <a:prstGeom prst="roundRect">
          <a:avLst/>
        </a:prstGeom>
        <a:solidFill>
          <a:schemeClr val="accent6">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Korinther 10:14-22</a:t>
          </a:r>
        </a:p>
      </dsp:txBody>
      <dsp:txXfrm>
        <a:off x="20449" y="3735160"/>
        <a:ext cx="5845551" cy="378010"/>
      </dsp:txXfrm>
    </dsp:sp>
    <dsp:sp modelId="{F6C34058-B94A-4665-B0D2-FAC45F96C35E}">
      <dsp:nvSpPr>
        <dsp:cNvPr id="0" name=""/>
        <dsp:cNvSpPr/>
      </dsp:nvSpPr>
      <dsp:spPr>
        <a:xfrm>
          <a:off x="0" y="4138617"/>
          <a:ext cx="5886449" cy="1059840"/>
        </a:xfrm>
        <a:prstGeom prst="rect">
          <a:avLst/>
        </a:prstGeom>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de-DE" sz="2000" b="1" kern="1200" dirty="0">
              <a:solidFill>
                <a:schemeClr val="accent6">
                  <a:lumMod val="50000"/>
                </a:schemeClr>
              </a:solidFill>
            </a:rPr>
            <a:t>Der Kelch des HERRN u. der Kelch der Dämonen
(Den Götzenkult aufgeben)</a:t>
          </a:r>
          <a:endParaRPr lang="en" sz="2000" b="1" kern="1200" dirty="0">
            <a:solidFill>
              <a:schemeClr val="accent6">
                <a:lumMod val="50000"/>
              </a:schemeClr>
            </a:solidFill>
          </a:endParaRPr>
        </a:p>
      </dsp:txBody>
      <dsp:txXfrm>
        <a:off x="0" y="4138617"/>
        <a:ext cx="5886449" cy="1059840"/>
      </dsp:txXfrm>
    </dsp:sp>
    <dsp:sp modelId="{98DC2228-4CA8-4FBD-BE7A-F2BCAB7EE064}">
      <dsp:nvSpPr>
        <dsp:cNvPr id="0" name=""/>
        <dsp:cNvSpPr/>
      </dsp:nvSpPr>
      <dsp:spPr>
        <a:xfrm>
          <a:off x="0" y="4920370"/>
          <a:ext cx="5886449" cy="418908"/>
        </a:xfrm>
        <a:prstGeom prst="roundRect">
          <a:avLst/>
        </a:prstGeom>
        <a:solidFill>
          <a:schemeClr val="accent3">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Korinther 10:23-33</a:t>
          </a:r>
        </a:p>
      </dsp:txBody>
      <dsp:txXfrm>
        <a:off x="20449" y="4940819"/>
        <a:ext cx="5845551" cy="378010"/>
      </dsp:txXfrm>
    </dsp:sp>
    <dsp:sp modelId="{A64A5609-2709-430E-A009-E012925686C4}">
      <dsp:nvSpPr>
        <dsp:cNvPr id="0" name=""/>
        <dsp:cNvSpPr/>
      </dsp:nvSpPr>
      <dsp:spPr>
        <a:xfrm>
          <a:off x="0" y="5364653"/>
          <a:ext cx="5886449" cy="1059840"/>
        </a:xfrm>
        <a:prstGeom prst="rect">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de-DE" sz="2000" b="1" kern="1200" dirty="0">
              <a:solidFill>
                <a:schemeClr val="accent3">
                  <a:lumMod val="50000"/>
                </a:schemeClr>
              </a:solidFill>
            </a:rPr>
            <a:t>Tu alles zur Ehre GOTTES
(Nach dem Gesetz oder angemessen?)</a:t>
          </a:r>
          <a:endParaRPr lang="en" sz="2000" b="1" kern="1200" dirty="0">
            <a:solidFill>
              <a:schemeClr val="accent3">
                <a:lumMod val="50000"/>
              </a:schemeClr>
            </a:solidFill>
          </a:endParaRPr>
        </a:p>
      </dsp:txBody>
      <dsp:txXfrm>
        <a:off x="0" y="5364653"/>
        <a:ext cx="5886449" cy="10598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1A607-75D1-49D1-9A28-DF4A61F2840B}">
      <dsp:nvSpPr>
        <dsp:cNvPr id="0" name=""/>
        <dsp:cNvSpPr/>
      </dsp:nvSpPr>
      <dsp:spPr>
        <a:xfrm>
          <a:off x="0" y="41261"/>
          <a:ext cx="2673185" cy="976140"/>
        </a:xfrm>
        <a:prstGeom prst="chevron">
          <a:avLst/>
        </a:prstGeom>
        <a:solidFill>
          <a:schemeClr val="accent3">
            <a:hueOff val="0"/>
            <a:satOff val="0"/>
            <a:lumOff val="0"/>
            <a:alphaOff val="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1. Kor 8:4-7a</a:t>
          </a:r>
        </a:p>
      </dsp:txBody>
      <dsp:txXfrm>
        <a:off x="488070" y="41261"/>
        <a:ext cx="1697045" cy="976140"/>
      </dsp:txXfrm>
    </dsp:sp>
    <dsp:sp modelId="{E90EB568-0294-4AFD-BC10-719F13A82570}">
      <dsp:nvSpPr>
        <dsp:cNvPr id="0" name=""/>
        <dsp:cNvSpPr/>
      </dsp:nvSpPr>
      <dsp:spPr>
        <a:xfrm>
          <a:off x="2327058" y="87956"/>
          <a:ext cx="5525160" cy="887497"/>
        </a:xfrm>
        <a:prstGeom prst="chevron">
          <a:avLst/>
        </a:prstGeom>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de-DE" sz="2000" b="1" kern="1200" dirty="0"/>
            <a:t>Die Starken verstehen, </a:t>
          </a:r>
          <a:br>
            <a:rPr lang="de-DE" sz="2000" b="1" kern="1200" dirty="0"/>
          </a:br>
          <a:r>
            <a:rPr lang="de-DE" sz="2000" b="1" kern="1200" dirty="0"/>
            <a:t>dass Götzen nichts sind, </a:t>
          </a:r>
          <a:br>
            <a:rPr lang="de-DE" sz="2000" b="1" kern="1200" dirty="0"/>
          </a:br>
          <a:r>
            <a:rPr lang="de-DE" sz="2000" b="1" kern="1200" dirty="0"/>
            <a:t>denn es gibt nur einen wahren GOTT.</a:t>
          </a:r>
          <a:endParaRPr lang="en" sz="2000" b="1" kern="1200" dirty="0"/>
        </a:p>
      </dsp:txBody>
      <dsp:txXfrm>
        <a:off x="2770807" y="87956"/>
        <a:ext cx="4637663" cy="887497"/>
      </dsp:txXfrm>
    </dsp:sp>
    <dsp:sp modelId="{068719C7-C5E4-40BB-8BAF-8186DB790EF8}">
      <dsp:nvSpPr>
        <dsp:cNvPr id="0" name=""/>
        <dsp:cNvSpPr/>
      </dsp:nvSpPr>
      <dsp:spPr>
        <a:xfrm>
          <a:off x="7541595" y="87956"/>
          <a:ext cx="3791767" cy="887497"/>
        </a:xfrm>
        <a:prstGeom prst="chevron">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de-DE" sz="2000" b="1" kern="1200" dirty="0"/>
            <a:t>Die Schwachen </a:t>
          </a:r>
          <a:br>
            <a:rPr lang="de-DE" sz="2000" b="1" kern="1200" dirty="0"/>
          </a:br>
          <a:r>
            <a:rPr lang="de-DE" sz="2000" b="1" kern="1200" dirty="0"/>
            <a:t>haben diesen Punkt noch nicht begriffen.</a:t>
          </a:r>
          <a:endParaRPr lang="en" sz="2000" b="1" kern="1200" dirty="0"/>
        </a:p>
      </dsp:txBody>
      <dsp:txXfrm>
        <a:off x="7985344" y="87956"/>
        <a:ext cx="2904270" cy="887497"/>
      </dsp:txXfrm>
    </dsp:sp>
    <dsp:sp modelId="{666AC947-4D8B-44F5-BA63-AF83B5AD4115}">
      <dsp:nvSpPr>
        <dsp:cNvPr id="0" name=""/>
        <dsp:cNvSpPr/>
      </dsp:nvSpPr>
      <dsp:spPr>
        <a:xfrm>
          <a:off x="1387" y="1169474"/>
          <a:ext cx="2673185" cy="1069274"/>
        </a:xfrm>
        <a:prstGeom prst="chevron">
          <a:avLst/>
        </a:prstGeom>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1. Kor 8:7b</a:t>
          </a:r>
        </a:p>
      </dsp:txBody>
      <dsp:txXfrm>
        <a:off x="536024" y="1169474"/>
        <a:ext cx="1603911" cy="1069274"/>
      </dsp:txXfrm>
    </dsp:sp>
    <dsp:sp modelId="{6F7ADDF0-0B6A-451D-A9A2-A1F29DEE9070}">
      <dsp:nvSpPr>
        <dsp:cNvPr id="0" name=""/>
        <dsp:cNvSpPr/>
      </dsp:nvSpPr>
      <dsp:spPr>
        <a:xfrm>
          <a:off x="2327058" y="1173871"/>
          <a:ext cx="5525160" cy="1060479"/>
        </a:xfrm>
        <a:prstGeom prst="chevron">
          <a:avLst/>
        </a:prstGeom>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de-DE" sz="2000" b="1" kern="1200" dirty="0"/>
            <a:t>Die Starken essen den Götzen geweihtes Fleisch, weil sie wissen, dass Götzen das Essen </a:t>
          </a:r>
          <a:br>
            <a:rPr lang="de-DE" sz="2000" b="1" kern="1200" dirty="0"/>
          </a:br>
          <a:r>
            <a:rPr lang="de-DE" sz="2000" b="1" kern="1200" dirty="0"/>
            <a:t>nicht verunreinigen können.</a:t>
          </a:r>
          <a:endParaRPr lang="en" sz="2000" b="1" kern="1200" dirty="0"/>
        </a:p>
      </dsp:txBody>
      <dsp:txXfrm>
        <a:off x="2857298" y="1173871"/>
        <a:ext cx="4464681" cy="1060479"/>
      </dsp:txXfrm>
    </dsp:sp>
    <dsp:sp modelId="{531987D8-A72D-4C2C-ABC1-F5CAF8BEE0FD}">
      <dsp:nvSpPr>
        <dsp:cNvPr id="0" name=""/>
        <dsp:cNvSpPr/>
      </dsp:nvSpPr>
      <dsp:spPr>
        <a:xfrm>
          <a:off x="7541595" y="1260362"/>
          <a:ext cx="3791767" cy="887497"/>
        </a:xfrm>
        <a:prstGeom prst="chevron">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de-DE" sz="2000" b="1" kern="1200" dirty="0"/>
            <a:t>Die Schwachen glauben, sie sündigen, wenn sie dieses Fleisch essen.</a:t>
          </a:r>
          <a:endParaRPr lang="en" sz="2000" b="1" kern="1200" dirty="0"/>
        </a:p>
      </dsp:txBody>
      <dsp:txXfrm>
        <a:off x="7985344" y="1260362"/>
        <a:ext cx="2904270" cy="88749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5F2F0-467F-45EA-827F-B947316FAE2A}">
      <dsp:nvSpPr>
        <dsp:cNvPr id="0" name=""/>
        <dsp:cNvSpPr/>
      </dsp:nvSpPr>
      <dsp:spPr>
        <a:xfrm>
          <a:off x="0" y="42527"/>
          <a:ext cx="11553423" cy="1383460"/>
        </a:xfrm>
        <a:prstGeom prst="roundRect">
          <a:avLst>
            <a:gd name="adj" fmla="val 10000"/>
          </a:avLst>
        </a:prstGeom>
        <a:solidFill>
          <a:schemeClr val="accent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 sz="2000" b="1" kern="1200" dirty="0">
              <a:solidFill>
                <a:schemeClr val="accent2">
                  <a:lumMod val="50000"/>
                </a:schemeClr>
              </a:solidFill>
            </a:rPr>
            <a:t>⁕ </a:t>
          </a:r>
          <a:r>
            <a:rPr lang="de-DE" sz="2000" b="1" kern="1200" dirty="0">
              <a:solidFill>
                <a:schemeClr val="tx1"/>
              </a:solidFill>
            </a:rPr>
            <a:t>Das Recht, von der Gemeinde ernährt zu werden (1 Kor. 9,4)</a:t>
          </a:r>
          <a:endParaRPr lang="es-ES" sz="2000" kern="1200" dirty="0">
            <a:solidFill>
              <a:schemeClr val="tx1"/>
            </a:solidFill>
          </a:endParaRPr>
        </a:p>
        <a:p>
          <a:pPr marL="228600" lvl="1" indent="-228600" algn="l" defTabSz="889000">
            <a:lnSpc>
              <a:spcPct val="90000"/>
            </a:lnSpc>
            <a:spcBef>
              <a:spcPct val="0"/>
            </a:spcBef>
            <a:spcAft>
              <a:spcPct val="15000"/>
            </a:spcAft>
            <a:buFont typeface="Wingdings" panose="05000000000000000000" pitchFamily="2" charset="2"/>
            <a:buChar char="Ø"/>
            <a:tabLst>
              <a:tab pos="1433513" algn="l"/>
            </a:tabLst>
          </a:pPr>
          <a:r>
            <a:rPr lang="de-DE" sz="2000" b="1" kern="1200" dirty="0">
              <a:solidFill>
                <a:schemeClr val="tx1"/>
              </a:solidFill>
            </a:rPr>
            <a:t>Paulus verzichtet auf sein Recht als Apostel, von den Gemeinden, </a:t>
          </a:r>
          <a:br>
            <a:rPr lang="de-DE" sz="2000" b="1" kern="1200" dirty="0">
              <a:solidFill>
                <a:schemeClr val="tx1"/>
              </a:solidFill>
            </a:rPr>
          </a:br>
          <a:r>
            <a:rPr lang="de-DE" sz="2000" b="1" kern="1200" dirty="0">
              <a:solidFill>
                <a:schemeClr val="tx1"/>
              </a:solidFill>
            </a:rPr>
            <a:t>denen er dient, finanziell unterstützt zu werden, </a:t>
          </a:r>
          <a:br>
            <a:rPr lang="de-DE" sz="2000" b="1" kern="1200" dirty="0">
              <a:solidFill>
                <a:schemeClr val="tx1"/>
              </a:solidFill>
            </a:rPr>
          </a:br>
          <a:r>
            <a:rPr lang="de-DE" sz="2000" b="1" kern="1200" dirty="0">
              <a:solidFill>
                <a:schemeClr val="tx1"/>
              </a:solidFill>
            </a:rPr>
            <a:t>wie es andere Apostel taten</a:t>
          </a:r>
          <a:r>
            <a:rPr lang="en" sz="2000" b="1" kern="1200" dirty="0">
              <a:solidFill>
                <a:schemeClr val="tx1"/>
              </a:solidFill>
            </a:rPr>
            <a:t>.</a:t>
          </a:r>
          <a:endParaRPr lang="es-ES" sz="2000" kern="1200" dirty="0">
            <a:solidFill>
              <a:schemeClr val="tx1"/>
            </a:solidFill>
          </a:endParaRPr>
        </a:p>
      </dsp:txBody>
      <dsp:txXfrm>
        <a:off x="2449030" y="42527"/>
        <a:ext cx="9104392" cy="1383460"/>
      </dsp:txXfrm>
    </dsp:sp>
    <dsp:sp modelId="{AB8C7CC9-BA0B-4F46-AD9D-9D84D3686FF9}">
      <dsp:nvSpPr>
        <dsp:cNvPr id="0" name=""/>
        <dsp:cNvSpPr/>
      </dsp:nvSpPr>
      <dsp:spPr>
        <a:xfrm>
          <a:off x="138346" y="138346"/>
          <a:ext cx="2310684" cy="1106768"/>
        </a:xfrm>
        <a:prstGeom prst="roundRect">
          <a:avLst>
            <a:gd name="adj" fmla="val 10000"/>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3C4E1E8-9A50-40FB-B74D-1375FE9DE9EA}">
      <dsp:nvSpPr>
        <dsp:cNvPr id="0" name=""/>
        <dsp:cNvSpPr/>
      </dsp:nvSpPr>
      <dsp:spPr>
        <a:xfrm>
          <a:off x="0" y="1521806"/>
          <a:ext cx="11553423" cy="1383460"/>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 sz="2000" b="1" kern="1200" dirty="0">
              <a:solidFill>
                <a:schemeClr val="tx2">
                  <a:lumMod val="20000"/>
                  <a:lumOff val="80000"/>
                </a:schemeClr>
              </a:solidFill>
              <a:effectLst>
                <a:outerShdw blurRad="38100" dist="38100" dir="2700000" algn="tl">
                  <a:srgbClr val="000000"/>
                </a:outerShdw>
              </a:effectLst>
            </a:rPr>
            <a:t>⁕ </a:t>
          </a:r>
          <a:r>
            <a:rPr lang="de-DE" sz="2000" b="1" kern="1200" dirty="0">
              <a:effectLst>
                <a:outerShdw blurRad="38100" dist="38100" dir="2700000" algn="tl">
                  <a:srgbClr val="000000"/>
                </a:outerShdw>
              </a:effectLst>
            </a:rPr>
            <a:t>Das Recht, von seiner Frau begleitet zu werden (1 Kor. 9,5)</a:t>
          </a:r>
          <a:endParaRPr lang="es-ES" sz="2000" kern="1200" dirty="0">
            <a:effectLst>
              <a:outerShdw blurRad="38100" dist="38100" dir="2700000" algn="tl">
                <a:srgbClr val="000000"/>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de-DE" sz="2000" b="1" kern="1200" dirty="0">
              <a:effectLst>
                <a:outerShdw blurRad="38100" dist="38100" dir="2700000" algn="tl">
                  <a:srgbClr val="000000"/>
                </a:outerShdw>
              </a:effectLst>
            </a:rPr>
            <a:t>Die allgemeine Praxis unter den Aposteln war, dass sie mit ihren Ehefrauen reisten, die sie umsorgten und sie im Dienst unterstützten. Diese Frau hätte, wie ihr Mann, das Recht, von der Gemeinde unterstützt zu werden</a:t>
          </a:r>
          <a:r>
            <a:rPr lang="en" sz="2000" b="1" kern="1200" dirty="0">
              <a:effectLst>
                <a:outerShdw blurRad="38100" dist="38100" dir="2700000" algn="tl">
                  <a:srgbClr val="000000"/>
                </a:outerShdw>
              </a:effectLst>
            </a:rPr>
            <a:t>.</a:t>
          </a:r>
          <a:endParaRPr lang="es-ES" sz="2000" kern="1200" dirty="0">
            <a:effectLst>
              <a:outerShdw blurRad="38100" dist="38100" dir="2700000" algn="tl">
                <a:srgbClr val="000000"/>
              </a:outerShdw>
            </a:effectLst>
          </a:endParaRPr>
        </a:p>
      </dsp:txBody>
      <dsp:txXfrm>
        <a:off x="2449030" y="1521806"/>
        <a:ext cx="9104392" cy="1383460"/>
      </dsp:txXfrm>
    </dsp:sp>
    <dsp:sp modelId="{5B844668-161A-40CE-834D-DBA7B2491ED1}">
      <dsp:nvSpPr>
        <dsp:cNvPr id="0" name=""/>
        <dsp:cNvSpPr/>
      </dsp:nvSpPr>
      <dsp:spPr>
        <a:xfrm>
          <a:off x="138346" y="1660152"/>
          <a:ext cx="2310684" cy="1106768"/>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DAA947B-83D1-4802-AE95-32137525D2E9}">
      <dsp:nvSpPr>
        <dsp:cNvPr id="0" name=""/>
        <dsp:cNvSpPr/>
      </dsp:nvSpPr>
      <dsp:spPr>
        <a:xfrm>
          <a:off x="0" y="3043612"/>
          <a:ext cx="11553423" cy="1383460"/>
        </a:xfrm>
        <a:prstGeom prst="roundRect">
          <a:avLst>
            <a:gd name="adj" fmla="val 10000"/>
          </a:avLst>
        </a:prstGeom>
        <a:solidFill>
          <a:schemeClr val="accent5"/>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tabLst>
              <a:tab pos="269875" algn="l"/>
            </a:tabLst>
          </a:pPr>
          <a:r>
            <a:rPr lang="en" sz="2000" b="1" kern="1200" dirty="0">
              <a:solidFill>
                <a:schemeClr val="accent5">
                  <a:lumMod val="20000"/>
                  <a:lumOff val="80000"/>
                </a:schemeClr>
              </a:solidFill>
              <a:effectLst>
                <a:outerShdw blurRad="50800" dist="38100" dir="5400000" algn="ctr" rotWithShape="0">
                  <a:schemeClr val="tx1"/>
                </a:outerShdw>
              </a:effectLst>
            </a:rPr>
            <a:t>⁕ </a:t>
          </a:r>
          <a:r>
            <a:rPr lang="de-DE" sz="2000" b="1" kern="1200" dirty="0">
              <a:effectLst>
                <a:outerShdw blurRad="50800" dist="38100" dir="5400000" algn="ctr" rotWithShape="0">
                  <a:schemeClr val="tx1"/>
                </a:outerShdw>
              </a:effectLst>
            </a:rPr>
            <a:t>Recht, keine allgemeinen Wartungsarbeiten zu verrichten (1 Kor. 9,6)</a:t>
          </a:r>
          <a:endParaRPr lang="es-ES" sz="2000" kern="1200" dirty="0">
            <a:effectLst>
              <a:outerShdw blurRad="50800" dist="38100" dir="5400000" algn="ctr" rotWithShape="0">
                <a:schemeClr val="tx1"/>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de-DE" sz="2000" b="1" kern="1200" dirty="0">
              <a:effectLst>
                <a:outerShdw blurRad="50800" dist="38100" dir="5400000" algn="ctr" rotWithShape="0">
                  <a:schemeClr val="tx1"/>
                </a:outerShdw>
              </a:effectLst>
            </a:rPr>
            <a:t>Paulus kommt selbst für seinen Lebensunterhalt auf und sogar auch für den seiner Mitarbeiter, um zu verhindern, dass die Leute denken, er wolle sein Publikum ausnutzen und ihnen eine Selbstlosigkeit vorführen.</a:t>
          </a:r>
          <a:endParaRPr lang="es-ES" sz="2000" kern="1200" dirty="0">
            <a:effectLst>
              <a:outerShdw blurRad="50800" dist="38100" dir="5400000" algn="ctr" rotWithShape="0">
                <a:schemeClr val="tx1"/>
              </a:outerShdw>
            </a:effectLst>
          </a:endParaRPr>
        </a:p>
      </dsp:txBody>
      <dsp:txXfrm>
        <a:off x="2449030" y="3043612"/>
        <a:ext cx="9104392" cy="1383460"/>
      </dsp:txXfrm>
    </dsp:sp>
    <dsp:sp modelId="{099A9D28-0AA8-42AD-86D9-0B379C1B1FD4}">
      <dsp:nvSpPr>
        <dsp:cNvPr id="0" name=""/>
        <dsp:cNvSpPr/>
      </dsp:nvSpPr>
      <dsp:spPr>
        <a:xfrm>
          <a:off x="138346" y="3181958"/>
          <a:ext cx="2310684" cy="1106768"/>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34132-FE13-4424-8622-70394E38BE37}">
      <dsp:nvSpPr>
        <dsp:cNvPr id="0" name=""/>
        <dsp:cNvSpPr/>
      </dsp:nvSpPr>
      <dsp:spPr>
        <a:xfrm>
          <a:off x="1539469" y="45951"/>
          <a:ext cx="10184338" cy="1225842"/>
        </a:xfrm>
        <a:prstGeom prst="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„Alles, was auf dem Markt verkauft wird, könnt ihr essen, </a:t>
          </a:r>
          <a:br>
            <a:rPr lang="de-DE" sz="2000" b="1" kern="1200" dirty="0">
              <a:effectLst>
                <a:outerShdw blurRad="38100" dist="38100" dir="2700000" algn="tl">
                  <a:srgbClr val="000000">
                    <a:alpha val="43137"/>
                  </a:srgbClr>
                </a:outerShdw>
              </a:effectLst>
            </a:rPr>
          </a:br>
          <a:r>
            <a:rPr lang="de-DE" sz="2000" b="1" kern="1200" dirty="0">
              <a:effectLst>
                <a:outerShdw blurRad="38100" dist="38100" dir="2700000" algn="tl">
                  <a:srgbClr val="000000">
                    <a:alpha val="43137"/>
                  </a:srgbClr>
                </a:outerShdw>
              </a:effectLst>
            </a:rPr>
            <a:t>ohne euch ein Gewissen zu machen.“ </a:t>
          </a:r>
          <a:r>
            <a:rPr lang="en" sz="2000" b="1" kern="1200" dirty="0">
              <a:effectLst>
                <a:outerShdw blurRad="38100" dist="38100" dir="2700000" algn="tl">
                  <a:srgbClr val="000000">
                    <a:alpha val="43137"/>
                  </a:srgbClr>
                </a:outerShdw>
              </a:effectLst>
            </a:rPr>
            <a:t>(1. K.or. 10:25).</a:t>
          </a:r>
          <a:endParaRPr lang="es-ES" sz="2000" kern="1200" dirty="0">
            <a:effectLst>
              <a:outerShdw blurRad="38100" dist="38100" dir="2700000" algn="tl">
                <a:srgbClr val="000000">
                  <a:alpha val="43137"/>
                </a:srgbClr>
              </a:outerShdw>
            </a:effectLst>
          </a:endParaRPr>
        </a:p>
      </dsp:txBody>
      <dsp:txXfrm>
        <a:off x="1539469" y="45951"/>
        <a:ext cx="10184338" cy="1225842"/>
      </dsp:txXfrm>
    </dsp:sp>
    <dsp:sp modelId="{0E39B0EA-1CF8-4763-B1A5-529D112E96FB}">
      <dsp:nvSpPr>
        <dsp:cNvPr id="0" name=""/>
        <dsp:cNvSpPr/>
      </dsp:nvSpPr>
      <dsp:spPr>
        <a:xfrm>
          <a:off x="142792" y="110749"/>
          <a:ext cx="2517859" cy="1225842"/>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57811B2-F473-496A-9C98-072C8525BBFC}">
      <dsp:nvSpPr>
        <dsp:cNvPr id="0" name=""/>
        <dsp:cNvSpPr/>
      </dsp:nvSpPr>
      <dsp:spPr>
        <a:xfrm>
          <a:off x="958345" y="1461551"/>
          <a:ext cx="10184338" cy="1645534"/>
        </a:xfrm>
        <a:prstGeom prst="rect">
          <a:avLst/>
        </a:prstGeom>
        <a:solidFill>
          <a:schemeClr val="accent3">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Ein Ungläubiger lud einen Gläubigen zum Essen ein. Der Gläubige aß ohne Fragen (alles ist ihm erlaubt). Aber der Gastgeber machte ihn darauf aufmerksam, dass das Fleisch  einem Götzen geopfert worden sei. Daher wurde es, um das Gewissen des Wirts nicht zu verletzen, als unangemessen angesehen, dass der Gläubige dieses Fleisch zu sich nahm (1. Korinther 10,27-29).</a:t>
          </a:r>
          <a:endParaRPr lang="es-ES" sz="2000" kern="1200" dirty="0">
            <a:effectLst>
              <a:outerShdw blurRad="38100" dist="38100" dir="2700000" algn="tl">
                <a:srgbClr val="000000">
                  <a:alpha val="43137"/>
                </a:srgbClr>
              </a:outerShdw>
            </a:effectLst>
          </a:endParaRPr>
        </a:p>
      </dsp:txBody>
      <dsp:txXfrm>
        <a:off x="958345" y="1461551"/>
        <a:ext cx="10184338" cy="1645534"/>
      </dsp:txXfrm>
    </dsp:sp>
    <dsp:sp modelId="{599A541C-F2D6-406B-8AAD-AE6417A2067B}">
      <dsp:nvSpPr>
        <dsp:cNvPr id="0" name=""/>
        <dsp:cNvSpPr/>
      </dsp:nvSpPr>
      <dsp:spPr>
        <a:xfrm>
          <a:off x="8815943" y="93798"/>
          <a:ext cx="3014106" cy="1645534"/>
        </a:xfrm>
        <a:prstGeom prst="rect">
          <a:avLst/>
        </a:prstGeom>
        <a:no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CBEB3C-76EB-4420-86E8-D7F3F3FF81CA}" type="datetimeFigureOut">
              <a:rPr lang="es-ES" smtClean="0"/>
              <a:t>31/07/2026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267E30-FE9E-40EA-84B3-21069DDC4356}" type="slidenum">
              <a:rPr lang="es-ES" smtClean="0"/>
              <a:t>‹Nº›</a:t>
            </a:fld>
            <a:endParaRPr lang="es-ES"/>
          </a:p>
        </p:txBody>
      </p:sp>
    </p:spTree>
    <p:extLst>
      <p:ext uri="{BB962C8B-B14F-4D97-AF65-F5344CB8AC3E}">
        <p14:creationId xmlns:p14="http://schemas.microsoft.com/office/powerpoint/2010/main" val="3820762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8267E30-FE9E-40EA-84B3-21069DDC4356}" type="slidenum">
              <a:rPr lang="es-ES" smtClean="0"/>
              <a:t>1</a:t>
            </a:fld>
            <a:endParaRPr lang="es-ES"/>
          </a:p>
        </p:txBody>
      </p:sp>
    </p:spTree>
    <p:extLst>
      <p:ext uri="{BB962C8B-B14F-4D97-AF65-F5344CB8AC3E}">
        <p14:creationId xmlns:p14="http://schemas.microsoft.com/office/powerpoint/2010/main" val="2607633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F51E0-3608-9C1C-8100-0B76266AB3A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8F5FF09-7901-39ED-DFA6-20805777D4A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EB880EF-A440-95B1-FE48-EABECD1138F6}"/>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10BB0197-64F1-1A52-FC8C-D9810657388D}"/>
              </a:ext>
            </a:extLst>
          </p:cNvPr>
          <p:cNvSpPr>
            <a:spLocks noGrp="1"/>
          </p:cNvSpPr>
          <p:nvPr>
            <p:ph type="sldNum" sz="quarter" idx="5"/>
          </p:nvPr>
        </p:nvSpPr>
        <p:spPr/>
        <p:txBody>
          <a:bodyPr/>
          <a:lstStyle/>
          <a:p>
            <a:fld id="{98267E30-FE9E-40EA-84B3-21069DDC4356}" type="slidenum">
              <a:rPr lang="es-ES" smtClean="0"/>
              <a:t>10</a:t>
            </a:fld>
            <a:endParaRPr lang="es-ES"/>
          </a:p>
        </p:txBody>
      </p:sp>
    </p:spTree>
    <p:extLst>
      <p:ext uri="{BB962C8B-B14F-4D97-AF65-F5344CB8AC3E}">
        <p14:creationId xmlns:p14="http://schemas.microsoft.com/office/powerpoint/2010/main" val="39304482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8267E30-FE9E-40EA-84B3-21069DDC4356}" type="slidenum">
              <a:rPr lang="es-ES" smtClean="0"/>
              <a:t>11</a:t>
            </a:fld>
            <a:endParaRPr lang="es-ES"/>
          </a:p>
        </p:txBody>
      </p:sp>
    </p:spTree>
    <p:extLst>
      <p:ext uri="{BB962C8B-B14F-4D97-AF65-F5344CB8AC3E}">
        <p14:creationId xmlns:p14="http://schemas.microsoft.com/office/powerpoint/2010/main" val="26817854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8267E30-FE9E-40EA-84B3-21069DDC4356}" type="slidenum">
              <a:rPr lang="es-ES" smtClean="0"/>
              <a:t>12</a:t>
            </a:fld>
            <a:endParaRPr lang="es-ES"/>
          </a:p>
        </p:txBody>
      </p:sp>
    </p:spTree>
    <p:extLst>
      <p:ext uri="{BB962C8B-B14F-4D97-AF65-F5344CB8AC3E}">
        <p14:creationId xmlns:p14="http://schemas.microsoft.com/office/powerpoint/2010/main" val="13214776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53D5D-7C9F-D57B-6D24-A09E7B24A00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A6BBB4B-D0F6-C317-9EB1-885D0A45058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BDAA78E-2863-035D-63D3-58668282B660}"/>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4D5D2AA6-1A40-EED3-5058-2ABEE1A6B956}"/>
              </a:ext>
            </a:extLst>
          </p:cNvPr>
          <p:cNvSpPr>
            <a:spLocks noGrp="1"/>
          </p:cNvSpPr>
          <p:nvPr>
            <p:ph type="sldNum" sz="quarter" idx="5"/>
          </p:nvPr>
        </p:nvSpPr>
        <p:spPr/>
        <p:txBody>
          <a:bodyPr/>
          <a:lstStyle/>
          <a:p>
            <a:fld id="{98267E30-FE9E-40EA-84B3-21069DDC4356}" type="slidenum">
              <a:rPr lang="es-ES" smtClean="0"/>
              <a:t>13</a:t>
            </a:fld>
            <a:endParaRPr lang="es-ES"/>
          </a:p>
        </p:txBody>
      </p:sp>
    </p:spTree>
    <p:extLst>
      <p:ext uri="{BB962C8B-B14F-4D97-AF65-F5344CB8AC3E}">
        <p14:creationId xmlns:p14="http://schemas.microsoft.com/office/powerpoint/2010/main" val="337406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3591E-19C6-AB12-F213-EE3A17BA7B2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B634B23C-DD71-C8A0-00FF-1C3BF7E3A2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E2B95FE-0A62-3840-7F9A-2F8E70719389}"/>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E42D2441-0F71-5C8A-E22E-BA70D00F3E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99CA30-97B6-7D45-F15F-75807FC67228}"/>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2284380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05BE3-73F9-C09C-807F-C5A06B4E2D7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D0C76B0-33F6-BA9B-52DC-3E6336A61B4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DBE28EF-E107-D317-9A73-78C18EC5FDCD}"/>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D6C1BAED-413F-0B34-8511-AAA889F0281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5958CD-2ED8-4EFB-DED2-4C37FCE18A1F}"/>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357561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0B72BB4-D295-6945-4375-CA5446E6706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BD1C598-3B47-0BA1-E7EF-6DDA2EC6AE9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FAEEA00-2D01-3D54-AD3E-6C406AE78179}"/>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A954E531-AFCB-8694-C869-2DAD043FF5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7A49DA-E0E7-86E9-3702-6C7FAC08A3D1}"/>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127537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668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544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18063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47887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953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294204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780966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442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C5BAA-7CBC-68DF-17C9-7CDDED310FC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DEA5CED-B4AA-711A-63E3-2CBF548F345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7E8A076-FA51-C636-0EEC-B77068ABB4B1}"/>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D730CD1E-AB82-7860-923C-AE6CC891BCB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6D93957-AB2B-74F4-5EF6-3DE2B9A0546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5252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488903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4015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31/07/2026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15619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32440-7996-8488-9246-0BB63CFA00D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8539EC52-F466-4DEB-CC77-F4212B759A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EA4E13F-B9EA-4E69-D9B5-78679946E18D}"/>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5ABEEB1A-9C46-C54A-A2C2-9FF021FA041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70ECA82-60A5-E70A-79D6-BDA1FFB94F3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421256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FD3C37-910C-B864-00DF-8A4953B0108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23E8CB3-35C5-DE31-7237-AE99BD140CF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41BD252-1EA7-16B9-1A85-F437880CA28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7882186-69F6-42D1-7CB7-E2D81A83C38A}"/>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6" name="Marcador de pie de página 5">
            <a:extLst>
              <a:ext uri="{FF2B5EF4-FFF2-40B4-BE49-F238E27FC236}">
                <a16:creationId xmlns:a16="http://schemas.microsoft.com/office/drawing/2014/main" id="{1235090A-C70C-8089-27DF-F867750E201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2CD7306-0C26-9BC1-E241-859C45FC6997}"/>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985472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502A45-6868-77C2-80FC-A223585D503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4B9B477-1D96-4A9E-24A9-182A64B85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A951813-9B09-9406-D2AE-30887B905A4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2777C62-BB9A-0E42-9547-0B0CD139C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F5FEED4-222B-AD9A-2607-A1AE31124D5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F95581B-F4A4-1C6C-0C75-68F97F526E68}"/>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8" name="Marcador de pie de página 7">
            <a:extLst>
              <a:ext uri="{FF2B5EF4-FFF2-40B4-BE49-F238E27FC236}">
                <a16:creationId xmlns:a16="http://schemas.microsoft.com/office/drawing/2014/main" id="{D03E964A-C7A2-EBDD-BBDB-1385115A9D6E}"/>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963A3AA-7DF6-C240-3169-46720A5B1E7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3589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A4F316-07FF-DD7D-50AD-9B5BAD20D76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A1E9A22B-021E-8ABA-C123-0B739A626904}"/>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4" name="Marcador de pie de página 3">
            <a:extLst>
              <a:ext uri="{FF2B5EF4-FFF2-40B4-BE49-F238E27FC236}">
                <a16:creationId xmlns:a16="http://schemas.microsoft.com/office/drawing/2014/main" id="{C9E07D80-10A2-04EA-DF6D-3F80DD5B0F9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C32E8E7-7617-5CB8-E04B-880F271CB4D4}"/>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6797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D91C5F9-9592-6D26-375E-62E6F384DFC2}"/>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3" name="Marcador de pie de página 2">
            <a:extLst>
              <a:ext uri="{FF2B5EF4-FFF2-40B4-BE49-F238E27FC236}">
                <a16:creationId xmlns:a16="http://schemas.microsoft.com/office/drawing/2014/main" id="{056AE424-635E-B5EE-580D-848AE11F192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7DF50616-FCE0-2B4C-689C-FCA12F105C4A}"/>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6873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53BDCC-29C3-ED3B-C163-95DAD64D9DB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BA8571D-1364-5BFC-F607-03E871C4F7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574B9DC-3B6E-2D70-B05E-69FF4640A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74D498-A7E8-E24F-5722-AC393C2FAEEC}"/>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6" name="Marcador de pie de página 5">
            <a:extLst>
              <a:ext uri="{FF2B5EF4-FFF2-40B4-BE49-F238E27FC236}">
                <a16:creationId xmlns:a16="http://schemas.microsoft.com/office/drawing/2014/main" id="{D206E0AF-DF8E-9EE0-E681-D7F580CB42E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0EBF0B5-D4B2-7375-B386-3E945D4DD25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83825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89FAD9-51CD-1896-A4B7-8B6EF0C7633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3E57F10-1CA6-EE02-0F24-A943BC1E7E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11397F1-B55F-4181-9A53-4E41F968D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74024F9-95E2-C6FB-AB72-41F1C47ACAD6}"/>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6" name="Marcador de pie de página 5">
            <a:extLst>
              <a:ext uri="{FF2B5EF4-FFF2-40B4-BE49-F238E27FC236}">
                <a16:creationId xmlns:a16="http://schemas.microsoft.com/office/drawing/2014/main" id="{AC554B6C-A236-6546-57C3-9801F8F9312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5C7EA71-EF8D-715E-5A3D-19194A86D51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0006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73886C0-5448-5A5F-15E0-F82E83FE3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B99F5B6-82AC-5333-B5DA-6A62B1C21D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FCF134C-7668-6EC2-CC6F-0C69A7121F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BA9E43A1-582B-9123-20FB-E399C4D8D8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161EC31-ED24-8FC0-F18D-734834D228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4E8EA0-AD2E-4F0C-AFFE-6C04742881D9}" type="slidenum">
              <a:rPr lang="es-ES" smtClean="0"/>
              <a:t>‹Nº›</a:t>
            </a:fld>
            <a:endParaRPr lang="es-ES"/>
          </a:p>
        </p:txBody>
      </p:sp>
    </p:spTree>
    <p:extLst>
      <p:ext uri="{BB962C8B-B14F-4D97-AF65-F5344CB8AC3E}">
        <p14:creationId xmlns:p14="http://schemas.microsoft.com/office/powerpoint/2010/main" val="3649616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31/07/2026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3807037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18.jpeg"/><Relationship Id="rId7"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10" Type="http://schemas.openxmlformats.org/officeDocument/2006/relationships/image" Target="../media/image27.jpeg"/><Relationship Id="rId4" Type="http://schemas.openxmlformats.org/officeDocument/2006/relationships/image" Target="../media/image22.jpeg"/><Relationship Id="rId9"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1.jpeg"/><Relationship Id="rId1" Type="http://schemas.openxmlformats.org/officeDocument/2006/relationships/slideLayout" Target="../slideLayouts/slideLayout7.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11.jpeg"/><Relationship Id="rId4" Type="http://schemas.openxmlformats.org/officeDocument/2006/relationships/diagramLayout" Target="../diagrams/layout2.xml"/><Relationship Id="rId9"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EC7E08F0-2980-B55B-5C11-6AA5B7D0267E}"/>
              </a:ext>
            </a:extLst>
          </p:cNvPr>
          <p:cNvPicPr>
            <a:picLocks noChangeAspect="1"/>
          </p:cNvPicPr>
          <p:nvPr/>
        </p:nvPicPr>
        <p:blipFill>
          <a:blip r:embed="rId4">
            <a:duotone>
              <a:prstClr val="black"/>
              <a:srgbClr val="D9C3A5">
                <a:tint val="50000"/>
                <a:satMod val="180000"/>
              </a:srgbClr>
            </a:duotone>
          </a:blip>
          <a:stretch>
            <a:fillRect/>
          </a:stretch>
        </p:blipFill>
        <p:spPr>
          <a:xfrm rot="10800000">
            <a:off x="11740025" y="28490"/>
            <a:ext cx="402371" cy="6639635"/>
          </a:xfrm>
          <a:prstGeom prst="rect">
            <a:avLst/>
          </a:prstGeom>
        </p:spPr>
      </p:pic>
      <p:sp>
        <p:nvSpPr>
          <p:cNvPr id="9" name="CuadroTexto 3">
            <a:extLst>
              <a:ext uri="{FF2B5EF4-FFF2-40B4-BE49-F238E27FC236}">
                <a16:creationId xmlns:a16="http://schemas.microsoft.com/office/drawing/2014/main" id="{85E93CFE-F60B-E4D0-3406-1DA6B1468F3E}"/>
              </a:ext>
            </a:extLst>
          </p:cNvPr>
          <p:cNvSpPr txBox="1"/>
          <p:nvPr/>
        </p:nvSpPr>
        <p:spPr>
          <a:xfrm>
            <a:off x="2697325" y="111964"/>
            <a:ext cx="5238750" cy="1938992"/>
          </a:xfrm>
          <a:prstGeom prst="rect">
            <a:avLst/>
          </a:prstGeom>
          <a:noFill/>
          <a:effectLst>
            <a:outerShdw blurRad="50800" dist="38100" dir="5400000" algn="ctr" rotWithShape="0">
              <a:schemeClr val="tx1"/>
            </a:outerShdw>
          </a:effectLst>
        </p:spPr>
        <p:txBody>
          <a:bodyPr wrap="square" rtlCol="0">
            <a:spAutoFit/>
            <a:scene3d>
              <a:camera prst="orthographicFront"/>
              <a:lightRig rig="balanced" dir="t"/>
            </a:scene3d>
            <a:sp3d extrusionH="57150" contourW="12700">
              <a:bevelT w="82550" h="38100" prst="coolSlant"/>
              <a:contourClr>
                <a:schemeClr val="accent5"/>
              </a:contourClr>
            </a:sp3d>
          </a:bodyPr>
          <a:lstStyle/>
          <a:p>
            <a:pPr algn="ctr"/>
            <a:r>
              <a:rPr lang="en" sz="6600" b="1" spc="300" dirty="0">
                <a:ln w="10160">
                  <a:noFill/>
                  <a:prstDash val="solid"/>
                </a:ln>
                <a:solidFill>
                  <a:schemeClr val="bg2">
                    <a:lumMod val="40000"/>
                    <a:lumOff val="60000"/>
                  </a:schemeClr>
                </a:solidFill>
                <a:effectLst>
                  <a:outerShdw blurRad="38100" dist="22860" dir="5400000" algn="tl" rotWithShape="0">
                    <a:srgbClr val="00B0F0"/>
                  </a:outerShdw>
                </a:effectLst>
              </a:rPr>
              <a:t>GOTT </a:t>
            </a:r>
            <a:br>
              <a:rPr lang="en" sz="6600" b="1" spc="300" dirty="0">
                <a:ln w="10160">
                  <a:noFill/>
                  <a:prstDash val="solid"/>
                </a:ln>
                <a:solidFill>
                  <a:schemeClr val="bg2">
                    <a:lumMod val="40000"/>
                    <a:lumOff val="60000"/>
                  </a:schemeClr>
                </a:solidFill>
                <a:effectLst>
                  <a:outerShdw blurRad="38100" dist="22860" dir="5400000" algn="tl" rotWithShape="0">
                    <a:srgbClr val="00B0F0"/>
                  </a:outerShdw>
                </a:effectLst>
              </a:rPr>
            </a:br>
            <a:r>
              <a:rPr lang="en" sz="5400" b="1" spc="300" dirty="0">
                <a:ln w="10160">
                  <a:noFill/>
                  <a:prstDash val="solid"/>
                </a:ln>
                <a:solidFill>
                  <a:schemeClr val="bg2">
                    <a:lumMod val="40000"/>
                    <a:lumOff val="60000"/>
                  </a:schemeClr>
                </a:solidFill>
                <a:effectLst>
                  <a:outerShdw blurRad="38100" dist="22860" dir="5400000" algn="tl" rotWithShape="0">
                    <a:srgbClr val="00B0F0"/>
                  </a:outerShdw>
                </a:effectLst>
              </a:rPr>
              <a:t>ALLE EHRE</a:t>
            </a:r>
          </a:p>
        </p:txBody>
      </p:sp>
      <p:sp>
        <p:nvSpPr>
          <p:cNvPr id="11" name="CuadroTexto 4">
            <a:extLst>
              <a:ext uri="{FF2B5EF4-FFF2-40B4-BE49-F238E27FC236}">
                <a16:creationId xmlns:a16="http://schemas.microsoft.com/office/drawing/2014/main" id="{236D62BE-5F9A-3DC0-CAE5-62349528FDE2}"/>
              </a:ext>
            </a:extLst>
          </p:cNvPr>
          <p:cNvSpPr txBox="1"/>
          <p:nvPr/>
        </p:nvSpPr>
        <p:spPr>
          <a:xfrm>
            <a:off x="100013" y="5592871"/>
            <a:ext cx="3081726" cy="954107"/>
          </a:xfrm>
          <a:prstGeom prst="rect">
            <a:avLst/>
          </a:prstGeom>
          <a:noFill/>
        </p:spPr>
        <p:txBody>
          <a:bodyPr wrap="square" rtlCol="0">
            <a:spAutoFit/>
          </a:bodyPr>
          <a:lstStyle/>
          <a:p>
            <a:pPr algn="ctr"/>
            <a:r>
              <a:rPr lang="de-DE" sz="3600" b="1" noProof="0" dirty="0">
                <a:solidFill>
                  <a:srgbClr val="D5F7EE"/>
                </a:solidFill>
                <a:effectLst>
                  <a:glow rad="127000">
                    <a:srgbClr val="204F7B"/>
                  </a:glow>
                  <a:outerShdw blurRad="38100" dist="38100" dir="2700000" algn="tl">
                    <a:srgbClr val="000000">
                      <a:alpha val="43137"/>
                    </a:srgbClr>
                  </a:outerShdw>
                </a:effectLst>
              </a:rPr>
              <a:t>Lektion 5</a:t>
            </a:r>
            <a:r>
              <a:rPr lang="de-DE" sz="1600" b="1" noProof="0" dirty="0">
                <a:solidFill>
                  <a:srgbClr val="D5F7EE"/>
                </a:solidFill>
                <a:effectLst>
                  <a:glow rad="127000">
                    <a:srgbClr val="204F7B"/>
                  </a:glow>
                  <a:outerShdw blurRad="38100" dist="38100" dir="2700000" algn="tl">
                    <a:srgbClr val="000000">
                      <a:alpha val="43137"/>
                    </a:srgbClr>
                  </a:outerShdw>
                </a:effectLst>
              </a:rPr>
              <a:t> </a:t>
            </a:r>
            <a:br>
              <a:rPr lang="de-DE" sz="1600" b="1" noProof="0" dirty="0">
                <a:solidFill>
                  <a:srgbClr val="D5F7EE"/>
                </a:solidFill>
                <a:effectLst>
                  <a:glow rad="127000">
                    <a:srgbClr val="204F7B"/>
                  </a:glow>
                  <a:outerShdw blurRad="38100" dist="38100" dir="2700000" algn="tl">
                    <a:srgbClr val="000000">
                      <a:alpha val="43137"/>
                    </a:srgbClr>
                  </a:outerShdw>
                </a:effectLst>
              </a:rPr>
            </a:br>
            <a:r>
              <a:rPr lang="de-DE" sz="2000" b="1" noProof="0" dirty="0">
                <a:solidFill>
                  <a:srgbClr val="D5F7EE"/>
                </a:solidFill>
                <a:effectLst>
                  <a:glow rad="127000">
                    <a:srgbClr val="204F7B"/>
                  </a:glow>
                  <a:outerShdw blurRad="38100" dist="38100" dir="2700000" algn="tl">
                    <a:srgbClr val="000000">
                      <a:alpha val="43137"/>
                    </a:srgbClr>
                  </a:outerShdw>
                </a:effectLst>
              </a:rPr>
              <a:t>Sabbat, 2. </a:t>
            </a:r>
            <a:r>
              <a:rPr lang="de-DE" sz="2000" b="1" dirty="0">
                <a:solidFill>
                  <a:srgbClr val="D5F7EE"/>
                </a:solidFill>
                <a:effectLst>
                  <a:glow rad="127000">
                    <a:srgbClr val="204F7B"/>
                  </a:glow>
                  <a:outerShdw blurRad="38100" dist="38100" dir="2700000" algn="tl">
                    <a:srgbClr val="000000">
                      <a:alpha val="43137"/>
                    </a:srgbClr>
                  </a:outerShdw>
                </a:effectLst>
              </a:rPr>
              <a:t>August</a:t>
            </a:r>
            <a:r>
              <a:rPr lang="de-DE" sz="2000" b="1" noProof="0" dirty="0">
                <a:solidFill>
                  <a:srgbClr val="D5F7EE"/>
                </a:solidFill>
                <a:effectLst>
                  <a:glow rad="127000">
                    <a:srgbClr val="204F7B"/>
                  </a:glow>
                  <a:outerShdw blurRad="38100" dist="38100" dir="2700000" algn="tl">
                    <a:srgbClr val="000000">
                      <a:alpha val="43137"/>
                    </a:srgbClr>
                  </a:outerShdw>
                </a:effectLst>
              </a:rPr>
              <a:t> 2026</a:t>
            </a:r>
          </a:p>
        </p:txBody>
      </p:sp>
    </p:spTree>
    <p:extLst>
      <p:ext uri="{BB962C8B-B14F-4D97-AF65-F5344CB8AC3E}">
        <p14:creationId xmlns:p14="http://schemas.microsoft.com/office/powerpoint/2010/main" val="25144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53ECF65-2EF9-EEBA-AF93-5A4D33CC0E2E}"/>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B9D24643-A6B6-6023-854C-052CEFBBDC0A}"/>
              </a:ext>
            </a:extLst>
          </p:cNvPr>
          <p:cNvSpPr txBox="1"/>
          <p:nvPr/>
        </p:nvSpPr>
        <p:spPr>
          <a:xfrm>
            <a:off x="3094047" y="-43858"/>
            <a:ext cx="9191625" cy="1138773"/>
          </a:xfrm>
          <a:prstGeom prst="rect">
            <a:avLst/>
          </a:prstGeom>
          <a:noFill/>
          <a:effectLst/>
        </p:spPr>
        <p:txBody>
          <a:bodyPr wrap="square">
            <a:spAutoFit/>
            <a:scene3d>
              <a:camera prst="orthographicFront"/>
              <a:lightRig rig="threePt" dir="t"/>
            </a:scene3d>
            <a:sp3d extrusionH="57150">
              <a:bevelT w="38100" h="38100"/>
            </a:sp3d>
          </a:bodyPr>
          <a:lstStyle/>
          <a:p>
            <a:pPr algn="ctr"/>
            <a:r>
              <a:rPr lang="en" sz="4400" b="1" dirty="0">
                <a:ln w="0"/>
                <a:gradFill>
                  <a:gsLst>
                    <a:gs pos="0">
                      <a:schemeClr val="accent5">
                        <a:lumMod val="50000"/>
                      </a:schemeClr>
                    </a:gs>
                    <a:gs pos="50000">
                      <a:schemeClr val="accent5"/>
                    </a:gs>
                    <a:gs pos="100000">
                      <a:schemeClr val="accent5">
                        <a:lumMod val="60000"/>
                        <a:lumOff val="40000"/>
                      </a:schemeClr>
                    </a:gs>
                  </a:gsLst>
                  <a:lin ang="5400000"/>
                </a:gradFill>
              </a:rPr>
              <a:t>L</a:t>
            </a:r>
            <a:r>
              <a:rPr lang="en" sz="4400" b="1" dirty="0">
                <a:ln w="0"/>
                <a:gradFill>
                  <a:gsLst>
                    <a:gs pos="0">
                      <a:schemeClr val="accent5">
                        <a:lumMod val="50000"/>
                      </a:schemeClr>
                    </a:gs>
                    <a:gs pos="50000">
                      <a:schemeClr val="accent5"/>
                    </a:gs>
                    <a:gs pos="100000">
                      <a:schemeClr val="accent5">
                        <a:lumMod val="60000"/>
                        <a:lumOff val="40000"/>
                      </a:schemeClr>
                    </a:gs>
                  </a:gsLst>
                  <a:lin ang="5400000"/>
                </a:gradFill>
                <a:effectLst/>
              </a:rPr>
              <a:t>ektionen der VERGANGENHEIT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400" b="1" i="0" u="none" strike="noStrike" kern="1200" normalizeH="0" baseline="0" noProof="0" dirty="0">
                <a:ln w="0"/>
                <a:solidFill>
                  <a:schemeClr val="accent6">
                    <a:lumMod val="75000"/>
                  </a:schemeClr>
                </a:solidFill>
                <a:effectLst/>
                <a:uLnTx/>
                <a:uFillTx/>
                <a:latin typeface="Aptos" panose="02110004020202020204"/>
                <a:ea typeface="+mn-ea"/>
                <a:cs typeface="+mn-cs"/>
              </a:rPr>
              <a:t>1. Korinther 10:1-13 (Warnung vor Götzenkult)</a:t>
            </a:r>
          </a:p>
        </p:txBody>
      </p:sp>
      <p:sp>
        <p:nvSpPr>
          <p:cNvPr id="5" name="CuadroTexto 4">
            <a:extLst>
              <a:ext uri="{FF2B5EF4-FFF2-40B4-BE49-F238E27FC236}">
                <a16:creationId xmlns:a16="http://schemas.microsoft.com/office/drawing/2014/main" id="{7563A9FE-5347-E041-7DB4-0FAA1541B5B3}"/>
              </a:ext>
            </a:extLst>
          </p:cNvPr>
          <p:cNvSpPr txBox="1"/>
          <p:nvPr/>
        </p:nvSpPr>
        <p:spPr>
          <a:xfrm>
            <a:off x="123045" y="1240257"/>
            <a:ext cx="9058149" cy="1261884"/>
          </a:xfrm>
          <a:prstGeom prst="rect">
            <a:avLst/>
          </a:prstGeom>
          <a:ln>
            <a:solidFill>
              <a:schemeClr val="accent5">
                <a:lumMod val="50000"/>
              </a:schemeClr>
            </a:solid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 sz="2000" b="1" dirty="0">
                <a:solidFill>
                  <a:schemeClr val="accent5">
                    <a:lumMod val="50000"/>
                  </a:schemeClr>
                </a:solidFill>
                <a:latin typeface="Candara" panose="020E0502030303020204" pitchFamily="34" charset="0"/>
              </a:rPr>
              <a:t>“</a:t>
            </a:r>
            <a:r>
              <a:rPr lang="de-DE" sz="2000" b="1" dirty="0">
                <a:solidFill>
                  <a:schemeClr val="accent5">
                    <a:lumMod val="50000"/>
                  </a:schemeClr>
                </a:solidFill>
                <a:latin typeface="Candara" panose="020E0502030303020204" pitchFamily="34" charset="0"/>
              </a:rPr>
              <a:t>Werdet keine Götzendiener, wie manche von ihnen es waren. Es heißt ja in der Schrift: »Das Volk feierte ein Fest zu Ehren des goldenen Stieres; man setzte sich nieder, um zu essen und zu trinken, und dann wurde wild und zügellos getanzt.«</a:t>
            </a:r>
            <a:r>
              <a:rPr lang="en" sz="2000" b="1" dirty="0">
                <a:solidFill>
                  <a:schemeClr val="accent5">
                    <a:lumMod val="50000"/>
                  </a:schemeClr>
                </a:solidFill>
                <a:latin typeface="Candara" panose="020E0502030303020204" pitchFamily="34" charset="0"/>
              </a:rPr>
              <a:t>” </a:t>
            </a:r>
            <a:br>
              <a:rPr lang="en" sz="2000" b="1" dirty="0">
                <a:solidFill>
                  <a:schemeClr val="accent5">
                    <a:lumMod val="50000"/>
                  </a:schemeClr>
                </a:solidFill>
                <a:latin typeface="Candara" panose="020E0502030303020204" pitchFamily="34" charset="0"/>
              </a:rPr>
            </a:br>
            <a:r>
              <a:rPr lang="en" sz="1600" b="1" dirty="0">
                <a:solidFill>
                  <a:schemeClr val="accent5">
                    <a:lumMod val="50000"/>
                  </a:schemeClr>
                </a:solidFill>
                <a:latin typeface="Candara" panose="020E0502030303020204" pitchFamily="34" charset="0"/>
              </a:rPr>
              <a:t>(1. Kor 10:7)</a:t>
            </a:r>
          </a:p>
        </p:txBody>
      </p:sp>
      <p:sp>
        <p:nvSpPr>
          <p:cNvPr id="6" name="CuadroTexto 5">
            <a:extLst>
              <a:ext uri="{FF2B5EF4-FFF2-40B4-BE49-F238E27FC236}">
                <a16:creationId xmlns:a16="http://schemas.microsoft.com/office/drawing/2014/main" id="{A8CC84A5-EAFB-9EB4-7A01-E802A8F75510}"/>
              </a:ext>
            </a:extLst>
          </p:cNvPr>
          <p:cNvSpPr txBox="1"/>
          <p:nvPr/>
        </p:nvSpPr>
        <p:spPr>
          <a:xfrm>
            <a:off x="5783599" y="4074130"/>
            <a:ext cx="5660234" cy="1569660"/>
          </a:xfrm>
          <a:prstGeom prst="rect">
            <a:avLst/>
          </a:prstGeom>
          <a:noFill/>
        </p:spPr>
        <p:txBody>
          <a:bodyPr wrap="square" rtlCol="0">
            <a:spAutoFit/>
          </a:bodyPr>
          <a:lstStyle/>
          <a:p>
            <a:pPr algn="ctr">
              <a:spcBef>
                <a:spcPts val="600"/>
              </a:spcBef>
            </a:pPr>
            <a:r>
              <a:rPr lang="de-DE" sz="2400" b="1" dirty="0"/>
              <a:t>Die Erfahrung des Auszugs aus Ägypten (Exodus), spirituell verstanden, </a:t>
            </a:r>
            <a:br>
              <a:rPr lang="de-DE" sz="2400" b="1" dirty="0"/>
            </a:br>
            <a:r>
              <a:rPr lang="de-DE" sz="2400" b="1" dirty="0"/>
              <a:t>ist eine Parallele </a:t>
            </a:r>
            <a:br>
              <a:rPr lang="de-DE" sz="2400" b="1" dirty="0"/>
            </a:br>
            <a:r>
              <a:rPr lang="de-DE" sz="2400" b="1" dirty="0"/>
              <a:t>zu unserem eigenen Erleben. </a:t>
            </a:r>
            <a:endParaRPr lang="en" sz="2400" b="1" dirty="0"/>
          </a:p>
        </p:txBody>
      </p:sp>
      <p:pic>
        <p:nvPicPr>
          <p:cNvPr id="4" name="Imagen 3">
            <a:extLst>
              <a:ext uri="{FF2B5EF4-FFF2-40B4-BE49-F238E27FC236}">
                <a16:creationId xmlns:a16="http://schemas.microsoft.com/office/drawing/2014/main" id="{E705506B-5AD1-DE41-92FD-1A6CAF1EFF9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0640" y="2716645"/>
            <a:ext cx="2451647" cy="326613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12" name="Imagen 11">
            <a:extLst>
              <a:ext uri="{FF2B5EF4-FFF2-40B4-BE49-F238E27FC236}">
                <a16:creationId xmlns:a16="http://schemas.microsoft.com/office/drawing/2014/main" id="{7DAFA25A-6E67-08A8-5E88-77AF7D19FB6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2702287" y="2621246"/>
            <a:ext cx="2557468" cy="3411023"/>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16" name="Imagen 15">
            <a:extLst>
              <a:ext uri="{FF2B5EF4-FFF2-40B4-BE49-F238E27FC236}">
                <a16:creationId xmlns:a16="http://schemas.microsoft.com/office/drawing/2014/main" id="{E6A02B90-BE50-B8AD-766C-C19537106254}"/>
              </a:ext>
            </a:extLst>
          </p:cNvPr>
          <p:cNvPicPr>
            <a:picLocks noChangeAspect="1"/>
          </p:cNvPicPr>
          <p:nvPr/>
        </p:nvPicPr>
        <p:blipFill>
          <a:blip r:embed="rId6" cstate="email">
            <a:extLst>
              <a:ext uri="{28A0092B-C50C-407E-A947-70E740481C1C}">
                <a14:useLocalDpi xmlns:a14="http://schemas.microsoft.com/office/drawing/2010/main"/>
              </a:ext>
            </a:extLst>
          </a:blip>
          <a:srcRect b="32708"/>
          <a:stretch>
            <a:fillRect/>
          </a:stretch>
        </p:blipFill>
        <p:spPr>
          <a:xfrm>
            <a:off x="9361955" y="1263015"/>
            <a:ext cx="2663918" cy="2511547"/>
          </a:xfrm>
          <a:prstGeom prst="rect">
            <a:avLst/>
          </a:prstGeom>
          <a:ln w="38100" cap="sq" cmpd="thickThin">
            <a:solidFill>
              <a:schemeClr val="accent5">
                <a:lumMod val="50000"/>
              </a:schemeClr>
            </a:solidFill>
            <a:prstDash val="solid"/>
            <a:miter lim="800000"/>
          </a:ln>
          <a:effectLst>
            <a:innerShdw blurRad="76200">
              <a:srgbClr val="000000"/>
            </a:innerShdw>
          </a:effectLst>
        </p:spPr>
      </p:pic>
      <p:sp>
        <p:nvSpPr>
          <p:cNvPr id="2" name="Scrollen: horizontal 1">
            <a:extLst>
              <a:ext uri="{FF2B5EF4-FFF2-40B4-BE49-F238E27FC236}">
                <a16:creationId xmlns:a16="http://schemas.microsoft.com/office/drawing/2014/main" id="{A9DC588B-9B56-6D6A-C045-41EA5D208DF2}"/>
              </a:ext>
            </a:extLst>
          </p:cNvPr>
          <p:cNvSpPr/>
          <p:nvPr/>
        </p:nvSpPr>
        <p:spPr>
          <a:xfrm>
            <a:off x="51642" y="25305"/>
            <a:ext cx="3042405"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noProof="0" dirty="0">
                <a:solidFill>
                  <a:prstClr val="white"/>
                </a:solidFill>
                <a:latin typeface="Candara" panose="020E0502030303020204" pitchFamily="34" charset="0"/>
              </a:rPr>
              <a:t>Di</a:t>
            </a: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  2</a:t>
            </a:r>
            <a:r>
              <a:rPr lang="de-DE" sz="2000" b="1" i="1" kern="0" dirty="0">
                <a:solidFill>
                  <a:prstClr val="white"/>
                </a:solidFill>
                <a:latin typeface="Candara" panose="020E0502030303020204" pitchFamily="34" charset="0"/>
              </a:rPr>
              <a:t>8</a:t>
            </a: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 Juli –  Aus</a:t>
            </a:r>
            <a:r>
              <a:rPr kumimoji="0" lang="de-DE" sz="2000" b="1" i="1" u="none" strike="noStrike" kern="0" cap="none" spc="0" normalizeH="0" noProof="0" dirty="0">
                <a:ln>
                  <a:noFill/>
                </a:ln>
                <a:solidFill>
                  <a:prstClr val="white"/>
                </a:solidFill>
                <a:effectLst/>
                <a:uLnTx/>
                <a:uFillTx/>
                <a:latin typeface="Candara" panose="020E0502030303020204" pitchFamily="34" charset="0"/>
                <a:ea typeface="+mn-ea"/>
                <a:cs typeface="+mn-cs"/>
              </a:rPr>
              <a:t> der Vergangenheit lernen</a:t>
            </a:r>
            <a:endPar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endParaRPr>
          </a:p>
        </p:txBody>
      </p:sp>
      <p:sp>
        <p:nvSpPr>
          <p:cNvPr id="9" name="CuadroTexto 5">
            <a:extLst>
              <a:ext uri="{FF2B5EF4-FFF2-40B4-BE49-F238E27FC236}">
                <a16:creationId xmlns:a16="http://schemas.microsoft.com/office/drawing/2014/main" id="{64678006-BB91-378D-EBBC-193F9020F17E}"/>
              </a:ext>
            </a:extLst>
          </p:cNvPr>
          <p:cNvSpPr txBox="1"/>
          <p:nvPr/>
        </p:nvSpPr>
        <p:spPr>
          <a:xfrm>
            <a:off x="251051" y="6071453"/>
            <a:ext cx="12582449" cy="523220"/>
          </a:xfrm>
          <a:prstGeom prst="rect">
            <a:avLst/>
          </a:prstGeom>
          <a:noFill/>
        </p:spPr>
        <p:txBody>
          <a:bodyPr wrap="square" rtlCol="0">
            <a:spAutoFit/>
          </a:bodyPr>
          <a:lstStyle/>
          <a:p>
            <a:pPr>
              <a:spcBef>
                <a:spcPts val="600"/>
              </a:spcBef>
            </a:pPr>
            <a:r>
              <a:rPr lang="de-DE" sz="2800" b="1" dirty="0"/>
              <a:t>Die Überquerung des Meeres ist wie unser </a:t>
            </a:r>
            <a:r>
              <a:rPr lang="de-DE" sz="2800" b="1" dirty="0" err="1">
                <a:highlight>
                  <a:srgbClr val="FFFF00"/>
                </a:highlight>
              </a:rPr>
              <a:t>Taufbund</a:t>
            </a:r>
            <a:r>
              <a:rPr lang="de-DE" sz="2800" b="1" dirty="0">
                <a:highlight>
                  <a:srgbClr val="FFFF00"/>
                </a:highlight>
              </a:rPr>
              <a:t> mit GOTT </a:t>
            </a:r>
            <a:r>
              <a:rPr lang="de-DE" sz="2000" b="1" dirty="0"/>
              <a:t>(1. Kor. 10,1-2).</a:t>
            </a:r>
            <a:endParaRPr lang="en" sz="2800" b="1" dirty="0"/>
          </a:p>
        </p:txBody>
      </p:sp>
    </p:spTree>
    <p:extLst>
      <p:ext uri="{BB962C8B-B14F-4D97-AF65-F5344CB8AC3E}">
        <p14:creationId xmlns:p14="http://schemas.microsoft.com/office/powerpoint/2010/main" val="293682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par>
                          <p:cTn id="30" fill="hold">
                            <p:stCondLst>
                              <p:cond delay="1500"/>
                            </p:stCondLst>
                            <p:childTnLst>
                              <p:par>
                                <p:cTn id="31" presetID="25" presetClass="entr" presetSubtype="0"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34"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35"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36" dur="1000" fill="hold"/>
                                        <p:tgtEl>
                                          <p:spTgt spid="16"/>
                                        </p:tgtEl>
                                        <p:attrNameLst>
                                          <p:attrName>ppt_h</p:attrName>
                                        </p:attrNameLst>
                                      </p:cBhvr>
                                      <p:tavLst>
                                        <p:tav tm="0">
                                          <p:val>
                                            <p:strVal val="#ppt_h"/>
                                          </p:val>
                                        </p:tav>
                                        <p:tav tm="100000">
                                          <p:val>
                                            <p:strVal val="#ppt_h"/>
                                          </p:val>
                                        </p:tav>
                                      </p:tavLst>
                                    </p:anim>
                                    <p:anim calcmode="lin" valueType="num">
                                      <p:cBhvr>
                                        <p:cTn id="37"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38"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39"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40" dur="1000" decel="50000">
                                          <p:stCondLst>
                                            <p:cond delay="0"/>
                                          </p:stCondLst>
                                        </p:cTn>
                                        <p:tgtEl>
                                          <p:spTgt spid="16"/>
                                        </p:tgtEl>
                                      </p:cBhvr>
                                    </p:animEffect>
                                  </p:childTnLst>
                                </p:cTn>
                              </p:par>
                            </p:childTnLst>
                          </p:cTn>
                        </p:par>
                        <p:par>
                          <p:cTn id="41" fill="hold">
                            <p:stCondLst>
                              <p:cond delay="2500"/>
                            </p:stCondLst>
                            <p:childTnLst>
                              <p:par>
                                <p:cTn id="42" presetID="22" presetClass="entr" presetSubtype="8" fill="hold" grpId="0" nodeType="afterEffect">
                                  <p:stCondLst>
                                    <p:cond delay="0"/>
                                  </p:stCondLst>
                                  <p:childTnLst>
                                    <p:set>
                                      <p:cBhvr>
                                        <p:cTn id="43" dur="1" fill="hold">
                                          <p:stCondLst>
                                            <p:cond delay="0"/>
                                          </p:stCondLst>
                                        </p:cTn>
                                        <p:tgtEl>
                                          <p:spTgt spid="2">
                                            <p:bg/>
                                          </p:spTgt>
                                        </p:tgtEl>
                                        <p:attrNameLst>
                                          <p:attrName>style.visibility</p:attrName>
                                        </p:attrNameLst>
                                      </p:cBhvr>
                                      <p:to>
                                        <p:strVal val="visible"/>
                                      </p:to>
                                    </p:set>
                                    <p:animEffect transition="in" filter="wipe(left)">
                                      <p:cBhvr>
                                        <p:cTn id="44" dur="500"/>
                                        <p:tgtEl>
                                          <p:spTgt spid="2">
                                            <p:bg/>
                                          </p:spTgt>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2">
                                            <p:txEl>
                                              <p:pRg st="0" end="0"/>
                                            </p:txEl>
                                          </p:spTgt>
                                        </p:tgtEl>
                                        <p:attrNameLst>
                                          <p:attrName>style.visibility</p:attrName>
                                        </p:attrNameLst>
                                      </p:cBhvr>
                                      <p:to>
                                        <p:strVal val="visible"/>
                                      </p:to>
                                    </p:set>
                                    <p:animEffect transition="in" filter="wipe(left)">
                                      <p:cBhvr>
                                        <p:cTn id="47" dur="500"/>
                                        <p:tgtEl>
                                          <p:spTgt spid="2">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wipe(left)">
                                      <p:cBhvr>
                                        <p:cTn id="52" dur="500"/>
                                        <p:tgtEl>
                                          <p:spTgt spid="6"/>
                                        </p:tgtEl>
                                      </p:cBhvr>
                                    </p:animEffect>
                                  </p:childTnLst>
                                </p:cTn>
                              </p:par>
                            </p:childTnLst>
                          </p:cTn>
                        </p:par>
                      </p:childTnLst>
                    </p:cTn>
                  </p:par>
                  <p:par>
                    <p:cTn id="53" fill="hold">
                      <p:stCondLst>
                        <p:cond delay="indefinite"/>
                      </p:stCondLst>
                      <p:childTnLst>
                        <p:par>
                          <p:cTn id="54" fill="hold">
                            <p:stCondLst>
                              <p:cond delay="0"/>
                            </p:stCondLst>
                            <p:childTnLst>
                              <p:par>
                                <p:cTn id="55" presetID="37" presetClass="entr" presetSubtype="0" fill="hold" nodeType="click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fade">
                                      <p:cBhvr>
                                        <p:cTn id="57" dur="1000"/>
                                        <p:tgtEl>
                                          <p:spTgt spid="4"/>
                                        </p:tgtEl>
                                      </p:cBhvr>
                                    </p:animEffect>
                                    <p:anim calcmode="lin" valueType="num">
                                      <p:cBhvr>
                                        <p:cTn id="58" dur="1000" fill="hold"/>
                                        <p:tgtEl>
                                          <p:spTgt spid="4"/>
                                        </p:tgtEl>
                                        <p:attrNameLst>
                                          <p:attrName>ppt_x</p:attrName>
                                        </p:attrNameLst>
                                      </p:cBhvr>
                                      <p:tavLst>
                                        <p:tav tm="0">
                                          <p:val>
                                            <p:strVal val="#ppt_x"/>
                                          </p:val>
                                        </p:tav>
                                        <p:tav tm="100000">
                                          <p:val>
                                            <p:strVal val="#ppt_x"/>
                                          </p:val>
                                        </p:tav>
                                      </p:tavLst>
                                    </p:anim>
                                    <p:anim calcmode="lin" valueType="num">
                                      <p:cBhvr>
                                        <p:cTn id="59" dur="900" decel="100000" fill="hold"/>
                                        <p:tgtEl>
                                          <p:spTgt spid="4"/>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61" presetID="37" presetClass="entr" presetSubtype="0" fill="hold" nodeType="withEffect">
                                  <p:stCondLst>
                                    <p:cond delay="500"/>
                                  </p:stCondLst>
                                  <p:childTnLst>
                                    <p:set>
                                      <p:cBhvr>
                                        <p:cTn id="62" dur="1" fill="hold">
                                          <p:stCondLst>
                                            <p:cond delay="0"/>
                                          </p:stCondLst>
                                        </p:cTn>
                                        <p:tgtEl>
                                          <p:spTgt spid="12"/>
                                        </p:tgtEl>
                                        <p:attrNameLst>
                                          <p:attrName>style.visibility</p:attrName>
                                        </p:attrNameLst>
                                      </p:cBhvr>
                                      <p:to>
                                        <p:strVal val="visible"/>
                                      </p:to>
                                    </p:set>
                                    <p:animEffect transition="in" filter="fade">
                                      <p:cBhvr>
                                        <p:cTn id="63" dur="1000"/>
                                        <p:tgtEl>
                                          <p:spTgt spid="12"/>
                                        </p:tgtEl>
                                      </p:cBhvr>
                                    </p:animEffect>
                                    <p:anim calcmode="lin" valueType="num">
                                      <p:cBhvr>
                                        <p:cTn id="64" dur="1000" fill="hold"/>
                                        <p:tgtEl>
                                          <p:spTgt spid="12"/>
                                        </p:tgtEl>
                                        <p:attrNameLst>
                                          <p:attrName>ppt_x</p:attrName>
                                        </p:attrNameLst>
                                      </p:cBhvr>
                                      <p:tavLst>
                                        <p:tav tm="0">
                                          <p:val>
                                            <p:strVal val="#ppt_x"/>
                                          </p:val>
                                        </p:tav>
                                        <p:tav tm="100000">
                                          <p:val>
                                            <p:strVal val="#ppt_x"/>
                                          </p:val>
                                        </p:tav>
                                      </p:tavLst>
                                    </p:anim>
                                    <p:anim calcmode="lin" valueType="num">
                                      <p:cBhvr>
                                        <p:cTn id="65" dur="900" decel="100000" fill="hold"/>
                                        <p:tgtEl>
                                          <p:spTgt spid="12"/>
                                        </p:tgtEl>
                                        <p:attrNameLst>
                                          <p:attrName>ppt_y</p:attrName>
                                        </p:attrNameLst>
                                      </p:cBhvr>
                                      <p:tavLst>
                                        <p:tav tm="0">
                                          <p:val>
                                            <p:strVal val="#ppt_y+1"/>
                                          </p:val>
                                        </p:tav>
                                        <p:tav tm="100000">
                                          <p:val>
                                            <p:strVal val="#ppt_y-.03"/>
                                          </p:val>
                                        </p:tav>
                                      </p:tavLst>
                                    </p:anim>
                                    <p:anim calcmode="lin" valueType="num">
                                      <p:cBhvr>
                                        <p:cTn id="66"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67" fill="hold">
                            <p:stCondLst>
                              <p:cond delay="1500"/>
                            </p:stCondLst>
                            <p:childTnLst>
                              <p:par>
                                <p:cTn id="68" presetID="22" presetClass="entr" presetSubtype="8" fill="hold" grpId="0" nodeType="afterEffect">
                                  <p:stCondLst>
                                    <p:cond delay="0"/>
                                  </p:stCondLst>
                                  <p:childTnLst>
                                    <p:set>
                                      <p:cBhvr>
                                        <p:cTn id="69" dur="1" fill="hold">
                                          <p:stCondLst>
                                            <p:cond delay="0"/>
                                          </p:stCondLst>
                                        </p:cTn>
                                        <p:tgtEl>
                                          <p:spTgt spid="9"/>
                                        </p:tgtEl>
                                        <p:attrNameLst>
                                          <p:attrName>style.visibility</p:attrName>
                                        </p:attrNameLst>
                                      </p:cBhvr>
                                      <p:to>
                                        <p:strVal val="visible"/>
                                      </p:to>
                                    </p:set>
                                    <p:animEffect transition="in" filter="wipe(left)">
                                      <p:cBhvr>
                                        <p:cTn id="7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2" grpId="0" uiExpand="1" build="p" animBg="1"/>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7F7A058-261A-332F-A443-BD30CCCE5648}"/>
              </a:ext>
            </a:extLst>
          </p:cNvPr>
          <p:cNvSpPr txBox="1"/>
          <p:nvPr/>
        </p:nvSpPr>
        <p:spPr>
          <a:xfrm>
            <a:off x="2864434" y="249771"/>
            <a:ext cx="9191625" cy="1138773"/>
          </a:xfrm>
          <a:prstGeom prst="rect">
            <a:avLst/>
          </a:prstGeom>
          <a:noFill/>
          <a:effectLst/>
        </p:spPr>
        <p:txBody>
          <a:bodyPr wrap="square">
            <a:spAutoFit/>
            <a:scene3d>
              <a:camera prst="orthographicFront"/>
              <a:lightRig rig="threePt" dir="t"/>
            </a:scene3d>
            <a:sp3d extrusionH="57150">
              <a:bevelT w="38100" h="38100"/>
            </a:sp3d>
          </a:bodyPr>
          <a:lstStyle/>
          <a:p>
            <a:pPr algn="ctr"/>
            <a:r>
              <a:rPr lang="en" sz="4400" b="1" dirty="0">
                <a:ln w="0"/>
                <a:gradFill>
                  <a:gsLst>
                    <a:gs pos="0">
                      <a:schemeClr val="accent5">
                        <a:lumMod val="50000"/>
                      </a:schemeClr>
                    </a:gs>
                    <a:gs pos="50000">
                      <a:schemeClr val="accent5"/>
                    </a:gs>
                    <a:gs pos="100000">
                      <a:schemeClr val="accent5">
                        <a:lumMod val="60000"/>
                        <a:lumOff val="40000"/>
                      </a:schemeClr>
                    </a:gs>
                  </a:gsLst>
                  <a:lin ang="5400000"/>
                </a:gradFill>
              </a:rPr>
              <a:t>L</a:t>
            </a:r>
            <a:r>
              <a:rPr lang="en" sz="4400" b="1" dirty="0">
                <a:ln w="0"/>
                <a:gradFill>
                  <a:gsLst>
                    <a:gs pos="0">
                      <a:schemeClr val="accent5">
                        <a:lumMod val="50000"/>
                      </a:schemeClr>
                    </a:gs>
                    <a:gs pos="50000">
                      <a:schemeClr val="accent5"/>
                    </a:gs>
                    <a:gs pos="100000">
                      <a:schemeClr val="accent5">
                        <a:lumMod val="60000"/>
                        <a:lumOff val="40000"/>
                      </a:schemeClr>
                    </a:gs>
                  </a:gsLst>
                  <a:lin ang="5400000"/>
                </a:gradFill>
                <a:effectLst/>
              </a:rPr>
              <a:t>ektionen der VERGANGENHEIT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400" b="1" i="0" u="none" strike="noStrike" kern="1200" normalizeH="0" baseline="0" noProof="0" dirty="0">
                <a:ln w="0"/>
                <a:solidFill>
                  <a:schemeClr val="accent6">
                    <a:lumMod val="75000"/>
                  </a:schemeClr>
                </a:solidFill>
                <a:effectLst/>
                <a:uLnTx/>
                <a:uFillTx/>
                <a:latin typeface="Aptos" panose="02110004020202020204"/>
                <a:ea typeface="+mn-ea"/>
                <a:cs typeface="+mn-cs"/>
              </a:rPr>
              <a:t>1. Korinther 10:1-13 (Warnung vor Götzenkult)</a:t>
            </a:r>
          </a:p>
        </p:txBody>
      </p:sp>
      <p:pic>
        <p:nvPicPr>
          <p:cNvPr id="8" name="Imagen 7">
            <a:extLst>
              <a:ext uri="{FF2B5EF4-FFF2-40B4-BE49-F238E27FC236}">
                <a16:creationId xmlns:a16="http://schemas.microsoft.com/office/drawing/2014/main" id="{BCB17D26-920E-16EF-1B9D-F5E343E429D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39815" y="1946871"/>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200CABF6-C766-B39E-0E16-AD21DE99C2C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549313" y="1964742"/>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 name="Imagen 13">
            <a:extLst>
              <a:ext uri="{FF2B5EF4-FFF2-40B4-BE49-F238E27FC236}">
                <a16:creationId xmlns:a16="http://schemas.microsoft.com/office/drawing/2014/main" id="{9F422157-5E83-4776-1E94-B1D84A226C7B}"/>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0358811" y="1964742"/>
            <a:ext cx="1697248"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Imagen 15">
            <a:extLst>
              <a:ext uri="{FF2B5EF4-FFF2-40B4-BE49-F238E27FC236}">
                <a16:creationId xmlns:a16="http://schemas.microsoft.com/office/drawing/2014/main" id="{15309CC3-3BEC-81E5-D6FE-5FF4077ED97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78408" y="1291435"/>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18" name="Imagen 17">
            <a:extLst>
              <a:ext uri="{FF2B5EF4-FFF2-40B4-BE49-F238E27FC236}">
                <a16:creationId xmlns:a16="http://schemas.microsoft.com/office/drawing/2014/main" id="{ED1F3B04-19A8-DE47-D2FC-B5A7FAF39AE7}"/>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278408" y="4451617"/>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0" name="Imagen 19">
            <a:extLst>
              <a:ext uri="{FF2B5EF4-FFF2-40B4-BE49-F238E27FC236}">
                <a16:creationId xmlns:a16="http://schemas.microsoft.com/office/drawing/2014/main" id="{CD06546E-D6D1-255F-A8A4-1001F6B36F7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863985" y="4451616"/>
            <a:ext cx="1491732" cy="2089999"/>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5A13DE34-0BF1-98C7-C76D-F33EC620C3EB}"/>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3449561" y="4451617"/>
            <a:ext cx="1491733"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sp>
        <p:nvSpPr>
          <p:cNvPr id="24" name="CuadroTexto 23">
            <a:extLst>
              <a:ext uri="{FF2B5EF4-FFF2-40B4-BE49-F238E27FC236}">
                <a16:creationId xmlns:a16="http://schemas.microsoft.com/office/drawing/2014/main" id="{22E0DDAF-EA10-F0AD-5542-0163836C0589}"/>
              </a:ext>
            </a:extLst>
          </p:cNvPr>
          <p:cNvSpPr txBox="1"/>
          <p:nvPr/>
        </p:nvSpPr>
        <p:spPr>
          <a:xfrm>
            <a:off x="5124451" y="4362674"/>
            <a:ext cx="7067550" cy="1015663"/>
          </a:xfrm>
          <a:prstGeom prst="rect">
            <a:avLst/>
          </a:prstGeom>
          <a:noFill/>
        </p:spPr>
        <p:txBody>
          <a:bodyPr wrap="square">
            <a:spAutoFit/>
          </a:bodyPr>
          <a:lstStyle/>
          <a:p>
            <a:pPr>
              <a:spcBef>
                <a:spcPts val="600"/>
              </a:spcBef>
            </a:pPr>
            <a:r>
              <a:rPr lang="de-DE" sz="2000" b="1" dirty="0"/>
              <a:t>Vorsicht! Trotz ihrer Erfahrung fielen die Israeliten in schwere Sünden, darunter Götzendienst und Unmoral. Hüten wir uns vor </a:t>
            </a:r>
            <a:r>
              <a:rPr lang="de-DE" sz="2000" b="1" dirty="0" err="1"/>
              <a:t>denseleben</a:t>
            </a:r>
            <a:r>
              <a:rPr lang="de-DE" sz="2000" b="1" dirty="0"/>
              <a:t> Fehlern. (1. Kor 10,5-10).</a:t>
            </a:r>
            <a:endParaRPr lang="en" sz="2000" b="1" dirty="0"/>
          </a:p>
        </p:txBody>
      </p:sp>
      <p:sp>
        <p:nvSpPr>
          <p:cNvPr id="7" name="CuadroTexto 6">
            <a:extLst>
              <a:ext uri="{FF2B5EF4-FFF2-40B4-BE49-F238E27FC236}">
                <a16:creationId xmlns:a16="http://schemas.microsoft.com/office/drawing/2014/main" id="{5A4860A2-515A-0458-B737-AE6AFE1DCB28}"/>
              </a:ext>
            </a:extLst>
          </p:cNvPr>
          <p:cNvSpPr txBox="1"/>
          <p:nvPr/>
        </p:nvSpPr>
        <p:spPr>
          <a:xfrm>
            <a:off x="2127598" y="1946871"/>
            <a:ext cx="4254759" cy="1938992"/>
          </a:xfrm>
          <a:prstGeom prst="rect">
            <a:avLst/>
          </a:prstGeom>
          <a:noFill/>
        </p:spPr>
        <p:txBody>
          <a:bodyPr wrap="square">
            <a:spAutoFit/>
          </a:bodyPr>
          <a:lstStyle/>
          <a:p>
            <a:pPr lvl="0">
              <a:spcBef>
                <a:spcPts val="600"/>
              </a:spcBef>
              <a:defRPr/>
            </a:pPr>
            <a:r>
              <a:rPr lang="de-DE" sz="2000" b="1" dirty="0">
                <a:solidFill>
                  <a:prstClr val="black"/>
                </a:solidFill>
              </a:rPr>
              <a:t>Das Essen und Trinken, das sie in der Wüste einnahmen, ist wie unsere Teilnahme am Abendmahl, bei de wir geistlich verstanden den Leib und das Blut Jesu essen und trinken (1 Kor. 10,3-4).</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247FC34E-0BE6-D2FD-025A-CAAE25F83620}"/>
              </a:ext>
            </a:extLst>
          </p:cNvPr>
          <p:cNvSpPr txBox="1"/>
          <p:nvPr/>
        </p:nvSpPr>
        <p:spPr>
          <a:xfrm>
            <a:off x="5124451" y="5524228"/>
            <a:ext cx="6993061" cy="1323439"/>
          </a:xfrm>
          <a:prstGeom prst="rect">
            <a:avLst/>
          </a:prstGeom>
          <a:noFill/>
        </p:spPr>
        <p:txBody>
          <a:bodyPr wrap="square">
            <a:spAutoFit/>
          </a:bodyPr>
          <a:lstStyle/>
          <a:p>
            <a:pPr lvl="0">
              <a:spcBef>
                <a:spcPts val="600"/>
              </a:spcBef>
              <a:defRPr/>
            </a:pPr>
            <a:r>
              <a:rPr lang="de-DE" sz="2000" b="1" dirty="0">
                <a:solidFill>
                  <a:prstClr val="black"/>
                </a:solidFill>
              </a:rPr>
              <a:t>Daher schließt der Apostel diesen Abschnitt mit einem kraftvollen Ratschlag: "Wer also meint, </a:t>
            </a:r>
            <a:br>
              <a:rPr lang="de-DE" sz="2000" b="1" dirty="0">
                <a:solidFill>
                  <a:prstClr val="black"/>
                </a:solidFill>
              </a:rPr>
            </a:br>
            <a:r>
              <a:rPr lang="de-DE" sz="2000" b="1" dirty="0">
                <a:solidFill>
                  <a:prstClr val="black"/>
                </a:solidFill>
              </a:rPr>
              <a:t>er stehe fest und sicher, der gebe Acht, </a:t>
            </a:r>
            <a:br>
              <a:rPr lang="de-DE" sz="2000" b="1" dirty="0">
                <a:solidFill>
                  <a:prstClr val="black"/>
                </a:solidFill>
              </a:rPr>
            </a:br>
            <a:r>
              <a:rPr lang="de-DE" sz="2000" b="1" dirty="0">
                <a:solidFill>
                  <a:prstClr val="black"/>
                </a:solidFill>
              </a:rPr>
              <a:t>dass er nicht zu Fall kommt." (1. Kor. 10,12).</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 name="Scrollen: horizontal 1">
            <a:extLst>
              <a:ext uri="{FF2B5EF4-FFF2-40B4-BE49-F238E27FC236}">
                <a16:creationId xmlns:a16="http://schemas.microsoft.com/office/drawing/2014/main" id="{EF932B10-27A9-72F4-3414-501CF4B7233D}"/>
              </a:ext>
            </a:extLst>
          </p:cNvPr>
          <p:cNvSpPr/>
          <p:nvPr/>
        </p:nvSpPr>
        <p:spPr>
          <a:xfrm>
            <a:off x="51642" y="25305"/>
            <a:ext cx="3042405"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noProof="0" dirty="0">
                <a:solidFill>
                  <a:prstClr val="white"/>
                </a:solidFill>
                <a:latin typeface="Candara" panose="020E0502030303020204" pitchFamily="34" charset="0"/>
              </a:rPr>
              <a:t>Di</a:t>
            </a: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  2</a:t>
            </a:r>
            <a:r>
              <a:rPr lang="de-DE" sz="2000" b="1" i="1" kern="0" dirty="0">
                <a:solidFill>
                  <a:prstClr val="white"/>
                </a:solidFill>
                <a:latin typeface="Candara" panose="020E0502030303020204" pitchFamily="34" charset="0"/>
              </a:rPr>
              <a:t>8</a:t>
            </a: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 Juli –  Aus</a:t>
            </a:r>
            <a:r>
              <a:rPr kumimoji="0" lang="de-DE" sz="2000" b="1" i="1" u="none" strike="noStrike" kern="0" cap="none" spc="0" normalizeH="0" noProof="0" dirty="0">
                <a:ln>
                  <a:noFill/>
                </a:ln>
                <a:solidFill>
                  <a:prstClr val="white"/>
                </a:solidFill>
                <a:effectLst/>
                <a:uLnTx/>
                <a:uFillTx/>
                <a:latin typeface="Candara" panose="020E0502030303020204" pitchFamily="34" charset="0"/>
                <a:ea typeface="+mn-ea"/>
                <a:cs typeface="+mn-cs"/>
              </a:rPr>
              <a:t> der Vergangenheit lernen</a:t>
            </a:r>
            <a:endPar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endParaRPr>
          </a:p>
        </p:txBody>
      </p:sp>
    </p:spTree>
    <p:extLst>
      <p:ext uri="{BB962C8B-B14F-4D97-AF65-F5344CB8AC3E}">
        <p14:creationId xmlns:p14="http://schemas.microsoft.com/office/powerpoint/2010/main" val="42907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800" decel="100000"/>
                                        <p:tgtEl>
                                          <p:spTgt spid="8"/>
                                        </p:tgtEl>
                                      </p:cBhvr>
                                    </p:animEffect>
                                    <p:anim calcmode="lin" valueType="num">
                                      <p:cBhvr>
                                        <p:cTn id="8" dur="800" decel="100000" fill="hold"/>
                                        <p:tgtEl>
                                          <p:spTgt spid="8"/>
                                        </p:tgtEl>
                                        <p:attrNameLst>
                                          <p:attrName>style.rotation</p:attrName>
                                        </p:attrNameLst>
                                      </p:cBhvr>
                                      <p:tavLst>
                                        <p:tav tm="0">
                                          <p:val>
                                            <p:fltVal val="-90"/>
                                          </p:val>
                                        </p:tav>
                                        <p:tav tm="100000">
                                          <p:val>
                                            <p:fltVal val="0"/>
                                          </p:val>
                                        </p:tav>
                                      </p:tavLst>
                                    </p:anim>
                                    <p:anim calcmode="lin" valueType="num">
                                      <p:cBhvr>
                                        <p:cTn id="9" dur="800" decel="100000" fill="hold"/>
                                        <p:tgtEl>
                                          <p:spTgt spid="8"/>
                                        </p:tgtEl>
                                        <p:attrNameLst>
                                          <p:attrName>ppt_x</p:attrName>
                                        </p:attrNameLst>
                                      </p:cBhvr>
                                      <p:tavLst>
                                        <p:tav tm="0">
                                          <p:val>
                                            <p:strVal val="#ppt_x+0.4"/>
                                          </p:val>
                                        </p:tav>
                                        <p:tav tm="100000">
                                          <p:val>
                                            <p:strVal val="#ppt_x-0.05"/>
                                          </p:val>
                                        </p:tav>
                                      </p:tavLst>
                                    </p:anim>
                                    <p:anim calcmode="lin" valueType="num">
                                      <p:cBhvr>
                                        <p:cTn id="10" dur="800" decel="100000" fill="hold"/>
                                        <p:tgtEl>
                                          <p:spTgt spid="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13" presetID="30" presetClass="entr" presetSubtype="0" fill="hold" nodeType="withEffect">
                                  <p:stCondLst>
                                    <p:cond delay="25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800" decel="100000"/>
                                        <p:tgtEl>
                                          <p:spTgt spid="10"/>
                                        </p:tgtEl>
                                      </p:cBhvr>
                                    </p:animEffect>
                                    <p:anim calcmode="lin" valueType="num">
                                      <p:cBhvr>
                                        <p:cTn id="16" dur="800" decel="100000" fill="hold"/>
                                        <p:tgtEl>
                                          <p:spTgt spid="10"/>
                                        </p:tgtEl>
                                        <p:attrNameLst>
                                          <p:attrName>style.rotation</p:attrName>
                                        </p:attrNameLst>
                                      </p:cBhvr>
                                      <p:tavLst>
                                        <p:tav tm="0">
                                          <p:val>
                                            <p:fltVal val="-90"/>
                                          </p:val>
                                        </p:tav>
                                        <p:tav tm="100000">
                                          <p:val>
                                            <p:fltVal val="0"/>
                                          </p:val>
                                        </p:tav>
                                      </p:tavLst>
                                    </p:anim>
                                    <p:anim calcmode="lin" valueType="num">
                                      <p:cBhvr>
                                        <p:cTn id="17" dur="800" decel="100000" fill="hold"/>
                                        <p:tgtEl>
                                          <p:spTgt spid="10"/>
                                        </p:tgtEl>
                                        <p:attrNameLst>
                                          <p:attrName>ppt_x</p:attrName>
                                        </p:attrNameLst>
                                      </p:cBhvr>
                                      <p:tavLst>
                                        <p:tav tm="0">
                                          <p:val>
                                            <p:strVal val="#ppt_x+0.4"/>
                                          </p:val>
                                        </p:tav>
                                        <p:tav tm="100000">
                                          <p:val>
                                            <p:strVal val="#ppt_x-0.05"/>
                                          </p:val>
                                        </p:tav>
                                      </p:tavLst>
                                    </p:anim>
                                    <p:anim calcmode="lin" valueType="num">
                                      <p:cBhvr>
                                        <p:cTn id="18" dur="800" decel="100000" fill="hold"/>
                                        <p:tgtEl>
                                          <p:spTgt spid="10"/>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21" presetID="30" presetClass="entr" presetSubtype="0" fill="hold" nodeType="withEffect">
                                  <p:stCondLst>
                                    <p:cond delay="50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800" decel="100000"/>
                                        <p:tgtEl>
                                          <p:spTgt spid="14"/>
                                        </p:tgtEl>
                                      </p:cBhvr>
                                    </p:animEffect>
                                    <p:anim calcmode="lin" valueType="num">
                                      <p:cBhvr>
                                        <p:cTn id="24" dur="800" decel="100000" fill="hold"/>
                                        <p:tgtEl>
                                          <p:spTgt spid="14"/>
                                        </p:tgtEl>
                                        <p:attrNameLst>
                                          <p:attrName>style.rotation</p:attrName>
                                        </p:attrNameLst>
                                      </p:cBhvr>
                                      <p:tavLst>
                                        <p:tav tm="0">
                                          <p:val>
                                            <p:fltVal val="-90"/>
                                          </p:val>
                                        </p:tav>
                                        <p:tav tm="100000">
                                          <p:val>
                                            <p:fltVal val="0"/>
                                          </p:val>
                                        </p:tav>
                                      </p:tavLst>
                                    </p:anim>
                                    <p:anim calcmode="lin" valueType="num">
                                      <p:cBhvr>
                                        <p:cTn id="25" dur="800" decel="100000" fill="hold"/>
                                        <p:tgtEl>
                                          <p:spTgt spid="14"/>
                                        </p:tgtEl>
                                        <p:attrNameLst>
                                          <p:attrName>ppt_x</p:attrName>
                                        </p:attrNameLst>
                                      </p:cBhvr>
                                      <p:tavLst>
                                        <p:tav tm="0">
                                          <p:val>
                                            <p:strVal val="#ppt_x+0.4"/>
                                          </p:val>
                                        </p:tav>
                                        <p:tav tm="100000">
                                          <p:val>
                                            <p:strVal val="#ppt_x-0.05"/>
                                          </p:val>
                                        </p:tav>
                                      </p:tavLst>
                                    </p:anim>
                                    <p:anim calcmode="lin" valueType="num">
                                      <p:cBhvr>
                                        <p:cTn id="26" dur="800" decel="100000" fill="hold"/>
                                        <p:tgtEl>
                                          <p:spTgt spid="14"/>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par>
                          <p:cTn id="29" fill="hold">
                            <p:stCondLst>
                              <p:cond delay="1500"/>
                            </p:stCondLst>
                            <p:childTnLst>
                              <p:par>
                                <p:cTn id="30" presetID="22" presetClass="entr" presetSubtype="8"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800" decel="100000"/>
                                        <p:tgtEl>
                                          <p:spTgt spid="18"/>
                                        </p:tgtEl>
                                      </p:cBhvr>
                                    </p:animEffect>
                                    <p:anim calcmode="lin" valueType="num">
                                      <p:cBhvr>
                                        <p:cTn id="38" dur="800" decel="100000" fill="hold"/>
                                        <p:tgtEl>
                                          <p:spTgt spid="18"/>
                                        </p:tgtEl>
                                        <p:attrNameLst>
                                          <p:attrName>style.rotation</p:attrName>
                                        </p:attrNameLst>
                                      </p:cBhvr>
                                      <p:tavLst>
                                        <p:tav tm="0">
                                          <p:val>
                                            <p:fltVal val="-90"/>
                                          </p:val>
                                        </p:tav>
                                        <p:tav tm="100000">
                                          <p:val>
                                            <p:fltVal val="0"/>
                                          </p:val>
                                        </p:tav>
                                      </p:tavLst>
                                    </p:anim>
                                    <p:anim calcmode="lin" valueType="num">
                                      <p:cBhvr>
                                        <p:cTn id="39" dur="800" decel="100000" fill="hold"/>
                                        <p:tgtEl>
                                          <p:spTgt spid="18"/>
                                        </p:tgtEl>
                                        <p:attrNameLst>
                                          <p:attrName>ppt_x</p:attrName>
                                        </p:attrNameLst>
                                      </p:cBhvr>
                                      <p:tavLst>
                                        <p:tav tm="0">
                                          <p:val>
                                            <p:strVal val="#ppt_x+0.4"/>
                                          </p:val>
                                        </p:tav>
                                        <p:tav tm="100000">
                                          <p:val>
                                            <p:strVal val="#ppt_x-0.05"/>
                                          </p:val>
                                        </p:tav>
                                      </p:tavLst>
                                    </p:anim>
                                    <p:anim calcmode="lin" valueType="num">
                                      <p:cBhvr>
                                        <p:cTn id="40" dur="800" decel="100000" fill="hold"/>
                                        <p:tgtEl>
                                          <p:spTgt spid="18"/>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par>
                                <p:cTn id="43" presetID="30" presetClass="entr" presetSubtype="0" fill="hold" nodeType="withEffect">
                                  <p:stCondLst>
                                    <p:cond delay="25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800" decel="100000"/>
                                        <p:tgtEl>
                                          <p:spTgt spid="20"/>
                                        </p:tgtEl>
                                      </p:cBhvr>
                                    </p:animEffect>
                                    <p:anim calcmode="lin" valueType="num">
                                      <p:cBhvr>
                                        <p:cTn id="46" dur="800" decel="100000" fill="hold"/>
                                        <p:tgtEl>
                                          <p:spTgt spid="20"/>
                                        </p:tgtEl>
                                        <p:attrNameLst>
                                          <p:attrName>style.rotation</p:attrName>
                                        </p:attrNameLst>
                                      </p:cBhvr>
                                      <p:tavLst>
                                        <p:tav tm="0">
                                          <p:val>
                                            <p:fltVal val="-90"/>
                                          </p:val>
                                        </p:tav>
                                        <p:tav tm="100000">
                                          <p:val>
                                            <p:fltVal val="0"/>
                                          </p:val>
                                        </p:tav>
                                      </p:tavLst>
                                    </p:anim>
                                    <p:anim calcmode="lin" valueType="num">
                                      <p:cBhvr>
                                        <p:cTn id="47" dur="800" decel="100000" fill="hold"/>
                                        <p:tgtEl>
                                          <p:spTgt spid="20"/>
                                        </p:tgtEl>
                                        <p:attrNameLst>
                                          <p:attrName>ppt_x</p:attrName>
                                        </p:attrNameLst>
                                      </p:cBhvr>
                                      <p:tavLst>
                                        <p:tav tm="0">
                                          <p:val>
                                            <p:strVal val="#ppt_x+0.4"/>
                                          </p:val>
                                        </p:tav>
                                        <p:tav tm="100000">
                                          <p:val>
                                            <p:strVal val="#ppt_x-0.05"/>
                                          </p:val>
                                        </p:tav>
                                      </p:tavLst>
                                    </p:anim>
                                    <p:anim calcmode="lin" valueType="num">
                                      <p:cBhvr>
                                        <p:cTn id="48" dur="800" decel="100000" fill="hold"/>
                                        <p:tgtEl>
                                          <p:spTgt spid="20"/>
                                        </p:tgtEl>
                                        <p:attrNameLst>
                                          <p:attrName>ppt_y</p:attrName>
                                        </p:attrNameLst>
                                      </p:cBhvr>
                                      <p:tavLst>
                                        <p:tav tm="0">
                                          <p:val>
                                            <p:strVal val="#ppt_y-0.4"/>
                                          </p:val>
                                        </p:tav>
                                        <p:tav tm="100000">
                                          <p:val>
                                            <p:strVal val="#ppt_y+0.1"/>
                                          </p:val>
                                        </p:tav>
                                      </p:tavLst>
                                    </p:anim>
                                    <p:anim calcmode="lin" valueType="num">
                                      <p:cBhvr>
                                        <p:cTn id="49"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50"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par>
                                <p:cTn id="51" presetID="30" presetClass="entr" presetSubtype="0" fill="hold" nodeType="withEffect">
                                  <p:stCondLst>
                                    <p:cond delay="500"/>
                                  </p:stCondLst>
                                  <p:childTnLst>
                                    <p:set>
                                      <p:cBhvr>
                                        <p:cTn id="52" dur="1" fill="hold">
                                          <p:stCondLst>
                                            <p:cond delay="0"/>
                                          </p:stCondLst>
                                        </p:cTn>
                                        <p:tgtEl>
                                          <p:spTgt spid="22"/>
                                        </p:tgtEl>
                                        <p:attrNameLst>
                                          <p:attrName>style.visibility</p:attrName>
                                        </p:attrNameLst>
                                      </p:cBhvr>
                                      <p:to>
                                        <p:strVal val="visible"/>
                                      </p:to>
                                    </p:set>
                                    <p:animEffect transition="in" filter="fade">
                                      <p:cBhvr>
                                        <p:cTn id="53" dur="800" decel="100000"/>
                                        <p:tgtEl>
                                          <p:spTgt spid="22"/>
                                        </p:tgtEl>
                                      </p:cBhvr>
                                    </p:animEffect>
                                    <p:anim calcmode="lin" valueType="num">
                                      <p:cBhvr>
                                        <p:cTn id="54" dur="800" decel="100000" fill="hold"/>
                                        <p:tgtEl>
                                          <p:spTgt spid="22"/>
                                        </p:tgtEl>
                                        <p:attrNameLst>
                                          <p:attrName>style.rotation</p:attrName>
                                        </p:attrNameLst>
                                      </p:cBhvr>
                                      <p:tavLst>
                                        <p:tav tm="0">
                                          <p:val>
                                            <p:fltVal val="-90"/>
                                          </p:val>
                                        </p:tav>
                                        <p:tav tm="100000">
                                          <p:val>
                                            <p:fltVal val="0"/>
                                          </p:val>
                                        </p:tav>
                                      </p:tavLst>
                                    </p:anim>
                                    <p:anim calcmode="lin" valueType="num">
                                      <p:cBhvr>
                                        <p:cTn id="55" dur="800" decel="100000" fill="hold"/>
                                        <p:tgtEl>
                                          <p:spTgt spid="22"/>
                                        </p:tgtEl>
                                        <p:attrNameLst>
                                          <p:attrName>ppt_x</p:attrName>
                                        </p:attrNameLst>
                                      </p:cBhvr>
                                      <p:tavLst>
                                        <p:tav tm="0">
                                          <p:val>
                                            <p:strVal val="#ppt_x+0.4"/>
                                          </p:val>
                                        </p:tav>
                                        <p:tav tm="100000">
                                          <p:val>
                                            <p:strVal val="#ppt_x-0.05"/>
                                          </p:val>
                                        </p:tav>
                                      </p:tavLst>
                                    </p:anim>
                                    <p:anim calcmode="lin" valueType="num">
                                      <p:cBhvr>
                                        <p:cTn id="56" dur="800" decel="100000" fill="hold"/>
                                        <p:tgtEl>
                                          <p:spTgt spid="22"/>
                                        </p:tgtEl>
                                        <p:attrNameLst>
                                          <p:attrName>ppt_y</p:attrName>
                                        </p:attrNameLst>
                                      </p:cBhvr>
                                      <p:tavLst>
                                        <p:tav tm="0">
                                          <p:val>
                                            <p:strVal val="#ppt_y-0.4"/>
                                          </p:val>
                                        </p:tav>
                                        <p:tav tm="100000">
                                          <p:val>
                                            <p:strVal val="#ppt_y+0.1"/>
                                          </p:val>
                                        </p:tav>
                                      </p:tavLst>
                                    </p:anim>
                                    <p:anim calcmode="lin" valueType="num">
                                      <p:cBhvr>
                                        <p:cTn id="57"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58"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par>
                          <p:cTn id="59" fill="hold">
                            <p:stCondLst>
                              <p:cond delay="1500"/>
                            </p:stCondLst>
                            <p:childTnLst>
                              <p:par>
                                <p:cTn id="60" presetID="22" presetClass="entr" presetSubtype="8" fill="hold" grpId="0" nodeType="after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wipe(left)">
                                      <p:cBhvr>
                                        <p:cTn id="62" dur="500"/>
                                        <p:tgtEl>
                                          <p:spTgt spid="24"/>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wipe(left)">
                                      <p:cBhvr>
                                        <p:cTn id="6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7"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BF5AEB9-3B4B-4C37-CD81-AC1B44B6B451}"/>
              </a:ext>
            </a:extLst>
          </p:cNvPr>
          <p:cNvSpPr txBox="1"/>
          <p:nvPr/>
        </p:nvSpPr>
        <p:spPr>
          <a:xfrm>
            <a:off x="3694600" y="-78006"/>
            <a:ext cx="8317424" cy="1508105"/>
          </a:xfrm>
          <a:prstGeom prst="rect">
            <a:avLst/>
          </a:prstGeom>
          <a:noFill/>
        </p:spPr>
        <p:txBody>
          <a:bodyPr wrap="square">
            <a:spAutoFit/>
          </a:bodyPr>
          <a:lstStyle/>
          <a:p>
            <a:pPr algn="ctr"/>
            <a:r>
              <a:rPr lang="en"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Den GÖTZENKULT aufgeben</a:t>
            </a:r>
          </a:p>
          <a:p>
            <a:pPr marL="457200" marR="0" lvl="0" indent="-457200" algn="ctr" defTabSz="914400" rtl="0" eaLnBrk="1" fontAlgn="auto" latinLnBrk="0" hangingPunct="1">
              <a:lnSpc>
                <a:spcPct val="100000"/>
              </a:lnSpc>
              <a:spcBef>
                <a:spcPts val="0"/>
              </a:spcBef>
              <a:spcAft>
                <a:spcPts val="0"/>
              </a:spcAft>
              <a:buClrTx/>
              <a:buSzTx/>
              <a:buFontTx/>
              <a:buAutoNum type="arabicPeriod"/>
              <a:tabLst/>
              <a:defRPr/>
            </a:pPr>
            <a:r>
              <a:rPr kumimoji="0" lang="en"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Korinther 10:14-22 (Der Kelch des HERRN und</a:t>
            </a:r>
            <a:r>
              <a:rPr kumimoji="0" lang="en" sz="2400" b="1" i="0" u="none" strike="noStrike" kern="1200" normalizeH="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 </a:t>
            </a:r>
            <a:br>
              <a:rPr kumimoji="0" lang="en" sz="2400" b="1" i="0" u="none" strike="noStrike" kern="1200" normalizeH="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br>
            <a:r>
              <a:rPr kumimoji="0" lang="en" sz="2400" b="1" i="0" u="none" strike="noStrike" kern="1200" normalizeH="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				der Kelch der Dä</a:t>
            </a:r>
            <a:r>
              <a:rPr lang="en" sz="2400" b="1" baseline="0" dirty="0">
                <a:ln w="12700" cmpd="sng">
                  <a:noFill/>
                  <a:prstDash val="solid"/>
                </a:ln>
                <a:solidFill>
                  <a:schemeClr val="bg2">
                    <a:lumMod val="60000"/>
                    <a:lumOff val="40000"/>
                  </a:schemeClr>
                </a:solidFill>
                <a:effectLst>
                  <a:outerShdw blurRad="50800" dist="50800" dir="5400000" algn="ctr" rotWithShape="0">
                    <a:schemeClr val="tx1"/>
                  </a:outerShdw>
                </a:effectLst>
                <a:latin typeface="Aptos" panose="02110004020202020204"/>
              </a:rPr>
              <a:t>monen</a:t>
            </a:r>
            <a:r>
              <a:rPr kumimoji="0" lang="en"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a:t>
            </a:r>
          </a:p>
        </p:txBody>
      </p:sp>
      <p:sp>
        <p:nvSpPr>
          <p:cNvPr id="5" name="CuadroTexto 4">
            <a:extLst>
              <a:ext uri="{FF2B5EF4-FFF2-40B4-BE49-F238E27FC236}">
                <a16:creationId xmlns:a16="http://schemas.microsoft.com/office/drawing/2014/main" id="{571C56EF-0B5D-4654-5BF3-DBBDF949FD76}"/>
              </a:ext>
            </a:extLst>
          </p:cNvPr>
          <p:cNvSpPr txBox="1"/>
          <p:nvPr/>
        </p:nvSpPr>
        <p:spPr>
          <a:xfrm>
            <a:off x="2014655" y="1345247"/>
            <a:ext cx="8553450" cy="400110"/>
          </a:xfrm>
          <a:prstGeom prst="rect">
            <a:avLst/>
          </a:prstGeom>
          <a:solidFill>
            <a:schemeClr val="bg1"/>
          </a:solidFill>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 sz="2000" b="1" dirty="0">
                <a:solidFill>
                  <a:schemeClr val="accent4">
                    <a:lumMod val="50000"/>
                  </a:schemeClr>
                </a:solidFill>
                <a:latin typeface="Candara" panose="020E0502030303020204" pitchFamily="34" charset="0"/>
              </a:rPr>
              <a:t>“</a:t>
            </a:r>
            <a:r>
              <a:rPr lang="de-DE" sz="2000" b="1" dirty="0">
                <a:solidFill>
                  <a:schemeClr val="accent4">
                    <a:lumMod val="50000"/>
                  </a:schemeClr>
                </a:solidFill>
                <a:latin typeface="Candara" panose="020E0502030303020204" pitchFamily="34" charset="0"/>
              </a:rPr>
              <a:t>Darum, meine lieben Freunde, flieht vor dem Götzendienst</a:t>
            </a:r>
            <a:r>
              <a:rPr lang="en" sz="2000" b="1" dirty="0">
                <a:solidFill>
                  <a:schemeClr val="accent4">
                    <a:lumMod val="50000"/>
                  </a:schemeClr>
                </a:solidFill>
                <a:latin typeface="Candara" panose="020E0502030303020204" pitchFamily="34" charset="0"/>
              </a:rPr>
              <a:t>” </a:t>
            </a:r>
            <a:r>
              <a:rPr lang="en" b="1" dirty="0">
                <a:solidFill>
                  <a:schemeClr val="accent4">
                    <a:lumMod val="50000"/>
                  </a:schemeClr>
                </a:solidFill>
                <a:latin typeface="Candara" panose="020E0502030303020204" pitchFamily="34" charset="0"/>
              </a:rPr>
              <a:t>(1. Kor 10:14)</a:t>
            </a:r>
            <a:endParaRPr lang="es-ES" sz="2000" b="1" dirty="0">
              <a:solidFill>
                <a:schemeClr val="accent4">
                  <a:lumMod val="50000"/>
                </a:schemeClr>
              </a:solidFill>
              <a:latin typeface="Candara" panose="020E0502030303020204" pitchFamily="34" charset="0"/>
            </a:endParaRPr>
          </a:p>
        </p:txBody>
      </p:sp>
      <p:sp>
        <p:nvSpPr>
          <p:cNvPr id="6" name="CuadroTexto 5">
            <a:extLst>
              <a:ext uri="{FF2B5EF4-FFF2-40B4-BE49-F238E27FC236}">
                <a16:creationId xmlns:a16="http://schemas.microsoft.com/office/drawing/2014/main" id="{62E8F384-4E4D-A89E-6BBC-8DB9997649F5}"/>
              </a:ext>
            </a:extLst>
          </p:cNvPr>
          <p:cNvSpPr txBox="1"/>
          <p:nvPr/>
        </p:nvSpPr>
        <p:spPr>
          <a:xfrm>
            <a:off x="4890722" y="1830107"/>
            <a:ext cx="7301278" cy="1569660"/>
          </a:xfrm>
          <a:prstGeom prst="rect">
            <a:avLst/>
          </a:prstGeom>
          <a:noFill/>
        </p:spPr>
        <p:txBody>
          <a:bodyPr wrap="square" rtlCol="0">
            <a:spAutoFit/>
          </a:bodyPr>
          <a:lstStyle/>
          <a:p>
            <a:pPr>
              <a:spcBef>
                <a:spcPts val="600"/>
              </a:spcBef>
            </a:pPr>
            <a:r>
              <a:rPr lang="de-DE" sz="2400" b="1" dirty="0">
                <a:solidFill>
                  <a:schemeClr val="bg1"/>
                </a:solidFill>
                <a:effectLst>
                  <a:outerShdw blurRad="50800" dist="50800" dir="5400000" algn="ctr" rotWithShape="0">
                    <a:schemeClr val="tx1"/>
                  </a:outerShdw>
                </a:effectLst>
              </a:rPr>
              <a:t>Wenn Nahrung, die toten Götzen geopfert wurde, </a:t>
            </a:r>
            <a:br>
              <a:rPr lang="de-DE" sz="2400" b="1" dirty="0">
                <a:solidFill>
                  <a:schemeClr val="bg1"/>
                </a:solidFill>
                <a:effectLst>
                  <a:outerShdw blurRad="50800" dist="50800" dir="5400000" algn="ctr" rotWithShape="0">
                    <a:schemeClr val="tx1"/>
                  </a:outerShdw>
                </a:effectLst>
              </a:rPr>
            </a:br>
            <a:r>
              <a:rPr lang="de-DE" sz="2400" b="1" dirty="0">
                <a:solidFill>
                  <a:schemeClr val="bg1"/>
                </a:solidFill>
                <a:effectLst>
                  <a:outerShdw blurRad="50800" dist="50800" dir="5400000" algn="ctr" rotWithShape="0">
                    <a:schemeClr val="tx1"/>
                  </a:outerShdw>
                </a:effectLst>
              </a:rPr>
              <a:t>ohne Sorgen gegessen werden kann, </a:t>
            </a:r>
            <a:br>
              <a:rPr lang="de-DE" sz="2400" b="1" dirty="0">
                <a:solidFill>
                  <a:schemeClr val="bg1"/>
                </a:solidFill>
                <a:effectLst>
                  <a:outerShdw blurRad="50800" dist="50800" dir="5400000" algn="ctr" rotWithShape="0">
                    <a:schemeClr val="tx1"/>
                  </a:outerShdw>
                </a:effectLst>
              </a:rPr>
            </a:br>
            <a:r>
              <a:rPr lang="de-DE" sz="2400" b="1" dirty="0">
                <a:solidFill>
                  <a:schemeClr val="bg1"/>
                </a:solidFill>
                <a:effectLst>
                  <a:outerShdw blurRad="50800" dist="50800" dir="5400000" algn="ctr" rotWithShape="0">
                    <a:schemeClr val="tx1"/>
                  </a:outerShdw>
                </a:effectLst>
              </a:rPr>
              <a:t>warum scheint Paulus dann in 1. Kor 10,20 </a:t>
            </a:r>
            <a:br>
              <a:rPr lang="de-DE" sz="2400" b="1" dirty="0">
                <a:solidFill>
                  <a:schemeClr val="bg1"/>
                </a:solidFill>
                <a:effectLst>
                  <a:outerShdw blurRad="50800" dist="50800" dir="5400000" algn="ctr" rotWithShape="0">
                    <a:schemeClr val="tx1"/>
                  </a:outerShdw>
                </a:effectLst>
              </a:rPr>
            </a:br>
            <a:r>
              <a:rPr lang="de-DE" sz="2400" b="1" dirty="0">
                <a:solidFill>
                  <a:schemeClr val="bg1"/>
                </a:solidFill>
                <a:effectLst>
                  <a:outerShdw blurRad="50800" dist="50800" dir="5400000" algn="ctr" rotWithShape="0">
                    <a:schemeClr val="tx1"/>
                  </a:outerShdw>
                </a:effectLst>
              </a:rPr>
              <a:t>davon abzuraten?</a:t>
            </a:r>
            <a:endParaRPr lang="en" sz="2400" b="1" dirty="0">
              <a:solidFill>
                <a:schemeClr val="bg1"/>
              </a:solidFill>
              <a:effectLst>
                <a:outerShdw blurRad="50800" dist="50800" dir="5400000" algn="ctr" rotWithShape="0">
                  <a:schemeClr val="tx1"/>
                </a:outerShdw>
              </a:effectLst>
            </a:endParaRPr>
          </a:p>
        </p:txBody>
      </p:sp>
      <p:pic>
        <p:nvPicPr>
          <p:cNvPr id="4" name="Imagen 3">
            <a:extLst>
              <a:ext uri="{FF2B5EF4-FFF2-40B4-BE49-F238E27FC236}">
                <a16:creationId xmlns:a16="http://schemas.microsoft.com/office/drawing/2014/main" id="{128400FB-37F8-1E96-86DE-A903927BD84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6110" y="1804163"/>
            <a:ext cx="4659923" cy="2667000"/>
          </a:xfrm>
          <a:prstGeom prst="rect">
            <a:avLst/>
          </a:prstGeom>
        </p:spPr>
      </p:pic>
      <p:sp>
        <p:nvSpPr>
          <p:cNvPr id="7" name="CuadroTexto 6">
            <a:extLst>
              <a:ext uri="{FF2B5EF4-FFF2-40B4-BE49-F238E27FC236}">
                <a16:creationId xmlns:a16="http://schemas.microsoft.com/office/drawing/2014/main" id="{A28F8B3B-C1AA-38EA-87B3-D7982F7AF6FC}"/>
              </a:ext>
            </a:extLst>
          </p:cNvPr>
          <p:cNvSpPr txBox="1"/>
          <p:nvPr/>
        </p:nvSpPr>
        <p:spPr>
          <a:xfrm>
            <a:off x="4890721" y="3369728"/>
            <a:ext cx="7708859" cy="1200329"/>
          </a:xfrm>
          <a:prstGeom prst="rect">
            <a:avLst/>
          </a:prstGeom>
          <a:noFill/>
        </p:spPr>
        <p:txBody>
          <a:bodyPr wrap="square">
            <a:spAutoFit/>
          </a:bodyPr>
          <a:lstStyle/>
          <a:p>
            <a:pPr lvl="0">
              <a:spcBef>
                <a:spcPts val="600"/>
              </a:spcBef>
              <a:defRPr/>
            </a:pPr>
            <a:r>
              <a:rPr lang="de-DE" sz="2400" b="1" dirty="0">
                <a:solidFill>
                  <a:prstClr val="white"/>
                </a:solidFill>
                <a:effectLst>
                  <a:outerShdw blurRad="50800" dist="50800" dir="5400000" algn="ctr" rotWithShape="0">
                    <a:prstClr val="black"/>
                  </a:outerShdw>
                </a:effectLst>
              </a:rPr>
              <a:t>Es ist das eine, zu Hause Fleisch zu essen, </a:t>
            </a:r>
            <a:br>
              <a:rPr lang="de-DE" sz="2400" b="1" dirty="0">
                <a:solidFill>
                  <a:prstClr val="white"/>
                </a:solidFill>
                <a:effectLst>
                  <a:outerShdw blurRad="50800" dist="50800" dir="5400000" algn="ctr" rotWithShape="0">
                    <a:prstClr val="black"/>
                  </a:outerShdw>
                </a:effectLst>
              </a:rPr>
            </a:br>
            <a:r>
              <a:rPr lang="de-DE" sz="2400" b="1" dirty="0">
                <a:solidFill>
                  <a:prstClr val="white"/>
                </a:solidFill>
                <a:effectLst>
                  <a:outerShdw blurRad="50800" dist="50800" dir="5400000" algn="ctr" rotWithShape="0">
                    <a:prstClr val="black"/>
                  </a:outerShdw>
                </a:effectLst>
              </a:rPr>
              <a:t>ohne jegliche Schuldgefühle wegen Götzen-Weihe…</a:t>
            </a:r>
            <a:br>
              <a:rPr lang="de-DE" sz="2400" b="1" dirty="0">
                <a:solidFill>
                  <a:prstClr val="white"/>
                </a:solidFill>
                <a:effectLst>
                  <a:outerShdw blurRad="50800" dist="50800" dir="5400000" algn="ctr" rotWithShape="0">
                    <a:prstClr val="black"/>
                  </a:outerShdw>
                </a:effectLst>
              </a:rPr>
            </a:br>
            <a:endParaRPr kumimoji="0" lang="en" sz="24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ndParaRPr>
          </a:p>
        </p:txBody>
      </p:sp>
      <p:sp>
        <p:nvSpPr>
          <p:cNvPr id="2" name="Scrollen: horizontal 1">
            <a:extLst>
              <a:ext uri="{FF2B5EF4-FFF2-40B4-BE49-F238E27FC236}">
                <a16:creationId xmlns:a16="http://schemas.microsoft.com/office/drawing/2014/main" id="{FC328EAC-C64E-259B-FFC7-1FEB49647BE0}"/>
              </a:ext>
            </a:extLst>
          </p:cNvPr>
          <p:cNvSpPr/>
          <p:nvPr/>
        </p:nvSpPr>
        <p:spPr>
          <a:xfrm>
            <a:off x="61992" y="15498"/>
            <a:ext cx="3042405"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noProof="0" dirty="0">
                <a:solidFill>
                  <a:prstClr val="white"/>
                </a:solidFill>
                <a:latin typeface="Candara" panose="020E0502030303020204" pitchFamily="34" charset="0"/>
              </a:rPr>
              <a:t>Mi</a:t>
            </a: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  29. Juli –  Warnung vor Götzendienst</a:t>
            </a:r>
          </a:p>
        </p:txBody>
      </p:sp>
      <p:sp>
        <p:nvSpPr>
          <p:cNvPr id="12" name="Textfeld 11">
            <a:extLst>
              <a:ext uri="{FF2B5EF4-FFF2-40B4-BE49-F238E27FC236}">
                <a16:creationId xmlns:a16="http://schemas.microsoft.com/office/drawing/2014/main" id="{51B0A832-C7E7-8E5C-9EDC-9DCA529C9317}"/>
              </a:ext>
            </a:extLst>
          </p:cNvPr>
          <p:cNvSpPr txBox="1"/>
          <p:nvPr/>
        </p:nvSpPr>
        <p:spPr>
          <a:xfrm>
            <a:off x="-37886" y="4458740"/>
            <a:ext cx="6991572" cy="1692771"/>
          </a:xfrm>
          <a:prstGeom prst="rect">
            <a:avLst/>
          </a:prstGeom>
          <a:noFill/>
        </p:spPr>
        <p:txBody>
          <a:bodyPr wrap="square">
            <a:spAutoFit/>
          </a:bodyPr>
          <a:lstStyle/>
          <a:p>
            <a:pPr algn="ctr"/>
            <a:r>
              <a:rPr lang="de-DE" sz="2600" b="1" dirty="0">
                <a:solidFill>
                  <a:prstClr val="white"/>
                </a:solidFill>
                <a:effectLst>
                  <a:outerShdw blurRad="50800" dist="50800" dir="5400000" algn="ctr" rotWithShape="0">
                    <a:prstClr val="black"/>
                  </a:outerShdw>
                </a:effectLst>
              </a:rPr>
              <a:t>Dagegen hat es eine </a:t>
            </a:r>
            <a:br>
              <a:rPr lang="de-DE" sz="2600" b="1" dirty="0">
                <a:solidFill>
                  <a:prstClr val="white"/>
                </a:solidFill>
                <a:effectLst>
                  <a:outerShdw blurRad="50800" dist="50800" dir="5400000" algn="ctr" rotWithShape="0">
                    <a:prstClr val="black"/>
                  </a:outerShdw>
                </a:effectLst>
              </a:rPr>
            </a:br>
            <a:r>
              <a:rPr lang="de-DE" sz="2600" b="1" dirty="0">
                <a:solidFill>
                  <a:schemeClr val="accent6">
                    <a:lumMod val="60000"/>
                    <a:lumOff val="40000"/>
                  </a:schemeClr>
                </a:solidFill>
                <a:effectLst>
                  <a:outerShdw blurRad="50800" dist="50800" dir="5400000" algn="ctr" rotWithShape="0">
                    <a:prstClr val="black"/>
                  </a:outerShdw>
                </a:effectLst>
              </a:rPr>
              <a:t>ganz andere Bedeutung, </a:t>
            </a:r>
            <a:br>
              <a:rPr lang="de-DE" sz="2600" b="1" dirty="0">
                <a:solidFill>
                  <a:schemeClr val="accent6">
                    <a:lumMod val="60000"/>
                    <a:lumOff val="40000"/>
                  </a:schemeClr>
                </a:solidFill>
                <a:effectLst>
                  <a:outerShdw blurRad="50800" dist="50800" dir="5400000" algn="ctr" rotWithShape="0">
                    <a:prstClr val="black"/>
                  </a:outerShdw>
                </a:effectLst>
              </a:rPr>
            </a:br>
            <a:r>
              <a:rPr lang="de-DE" sz="2600" b="1" dirty="0">
                <a:solidFill>
                  <a:prstClr val="white"/>
                </a:solidFill>
                <a:effectLst>
                  <a:outerShdw blurRad="50800" dist="50800" dir="5400000" algn="ctr" rotWithShape="0">
                    <a:prstClr val="black"/>
                  </a:outerShdw>
                </a:effectLst>
              </a:rPr>
              <a:t>dies während einer </a:t>
            </a:r>
            <a:r>
              <a:rPr lang="de-DE" sz="2600" b="1" dirty="0">
                <a:solidFill>
                  <a:schemeClr val="accent6">
                    <a:lumMod val="60000"/>
                    <a:lumOff val="40000"/>
                  </a:schemeClr>
                </a:solidFill>
                <a:effectLst>
                  <a:outerShdw blurRad="50800" dist="50800" dir="5400000" algn="ctr" rotWithShape="0">
                    <a:prstClr val="black"/>
                  </a:outerShdw>
                </a:effectLst>
              </a:rPr>
              <a:t>öffentlichen Feier </a:t>
            </a:r>
            <a:r>
              <a:rPr lang="de-DE" sz="2600" b="1" dirty="0">
                <a:solidFill>
                  <a:prstClr val="white"/>
                </a:solidFill>
                <a:effectLst>
                  <a:outerShdw blurRad="50800" dist="50800" dir="5400000" algn="ctr" rotWithShape="0">
                    <a:prstClr val="black"/>
                  </a:outerShdw>
                </a:effectLst>
              </a:rPr>
              <a:t>zu tun, </a:t>
            </a:r>
            <a:br>
              <a:rPr lang="de-DE" sz="2600" b="1" dirty="0">
                <a:solidFill>
                  <a:prstClr val="white"/>
                </a:solidFill>
                <a:effectLst>
                  <a:outerShdw blurRad="50800" dist="50800" dir="5400000" algn="ctr" rotWithShape="0">
                    <a:prstClr val="black"/>
                  </a:outerShdw>
                </a:effectLst>
              </a:rPr>
            </a:br>
            <a:r>
              <a:rPr lang="de-DE" sz="2600" b="1" dirty="0">
                <a:solidFill>
                  <a:prstClr val="white"/>
                </a:solidFill>
                <a:effectLst>
                  <a:outerShdw blurRad="50800" dist="50800" dir="5400000" algn="ctr" rotWithShape="0">
                    <a:prstClr val="black"/>
                  </a:outerShdw>
                </a:effectLst>
              </a:rPr>
              <a:t>bei der Götzen angebetet werden. </a:t>
            </a:r>
            <a:endParaRPr lang="de-DE" sz="2600" dirty="0">
              <a:solidFill>
                <a:schemeClr val="accent6">
                  <a:lumMod val="60000"/>
                  <a:lumOff val="40000"/>
                </a:schemeClr>
              </a:solidFill>
            </a:endParaRPr>
          </a:p>
        </p:txBody>
      </p:sp>
      <p:sp>
        <p:nvSpPr>
          <p:cNvPr id="14" name="Textfeld 13">
            <a:extLst>
              <a:ext uri="{FF2B5EF4-FFF2-40B4-BE49-F238E27FC236}">
                <a16:creationId xmlns:a16="http://schemas.microsoft.com/office/drawing/2014/main" id="{52517CE6-2AA5-858B-4726-6F478C8D81C1}"/>
              </a:ext>
            </a:extLst>
          </p:cNvPr>
          <p:cNvSpPr txBox="1"/>
          <p:nvPr/>
        </p:nvSpPr>
        <p:spPr>
          <a:xfrm>
            <a:off x="6417158" y="4266258"/>
            <a:ext cx="5504121" cy="2492990"/>
          </a:xfrm>
          <a:prstGeom prst="rect">
            <a:avLst/>
          </a:prstGeom>
          <a:noFill/>
        </p:spPr>
        <p:txBody>
          <a:bodyPr wrap="square">
            <a:spAutoFit/>
          </a:bodyPr>
          <a:lstStyle/>
          <a:p>
            <a:pPr algn="ctr"/>
            <a:r>
              <a:rPr lang="de-DE" sz="2600" b="1" dirty="0">
                <a:solidFill>
                  <a:prstClr val="white"/>
                </a:solidFill>
                <a:effectLst>
                  <a:outerShdw blurRad="50800" dist="50800" dir="5400000" algn="ctr" rotWithShape="0">
                    <a:prstClr val="black"/>
                  </a:outerShdw>
                </a:effectLst>
              </a:rPr>
              <a:t>Durch die Teilnahme </a:t>
            </a:r>
            <a:br>
              <a:rPr lang="de-DE" sz="2600" b="1" dirty="0">
                <a:solidFill>
                  <a:prstClr val="white"/>
                </a:solidFill>
                <a:effectLst>
                  <a:outerShdw blurRad="50800" dist="50800" dir="5400000" algn="ctr" rotWithShape="0">
                    <a:prstClr val="black"/>
                  </a:outerShdw>
                </a:effectLst>
              </a:rPr>
            </a:br>
            <a:r>
              <a:rPr lang="de-DE" sz="2600" b="1" dirty="0">
                <a:solidFill>
                  <a:prstClr val="white"/>
                </a:solidFill>
                <a:effectLst>
                  <a:outerShdw blurRad="50800" dist="50800" dir="5400000" algn="ctr" rotWithShape="0">
                    <a:prstClr val="black"/>
                  </a:outerShdw>
                </a:effectLst>
              </a:rPr>
              <a:t>an solchen </a:t>
            </a:r>
            <a:r>
              <a:rPr lang="de-DE" sz="2600" b="1" dirty="0">
                <a:solidFill>
                  <a:schemeClr val="bg1">
                    <a:lumMod val="75000"/>
                  </a:schemeClr>
                </a:solidFill>
                <a:effectLst>
                  <a:outerShdw blurRad="50800" dist="50800" dir="5400000" algn="ctr" rotWithShape="0">
                    <a:prstClr val="black"/>
                  </a:outerShdw>
                </a:effectLst>
              </a:rPr>
              <a:t>„Fest-Gottesdiensten“</a:t>
            </a:r>
            <a:br>
              <a:rPr lang="de-DE" sz="2600" b="1" dirty="0">
                <a:solidFill>
                  <a:schemeClr val="bg1">
                    <a:lumMod val="75000"/>
                  </a:schemeClr>
                </a:solidFill>
                <a:effectLst>
                  <a:outerShdw blurRad="50800" dist="50800" dir="5400000" algn="ctr" rotWithShape="0">
                    <a:prstClr val="black"/>
                  </a:outerShdw>
                </a:effectLst>
              </a:rPr>
            </a:br>
            <a:r>
              <a:rPr lang="de-DE" sz="2600" b="1" dirty="0">
                <a:solidFill>
                  <a:schemeClr val="accent6">
                    <a:lumMod val="60000"/>
                    <a:lumOff val="40000"/>
                  </a:schemeClr>
                </a:solidFill>
                <a:effectLst>
                  <a:outerShdw blurRad="50800" dist="50800" dir="5400000" algn="ctr" rotWithShape="0">
                    <a:prstClr val="black"/>
                  </a:outerShdw>
                </a:effectLst>
              </a:rPr>
              <a:t>verleugnet </a:t>
            </a:r>
            <a:r>
              <a:rPr lang="de-DE" sz="2600" b="1" dirty="0">
                <a:solidFill>
                  <a:prstClr val="white"/>
                </a:solidFill>
                <a:effectLst>
                  <a:outerShdw blurRad="50800" dist="50800" dir="5400000" algn="ctr" rotWithShape="0">
                    <a:prstClr val="black"/>
                  </a:outerShdw>
                </a:effectLst>
              </a:rPr>
              <a:t>der Gläubige </a:t>
            </a:r>
            <a:br>
              <a:rPr lang="de-DE" sz="2600" b="1" dirty="0">
                <a:solidFill>
                  <a:prstClr val="white"/>
                </a:solidFill>
                <a:effectLst>
                  <a:outerShdw blurRad="50800" dist="50800" dir="5400000" algn="ctr" rotWithShape="0">
                    <a:prstClr val="black"/>
                  </a:outerShdw>
                </a:effectLst>
              </a:rPr>
            </a:br>
            <a:r>
              <a:rPr lang="de-DE" sz="2600" b="1" dirty="0">
                <a:solidFill>
                  <a:prstClr val="white"/>
                </a:solidFill>
                <a:effectLst>
                  <a:outerShdw blurRad="50800" dist="50800" dir="5400000" algn="ctr" rotWithShape="0">
                    <a:prstClr val="black"/>
                  </a:outerShdw>
                </a:effectLst>
              </a:rPr>
              <a:t>seinen Glauben an GOTT</a:t>
            </a:r>
            <a:br>
              <a:rPr lang="de-DE" sz="2600" b="1" dirty="0">
                <a:solidFill>
                  <a:prstClr val="white"/>
                </a:solidFill>
                <a:effectLst>
                  <a:outerShdw blurRad="50800" dist="50800" dir="5400000" algn="ctr" rotWithShape="0">
                    <a:prstClr val="black"/>
                  </a:outerShdw>
                </a:effectLst>
              </a:rPr>
            </a:br>
            <a:r>
              <a:rPr lang="de-DE" sz="2600" b="1" dirty="0">
                <a:solidFill>
                  <a:prstClr val="white"/>
                </a:solidFill>
                <a:effectLst>
                  <a:outerShdw blurRad="50800" dist="50800" dir="5400000" algn="ctr" rotWithShape="0">
                    <a:prstClr val="black"/>
                  </a:outerShdw>
                </a:effectLst>
              </a:rPr>
              <a:t>und </a:t>
            </a:r>
            <a:r>
              <a:rPr lang="de-DE" sz="2600" b="1" dirty="0">
                <a:solidFill>
                  <a:schemeClr val="accent6">
                    <a:lumMod val="60000"/>
                    <a:lumOff val="40000"/>
                  </a:schemeClr>
                </a:solidFill>
                <a:effectLst>
                  <a:outerShdw blurRad="50800" dist="50800" dir="5400000" algn="ctr" rotWithShape="0">
                    <a:prstClr val="black"/>
                  </a:outerShdw>
                </a:effectLst>
              </a:rPr>
              <a:t>beteiligt sich </a:t>
            </a:r>
            <a:r>
              <a:rPr lang="de-DE" sz="2600" b="1" dirty="0">
                <a:solidFill>
                  <a:prstClr val="white"/>
                </a:solidFill>
                <a:effectLst>
                  <a:outerShdw blurRad="50800" dist="50800" dir="5400000" algn="ctr" rotWithShape="0">
                    <a:prstClr val="black"/>
                  </a:outerShdw>
                </a:effectLst>
              </a:rPr>
              <a:t>an der </a:t>
            </a:r>
            <a:r>
              <a:rPr lang="de-DE" sz="2600" b="1" dirty="0">
                <a:solidFill>
                  <a:schemeClr val="accent6">
                    <a:lumMod val="60000"/>
                    <a:lumOff val="40000"/>
                  </a:schemeClr>
                </a:solidFill>
                <a:effectLst>
                  <a:outerShdw blurRad="50800" dist="50800" dir="5400000" algn="ctr" rotWithShape="0">
                    <a:prstClr val="black"/>
                  </a:outerShdw>
                </a:effectLst>
              </a:rPr>
              <a:t>Götzenanbetung.</a:t>
            </a:r>
            <a:endParaRPr lang="de-DE" dirty="0"/>
          </a:p>
        </p:txBody>
      </p:sp>
    </p:spTree>
    <p:extLst>
      <p:ext uri="{BB962C8B-B14F-4D97-AF65-F5344CB8AC3E}">
        <p14:creationId xmlns:p14="http://schemas.microsoft.com/office/powerpoint/2010/main" val="17028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2">
                                            <p:bg/>
                                          </p:spTgt>
                                        </p:tgtEl>
                                        <p:attrNameLst>
                                          <p:attrName>style.visibility</p:attrName>
                                        </p:attrNameLst>
                                      </p:cBhvr>
                                      <p:to>
                                        <p:strVal val="visible"/>
                                      </p:to>
                                    </p:set>
                                    <p:animEffect transition="in" filter="wipe(left)">
                                      <p:cBhvr>
                                        <p:cTn id="23" dur="500"/>
                                        <p:tgtEl>
                                          <p:spTgt spid="2">
                                            <p:bg/>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2">
                                            <p:txEl>
                                              <p:pRg st="0" end="0"/>
                                            </p:txEl>
                                          </p:spTgt>
                                        </p:tgtEl>
                                        <p:attrNameLst>
                                          <p:attrName>style.visibility</p:attrName>
                                        </p:attrNameLst>
                                      </p:cBhvr>
                                      <p:to>
                                        <p:strVal val="visible"/>
                                      </p:to>
                                    </p:set>
                                    <p:animEffect transition="in" filter="wipe(left)">
                                      <p:cBhvr>
                                        <p:cTn id="26" dur="500"/>
                                        <p:tgtEl>
                                          <p:spTgt spid="2">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ntr" presetSubtype="8"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wheel(8)">
                                      <p:cBhvr>
                                        <p:cTn id="36" dur="750"/>
                                        <p:tgtEl>
                                          <p:spTgt spid="4"/>
                                        </p:tgtEl>
                                      </p:cBhvr>
                                    </p:animEffect>
                                  </p:childTnLst>
                                </p:cTn>
                              </p:par>
                            </p:childTnLst>
                          </p:cTn>
                        </p:par>
                        <p:par>
                          <p:cTn id="37" fill="hold">
                            <p:stCondLst>
                              <p:cond delay="750"/>
                            </p:stCondLst>
                            <p:childTnLst>
                              <p:par>
                                <p:cTn id="38" presetID="22" presetClass="entr" presetSubtype="8" fill="hold" grpId="0" nodeType="after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wipe(left)">
                                      <p:cBhvr>
                                        <p:cTn id="40" dur="500"/>
                                        <p:tgtEl>
                                          <p:spTgt spid="7"/>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down)">
                                      <p:cBhvr>
                                        <p:cTn id="45" dur="500"/>
                                        <p:tgtEl>
                                          <p:spTgt spid="12"/>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wipe(down)">
                                      <p:cBhvr>
                                        <p:cTn id="5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7" grpId="0"/>
      <p:bldP spid="2" grpId="0" uiExpand="1" build="p" animBg="1"/>
      <p:bldP spid="12"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689CD97-1684-7889-0546-958CC72CEEF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3C87126-FFE0-9B92-4E89-9C1AC8E0906F}"/>
              </a:ext>
            </a:extLst>
          </p:cNvPr>
          <p:cNvSpPr txBox="1"/>
          <p:nvPr/>
        </p:nvSpPr>
        <p:spPr>
          <a:xfrm>
            <a:off x="3694600" y="-78006"/>
            <a:ext cx="8317424" cy="1508105"/>
          </a:xfrm>
          <a:prstGeom prst="rect">
            <a:avLst/>
          </a:prstGeom>
          <a:noFill/>
        </p:spPr>
        <p:txBody>
          <a:bodyPr wrap="square">
            <a:spAutoFit/>
          </a:bodyPr>
          <a:lstStyle/>
          <a:p>
            <a:pPr algn="ctr"/>
            <a:r>
              <a:rPr lang="en"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Den GÖTZENKULT aufgeben</a:t>
            </a:r>
          </a:p>
          <a:p>
            <a:pPr marL="457200" marR="0" lvl="0" indent="-457200" algn="ctr" defTabSz="914400" rtl="0" eaLnBrk="1" fontAlgn="auto" latinLnBrk="0" hangingPunct="1">
              <a:lnSpc>
                <a:spcPct val="100000"/>
              </a:lnSpc>
              <a:spcBef>
                <a:spcPts val="0"/>
              </a:spcBef>
              <a:spcAft>
                <a:spcPts val="0"/>
              </a:spcAft>
              <a:buClrTx/>
              <a:buSzTx/>
              <a:buFontTx/>
              <a:buAutoNum type="arabicPeriod"/>
              <a:tabLst/>
              <a:defRPr/>
            </a:pPr>
            <a:r>
              <a:rPr kumimoji="0" lang="en"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Korinther 10:14-22 (Der Kelch des HERRN und</a:t>
            </a:r>
            <a:r>
              <a:rPr kumimoji="0" lang="en" sz="2400" b="1" i="0" u="none" strike="noStrike" kern="1200" normalizeH="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 </a:t>
            </a:r>
            <a:br>
              <a:rPr kumimoji="0" lang="en" sz="2400" b="1" i="0" u="none" strike="noStrike" kern="1200" normalizeH="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br>
            <a:r>
              <a:rPr kumimoji="0" lang="en" sz="2400" b="1" i="0" u="none" strike="noStrike" kern="1200" normalizeH="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				der Kelch der Dä</a:t>
            </a:r>
            <a:r>
              <a:rPr lang="en" sz="2400" b="1" baseline="0" dirty="0">
                <a:ln w="12700" cmpd="sng">
                  <a:noFill/>
                  <a:prstDash val="solid"/>
                </a:ln>
                <a:solidFill>
                  <a:schemeClr val="bg2">
                    <a:lumMod val="60000"/>
                    <a:lumOff val="40000"/>
                  </a:schemeClr>
                </a:solidFill>
                <a:effectLst>
                  <a:outerShdw blurRad="50800" dist="50800" dir="5400000" algn="ctr" rotWithShape="0">
                    <a:schemeClr val="tx1"/>
                  </a:outerShdw>
                </a:effectLst>
                <a:latin typeface="Aptos" panose="02110004020202020204"/>
              </a:rPr>
              <a:t>monen</a:t>
            </a:r>
            <a:r>
              <a:rPr kumimoji="0" lang="en"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a:t>
            </a:r>
          </a:p>
        </p:txBody>
      </p:sp>
      <p:sp>
        <p:nvSpPr>
          <p:cNvPr id="5" name="CuadroTexto 4">
            <a:extLst>
              <a:ext uri="{FF2B5EF4-FFF2-40B4-BE49-F238E27FC236}">
                <a16:creationId xmlns:a16="http://schemas.microsoft.com/office/drawing/2014/main" id="{7805BDE8-B5BB-F908-D369-08D4E843496F}"/>
              </a:ext>
            </a:extLst>
          </p:cNvPr>
          <p:cNvSpPr txBox="1"/>
          <p:nvPr/>
        </p:nvSpPr>
        <p:spPr>
          <a:xfrm>
            <a:off x="2014655" y="1345247"/>
            <a:ext cx="8553450" cy="400110"/>
          </a:xfrm>
          <a:prstGeom prst="rect">
            <a:avLst/>
          </a:prstGeom>
          <a:solidFill>
            <a:schemeClr val="bg1"/>
          </a:solidFill>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 sz="2000" b="1" dirty="0">
                <a:solidFill>
                  <a:schemeClr val="accent4">
                    <a:lumMod val="50000"/>
                  </a:schemeClr>
                </a:solidFill>
                <a:latin typeface="Candara" panose="020E0502030303020204" pitchFamily="34" charset="0"/>
              </a:rPr>
              <a:t>“</a:t>
            </a:r>
            <a:r>
              <a:rPr lang="de-DE" sz="2000" b="1" dirty="0">
                <a:solidFill>
                  <a:schemeClr val="accent4">
                    <a:lumMod val="50000"/>
                  </a:schemeClr>
                </a:solidFill>
                <a:latin typeface="Candara" panose="020E0502030303020204" pitchFamily="34" charset="0"/>
              </a:rPr>
              <a:t>Darum, meine lieben Freunde, flieht vor dem Götzendienst</a:t>
            </a:r>
            <a:r>
              <a:rPr lang="en" sz="2000" b="1" dirty="0">
                <a:solidFill>
                  <a:schemeClr val="accent4">
                    <a:lumMod val="50000"/>
                  </a:schemeClr>
                </a:solidFill>
                <a:latin typeface="Candara" panose="020E0502030303020204" pitchFamily="34" charset="0"/>
              </a:rPr>
              <a:t>” </a:t>
            </a:r>
            <a:r>
              <a:rPr lang="en" b="1" dirty="0">
                <a:solidFill>
                  <a:schemeClr val="accent4">
                    <a:lumMod val="50000"/>
                  </a:schemeClr>
                </a:solidFill>
                <a:latin typeface="Candara" panose="020E0502030303020204" pitchFamily="34" charset="0"/>
              </a:rPr>
              <a:t>(1. Kor 10:14)</a:t>
            </a:r>
            <a:endParaRPr lang="es-ES" sz="2000" b="1" dirty="0">
              <a:solidFill>
                <a:schemeClr val="accent4">
                  <a:lumMod val="50000"/>
                </a:schemeClr>
              </a:solidFill>
              <a:latin typeface="Candara" panose="020E0502030303020204" pitchFamily="34" charset="0"/>
            </a:endParaRPr>
          </a:p>
        </p:txBody>
      </p:sp>
      <p:pic>
        <p:nvPicPr>
          <p:cNvPr id="8" name="Imagen 7">
            <a:extLst>
              <a:ext uri="{FF2B5EF4-FFF2-40B4-BE49-F238E27FC236}">
                <a16:creationId xmlns:a16="http://schemas.microsoft.com/office/drawing/2014/main" id="{C40F6386-E19F-B9CA-6190-0CA17917C9FE}"/>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4386721" y="1946686"/>
            <a:ext cx="7340526" cy="3809454"/>
          </a:xfrm>
          <a:prstGeom prst="rect">
            <a:avLst/>
          </a:prstGeom>
        </p:spPr>
      </p:pic>
      <p:sp>
        <p:nvSpPr>
          <p:cNvPr id="10" name="CuadroTexto 9">
            <a:extLst>
              <a:ext uri="{FF2B5EF4-FFF2-40B4-BE49-F238E27FC236}">
                <a16:creationId xmlns:a16="http://schemas.microsoft.com/office/drawing/2014/main" id="{2C810EC4-2F54-D630-39D5-660087929EF5}"/>
              </a:ext>
            </a:extLst>
          </p:cNvPr>
          <p:cNvSpPr txBox="1"/>
          <p:nvPr/>
        </p:nvSpPr>
        <p:spPr>
          <a:xfrm>
            <a:off x="130694" y="1946686"/>
            <a:ext cx="3767922" cy="3816429"/>
          </a:xfrm>
          <a:prstGeom prst="rect">
            <a:avLst/>
          </a:prstGeom>
          <a:noFill/>
        </p:spPr>
        <p:txBody>
          <a:bodyPr wrap="square">
            <a:spAutoFit/>
          </a:bodyPr>
          <a:lstStyle/>
          <a:p>
            <a:pPr algn="ctr">
              <a:spcBef>
                <a:spcPts val="600"/>
              </a:spcBef>
            </a:pPr>
            <a:r>
              <a:rPr lang="de-DE" sz="2200" b="1" dirty="0">
                <a:solidFill>
                  <a:schemeClr val="bg1"/>
                </a:solidFill>
                <a:effectLst>
                  <a:outerShdw blurRad="50800" dist="50800" dir="5400000" algn="ctr" rotWithShape="0">
                    <a:schemeClr val="tx1"/>
                  </a:outerShdw>
                </a:effectLst>
              </a:rPr>
              <a:t>Durch die Teilnahme </a:t>
            </a:r>
            <a:br>
              <a:rPr lang="de-DE" sz="2200" b="1" dirty="0">
                <a:solidFill>
                  <a:schemeClr val="bg1"/>
                </a:solidFill>
                <a:effectLst>
                  <a:outerShdw blurRad="50800" dist="50800" dir="5400000" algn="ctr" rotWithShape="0">
                    <a:schemeClr val="tx1"/>
                  </a:outerShdw>
                </a:effectLst>
              </a:rPr>
            </a:br>
            <a:r>
              <a:rPr lang="de-DE" sz="2200" b="1" dirty="0">
                <a:solidFill>
                  <a:schemeClr val="bg1"/>
                </a:solidFill>
                <a:effectLst>
                  <a:outerShdw blurRad="50800" dist="50800" dir="5400000" algn="ctr" rotWithShape="0">
                    <a:schemeClr val="tx1"/>
                  </a:outerShdw>
                </a:effectLst>
              </a:rPr>
              <a:t>am ABENDMAHL </a:t>
            </a:r>
            <a:br>
              <a:rPr lang="de-DE" sz="2200" b="1" dirty="0">
                <a:solidFill>
                  <a:schemeClr val="bg1"/>
                </a:solidFill>
                <a:effectLst>
                  <a:outerShdw blurRad="50800" dist="50800" dir="5400000" algn="ctr" rotWithShape="0">
                    <a:schemeClr val="tx1"/>
                  </a:outerShdw>
                </a:effectLst>
              </a:rPr>
            </a:br>
            <a:r>
              <a:rPr lang="de-DE" sz="2200" b="1" dirty="0">
                <a:solidFill>
                  <a:schemeClr val="bg1"/>
                </a:solidFill>
                <a:effectLst>
                  <a:outerShdw blurRad="50800" dist="50800" dir="5400000" algn="ctr" rotWithShape="0">
                    <a:schemeClr val="tx1"/>
                  </a:outerShdw>
                </a:effectLst>
              </a:rPr>
              <a:t>werden wir </a:t>
            </a:r>
            <a:br>
              <a:rPr lang="de-DE" sz="2200" b="1" dirty="0">
                <a:solidFill>
                  <a:schemeClr val="bg1"/>
                </a:solidFill>
                <a:effectLst>
                  <a:outerShdw blurRad="50800" dist="50800" dir="5400000" algn="ctr" rotWithShape="0">
                    <a:schemeClr val="tx1"/>
                  </a:outerShdw>
                </a:effectLst>
              </a:rPr>
            </a:br>
            <a:r>
              <a:rPr lang="de-DE" sz="2200" b="1" dirty="0">
                <a:solidFill>
                  <a:schemeClr val="bg1"/>
                </a:solidFill>
                <a:effectLst>
                  <a:outerShdw blurRad="50800" dist="50800" dir="5400000" algn="ctr" rotWithShape="0">
                    <a:schemeClr val="tx1"/>
                  </a:outerShdw>
                </a:effectLst>
              </a:rPr>
              <a:t>Teil des Leibes CHRISTI </a:t>
            </a:r>
            <a:br>
              <a:rPr lang="de-DE" sz="2200" b="1" dirty="0">
                <a:solidFill>
                  <a:schemeClr val="bg1"/>
                </a:solidFill>
                <a:effectLst>
                  <a:outerShdw blurRad="50800" dist="50800" dir="5400000" algn="ctr" rotWithShape="0">
                    <a:schemeClr val="tx1"/>
                  </a:outerShdw>
                </a:effectLst>
              </a:rPr>
            </a:br>
            <a:r>
              <a:rPr lang="de-DE" sz="2200" b="1" dirty="0">
                <a:solidFill>
                  <a:schemeClr val="bg1"/>
                </a:solidFill>
                <a:effectLst>
                  <a:outerShdw blurRad="50800" dist="50800" dir="5400000" algn="ctr" rotWithShape="0">
                    <a:schemeClr val="tx1"/>
                  </a:outerShdw>
                </a:effectLst>
              </a:rPr>
              <a:t>(der Gemeinde), </a:t>
            </a:r>
            <a:br>
              <a:rPr lang="de-DE" sz="2200" b="1" dirty="0">
                <a:solidFill>
                  <a:schemeClr val="bg1"/>
                </a:solidFill>
                <a:effectLst>
                  <a:outerShdw blurRad="50800" dist="50800" dir="5400000" algn="ctr" rotWithShape="0">
                    <a:schemeClr val="tx1"/>
                  </a:outerShdw>
                </a:effectLst>
              </a:rPr>
            </a:br>
            <a:r>
              <a:rPr lang="de-DE" sz="2200" b="1" dirty="0">
                <a:solidFill>
                  <a:schemeClr val="bg1"/>
                </a:solidFill>
                <a:effectLst>
                  <a:outerShdw blurRad="50800" dist="50800" dir="5400000" algn="ctr" rotWithShape="0">
                    <a:schemeClr val="tx1"/>
                  </a:outerShdw>
                </a:effectLst>
              </a:rPr>
              <a:t>während wir </a:t>
            </a:r>
            <a:br>
              <a:rPr lang="de-DE" sz="2200" b="1" dirty="0">
                <a:solidFill>
                  <a:schemeClr val="bg1"/>
                </a:solidFill>
                <a:effectLst>
                  <a:outerShdw blurRad="50800" dist="50800" dir="5400000" algn="ctr" rotWithShape="0">
                    <a:schemeClr val="tx1"/>
                  </a:outerShdw>
                </a:effectLst>
              </a:rPr>
            </a:br>
            <a:r>
              <a:rPr lang="de-DE" sz="2200" b="1" dirty="0">
                <a:solidFill>
                  <a:schemeClr val="bg1"/>
                </a:solidFill>
                <a:effectLst>
                  <a:outerShdw blurRad="50800" dist="50800" dir="5400000" algn="ctr" rotWithShape="0">
                    <a:schemeClr val="tx1"/>
                  </a:outerShdw>
                </a:effectLst>
              </a:rPr>
              <a:t>durch die Teilnahme </a:t>
            </a:r>
            <a:br>
              <a:rPr lang="de-DE" sz="2200" b="1" dirty="0">
                <a:solidFill>
                  <a:schemeClr val="bg1"/>
                </a:solidFill>
                <a:effectLst>
                  <a:outerShdw blurRad="50800" dist="50800" dir="5400000" algn="ctr" rotWithShape="0">
                    <a:schemeClr val="tx1"/>
                  </a:outerShdw>
                </a:effectLst>
              </a:rPr>
            </a:br>
            <a:r>
              <a:rPr lang="de-DE" sz="2200" b="1" dirty="0">
                <a:solidFill>
                  <a:schemeClr val="bg1"/>
                </a:solidFill>
                <a:effectLst>
                  <a:outerShdw blurRad="50800" dist="50800" dir="5400000" algn="ctr" rotWithShape="0">
                    <a:schemeClr val="tx1"/>
                  </a:outerShdw>
                </a:effectLst>
              </a:rPr>
              <a:t>an Götzendienstzeremonien </a:t>
            </a:r>
            <a:br>
              <a:rPr lang="de-DE" sz="2200" b="1" dirty="0">
                <a:solidFill>
                  <a:schemeClr val="bg1"/>
                </a:solidFill>
                <a:effectLst>
                  <a:outerShdw blurRad="50800" dist="50800" dir="5400000" algn="ctr" rotWithShape="0">
                    <a:schemeClr val="tx1"/>
                  </a:outerShdw>
                </a:effectLst>
              </a:rPr>
            </a:br>
            <a:r>
              <a:rPr lang="de-DE" sz="2200" b="1" dirty="0">
                <a:solidFill>
                  <a:schemeClr val="bg1"/>
                </a:solidFill>
                <a:effectLst>
                  <a:outerShdw blurRad="50800" dist="50800" dir="5400000" algn="ctr" rotWithShape="0">
                    <a:schemeClr val="tx1"/>
                  </a:outerShdw>
                </a:effectLst>
              </a:rPr>
              <a:t>an Handlungen der Dämonen teilnehmen </a:t>
            </a:r>
            <a:br>
              <a:rPr lang="de-DE" sz="2200" b="1" dirty="0">
                <a:solidFill>
                  <a:schemeClr val="bg1"/>
                </a:solidFill>
                <a:effectLst>
                  <a:outerShdw blurRad="50800" dist="50800" dir="5400000" algn="ctr" rotWithShape="0">
                    <a:schemeClr val="tx1"/>
                  </a:outerShdw>
                </a:effectLst>
              </a:rPr>
            </a:br>
            <a:r>
              <a:rPr lang="de-DE" sz="2200" b="1" dirty="0">
                <a:solidFill>
                  <a:schemeClr val="bg1"/>
                </a:solidFill>
                <a:effectLst>
                  <a:outerShdw blurRad="50800" dist="50800" dir="5400000" algn="ctr" rotWithShape="0">
                    <a:schemeClr val="tx1"/>
                  </a:outerShdw>
                </a:effectLst>
              </a:rPr>
              <a:t>(1. Kor. 10,16-20).</a:t>
            </a:r>
            <a:endParaRPr lang="en" sz="2200" b="1" dirty="0">
              <a:solidFill>
                <a:schemeClr val="bg1"/>
              </a:solidFill>
              <a:effectLst>
                <a:outerShdw blurRad="50800" dist="50800" dir="5400000" algn="ctr" rotWithShape="0">
                  <a:schemeClr val="tx1"/>
                </a:outerShdw>
              </a:effectLst>
            </a:endParaRPr>
          </a:p>
        </p:txBody>
      </p:sp>
      <p:sp>
        <p:nvSpPr>
          <p:cNvPr id="11" name="CuadroTexto 10">
            <a:extLst>
              <a:ext uri="{FF2B5EF4-FFF2-40B4-BE49-F238E27FC236}">
                <a16:creationId xmlns:a16="http://schemas.microsoft.com/office/drawing/2014/main" id="{569AB876-9A65-A7A0-D9F8-6D3A286A3679}"/>
              </a:ext>
            </a:extLst>
          </p:cNvPr>
          <p:cNvSpPr txBox="1"/>
          <p:nvPr/>
        </p:nvSpPr>
        <p:spPr>
          <a:xfrm>
            <a:off x="4344199" y="4971310"/>
            <a:ext cx="2747726" cy="1569660"/>
          </a:xfrm>
          <a:prstGeom prst="rect">
            <a:avLst/>
          </a:prstGeom>
          <a:noFill/>
        </p:spPr>
        <p:txBody>
          <a:bodyPr wrap="square">
            <a:spAutoFit/>
          </a:bodyPr>
          <a:lstStyle/>
          <a:p>
            <a:pPr lvl="0">
              <a:spcBef>
                <a:spcPts val="600"/>
              </a:spcBef>
              <a:defRPr/>
            </a:pPr>
            <a:r>
              <a:rPr lang="de-DE" sz="2400" b="1" dirty="0">
                <a:solidFill>
                  <a:prstClr val="white"/>
                </a:solidFill>
                <a:effectLst>
                  <a:outerShdw blurRad="50800" dist="50800" dir="5400000" algn="ctr" rotWithShape="0">
                    <a:prstClr val="black"/>
                  </a:outerShdw>
                </a:effectLst>
              </a:rPr>
              <a:t>Wir können nicht </a:t>
            </a:r>
            <a:br>
              <a:rPr lang="de-DE" sz="2400" b="1" dirty="0">
                <a:solidFill>
                  <a:prstClr val="white"/>
                </a:solidFill>
                <a:effectLst>
                  <a:outerShdw blurRad="50800" dist="50800" dir="5400000" algn="ctr" rotWithShape="0">
                    <a:prstClr val="black"/>
                  </a:outerShdw>
                </a:effectLst>
              </a:rPr>
            </a:br>
            <a:r>
              <a:rPr lang="de-DE" sz="2400" b="1" dirty="0">
                <a:solidFill>
                  <a:prstClr val="white"/>
                </a:solidFill>
                <a:effectLst>
                  <a:outerShdw blurRad="50800" dist="50800" dir="5400000" algn="ctr" rotWithShape="0">
                    <a:prstClr val="black"/>
                  </a:outerShdw>
                </a:effectLst>
              </a:rPr>
              <a:t>durch den Kelch </a:t>
            </a:r>
            <a:br>
              <a:rPr lang="de-DE" sz="2400" b="1" dirty="0">
                <a:solidFill>
                  <a:prstClr val="white"/>
                </a:solidFill>
                <a:effectLst>
                  <a:outerShdw blurRad="50800" dist="50800" dir="5400000" algn="ctr" rotWithShape="0">
                    <a:prstClr val="black"/>
                  </a:outerShdw>
                </a:effectLst>
              </a:rPr>
            </a:br>
            <a:r>
              <a:rPr lang="de-DE" sz="2400" b="1" dirty="0">
                <a:solidFill>
                  <a:prstClr val="white"/>
                </a:solidFill>
                <a:effectLst>
                  <a:outerShdw blurRad="50800" dist="50800" dir="5400000" algn="ctr" rotWithShape="0">
                    <a:prstClr val="black"/>
                  </a:outerShdw>
                </a:effectLst>
              </a:rPr>
              <a:t>des Abendmahls </a:t>
            </a:r>
            <a:br>
              <a:rPr lang="de-DE" sz="2400" b="1" dirty="0">
                <a:solidFill>
                  <a:prstClr val="white"/>
                </a:solidFill>
                <a:effectLst>
                  <a:outerShdw blurRad="50800" dist="50800" dir="5400000" algn="ctr" rotWithShape="0">
                    <a:prstClr val="black"/>
                  </a:outerShdw>
                </a:effectLst>
              </a:rPr>
            </a:br>
            <a:r>
              <a:rPr lang="de-DE" sz="2400" b="1" dirty="0">
                <a:solidFill>
                  <a:prstClr val="white"/>
                </a:solidFill>
                <a:effectLst>
                  <a:outerShdw blurRad="50800" dist="50800" dir="5400000" algn="ctr" rotWithShape="0">
                    <a:prstClr val="black"/>
                  </a:outerShdw>
                </a:effectLst>
              </a:rPr>
              <a:t>JESUS preisen </a:t>
            </a:r>
            <a:endParaRPr kumimoji="0" lang="en" sz="24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ndParaRPr>
          </a:p>
        </p:txBody>
      </p:sp>
      <p:sp>
        <p:nvSpPr>
          <p:cNvPr id="2" name="Scrollen: horizontal 1">
            <a:extLst>
              <a:ext uri="{FF2B5EF4-FFF2-40B4-BE49-F238E27FC236}">
                <a16:creationId xmlns:a16="http://schemas.microsoft.com/office/drawing/2014/main" id="{6B6F73E9-CF26-5738-7B22-499BBAC035BC}"/>
              </a:ext>
            </a:extLst>
          </p:cNvPr>
          <p:cNvSpPr/>
          <p:nvPr/>
        </p:nvSpPr>
        <p:spPr>
          <a:xfrm>
            <a:off x="61992" y="15498"/>
            <a:ext cx="3042405"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noProof="0" dirty="0">
                <a:solidFill>
                  <a:prstClr val="white"/>
                </a:solidFill>
                <a:latin typeface="Candara" panose="020E0502030303020204" pitchFamily="34" charset="0"/>
              </a:rPr>
              <a:t>Mi</a:t>
            </a: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  29. Juli –  Warnung vor Götzendienst</a:t>
            </a:r>
          </a:p>
        </p:txBody>
      </p:sp>
      <p:sp>
        <p:nvSpPr>
          <p:cNvPr id="12" name="Textfeld 11">
            <a:extLst>
              <a:ext uri="{FF2B5EF4-FFF2-40B4-BE49-F238E27FC236}">
                <a16:creationId xmlns:a16="http://schemas.microsoft.com/office/drawing/2014/main" id="{88D25A75-540C-422B-4C38-8BBCBCA6E77E}"/>
              </a:ext>
            </a:extLst>
          </p:cNvPr>
          <p:cNvSpPr txBox="1"/>
          <p:nvPr/>
        </p:nvSpPr>
        <p:spPr>
          <a:xfrm>
            <a:off x="8070434" y="4971310"/>
            <a:ext cx="3677092" cy="1569660"/>
          </a:xfrm>
          <a:prstGeom prst="rect">
            <a:avLst/>
          </a:prstGeom>
          <a:noFill/>
        </p:spPr>
        <p:txBody>
          <a:bodyPr wrap="square">
            <a:spAutoFit/>
          </a:bodyPr>
          <a:lstStyle/>
          <a:p>
            <a:pPr algn="r"/>
            <a:r>
              <a:rPr lang="de-DE" sz="2400" b="1" dirty="0">
                <a:solidFill>
                  <a:prstClr val="white"/>
                </a:solidFill>
                <a:effectLst>
                  <a:outerShdw blurRad="50800" dist="50800" dir="5400000" algn="ctr" rotWithShape="0">
                    <a:prstClr val="black"/>
                  </a:outerShdw>
                </a:effectLst>
              </a:rPr>
              <a:t>und – gleichzeitig – </a:t>
            </a:r>
            <a:br>
              <a:rPr lang="de-DE" sz="2400" b="1" dirty="0">
                <a:solidFill>
                  <a:prstClr val="white"/>
                </a:solidFill>
                <a:effectLst>
                  <a:outerShdw blurRad="50800" dist="50800" dir="5400000" algn="ctr" rotWithShape="0">
                    <a:prstClr val="black"/>
                  </a:outerShdw>
                </a:effectLst>
              </a:rPr>
            </a:br>
            <a:r>
              <a:rPr lang="de-DE" sz="2400" b="1" dirty="0">
                <a:solidFill>
                  <a:prstClr val="white"/>
                </a:solidFill>
                <a:effectLst>
                  <a:outerShdw blurRad="50800" dist="50800" dir="5400000" algn="ctr" rotWithShape="0">
                    <a:prstClr val="black"/>
                  </a:outerShdw>
                </a:effectLst>
              </a:rPr>
              <a:t>aus dem Kelch trinken, </a:t>
            </a:r>
            <a:br>
              <a:rPr lang="de-DE" sz="2400" b="1" dirty="0">
                <a:solidFill>
                  <a:prstClr val="white"/>
                </a:solidFill>
                <a:effectLst>
                  <a:outerShdw blurRad="50800" dist="50800" dir="5400000" algn="ctr" rotWithShape="0">
                    <a:prstClr val="black"/>
                  </a:outerShdw>
                </a:effectLst>
              </a:rPr>
            </a:br>
            <a:r>
              <a:rPr lang="de-DE" sz="2400" b="1" dirty="0">
                <a:solidFill>
                  <a:prstClr val="white"/>
                </a:solidFill>
                <a:effectLst>
                  <a:outerShdw blurRad="50800" dist="50800" dir="5400000" algn="ctr" rotWithShape="0">
                    <a:prstClr val="black"/>
                  </a:outerShdw>
                </a:effectLst>
              </a:rPr>
              <a:t>der die Dämonen </a:t>
            </a:r>
            <a:br>
              <a:rPr lang="de-DE" sz="2400" b="1" dirty="0">
                <a:solidFill>
                  <a:prstClr val="white"/>
                </a:solidFill>
                <a:effectLst>
                  <a:outerShdw blurRad="50800" dist="50800" dir="5400000" algn="ctr" rotWithShape="0">
                    <a:prstClr val="black"/>
                  </a:outerShdw>
                </a:effectLst>
              </a:rPr>
            </a:br>
            <a:r>
              <a:rPr lang="de-DE" sz="2400" b="1" dirty="0">
                <a:solidFill>
                  <a:prstClr val="white"/>
                </a:solidFill>
                <a:effectLst>
                  <a:outerShdw blurRad="50800" dist="50800" dir="5400000" algn="ctr" rotWithShape="0">
                    <a:prstClr val="black"/>
                  </a:outerShdw>
                </a:effectLst>
              </a:rPr>
              <a:t>preist (1 Kor. 10,21).</a:t>
            </a:r>
            <a:endParaRPr lang="de-DE" dirty="0"/>
          </a:p>
        </p:txBody>
      </p:sp>
    </p:spTree>
    <p:extLst>
      <p:ext uri="{BB962C8B-B14F-4D97-AF65-F5344CB8AC3E}">
        <p14:creationId xmlns:p14="http://schemas.microsoft.com/office/powerpoint/2010/main" val="3302843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outVertical)">
                                      <p:cBhvr>
                                        <p:cTn id="7" dur="500"/>
                                        <p:tgtEl>
                                          <p:spTgt spid="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left)">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78A9850-608D-54D7-4167-B0D2648BAE1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4C12740-C5E4-91F0-0476-3EDC9881B199}"/>
              </a:ext>
            </a:extLst>
          </p:cNvPr>
          <p:cNvSpPr txBox="1"/>
          <p:nvPr/>
        </p:nvSpPr>
        <p:spPr>
          <a:xfrm>
            <a:off x="3254644" y="-144259"/>
            <a:ext cx="8937356" cy="1692771"/>
          </a:xfrm>
          <a:prstGeom prst="rect">
            <a:avLst/>
          </a:prstGeom>
          <a:noFill/>
        </p:spPr>
        <p:txBody>
          <a:bodyPr wrap="square">
            <a:spAutoFit/>
          </a:bodyPr>
          <a:lstStyle/>
          <a:p>
            <a:pPr algn="ctr"/>
            <a:r>
              <a:rPr lang="en" sz="4000" b="1" spc="300" dirty="0">
                <a:ln w="13462">
                  <a:solidFill>
                    <a:schemeClr val="bg1"/>
                  </a:solidFill>
                  <a:prstDash val="solid"/>
                </a:ln>
                <a:solidFill>
                  <a:srgbClr val="337519"/>
                </a:solidFill>
                <a:effectLst>
                  <a:outerShdw dist="38100" dir="2700000" algn="bl" rotWithShape="0">
                    <a:schemeClr val="accent3">
                      <a:lumMod val="75000"/>
                    </a:schemeClr>
                  </a:outerShdw>
                </a:effectLst>
              </a:rPr>
              <a:t>Nach dem GESETZ oder ANGEMESSEN? </a:t>
            </a:r>
            <a:br>
              <a:rPr lang="en" sz="4000" b="1" spc="300" dirty="0">
                <a:ln w="13462">
                  <a:solidFill>
                    <a:schemeClr val="bg1"/>
                  </a:solidFill>
                  <a:prstDash val="solid"/>
                </a:ln>
                <a:solidFill>
                  <a:srgbClr val="337519"/>
                </a:solidFill>
                <a:effectLst>
                  <a:outerShdw dist="38100" dir="2700000" algn="bl" rotWithShape="0">
                    <a:schemeClr val="accent3">
                      <a:lumMod val="75000"/>
                    </a:schemeClr>
                  </a:outerShdw>
                </a:effectLst>
              </a:rPr>
            </a:br>
            <a:r>
              <a:rPr kumimoji="0" lang="en"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1.</a:t>
            </a:r>
            <a:r>
              <a:rPr kumimoji="0" lang="en" sz="2400" b="1" i="0" u="none" strike="noStrike" kern="1200" normalizeH="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 Kor</a:t>
            </a:r>
            <a:r>
              <a:rPr kumimoji="0" lang="en"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inther 10:23-33 (Tut alles zur Ehre GOTTES)</a:t>
            </a:r>
          </a:p>
        </p:txBody>
      </p:sp>
      <p:sp>
        <p:nvSpPr>
          <p:cNvPr id="5" name="CuadroTexto 4">
            <a:extLst>
              <a:ext uri="{FF2B5EF4-FFF2-40B4-BE49-F238E27FC236}">
                <a16:creationId xmlns:a16="http://schemas.microsoft.com/office/drawing/2014/main" id="{7DA90913-1AF9-78F2-C6F8-EE21FBE64D83}"/>
              </a:ext>
            </a:extLst>
          </p:cNvPr>
          <p:cNvSpPr txBox="1"/>
          <p:nvPr/>
        </p:nvSpPr>
        <p:spPr>
          <a:xfrm>
            <a:off x="1626781" y="1548512"/>
            <a:ext cx="8846289" cy="707886"/>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n" sz="2000" b="1" dirty="0">
                <a:solidFill>
                  <a:schemeClr val="accent6">
                    <a:lumMod val="50000"/>
                  </a:schemeClr>
                </a:solidFill>
                <a:latin typeface="Candara" panose="020E0502030303020204" pitchFamily="34" charset="0"/>
              </a:rPr>
              <a:t>“</a:t>
            </a:r>
            <a:r>
              <a:rPr lang="de-DE" sz="2000" b="1" dirty="0">
                <a:solidFill>
                  <a:schemeClr val="accent6">
                    <a:lumMod val="50000"/>
                  </a:schemeClr>
                </a:solidFill>
                <a:latin typeface="Candara" panose="020E0502030303020204" pitchFamily="34" charset="0"/>
              </a:rPr>
              <a:t>Was immer ihr tut, ob ihr esst oder trinkt oder was es auch sei – </a:t>
            </a:r>
            <a:br>
              <a:rPr lang="de-DE" sz="2000" b="1" dirty="0">
                <a:solidFill>
                  <a:schemeClr val="accent6">
                    <a:lumMod val="50000"/>
                  </a:schemeClr>
                </a:solidFill>
                <a:latin typeface="Candara" panose="020E0502030303020204" pitchFamily="34" charset="0"/>
              </a:rPr>
            </a:br>
            <a:r>
              <a:rPr lang="de-DE" sz="2000" b="1" dirty="0">
                <a:solidFill>
                  <a:schemeClr val="accent6">
                    <a:lumMod val="50000"/>
                  </a:schemeClr>
                </a:solidFill>
                <a:latin typeface="Candara" panose="020E0502030303020204" pitchFamily="34" charset="0"/>
              </a:rPr>
              <a:t>verhaltet euch so, dass Gott dadurch geehrt wird</a:t>
            </a:r>
            <a:r>
              <a:rPr lang="en" sz="2000" b="1" dirty="0">
                <a:solidFill>
                  <a:schemeClr val="accent6">
                    <a:lumMod val="50000"/>
                  </a:schemeClr>
                </a:solidFill>
                <a:latin typeface="Candara" panose="020E0502030303020204" pitchFamily="34" charset="0"/>
              </a:rPr>
              <a:t>.” (1. Kor 10:31)</a:t>
            </a:r>
          </a:p>
        </p:txBody>
      </p:sp>
      <p:sp>
        <p:nvSpPr>
          <p:cNvPr id="6" name="CuadroTexto 5">
            <a:extLst>
              <a:ext uri="{FF2B5EF4-FFF2-40B4-BE49-F238E27FC236}">
                <a16:creationId xmlns:a16="http://schemas.microsoft.com/office/drawing/2014/main" id="{8D8FD9CF-9C2D-9074-1EE9-BA98C5E1EE2C}"/>
              </a:ext>
            </a:extLst>
          </p:cNvPr>
          <p:cNvSpPr txBox="1"/>
          <p:nvPr/>
        </p:nvSpPr>
        <p:spPr>
          <a:xfrm>
            <a:off x="1059051" y="2413337"/>
            <a:ext cx="10073898" cy="1015663"/>
          </a:xfrm>
          <a:prstGeom prst="rect">
            <a:avLst/>
          </a:prstGeom>
          <a:noFill/>
        </p:spPr>
        <p:txBody>
          <a:bodyPr wrap="square" rtlCol="0">
            <a:spAutoFit/>
          </a:bodyPr>
          <a:lstStyle/>
          <a:p>
            <a:pPr algn="ctr">
              <a:spcBef>
                <a:spcPts val="600"/>
              </a:spcBef>
            </a:pPr>
            <a:r>
              <a:rPr lang="en" sz="2000" b="1" dirty="0"/>
              <a:t>“</a:t>
            </a:r>
            <a:r>
              <a:rPr lang="de-DE" sz="2000" b="1" dirty="0"/>
              <a:t>»Alles ist erlaubt!«, sagt ihr. ,Mag sein, aber nicht alles ist deshalb auch hilfreich.‘ </a:t>
            </a:r>
            <a:r>
              <a:rPr lang="en" sz="2000" b="1" dirty="0"/>
              <a:t>” </a:t>
            </a:r>
            <a:br>
              <a:rPr lang="en" sz="2000" b="1" dirty="0"/>
            </a:br>
            <a:r>
              <a:rPr lang="en" sz="2000" b="1" dirty="0"/>
              <a:t>(1. Korinther 10:23).</a:t>
            </a:r>
            <a:br>
              <a:rPr lang="en" sz="2000" b="1" dirty="0"/>
            </a:br>
            <a:r>
              <a:rPr lang="de-DE" sz="2000" b="1" dirty="0"/>
              <a:t>Zwei konkrete Beispiele:</a:t>
            </a:r>
            <a:endParaRPr lang="en" sz="2000" b="1" dirty="0"/>
          </a:p>
        </p:txBody>
      </p:sp>
      <p:graphicFrame>
        <p:nvGraphicFramePr>
          <p:cNvPr id="2" name="Diagrama 1">
            <a:extLst>
              <a:ext uri="{FF2B5EF4-FFF2-40B4-BE49-F238E27FC236}">
                <a16:creationId xmlns:a16="http://schemas.microsoft.com/office/drawing/2014/main" id="{8659AE6C-0EC6-B735-3E73-DC821EB2A1B1}"/>
              </a:ext>
            </a:extLst>
          </p:cNvPr>
          <p:cNvGraphicFramePr/>
          <p:nvPr>
            <p:extLst>
              <p:ext uri="{D42A27DB-BD31-4B8C-83A1-F6EECF244321}">
                <p14:modId xmlns:p14="http://schemas.microsoft.com/office/powerpoint/2010/main" val="2501737890"/>
              </p:ext>
            </p:extLst>
          </p:nvPr>
        </p:nvGraphicFramePr>
        <p:xfrm>
          <a:off x="180976" y="3421306"/>
          <a:ext cx="11830050" cy="31070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crollen: horizontal 3">
            <a:extLst>
              <a:ext uri="{FF2B5EF4-FFF2-40B4-BE49-F238E27FC236}">
                <a16:creationId xmlns:a16="http://schemas.microsoft.com/office/drawing/2014/main" id="{97D3C9DF-9CB6-68BB-5A60-72FB64DBE7AB}"/>
              </a:ext>
            </a:extLst>
          </p:cNvPr>
          <p:cNvSpPr/>
          <p:nvPr/>
        </p:nvSpPr>
        <p:spPr>
          <a:xfrm>
            <a:off x="78582" y="-65"/>
            <a:ext cx="3220872"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Do,  30. Juli –Götzendienst überwinden</a:t>
            </a:r>
          </a:p>
        </p:txBody>
      </p:sp>
    </p:spTree>
    <p:extLst>
      <p:ext uri="{BB962C8B-B14F-4D97-AF65-F5344CB8AC3E}">
        <p14:creationId xmlns:p14="http://schemas.microsoft.com/office/powerpoint/2010/main" val="24723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4">
                                            <p:bg/>
                                          </p:spTgt>
                                        </p:tgtEl>
                                        <p:attrNameLst>
                                          <p:attrName>style.visibility</p:attrName>
                                        </p:attrNameLst>
                                      </p:cBhvr>
                                      <p:to>
                                        <p:strVal val="visible"/>
                                      </p:to>
                                    </p:set>
                                    <p:animEffect transition="in" filter="wipe(left)">
                                      <p:cBhvr>
                                        <p:cTn id="20" dur="500"/>
                                        <p:tgtEl>
                                          <p:spTgt spid="4">
                                            <p:bg/>
                                          </p:spTgt>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animEffect transition="in" filter="wipe(left)">
                                      <p:cBhvr>
                                        <p:cTn id="23" dur="500"/>
                                        <p:tgtEl>
                                          <p:spTgt spid="4">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grpId="0" nodeType="clickEffect">
                                  <p:stCondLst>
                                    <p:cond delay="0"/>
                                  </p:stCondLst>
                                  <p:childTnLst>
                                    <p:set>
                                      <p:cBhvr>
                                        <p:cTn id="39" dur="1" fill="hold">
                                          <p:stCondLst>
                                            <p:cond delay="0"/>
                                          </p:stCondLst>
                                        </p:cTn>
                                        <p:tgtEl>
                                          <p:spTgt spid="2">
                                            <p:graphicEl>
                                              <a:dgm id="{0E39B0EA-1CF8-4763-B1A5-529D112E96FB}"/>
                                            </p:graphicEl>
                                          </p:spTgt>
                                        </p:tgtEl>
                                        <p:attrNameLst>
                                          <p:attrName>style.visibility</p:attrName>
                                        </p:attrNameLst>
                                      </p:cBhvr>
                                      <p:to>
                                        <p:strVal val="visible"/>
                                      </p:to>
                                    </p:set>
                                    <p:animEffect transition="in" filter="wipe(right)">
                                      <p:cBhvr>
                                        <p:cTn id="40" dur="500"/>
                                        <p:tgtEl>
                                          <p:spTgt spid="2">
                                            <p:graphicEl>
                                              <a:dgm id="{0E39B0EA-1CF8-4763-B1A5-529D112E96FB}"/>
                                            </p:graphicEl>
                                          </p:spTgt>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2">
                                            <p:graphicEl>
                                              <a:dgm id="{CE134132-FE13-4424-8622-70394E38BE37}"/>
                                            </p:graphicEl>
                                          </p:spTgt>
                                        </p:tgtEl>
                                        <p:attrNameLst>
                                          <p:attrName>style.visibility</p:attrName>
                                        </p:attrNameLst>
                                      </p:cBhvr>
                                      <p:to>
                                        <p:strVal val="visible"/>
                                      </p:to>
                                    </p:set>
                                    <p:animEffect transition="in" filter="wipe(left)">
                                      <p:cBhvr>
                                        <p:cTn id="43" dur="500"/>
                                        <p:tgtEl>
                                          <p:spTgt spid="2">
                                            <p:graphicEl>
                                              <a:dgm id="{CE134132-FE13-4424-8622-70394E38BE37}"/>
                                            </p:graphic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2">
                                            <p:graphicEl>
                                              <a:dgm id="{599A541C-F2D6-406B-8AAD-AE6417A2067B}"/>
                                            </p:graphicEl>
                                          </p:spTgt>
                                        </p:tgtEl>
                                        <p:attrNameLst>
                                          <p:attrName>style.visibility</p:attrName>
                                        </p:attrNameLst>
                                      </p:cBhvr>
                                      <p:to>
                                        <p:strVal val="visible"/>
                                      </p:to>
                                    </p:set>
                                    <p:animEffect transition="in" filter="wipe(left)">
                                      <p:cBhvr>
                                        <p:cTn id="48" dur="500"/>
                                        <p:tgtEl>
                                          <p:spTgt spid="2">
                                            <p:graphicEl>
                                              <a:dgm id="{599A541C-F2D6-406B-8AAD-AE6417A2067B}"/>
                                            </p:graphicEl>
                                          </p:spTgt>
                                        </p:tgtEl>
                                      </p:cBhvr>
                                    </p:animEffect>
                                  </p:childTnLst>
                                </p:cTn>
                              </p:par>
                              <p:par>
                                <p:cTn id="49" presetID="22" presetClass="entr" presetSubtype="2" fill="hold" grpId="0" nodeType="withEffect">
                                  <p:stCondLst>
                                    <p:cond delay="0"/>
                                  </p:stCondLst>
                                  <p:childTnLst>
                                    <p:set>
                                      <p:cBhvr>
                                        <p:cTn id="50" dur="1" fill="hold">
                                          <p:stCondLst>
                                            <p:cond delay="0"/>
                                          </p:stCondLst>
                                        </p:cTn>
                                        <p:tgtEl>
                                          <p:spTgt spid="2">
                                            <p:graphicEl>
                                              <a:dgm id="{657811B2-F473-496A-9C98-072C8525BBFC}"/>
                                            </p:graphicEl>
                                          </p:spTgt>
                                        </p:tgtEl>
                                        <p:attrNameLst>
                                          <p:attrName>style.visibility</p:attrName>
                                        </p:attrNameLst>
                                      </p:cBhvr>
                                      <p:to>
                                        <p:strVal val="visible"/>
                                      </p:to>
                                    </p:set>
                                    <p:animEffect transition="in" filter="wipe(right)">
                                      <p:cBhvr>
                                        <p:cTn id="51" dur="500"/>
                                        <p:tgtEl>
                                          <p:spTgt spid="2">
                                            <p:graphicEl>
                                              <a:dgm id="{657811B2-F473-496A-9C98-072C8525BBFC}"/>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4" grpId="0" uiExpand="1"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4BFAB893-7B5A-BCF7-F8AE-BE1B6600F9F9}"/>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BEB130CC-5053-14AF-FE4D-D837DEBD4A13}"/>
              </a:ext>
            </a:extLst>
          </p:cNvPr>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4639620" y="1683992"/>
            <a:ext cx="7552380" cy="4225736"/>
          </a:xfrm>
          <a:prstGeom prst="rect">
            <a:avLst/>
          </a:prstGeom>
          <a:ln w="38100" cap="sq">
            <a:solidFill>
              <a:schemeClr val="accent4">
                <a:lumMod val="50000"/>
              </a:schemeClr>
            </a:solidFill>
            <a:prstDash val="solid"/>
            <a:miter lim="800000"/>
          </a:ln>
          <a:effectLst>
            <a:outerShdw blurRad="50800" dist="38100" dir="2700000" algn="tl" rotWithShape="0">
              <a:srgbClr val="000000">
                <a:alpha val="43000"/>
              </a:srgbClr>
            </a:outerShdw>
            <a:softEdge rad="317500"/>
          </a:effectLst>
        </p:spPr>
      </p:pic>
      <p:sp>
        <p:nvSpPr>
          <p:cNvPr id="8" name="CuadroTexto 7">
            <a:extLst>
              <a:ext uri="{FF2B5EF4-FFF2-40B4-BE49-F238E27FC236}">
                <a16:creationId xmlns:a16="http://schemas.microsoft.com/office/drawing/2014/main" id="{CD193B86-E37A-79E8-2E8D-DCD746DCA1D8}"/>
              </a:ext>
            </a:extLst>
          </p:cNvPr>
          <p:cNvSpPr txBox="1"/>
          <p:nvPr/>
        </p:nvSpPr>
        <p:spPr>
          <a:xfrm>
            <a:off x="-44621" y="1960450"/>
            <a:ext cx="9593704" cy="4524315"/>
          </a:xfrm>
          <a:prstGeom prst="rect">
            <a:avLst/>
          </a:prstGeom>
          <a:noFill/>
        </p:spPr>
        <p:txBody>
          <a:bodyPr wrap="square" rtlCol="0">
            <a:spAutoFit/>
          </a:bodyPr>
          <a:lstStyle/>
          <a:p>
            <a:pPr>
              <a:spcBef>
                <a:spcPts val="600"/>
              </a:spcBef>
            </a:pPr>
            <a:r>
              <a:rPr lang="de-DE" sz="2400" b="1" dirty="0">
                <a:solidFill>
                  <a:schemeClr val="accent5">
                    <a:lumMod val="75000"/>
                  </a:schemeClr>
                </a:solidFill>
              </a:rPr>
              <a:t>GOTT in allem zu preisen </a:t>
            </a:r>
            <a:br>
              <a:rPr lang="de-DE" sz="2400" b="1" dirty="0"/>
            </a:br>
            <a:r>
              <a:rPr lang="de-DE" sz="2400" b="1" dirty="0"/>
              <a:t>(1 Kor. 10,31):</a:t>
            </a:r>
            <a:br>
              <a:rPr lang="de-DE" sz="2400" b="1" dirty="0"/>
            </a:br>
            <a:r>
              <a:rPr lang="de-DE" sz="2400" b="1" dirty="0">
                <a:highlight>
                  <a:srgbClr val="FFE79B"/>
                </a:highlight>
              </a:rPr>
              <a:t> „Ob ihr also esst oder trinkt </a:t>
            </a:r>
            <a:br>
              <a:rPr lang="de-DE" sz="2400" b="1" dirty="0">
                <a:highlight>
                  <a:srgbClr val="FFE79B"/>
                </a:highlight>
              </a:rPr>
            </a:br>
            <a:r>
              <a:rPr lang="de-DE" sz="2400" b="1" dirty="0">
                <a:highlight>
                  <a:srgbClr val="FFE79B"/>
                </a:highlight>
              </a:rPr>
              <a:t>oder etwas anderes tut: </a:t>
            </a:r>
            <a:br>
              <a:rPr lang="de-DE" sz="2400" b="1" dirty="0">
                <a:highlight>
                  <a:srgbClr val="FFE79B"/>
                </a:highlight>
              </a:rPr>
            </a:br>
            <a:r>
              <a:rPr lang="de-DE" sz="2400" b="1" dirty="0">
                <a:highlight>
                  <a:srgbClr val="FFE79B"/>
                </a:highlight>
              </a:rPr>
              <a:t>Tut alles zur Verherrlichung </a:t>
            </a:r>
            <a:br>
              <a:rPr lang="de-DE" sz="2400" b="1" dirty="0">
                <a:highlight>
                  <a:srgbClr val="FFE79B"/>
                </a:highlight>
              </a:rPr>
            </a:br>
            <a:r>
              <a:rPr lang="de-DE" sz="2400" b="1" dirty="0">
                <a:highlight>
                  <a:srgbClr val="FFE79B"/>
                </a:highlight>
              </a:rPr>
              <a:t>Gottes!“</a:t>
            </a:r>
            <a:br>
              <a:rPr lang="de-DE" sz="2400" b="1" dirty="0"/>
            </a:br>
            <a:r>
              <a:rPr lang="de-DE" sz="2400" b="1" dirty="0"/>
              <a:t>und </a:t>
            </a:r>
            <a:r>
              <a:rPr lang="de-DE" sz="2400" b="1" dirty="0">
                <a:solidFill>
                  <a:schemeClr val="accent5">
                    <a:lumMod val="75000"/>
                  </a:schemeClr>
                </a:solidFill>
              </a:rPr>
              <a:t>den Nutzen anderer </a:t>
            </a:r>
            <a:r>
              <a:rPr lang="de-DE" sz="2400" b="1" dirty="0"/>
              <a:t>zu suchen </a:t>
            </a:r>
            <a:br>
              <a:rPr lang="de-DE" sz="2400" b="1" dirty="0"/>
            </a:br>
            <a:r>
              <a:rPr lang="de-DE" sz="2400" b="1" dirty="0"/>
              <a:t>(1. Kor. 10:24,32):</a:t>
            </a:r>
            <a:br>
              <a:rPr lang="de-DE" sz="2400" b="1" dirty="0"/>
            </a:br>
            <a:r>
              <a:rPr lang="de-DE" sz="2400" b="1" dirty="0">
                <a:highlight>
                  <a:srgbClr val="FFE79B"/>
                </a:highlight>
              </a:rPr>
              <a:t>„Denkt dabei nicht an euch selbst, </a:t>
            </a:r>
            <a:br>
              <a:rPr lang="de-DE" sz="2400" b="1" dirty="0">
                <a:highlight>
                  <a:srgbClr val="FFE79B"/>
                </a:highlight>
              </a:rPr>
            </a:br>
            <a:r>
              <a:rPr lang="de-DE" sz="2400" b="1" dirty="0">
                <a:highlight>
                  <a:srgbClr val="FFE79B"/>
                </a:highlight>
              </a:rPr>
              <a:t>sondern an die anderen!“</a:t>
            </a:r>
            <a:br>
              <a:rPr lang="de-DE" sz="2400" b="1" dirty="0"/>
            </a:br>
            <a:r>
              <a:rPr lang="de-DE" sz="2400" b="1" dirty="0"/>
              <a:t>„Gebt weder Juden noch Griechen, </a:t>
            </a:r>
            <a:br>
              <a:rPr lang="de-DE" sz="2400" b="1" dirty="0"/>
            </a:br>
            <a:r>
              <a:rPr lang="de-DE" sz="2400" b="1" dirty="0"/>
              <a:t>noch der Gemeinde Gottes Anlass zu einem Vorwurf!</a:t>
            </a:r>
            <a:endParaRPr lang="en" sz="2400" b="1" dirty="0"/>
          </a:p>
        </p:txBody>
      </p:sp>
      <p:sp>
        <p:nvSpPr>
          <p:cNvPr id="4" name="CuadroTexto 2">
            <a:extLst>
              <a:ext uri="{FF2B5EF4-FFF2-40B4-BE49-F238E27FC236}">
                <a16:creationId xmlns:a16="http://schemas.microsoft.com/office/drawing/2014/main" id="{69896A8E-B57C-5DBF-1190-BC9FE0694FF5}"/>
              </a:ext>
            </a:extLst>
          </p:cNvPr>
          <p:cNvSpPr txBox="1"/>
          <p:nvPr/>
        </p:nvSpPr>
        <p:spPr>
          <a:xfrm rot="20894820">
            <a:off x="4373325" y="153887"/>
            <a:ext cx="2325391" cy="1015663"/>
          </a:xfrm>
          <a:prstGeom prst="rect">
            <a:avLst/>
          </a:prstGeom>
          <a:solidFill>
            <a:schemeClr val="bg2">
              <a:lumMod val="60000"/>
              <a:lumOff val="40000"/>
            </a:schemeClr>
          </a:solidFill>
        </p:spPr>
        <p:txBody>
          <a:bodyPr wrap="square">
            <a:spAutoFit/>
          </a:bodyPr>
          <a:lstStyle/>
          <a:p>
            <a:pPr algn="ctr"/>
            <a:r>
              <a:rPr kumimoji="0" lang="en" sz="20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1.</a:t>
            </a:r>
            <a:r>
              <a:rPr kumimoji="0" lang="en" sz="2000" b="1" i="0" u="none" strike="noStrike" kern="1200" normalizeH="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 Kor</a:t>
            </a:r>
            <a:r>
              <a:rPr kumimoji="0" lang="en" sz="20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 10:23-33 </a:t>
            </a:r>
            <a:br>
              <a:rPr kumimoji="0" lang="en" sz="20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br>
            <a:r>
              <a:rPr kumimoji="0" lang="en" sz="20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(Tut alles </a:t>
            </a:r>
            <a:br>
              <a:rPr kumimoji="0" lang="en" sz="20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br>
            <a:r>
              <a:rPr kumimoji="0" lang="en" sz="20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zur Ehre GOTTES)</a:t>
            </a:r>
          </a:p>
        </p:txBody>
      </p:sp>
      <p:sp>
        <p:nvSpPr>
          <p:cNvPr id="10" name="CuadroTexto 2">
            <a:extLst>
              <a:ext uri="{FF2B5EF4-FFF2-40B4-BE49-F238E27FC236}">
                <a16:creationId xmlns:a16="http://schemas.microsoft.com/office/drawing/2014/main" id="{8226675A-F67F-8F69-EF25-147EC4ABA35F}"/>
              </a:ext>
            </a:extLst>
          </p:cNvPr>
          <p:cNvSpPr txBox="1"/>
          <p:nvPr/>
        </p:nvSpPr>
        <p:spPr>
          <a:xfrm>
            <a:off x="6655981" y="0"/>
            <a:ext cx="5536018" cy="1323439"/>
          </a:xfrm>
          <a:prstGeom prst="rect">
            <a:avLst/>
          </a:prstGeom>
          <a:noFill/>
        </p:spPr>
        <p:txBody>
          <a:bodyPr wrap="square">
            <a:spAutoFit/>
          </a:bodyPr>
          <a:lstStyle/>
          <a:p>
            <a:pPr algn="ctr"/>
            <a:r>
              <a:rPr lang="en" sz="4000" b="1" spc="300" dirty="0">
                <a:ln w="13462">
                  <a:solidFill>
                    <a:schemeClr val="bg1"/>
                  </a:solidFill>
                  <a:prstDash val="solid"/>
                </a:ln>
                <a:solidFill>
                  <a:srgbClr val="337519"/>
                </a:solidFill>
                <a:effectLst>
                  <a:outerShdw dist="38100" dir="2700000" algn="bl" rotWithShape="0">
                    <a:schemeClr val="accent3">
                      <a:lumMod val="75000"/>
                    </a:schemeClr>
                  </a:outerShdw>
                </a:effectLst>
              </a:rPr>
              <a:t>Nach dem GESETZ </a:t>
            </a:r>
            <a:br>
              <a:rPr lang="en" sz="4000" b="1" spc="300" dirty="0">
                <a:ln w="13462">
                  <a:solidFill>
                    <a:schemeClr val="bg1"/>
                  </a:solidFill>
                  <a:prstDash val="solid"/>
                </a:ln>
                <a:solidFill>
                  <a:srgbClr val="337519"/>
                </a:solidFill>
                <a:effectLst>
                  <a:outerShdw dist="38100" dir="2700000" algn="bl" rotWithShape="0">
                    <a:schemeClr val="accent3">
                      <a:lumMod val="75000"/>
                    </a:schemeClr>
                  </a:outerShdw>
                </a:effectLst>
              </a:rPr>
            </a:br>
            <a:r>
              <a:rPr lang="en" sz="4000" b="1" spc="300" dirty="0">
                <a:ln w="13462">
                  <a:solidFill>
                    <a:schemeClr val="bg1"/>
                  </a:solidFill>
                  <a:prstDash val="solid"/>
                </a:ln>
                <a:solidFill>
                  <a:srgbClr val="337519"/>
                </a:solidFill>
                <a:effectLst>
                  <a:outerShdw dist="38100" dir="2700000" algn="bl" rotWithShape="0">
                    <a:schemeClr val="accent3">
                      <a:lumMod val="75000"/>
                    </a:schemeClr>
                  </a:outerShdw>
                </a:effectLst>
              </a:rPr>
              <a:t>oder ANGEMESSEN? </a:t>
            </a:r>
            <a:endParaRPr kumimoji="0" lang="en"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endParaRPr>
          </a:p>
        </p:txBody>
      </p:sp>
      <p:sp>
        <p:nvSpPr>
          <p:cNvPr id="12" name="Scrollen: horizontal 11">
            <a:extLst>
              <a:ext uri="{FF2B5EF4-FFF2-40B4-BE49-F238E27FC236}">
                <a16:creationId xmlns:a16="http://schemas.microsoft.com/office/drawing/2014/main" id="{7CD180B7-D447-FE89-D4F7-42136A340E15}"/>
              </a:ext>
            </a:extLst>
          </p:cNvPr>
          <p:cNvSpPr/>
          <p:nvPr/>
        </p:nvSpPr>
        <p:spPr>
          <a:xfrm>
            <a:off x="69954" y="29980"/>
            <a:ext cx="3287844"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Do,  30. Juli – </a:t>
            </a:r>
            <a:b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b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Götzendienst überwinden</a:t>
            </a:r>
          </a:p>
        </p:txBody>
      </p:sp>
      <p:sp>
        <p:nvSpPr>
          <p:cNvPr id="3" name="Textfeld 2">
            <a:extLst>
              <a:ext uri="{FF2B5EF4-FFF2-40B4-BE49-F238E27FC236}">
                <a16:creationId xmlns:a16="http://schemas.microsoft.com/office/drawing/2014/main" id="{576AA47B-2861-3D27-A5DA-654EEC985C2F}"/>
              </a:ext>
            </a:extLst>
          </p:cNvPr>
          <p:cNvSpPr txBox="1"/>
          <p:nvPr/>
        </p:nvSpPr>
        <p:spPr>
          <a:xfrm>
            <a:off x="0" y="1146713"/>
            <a:ext cx="6438014" cy="830997"/>
          </a:xfrm>
          <a:prstGeom prst="rect">
            <a:avLst/>
          </a:prstGeom>
          <a:noFill/>
        </p:spPr>
        <p:txBody>
          <a:bodyPr wrap="square">
            <a:spAutoFit/>
          </a:bodyPr>
          <a:lstStyle/>
          <a:p>
            <a:r>
              <a:rPr lang="de-DE" sz="2400" b="1" dirty="0"/>
              <a:t>Diese 2 Grundprinzipien stehen hinter </a:t>
            </a:r>
            <a:br>
              <a:rPr lang="de-DE" sz="2400" b="1" dirty="0"/>
            </a:br>
            <a:r>
              <a:rPr lang="de-DE" sz="2400" b="1" dirty="0"/>
              <a:t>den erwähnten Anweisungen: </a:t>
            </a:r>
            <a:endParaRPr lang="de-DE" dirty="0"/>
          </a:p>
        </p:txBody>
      </p:sp>
    </p:spTree>
    <p:extLst>
      <p:ext uri="{BB962C8B-B14F-4D97-AF65-F5344CB8AC3E}">
        <p14:creationId xmlns:p14="http://schemas.microsoft.com/office/powerpoint/2010/main" val="1813696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5"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15" dur="1000" fill="hold"/>
                                        <p:tgtEl>
                                          <p:spTgt spid="9"/>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9"/>
                                        </p:tgtEl>
                                      </p:cBhvr>
                                    </p:animEffect>
                                  </p:childTnLst>
                                </p:cTn>
                              </p:par>
                            </p:childTnLst>
                          </p:cTn>
                        </p:par>
                        <p:par>
                          <p:cTn id="20" fill="hold">
                            <p:stCondLst>
                              <p:cond delay="1000"/>
                            </p:stCondLst>
                            <p:childTnLst>
                              <p:par>
                                <p:cTn id="21" presetID="22" presetClass="entr" presetSubtype="8"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1BAE23E-B7F8-B362-E9DA-1306D41D80E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4C22D84-131A-D2E0-F0FC-7103AC32AE2F}"/>
              </a:ext>
            </a:extLst>
          </p:cNvPr>
          <p:cNvSpPr txBox="1"/>
          <p:nvPr/>
        </p:nvSpPr>
        <p:spPr>
          <a:xfrm>
            <a:off x="3867462" y="0"/>
            <a:ext cx="8324538" cy="1692771"/>
          </a:xfrm>
          <a:prstGeom prst="rect">
            <a:avLst/>
          </a:prstGeom>
          <a:noFill/>
        </p:spPr>
        <p:txBody>
          <a:bodyPr wrap="square">
            <a:spAutoFit/>
          </a:bodyPr>
          <a:lstStyle/>
          <a:p>
            <a:pPr algn="ctr"/>
            <a:r>
              <a:rPr lang="en" sz="4000" b="1" spc="300" dirty="0">
                <a:ln w="13462">
                  <a:solidFill>
                    <a:schemeClr val="bg1"/>
                  </a:solidFill>
                  <a:prstDash val="solid"/>
                </a:ln>
                <a:solidFill>
                  <a:srgbClr val="337519"/>
                </a:solidFill>
                <a:effectLst>
                  <a:outerShdw dist="38100" dir="2700000" algn="bl" rotWithShape="0">
                    <a:schemeClr val="accent3">
                      <a:lumMod val="75000"/>
                    </a:schemeClr>
                  </a:outerShdw>
                </a:effectLst>
              </a:rPr>
              <a:t>Nach dem GESETZ </a:t>
            </a:r>
            <a:br>
              <a:rPr lang="en" sz="4000" b="1" spc="300" dirty="0">
                <a:ln w="13462">
                  <a:solidFill>
                    <a:schemeClr val="bg1"/>
                  </a:solidFill>
                  <a:prstDash val="solid"/>
                </a:ln>
                <a:solidFill>
                  <a:srgbClr val="337519"/>
                </a:solidFill>
                <a:effectLst>
                  <a:outerShdw dist="38100" dir="2700000" algn="bl" rotWithShape="0">
                    <a:schemeClr val="accent3">
                      <a:lumMod val="75000"/>
                    </a:schemeClr>
                  </a:outerShdw>
                </a:effectLst>
              </a:rPr>
            </a:br>
            <a:r>
              <a:rPr lang="en" sz="4000" b="1" spc="300" dirty="0">
                <a:ln w="13462">
                  <a:solidFill>
                    <a:schemeClr val="bg1"/>
                  </a:solidFill>
                  <a:prstDash val="solid"/>
                </a:ln>
                <a:solidFill>
                  <a:srgbClr val="337519"/>
                </a:solidFill>
                <a:effectLst>
                  <a:outerShdw dist="38100" dir="2700000" algn="bl" rotWithShape="0">
                    <a:schemeClr val="accent3">
                      <a:lumMod val="75000"/>
                    </a:schemeClr>
                  </a:outerShdw>
                </a:effectLst>
              </a:rPr>
              <a:t>oder ANGEMESSEN? </a:t>
            </a:r>
            <a:br>
              <a:rPr lang="en" sz="4000" b="1" spc="300" dirty="0">
                <a:ln w="13462">
                  <a:solidFill>
                    <a:schemeClr val="bg1"/>
                  </a:solidFill>
                  <a:prstDash val="solid"/>
                </a:ln>
                <a:solidFill>
                  <a:srgbClr val="337519"/>
                </a:solidFill>
                <a:effectLst>
                  <a:outerShdw dist="38100" dir="2700000" algn="bl" rotWithShape="0">
                    <a:schemeClr val="accent3">
                      <a:lumMod val="75000"/>
                    </a:schemeClr>
                  </a:outerShdw>
                </a:effectLst>
              </a:rPr>
            </a:br>
            <a:r>
              <a:rPr kumimoji="0" lang="en"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1.</a:t>
            </a:r>
            <a:r>
              <a:rPr kumimoji="0" lang="en" sz="2400" b="1" i="0" u="none" strike="noStrike" kern="1200" normalizeH="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 Kor</a:t>
            </a:r>
            <a:r>
              <a:rPr kumimoji="0" lang="en"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inther 10:23-33 (Tut alles zur Ehre GOTTES)</a:t>
            </a:r>
          </a:p>
        </p:txBody>
      </p:sp>
      <p:sp>
        <p:nvSpPr>
          <p:cNvPr id="5" name="CuadroTexto 4">
            <a:extLst>
              <a:ext uri="{FF2B5EF4-FFF2-40B4-BE49-F238E27FC236}">
                <a16:creationId xmlns:a16="http://schemas.microsoft.com/office/drawing/2014/main" id="{329F2377-F1DA-5F3E-9E5F-F07E4845EBC6}"/>
              </a:ext>
            </a:extLst>
          </p:cNvPr>
          <p:cNvSpPr txBox="1"/>
          <p:nvPr/>
        </p:nvSpPr>
        <p:spPr>
          <a:xfrm>
            <a:off x="736576" y="1903237"/>
            <a:ext cx="4926767" cy="4493538"/>
          </a:xfrm>
          <a:prstGeom prst="rect">
            <a:avLst/>
          </a:prstGeom>
          <a:solidFill>
            <a:srgbClr val="63A6B5">
              <a:alpha val="72000"/>
            </a:srgbClr>
          </a:solidFill>
          <a:effectLst>
            <a:glow rad="127000">
              <a:schemeClr val="bg2">
                <a:lumMod val="20000"/>
                <a:lumOff val="80000"/>
              </a:schemeClr>
            </a:glow>
            <a:outerShdw blurRad="50800" dist="38100" dir="2700000" algn="tl" rotWithShape="0">
              <a:prstClr val="black">
                <a:alpha val="40000"/>
              </a:prstClr>
            </a:outerShdw>
            <a:softEdge rad="63500"/>
          </a:effectLst>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n" sz="4000" b="1" dirty="0">
                <a:solidFill>
                  <a:schemeClr val="accent6">
                    <a:lumMod val="50000"/>
                  </a:schemeClr>
                </a:solidFill>
                <a:latin typeface="Candara" panose="020E0502030303020204" pitchFamily="34" charset="0"/>
              </a:rPr>
              <a:t>“</a:t>
            </a:r>
            <a:r>
              <a:rPr lang="de-DE" sz="4000" b="1" dirty="0">
                <a:solidFill>
                  <a:schemeClr val="accent6">
                    <a:lumMod val="50000"/>
                  </a:schemeClr>
                </a:solidFill>
                <a:latin typeface="Candara" panose="020E0502030303020204" pitchFamily="34" charset="0"/>
              </a:rPr>
              <a:t>Ob ihr also </a:t>
            </a:r>
            <a:br>
              <a:rPr lang="de-DE" sz="4000" b="1" dirty="0">
                <a:solidFill>
                  <a:schemeClr val="accent6">
                    <a:lumMod val="50000"/>
                  </a:schemeClr>
                </a:solidFill>
                <a:latin typeface="Candara" panose="020E0502030303020204" pitchFamily="34" charset="0"/>
              </a:rPr>
            </a:br>
            <a:r>
              <a:rPr lang="de-DE" sz="4000" b="1" dirty="0">
                <a:solidFill>
                  <a:schemeClr val="accent6">
                    <a:lumMod val="50000"/>
                  </a:schemeClr>
                </a:solidFill>
                <a:latin typeface="Candara" panose="020E0502030303020204" pitchFamily="34" charset="0"/>
              </a:rPr>
              <a:t>esst oder trinkt oder etwas anderes tut: </a:t>
            </a:r>
          </a:p>
          <a:p>
            <a:pPr algn="ctr"/>
            <a:r>
              <a:rPr lang="de-DE" sz="4000" b="1" dirty="0">
                <a:solidFill>
                  <a:schemeClr val="accent6">
                    <a:lumMod val="50000"/>
                  </a:schemeClr>
                </a:solidFill>
                <a:latin typeface="Candara" panose="020E0502030303020204" pitchFamily="34" charset="0"/>
              </a:rPr>
              <a:t>Tut </a:t>
            </a:r>
            <a:r>
              <a:rPr lang="de-DE" sz="4000" b="1" dirty="0">
                <a:solidFill>
                  <a:schemeClr val="accent6">
                    <a:lumMod val="50000"/>
                  </a:schemeClr>
                </a:solidFill>
                <a:highlight>
                  <a:srgbClr val="FFFF00"/>
                </a:highlight>
                <a:latin typeface="Candara" panose="020E0502030303020204" pitchFamily="34" charset="0"/>
              </a:rPr>
              <a:t>alles</a:t>
            </a:r>
            <a:r>
              <a:rPr lang="de-DE" sz="4000" b="1" dirty="0">
                <a:solidFill>
                  <a:schemeClr val="accent6">
                    <a:lumMod val="50000"/>
                  </a:schemeClr>
                </a:solidFill>
                <a:latin typeface="Candara" panose="020E0502030303020204" pitchFamily="34" charset="0"/>
              </a:rPr>
              <a:t> zur </a:t>
            </a:r>
            <a:r>
              <a:rPr lang="de-DE" sz="4000" b="1" dirty="0">
                <a:solidFill>
                  <a:srgbClr val="FFFF00"/>
                </a:solidFill>
                <a:latin typeface="Candara" panose="020E0502030303020204" pitchFamily="34" charset="0"/>
              </a:rPr>
              <a:t>Verherrlichung</a:t>
            </a:r>
            <a:r>
              <a:rPr lang="de-DE" sz="4000" b="1" dirty="0">
                <a:solidFill>
                  <a:schemeClr val="accent6">
                    <a:lumMod val="50000"/>
                  </a:schemeClr>
                </a:solidFill>
                <a:latin typeface="Candara" panose="020E0502030303020204" pitchFamily="34" charset="0"/>
              </a:rPr>
              <a:t> </a:t>
            </a:r>
            <a:r>
              <a:rPr lang="de-DE" sz="4400" b="1" dirty="0">
                <a:solidFill>
                  <a:srgbClr val="FFFF00"/>
                </a:solidFill>
                <a:latin typeface="Candara" panose="020E0502030303020204" pitchFamily="34" charset="0"/>
              </a:rPr>
              <a:t>GOTTES</a:t>
            </a:r>
            <a:r>
              <a:rPr lang="de-DE" sz="4000" b="1" dirty="0">
                <a:solidFill>
                  <a:srgbClr val="FFFF00"/>
                </a:solidFill>
                <a:latin typeface="Candara" panose="020E0502030303020204" pitchFamily="34" charset="0"/>
              </a:rPr>
              <a:t>!</a:t>
            </a:r>
            <a:r>
              <a:rPr lang="en" sz="4000" b="1" dirty="0">
                <a:solidFill>
                  <a:srgbClr val="FFFF00"/>
                </a:solidFill>
                <a:latin typeface="Candara" panose="020E0502030303020204" pitchFamily="34" charset="0"/>
              </a:rPr>
              <a:t>” </a:t>
            </a:r>
            <a:br>
              <a:rPr lang="en" sz="4000" b="1" dirty="0">
                <a:solidFill>
                  <a:schemeClr val="accent6">
                    <a:lumMod val="50000"/>
                  </a:schemeClr>
                </a:solidFill>
                <a:latin typeface="Candara" panose="020E0502030303020204" pitchFamily="34" charset="0"/>
              </a:rPr>
            </a:br>
            <a:endParaRPr lang="en" sz="1000" b="1" dirty="0">
              <a:solidFill>
                <a:schemeClr val="accent6">
                  <a:lumMod val="50000"/>
                </a:schemeClr>
              </a:solidFill>
              <a:latin typeface="Candara" panose="020E0502030303020204" pitchFamily="34" charset="0"/>
            </a:endParaRPr>
          </a:p>
          <a:p>
            <a:pPr algn="ctr"/>
            <a:r>
              <a:rPr lang="en" sz="3200" b="1" dirty="0">
                <a:solidFill>
                  <a:schemeClr val="accent6">
                    <a:lumMod val="50000"/>
                  </a:schemeClr>
                </a:solidFill>
                <a:latin typeface="Candara" panose="020E0502030303020204" pitchFamily="34" charset="0"/>
              </a:rPr>
              <a:t>(1. Kor 10:31)</a:t>
            </a:r>
          </a:p>
        </p:txBody>
      </p:sp>
      <p:pic>
        <p:nvPicPr>
          <p:cNvPr id="6" name="Grafik 5">
            <a:extLst>
              <a:ext uri="{FF2B5EF4-FFF2-40B4-BE49-F238E27FC236}">
                <a16:creationId xmlns:a16="http://schemas.microsoft.com/office/drawing/2014/main" id="{8C1980F1-022A-A12A-2B32-405A56690ECC}"/>
              </a:ext>
            </a:extLst>
          </p:cNvPr>
          <p:cNvPicPr>
            <a:picLocks noChangeAspect="1"/>
          </p:cNvPicPr>
          <p:nvPr/>
        </p:nvPicPr>
        <p:blipFill>
          <a:blip r:embed="rId3"/>
          <a:srcRect b="25865"/>
          <a:stretch>
            <a:fillRect/>
          </a:stretch>
        </p:blipFill>
        <p:spPr>
          <a:xfrm>
            <a:off x="6096000" y="1692771"/>
            <a:ext cx="5506178" cy="5238064"/>
          </a:xfrm>
          <a:prstGeom prst="rect">
            <a:avLst/>
          </a:prstGeom>
          <a:solidFill>
            <a:srgbClr val="0184B0"/>
          </a:solidFill>
          <a:effectLst>
            <a:softEdge rad="317500"/>
          </a:effectLst>
        </p:spPr>
      </p:pic>
      <p:sp>
        <p:nvSpPr>
          <p:cNvPr id="7" name="CuadroTexto 6">
            <a:extLst>
              <a:ext uri="{FF2B5EF4-FFF2-40B4-BE49-F238E27FC236}">
                <a16:creationId xmlns:a16="http://schemas.microsoft.com/office/drawing/2014/main" id="{6518A2C4-45CC-B12F-FEFC-6EF496221AFD}"/>
              </a:ext>
            </a:extLst>
          </p:cNvPr>
          <p:cNvSpPr txBox="1"/>
          <p:nvPr/>
        </p:nvSpPr>
        <p:spPr>
          <a:xfrm>
            <a:off x="6528658" y="4419829"/>
            <a:ext cx="5584760" cy="1723549"/>
          </a:xfrm>
          <a:prstGeom prst="rect">
            <a:avLst/>
          </a:prstGeom>
          <a:solidFill>
            <a:srgbClr val="A7AA53">
              <a:alpha val="73000"/>
            </a:srgbClr>
          </a:solidFill>
          <a:effectLst>
            <a:softEdge rad="63500"/>
          </a:effectLst>
        </p:spPr>
        <p:txBody>
          <a:bodyPr wrap="square">
            <a:spAutoFit/>
          </a:bodyPr>
          <a:lstStyle/>
          <a:p>
            <a:pPr lvl="0" algn="ctr">
              <a:spcBef>
                <a:spcPts val="600"/>
              </a:spcBef>
              <a:defRPr/>
            </a:pPr>
            <a:r>
              <a:rPr lang="de-DE" sz="2400" b="1" dirty="0">
                <a:solidFill>
                  <a:prstClr val="black"/>
                </a:solidFill>
              </a:rPr>
              <a:t>Das heißt, </a:t>
            </a:r>
            <a:r>
              <a:rPr lang="de-DE" sz="2400" b="1" dirty="0">
                <a:solidFill>
                  <a:prstClr val="black"/>
                </a:solidFill>
                <a:highlight>
                  <a:srgbClr val="FFFF00"/>
                </a:highlight>
              </a:rPr>
              <a:t>GOTT über alles zu lieben </a:t>
            </a:r>
            <a:br>
              <a:rPr lang="de-DE" sz="2400" b="1" dirty="0">
                <a:solidFill>
                  <a:prstClr val="black"/>
                </a:solidFill>
              </a:rPr>
            </a:br>
            <a:r>
              <a:rPr lang="de-DE" sz="2400" b="1" dirty="0">
                <a:solidFill>
                  <a:prstClr val="black"/>
                </a:solidFill>
              </a:rPr>
              <a:t>und </a:t>
            </a:r>
            <a:r>
              <a:rPr lang="de-DE" sz="2400" b="1" dirty="0">
                <a:solidFill>
                  <a:prstClr val="black"/>
                </a:solidFill>
                <a:highlight>
                  <a:srgbClr val="FFFF00"/>
                </a:highlight>
              </a:rPr>
              <a:t>seinen Nächsten wie sich selbst </a:t>
            </a:r>
            <a:r>
              <a:rPr lang="de-DE" sz="1000" b="1" dirty="0">
                <a:solidFill>
                  <a:prstClr val="black"/>
                </a:solidFill>
                <a:highlight>
                  <a:srgbClr val="FFFF00"/>
                </a:highlight>
              </a:rPr>
              <a:t>	</a:t>
            </a:r>
            <a:br>
              <a:rPr lang="de-DE" sz="2400" b="1" dirty="0">
                <a:solidFill>
                  <a:prstClr val="black"/>
                </a:solidFill>
              </a:rPr>
            </a:br>
            <a:r>
              <a:rPr lang="de-DE" sz="2400" b="1" dirty="0">
                <a:solidFill>
                  <a:prstClr val="black"/>
                </a:solidFill>
              </a:rPr>
              <a:t>(so wie es JESUS </a:t>
            </a:r>
            <a:br>
              <a:rPr lang="de-DE" sz="2400" b="1" dirty="0">
                <a:solidFill>
                  <a:prstClr val="black"/>
                </a:solidFill>
              </a:rPr>
            </a:br>
            <a:r>
              <a:rPr lang="de-DE" sz="2400" b="1" dirty="0">
                <a:solidFill>
                  <a:prstClr val="black"/>
                </a:solidFill>
              </a:rPr>
              <a:t>vom reichen jungen Mann verlangte).</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
        <p:nvSpPr>
          <p:cNvPr id="10" name="Scrollen: horizontal 9">
            <a:extLst>
              <a:ext uri="{FF2B5EF4-FFF2-40B4-BE49-F238E27FC236}">
                <a16:creationId xmlns:a16="http://schemas.microsoft.com/office/drawing/2014/main" id="{F7244041-141A-4AA9-3D52-9745A01E4ACC}"/>
              </a:ext>
            </a:extLst>
          </p:cNvPr>
          <p:cNvSpPr/>
          <p:nvPr/>
        </p:nvSpPr>
        <p:spPr>
          <a:xfrm>
            <a:off x="69954" y="29980"/>
            <a:ext cx="3287844"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Do,  30. Juli – </a:t>
            </a:r>
            <a:b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b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Götzendienst überwinden</a:t>
            </a:r>
          </a:p>
        </p:txBody>
      </p:sp>
    </p:spTree>
    <p:extLst>
      <p:ext uri="{BB962C8B-B14F-4D97-AF65-F5344CB8AC3E}">
        <p14:creationId xmlns:p14="http://schemas.microsoft.com/office/powerpoint/2010/main" val="963257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360"/>
                                          </p:val>
                                        </p:tav>
                                        <p:tav tm="100000">
                                          <p:val>
                                            <p:fltVal val="0"/>
                                          </p:val>
                                        </p:tav>
                                      </p:tavLst>
                                    </p:anim>
                                    <p:animEffect transition="in" filter="fade">
                                      <p:cBhvr>
                                        <p:cTn id="10" dur="500"/>
                                        <p:tgtEl>
                                          <p:spTgt spid="6"/>
                                        </p:tgtEl>
                                      </p:cBhvr>
                                    </p:animEffect>
                                  </p:childTnLst>
                                </p:cTn>
                              </p:par>
                            </p:childTnLst>
                          </p:cTn>
                        </p:par>
                        <p:par>
                          <p:cTn id="11" fill="hold">
                            <p:stCondLst>
                              <p:cond delay="500"/>
                            </p:stCondLst>
                            <p:childTnLst>
                              <p:par>
                                <p:cTn id="12" presetID="16" presetClass="entr" presetSubtype="37"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out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7">
            <a:extLst>
              <a:ext uri="{FF2B5EF4-FFF2-40B4-BE49-F238E27FC236}">
                <a16:creationId xmlns:a16="http://schemas.microsoft.com/office/drawing/2014/main" id="{11B2B030-4738-4359-9E46-144B7C8BFF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 y="8300"/>
            <a:ext cx="12193117" cy="684970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E722B2DD-E14D-4972-9D98-5D6E61B1B2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144310"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fik 2">
            <a:extLst>
              <a:ext uri="{FF2B5EF4-FFF2-40B4-BE49-F238E27FC236}">
                <a16:creationId xmlns:a16="http://schemas.microsoft.com/office/drawing/2014/main" id="{E3D2EED6-4F1C-D14F-7208-18F844B88B5F}"/>
              </a:ext>
            </a:extLst>
          </p:cNvPr>
          <p:cNvPicPr>
            <a:picLocks noChangeAspect="1"/>
          </p:cNvPicPr>
          <p:nvPr/>
        </p:nvPicPr>
        <p:blipFill>
          <a:blip r:embed="rId2"/>
          <a:srcRect b="322"/>
          <a:stretch>
            <a:fillRect/>
          </a:stretch>
        </p:blipFill>
        <p:spPr>
          <a:xfrm>
            <a:off x="20" y="10"/>
            <a:ext cx="12191980" cy="6866290"/>
          </a:xfrm>
          <a:prstGeom prst="rect">
            <a:avLst/>
          </a:prstGeom>
        </p:spPr>
      </p:pic>
      <p:sp>
        <p:nvSpPr>
          <p:cNvPr id="4" name="Rechteck 3">
            <a:extLst>
              <a:ext uri="{FF2B5EF4-FFF2-40B4-BE49-F238E27FC236}">
                <a16:creationId xmlns:a16="http://schemas.microsoft.com/office/drawing/2014/main" id="{2CED8F09-474B-541B-0A13-4B699476B5C8}"/>
              </a:ext>
            </a:extLst>
          </p:cNvPr>
          <p:cNvSpPr/>
          <p:nvPr/>
        </p:nvSpPr>
        <p:spPr>
          <a:xfrm>
            <a:off x="1047690" y="1117093"/>
            <a:ext cx="10020372" cy="4913194"/>
          </a:xfrm>
          <a:prstGeom prst="rect">
            <a:avLst/>
          </a:prstGeom>
          <a:solidFill>
            <a:schemeClr val="bg1">
              <a:alpha val="68000"/>
            </a:schemeClr>
          </a:solidFill>
          <a:ln>
            <a:solidFill>
              <a:schemeClr val="accent1">
                <a:shade val="15000"/>
              </a:schemeClr>
            </a:solidFill>
          </a:ln>
          <a:effectLst>
            <a:softEdge rad="2413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800"/>
          </a:p>
        </p:txBody>
      </p:sp>
      <p:sp>
        <p:nvSpPr>
          <p:cNvPr id="5" name="CuadroTexto 2">
            <a:extLst>
              <a:ext uri="{FF2B5EF4-FFF2-40B4-BE49-F238E27FC236}">
                <a16:creationId xmlns:a16="http://schemas.microsoft.com/office/drawing/2014/main" id="{39C464DE-4900-D47A-1B80-906705A6256D}"/>
              </a:ext>
            </a:extLst>
          </p:cNvPr>
          <p:cNvSpPr txBox="1"/>
          <p:nvPr/>
        </p:nvSpPr>
        <p:spPr>
          <a:xfrm>
            <a:off x="1108716" y="1106002"/>
            <a:ext cx="9839326" cy="4909036"/>
          </a:xfrm>
          <a:prstGeom prst="rect">
            <a:avLst/>
          </a:prstGeom>
          <a:noFill/>
          <a:ln>
            <a:noFill/>
          </a:ln>
          <a:effectLst>
            <a:softEdge rad="1270000"/>
          </a:effectLst>
        </p:spPr>
        <p:txBody>
          <a:bodyPr wrap="square">
            <a:spAutoFit/>
          </a:bodyPr>
          <a:lstStyle/>
          <a:p>
            <a:pPr algn="ctr">
              <a:spcBef>
                <a:spcPts val="600"/>
              </a:spcBef>
            </a:pPr>
            <a:endParaRPr lang="en" sz="3200" b="1" dirty="0">
              <a:latin typeface="Constantia" panose="02030602050306030303" pitchFamily="18" charset="0"/>
            </a:endParaRPr>
          </a:p>
          <a:p>
            <a:pPr algn="ctr">
              <a:spcBef>
                <a:spcPts val="600"/>
              </a:spcBef>
            </a:pPr>
            <a:r>
              <a:rPr lang="en" sz="3200" b="1" dirty="0">
                <a:latin typeface="Constantia" panose="02030602050306030303" pitchFamily="18" charset="0"/>
              </a:rPr>
              <a:t>“</a:t>
            </a:r>
            <a:r>
              <a:rPr lang="de-DE" sz="3200" b="1" dirty="0">
                <a:latin typeface="Constantia" panose="02030602050306030303" pitchFamily="18" charset="0"/>
              </a:rPr>
              <a:t>Der Apostel ermahnte die Korinther: </a:t>
            </a:r>
            <a:br>
              <a:rPr lang="de-DE" sz="3200" b="1" dirty="0">
                <a:latin typeface="Constantia" panose="02030602050306030303" pitchFamily="18" charset="0"/>
              </a:rPr>
            </a:br>
            <a:r>
              <a:rPr lang="de-DE" sz="3200" b="1" dirty="0">
                <a:latin typeface="Constantia" panose="02030602050306030303" pitchFamily="18" charset="0"/>
              </a:rPr>
              <a:t>,Wer meint, er stehe, </a:t>
            </a:r>
            <a:br>
              <a:rPr lang="de-DE" sz="3200" b="1" dirty="0">
                <a:latin typeface="Constantia" panose="02030602050306030303" pitchFamily="18" charset="0"/>
              </a:rPr>
            </a:br>
            <a:r>
              <a:rPr lang="de-DE" sz="3200" b="1" dirty="0">
                <a:latin typeface="Constantia" panose="02030602050306030303" pitchFamily="18" charset="0"/>
              </a:rPr>
              <a:t>der sehe zu, dass er nicht falle.‘</a:t>
            </a:r>
          </a:p>
          <a:p>
            <a:pPr algn="ctr">
              <a:spcBef>
                <a:spcPts val="600"/>
              </a:spcBef>
            </a:pPr>
            <a:br>
              <a:rPr lang="de-DE" sz="1000" b="1" dirty="0">
                <a:latin typeface="Constantia" panose="02030602050306030303" pitchFamily="18" charset="0"/>
              </a:rPr>
            </a:br>
            <a:r>
              <a:rPr lang="de-DE" sz="3200" b="1" dirty="0">
                <a:latin typeface="Constantia" panose="02030602050306030303" pitchFamily="18" charset="0"/>
              </a:rPr>
              <a:t>Sollten sie überheblich und selbstsicher werden </a:t>
            </a:r>
            <a:br>
              <a:rPr lang="de-DE" sz="3200" b="1" dirty="0">
                <a:latin typeface="Constantia" panose="02030602050306030303" pitchFamily="18" charset="0"/>
              </a:rPr>
            </a:br>
            <a:r>
              <a:rPr lang="de-DE" sz="3200" b="1" dirty="0">
                <a:latin typeface="Constantia" panose="02030602050306030303" pitchFamily="18" charset="0"/>
              </a:rPr>
              <a:t>und es versäumen, zu wachen und zu beten, würden sie in schwere Sünde fallen </a:t>
            </a:r>
            <a:br>
              <a:rPr lang="de-DE" sz="3200" b="1" dirty="0">
                <a:latin typeface="Constantia" panose="02030602050306030303" pitchFamily="18" charset="0"/>
              </a:rPr>
            </a:br>
            <a:r>
              <a:rPr lang="de-DE" sz="3200" b="1" dirty="0">
                <a:latin typeface="Constantia" panose="02030602050306030303" pitchFamily="18" charset="0"/>
              </a:rPr>
              <a:t>und den Zorn GOTTES auf sich laden. […]“</a:t>
            </a:r>
          </a:p>
          <a:p>
            <a:pPr algn="ctr">
              <a:spcBef>
                <a:spcPts val="600"/>
              </a:spcBef>
            </a:pPr>
            <a:endParaRPr lang="de-DE" sz="3200" b="1" dirty="0">
              <a:latin typeface="Constantia" panose="02030602050306030303" pitchFamily="18" charset="0"/>
            </a:endParaRPr>
          </a:p>
        </p:txBody>
      </p:sp>
      <p:sp>
        <p:nvSpPr>
          <p:cNvPr id="6" name="CuadroTexto 3">
            <a:extLst>
              <a:ext uri="{FF2B5EF4-FFF2-40B4-BE49-F238E27FC236}">
                <a16:creationId xmlns:a16="http://schemas.microsoft.com/office/drawing/2014/main" id="{02E9518D-FD7E-F9FB-E006-EC4C72DEC724}"/>
              </a:ext>
            </a:extLst>
          </p:cNvPr>
          <p:cNvSpPr txBox="1"/>
          <p:nvPr/>
        </p:nvSpPr>
        <p:spPr>
          <a:xfrm rot="5400000">
            <a:off x="8445243" y="3132463"/>
            <a:ext cx="6849700" cy="584775"/>
          </a:xfrm>
          <a:prstGeom prst="rect">
            <a:avLst/>
          </a:prstGeom>
          <a:noFill/>
        </p:spPr>
        <p:txBody>
          <a:bodyPr wrap="square" rtlCol="0">
            <a:spAutoFit/>
          </a:bodyPr>
          <a:lstStyle/>
          <a:p>
            <a:pPr algn="ctr"/>
            <a:r>
              <a:rPr lang="en" sz="1600" b="1" dirty="0"/>
              <a:t>E. G. White, The Acts of the Apostles, (Das Wirken der Apostel), S. 316 (engl. Original)</a:t>
            </a:r>
          </a:p>
        </p:txBody>
      </p:sp>
    </p:spTree>
    <p:extLst>
      <p:ext uri="{BB962C8B-B14F-4D97-AF65-F5344CB8AC3E}">
        <p14:creationId xmlns:p14="http://schemas.microsoft.com/office/powerpoint/2010/main" val="351903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5C3170A-86D1-77B3-0FE5-B8E50617DA7D}"/>
            </a:ext>
          </a:extLst>
        </p:cNvPr>
        <p:cNvGrpSpPr/>
        <p:nvPr/>
      </p:nvGrpSpPr>
      <p:grpSpPr>
        <a:xfrm>
          <a:off x="0" y="0"/>
          <a:ext cx="0" cy="0"/>
          <a:chOff x="0" y="0"/>
          <a:chExt cx="0" cy="0"/>
        </a:xfrm>
      </p:grpSpPr>
      <p:sp>
        <p:nvSpPr>
          <p:cNvPr id="11" name="Rectangle 7">
            <a:extLst>
              <a:ext uri="{FF2B5EF4-FFF2-40B4-BE49-F238E27FC236}">
                <a16:creationId xmlns:a16="http://schemas.microsoft.com/office/drawing/2014/main" id="{EB543CA6-6B4C-E6AF-A947-B3F675D143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 y="8300"/>
            <a:ext cx="12193117" cy="684970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83DDE5F3-309E-E095-4D72-8D17727955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144310"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fik 2">
            <a:extLst>
              <a:ext uri="{FF2B5EF4-FFF2-40B4-BE49-F238E27FC236}">
                <a16:creationId xmlns:a16="http://schemas.microsoft.com/office/drawing/2014/main" id="{AD992E1E-841B-60F3-130F-66A53C415609}"/>
              </a:ext>
            </a:extLst>
          </p:cNvPr>
          <p:cNvPicPr>
            <a:picLocks noChangeAspect="1"/>
          </p:cNvPicPr>
          <p:nvPr/>
        </p:nvPicPr>
        <p:blipFill>
          <a:blip r:embed="rId2"/>
          <a:srcRect b="322"/>
          <a:stretch>
            <a:fillRect/>
          </a:stretch>
        </p:blipFill>
        <p:spPr>
          <a:xfrm>
            <a:off x="20" y="10"/>
            <a:ext cx="12191980" cy="6866290"/>
          </a:xfrm>
          <a:prstGeom prst="rect">
            <a:avLst/>
          </a:prstGeom>
        </p:spPr>
      </p:pic>
      <p:sp>
        <p:nvSpPr>
          <p:cNvPr id="4" name="Rechteck 3">
            <a:extLst>
              <a:ext uri="{FF2B5EF4-FFF2-40B4-BE49-F238E27FC236}">
                <a16:creationId xmlns:a16="http://schemas.microsoft.com/office/drawing/2014/main" id="{AA45C7A2-605F-86CF-CE08-BDFEA09D6521}"/>
              </a:ext>
            </a:extLst>
          </p:cNvPr>
          <p:cNvSpPr/>
          <p:nvPr/>
        </p:nvSpPr>
        <p:spPr>
          <a:xfrm>
            <a:off x="1047690" y="1117093"/>
            <a:ext cx="10020372" cy="4913194"/>
          </a:xfrm>
          <a:prstGeom prst="rect">
            <a:avLst/>
          </a:prstGeom>
          <a:solidFill>
            <a:schemeClr val="bg1">
              <a:alpha val="68000"/>
            </a:schemeClr>
          </a:solidFill>
          <a:ln>
            <a:solidFill>
              <a:schemeClr val="accent1">
                <a:shade val="15000"/>
              </a:schemeClr>
            </a:solidFill>
          </a:ln>
          <a:effectLst>
            <a:softEdge rad="2413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800"/>
          </a:p>
        </p:txBody>
      </p:sp>
      <p:sp>
        <p:nvSpPr>
          <p:cNvPr id="5" name="CuadroTexto 2">
            <a:extLst>
              <a:ext uri="{FF2B5EF4-FFF2-40B4-BE49-F238E27FC236}">
                <a16:creationId xmlns:a16="http://schemas.microsoft.com/office/drawing/2014/main" id="{80FF17A5-917F-D1D2-295F-2D62981E2FBA}"/>
              </a:ext>
            </a:extLst>
          </p:cNvPr>
          <p:cNvSpPr txBox="1"/>
          <p:nvPr/>
        </p:nvSpPr>
        <p:spPr>
          <a:xfrm>
            <a:off x="1108716" y="1106002"/>
            <a:ext cx="9839326" cy="4678204"/>
          </a:xfrm>
          <a:prstGeom prst="rect">
            <a:avLst/>
          </a:prstGeom>
          <a:noFill/>
          <a:ln>
            <a:noFill/>
          </a:ln>
          <a:effectLst>
            <a:softEdge rad="1270000"/>
          </a:effectLst>
        </p:spPr>
        <p:txBody>
          <a:bodyPr wrap="square">
            <a:spAutoFit/>
          </a:bodyPr>
          <a:lstStyle/>
          <a:p>
            <a:pPr algn="ctr">
              <a:spcBef>
                <a:spcPts val="600"/>
              </a:spcBef>
            </a:pPr>
            <a:br>
              <a:rPr lang="en" sz="1000" b="1" dirty="0">
                <a:latin typeface="Constantia" panose="02030602050306030303" pitchFamily="18" charset="0"/>
              </a:rPr>
            </a:br>
            <a:r>
              <a:rPr lang="en" sz="3200" b="1" dirty="0">
                <a:latin typeface="Constantia" panose="02030602050306030303" pitchFamily="18" charset="0"/>
              </a:rPr>
              <a:t>“</a:t>
            </a:r>
            <a:r>
              <a:rPr lang="de-DE" sz="3200" b="1" dirty="0">
                <a:latin typeface="Constantia" panose="02030602050306030303" pitchFamily="18" charset="0"/>
              </a:rPr>
              <a:t>Paulus forderte seine Brüder auf, sich zu fragen, welchen Einfluss ihre Worte und Taten </a:t>
            </a:r>
            <a:br>
              <a:rPr lang="de-DE" sz="3200" b="1" dirty="0">
                <a:latin typeface="Constantia" panose="02030602050306030303" pitchFamily="18" charset="0"/>
              </a:rPr>
            </a:br>
            <a:r>
              <a:rPr lang="de-DE" sz="3200" b="1" dirty="0">
                <a:latin typeface="Constantia" panose="02030602050306030303" pitchFamily="18" charset="0"/>
              </a:rPr>
              <a:t>auf andere hätten </a:t>
            </a:r>
            <a:br>
              <a:rPr lang="de-DE" sz="3200" b="1" dirty="0">
                <a:latin typeface="Constantia" panose="02030602050306030303" pitchFamily="18" charset="0"/>
              </a:rPr>
            </a:br>
            <a:r>
              <a:rPr lang="de-DE" sz="3200" b="1" dirty="0">
                <a:latin typeface="Constantia" panose="02030602050306030303" pitchFamily="18" charset="0"/>
              </a:rPr>
              <a:t>und nichts zu tun – </a:t>
            </a:r>
            <a:br>
              <a:rPr lang="de-DE" sz="3200" b="1" dirty="0">
                <a:latin typeface="Constantia" panose="02030602050306030303" pitchFamily="18" charset="0"/>
              </a:rPr>
            </a:br>
            <a:r>
              <a:rPr lang="de-DE" sz="3200" b="1" dirty="0">
                <a:latin typeface="Constantia" panose="02030602050306030303" pitchFamily="18" charset="0"/>
              </a:rPr>
              <a:t>wie harmlos es an sich auch sein möge –, </a:t>
            </a:r>
            <a:br>
              <a:rPr lang="de-DE" sz="3200" b="1" dirty="0">
                <a:latin typeface="Constantia" panose="02030602050306030303" pitchFamily="18" charset="0"/>
              </a:rPr>
            </a:br>
            <a:r>
              <a:rPr lang="de-DE" sz="3200" b="1" dirty="0">
                <a:latin typeface="Constantia" panose="02030602050306030303" pitchFamily="18" charset="0"/>
              </a:rPr>
              <a:t>was den Anschein erwecken könnte, </a:t>
            </a:r>
            <a:br>
              <a:rPr lang="de-DE" sz="3200" b="1" dirty="0">
                <a:latin typeface="Constantia" panose="02030602050306030303" pitchFamily="18" charset="0"/>
              </a:rPr>
            </a:br>
            <a:r>
              <a:rPr lang="de-DE" sz="3200" b="1" dirty="0">
                <a:latin typeface="Constantia" panose="02030602050306030303" pitchFamily="18" charset="0"/>
              </a:rPr>
              <a:t>Götzendienst zu billigen </a:t>
            </a:r>
            <a:br>
              <a:rPr lang="de-DE" sz="3200" b="1" dirty="0">
                <a:latin typeface="Constantia" panose="02030602050306030303" pitchFamily="18" charset="0"/>
              </a:rPr>
            </a:br>
            <a:r>
              <a:rPr lang="de-DE" sz="3200" b="1" dirty="0">
                <a:latin typeface="Constantia" panose="02030602050306030303" pitchFamily="18" charset="0"/>
              </a:rPr>
              <a:t>oder die Skrupel derer zu verletzen, </a:t>
            </a:r>
            <a:br>
              <a:rPr lang="de-DE" sz="3200" b="1" dirty="0">
                <a:latin typeface="Constantia" panose="02030602050306030303" pitchFamily="18" charset="0"/>
              </a:rPr>
            </a:br>
            <a:r>
              <a:rPr lang="de-DE" sz="3200" b="1" dirty="0">
                <a:latin typeface="Constantia" panose="02030602050306030303" pitchFamily="18" charset="0"/>
              </a:rPr>
              <a:t>die im Glauben schwach sein könnten...“</a:t>
            </a:r>
            <a:endParaRPr lang="en" sz="3200" b="1" dirty="0">
              <a:latin typeface="Constantia" panose="02030602050306030303" pitchFamily="18" charset="0"/>
            </a:endParaRPr>
          </a:p>
        </p:txBody>
      </p:sp>
      <p:sp>
        <p:nvSpPr>
          <p:cNvPr id="6" name="CuadroTexto 3">
            <a:extLst>
              <a:ext uri="{FF2B5EF4-FFF2-40B4-BE49-F238E27FC236}">
                <a16:creationId xmlns:a16="http://schemas.microsoft.com/office/drawing/2014/main" id="{39DB9C74-9313-500B-BF69-7BA143190F62}"/>
              </a:ext>
            </a:extLst>
          </p:cNvPr>
          <p:cNvSpPr txBox="1"/>
          <p:nvPr/>
        </p:nvSpPr>
        <p:spPr>
          <a:xfrm rot="5400000">
            <a:off x="8445243" y="3132463"/>
            <a:ext cx="6849700" cy="584775"/>
          </a:xfrm>
          <a:prstGeom prst="rect">
            <a:avLst/>
          </a:prstGeom>
          <a:noFill/>
        </p:spPr>
        <p:txBody>
          <a:bodyPr wrap="square" rtlCol="0">
            <a:spAutoFit/>
          </a:bodyPr>
          <a:lstStyle/>
          <a:p>
            <a:pPr algn="ctr"/>
            <a:r>
              <a:rPr lang="en" sz="1600" b="1" dirty="0"/>
              <a:t>E. G. White, The Acts of the Apostles, (Das Wirken der Apostel), S. 316 (engl. Original)</a:t>
            </a:r>
          </a:p>
        </p:txBody>
      </p:sp>
    </p:spTree>
    <p:extLst>
      <p:ext uri="{BB962C8B-B14F-4D97-AF65-F5344CB8AC3E}">
        <p14:creationId xmlns:p14="http://schemas.microsoft.com/office/powerpoint/2010/main" val="466931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D7D56B-E421-798A-41F4-DAB0B44D090C}"/>
            </a:ext>
          </a:extLst>
        </p:cNvPr>
        <p:cNvGrpSpPr/>
        <p:nvPr/>
      </p:nvGrpSpPr>
      <p:grpSpPr>
        <a:xfrm>
          <a:off x="0" y="0"/>
          <a:ext cx="0" cy="0"/>
          <a:chOff x="0" y="0"/>
          <a:chExt cx="0" cy="0"/>
        </a:xfrm>
      </p:grpSpPr>
      <p:sp>
        <p:nvSpPr>
          <p:cNvPr id="11" name="Rectangle 7">
            <a:extLst>
              <a:ext uri="{FF2B5EF4-FFF2-40B4-BE49-F238E27FC236}">
                <a16:creationId xmlns:a16="http://schemas.microsoft.com/office/drawing/2014/main" id="{EE201243-C322-F905-D8BC-C6DF09E1B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 y="8300"/>
            <a:ext cx="12193117" cy="684970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F7B5382B-D379-E0A2-5DA6-C874923A53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144310"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fik 2">
            <a:extLst>
              <a:ext uri="{FF2B5EF4-FFF2-40B4-BE49-F238E27FC236}">
                <a16:creationId xmlns:a16="http://schemas.microsoft.com/office/drawing/2014/main" id="{5EA56071-E24C-5415-ED9E-47F9C8F58B1E}"/>
              </a:ext>
            </a:extLst>
          </p:cNvPr>
          <p:cNvPicPr>
            <a:picLocks noChangeAspect="1"/>
          </p:cNvPicPr>
          <p:nvPr/>
        </p:nvPicPr>
        <p:blipFill>
          <a:blip r:embed="rId2"/>
          <a:srcRect b="322"/>
          <a:stretch>
            <a:fillRect/>
          </a:stretch>
        </p:blipFill>
        <p:spPr>
          <a:xfrm>
            <a:off x="20" y="10"/>
            <a:ext cx="12191980" cy="6866290"/>
          </a:xfrm>
          <a:prstGeom prst="rect">
            <a:avLst/>
          </a:prstGeom>
        </p:spPr>
      </p:pic>
      <p:sp>
        <p:nvSpPr>
          <p:cNvPr id="4" name="Rechteck 3">
            <a:extLst>
              <a:ext uri="{FF2B5EF4-FFF2-40B4-BE49-F238E27FC236}">
                <a16:creationId xmlns:a16="http://schemas.microsoft.com/office/drawing/2014/main" id="{16F195C1-F7F5-6E08-E1D8-0ECB445A933C}"/>
              </a:ext>
            </a:extLst>
          </p:cNvPr>
          <p:cNvSpPr/>
          <p:nvPr/>
        </p:nvSpPr>
        <p:spPr>
          <a:xfrm>
            <a:off x="1047690" y="1117093"/>
            <a:ext cx="10020372" cy="4913194"/>
          </a:xfrm>
          <a:prstGeom prst="rect">
            <a:avLst/>
          </a:prstGeom>
          <a:solidFill>
            <a:schemeClr val="bg1">
              <a:alpha val="68000"/>
            </a:schemeClr>
          </a:solidFill>
          <a:ln>
            <a:solidFill>
              <a:schemeClr val="accent1">
                <a:shade val="15000"/>
              </a:schemeClr>
            </a:solidFill>
          </a:ln>
          <a:effectLst>
            <a:softEdge rad="2413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800"/>
          </a:p>
        </p:txBody>
      </p:sp>
      <p:sp>
        <p:nvSpPr>
          <p:cNvPr id="5" name="CuadroTexto 2">
            <a:extLst>
              <a:ext uri="{FF2B5EF4-FFF2-40B4-BE49-F238E27FC236}">
                <a16:creationId xmlns:a16="http://schemas.microsoft.com/office/drawing/2014/main" id="{672E3290-73F2-B04A-0186-B9A37FA9A011}"/>
              </a:ext>
            </a:extLst>
          </p:cNvPr>
          <p:cNvSpPr txBox="1"/>
          <p:nvPr/>
        </p:nvSpPr>
        <p:spPr>
          <a:xfrm>
            <a:off x="1123938" y="1273060"/>
            <a:ext cx="9839326" cy="5016758"/>
          </a:xfrm>
          <a:prstGeom prst="rect">
            <a:avLst/>
          </a:prstGeom>
          <a:noFill/>
          <a:ln>
            <a:noFill/>
          </a:ln>
          <a:effectLst>
            <a:softEdge rad="1270000"/>
          </a:effectLst>
        </p:spPr>
        <p:txBody>
          <a:bodyPr wrap="square">
            <a:spAutoFit/>
          </a:bodyPr>
          <a:lstStyle/>
          <a:p>
            <a:pPr algn="ctr">
              <a:spcBef>
                <a:spcPts val="600"/>
              </a:spcBef>
            </a:pPr>
            <a:br>
              <a:rPr lang="en" sz="3500" b="1" dirty="0">
                <a:latin typeface="Constantia" panose="02030602050306030303" pitchFamily="18" charset="0"/>
              </a:rPr>
            </a:br>
            <a:r>
              <a:rPr lang="de-DE" sz="3500" b="1" dirty="0">
                <a:latin typeface="Constantia" panose="02030602050306030303" pitchFamily="18" charset="0"/>
              </a:rPr>
              <a:t>„Ob ihr nun esst oder trinkt </a:t>
            </a:r>
            <a:br>
              <a:rPr lang="de-DE" sz="3500" b="1" dirty="0">
                <a:latin typeface="Constantia" panose="02030602050306030303" pitchFamily="18" charset="0"/>
              </a:rPr>
            </a:br>
            <a:r>
              <a:rPr lang="de-DE" sz="3500" b="1" dirty="0">
                <a:latin typeface="Constantia" panose="02030602050306030303" pitchFamily="18" charset="0"/>
              </a:rPr>
              <a:t>oder was ihr auch tut, </a:t>
            </a:r>
            <a:br>
              <a:rPr lang="de-DE" sz="3500" b="1" dirty="0">
                <a:latin typeface="Constantia" panose="02030602050306030303" pitchFamily="18" charset="0"/>
              </a:rPr>
            </a:br>
            <a:r>
              <a:rPr lang="de-DE" sz="3500" b="1" dirty="0">
                <a:latin typeface="Constantia" panose="02030602050306030303" pitchFamily="18" charset="0"/>
              </a:rPr>
              <a:t>tut alles zur Ehre GOTTES. </a:t>
            </a:r>
          </a:p>
          <a:p>
            <a:pPr algn="ctr">
              <a:spcBef>
                <a:spcPts val="600"/>
              </a:spcBef>
            </a:pPr>
            <a:r>
              <a:rPr lang="de-DE" sz="3500" b="1" dirty="0">
                <a:latin typeface="Constantia" panose="02030602050306030303" pitchFamily="18" charset="0"/>
              </a:rPr>
              <a:t>Gebt niemandem Anlass zum Anstoß, </a:t>
            </a:r>
            <a:br>
              <a:rPr lang="de-DE" sz="3500" b="1" dirty="0">
                <a:latin typeface="Constantia" panose="02030602050306030303" pitchFamily="18" charset="0"/>
              </a:rPr>
            </a:br>
            <a:r>
              <a:rPr lang="de-DE" sz="3500" b="1" dirty="0">
                <a:latin typeface="Constantia" panose="02030602050306030303" pitchFamily="18" charset="0"/>
              </a:rPr>
              <a:t>weder den Juden </a:t>
            </a:r>
            <a:br>
              <a:rPr lang="de-DE" sz="3500" b="1" dirty="0">
                <a:latin typeface="Constantia" panose="02030602050306030303" pitchFamily="18" charset="0"/>
              </a:rPr>
            </a:br>
            <a:r>
              <a:rPr lang="de-DE" sz="3500" b="1" dirty="0">
                <a:latin typeface="Constantia" panose="02030602050306030303" pitchFamily="18" charset="0"/>
              </a:rPr>
              <a:t>noch den Heiden </a:t>
            </a:r>
            <a:br>
              <a:rPr lang="de-DE" sz="3500" b="1" dirty="0">
                <a:latin typeface="Constantia" panose="02030602050306030303" pitchFamily="18" charset="0"/>
              </a:rPr>
            </a:br>
            <a:r>
              <a:rPr lang="de-DE" sz="3500" b="1" dirty="0">
                <a:latin typeface="Constantia" panose="02030602050306030303" pitchFamily="18" charset="0"/>
              </a:rPr>
              <a:t>noch der Gemeinde GOTTES.“</a:t>
            </a:r>
            <a:br>
              <a:rPr lang="de-DE" sz="3500" b="1" dirty="0">
                <a:latin typeface="Constantia" panose="02030602050306030303" pitchFamily="18" charset="0"/>
              </a:rPr>
            </a:br>
            <a:endParaRPr lang="en" sz="3500" b="1" dirty="0">
              <a:latin typeface="Constantia" panose="02030602050306030303" pitchFamily="18" charset="0"/>
            </a:endParaRPr>
          </a:p>
        </p:txBody>
      </p:sp>
      <p:sp>
        <p:nvSpPr>
          <p:cNvPr id="6" name="CuadroTexto 3">
            <a:extLst>
              <a:ext uri="{FF2B5EF4-FFF2-40B4-BE49-F238E27FC236}">
                <a16:creationId xmlns:a16="http://schemas.microsoft.com/office/drawing/2014/main" id="{908EB3E1-C269-D1B6-D872-4FF3CE57E081}"/>
              </a:ext>
            </a:extLst>
          </p:cNvPr>
          <p:cNvSpPr txBox="1"/>
          <p:nvPr/>
        </p:nvSpPr>
        <p:spPr>
          <a:xfrm rot="5400000">
            <a:off x="8445243" y="3132463"/>
            <a:ext cx="6849700" cy="584775"/>
          </a:xfrm>
          <a:prstGeom prst="rect">
            <a:avLst/>
          </a:prstGeom>
          <a:noFill/>
        </p:spPr>
        <p:txBody>
          <a:bodyPr wrap="square" rtlCol="0">
            <a:spAutoFit/>
          </a:bodyPr>
          <a:lstStyle/>
          <a:p>
            <a:pPr algn="ctr"/>
            <a:r>
              <a:rPr lang="en" sz="1600" b="1" dirty="0"/>
              <a:t>E. G. White, The Acts of the Apostles, (Das Wirken der Apostel), S. 316 (engl. Original)</a:t>
            </a:r>
          </a:p>
        </p:txBody>
      </p:sp>
    </p:spTree>
    <p:extLst>
      <p:ext uri="{BB962C8B-B14F-4D97-AF65-F5344CB8AC3E}">
        <p14:creationId xmlns:p14="http://schemas.microsoft.com/office/powerpoint/2010/main" val="1568194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A5AAEA5-13CB-E5B1-F8E5-E4C9DF8C3DFA}"/>
              </a:ext>
            </a:extLst>
          </p:cNvPr>
          <p:cNvSpPr txBox="1"/>
          <p:nvPr/>
        </p:nvSpPr>
        <p:spPr>
          <a:xfrm>
            <a:off x="0" y="3669632"/>
            <a:ext cx="3949002" cy="1938992"/>
          </a:xfrm>
          <a:prstGeom prst="rect">
            <a:avLst/>
          </a:prstGeom>
          <a:noFill/>
        </p:spPr>
        <p:txBody>
          <a:bodyPr wrap="square">
            <a:spAutoFit/>
          </a:bodyPr>
          <a:lstStyle/>
          <a:p>
            <a:pPr lvl="0">
              <a:defRPr/>
            </a:pP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andara" panose="020E0502030303020204" pitchFamily="34" charset="0"/>
              </a:rPr>
              <a:t>“</a:t>
            </a:r>
            <a:r>
              <a:rPr lang="de-DE" sz="2400" b="1" dirty="0">
                <a:solidFill>
                  <a:srgbClr val="FFF3D0"/>
                </a:solidFill>
                <a:effectLst>
                  <a:glow rad="76200">
                    <a:prstClr val="black"/>
                  </a:glow>
                  <a:outerShdw blurRad="50800" dist="50800" dir="5400000" algn="ctr" rotWithShape="0">
                    <a:prstClr val="black"/>
                  </a:outerShdw>
                </a:effectLst>
                <a:latin typeface="Candara" panose="020E0502030303020204" pitchFamily="34" charset="0"/>
              </a:rPr>
              <a:t>Ob ihr also esst oder trinkt oder etwas anderes tut: </a:t>
            </a:r>
            <a:br>
              <a:rPr lang="de-DE" sz="2400" b="1" dirty="0">
                <a:solidFill>
                  <a:srgbClr val="FFF3D0"/>
                </a:solidFill>
                <a:effectLst>
                  <a:glow rad="76200">
                    <a:prstClr val="black"/>
                  </a:glow>
                  <a:outerShdw blurRad="50800" dist="50800" dir="5400000" algn="ctr" rotWithShape="0">
                    <a:prstClr val="black"/>
                  </a:outerShdw>
                </a:effectLst>
                <a:latin typeface="Candara" panose="020E0502030303020204" pitchFamily="34" charset="0"/>
              </a:rPr>
            </a:br>
            <a:r>
              <a:rPr lang="de-DE" sz="2400" b="1" dirty="0">
                <a:solidFill>
                  <a:srgbClr val="FFFF00"/>
                </a:solidFill>
                <a:effectLst>
                  <a:glow rad="76200">
                    <a:prstClr val="black"/>
                  </a:glow>
                  <a:outerShdw blurRad="50800" dist="50800" dir="5400000" algn="ctr" rotWithShape="0">
                    <a:prstClr val="black"/>
                  </a:outerShdw>
                </a:effectLst>
                <a:latin typeface="Candara" panose="020E0502030303020204" pitchFamily="34" charset="0"/>
              </a:rPr>
              <a:t>Tut alles zur </a:t>
            </a:r>
            <a:br>
              <a:rPr lang="de-DE" sz="2400" b="1" dirty="0">
                <a:solidFill>
                  <a:srgbClr val="FFFF00"/>
                </a:solidFill>
                <a:effectLst>
                  <a:glow rad="76200">
                    <a:prstClr val="black"/>
                  </a:glow>
                  <a:outerShdw blurRad="50800" dist="50800" dir="5400000" algn="ctr" rotWithShape="0">
                    <a:prstClr val="black"/>
                  </a:outerShdw>
                </a:effectLst>
                <a:latin typeface="Candara" panose="020E0502030303020204" pitchFamily="34" charset="0"/>
              </a:rPr>
            </a:br>
            <a:r>
              <a:rPr lang="de-DE" sz="2400" b="1" dirty="0">
                <a:solidFill>
                  <a:srgbClr val="FFFF00"/>
                </a:solidFill>
                <a:effectLst>
                  <a:glow rad="76200">
                    <a:prstClr val="black"/>
                  </a:glow>
                  <a:outerShdw blurRad="50800" dist="50800" dir="5400000" algn="ctr" rotWithShape="0">
                    <a:prstClr val="black"/>
                  </a:outerShdw>
                </a:effectLst>
                <a:latin typeface="Candara" panose="020E0502030303020204" pitchFamily="34" charset="0"/>
              </a:rPr>
              <a:t>Verherrlichung </a:t>
            </a:r>
            <a:br>
              <a:rPr lang="de-DE" sz="2400" b="1" dirty="0">
                <a:solidFill>
                  <a:srgbClr val="FFFF00"/>
                </a:solidFill>
                <a:effectLst>
                  <a:glow rad="76200">
                    <a:prstClr val="black"/>
                  </a:glow>
                  <a:outerShdw blurRad="50800" dist="50800" dir="5400000" algn="ctr" rotWithShape="0">
                    <a:prstClr val="black"/>
                  </a:outerShdw>
                </a:effectLst>
                <a:latin typeface="Candara" panose="020E0502030303020204" pitchFamily="34" charset="0"/>
              </a:rPr>
            </a:br>
            <a:r>
              <a:rPr lang="de-DE" sz="2400" b="1" dirty="0">
                <a:solidFill>
                  <a:srgbClr val="FFFF00"/>
                </a:solidFill>
                <a:effectLst>
                  <a:glow rad="76200">
                    <a:prstClr val="black"/>
                  </a:glow>
                  <a:outerShdw blurRad="50800" dist="50800" dir="5400000" algn="ctr" rotWithShape="0">
                    <a:prstClr val="black"/>
                  </a:outerShdw>
                </a:effectLst>
                <a:latin typeface="Candara" panose="020E0502030303020204" pitchFamily="34" charset="0"/>
              </a:rPr>
              <a:t>GOTTES!</a:t>
            </a:r>
            <a:r>
              <a:rPr kumimoji="0" lang="en-US" sz="2400" b="1" i="0" u="none" strike="noStrike" kern="1200" cap="none" spc="0" normalizeH="0" baseline="0" noProof="0" dirty="0">
                <a:ln>
                  <a:noFill/>
                </a:ln>
                <a:solidFill>
                  <a:srgbClr val="FFFF00"/>
                </a:solidFill>
                <a:effectLst>
                  <a:glow rad="76200">
                    <a:prstClr val="black"/>
                  </a:glow>
                  <a:outerShdw blurRad="50800" dist="50800" dir="5400000" algn="ctr" rotWithShape="0">
                    <a:prstClr val="black"/>
                  </a:outerShdw>
                </a:effectLst>
                <a:uLnTx/>
                <a:uFillTx/>
                <a:latin typeface="Candara" panose="020E0502030303020204" pitchFamily="34" charset="0"/>
              </a:rPr>
              <a:t>”</a:t>
            </a:r>
            <a:endParaRPr kumimoji="0" lang="es-ES" sz="2400" b="1" i="0" u="none" strike="noStrike" kern="1200" cap="none" spc="0" normalizeH="0" baseline="0" noProof="0" dirty="0">
              <a:ln>
                <a:noFill/>
              </a:ln>
              <a:solidFill>
                <a:srgbClr val="FFFF00"/>
              </a:solidFill>
              <a:effectLst>
                <a:glow rad="76200">
                  <a:prstClr val="black"/>
                </a:glow>
                <a:outerShdw blurRad="50800" dist="50800" dir="5400000" algn="ctr" rotWithShape="0">
                  <a:prstClr val="black"/>
                </a:outerShdw>
              </a:effectLst>
              <a:uLnTx/>
              <a:uFillTx/>
              <a:latin typeface="Candara" panose="020E0502030303020204" pitchFamily="34" charset="0"/>
            </a:endParaRPr>
          </a:p>
        </p:txBody>
      </p:sp>
      <p:sp>
        <p:nvSpPr>
          <p:cNvPr id="5" name="CuadroTexto 4">
            <a:extLst>
              <a:ext uri="{FF2B5EF4-FFF2-40B4-BE49-F238E27FC236}">
                <a16:creationId xmlns:a16="http://schemas.microsoft.com/office/drawing/2014/main" id="{1B340089-2457-DCB6-3849-96E7B45DCD44}"/>
              </a:ext>
            </a:extLst>
          </p:cNvPr>
          <p:cNvSpPr txBox="1"/>
          <p:nvPr/>
        </p:nvSpPr>
        <p:spPr>
          <a:xfrm>
            <a:off x="77002" y="3283454"/>
            <a:ext cx="3599648" cy="369332"/>
          </a:xfrm>
          <a:prstGeom prst="rect">
            <a:avLst/>
          </a:prstGeom>
          <a:noFill/>
        </p:spPr>
        <p:txBody>
          <a:bodyPr wrap="square">
            <a:spAutoFit/>
          </a:bodyPr>
          <a:lstStyle>
            <a:defPPr>
              <a:defRPr lang="es-ES"/>
            </a:defPPr>
            <a:lvl1pPr>
              <a:defRPr sz="2400" b="1">
                <a:solidFill>
                  <a:srgbClr val="FFF3D0"/>
                </a:solidFill>
                <a:effectLst>
                  <a:glow rad="76200">
                    <a:schemeClr val="tx1"/>
                  </a:glow>
                  <a:outerShdw blurRad="50800" dist="50800" dir="5400000" algn="ctr" rotWithShape="0">
                    <a:schemeClr val="tx1"/>
                  </a:outerShdw>
                </a:effectLst>
                <a:latin typeface="Comic Sans MS" panose="030F0702030302020204" pitchFamily="66"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andara" panose="020E0502030303020204" pitchFamily="34" charset="0"/>
              </a:rPr>
              <a:t>(1. Korinther 10:31)</a:t>
            </a:r>
          </a:p>
        </p:txBody>
      </p:sp>
      <p:pic>
        <p:nvPicPr>
          <p:cNvPr id="2" name="Grafik 1" descr="Ein Bild, das Schrift, Handschrift, Grafiken, Schwarz enthält.&#10;&#10;KI-generierte Inhalte können fehlerhaft sein.">
            <a:extLst>
              <a:ext uri="{FF2B5EF4-FFF2-40B4-BE49-F238E27FC236}">
                <a16:creationId xmlns:a16="http://schemas.microsoft.com/office/drawing/2014/main" id="{391064D3-7D50-E1BE-A4B2-70724D041AA6}"/>
              </a:ext>
            </a:extLst>
          </p:cNvPr>
          <p:cNvPicPr>
            <a:picLocks noChangeAspect="1"/>
          </p:cNvPicPr>
          <p:nvPr/>
        </p:nvPicPr>
        <p:blipFill>
          <a:blip r:embed="rId3"/>
          <a:stretch>
            <a:fillRect/>
          </a:stretch>
        </p:blipFill>
        <p:spPr>
          <a:xfrm rot="353604">
            <a:off x="6734273" y="827453"/>
            <a:ext cx="2877118" cy="1871251"/>
          </a:xfrm>
          <a:prstGeom prst="rect">
            <a:avLst/>
          </a:prstGeom>
        </p:spPr>
      </p:pic>
    </p:spTree>
    <p:extLst>
      <p:ext uri="{BB962C8B-B14F-4D97-AF65-F5344CB8AC3E}">
        <p14:creationId xmlns:p14="http://schemas.microsoft.com/office/powerpoint/2010/main" val="3898894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50" fill="hold">
                                          <p:stCondLst>
                                            <p:cond delay="0"/>
                                          </p:stCondLst>
                                        </p:cTn>
                                        <p:tgtEl>
                                          <p:spTgt spid="2"/>
                                        </p:tgtEl>
                                        <p:attrNameLst>
                                          <p:attrName>r</p:attrName>
                                        </p:attrNameLst>
                                      </p:cBhvr>
                                    </p:animRot>
                                    <p:animRot by="-240000">
                                      <p:cBhvr>
                                        <p:cTn id="7" dur="300" fill="hold">
                                          <p:stCondLst>
                                            <p:cond delay="300"/>
                                          </p:stCondLst>
                                        </p:cTn>
                                        <p:tgtEl>
                                          <p:spTgt spid="2"/>
                                        </p:tgtEl>
                                        <p:attrNameLst>
                                          <p:attrName>r</p:attrName>
                                        </p:attrNameLst>
                                      </p:cBhvr>
                                    </p:animRot>
                                    <p:animRot by="240000">
                                      <p:cBhvr>
                                        <p:cTn id="8" dur="300" fill="hold">
                                          <p:stCondLst>
                                            <p:cond delay="600"/>
                                          </p:stCondLst>
                                        </p:cTn>
                                        <p:tgtEl>
                                          <p:spTgt spid="2"/>
                                        </p:tgtEl>
                                        <p:attrNameLst>
                                          <p:attrName>r</p:attrName>
                                        </p:attrNameLst>
                                      </p:cBhvr>
                                    </p:animRot>
                                    <p:animRot by="-240000">
                                      <p:cBhvr>
                                        <p:cTn id="9" dur="300" fill="hold">
                                          <p:stCondLst>
                                            <p:cond delay="900"/>
                                          </p:stCondLst>
                                        </p:cTn>
                                        <p:tgtEl>
                                          <p:spTgt spid="2"/>
                                        </p:tgtEl>
                                        <p:attrNameLst>
                                          <p:attrName>r</p:attrName>
                                        </p:attrNameLst>
                                      </p:cBhvr>
                                    </p:animRot>
                                    <p:animRot by="120000">
                                      <p:cBhvr>
                                        <p:cTn id="10" dur="300" fill="hold">
                                          <p:stCondLst>
                                            <p:cond delay="12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75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20C223A-8560-F647-3DC8-47D5D13B97BF}"/>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14713530-69E2-A070-7292-86965BA892B8}"/>
              </a:ext>
            </a:extLst>
          </p:cNvPr>
          <p:cNvSpPr txBox="1"/>
          <p:nvPr/>
        </p:nvSpPr>
        <p:spPr>
          <a:xfrm>
            <a:off x="0" y="128106"/>
            <a:ext cx="12192000" cy="707886"/>
          </a:xfrm>
          <a:prstGeom prst="rect">
            <a:avLst/>
          </a:prstGeom>
          <a:noFill/>
        </p:spPr>
        <p:txBody>
          <a:bodyPr wrap="square" rtlCol="0">
            <a:spAutoFit/>
          </a:bodyPr>
          <a:lstStyle/>
          <a:p>
            <a:pPr algn="ctr">
              <a:spcBef>
                <a:spcPts val="600"/>
              </a:spcBef>
            </a:pPr>
            <a:r>
              <a:rPr lang="de-DE" sz="2000" b="1" dirty="0"/>
              <a:t>Beginnend mit 1. Korinther 7 widmet sich Paulus der Beantwortung einer Reihe von Fragen, </a:t>
            </a:r>
            <a:br>
              <a:rPr lang="de-DE" sz="2000" b="1" dirty="0"/>
            </a:br>
            <a:r>
              <a:rPr lang="de-DE" sz="2000" b="1" dirty="0"/>
              <a:t>die ihm die Korinther per Brief geschickt hatten (1 Kor. 7,1a).</a:t>
            </a:r>
            <a:endParaRPr lang="es-ES" sz="2000" b="1" dirty="0"/>
          </a:p>
        </p:txBody>
      </p:sp>
      <p:sp>
        <p:nvSpPr>
          <p:cNvPr id="6" name="CuadroTexto 5">
            <a:extLst>
              <a:ext uri="{FF2B5EF4-FFF2-40B4-BE49-F238E27FC236}">
                <a16:creationId xmlns:a16="http://schemas.microsoft.com/office/drawing/2014/main" id="{6C135D45-1CA1-A4C3-ABF3-D858007E6BEB}"/>
              </a:ext>
            </a:extLst>
          </p:cNvPr>
          <p:cNvSpPr txBox="1"/>
          <p:nvPr/>
        </p:nvSpPr>
        <p:spPr>
          <a:xfrm>
            <a:off x="240242" y="3176572"/>
            <a:ext cx="11793713" cy="707886"/>
          </a:xfrm>
          <a:prstGeom prst="rect">
            <a:avLst/>
          </a:prstGeom>
          <a:noFill/>
        </p:spPr>
        <p:txBody>
          <a:bodyPr wrap="square">
            <a:spAutoFit/>
          </a:bodyPr>
          <a:lstStyle/>
          <a:p>
            <a:pPr lvl="0" algn="ctr">
              <a:spcBef>
                <a:spcPts val="600"/>
              </a:spcBef>
              <a:defRPr/>
            </a:pPr>
            <a:r>
              <a:rPr lang="de-DE" sz="2000" b="1" dirty="0">
                <a:solidFill>
                  <a:prstClr val="black"/>
                </a:solidFill>
              </a:rPr>
              <a:t>Zusammen mit dieser Idee betont Paulus die Notwendigkeit, dass alles, </a:t>
            </a:r>
            <a:br>
              <a:rPr lang="de-DE" sz="2000" b="1" dirty="0">
                <a:solidFill>
                  <a:prstClr val="black"/>
                </a:solidFill>
              </a:rPr>
            </a:br>
            <a:r>
              <a:rPr lang="de-DE" sz="2000" b="1" dirty="0">
                <a:solidFill>
                  <a:prstClr val="black"/>
                </a:solidFill>
              </a:rPr>
              <a:t>was in der Gemeinde oder im Privatleben geschieht, zur Ehre GOTTES geschieht.</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CuadroTexto 7">
            <a:extLst>
              <a:ext uri="{FF2B5EF4-FFF2-40B4-BE49-F238E27FC236}">
                <a16:creationId xmlns:a16="http://schemas.microsoft.com/office/drawing/2014/main" id="{9501289D-2CA8-DC45-EB31-E4D5657994BE}"/>
              </a:ext>
            </a:extLst>
          </p:cNvPr>
          <p:cNvSpPr txBox="1"/>
          <p:nvPr/>
        </p:nvSpPr>
        <p:spPr>
          <a:xfrm>
            <a:off x="130632" y="2151192"/>
            <a:ext cx="11930734" cy="707886"/>
          </a:xfrm>
          <a:prstGeom prst="rect">
            <a:avLst/>
          </a:prstGeom>
          <a:noFill/>
        </p:spPr>
        <p:txBody>
          <a:bodyPr wrap="square">
            <a:spAutoFit/>
          </a:bodyPr>
          <a:lstStyle/>
          <a:p>
            <a:pPr lvl="0" algn="ctr">
              <a:spcBef>
                <a:spcPts val="600"/>
              </a:spcBef>
              <a:defRPr/>
            </a:pPr>
            <a:r>
              <a:rPr lang="de-DE" sz="2000" b="1" dirty="0">
                <a:solidFill>
                  <a:prstClr val="black"/>
                </a:solidFill>
              </a:rPr>
              <a:t>Er versucht jedoch, in jedem Thema einen gemeinsamen Faden einzubeziehen: </a:t>
            </a:r>
            <a:br>
              <a:rPr lang="de-DE" sz="2000" b="1" dirty="0">
                <a:solidFill>
                  <a:prstClr val="black"/>
                </a:solidFill>
              </a:rPr>
            </a:br>
            <a:r>
              <a:rPr lang="de-DE" sz="2000" b="1" dirty="0">
                <a:solidFill>
                  <a:prstClr val="black"/>
                </a:solidFill>
              </a:rPr>
              <a:t>Liebe und gegenseitigen Respekt, die die Gemeinde zur Einheit führen sollten.</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CuadroTexto 9">
            <a:extLst>
              <a:ext uri="{FF2B5EF4-FFF2-40B4-BE49-F238E27FC236}">
                <a16:creationId xmlns:a16="http://schemas.microsoft.com/office/drawing/2014/main" id="{8C324CCC-4425-12EE-5C39-AACC67E86ACE}"/>
              </a:ext>
            </a:extLst>
          </p:cNvPr>
          <p:cNvSpPr txBox="1"/>
          <p:nvPr/>
        </p:nvSpPr>
        <p:spPr>
          <a:xfrm>
            <a:off x="103220" y="1125812"/>
            <a:ext cx="11930735" cy="707886"/>
          </a:xfrm>
          <a:prstGeom prst="rect">
            <a:avLst/>
          </a:prstGeom>
          <a:noFill/>
        </p:spPr>
        <p:txBody>
          <a:bodyPr wrap="square">
            <a:spAutoFit/>
          </a:bodyPr>
          <a:lstStyle/>
          <a:p>
            <a:pPr lvl="0" algn="ctr">
              <a:spcBef>
                <a:spcPts val="600"/>
              </a:spcBef>
              <a:defRPr/>
            </a:pPr>
            <a:r>
              <a:rPr lang="de-DE" sz="2000" b="1" dirty="0">
                <a:solidFill>
                  <a:prstClr val="black"/>
                </a:solidFill>
              </a:rPr>
              <a:t>Aus diesem Grund beschäftigt sich Paulus zwar hauptsächlich mit Götzendienst, </a:t>
            </a:r>
            <a:br>
              <a:rPr lang="de-DE" sz="2000" b="1" dirty="0">
                <a:solidFill>
                  <a:prstClr val="black"/>
                </a:solidFill>
              </a:rPr>
            </a:br>
            <a:r>
              <a:rPr lang="de-DE" sz="2000" b="1" dirty="0">
                <a:solidFill>
                  <a:prstClr val="black"/>
                </a:solidFill>
              </a:rPr>
              <a:t>wobei einige Themen einfließen, die ersichtlich keinen Bezug zu dieser speziellen Sünde haben.</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5" name="Imagen 4">
            <a:extLst>
              <a:ext uri="{FF2B5EF4-FFF2-40B4-BE49-F238E27FC236}">
                <a16:creationId xmlns:a16="http://schemas.microsoft.com/office/drawing/2014/main" id="{6060983B-06F2-3F60-AD61-FBD55D2F915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201" t="39254" r="1201" b="223"/>
          <a:stretch>
            <a:fillRect/>
          </a:stretch>
        </p:blipFill>
        <p:spPr>
          <a:xfrm>
            <a:off x="-484166" y="3681427"/>
            <a:ext cx="13160331" cy="3508563"/>
          </a:xfrm>
          <a:prstGeom prst="rect">
            <a:avLst/>
          </a:prstGeom>
          <a:effectLst>
            <a:softEdge rad="635000"/>
          </a:effectLst>
        </p:spPr>
      </p:pic>
    </p:spTree>
    <p:extLst>
      <p:ext uri="{BB962C8B-B14F-4D97-AF65-F5344CB8AC3E}">
        <p14:creationId xmlns:p14="http://schemas.microsoft.com/office/powerpoint/2010/main" val="46925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75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53950D1-2886-FF79-9EA3-4F18D41DBCBF}"/>
            </a:ext>
          </a:extLst>
        </p:cNvPr>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05F7913D-ED16-54CD-5504-56C058B3A01E}"/>
              </a:ext>
            </a:extLst>
          </p:cNvPr>
          <p:cNvGraphicFramePr/>
          <p:nvPr>
            <p:extLst>
              <p:ext uri="{D42A27DB-BD31-4B8C-83A1-F6EECF244321}">
                <p14:modId xmlns:p14="http://schemas.microsoft.com/office/powerpoint/2010/main" val="3888087591"/>
              </p:ext>
            </p:extLst>
          </p:nvPr>
        </p:nvGraphicFramePr>
        <p:xfrm>
          <a:off x="209550" y="199791"/>
          <a:ext cx="5886450" cy="6424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rafik 6">
            <a:extLst>
              <a:ext uri="{FF2B5EF4-FFF2-40B4-BE49-F238E27FC236}">
                <a16:creationId xmlns:a16="http://schemas.microsoft.com/office/drawing/2014/main" id="{C27473D0-6139-DFF9-C233-BC3B29A8E3AA}"/>
              </a:ext>
            </a:extLst>
          </p:cNvPr>
          <p:cNvPicPr>
            <a:picLocks noChangeAspect="1"/>
          </p:cNvPicPr>
          <p:nvPr/>
        </p:nvPicPr>
        <p:blipFill>
          <a:blip r:embed="rId8"/>
          <a:stretch/>
        </p:blipFill>
        <p:spPr>
          <a:xfrm>
            <a:off x="8033657" y="113386"/>
            <a:ext cx="4158343" cy="2335859"/>
          </a:xfrm>
          <a:prstGeom prst="rect">
            <a:avLst/>
          </a:prstGeom>
        </p:spPr>
      </p:pic>
      <p:grpSp>
        <p:nvGrpSpPr>
          <p:cNvPr id="9" name="Gruppieren 8">
            <a:extLst>
              <a:ext uri="{FF2B5EF4-FFF2-40B4-BE49-F238E27FC236}">
                <a16:creationId xmlns:a16="http://schemas.microsoft.com/office/drawing/2014/main" id="{1DB31213-1C20-BAC4-CB1E-2E6B27D40416}"/>
              </a:ext>
            </a:extLst>
          </p:cNvPr>
          <p:cNvGrpSpPr/>
          <p:nvPr/>
        </p:nvGrpSpPr>
        <p:grpSpPr>
          <a:xfrm>
            <a:off x="209550" y="1882285"/>
            <a:ext cx="5888689" cy="845642"/>
            <a:chOff x="0" y="1612256"/>
            <a:chExt cx="5888689" cy="940277"/>
          </a:xfrm>
        </p:grpSpPr>
        <p:sp>
          <p:nvSpPr>
            <p:cNvPr id="11" name="Rechteck 10">
              <a:extLst>
                <a:ext uri="{FF2B5EF4-FFF2-40B4-BE49-F238E27FC236}">
                  <a16:creationId xmlns:a16="http://schemas.microsoft.com/office/drawing/2014/main" id="{4A6719D3-E778-930A-72B8-2CBBE4974CF7}"/>
                </a:ext>
              </a:extLst>
            </p:cNvPr>
            <p:cNvSpPr/>
            <p:nvPr/>
          </p:nvSpPr>
          <p:spPr>
            <a:xfrm>
              <a:off x="0" y="1612256"/>
              <a:ext cx="5886449" cy="910800"/>
            </a:xfrm>
            <a:prstGeom prst="rect">
              <a:avLst/>
            </a:prstGeom>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a:lstStyle/>
            <a:p>
              <a:endParaRPr lang="de-DE"/>
            </a:p>
          </p:txBody>
        </p:sp>
        <p:sp>
          <p:nvSpPr>
            <p:cNvPr id="12" name="Textfeld 11">
              <a:extLst>
                <a:ext uri="{FF2B5EF4-FFF2-40B4-BE49-F238E27FC236}">
                  <a16:creationId xmlns:a16="http://schemas.microsoft.com/office/drawing/2014/main" id="{7476792D-625D-A6C0-6D48-ECEBC0303271}"/>
                </a:ext>
              </a:extLst>
            </p:cNvPr>
            <p:cNvSpPr txBox="1"/>
            <p:nvPr/>
          </p:nvSpPr>
          <p:spPr>
            <a:xfrm>
              <a:off x="2240" y="1641733"/>
              <a:ext cx="5886449" cy="9108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86895" tIns="25400" rIns="142240" bIns="25400" numCol="1" spcCol="1270" anchor="t" anchorCtr="0">
              <a:noAutofit/>
            </a:bodyPr>
            <a:lstStyle/>
            <a:p>
              <a:pPr marL="228600" lvl="1" indent="-228600" defTabSz="889000">
                <a:lnSpc>
                  <a:spcPct val="90000"/>
                </a:lnSpc>
                <a:spcBef>
                  <a:spcPct val="0"/>
                </a:spcBef>
                <a:spcAft>
                  <a:spcPct val="20000"/>
                </a:spcAft>
              </a:pPr>
              <a:r>
                <a:rPr lang="de-DE" sz="2000" b="1" dirty="0">
                  <a:solidFill>
                    <a:schemeClr val="accent1">
                      <a:lumMod val="50000"/>
                    </a:schemeClr>
                  </a:solidFill>
                </a:rPr>
                <a:t>Paulus verzichtet auf seine Rechte
(Die Rechte des Evangeliums)</a:t>
              </a:r>
              <a:endParaRPr lang="en" sz="2000" b="1" kern="1200" dirty="0"/>
            </a:p>
          </p:txBody>
        </p:sp>
      </p:grpSp>
      <p:sp>
        <p:nvSpPr>
          <p:cNvPr id="13" name="Textfeld 12">
            <a:extLst>
              <a:ext uri="{FF2B5EF4-FFF2-40B4-BE49-F238E27FC236}">
                <a16:creationId xmlns:a16="http://schemas.microsoft.com/office/drawing/2014/main" id="{5A2E3D79-3C79-D2D6-9004-4D920E369B55}"/>
              </a:ext>
            </a:extLst>
          </p:cNvPr>
          <p:cNvSpPr txBox="1"/>
          <p:nvPr/>
        </p:nvSpPr>
        <p:spPr>
          <a:xfrm>
            <a:off x="9119567" y="2762299"/>
            <a:ext cx="2946706" cy="523220"/>
          </a:xfrm>
          <a:prstGeom prst="rect">
            <a:avLst/>
          </a:prstGeom>
          <a:gradFill flip="none" rotWithShape="1">
            <a:gsLst>
              <a:gs pos="20000">
                <a:schemeClr val="accent2">
                  <a:lumMod val="67000"/>
                </a:schemeClr>
              </a:gs>
              <a:gs pos="93000">
                <a:schemeClr val="accent2">
                  <a:lumMod val="67000"/>
                </a:schemeClr>
              </a:gs>
              <a:gs pos="55000">
                <a:schemeClr val="accent2">
                  <a:lumMod val="97000"/>
                  <a:lumOff val="3000"/>
                </a:schemeClr>
              </a:gs>
            </a:gsLst>
            <a:lin ang="16200000" scaled="1"/>
            <a:tileRect/>
          </a:gradFill>
          <a:ln>
            <a:noFill/>
          </a:ln>
          <a:effectLst>
            <a:softEdge rad="63500"/>
          </a:effectLst>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de-DE" sz="2800" b="1" dirty="0">
                <a:solidFill>
                  <a:schemeClr val="bg2">
                    <a:lumMod val="20000"/>
                    <a:lumOff val="80000"/>
                  </a:schemeClr>
                </a:solidFill>
                <a:latin typeface="Candara" panose="020E0502030303020204" pitchFamily="34" charset="0"/>
              </a:rPr>
              <a:t>Ü b e r b l i c k</a:t>
            </a:r>
          </a:p>
        </p:txBody>
      </p:sp>
      <p:sp>
        <p:nvSpPr>
          <p:cNvPr id="2" name="Scrollen: horizontal 1">
            <a:extLst>
              <a:ext uri="{FF2B5EF4-FFF2-40B4-BE49-F238E27FC236}">
                <a16:creationId xmlns:a16="http://schemas.microsoft.com/office/drawing/2014/main" id="{76486B49-3B4E-974F-1B5A-DE9A8E22F867}"/>
              </a:ext>
            </a:extLst>
          </p:cNvPr>
          <p:cNvSpPr/>
          <p:nvPr/>
        </p:nvSpPr>
        <p:spPr>
          <a:xfrm>
            <a:off x="5140877" y="566120"/>
            <a:ext cx="3042405"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noProof="0" dirty="0">
                <a:solidFill>
                  <a:prstClr val="white"/>
                </a:solidFill>
                <a:latin typeface="Candara" panose="020E0502030303020204" pitchFamily="34" charset="0"/>
              </a:rPr>
              <a:t>S</a:t>
            </a: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o,  26. Juli –  </a:t>
            </a:r>
            <a:b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b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Erkenntnis oder Liebe</a:t>
            </a:r>
          </a:p>
        </p:txBody>
      </p:sp>
      <p:sp>
        <p:nvSpPr>
          <p:cNvPr id="3" name="Scrollen: horizontal 2">
            <a:extLst>
              <a:ext uri="{FF2B5EF4-FFF2-40B4-BE49-F238E27FC236}">
                <a16:creationId xmlns:a16="http://schemas.microsoft.com/office/drawing/2014/main" id="{75116FCE-9AD5-25BD-2FFE-B3B68177AE38}"/>
              </a:ext>
            </a:extLst>
          </p:cNvPr>
          <p:cNvSpPr/>
          <p:nvPr/>
        </p:nvSpPr>
        <p:spPr>
          <a:xfrm>
            <a:off x="5133782" y="1824300"/>
            <a:ext cx="3042405"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dirty="0">
                <a:solidFill>
                  <a:prstClr val="white"/>
                </a:solidFill>
                <a:latin typeface="Candara" panose="020E0502030303020204" pitchFamily="34" charset="0"/>
              </a:rPr>
              <a:t>M</a:t>
            </a: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o,  27. Juli –  </a:t>
            </a:r>
            <a:b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b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Selbstlose Liebe</a:t>
            </a:r>
          </a:p>
        </p:txBody>
      </p:sp>
      <p:sp>
        <p:nvSpPr>
          <p:cNvPr id="5" name="Scrollen: horizontal 4">
            <a:extLst>
              <a:ext uri="{FF2B5EF4-FFF2-40B4-BE49-F238E27FC236}">
                <a16:creationId xmlns:a16="http://schemas.microsoft.com/office/drawing/2014/main" id="{09FA4D4B-FE73-5C19-6658-A034ABDEBAC7}"/>
              </a:ext>
            </a:extLst>
          </p:cNvPr>
          <p:cNvSpPr/>
          <p:nvPr/>
        </p:nvSpPr>
        <p:spPr>
          <a:xfrm>
            <a:off x="5137322" y="3103750"/>
            <a:ext cx="3042405"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noProof="0" dirty="0">
                <a:solidFill>
                  <a:prstClr val="white"/>
                </a:solidFill>
                <a:latin typeface="Candara" panose="020E0502030303020204" pitchFamily="34" charset="0"/>
              </a:rPr>
              <a:t>Di</a:t>
            </a: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  2</a:t>
            </a:r>
            <a:r>
              <a:rPr lang="de-DE" sz="2000" b="1" i="1" kern="0" dirty="0">
                <a:solidFill>
                  <a:prstClr val="white"/>
                </a:solidFill>
                <a:latin typeface="Candara" panose="020E0502030303020204" pitchFamily="34" charset="0"/>
              </a:rPr>
              <a:t>8</a:t>
            </a: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 Juli –  Aus</a:t>
            </a:r>
            <a:r>
              <a:rPr kumimoji="0" lang="de-DE" sz="2000" b="1" i="1" u="none" strike="noStrike" kern="0" cap="none" spc="0" normalizeH="0" noProof="0" dirty="0">
                <a:ln>
                  <a:noFill/>
                </a:ln>
                <a:solidFill>
                  <a:prstClr val="white"/>
                </a:solidFill>
                <a:effectLst/>
                <a:uLnTx/>
                <a:uFillTx/>
                <a:latin typeface="Candara" panose="020E0502030303020204" pitchFamily="34" charset="0"/>
                <a:ea typeface="+mn-ea"/>
                <a:cs typeface="+mn-cs"/>
              </a:rPr>
              <a:t> der Vergangenheit lernen</a:t>
            </a:r>
            <a:endPar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endParaRPr>
          </a:p>
        </p:txBody>
      </p:sp>
      <p:sp>
        <p:nvSpPr>
          <p:cNvPr id="6" name="Scrollen: horizontal 5">
            <a:extLst>
              <a:ext uri="{FF2B5EF4-FFF2-40B4-BE49-F238E27FC236}">
                <a16:creationId xmlns:a16="http://schemas.microsoft.com/office/drawing/2014/main" id="{A692C253-008C-93A2-60A0-F7A0BE2F717D}"/>
              </a:ext>
            </a:extLst>
          </p:cNvPr>
          <p:cNvSpPr/>
          <p:nvPr/>
        </p:nvSpPr>
        <p:spPr>
          <a:xfrm>
            <a:off x="5132072" y="4569944"/>
            <a:ext cx="3042405"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noProof="0" dirty="0">
                <a:solidFill>
                  <a:prstClr val="white"/>
                </a:solidFill>
                <a:latin typeface="Candara" panose="020E0502030303020204" pitchFamily="34" charset="0"/>
              </a:rPr>
              <a:t>Mi</a:t>
            </a: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  29. Juli –  Warnung vor Götzendienst</a:t>
            </a:r>
          </a:p>
        </p:txBody>
      </p:sp>
      <p:sp>
        <p:nvSpPr>
          <p:cNvPr id="8" name="Scrollen: horizontal 7">
            <a:extLst>
              <a:ext uri="{FF2B5EF4-FFF2-40B4-BE49-F238E27FC236}">
                <a16:creationId xmlns:a16="http://schemas.microsoft.com/office/drawing/2014/main" id="{B27BAF38-6B9A-C418-15B9-331082A7B03C}"/>
              </a:ext>
            </a:extLst>
          </p:cNvPr>
          <p:cNvSpPr/>
          <p:nvPr/>
        </p:nvSpPr>
        <p:spPr>
          <a:xfrm>
            <a:off x="5137332" y="5657761"/>
            <a:ext cx="3220872"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Do,  30. Juli –Götzendienst überwinden</a:t>
            </a:r>
          </a:p>
        </p:txBody>
      </p:sp>
    </p:spTree>
    <p:extLst>
      <p:ext uri="{BB962C8B-B14F-4D97-AF65-F5344CB8AC3E}">
        <p14:creationId xmlns:p14="http://schemas.microsoft.com/office/powerpoint/2010/main" val="3995383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graphicEl>
                                              <a:dgm id="{3A05F303-8B79-4418-B387-6B3C4F4217F4}"/>
                                            </p:graphicEl>
                                          </p:spTgt>
                                        </p:tgtEl>
                                        <p:attrNameLst>
                                          <p:attrName>style.visibility</p:attrName>
                                        </p:attrNameLst>
                                      </p:cBhvr>
                                      <p:to>
                                        <p:strVal val="visible"/>
                                      </p:to>
                                    </p:set>
                                    <p:anim calcmode="lin" valueType="num">
                                      <p:cBhvr>
                                        <p:cTn id="14" dur="500" fill="hold"/>
                                        <p:tgtEl>
                                          <p:spTgt spid="4">
                                            <p:graphicEl>
                                              <a:dgm id="{3A05F303-8B79-4418-B387-6B3C4F4217F4}"/>
                                            </p:graphicEl>
                                          </p:spTgt>
                                        </p:tgtEl>
                                        <p:attrNameLst>
                                          <p:attrName>ppt_w</p:attrName>
                                        </p:attrNameLst>
                                      </p:cBhvr>
                                      <p:tavLst>
                                        <p:tav tm="0">
                                          <p:val>
                                            <p:fltVal val="0"/>
                                          </p:val>
                                        </p:tav>
                                        <p:tav tm="100000">
                                          <p:val>
                                            <p:strVal val="#ppt_w"/>
                                          </p:val>
                                        </p:tav>
                                      </p:tavLst>
                                    </p:anim>
                                    <p:anim calcmode="lin" valueType="num">
                                      <p:cBhvr>
                                        <p:cTn id="15" dur="500" fill="hold"/>
                                        <p:tgtEl>
                                          <p:spTgt spid="4">
                                            <p:graphicEl>
                                              <a:dgm id="{3A05F303-8B79-4418-B387-6B3C4F4217F4}"/>
                                            </p:graphicEl>
                                          </p:spTgt>
                                        </p:tgtEl>
                                        <p:attrNameLst>
                                          <p:attrName>ppt_h</p:attrName>
                                        </p:attrNameLst>
                                      </p:cBhvr>
                                      <p:tavLst>
                                        <p:tav tm="0">
                                          <p:val>
                                            <p:fltVal val="0"/>
                                          </p:val>
                                        </p:tav>
                                        <p:tav tm="100000">
                                          <p:val>
                                            <p:strVal val="#ppt_h"/>
                                          </p:val>
                                        </p:tav>
                                      </p:tavLst>
                                    </p:anim>
                                    <p:animEffect transition="in" filter="fade">
                                      <p:cBhvr>
                                        <p:cTn id="16" dur="500"/>
                                        <p:tgtEl>
                                          <p:spTgt spid="4">
                                            <p:graphicEl>
                                              <a:dgm id="{3A05F303-8B79-4418-B387-6B3C4F4217F4}"/>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17" presetClass="entr" presetSubtype="1" fill="hold" grpId="0" nodeType="clickEffect">
                                  <p:stCondLst>
                                    <p:cond delay="0"/>
                                  </p:stCondLst>
                                  <p:childTnLst>
                                    <p:set>
                                      <p:cBhvr>
                                        <p:cTn id="20" dur="1" fill="hold">
                                          <p:stCondLst>
                                            <p:cond delay="0"/>
                                          </p:stCondLst>
                                        </p:cTn>
                                        <p:tgtEl>
                                          <p:spTgt spid="4">
                                            <p:graphicEl>
                                              <a:dgm id="{CBDBDD01-3099-41C2-BE30-1FC52A6D2D21}"/>
                                            </p:graphicEl>
                                          </p:spTgt>
                                        </p:tgtEl>
                                        <p:attrNameLst>
                                          <p:attrName>style.visibility</p:attrName>
                                        </p:attrNameLst>
                                      </p:cBhvr>
                                      <p:to>
                                        <p:strVal val="visible"/>
                                      </p:to>
                                    </p:set>
                                    <p:anim calcmode="lin" valueType="num">
                                      <p:cBhvr>
                                        <p:cTn id="21" dur="500" fill="hold"/>
                                        <p:tgtEl>
                                          <p:spTgt spid="4">
                                            <p:graphicEl>
                                              <a:dgm id="{CBDBDD01-3099-41C2-BE30-1FC52A6D2D21}"/>
                                            </p:graphicEl>
                                          </p:spTgt>
                                        </p:tgtEl>
                                        <p:attrNameLst>
                                          <p:attrName>ppt_x</p:attrName>
                                        </p:attrNameLst>
                                      </p:cBhvr>
                                      <p:tavLst>
                                        <p:tav tm="0">
                                          <p:val>
                                            <p:strVal val="#ppt_x"/>
                                          </p:val>
                                        </p:tav>
                                        <p:tav tm="100000">
                                          <p:val>
                                            <p:strVal val="#ppt_x"/>
                                          </p:val>
                                        </p:tav>
                                      </p:tavLst>
                                    </p:anim>
                                    <p:anim calcmode="lin" valueType="num">
                                      <p:cBhvr>
                                        <p:cTn id="22" dur="500" fill="hold"/>
                                        <p:tgtEl>
                                          <p:spTgt spid="4">
                                            <p:graphicEl>
                                              <a:dgm id="{CBDBDD01-3099-41C2-BE30-1FC52A6D2D21}"/>
                                            </p:graphicEl>
                                          </p:spTgt>
                                        </p:tgtEl>
                                        <p:attrNameLst>
                                          <p:attrName>ppt_y</p:attrName>
                                        </p:attrNameLst>
                                      </p:cBhvr>
                                      <p:tavLst>
                                        <p:tav tm="0">
                                          <p:val>
                                            <p:strVal val="#ppt_y-#ppt_h/2"/>
                                          </p:val>
                                        </p:tav>
                                        <p:tav tm="100000">
                                          <p:val>
                                            <p:strVal val="#ppt_y"/>
                                          </p:val>
                                        </p:tav>
                                      </p:tavLst>
                                    </p:anim>
                                    <p:anim calcmode="lin" valueType="num">
                                      <p:cBhvr>
                                        <p:cTn id="23" dur="500" fill="hold"/>
                                        <p:tgtEl>
                                          <p:spTgt spid="4">
                                            <p:graphicEl>
                                              <a:dgm id="{CBDBDD01-3099-41C2-BE30-1FC52A6D2D21}"/>
                                            </p:graphicEl>
                                          </p:spTgt>
                                        </p:tgtEl>
                                        <p:attrNameLst>
                                          <p:attrName>ppt_w</p:attrName>
                                        </p:attrNameLst>
                                      </p:cBhvr>
                                      <p:tavLst>
                                        <p:tav tm="0">
                                          <p:val>
                                            <p:strVal val="#ppt_w"/>
                                          </p:val>
                                        </p:tav>
                                        <p:tav tm="100000">
                                          <p:val>
                                            <p:strVal val="#ppt_w"/>
                                          </p:val>
                                        </p:tav>
                                      </p:tavLst>
                                    </p:anim>
                                    <p:anim calcmode="lin" valueType="num">
                                      <p:cBhvr>
                                        <p:cTn id="24" dur="500" fill="hold"/>
                                        <p:tgtEl>
                                          <p:spTgt spid="4">
                                            <p:graphicEl>
                                              <a:dgm id="{CBDBDD01-3099-41C2-BE30-1FC52A6D2D21}"/>
                                            </p:graphicEl>
                                          </p:spTgt>
                                        </p:tgtEl>
                                        <p:attrNameLst>
                                          <p:attrName>ppt_h</p:attrName>
                                        </p:attrNameLst>
                                      </p:cBhvr>
                                      <p:tavLst>
                                        <p:tav tm="0">
                                          <p:val>
                                            <p:flt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4">
                                            <p:graphicEl>
                                              <a:dgm id="{D23DF7B9-1508-4D64-BF74-796D8F9392E5}"/>
                                            </p:graphicEl>
                                          </p:spTgt>
                                        </p:tgtEl>
                                        <p:attrNameLst>
                                          <p:attrName>style.visibility</p:attrName>
                                        </p:attrNameLst>
                                      </p:cBhvr>
                                      <p:to>
                                        <p:strVal val="visible"/>
                                      </p:to>
                                    </p:set>
                                    <p:anim calcmode="lin" valueType="num">
                                      <p:cBhvr>
                                        <p:cTn id="29" dur="500" fill="hold"/>
                                        <p:tgtEl>
                                          <p:spTgt spid="4">
                                            <p:graphicEl>
                                              <a:dgm id="{D23DF7B9-1508-4D64-BF74-796D8F9392E5}"/>
                                            </p:graphicEl>
                                          </p:spTgt>
                                        </p:tgtEl>
                                        <p:attrNameLst>
                                          <p:attrName>ppt_w</p:attrName>
                                        </p:attrNameLst>
                                      </p:cBhvr>
                                      <p:tavLst>
                                        <p:tav tm="0">
                                          <p:val>
                                            <p:fltVal val="0"/>
                                          </p:val>
                                        </p:tav>
                                        <p:tav tm="100000">
                                          <p:val>
                                            <p:strVal val="#ppt_w"/>
                                          </p:val>
                                        </p:tav>
                                      </p:tavLst>
                                    </p:anim>
                                    <p:anim calcmode="lin" valueType="num">
                                      <p:cBhvr>
                                        <p:cTn id="30" dur="500" fill="hold"/>
                                        <p:tgtEl>
                                          <p:spTgt spid="4">
                                            <p:graphicEl>
                                              <a:dgm id="{D23DF7B9-1508-4D64-BF74-796D8F9392E5}"/>
                                            </p:graphicEl>
                                          </p:spTgt>
                                        </p:tgtEl>
                                        <p:attrNameLst>
                                          <p:attrName>ppt_h</p:attrName>
                                        </p:attrNameLst>
                                      </p:cBhvr>
                                      <p:tavLst>
                                        <p:tav tm="0">
                                          <p:val>
                                            <p:fltVal val="0"/>
                                          </p:val>
                                        </p:tav>
                                        <p:tav tm="100000">
                                          <p:val>
                                            <p:strVal val="#ppt_h"/>
                                          </p:val>
                                        </p:tav>
                                      </p:tavLst>
                                    </p:anim>
                                    <p:animEffect transition="in" filter="fade">
                                      <p:cBhvr>
                                        <p:cTn id="31" dur="500"/>
                                        <p:tgtEl>
                                          <p:spTgt spid="4">
                                            <p:graphicEl>
                                              <a:dgm id="{D23DF7B9-1508-4D64-BF74-796D8F9392E5}"/>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fltVal val="0"/>
                                          </p:val>
                                        </p:tav>
                                        <p:tav tm="100000">
                                          <p:val>
                                            <p:strVal val="#ppt_w"/>
                                          </p:val>
                                        </p:tav>
                                      </p:tavLst>
                                    </p:anim>
                                    <p:anim calcmode="lin" valueType="num">
                                      <p:cBhvr>
                                        <p:cTn id="37" dur="500" fill="hold"/>
                                        <p:tgtEl>
                                          <p:spTgt spid="9"/>
                                        </p:tgtEl>
                                        <p:attrNameLst>
                                          <p:attrName>ppt_h</p:attrName>
                                        </p:attrNameLst>
                                      </p:cBhvr>
                                      <p:tavLst>
                                        <p:tav tm="0">
                                          <p:val>
                                            <p:fltVal val="0"/>
                                          </p:val>
                                        </p:tav>
                                        <p:tav tm="100000">
                                          <p:val>
                                            <p:strVal val="#ppt_h"/>
                                          </p:val>
                                        </p:tav>
                                      </p:tavLst>
                                    </p:anim>
                                    <p:animEffect transition="in" filter="fade">
                                      <p:cBhvr>
                                        <p:cTn id="38" dur="500"/>
                                        <p:tgtEl>
                                          <p:spTgt spid="9"/>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4">
                                            <p:graphicEl>
                                              <a:dgm id="{44612A3A-7010-455E-982D-13892276492C}"/>
                                            </p:graphicEl>
                                          </p:spTgt>
                                        </p:tgtEl>
                                        <p:attrNameLst>
                                          <p:attrName>style.visibility</p:attrName>
                                        </p:attrNameLst>
                                      </p:cBhvr>
                                      <p:to>
                                        <p:strVal val="visible"/>
                                      </p:to>
                                    </p:set>
                                    <p:anim calcmode="lin" valueType="num">
                                      <p:cBhvr>
                                        <p:cTn id="43" dur="500" fill="hold"/>
                                        <p:tgtEl>
                                          <p:spTgt spid="4">
                                            <p:graphicEl>
                                              <a:dgm id="{44612A3A-7010-455E-982D-13892276492C}"/>
                                            </p:graphicEl>
                                          </p:spTgt>
                                        </p:tgtEl>
                                        <p:attrNameLst>
                                          <p:attrName>ppt_w</p:attrName>
                                        </p:attrNameLst>
                                      </p:cBhvr>
                                      <p:tavLst>
                                        <p:tav tm="0">
                                          <p:val>
                                            <p:fltVal val="0"/>
                                          </p:val>
                                        </p:tav>
                                        <p:tav tm="100000">
                                          <p:val>
                                            <p:strVal val="#ppt_w"/>
                                          </p:val>
                                        </p:tav>
                                      </p:tavLst>
                                    </p:anim>
                                    <p:anim calcmode="lin" valueType="num">
                                      <p:cBhvr>
                                        <p:cTn id="44" dur="500" fill="hold"/>
                                        <p:tgtEl>
                                          <p:spTgt spid="4">
                                            <p:graphicEl>
                                              <a:dgm id="{44612A3A-7010-455E-982D-13892276492C}"/>
                                            </p:graphicEl>
                                          </p:spTgt>
                                        </p:tgtEl>
                                        <p:attrNameLst>
                                          <p:attrName>ppt_h</p:attrName>
                                        </p:attrNameLst>
                                      </p:cBhvr>
                                      <p:tavLst>
                                        <p:tav tm="0">
                                          <p:val>
                                            <p:fltVal val="0"/>
                                          </p:val>
                                        </p:tav>
                                        <p:tav tm="100000">
                                          <p:val>
                                            <p:strVal val="#ppt_h"/>
                                          </p:val>
                                        </p:tav>
                                      </p:tavLst>
                                    </p:anim>
                                    <p:animEffect transition="in" filter="fade">
                                      <p:cBhvr>
                                        <p:cTn id="45" dur="500"/>
                                        <p:tgtEl>
                                          <p:spTgt spid="4">
                                            <p:graphicEl>
                                              <a:dgm id="{44612A3A-7010-455E-982D-13892276492C}"/>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7" presetClass="entr" presetSubtype="1" fill="hold" grpId="0" nodeType="clickEffect">
                                  <p:stCondLst>
                                    <p:cond delay="0"/>
                                  </p:stCondLst>
                                  <p:childTnLst>
                                    <p:set>
                                      <p:cBhvr>
                                        <p:cTn id="49" dur="1" fill="hold">
                                          <p:stCondLst>
                                            <p:cond delay="0"/>
                                          </p:stCondLst>
                                        </p:cTn>
                                        <p:tgtEl>
                                          <p:spTgt spid="4">
                                            <p:graphicEl>
                                              <a:dgm id="{10B49261-2E38-4333-877D-540977F0CE76}"/>
                                            </p:graphicEl>
                                          </p:spTgt>
                                        </p:tgtEl>
                                        <p:attrNameLst>
                                          <p:attrName>style.visibility</p:attrName>
                                        </p:attrNameLst>
                                      </p:cBhvr>
                                      <p:to>
                                        <p:strVal val="visible"/>
                                      </p:to>
                                    </p:set>
                                    <p:anim calcmode="lin" valueType="num">
                                      <p:cBhvr>
                                        <p:cTn id="50" dur="500" fill="hold"/>
                                        <p:tgtEl>
                                          <p:spTgt spid="4">
                                            <p:graphicEl>
                                              <a:dgm id="{10B49261-2E38-4333-877D-540977F0CE76}"/>
                                            </p:graphicEl>
                                          </p:spTgt>
                                        </p:tgtEl>
                                        <p:attrNameLst>
                                          <p:attrName>ppt_x</p:attrName>
                                        </p:attrNameLst>
                                      </p:cBhvr>
                                      <p:tavLst>
                                        <p:tav tm="0">
                                          <p:val>
                                            <p:strVal val="#ppt_x"/>
                                          </p:val>
                                        </p:tav>
                                        <p:tav tm="100000">
                                          <p:val>
                                            <p:strVal val="#ppt_x"/>
                                          </p:val>
                                        </p:tav>
                                      </p:tavLst>
                                    </p:anim>
                                    <p:anim calcmode="lin" valueType="num">
                                      <p:cBhvr>
                                        <p:cTn id="51" dur="500" fill="hold"/>
                                        <p:tgtEl>
                                          <p:spTgt spid="4">
                                            <p:graphicEl>
                                              <a:dgm id="{10B49261-2E38-4333-877D-540977F0CE76}"/>
                                            </p:graphicEl>
                                          </p:spTgt>
                                        </p:tgtEl>
                                        <p:attrNameLst>
                                          <p:attrName>ppt_y</p:attrName>
                                        </p:attrNameLst>
                                      </p:cBhvr>
                                      <p:tavLst>
                                        <p:tav tm="0">
                                          <p:val>
                                            <p:strVal val="#ppt_y-#ppt_h/2"/>
                                          </p:val>
                                        </p:tav>
                                        <p:tav tm="100000">
                                          <p:val>
                                            <p:strVal val="#ppt_y"/>
                                          </p:val>
                                        </p:tav>
                                      </p:tavLst>
                                    </p:anim>
                                    <p:anim calcmode="lin" valueType="num">
                                      <p:cBhvr>
                                        <p:cTn id="52" dur="500" fill="hold"/>
                                        <p:tgtEl>
                                          <p:spTgt spid="4">
                                            <p:graphicEl>
                                              <a:dgm id="{10B49261-2E38-4333-877D-540977F0CE76}"/>
                                            </p:graphicEl>
                                          </p:spTgt>
                                        </p:tgtEl>
                                        <p:attrNameLst>
                                          <p:attrName>ppt_w</p:attrName>
                                        </p:attrNameLst>
                                      </p:cBhvr>
                                      <p:tavLst>
                                        <p:tav tm="0">
                                          <p:val>
                                            <p:strVal val="#ppt_w"/>
                                          </p:val>
                                        </p:tav>
                                        <p:tav tm="100000">
                                          <p:val>
                                            <p:strVal val="#ppt_w"/>
                                          </p:val>
                                        </p:tav>
                                      </p:tavLst>
                                    </p:anim>
                                    <p:anim calcmode="lin" valueType="num">
                                      <p:cBhvr>
                                        <p:cTn id="53" dur="500" fill="hold"/>
                                        <p:tgtEl>
                                          <p:spTgt spid="4">
                                            <p:graphicEl>
                                              <a:dgm id="{10B49261-2E38-4333-877D-540977F0CE76}"/>
                                            </p:graphicEl>
                                          </p:spTgt>
                                        </p:tgtEl>
                                        <p:attrNameLst>
                                          <p:attrName>ppt_h</p:attrName>
                                        </p:attrNameLst>
                                      </p:cBhvr>
                                      <p:tavLst>
                                        <p:tav tm="0">
                                          <p:val>
                                            <p:fltVal val="0"/>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4">
                                            <p:graphicEl>
                                              <a:dgm id="{E02B32B1-A93B-45CE-A8E9-B011A91A1719}"/>
                                            </p:graphicEl>
                                          </p:spTgt>
                                        </p:tgtEl>
                                        <p:attrNameLst>
                                          <p:attrName>style.visibility</p:attrName>
                                        </p:attrNameLst>
                                      </p:cBhvr>
                                      <p:to>
                                        <p:strVal val="visible"/>
                                      </p:to>
                                    </p:set>
                                    <p:anim calcmode="lin" valueType="num">
                                      <p:cBhvr>
                                        <p:cTn id="58" dur="500" fill="hold"/>
                                        <p:tgtEl>
                                          <p:spTgt spid="4">
                                            <p:graphicEl>
                                              <a:dgm id="{E02B32B1-A93B-45CE-A8E9-B011A91A1719}"/>
                                            </p:graphicEl>
                                          </p:spTgt>
                                        </p:tgtEl>
                                        <p:attrNameLst>
                                          <p:attrName>ppt_w</p:attrName>
                                        </p:attrNameLst>
                                      </p:cBhvr>
                                      <p:tavLst>
                                        <p:tav tm="0">
                                          <p:val>
                                            <p:fltVal val="0"/>
                                          </p:val>
                                        </p:tav>
                                        <p:tav tm="100000">
                                          <p:val>
                                            <p:strVal val="#ppt_w"/>
                                          </p:val>
                                        </p:tav>
                                      </p:tavLst>
                                    </p:anim>
                                    <p:anim calcmode="lin" valueType="num">
                                      <p:cBhvr>
                                        <p:cTn id="59" dur="500" fill="hold"/>
                                        <p:tgtEl>
                                          <p:spTgt spid="4">
                                            <p:graphicEl>
                                              <a:dgm id="{E02B32B1-A93B-45CE-A8E9-B011A91A1719}"/>
                                            </p:graphicEl>
                                          </p:spTgt>
                                        </p:tgtEl>
                                        <p:attrNameLst>
                                          <p:attrName>ppt_h</p:attrName>
                                        </p:attrNameLst>
                                      </p:cBhvr>
                                      <p:tavLst>
                                        <p:tav tm="0">
                                          <p:val>
                                            <p:fltVal val="0"/>
                                          </p:val>
                                        </p:tav>
                                        <p:tav tm="100000">
                                          <p:val>
                                            <p:strVal val="#ppt_h"/>
                                          </p:val>
                                        </p:tav>
                                      </p:tavLst>
                                    </p:anim>
                                    <p:animEffect transition="in" filter="fade">
                                      <p:cBhvr>
                                        <p:cTn id="60" dur="500"/>
                                        <p:tgtEl>
                                          <p:spTgt spid="4">
                                            <p:graphicEl>
                                              <a:dgm id="{E02B32B1-A93B-45CE-A8E9-B011A91A1719}"/>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4">
                                            <p:graphicEl>
                                              <a:dgm id="{F6C34058-B94A-4665-B0D2-FAC45F96C35E}"/>
                                            </p:graphicEl>
                                          </p:spTgt>
                                        </p:tgtEl>
                                        <p:attrNameLst>
                                          <p:attrName>style.visibility</p:attrName>
                                        </p:attrNameLst>
                                      </p:cBhvr>
                                      <p:to>
                                        <p:strVal val="visible"/>
                                      </p:to>
                                    </p:set>
                                    <p:anim calcmode="lin" valueType="num">
                                      <p:cBhvr>
                                        <p:cTn id="65" dur="500" fill="hold"/>
                                        <p:tgtEl>
                                          <p:spTgt spid="4">
                                            <p:graphicEl>
                                              <a:dgm id="{F6C34058-B94A-4665-B0D2-FAC45F96C35E}"/>
                                            </p:graphicEl>
                                          </p:spTgt>
                                        </p:tgtEl>
                                        <p:attrNameLst>
                                          <p:attrName>ppt_x</p:attrName>
                                        </p:attrNameLst>
                                      </p:cBhvr>
                                      <p:tavLst>
                                        <p:tav tm="0">
                                          <p:val>
                                            <p:strVal val="#ppt_x"/>
                                          </p:val>
                                        </p:tav>
                                        <p:tav tm="100000">
                                          <p:val>
                                            <p:strVal val="#ppt_x"/>
                                          </p:val>
                                        </p:tav>
                                      </p:tavLst>
                                    </p:anim>
                                    <p:anim calcmode="lin" valueType="num">
                                      <p:cBhvr>
                                        <p:cTn id="66" dur="500" fill="hold"/>
                                        <p:tgtEl>
                                          <p:spTgt spid="4">
                                            <p:graphicEl>
                                              <a:dgm id="{F6C34058-B94A-4665-B0D2-FAC45F96C35E}"/>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4">
                                            <p:graphicEl>
                                              <a:dgm id="{F6C34058-B94A-4665-B0D2-FAC45F96C35E}"/>
                                            </p:graphicEl>
                                          </p:spTgt>
                                        </p:tgtEl>
                                        <p:attrNameLst>
                                          <p:attrName>ppt_w</p:attrName>
                                        </p:attrNameLst>
                                      </p:cBhvr>
                                      <p:tavLst>
                                        <p:tav tm="0">
                                          <p:val>
                                            <p:strVal val="#ppt_w"/>
                                          </p:val>
                                        </p:tav>
                                        <p:tav tm="100000">
                                          <p:val>
                                            <p:strVal val="#ppt_w"/>
                                          </p:val>
                                        </p:tav>
                                      </p:tavLst>
                                    </p:anim>
                                    <p:anim calcmode="lin" valueType="num">
                                      <p:cBhvr>
                                        <p:cTn id="68" dur="500" fill="hold"/>
                                        <p:tgtEl>
                                          <p:spTgt spid="4">
                                            <p:graphicEl>
                                              <a:dgm id="{F6C34058-B94A-4665-B0D2-FAC45F96C35E}"/>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4">
                                            <p:graphicEl>
                                              <a:dgm id="{98DC2228-4CA8-4FBD-BE7A-F2BCAB7EE064}"/>
                                            </p:graphicEl>
                                          </p:spTgt>
                                        </p:tgtEl>
                                        <p:attrNameLst>
                                          <p:attrName>style.visibility</p:attrName>
                                        </p:attrNameLst>
                                      </p:cBhvr>
                                      <p:to>
                                        <p:strVal val="visible"/>
                                      </p:to>
                                    </p:set>
                                    <p:anim calcmode="lin" valueType="num">
                                      <p:cBhvr>
                                        <p:cTn id="73" dur="500" fill="hold"/>
                                        <p:tgtEl>
                                          <p:spTgt spid="4">
                                            <p:graphicEl>
                                              <a:dgm id="{98DC2228-4CA8-4FBD-BE7A-F2BCAB7EE064}"/>
                                            </p:graphicEl>
                                          </p:spTgt>
                                        </p:tgtEl>
                                        <p:attrNameLst>
                                          <p:attrName>ppt_w</p:attrName>
                                        </p:attrNameLst>
                                      </p:cBhvr>
                                      <p:tavLst>
                                        <p:tav tm="0">
                                          <p:val>
                                            <p:fltVal val="0"/>
                                          </p:val>
                                        </p:tav>
                                        <p:tav tm="100000">
                                          <p:val>
                                            <p:strVal val="#ppt_w"/>
                                          </p:val>
                                        </p:tav>
                                      </p:tavLst>
                                    </p:anim>
                                    <p:anim calcmode="lin" valueType="num">
                                      <p:cBhvr>
                                        <p:cTn id="74" dur="500" fill="hold"/>
                                        <p:tgtEl>
                                          <p:spTgt spid="4">
                                            <p:graphicEl>
                                              <a:dgm id="{98DC2228-4CA8-4FBD-BE7A-F2BCAB7EE064}"/>
                                            </p:graphicEl>
                                          </p:spTgt>
                                        </p:tgtEl>
                                        <p:attrNameLst>
                                          <p:attrName>ppt_h</p:attrName>
                                        </p:attrNameLst>
                                      </p:cBhvr>
                                      <p:tavLst>
                                        <p:tav tm="0">
                                          <p:val>
                                            <p:fltVal val="0"/>
                                          </p:val>
                                        </p:tav>
                                        <p:tav tm="100000">
                                          <p:val>
                                            <p:strVal val="#ppt_h"/>
                                          </p:val>
                                        </p:tav>
                                      </p:tavLst>
                                    </p:anim>
                                    <p:animEffect transition="in" filter="fade">
                                      <p:cBhvr>
                                        <p:cTn id="75" dur="500"/>
                                        <p:tgtEl>
                                          <p:spTgt spid="4">
                                            <p:graphicEl>
                                              <a:dgm id="{98DC2228-4CA8-4FBD-BE7A-F2BCAB7EE064}"/>
                                            </p:graphicEl>
                                          </p:spTgt>
                                        </p:tgtEl>
                                      </p:cBhvr>
                                    </p:animEffect>
                                  </p:childTnLst>
                                </p:cTn>
                              </p:par>
                            </p:childTnLst>
                          </p:cTn>
                        </p:par>
                      </p:childTnLst>
                    </p:cTn>
                  </p:par>
                  <p:par>
                    <p:cTn id="76" fill="hold">
                      <p:stCondLst>
                        <p:cond delay="indefinite"/>
                      </p:stCondLst>
                      <p:childTnLst>
                        <p:par>
                          <p:cTn id="77" fill="hold">
                            <p:stCondLst>
                              <p:cond delay="0"/>
                            </p:stCondLst>
                            <p:childTnLst>
                              <p:par>
                                <p:cTn id="78" presetID="17" presetClass="entr" presetSubtype="1" fill="hold" grpId="0" nodeType="clickEffect">
                                  <p:stCondLst>
                                    <p:cond delay="0"/>
                                  </p:stCondLst>
                                  <p:childTnLst>
                                    <p:set>
                                      <p:cBhvr>
                                        <p:cTn id="79" dur="1" fill="hold">
                                          <p:stCondLst>
                                            <p:cond delay="0"/>
                                          </p:stCondLst>
                                        </p:cTn>
                                        <p:tgtEl>
                                          <p:spTgt spid="4">
                                            <p:graphicEl>
                                              <a:dgm id="{A64A5609-2709-430E-A009-E012925686C4}"/>
                                            </p:graphicEl>
                                          </p:spTgt>
                                        </p:tgtEl>
                                        <p:attrNameLst>
                                          <p:attrName>style.visibility</p:attrName>
                                        </p:attrNameLst>
                                      </p:cBhvr>
                                      <p:to>
                                        <p:strVal val="visible"/>
                                      </p:to>
                                    </p:set>
                                    <p:anim calcmode="lin" valueType="num">
                                      <p:cBhvr>
                                        <p:cTn id="80" dur="500" fill="hold"/>
                                        <p:tgtEl>
                                          <p:spTgt spid="4">
                                            <p:graphicEl>
                                              <a:dgm id="{A64A5609-2709-430E-A009-E012925686C4}"/>
                                            </p:graphicEl>
                                          </p:spTgt>
                                        </p:tgtEl>
                                        <p:attrNameLst>
                                          <p:attrName>ppt_x</p:attrName>
                                        </p:attrNameLst>
                                      </p:cBhvr>
                                      <p:tavLst>
                                        <p:tav tm="0">
                                          <p:val>
                                            <p:strVal val="#ppt_x"/>
                                          </p:val>
                                        </p:tav>
                                        <p:tav tm="100000">
                                          <p:val>
                                            <p:strVal val="#ppt_x"/>
                                          </p:val>
                                        </p:tav>
                                      </p:tavLst>
                                    </p:anim>
                                    <p:anim calcmode="lin" valueType="num">
                                      <p:cBhvr>
                                        <p:cTn id="81" dur="500" fill="hold"/>
                                        <p:tgtEl>
                                          <p:spTgt spid="4">
                                            <p:graphicEl>
                                              <a:dgm id="{A64A5609-2709-430E-A009-E012925686C4}"/>
                                            </p:graphicEl>
                                          </p:spTgt>
                                        </p:tgtEl>
                                        <p:attrNameLst>
                                          <p:attrName>ppt_y</p:attrName>
                                        </p:attrNameLst>
                                      </p:cBhvr>
                                      <p:tavLst>
                                        <p:tav tm="0">
                                          <p:val>
                                            <p:strVal val="#ppt_y-#ppt_h/2"/>
                                          </p:val>
                                        </p:tav>
                                        <p:tav tm="100000">
                                          <p:val>
                                            <p:strVal val="#ppt_y"/>
                                          </p:val>
                                        </p:tav>
                                      </p:tavLst>
                                    </p:anim>
                                    <p:anim calcmode="lin" valueType="num">
                                      <p:cBhvr>
                                        <p:cTn id="82" dur="500" fill="hold"/>
                                        <p:tgtEl>
                                          <p:spTgt spid="4">
                                            <p:graphicEl>
                                              <a:dgm id="{A64A5609-2709-430E-A009-E012925686C4}"/>
                                            </p:graphicEl>
                                          </p:spTgt>
                                        </p:tgtEl>
                                        <p:attrNameLst>
                                          <p:attrName>ppt_w</p:attrName>
                                        </p:attrNameLst>
                                      </p:cBhvr>
                                      <p:tavLst>
                                        <p:tav tm="0">
                                          <p:val>
                                            <p:strVal val="#ppt_w"/>
                                          </p:val>
                                        </p:tav>
                                        <p:tav tm="100000">
                                          <p:val>
                                            <p:strVal val="#ppt_w"/>
                                          </p:val>
                                        </p:tav>
                                      </p:tavLst>
                                    </p:anim>
                                    <p:anim calcmode="lin" valueType="num">
                                      <p:cBhvr>
                                        <p:cTn id="83" dur="500" fill="hold"/>
                                        <p:tgtEl>
                                          <p:spTgt spid="4">
                                            <p:graphicEl>
                                              <a:dgm id="{A64A5609-2709-430E-A009-E012925686C4}"/>
                                            </p:graphicEl>
                                          </p:spTgt>
                                        </p:tgtEl>
                                        <p:attrNameLst>
                                          <p:attrName>ppt_h</p:attrName>
                                        </p:attrNameLst>
                                      </p:cBhvr>
                                      <p:tavLst>
                                        <p:tav tm="0">
                                          <p:val>
                                            <p:fltVal val="0"/>
                                          </p:val>
                                        </p:tav>
                                        <p:tav tm="100000">
                                          <p:val>
                                            <p:strVal val="#ppt_h"/>
                                          </p:val>
                                        </p:tav>
                                      </p:tavLst>
                                    </p:anim>
                                  </p:childTnLst>
                                </p:cTn>
                              </p:par>
                            </p:childTnLst>
                          </p:cTn>
                        </p:par>
                        <p:par>
                          <p:cTn id="84" fill="hold">
                            <p:stCondLst>
                              <p:cond delay="500"/>
                            </p:stCondLst>
                            <p:childTnLst>
                              <p:par>
                                <p:cTn id="85" presetID="22" presetClass="entr" presetSubtype="8" fill="hold" grpId="0" nodeType="afterEffect">
                                  <p:stCondLst>
                                    <p:cond delay="0"/>
                                  </p:stCondLst>
                                  <p:childTnLst>
                                    <p:set>
                                      <p:cBhvr>
                                        <p:cTn id="86" dur="1" fill="hold">
                                          <p:stCondLst>
                                            <p:cond delay="0"/>
                                          </p:stCondLst>
                                        </p:cTn>
                                        <p:tgtEl>
                                          <p:spTgt spid="2">
                                            <p:bg/>
                                          </p:spTgt>
                                        </p:tgtEl>
                                        <p:attrNameLst>
                                          <p:attrName>style.visibility</p:attrName>
                                        </p:attrNameLst>
                                      </p:cBhvr>
                                      <p:to>
                                        <p:strVal val="visible"/>
                                      </p:to>
                                    </p:set>
                                    <p:animEffect transition="in" filter="wipe(left)">
                                      <p:cBhvr>
                                        <p:cTn id="87" dur="500"/>
                                        <p:tgtEl>
                                          <p:spTgt spid="2">
                                            <p:bg/>
                                          </p:spTgt>
                                        </p:tgtEl>
                                      </p:cBhvr>
                                    </p:animEffect>
                                  </p:childTnLst>
                                </p:cTn>
                              </p:par>
                              <p:par>
                                <p:cTn id="88" presetID="22" presetClass="entr" presetSubtype="8" fill="hold" grpId="0" nodeType="withEffect">
                                  <p:stCondLst>
                                    <p:cond delay="0"/>
                                  </p:stCondLst>
                                  <p:childTnLst>
                                    <p:set>
                                      <p:cBhvr>
                                        <p:cTn id="89" dur="1" fill="hold">
                                          <p:stCondLst>
                                            <p:cond delay="0"/>
                                          </p:stCondLst>
                                        </p:cTn>
                                        <p:tgtEl>
                                          <p:spTgt spid="2">
                                            <p:txEl>
                                              <p:pRg st="0" end="0"/>
                                            </p:txEl>
                                          </p:spTgt>
                                        </p:tgtEl>
                                        <p:attrNameLst>
                                          <p:attrName>style.visibility</p:attrName>
                                        </p:attrNameLst>
                                      </p:cBhvr>
                                      <p:to>
                                        <p:strVal val="visible"/>
                                      </p:to>
                                    </p:set>
                                    <p:animEffect transition="in" filter="wipe(left)">
                                      <p:cBhvr>
                                        <p:cTn id="90" dur="500"/>
                                        <p:tgtEl>
                                          <p:spTgt spid="2">
                                            <p:txEl>
                                              <p:pRg st="0" end="0"/>
                                            </p:txEl>
                                          </p:spTgt>
                                        </p:tgtEl>
                                      </p:cBhvr>
                                    </p:animEffect>
                                  </p:childTnLst>
                                </p:cTn>
                              </p:par>
                            </p:childTnLst>
                          </p:cTn>
                        </p:par>
                        <p:par>
                          <p:cTn id="91" fill="hold">
                            <p:stCondLst>
                              <p:cond delay="1000"/>
                            </p:stCondLst>
                            <p:childTnLst>
                              <p:par>
                                <p:cTn id="92" presetID="22" presetClass="entr" presetSubtype="8" fill="hold" grpId="0" nodeType="afterEffect">
                                  <p:stCondLst>
                                    <p:cond delay="0"/>
                                  </p:stCondLst>
                                  <p:childTnLst>
                                    <p:set>
                                      <p:cBhvr>
                                        <p:cTn id="93" dur="1" fill="hold">
                                          <p:stCondLst>
                                            <p:cond delay="0"/>
                                          </p:stCondLst>
                                        </p:cTn>
                                        <p:tgtEl>
                                          <p:spTgt spid="3">
                                            <p:bg/>
                                          </p:spTgt>
                                        </p:tgtEl>
                                        <p:attrNameLst>
                                          <p:attrName>style.visibility</p:attrName>
                                        </p:attrNameLst>
                                      </p:cBhvr>
                                      <p:to>
                                        <p:strVal val="visible"/>
                                      </p:to>
                                    </p:set>
                                    <p:animEffect transition="in" filter="wipe(left)">
                                      <p:cBhvr>
                                        <p:cTn id="94" dur="500"/>
                                        <p:tgtEl>
                                          <p:spTgt spid="3">
                                            <p:bg/>
                                          </p:spTgt>
                                        </p:tgtEl>
                                      </p:cBhvr>
                                    </p:animEffect>
                                  </p:childTnLst>
                                </p:cTn>
                              </p:par>
                              <p:par>
                                <p:cTn id="95" presetID="22" presetClass="entr" presetSubtype="8" fill="hold" grpId="0" nodeType="withEffect">
                                  <p:stCondLst>
                                    <p:cond delay="0"/>
                                  </p:stCondLst>
                                  <p:childTnLst>
                                    <p:set>
                                      <p:cBhvr>
                                        <p:cTn id="96" dur="1" fill="hold">
                                          <p:stCondLst>
                                            <p:cond delay="0"/>
                                          </p:stCondLst>
                                        </p:cTn>
                                        <p:tgtEl>
                                          <p:spTgt spid="3">
                                            <p:txEl>
                                              <p:pRg st="0" end="0"/>
                                            </p:txEl>
                                          </p:spTgt>
                                        </p:tgtEl>
                                        <p:attrNameLst>
                                          <p:attrName>style.visibility</p:attrName>
                                        </p:attrNameLst>
                                      </p:cBhvr>
                                      <p:to>
                                        <p:strVal val="visible"/>
                                      </p:to>
                                    </p:set>
                                    <p:animEffect transition="in" filter="wipe(left)">
                                      <p:cBhvr>
                                        <p:cTn id="97" dur="500"/>
                                        <p:tgtEl>
                                          <p:spTgt spid="3">
                                            <p:txEl>
                                              <p:pRg st="0" end="0"/>
                                            </p:txEl>
                                          </p:spTgt>
                                        </p:tgtEl>
                                      </p:cBhvr>
                                    </p:animEffect>
                                  </p:childTnLst>
                                </p:cTn>
                              </p:par>
                            </p:childTnLst>
                          </p:cTn>
                        </p:par>
                        <p:par>
                          <p:cTn id="98" fill="hold">
                            <p:stCondLst>
                              <p:cond delay="1500"/>
                            </p:stCondLst>
                            <p:childTnLst>
                              <p:par>
                                <p:cTn id="99" presetID="22" presetClass="entr" presetSubtype="8" fill="hold" grpId="0" nodeType="afterEffect">
                                  <p:stCondLst>
                                    <p:cond delay="0"/>
                                  </p:stCondLst>
                                  <p:childTnLst>
                                    <p:set>
                                      <p:cBhvr>
                                        <p:cTn id="100" dur="1" fill="hold">
                                          <p:stCondLst>
                                            <p:cond delay="0"/>
                                          </p:stCondLst>
                                        </p:cTn>
                                        <p:tgtEl>
                                          <p:spTgt spid="5">
                                            <p:bg/>
                                          </p:spTgt>
                                        </p:tgtEl>
                                        <p:attrNameLst>
                                          <p:attrName>style.visibility</p:attrName>
                                        </p:attrNameLst>
                                      </p:cBhvr>
                                      <p:to>
                                        <p:strVal val="visible"/>
                                      </p:to>
                                    </p:set>
                                    <p:animEffect transition="in" filter="wipe(left)">
                                      <p:cBhvr>
                                        <p:cTn id="101" dur="500"/>
                                        <p:tgtEl>
                                          <p:spTgt spid="5">
                                            <p:bg/>
                                          </p:spTgt>
                                        </p:tgtEl>
                                      </p:cBhvr>
                                    </p:animEffect>
                                  </p:childTnLst>
                                </p:cTn>
                              </p:par>
                              <p:par>
                                <p:cTn id="102" presetID="22" presetClass="entr" presetSubtype="8" fill="hold" grpId="0" nodeType="withEffect">
                                  <p:stCondLst>
                                    <p:cond delay="0"/>
                                  </p:stCondLst>
                                  <p:childTnLst>
                                    <p:set>
                                      <p:cBhvr>
                                        <p:cTn id="103" dur="1" fill="hold">
                                          <p:stCondLst>
                                            <p:cond delay="0"/>
                                          </p:stCondLst>
                                        </p:cTn>
                                        <p:tgtEl>
                                          <p:spTgt spid="5">
                                            <p:txEl>
                                              <p:pRg st="0" end="0"/>
                                            </p:txEl>
                                          </p:spTgt>
                                        </p:tgtEl>
                                        <p:attrNameLst>
                                          <p:attrName>style.visibility</p:attrName>
                                        </p:attrNameLst>
                                      </p:cBhvr>
                                      <p:to>
                                        <p:strVal val="visible"/>
                                      </p:to>
                                    </p:set>
                                    <p:animEffect transition="in" filter="wipe(left)">
                                      <p:cBhvr>
                                        <p:cTn id="104" dur="500"/>
                                        <p:tgtEl>
                                          <p:spTgt spid="5">
                                            <p:txEl>
                                              <p:pRg st="0" end="0"/>
                                            </p:txEl>
                                          </p:spTgt>
                                        </p:tgtEl>
                                      </p:cBhvr>
                                    </p:animEffect>
                                  </p:childTnLst>
                                </p:cTn>
                              </p:par>
                            </p:childTnLst>
                          </p:cTn>
                        </p:par>
                        <p:par>
                          <p:cTn id="105" fill="hold">
                            <p:stCondLst>
                              <p:cond delay="2000"/>
                            </p:stCondLst>
                            <p:childTnLst>
                              <p:par>
                                <p:cTn id="106" presetID="22" presetClass="entr" presetSubtype="8" fill="hold" grpId="0" nodeType="afterEffect">
                                  <p:stCondLst>
                                    <p:cond delay="0"/>
                                  </p:stCondLst>
                                  <p:childTnLst>
                                    <p:set>
                                      <p:cBhvr>
                                        <p:cTn id="107" dur="1" fill="hold">
                                          <p:stCondLst>
                                            <p:cond delay="0"/>
                                          </p:stCondLst>
                                        </p:cTn>
                                        <p:tgtEl>
                                          <p:spTgt spid="6">
                                            <p:bg/>
                                          </p:spTgt>
                                        </p:tgtEl>
                                        <p:attrNameLst>
                                          <p:attrName>style.visibility</p:attrName>
                                        </p:attrNameLst>
                                      </p:cBhvr>
                                      <p:to>
                                        <p:strVal val="visible"/>
                                      </p:to>
                                    </p:set>
                                    <p:animEffect transition="in" filter="wipe(left)">
                                      <p:cBhvr>
                                        <p:cTn id="108" dur="500"/>
                                        <p:tgtEl>
                                          <p:spTgt spid="6">
                                            <p:bg/>
                                          </p:spTgt>
                                        </p:tgtEl>
                                      </p:cBhvr>
                                    </p:animEffect>
                                  </p:childTnLst>
                                </p:cTn>
                              </p:par>
                              <p:par>
                                <p:cTn id="109" presetID="22" presetClass="entr" presetSubtype="8" fill="hold" grpId="0" nodeType="withEffect">
                                  <p:stCondLst>
                                    <p:cond delay="0"/>
                                  </p:stCondLst>
                                  <p:childTnLst>
                                    <p:set>
                                      <p:cBhvr>
                                        <p:cTn id="110" dur="1" fill="hold">
                                          <p:stCondLst>
                                            <p:cond delay="0"/>
                                          </p:stCondLst>
                                        </p:cTn>
                                        <p:tgtEl>
                                          <p:spTgt spid="6">
                                            <p:txEl>
                                              <p:pRg st="0" end="0"/>
                                            </p:txEl>
                                          </p:spTgt>
                                        </p:tgtEl>
                                        <p:attrNameLst>
                                          <p:attrName>style.visibility</p:attrName>
                                        </p:attrNameLst>
                                      </p:cBhvr>
                                      <p:to>
                                        <p:strVal val="visible"/>
                                      </p:to>
                                    </p:set>
                                    <p:animEffect transition="in" filter="wipe(left)">
                                      <p:cBhvr>
                                        <p:cTn id="111" dur="500"/>
                                        <p:tgtEl>
                                          <p:spTgt spid="6">
                                            <p:txEl>
                                              <p:pRg st="0" end="0"/>
                                            </p:txEl>
                                          </p:spTgt>
                                        </p:tgtEl>
                                      </p:cBhvr>
                                    </p:animEffect>
                                  </p:childTnLst>
                                </p:cTn>
                              </p:par>
                            </p:childTnLst>
                          </p:cTn>
                        </p:par>
                        <p:par>
                          <p:cTn id="112" fill="hold">
                            <p:stCondLst>
                              <p:cond delay="2500"/>
                            </p:stCondLst>
                            <p:childTnLst>
                              <p:par>
                                <p:cTn id="113" presetID="22" presetClass="entr" presetSubtype="8" fill="hold" grpId="0" nodeType="afterEffect">
                                  <p:stCondLst>
                                    <p:cond delay="0"/>
                                  </p:stCondLst>
                                  <p:childTnLst>
                                    <p:set>
                                      <p:cBhvr>
                                        <p:cTn id="114" dur="1" fill="hold">
                                          <p:stCondLst>
                                            <p:cond delay="0"/>
                                          </p:stCondLst>
                                        </p:cTn>
                                        <p:tgtEl>
                                          <p:spTgt spid="8">
                                            <p:bg/>
                                          </p:spTgt>
                                        </p:tgtEl>
                                        <p:attrNameLst>
                                          <p:attrName>style.visibility</p:attrName>
                                        </p:attrNameLst>
                                      </p:cBhvr>
                                      <p:to>
                                        <p:strVal val="visible"/>
                                      </p:to>
                                    </p:set>
                                    <p:animEffect transition="in" filter="wipe(left)">
                                      <p:cBhvr>
                                        <p:cTn id="115" dur="500"/>
                                        <p:tgtEl>
                                          <p:spTgt spid="8">
                                            <p:bg/>
                                          </p:spTgt>
                                        </p:tgtEl>
                                      </p:cBhvr>
                                    </p:animEffect>
                                  </p:childTnLst>
                                </p:cTn>
                              </p:par>
                              <p:par>
                                <p:cTn id="116" presetID="22" presetClass="entr" presetSubtype="8" fill="hold" grpId="0" nodeType="withEffect">
                                  <p:stCondLst>
                                    <p:cond delay="0"/>
                                  </p:stCondLst>
                                  <p:childTnLst>
                                    <p:set>
                                      <p:cBhvr>
                                        <p:cTn id="117" dur="1" fill="hold">
                                          <p:stCondLst>
                                            <p:cond delay="0"/>
                                          </p:stCondLst>
                                        </p:cTn>
                                        <p:tgtEl>
                                          <p:spTgt spid="8">
                                            <p:txEl>
                                              <p:pRg st="0" end="0"/>
                                            </p:txEl>
                                          </p:spTgt>
                                        </p:tgtEl>
                                        <p:attrNameLst>
                                          <p:attrName>style.visibility</p:attrName>
                                        </p:attrNameLst>
                                      </p:cBhvr>
                                      <p:to>
                                        <p:strVal val="visible"/>
                                      </p:to>
                                    </p:set>
                                    <p:animEffect transition="in" filter="wipe(left)">
                                      <p:cBhvr>
                                        <p:cTn id="118"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13" grpId="0" animBg="1"/>
      <p:bldP spid="2" grpId="0" uiExpand="1" build="p" animBg="1"/>
      <p:bldP spid="3" grpId="0" uiExpand="1" build="p" animBg="1"/>
      <p:bldP spid="5" grpId="0" uiExpand="1" build="p" animBg="1"/>
      <p:bldP spid="6" grpId="0" uiExpand="1" build="p" animBg="1"/>
      <p:bldP spid="8" grpId="0" uiExpand="1"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38A812-2838-B211-FB2F-B71895BDF38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947D49-F77C-09AC-EAB0-A274E6F6F6D0}"/>
              </a:ext>
            </a:extLst>
          </p:cNvPr>
          <p:cNvSpPr txBox="1"/>
          <p:nvPr/>
        </p:nvSpPr>
        <p:spPr>
          <a:xfrm>
            <a:off x="3359889" y="0"/>
            <a:ext cx="5996762" cy="1015663"/>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000" b="1" dirty="0">
                <a:ln/>
                <a:solidFill>
                  <a:schemeClr val="accent3"/>
                </a:solidFill>
              </a:rPr>
              <a:t>ERKENNTNIS und LIEBE</a:t>
            </a:r>
          </a:p>
          <a:p>
            <a:pPr algn="ctr"/>
            <a:r>
              <a:rPr lang="en" sz="2000" b="1" dirty="0">
                <a:ln/>
                <a:solidFill>
                  <a:schemeClr val="accent4">
                    <a:lumMod val="50000"/>
                  </a:schemeClr>
                </a:solidFill>
              </a:rPr>
              <a:t>1. Kor 8 (Den Götzen geweihte Nahrungsmittel)</a:t>
            </a:r>
          </a:p>
        </p:txBody>
      </p:sp>
      <p:sp>
        <p:nvSpPr>
          <p:cNvPr id="6" name="CuadroTexto 5">
            <a:extLst>
              <a:ext uri="{FF2B5EF4-FFF2-40B4-BE49-F238E27FC236}">
                <a16:creationId xmlns:a16="http://schemas.microsoft.com/office/drawing/2014/main" id="{F9FD21FA-8D2C-237D-F434-C2F914B4B135}"/>
              </a:ext>
            </a:extLst>
          </p:cNvPr>
          <p:cNvSpPr txBox="1"/>
          <p:nvPr/>
        </p:nvSpPr>
        <p:spPr>
          <a:xfrm>
            <a:off x="4516673" y="2480472"/>
            <a:ext cx="3250020" cy="1323439"/>
          </a:xfrm>
          <a:prstGeom prst="rect">
            <a:avLst/>
          </a:prstGeom>
          <a:noFill/>
        </p:spPr>
        <p:txBody>
          <a:bodyPr wrap="square" rtlCol="0">
            <a:spAutoFit/>
          </a:bodyPr>
          <a:lstStyle/>
          <a:p>
            <a:pPr algn="ctr">
              <a:spcBef>
                <a:spcPts val="600"/>
              </a:spcBef>
            </a:pPr>
            <a:r>
              <a:rPr lang="de-DE" sz="2000" b="1" dirty="0"/>
              <a:t>Paulus "teilt" die Gemeinde in 2 Gruppen: </a:t>
            </a:r>
            <a:br>
              <a:rPr lang="de-DE" sz="2000" b="1" dirty="0"/>
            </a:br>
            <a:r>
              <a:rPr lang="de-DE" sz="2000" b="1" dirty="0"/>
              <a:t>die "Starken" und </a:t>
            </a:r>
            <a:br>
              <a:rPr lang="de-DE" sz="2000" b="1" dirty="0"/>
            </a:br>
            <a:r>
              <a:rPr lang="de-DE" sz="2000" b="1" dirty="0"/>
              <a:t>die "Schwachen".</a:t>
            </a:r>
            <a:endParaRPr lang="en" sz="2000" b="1" dirty="0"/>
          </a:p>
        </p:txBody>
      </p:sp>
      <p:graphicFrame>
        <p:nvGraphicFramePr>
          <p:cNvPr id="9" name="Diagrama 8">
            <a:extLst>
              <a:ext uri="{FF2B5EF4-FFF2-40B4-BE49-F238E27FC236}">
                <a16:creationId xmlns:a16="http://schemas.microsoft.com/office/drawing/2014/main" id="{73D8D0D8-2EF3-D07D-417D-80E36079791A}"/>
              </a:ext>
            </a:extLst>
          </p:cNvPr>
          <p:cNvGraphicFramePr/>
          <p:nvPr>
            <p:extLst>
              <p:ext uri="{D42A27DB-BD31-4B8C-83A1-F6EECF244321}">
                <p14:modId xmlns:p14="http://schemas.microsoft.com/office/powerpoint/2010/main" val="3084238896"/>
              </p:ext>
            </p:extLst>
          </p:nvPr>
        </p:nvGraphicFramePr>
        <p:xfrm>
          <a:off x="428625" y="4107258"/>
          <a:ext cx="11334750" cy="2282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Imagen 12">
            <a:extLst>
              <a:ext uri="{FF2B5EF4-FFF2-40B4-BE49-F238E27FC236}">
                <a16:creationId xmlns:a16="http://schemas.microsoft.com/office/drawing/2014/main" id="{C6D05AF3-48C5-9285-2B46-0E47EC6C8F86}"/>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a:xfrm>
            <a:off x="428625" y="1454874"/>
            <a:ext cx="3996684" cy="2591736"/>
          </a:xfrm>
          <a:prstGeom prst="rect">
            <a:avLst/>
          </a:prstGeom>
        </p:spPr>
      </p:pic>
      <p:sp>
        <p:nvSpPr>
          <p:cNvPr id="2" name="Scrollen: horizontal 1">
            <a:extLst>
              <a:ext uri="{FF2B5EF4-FFF2-40B4-BE49-F238E27FC236}">
                <a16:creationId xmlns:a16="http://schemas.microsoft.com/office/drawing/2014/main" id="{57DBB6EC-3039-0AC8-1E72-6FD8A3EFA260}"/>
              </a:ext>
            </a:extLst>
          </p:cNvPr>
          <p:cNvSpPr/>
          <p:nvPr/>
        </p:nvSpPr>
        <p:spPr>
          <a:xfrm>
            <a:off x="90478" y="-8340"/>
            <a:ext cx="3042405"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noProof="0" dirty="0">
                <a:solidFill>
                  <a:prstClr val="white"/>
                </a:solidFill>
                <a:latin typeface="Candara" panose="020E0502030303020204" pitchFamily="34" charset="0"/>
              </a:rPr>
              <a:t>S</a:t>
            </a: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o,  26. Juli –  </a:t>
            </a:r>
            <a:b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b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Erkenntnis oder Liebe</a:t>
            </a:r>
          </a:p>
        </p:txBody>
      </p:sp>
      <p:pic>
        <p:nvPicPr>
          <p:cNvPr id="15" name="Imagen 14">
            <a:extLst>
              <a:ext uri="{FF2B5EF4-FFF2-40B4-BE49-F238E27FC236}">
                <a16:creationId xmlns:a16="http://schemas.microsoft.com/office/drawing/2014/main" id="{3C941DCE-4752-F72C-C1FE-F982FB7C85A8}"/>
              </a:ext>
            </a:extLst>
          </p:cNvPr>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a:xfrm>
            <a:off x="7974949" y="1534237"/>
            <a:ext cx="3996686" cy="2591736"/>
          </a:xfrm>
          <a:prstGeom prst="rect">
            <a:avLst/>
          </a:prstGeom>
        </p:spPr>
      </p:pic>
      <p:sp>
        <p:nvSpPr>
          <p:cNvPr id="5" name="CuadroTexto 4">
            <a:extLst>
              <a:ext uri="{FF2B5EF4-FFF2-40B4-BE49-F238E27FC236}">
                <a16:creationId xmlns:a16="http://schemas.microsoft.com/office/drawing/2014/main" id="{6EDFFC6B-DAB9-4B3F-1FBA-6CE86533DD10}"/>
              </a:ext>
            </a:extLst>
          </p:cNvPr>
          <p:cNvSpPr txBox="1"/>
          <p:nvPr/>
        </p:nvSpPr>
        <p:spPr>
          <a:xfrm>
            <a:off x="3978265" y="1124486"/>
            <a:ext cx="4857392" cy="707886"/>
          </a:xfrm>
          <a:prstGeom prst="rect">
            <a:avLst/>
          </a:prstGeom>
          <a:solidFill>
            <a:schemeClr val="accent1">
              <a:lumMod val="20000"/>
              <a:lumOff val="80000"/>
            </a:schemeClr>
          </a:solidFill>
          <a:ln w="28575"/>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threePt" dir="t"/>
            </a:scene3d>
            <a:sp3d extrusionH="57150">
              <a:bevelT w="38100" h="38100"/>
            </a:sp3d>
          </a:bodyPr>
          <a:lstStyle/>
          <a:p>
            <a:pPr algn="ctr"/>
            <a:r>
              <a:rPr lang="en" sz="2000" b="1" dirty="0">
                <a:solidFill>
                  <a:schemeClr val="accent1">
                    <a:lumMod val="75000"/>
                  </a:schemeClr>
                </a:solidFill>
                <a:latin typeface="Candara" panose="020E0502030303020204" pitchFamily="34" charset="0"/>
              </a:rPr>
              <a:t>“</a:t>
            </a:r>
            <a:r>
              <a:rPr lang="de-DE" sz="2000" b="1" dirty="0">
                <a:solidFill>
                  <a:schemeClr val="accent1">
                    <a:lumMod val="75000"/>
                  </a:schemeClr>
                </a:solidFill>
                <a:latin typeface="Candara" panose="020E0502030303020204" pitchFamily="34" charset="0"/>
              </a:rPr>
              <a:t>Doch die Erkenntnis macht aufgeblasen, </a:t>
            </a:r>
            <a:br>
              <a:rPr lang="de-DE" sz="2000" b="1" dirty="0">
                <a:solidFill>
                  <a:schemeClr val="accent1">
                    <a:lumMod val="75000"/>
                  </a:schemeClr>
                </a:solidFill>
                <a:latin typeface="Candara" panose="020E0502030303020204" pitchFamily="34" charset="0"/>
              </a:rPr>
            </a:br>
            <a:r>
              <a:rPr lang="de-DE" sz="2000" b="1" dirty="0">
                <a:solidFill>
                  <a:schemeClr val="accent1">
                    <a:lumMod val="75000"/>
                  </a:schemeClr>
                </a:solidFill>
                <a:latin typeface="Candara" panose="020E0502030303020204" pitchFamily="34" charset="0"/>
              </a:rPr>
              <a:t>die Liebe dagegen baut auf</a:t>
            </a:r>
            <a:r>
              <a:rPr lang="en" sz="2000" b="1" dirty="0">
                <a:solidFill>
                  <a:schemeClr val="accent1">
                    <a:lumMod val="75000"/>
                  </a:schemeClr>
                </a:solidFill>
                <a:latin typeface="Candara" panose="020E0502030303020204" pitchFamily="34" charset="0"/>
              </a:rPr>
              <a:t>.” </a:t>
            </a:r>
            <a:r>
              <a:rPr lang="en" sz="1600" b="1" dirty="0">
                <a:solidFill>
                  <a:schemeClr val="accent1">
                    <a:lumMod val="75000"/>
                  </a:schemeClr>
                </a:solidFill>
                <a:latin typeface="Candara" panose="020E0502030303020204" pitchFamily="34" charset="0"/>
              </a:rPr>
              <a:t>(1. Kor 8:1b)</a:t>
            </a:r>
            <a:endParaRPr lang="es-ES" sz="2000" b="1" dirty="0">
              <a:solidFill>
                <a:schemeClr val="accent1">
                  <a:lumMod val="75000"/>
                </a:schemeClr>
              </a:solidFill>
              <a:latin typeface="Candara" panose="020E0502030303020204" pitchFamily="34" charset="0"/>
            </a:endParaRPr>
          </a:p>
        </p:txBody>
      </p:sp>
      <p:pic>
        <p:nvPicPr>
          <p:cNvPr id="11" name="Imagen 10">
            <a:extLst>
              <a:ext uri="{FF2B5EF4-FFF2-40B4-BE49-F238E27FC236}">
                <a16:creationId xmlns:a16="http://schemas.microsoft.com/office/drawing/2014/main" id="{F0A81A06-6B45-C961-2515-C9A4B45B6DE9}"/>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l="12674" r="9467"/>
          <a:stretch>
            <a:fillRect/>
          </a:stretch>
        </p:blipFill>
        <p:spPr>
          <a:xfrm>
            <a:off x="9643722" y="71847"/>
            <a:ext cx="1850065" cy="2105277"/>
          </a:xfrm>
          <a:prstGeom prst="rect">
            <a:avLst/>
          </a:prstGeom>
        </p:spPr>
      </p:pic>
    </p:spTree>
    <p:extLst>
      <p:ext uri="{BB962C8B-B14F-4D97-AF65-F5344CB8AC3E}">
        <p14:creationId xmlns:p14="http://schemas.microsoft.com/office/powerpoint/2010/main" val="171763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9"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fltVal val="0"/>
                                          </p:val>
                                        </p:tav>
                                        <p:tav tm="100000">
                                          <p:val>
                                            <p:strVal val="#ppt_w"/>
                                          </p:val>
                                        </p:tav>
                                      </p:tavLst>
                                    </p:anim>
                                    <p:anim calcmode="lin" valueType="num">
                                      <p:cBhvr>
                                        <p:cTn id="23" dur="500" fill="hold"/>
                                        <p:tgtEl>
                                          <p:spTgt spid="5"/>
                                        </p:tgtEl>
                                        <p:attrNameLst>
                                          <p:attrName>ppt_h</p:attrName>
                                        </p:attrNameLst>
                                      </p:cBhvr>
                                      <p:tavLst>
                                        <p:tav tm="0">
                                          <p:val>
                                            <p:fltVal val="0"/>
                                          </p:val>
                                        </p:tav>
                                        <p:tav tm="100000">
                                          <p:val>
                                            <p:strVal val="#ppt_h"/>
                                          </p:val>
                                        </p:tav>
                                      </p:tavLst>
                                    </p:anim>
                                    <p:animEffect transition="in" filter="fade">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2">
                                            <p:bg/>
                                          </p:spTgt>
                                        </p:tgtEl>
                                        <p:attrNameLst>
                                          <p:attrName>style.visibility</p:attrName>
                                        </p:attrNameLst>
                                      </p:cBhvr>
                                      <p:to>
                                        <p:strVal val="visible"/>
                                      </p:to>
                                    </p:set>
                                    <p:animEffect transition="in" filter="wipe(left)">
                                      <p:cBhvr>
                                        <p:cTn id="29" dur="500"/>
                                        <p:tgtEl>
                                          <p:spTgt spid="2">
                                            <p:bg/>
                                          </p:spTgt>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2">
                                            <p:txEl>
                                              <p:pRg st="0" end="0"/>
                                            </p:txEl>
                                          </p:spTgt>
                                        </p:tgtEl>
                                        <p:attrNameLst>
                                          <p:attrName>style.visibility</p:attrName>
                                        </p:attrNameLst>
                                      </p:cBhvr>
                                      <p:to>
                                        <p:strVal val="visible"/>
                                      </p:to>
                                    </p:set>
                                    <p:animEffect transition="in" filter="wipe(left)">
                                      <p:cBhvr>
                                        <p:cTn id="32" dur="500"/>
                                        <p:tgtEl>
                                          <p:spTgt spid="2">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5"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p:cTn id="37"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38"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9"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40" dur="1000" fill="hold"/>
                                        <p:tgtEl>
                                          <p:spTgt spid="6"/>
                                        </p:tgtEl>
                                        <p:attrNameLst>
                                          <p:attrName>ppt_h</p:attrName>
                                        </p:attrNameLst>
                                      </p:cBhvr>
                                      <p:tavLst>
                                        <p:tav tm="0">
                                          <p:val>
                                            <p:strVal val="#ppt_h"/>
                                          </p:val>
                                        </p:tav>
                                        <p:tav tm="100000">
                                          <p:val>
                                            <p:strVal val="#ppt_h"/>
                                          </p:val>
                                        </p:tav>
                                      </p:tavLst>
                                    </p:anim>
                                    <p:anim calcmode="lin" valueType="num">
                                      <p:cBhvr>
                                        <p:cTn id="41"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42"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43"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44" dur="1000" decel="50000">
                                          <p:stCondLst>
                                            <p:cond delay="0"/>
                                          </p:stCondLst>
                                        </p:cTn>
                                        <p:tgtEl>
                                          <p:spTgt spid="6"/>
                                        </p:tgtEl>
                                      </p:cBhvr>
                                    </p:animEffect>
                                  </p:childTnLst>
                                </p:cTn>
                              </p:par>
                              <p:par>
                                <p:cTn id="45" presetID="2" presetClass="entr" presetSubtype="6" fill="hold" nodeType="with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500" fill="hold"/>
                                        <p:tgtEl>
                                          <p:spTgt spid="13"/>
                                        </p:tgtEl>
                                        <p:attrNameLst>
                                          <p:attrName>ppt_x</p:attrName>
                                        </p:attrNameLst>
                                      </p:cBhvr>
                                      <p:tavLst>
                                        <p:tav tm="0">
                                          <p:val>
                                            <p:strVal val="1+#ppt_w/2"/>
                                          </p:val>
                                        </p:tav>
                                        <p:tav tm="100000">
                                          <p:val>
                                            <p:strVal val="#ppt_x"/>
                                          </p:val>
                                        </p:tav>
                                      </p:tavLst>
                                    </p:anim>
                                    <p:anim calcmode="lin" valueType="num">
                                      <p:cBhvr additive="base">
                                        <p:cTn id="48" dur="500" fill="hold"/>
                                        <p:tgtEl>
                                          <p:spTgt spid="13"/>
                                        </p:tgtEl>
                                        <p:attrNameLst>
                                          <p:attrName>ppt_y</p:attrName>
                                        </p:attrNameLst>
                                      </p:cBhvr>
                                      <p:tavLst>
                                        <p:tav tm="0">
                                          <p:val>
                                            <p:strVal val="1+#ppt_h/2"/>
                                          </p:val>
                                        </p:tav>
                                        <p:tav tm="100000">
                                          <p:val>
                                            <p:strVal val="#ppt_y"/>
                                          </p:val>
                                        </p:tav>
                                      </p:tavLst>
                                    </p:anim>
                                  </p:childTnLst>
                                </p:cTn>
                              </p:par>
                              <p:par>
                                <p:cTn id="49" presetID="2" presetClass="entr" presetSubtype="12" fill="hold" nodeType="withEffect">
                                  <p:stCondLst>
                                    <p:cond delay="0"/>
                                  </p:stCondLst>
                                  <p:childTnLst>
                                    <p:set>
                                      <p:cBhvr>
                                        <p:cTn id="50" dur="1" fill="hold">
                                          <p:stCondLst>
                                            <p:cond delay="0"/>
                                          </p:stCondLst>
                                        </p:cTn>
                                        <p:tgtEl>
                                          <p:spTgt spid="15"/>
                                        </p:tgtEl>
                                        <p:attrNameLst>
                                          <p:attrName>style.visibility</p:attrName>
                                        </p:attrNameLst>
                                      </p:cBhvr>
                                      <p:to>
                                        <p:strVal val="visible"/>
                                      </p:to>
                                    </p:set>
                                    <p:anim calcmode="lin" valueType="num">
                                      <p:cBhvr additive="base">
                                        <p:cTn id="51" dur="500" fill="hold"/>
                                        <p:tgtEl>
                                          <p:spTgt spid="15"/>
                                        </p:tgtEl>
                                        <p:attrNameLst>
                                          <p:attrName>ppt_x</p:attrName>
                                        </p:attrNameLst>
                                      </p:cBhvr>
                                      <p:tavLst>
                                        <p:tav tm="0">
                                          <p:val>
                                            <p:strVal val="0-#ppt_w/2"/>
                                          </p:val>
                                        </p:tav>
                                        <p:tav tm="100000">
                                          <p:val>
                                            <p:strVal val="#ppt_x"/>
                                          </p:val>
                                        </p:tav>
                                      </p:tavLst>
                                    </p:anim>
                                    <p:anim calcmode="lin" valueType="num">
                                      <p:cBhvr additive="base">
                                        <p:cTn id="5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50" presetClass="entr" presetSubtype="0" decel="100000" fill="hold" grpId="0" nodeType="clickEffect">
                                  <p:stCondLst>
                                    <p:cond delay="0"/>
                                  </p:stCondLst>
                                  <p:childTnLst>
                                    <p:set>
                                      <p:cBhvr>
                                        <p:cTn id="56" dur="1" fill="hold">
                                          <p:stCondLst>
                                            <p:cond delay="0"/>
                                          </p:stCondLst>
                                        </p:cTn>
                                        <p:tgtEl>
                                          <p:spTgt spid="9">
                                            <p:graphicEl>
                                              <a:dgm id="{96A1A607-75D1-49D1-9A28-DF4A61F2840B}"/>
                                            </p:graphicEl>
                                          </p:spTgt>
                                        </p:tgtEl>
                                        <p:attrNameLst>
                                          <p:attrName>style.visibility</p:attrName>
                                        </p:attrNameLst>
                                      </p:cBhvr>
                                      <p:to>
                                        <p:strVal val="visible"/>
                                      </p:to>
                                    </p:set>
                                    <p:anim calcmode="lin" valueType="num">
                                      <p:cBhvr>
                                        <p:cTn id="57" dur="500" fill="hold"/>
                                        <p:tgtEl>
                                          <p:spTgt spid="9">
                                            <p:graphicEl>
                                              <a:dgm id="{96A1A607-75D1-49D1-9A28-DF4A61F2840B}"/>
                                            </p:graphicEl>
                                          </p:spTgt>
                                        </p:tgtEl>
                                        <p:attrNameLst>
                                          <p:attrName>ppt_w</p:attrName>
                                        </p:attrNameLst>
                                      </p:cBhvr>
                                      <p:tavLst>
                                        <p:tav tm="0">
                                          <p:val>
                                            <p:strVal val="#ppt_w+.3"/>
                                          </p:val>
                                        </p:tav>
                                        <p:tav tm="100000">
                                          <p:val>
                                            <p:strVal val="#ppt_w"/>
                                          </p:val>
                                        </p:tav>
                                      </p:tavLst>
                                    </p:anim>
                                    <p:anim calcmode="lin" valueType="num">
                                      <p:cBhvr>
                                        <p:cTn id="58" dur="500" fill="hold"/>
                                        <p:tgtEl>
                                          <p:spTgt spid="9">
                                            <p:graphicEl>
                                              <a:dgm id="{96A1A607-75D1-49D1-9A28-DF4A61F2840B}"/>
                                            </p:graphicEl>
                                          </p:spTgt>
                                        </p:tgtEl>
                                        <p:attrNameLst>
                                          <p:attrName>ppt_h</p:attrName>
                                        </p:attrNameLst>
                                      </p:cBhvr>
                                      <p:tavLst>
                                        <p:tav tm="0">
                                          <p:val>
                                            <p:strVal val="#ppt_h"/>
                                          </p:val>
                                        </p:tav>
                                        <p:tav tm="100000">
                                          <p:val>
                                            <p:strVal val="#ppt_h"/>
                                          </p:val>
                                        </p:tav>
                                      </p:tavLst>
                                    </p:anim>
                                    <p:animEffect transition="in" filter="fade">
                                      <p:cBhvr>
                                        <p:cTn id="59" dur="500"/>
                                        <p:tgtEl>
                                          <p:spTgt spid="9">
                                            <p:graphicEl>
                                              <a:dgm id="{96A1A607-75D1-49D1-9A28-DF4A61F2840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9">
                                            <p:graphicEl>
                                              <a:dgm id="{E90EB568-0294-4AFD-BC10-719F13A82570}"/>
                                            </p:graphicEl>
                                          </p:spTgt>
                                        </p:tgtEl>
                                        <p:attrNameLst>
                                          <p:attrName>style.visibility</p:attrName>
                                        </p:attrNameLst>
                                      </p:cBhvr>
                                      <p:to>
                                        <p:strVal val="visible"/>
                                      </p:to>
                                    </p:set>
                                    <p:animEffect transition="in" filter="wipe(left)">
                                      <p:cBhvr>
                                        <p:cTn id="64" dur="500"/>
                                        <p:tgtEl>
                                          <p:spTgt spid="9">
                                            <p:graphicEl>
                                              <a:dgm id="{E90EB568-0294-4AFD-BC10-719F13A82570}"/>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9">
                                            <p:graphicEl>
                                              <a:dgm id="{068719C7-C5E4-40BB-8BAF-8186DB790EF8}"/>
                                            </p:graphicEl>
                                          </p:spTgt>
                                        </p:tgtEl>
                                        <p:attrNameLst>
                                          <p:attrName>style.visibility</p:attrName>
                                        </p:attrNameLst>
                                      </p:cBhvr>
                                      <p:to>
                                        <p:strVal val="visible"/>
                                      </p:to>
                                    </p:set>
                                    <p:animEffect transition="in" filter="wipe(left)">
                                      <p:cBhvr>
                                        <p:cTn id="69" dur="500"/>
                                        <p:tgtEl>
                                          <p:spTgt spid="9">
                                            <p:graphicEl>
                                              <a:dgm id="{068719C7-C5E4-40BB-8BAF-8186DB790EF8}"/>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0" presetClass="entr" presetSubtype="0" decel="100000" fill="hold" grpId="0" nodeType="clickEffect">
                                  <p:stCondLst>
                                    <p:cond delay="0"/>
                                  </p:stCondLst>
                                  <p:childTnLst>
                                    <p:set>
                                      <p:cBhvr>
                                        <p:cTn id="73" dur="1" fill="hold">
                                          <p:stCondLst>
                                            <p:cond delay="0"/>
                                          </p:stCondLst>
                                        </p:cTn>
                                        <p:tgtEl>
                                          <p:spTgt spid="9">
                                            <p:graphicEl>
                                              <a:dgm id="{666AC947-4D8B-44F5-BA63-AF83B5AD4115}"/>
                                            </p:graphicEl>
                                          </p:spTgt>
                                        </p:tgtEl>
                                        <p:attrNameLst>
                                          <p:attrName>style.visibility</p:attrName>
                                        </p:attrNameLst>
                                      </p:cBhvr>
                                      <p:to>
                                        <p:strVal val="visible"/>
                                      </p:to>
                                    </p:set>
                                    <p:anim calcmode="lin" valueType="num">
                                      <p:cBhvr>
                                        <p:cTn id="74" dur="500" fill="hold"/>
                                        <p:tgtEl>
                                          <p:spTgt spid="9">
                                            <p:graphicEl>
                                              <a:dgm id="{666AC947-4D8B-44F5-BA63-AF83B5AD4115}"/>
                                            </p:graphicEl>
                                          </p:spTgt>
                                        </p:tgtEl>
                                        <p:attrNameLst>
                                          <p:attrName>ppt_w</p:attrName>
                                        </p:attrNameLst>
                                      </p:cBhvr>
                                      <p:tavLst>
                                        <p:tav tm="0">
                                          <p:val>
                                            <p:strVal val="#ppt_w+.3"/>
                                          </p:val>
                                        </p:tav>
                                        <p:tav tm="100000">
                                          <p:val>
                                            <p:strVal val="#ppt_w"/>
                                          </p:val>
                                        </p:tav>
                                      </p:tavLst>
                                    </p:anim>
                                    <p:anim calcmode="lin" valueType="num">
                                      <p:cBhvr>
                                        <p:cTn id="75" dur="500" fill="hold"/>
                                        <p:tgtEl>
                                          <p:spTgt spid="9">
                                            <p:graphicEl>
                                              <a:dgm id="{666AC947-4D8B-44F5-BA63-AF83B5AD4115}"/>
                                            </p:graphicEl>
                                          </p:spTgt>
                                        </p:tgtEl>
                                        <p:attrNameLst>
                                          <p:attrName>ppt_h</p:attrName>
                                        </p:attrNameLst>
                                      </p:cBhvr>
                                      <p:tavLst>
                                        <p:tav tm="0">
                                          <p:val>
                                            <p:strVal val="#ppt_h"/>
                                          </p:val>
                                        </p:tav>
                                        <p:tav tm="100000">
                                          <p:val>
                                            <p:strVal val="#ppt_h"/>
                                          </p:val>
                                        </p:tav>
                                      </p:tavLst>
                                    </p:anim>
                                    <p:animEffect transition="in" filter="fade">
                                      <p:cBhvr>
                                        <p:cTn id="76" dur="500"/>
                                        <p:tgtEl>
                                          <p:spTgt spid="9">
                                            <p:graphicEl>
                                              <a:dgm id="{666AC947-4D8B-44F5-BA63-AF83B5AD4115}"/>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9">
                                            <p:graphicEl>
                                              <a:dgm id="{6F7ADDF0-0B6A-451D-A9A2-A1F29DEE9070}"/>
                                            </p:graphicEl>
                                          </p:spTgt>
                                        </p:tgtEl>
                                        <p:attrNameLst>
                                          <p:attrName>style.visibility</p:attrName>
                                        </p:attrNameLst>
                                      </p:cBhvr>
                                      <p:to>
                                        <p:strVal val="visible"/>
                                      </p:to>
                                    </p:set>
                                    <p:animEffect transition="in" filter="wipe(left)">
                                      <p:cBhvr>
                                        <p:cTn id="81" dur="500"/>
                                        <p:tgtEl>
                                          <p:spTgt spid="9">
                                            <p:graphicEl>
                                              <a:dgm id="{6F7ADDF0-0B6A-451D-A9A2-A1F29DEE9070}"/>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9">
                                            <p:graphicEl>
                                              <a:dgm id="{531987D8-A72D-4C2C-ABC1-F5CAF8BEE0FD}"/>
                                            </p:graphicEl>
                                          </p:spTgt>
                                        </p:tgtEl>
                                        <p:attrNameLst>
                                          <p:attrName>style.visibility</p:attrName>
                                        </p:attrNameLst>
                                      </p:cBhvr>
                                      <p:to>
                                        <p:strVal val="visible"/>
                                      </p:to>
                                    </p:set>
                                    <p:animEffect transition="in" filter="wipe(left)">
                                      <p:cBhvr>
                                        <p:cTn id="86" dur="500"/>
                                        <p:tgtEl>
                                          <p:spTgt spid="9">
                                            <p:graphicEl>
                                              <a:dgm id="{531987D8-A72D-4C2C-ABC1-F5CAF8BEE0F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Graphic spid="9" grpId="0" uiExpand="1">
        <p:bldSub>
          <a:bldDgm bld="one"/>
        </p:bldSub>
      </p:bldGraphic>
      <p:bldP spid="2" grpId="0" uiExpand="1" build="p"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C10ECDF-DFDC-CEBA-A0D9-739FF225BFB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01DF75D0-C7C0-F257-7325-F5138F0EDD82}"/>
              </a:ext>
            </a:extLst>
          </p:cNvPr>
          <p:cNvSpPr txBox="1"/>
          <p:nvPr/>
        </p:nvSpPr>
        <p:spPr>
          <a:xfrm>
            <a:off x="3359889" y="0"/>
            <a:ext cx="8623778" cy="1015663"/>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000" b="1" dirty="0">
                <a:ln/>
                <a:solidFill>
                  <a:schemeClr val="accent3"/>
                </a:solidFill>
              </a:rPr>
              <a:t>ERKENNTNIS und LIEBE</a:t>
            </a:r>
          </a:p>
          <a:p>
            <a:pPr algn="ctr"/>
            <a:r>
              <a:rPr lang="en" sz="2000" b="1" dirty="0">
                <a:ln/>
                <a:solidFill>
                  <a:schemeClr val="accent4">
                    <a:lumMod val="50000"/>
                  </a:schemeClr>
                </a:solidFill>
              </a:rPr>
              <a:t>1. Korinther 8 (Den Götzen geweihte Nahrungsmittel)</a:t>
            </a:r>
          </a:p>
        </p:txBody>
      </p:sp>
      <p:sp>
        <p:nvSpPr>
          <p:cNvPr id="5" name="CuadroTexto 4">
            <a:extLst>
              <a:ext uri="{FF2B5EF4-FFF2-40B4-BE49-F238E27FC236}">
                <a16:creationId xmlns:a16="http://schemas.microsoft.com/office/drawing/2014/main" id="{D13C1AE9-418E-3641-BF71-9F2C13E81ACD}"/>
              </a:ext>
            </a:extLst>
          </p:cNvPr>
          <p:cNvSpPr txBox="1"/>
          <p:nvPr/>
        </p:nvSpPr>
        <p:spPr>
          <a:xfrm>
            <a:off x="4050528" y="1077701"/>
            <a:ext cx="7242499" cy="707886"/>
          </a:xfrm>
          <a:prstGeom prst="rect">
            <a:avLst/>
          </a:prstGeom>
          <a:solidFill>
            <a:schemeClr val="accent1">
              <a:lumMod val="20000"/>
              <a:lumOff val="80000"/>
            </a:schemeClr>
          </a:solidFill>
          <a:ln w="28575"/>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threePt" dir="t"/>
            </a:scene3d>
            <a:sp3d extrusionH="57150">
              <a:bevelT w="38100" h="38100"/>
            </a:sp3d>
          </a:bodyPr>
          <a:lstStyle/>
          <a:p>
            <a:pPr algn="ctr"/>
            <a:r>
              <a:rPr lang="en" sz="2000" b="1" dirty="0">
                <a:solidFill>
                  <a:schemeClr val="accent1">
                    <a:lumMod val="75000"/>
                  </a:schemeClr>
                </a:solidFill>
                <a:latin typeface="Candara" panose="020E0502030303020204" pitchFamily="34" charset="0"/>
              </a:rPr>
              <a:t>“</a:t>
            </a:r>
            <a:r>
              <a:rPr lang="de-DE" sz="2000" b="1" dirty="0">
                <a:solidFill>
                  <a:schemeClr val="accent1">
                    <a:lumMod val="75000"/>
                  </a:schemeClr>
                </a:solidFill>
                <a:latin typeface="Candara" panose="020E0502030303020204" pitchFamily="34" charset="0"/>
              </a:rPr>
              <a:t>Doch die Erkenntnis macht aufgeblasen, </a:t>
            </a:r>
            <a:br>
              <a:rPr lang="de-DE" sz="2000" b="1" dirty="0">
                <a:solidFill>
                  <a:schemeClr val="accent1">
                    <a:lumMod val="75000"/>
                  </a:schemeClr>
                </a:solidFill>
                <a:latin typeface="Candara" panose="020E0502030303020204" pitchFamily="34" charset="0"/>
              </a:rPr>
            </a:br>
            <a:r>
              <a:rPr lang="de-DE" sz="2000" b="1" dirty="0">
                <a:solidFill>
                  <a:schemeClr val="accent1">
                    <a:lumMod val="75000"/>
                  </a:schemeClr>
                </a:solidFill>
                <a:latin typeface="Candara" panose="020E0502030303020204" pitchFamily="34" charset="0"/>
              </a:rPr>
              <a:t>die Liebe dagegen baut auf</a:t>
            </a:r>
            <a:r>
              <a:rPr lang="en" sz="2000" b="1" dirty="0">
                <a:solidFill>
                  <a:schemeClr val="accent1">
                    <a:lumMod val="75000"/>
                  </a:schemeClr>
                </a:solidFill>
                <a:latin typeface="Candara" panose="020E0502030303020204" pitchFamily="34" charset="0"/>
              </a:rPr>
              <a:t>.” </a:t>
            </a:r>
            <a:r>
              <a:rPr lang="en" sz="1600" b="1" dirty="0">
                <a:solidFill>
                  <a:schemeClr val="accent1">
                    <a:lumMod val="75000"/>
                  </a:schemeClr>
                </a:solidFill>
                <a:latin typeface="Candara" panose="020E0502030303020204" pitchFamily="34" charset="0"/>
              </a:rPr>
              <a:t>(1. Kor 8:1b)</a:t>
            </a:r>
            <a:endParaRPr lang="es-ES" sz="2000" b="1" dirty="0">
              <a:solidFill>
                <a:schemeClr val="accent1">
                  <a:lumMod val="75000"/>
                </a:schemeClr>
              </a:solidFill>
              <a:latin typeface="Candara" panose="020E0502030303020204" pitchFamily="34" charset="0"/>
            </a:endParaRPr>
          </a:p>
        </p:txBody>
      </p:sp>
      <p:sp>
        <p:nvSpPr>
          <p:cNvPr id="4" name="CuadroTexto 3">
            <a:extLst>
              <a:ext uri="{FF2B5EF4-FFF2-40B4-BE49-F238E27FC236}">
                <a16:creationId xmlns:a16="http://schemas.microsoft.com/office/drawing/2014/main" id="{A9E25EFC-FEAB-1D32-78E0-D5D21F0D63D9}"/>
              </a:ext>
            </a:extLst>
          </p:cNvPr>
          <p:cNvSpPr txBox="1"/>
          <p:nvPr/>
        </p:nvSpPr>
        <p:spPr>
          <a:xfrm>
            <a:off x="5486398" y="2295914"/>
            <a:ext cx="6981828" cy="1708160"/>
          </a:xfrm>
          <a:prstGeom prst="rect">
            <a:avLst/>
          </a:prstGeom>
          <a:noFill/>
        </p:spPr>
        <p:txBody>
          <a:bodyPr wrap="square">
            <a:spAutoFit/>
          </a:bodyPr>
          <a:lstStyle/>
          <a:p>
            <a:pPr>
              <a:spcBef>
                <a:spcPts val="600"/>
              </a:spcBef>
            </a:pPr>
            <a:r>
              <a:rPr lang="de-DE" sz="2000" b="1" dirty="0"/>
              <a:t>Aber die Starken können </a:t>
            </a:r>
            <a:br>
              <a:rPr lang="de-DE" sz="2000" b="1" dirty="0"/>
            </a:br>
            <a:r>
              <a:rPr lang="de-DE" sz="2000" b="1" dirty="0"/>
              <a:t>durch ihr Wissen und ihr Beispiel die Schwachen </a:t>
            </a:r>
            <a:br>
              <a:rPr lang="de-DE" sz="2000" b="1" dirty="0"/>
            </a:br>
            <a:r>
              <a:rPr lang="de-DE" sz="2000" b="1" dirty="0"/>
              <a:t>zum Fallen bringen (1 Kor. 8,10). </a:t>
            </a:r>
          </a:p>
          <a:p>
            <a:pPr>
              <a:spcBef>
                <a:spcPts val="600"/>
              </a:spcBef>
            </a:pPr>
            <a:r>
              <a:rPr lang="de-DE" sz="2000" b="1" dirty="0"/>
              <a:t>Aus Liebe zu seinem Bruder </a:t>
            </a:r>
            <a:br>
              <a:rPr lang="de-DE" sz="2000" b="1" dirty="0"/>
            </a:br>
            <a:r>
              <a:rPr lang="de-DE" sz="2000" b="1" dirty="0"/>
              <a:t>muss sich der Starke zurückhalten (1 Kor. 8,11-13).</a:t>
            </a:r>
            <a:endParaRPr lang="en" sz="2000" b="1" dirty="0"/>
          </a:p>
        </p:txBody>
      </p:sp>
      <p:pic>
        <p:nvPicPr>
          <p:cNvPr id="17" name="Imagen 16">
            <a:extLst>
              <a:ext uri="{FF2B5EF4-FFF2-40B4-BE49-F238E27FC236}">
                <a16:creationId xmlns:a16="http://schemas.microsoft.com/office/drawing/2014/main" id="{3867A8BF-666C-B0D2-5010-2B0EAACCD40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139905" y="1431644"/>
            <a:ext cx="5509347" cy="4068845"/>
          </a:xfrm>
          <a:prstGeom prst="rect">
            <a:avLst/>
          </a:prstGeom>
          <a:effectLst>
            <a:softEdge rad="635000"/>
          </a:effectLst>
        </p:spPr>
      </p:pic>
      <p:sp>
        <p:nvSpPr>
          <p:cNvPr id="7" name="CuadroTexto 6">
            <a:extLst>
              <a:ext uri="{FF2B5EF4-FFF2-40B4-BE49-F238E27FC236}">
                <a16:creationId xmlns:a16="http://schemas.microsoft.com/office/drawing/2014/main" id="{0FD380FD-16D4-D02E-7A1A-817217B29A86}"/>
              </a:ext>
            </a:extLst>
          </p:cNvPr>
          <p:cNvSpPr txBox="1"/>
          <p:nvPr/>
        </p:nvSpPr>
        <p:spPr>
          <a:xfrm>
            <a:off x="5316277" y="4514402"/>
            <a:ext cx="6156253" cy="1569660"/>
          </a:xfrm>
          <a:prstGeom prst="rect">
            <a:avLst/>
          </a:prstGeom>
          <a:noFill/>
        </p:spPr>
        <p:txBody>
          <a:bodyPr wrap="square">
            <a:spAutoFit/>
          </a:bodyPr>
          <a:lstStyle/>
          <a:p>
            <a:pPr lvl="0" algn="ctr">
              <a:spcBef>
                <a:spcPts val="600"/>
              </a:spcBef>
              <a:defRPr/>
            </a:pPr>
            <a:r>
              <a:rPr lang="de-DE" sz="2400" b="1" dirty="0">
                <a:solidFill>
                  <a:prstClr val="black"/>
                </a:solidFill>
              </a:rPr>
              <a:t>Christen sollten Liebe über Wissen stellen, </a:t>
            </a:r>
            <a:br>
              <a:rPr lang="de-DE" sz="2400" b="1" dirty="0">
                <a:solidFill>
                  <a:prstClr val="black"/>
                </a:solidFill>
              </a:rPr>
            </a:br>
            <a:r>
              <a:rPr lang="de-DE" sz="2400" b="1" dirty="0">
                <a:solidFill>
                  <a:prstClr val="black"/>
                </a:solidFill>
              </a:rPr>
              <a:t>wenn Wissen für den "schwachen" Bruder</a:t>
            </a:r>
            <a:br>
              <a:rPr lang="de-DE" sz="2400" b="1" dirty="0">
                <a:solidFill>
                  <a:prstClr val="black"/>
                </a:solidFill>
              </a:rPr>
            </a:br>
            <a:r>
              <a:rPr lang="de-DE" sz="2400" b="1" dirty="0">
                <a:solidFill>
                  <a:prstClr val="black"/>
                </a:solidFill>
              </a:rPr>
              <a:t> (im Wachstumsprozess) </a:t>
            </a:r>
            <a:br>
              <a:rPr lang="de-DE" sz="2400" b="1" dirty="0">
                <a:solidFill>
                  <a:prstClr val="black"/>
                </a:solidFill>
              </a:rPr>
            </a:br>
            <a:r>
              <a:rPr lang="de-DE" sz="2400" b="1" dirty="0">
                <a:solidFill>
                  <a:prstClr val="black"/>
                </a:solidFill>
              </a:rPr>
              <a:t>ein Stolperstein sein kann.</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
        <p:nvSpPr>
          <p:cNvPr id="2" name="Scrollen: horizontal 1">
            <a:extLst>
              <a:ext uri="{FF2B5EF4-FFF2-40B4-BE49-F238E27FC236}">
                <a16:creationId xmlns:a16="http://schemas.microsoft.com/office/drawing/2014/main" id="{4DE3DBAD-C716-7845-B338-B65906ACE14F}"/>
              </a:ext>
            </a:extLst>
          </p:cNvPr>
          <p:cNvSpPr/>
          <p:nvPr/>
        </p:nvSpPr>
        <p:spPr>
          <a:xfrm>
            <a:off x="90478" y="-8340"/>
            <a:ext cx="3042405"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noProof="0" dirty="0">
                <a:solidFill>
                  <a:prstClr val="white"/>
                </a:solidFill>
                <a:latin typeface="Candara" panose="020E0502030303020204" pitchFamily="34" charset="0"/>
              </a:rPr>
              <a:t>S</a:t>
            </a: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o,  26. Juli –  </a:t>
            </a:r>
            <a:b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b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Erkenntnis oder Liebe</a:t>
            </a:r>
          </a:p>
        </p:txBody>
      </p:sp>
    </p:spTree>
    <p:extLst>
      <p:ext uri="{BB962C8B-B14F-4D97-AF65-F5344CB8AC3E}">
        <p14:creationId xmlns:p14="http://schemas.microsoft.com/office/powerpoint/2010/main" val="3623035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 calcmode="lin" valueType="num">
                                      <p:cBhvr>
                                        <p:cTn id="9" dur="500" fill="hold"/>
                                        <p:tgtEl>
                                          <p:spTgt spid="17"/>
                                        </p:tgtEl>
                                        <p:attrNameLst>
                                          <p:attrName>style.rotation</p:attrName>
                                        </p:attrNameLst>
                                      </p:cBhvr>
                                      <p:tavLst>
                                        <p:tav tm="0">
                                          <p:val>
                                            <p:fltVal val="360"/>
                                          </p:val>
                                        </p:tav>
                                        <p:tav tm="100000">
                                          <p:val>
                                            <p:fltVal val="0"/>
                                          </p:val>
                                        </p:tav>
                                      </p:tavLst>
                                    </p:anim>
                                    <p:animEffect transition="in" filter="fade">
                                      <p:cBhvr>
                                        <p:cTn id="10" dur="500"/>
                                        <p:tgtEl>
                                          <p:spTgt spid="17"/>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150D72E-DBA6-3AC1-F8A1-DEAA3A61F30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A71D3B8B-8BC8-B690-6DA3-CE4B4668066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5943599" y="-448187"/>
            <a:ext cx="6139913" cy="7754373"/>
          </a:xfrm>
          <a:prstGeom prst="rect">
            <a:avLst/>
          </a:prstGeom>
          <a:effectLst>
            <a:softEdge rad="635000"/>
          </a:effectLst>
        </p:spPr>
      </p:pic>
      <p:sp>
        <p:nvSpPr>
          <p:cNvPr id="3" name="CuadroTexto 2">
            <a:extLst>
              <a:ext uri="{FF2B5EF4-FFF2-40B4-BE49-F238E27FC236}">
                <a16:creationId xmlns:a16="http://schemas.microsoft.com/office/drawing/2014/main" id="{73DD121B-6164-B2D1-3CBC-3121967FE39B}"/>
              </a:ext>
            </a:extLst>
          </p:cNvPr>
          <p:cNvSpPr txBox="1"/>
          <p:nvPr/>
        </p:nvSpPr>
        <p:spPr>
          <a:xfrm>
            <a:off x="-139768" y="1027135"/>
            <a:ext cx="6944245" cy="1015663"/>
          </a:xfrm>
          <a:prstGeom prst="rect">
            <a:avLst/>
          </a:prstGeom>
          <a:noFill/>
        </p:spPr>
        <p:txBody>
          <a:bodyPr wrap="square">
            <a:spAutoFit/>
          </a:bodyPr>
          <a:lstStyle/>
          <a:p>
            <a:pPr algn="ctr"/>
            <a:r>
              <a:rPr lang="en" sz="4000" b="1" spc="50" dirty="0">
                <a:ln w="0"/>
                <a:solidFill>
                  <a:schemeClr val="bg2"/>
                </a:solidFill>
                <a:effectLst>
                  <a:innerShdw blurRad="63500" dist="50800" dir="13500000">
                    <a:srgbClr val="000000">
                      <a:alpha val="50000"/>
                    </a:srgbClr>
                  </a:innerShdw>
                </a:effectLst>
              </a:rPr>
              <a:t>Rechte des EVANGELIUMS</a:t>
            </a:r>
          </a:p>
          <a:p>
            <a:pPr lvl="0" algn="ctr">
              <a:defRPr/>
            </a:pPr>
            <a:r>
              <a:rPr kumimoji="0" lang="en"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1. Korinther 9 (Paulus </a:t>
            </a:r>
            <a:r>
              <a:rPr lang="de-DE" sz="2000" b="1" spc="50" dirty="0">
                <a:ln w="0"/>
                <a:solidFill>
                  <a:schemeClr val="tx2">
                    <a:lumMod val="20000"/>
                    <a:lumOff val="80000"/>
                  </a:schemeClr>
                </a:solidFill>
                <a:effectLst>
                  <a:innerShdw blurRad="63500" dist="50800" dir="13500000">
                    <a:srgbClr val="000000">
                      <a:alpha val="50000"/>
                    </a:srgbClr>
                  </a:innerShdw>
                </a:effectLst>
              </a:rPr>
              <a:t>verzichtet auf seine Rechte</a:t>
            </a:r>
            <a:r>
              <a:rPr kumimoji="0" lang="en"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a:t>
            </a:r>
          </a:p>
        </p:txBody>
      </p:sp>
      <p:sp>
        <p:nvSpPr>
          <p:cNvPr id="5" name="CuadroTexto 4">
            <a:extLst>
              <a:ext uri="{FF2B5EF4-FFF2-40B4-BE49-F238E27FC236}">
                <a16:creationId xmlns:a16="http://schemas.microsoft.com/office/drawing/2014/main" id="{212E6B22-B3C9-FA97-F9CA-9C19C1633DEF}"/>
              </a:ext>
            </a:extLst>
          </p:cNvPr>
          <p:cNvSpPr txBox="1"/>
          <p:nvPr/>
        </p:nvSpPr>
        <p:spPr>
          <a:xfrm>
            <a:off x="294167" y="2679406"/>
            <a:ext cx="5801833" cy="3539430"/>
          </a:xfrm>
          <a:prstGeom prst="rect">
            <a:avLst/>
          </a:prstGeom>
          <a:solidFill>
            <a:schemeClr val="accent4">
              <a:lumMod val="20000"/>
              <a:lumOff val="80000"/>
            </a:schemeClr>
          </a:solidFill>
          <a:ln>
            <a:noFill/>
          </a:ln>
          <a:effectLst>
            <a:innerShdw blurRad="114300">
              <a:prstClr val="black"/>
            </a:innerShdw>
          </a:effectLst>
        </p:spPr>
        <p:style>
          <a:lnRef idx="1">
            <a:schemeClr val="accent4"/>
          </a:lnRef>
          <a:fillRef idx="2">
            <a:schemeClr val="accent4"/>
          </a:fillRef>
          <a:effectRef idx="1">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 sz="3600" b="1" dirty="0">
                <a:solidFill>
                  <a:srgbClr val="002060"/>
                </a:solidFill>
                <a:latin typeface="Candara" panose="020E0502030303020204" pitchFamily="34" charset="0"/>
              </a:rPr>
              <a:t>“</a:t>
            </a:r>
            <a:r>
              <a:rPr lang="de-DE" sz="3200" b="1" dirty="0">
                <a:solidFill>
                  <a:srgbClr val="002060"/>
                </a:solidFill>
                <a:latin typeface="Candara" panose="020E0502030303020204" pitchFamily="34" charset="0"/>
              </a:rPr>
              <a:t>So hat auch der Herr befohlen, dass, </a:t>
            </a:r>
            <a:br>
              <a:rPr lang="de-DE" sz="3200" b="1" dirty="0">
                <a:solidFill>
                  <a:srgbClr val="002060"/>
                </a:solidFill>
                <a:latin typeface="Candara" panose="020E0502030303020204" pitchFamily="34" charset="0"/>
              </a:rPr>
            </a:br>
            <a:r>
              <a:rPr lang="de-DE" sz="3200" b="1" dirty="0">
                <a:solidFill>
                  <a:srgbClr val="002060"/>
                </a:solidFill>
                <a:latin typeface="Candara" panose="020E0502030303020204" pitchFamily="34" charset="0"/>
              </a:rPr>
              <a:t>die das </a:t>
            </a:r>
            <a:r>
              <a:rPr lang="de-DE" sz="3200" b="1" dirty="0">
                <a:solidFill>
                  <a:schemeClr val="accent2">
                    <a:lumMod val="75000"/>
                  </a:schemeClr>
                </a:solidFill>
                <a:latin typeface="Candara" panose="020E0502030303020204" pitchFamily="34" charset="0"/>
              </a:rPr>
              <a:t>Evangelium </a:t>
            </a:r>
            <a:r>
              <a:rPr lang="de-DE" sz="3200" b="1" dirty="0">
                <a:solidFill>
                  <a:srgbClr val="002060"/>
                </a:solidFill>
                <a:highlight>
                  <a:srgbClr val="FFFF00"/>
                </a:highlight>
                <a:latin typeface="Candara" panose="020E0502030303020204" pitchFamily="34" charset="0"/>
              </a:rPr>
              <a:t>verkündigen, </a:t>
            </a:r>
            <a:br>
              <a:rPr lang="de-DE" sz="3200" b="1" dirty="0">
                <a:solidFill>
                  <a:srgbClr val="002060"/>
                </a:solidFill>
                <a:latin typeface="Candara" panose="020E0502030303020204" pitchFamily="34" charset="0"/>
              </a:rPr>
            </a:br>
            <a:r>
              <a:rPr lang="de-DE" sz="3200" b="1" dirty="0">
                <a:solidFill>
                  <a:srgbClr val="002060"/>
                </a:solidFill>
                <a:latin typeface="Candara" panose="020E0502030303020204" pitchFamily="34" charset="0"/>
              </a:rPr>
              <a:t>vom </a:t>
            </a:r>
            <a:r>
              <a:rPr lang="de-DE" sz="3200" b="1" dirty="0">
                <a:solidFill>
                  <a:schemeClr val="accent2">
                    <a:lumMod val="75000"/>
                  </a:schemeClr>
                </a:solidFill>
                <a:latin typeface="Candara" panose="020E0502030303020204" pitchFamily="34" charset="0"/>
              </a:rPr>
              <a:t>Evangelium </a:t>
            </a:r>
            <a:br>
              <a:rPr lang="de-DE" sz="3200" b="1" dirty="0">
                <a:solidFill>
                  <a:srgbClr val="002060"/>
                </a:solidFill>
                <a:latin typeface="Candara" panose="020E0502030303020204" pitchFamily="34" charset="0"/>
              </a:rPr>
            </a:br>
            <a:r>
              <a:rPr lang="de-DE" sz="3200" b="1" dirty="0">
                <a:solidFill>
                  <a:srgbClr val="002060"/>
                </a:solidFill>
                <a:highlight>
                  <a:srgbClr val="FFFF00"/>
                </a:highlight>
                <a:latin typeface="Candara" panose="020E0502030303020204" pitchFamily="34" charset="0"/>
              </a:rPr>
              <a:t>leben </a:t>
            </a:r>
            <a:r>
              <a:rPr lang="de-DE" sz="3200" b="1" dirty="0">
                <a:solidFill>
                  <a:srgbClr val="002060"/>
                </a:solidFill>
                <a:latin typeface="Candara" panose="020E0502030303020204" pitchFamily="34" charset="0"/>
              </a:rPr>
              <a:t>sollen</a:t>
            </a:r>
            <a:r>
              <a:rPr lang="en" sz="3200" b="1" dirty="0">
                <a:solidFill>
                  <a:srgbClr val="002060"/>
                </a:solidFill>
                <a:latin typeface="Candara" panose="020E0502030303020204" pitchFamily="34" charset="0"/>
              </a:rPr>
              <a:t>.” </a:t>
            </a:r>
            <a:br>
              <a:rPr lang="en" sz="3200" b="1" dirty="0">
                <a:solidFill>
                  <a:srgbClr val="002060"/>
                </a:solidFill>
                <a:latin typeface="Candara" panose="020E0502030303020204" pitchFamily="34" charset="0"/>
              </a:rPr>
            </a:br>
            <a:r>
              <a:rPr lang="en" sz="2800" b="1" dirty="0">
                <a:solidFill>
                  <a:srgbClr val="002060"/>
                </a:solidFill>
                <a:latin typeface="Candara" panose="020E0502030303020204" pitchFamily="34" charset="0"/>
              </a:rPr>
              <a:t>(1. Kor 9:14)</a:t>
            </a:r>
            <a:endParaRPr lang="es-ES" sz="2800" b="1" dirty="0">
              <a:solidFill>
                <a:srgbClr val="002060"/>
              </a:solidFill>
              <a:latin typeface="Candara" panose="020E0502030303020204" pitchFamily="34" charset="0"/>
            </a:endParaRPr>
          </a:p>
        </p:txBody>
      </p:sp>
      <p:sp>
        <p:nvSpPr>
          <p:cNvPr id="4" name="Scrollen: horizontal 3">
            <a:extLst>
              <a:ext uri="{FF2B5EF4-FFF2-40B4-BE49-F238E27FC236}">
                <a16:creationId xmlns:a16="http://schemas.microsoft.com/office/drawing/2014/main" id="{60AA583D-2459-872A-7106-CA3F337666A1}"/>
              </a:ext>
            </a:extLst>
          </p:cNvPr>
          <p:cNvSpPr/>
          <p:nvPr/>
        </p:nvSpPr>
        <p:spPr>
          <a:xfrm>
            <a:off x="108487" y="26687"/>
            <a:ext cx="3042405"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dirty="0">
                <a:solidFill>
                  <a:prstClr val="white"/>
                </a:solidFill>
                <a:latin typeface="Candara" panose="020E0502030303020204" pitchFamily="34" charset="0"/>
              </a:rPr>
              <a:t>M</a:t>
            </a: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o,  27. Juli –  </a:t>
            </a:r>
            <a:b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b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Selbstlose Liebe</a:t>
            </a:r>
          </a:p>
        </p:txBody>
      </p:sp>
    </p:spTree>
    <p:extLst>
      <p:ext uri="{BB962C8B-B14F-4D97-AF65-F5344CB8AC3E}">
        <p14:creationId xmlns:p14="http://schemas.microsoft.com/office/powerpoint/2010/main" val="93986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 presetClass="entr" presetSubtype="3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out)">
                                      <p:cBhvr>
                                        <p:cTn id="16" dur="500"/>
                                        <p:tgtEl>
                                          <p:spTgt spid="5"/>
                                        </p:tgtEl>
                                      </p:cBhvr>
                                    </p:animEffect>
                                  </p:childTnLst>
                                </p:cTn>
                              </p:par>
                              <p:par>
                                <p:cTn id="17" presetID="4" presetClass="entr" presetSubtype="3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out)">
                                      <p:cBhvr>
                                        <p:cTn id="19" dur="500"/>
                                        <p:tgtEl>
                                          <p:spTgt spid="11"/>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4">
                                            <p:bg/>
                                          </p:spTgt>
                                        </p:tgtEl>
                                        <p:attrNameLst>
                                          <p:attrName>style.visibility</p:attrName>
                                        </p:attrNameLst>
                                      </p:cBhvr>
                                      <p:to>
                                        <p:strVal val="visible"/>
                                      </p:to>
                                    </p:set>
                                    <p:animEffect transition="in" filter="wipe(left)">
                                      <p:cBhvr>
                                        <p:cTn id="23" dur="500"/>
                                        <p:tgtEl>
                                          <p:spTgt spid="4">
                                            <p:bg/>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4">
                                            <p:txEl>
                                              <p:pRg st="0" end="0"/>
                                            </p:txEl>
                                          </p:spTgt>
                                        </p:tgtEl>
                                        <p:attrNameLst>
                                          <p:attrName>style.visibility</p:attrName>
                                        </p:attrNameLst>
                                      </p:cBhvr>
                                      <p:to>
                                        <p:strVal val="visible"/>
                                      </p:to>
                                    </p:set>
                                    <p:animEffect transition="in" filter="wipe(left)">
                                      <p:cBhvr>
                                        <p:cTn id="2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4" grpId="0" uiExpand="1"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E4144E8-EEAF-DE84-2EF6-90E4C5D4097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96C644E-61C4-73D9-E046-35AD25AF441B}"/>
              </a:ext>
            </a:extLst>
          </p:cNvPr>
          <p:cNvSpPr txBox="1"/>
          <p:nvPr/>
        </p:nvSpPr>
        <p:spPr>
          <a:xfrm>
            <a:off x="3517829" y="13121"/>
            <a:ext cx="8333926" cy="1015663"/>
          </a:xfrm>
          <a:prstGeom prst="rect">
            <a:avLst/>
          </a:prstGeom>
          <a:noFill/>
        </p:spPr>
        <p:txBody>
          <a:bodyPr wrap="square">
            <a:spAutoFit/>
          </a:bodyPr>
          <a:lstStyle/>
          <a:p>
            <a:pPr algn="ctr"/>
            <a:r>
              <a:rPr lang="en" sz="4000" b="1" spc="50" dirty="0">
                <a:ln w="0"/>
                <a:solidFill>
                  <a:schemeClr val="bg2"/>
                </a:solidFill>
                <a:effectLst>
                  <a:innerShdw blurRad="63500" dist="50800" dir="13500000">
                    <a:srgbClr val="000000">
                      <a:alpha val="50000"/>
                    </a:srgbClr>
                  </a:innerShdw>
                </a:effectLst>
              </a:rPr>
              <a:t>Rechte des EVANGELIUMS</a:t>
            </a:r>
          </a:p>
          <a:p>
            <a:pPr lvl="0" algn="ctr">
              <a:defRPr/>
            </a:pPr>
            <a:r>
              <a:rPr kumimoji="0" lang="en"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1. Korinther 9 (Paulus </a:t>
            </a:r>
            <a:r>
              <a:rPr lang="de-DE" sz="2000" b="1" spc="50" dirty="0">
                <a:ln w="0"/>
                <a:solidFill>
                  <a:schemeClr val="tx2">
                    <a:lumMod val="20000"/>
                    <a:lumOff val="80000"/>
                  </a:schemeClr>
                </a:solidFill>
                <a:effectLst>
                  <a:innerShdw blurRad="63500" dist="50800" dir="13500000">
                    <a:srgbClr val="000000">
                      <a:alpha val="50000"/>
                    </a:srgbClr>
                  </a:innerShdw>
                </a:effectLst>
              </a:rPr>
              <a:t>verzichtet auf seine Rechte</a:t>
            </a:r>
            <a:r>
              <a:rPr kumimoji="0" lang="en"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a:t>
            </a:r>
          </a:p>
        </p:txBody>
      </p:sp>
      <p:sp>
        <p:nvSpPr>
          <p:cNvPr id="6" name="CuadroTexto 5">
            <a:extLst>
              <a:ext uri="{FF2B5EF4-FFF2-40B4-BE49-F238E27FC236}">
                <a16:creationId xmlns:a16="http://schemas.microsoft.com/office/drawing/2014/main" id="{C3027E70-B99B-47F2-6E52-8FF72B65892D}"/>
              </a:ext>
            </a:extLst>
          </p:cNvPr>
          <p:cNvSpPr txBox="1"/>
          <p:nvPr/>
        </p:nvSpPr>
        <p:spPr>
          <a:xfrm>
            <a:off x="55323" y="1281423"/>
            <a:ext cx="12083512" cy="523220"/>
          </a:xfrm>
          <a:prstGeom prst="rect">
            <a:avLst/>
          </a:prstGeom>
          <a:noFill/>
        </p:spPr>
        <p:txBody>
          <a:bodyPr wrap="square" rtlCol="0">
            <a:spAutoFit/>
          </a:bodyPr>
          <a:lstStyle/>
          <a:p>
            <a:pPr>
              <a:spcBef>
                <a:spcPts val="600"/>
              </a:spcBef>
            </a:pPr>
            <a:r>
              <a:rPr lang="de-DE" sz="2800" b="1" dirty="0">
                <a:solidFill>
                  <a:schemeClr val="bg1"/>
                </a:solidFill>
                <a:effectLst>
                  <a:outerShdw blurRad="50800" dist="50800" dir="5400000" algn="ctr" rotWithShape="0">
                    <a:schemeClr val="tx1"/>
                  </a:outerShdw>
                </a:effectLst>
              </a:rPr>
              <a:t>Paulus verzichtete aus Liebe zu den Schwachen auf mindestens 3 Rechte:</a:t>
            </a:r>
            <a:endParaRPr lang="en" sz="2800" b="1" dirty="0">
              <a:solidFill>
                <a:schemeClr val="bg1"/>
              </a:solidFill>
              <a:effectLst>
                <a:outerShdw blurRad="50800" dist="50800" dir="5400000" algn="ctr" rotWithShape="0">
                  <a:schemeClr val="tx1"/>
                </a:outerShdw>
              </a:effectLst>
            </a:endParaRPr>
          </a:p>
        </p:txBody>
      </p:sp>
      <p:graphicFrame>
        <p:nvGraphicFramePr>
          <p:cNvPr id="2" name="Diagrama 1">
            <a:extLst>
              <a:ext uri="{FF2B5EF4-FFF2-40B4-BE49-F238E27FC236}">
                <a16:creationId xmlns:a16="http://schemas.microsoft.com/office/drawing/2014/main" id="{0807A821-12B4-8DE0-56E2-B14910379D91}"/>
              </a:ext>
            </a:extLst>
          </p:cNvPr>
          <p:cNvGraphicFramePr/>
          <p:nvPr>
            <p:extLst>
              <p:ext uri="{D42A27DB-BD31-4B8C-83A1-F6EECF244321}">
                <p14:modId xmlns:p14="http://schemas.microsoft.com/office/powerpoint/2010/main" val="3735201532"/>
              </p:ext>
            </p:extLst>
          </p:nvPr>
        </p:nvGraphicFramePr>
        <p:xfrm>
          <a:off x="303781" y="2030925"/>
          <a:ext cx="11553423" cy="44270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crollen: horizontal 3">
            <a:extLst>
              <a:ext uri="{FF2B5EF4-FFF2-40B4-BE49-F238E27FC236}">
                <a16:creationId xmlns:a16="http://schemas.microsoft.com/office/drawing/2014/main" id="{A80721AF-DCF7-F0F9-F7EC-68429DACB4C4}"/>
              </a:ext>
            </a:extLst>
          </p:cNvPr>
          <p:cNvSpPr/>
          <p:nvPr/>
        </p:nvSpPr>
        <p:spPr>
          <a:xfrm>
            <a:off x="108487" y="26687"/>
            <a:ext cx="3042405"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dirty="0">
                <a:solidFill>
                  <a:prstClr val="white"/>
                </a:solidFill>
                <a:latin typeface="Candara" panose="020E0502030303020204" pitchFamily="34" charset="0"/>
              </a:rPr>
              <a:t>M</a:t>
            </a: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o,  27. Juli –  </a:t>
            </a:r>
            <a:b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b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Selbstlose Liebe</a:t>
            </a:r>
          </a:p>
        </p:txBody>
      </p:sp>
    </p:spTree>
    <p:extLst>
      <p:ext uri="{BB962C8B-B14F-4D97-AF65-F5344CB8AC3E}">
        <p14:creationId xmlns:p14="http://schemas.microsoft.com/office/powerpoint/2010/main" val="748890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graphicEl>
                                              <a:dgm id="{AB8C7CC9-BA0B-4F46-AD9D-9D84D3686FF9}"/>
                                            </p:graphicEl>
                                          </p:spTgt>
                                        </p:tgtEl>
                                        <p:attrNameLst>
                                          <p:attrName>style.visibility</p:attrName>
                                        </p:attrNameLst>
                                      </p:cBhvr>
                                      <p:to>
                                        <p:strVal val="visible"/>
                                      </p:to>
                                    </p:set>
                                    <p:anim calcmode="lin" valueType="num">
                                      <p:cBhvr>
                                        <p:cTn id="12" dur="500" fill="hold"/>
                                        <p:tgtEl>
                                          <p:spTgt spid="2">
                                            <p:graphicEl>
                                              <a:dgm id="{AB8C7CC9-BA0B-4F46-AD9D-9D84D3686FF9}"/>
                                            </p:graphicEl>
                                          </p:spTgt>
                                        </p:tgtEl>
                                        <p:attrNameLst>
                                          <p:attrName>ppt_w</p:attrName>
                                        </p:attrNameLst>
                                      </p:cBhvr>
                                      <p:tavLst>
                                        <p:tav tm="0">
                                          <p:val>
                                            <p:fltVal val="0"/>
                                          </p:val>
                                        </p:tav>
                                        <p:tav tm="100000">
                                          <p:val>
                                            <p:strVal val="#ppt_w"/>
                                          </p:val>
                                        </p:tav>
                                      </p:tavLst>
                                    </p:anim>
                                    <p:anim calcmode="lin" valueType="num">
                                      <p:cBhvr>
                                        <p:cTn id="13" dur="500" fill="hold"/>
                                        <p:tgtEl>
                                          <p:spTgt spid="2">
                                            <p:graphicEl>
                                              <a:dgm id="{AB8C7CC9-BA0B-4F46-AD9D-9D84D3686FF9}"/>
                                            </p:graphicEl>
                                          </p:spTgt>
                                        </p:tgtEl>
                                        <p:attrNameLst>
                                          <p:attrName>ppt_h</p:attrName>
                                        </p:attrNameLst>
                                      </p:cBhvr>
                                      <p:tavLst>
                                        <p:tav tm="0">
                                          <p:val>
                                            <p:fltVal val="0"/>
                                          </p:val>
                                        </p:tav>
                                        <p:tav tm="100000">
                                          <p:val>
                                            <p:strVal val="#ppt_h"/>
                                          </p:val>
                                        </p:tav>
                                      </p:tavLst>
                                    </p:anim>
                                    <p:animEffect transition="in" filter="fade">
                                      <p:cBhvr>
                                        <p:cTn id="14" dur="500"/>
                                        <p:tgtEl>
                                          <p:spTgt spid="2">
                                            <p:graphicEl>
                                              <a:dgm id="{AB8C7CC9-BA0B-4F46-AD9D-9D84D3686FF9}"/>
                                            </p:graphicEl>
                                          </p:spTgt>
                                        </p:tgtEl>
                                      </p:cBhvr>
                                    </p:animEffect>
                                  </p:childTnLst>
                                </p:cTn>
                              </p:par>
                            </p:childTnLst>
                          </p:cTn>
                        </p:par>
                        <p:par>
                          <p:cTn id="15" fill="hold">
                            <p:stCondLst>
                              <p:cond delay="500"/>
                            </p:stCondLst>
                            <p:childTnLst>
                              <p:par>
                                <p:cTn id="16" presetID="22" presetClass="entr" presetSubtype="8" fill="hold" grpId="0" nodeType="afterEffect">
                                  <p:stCondLst>
                                    <p:cond delay="0"/>
                                  </p:stCondLst>
                                  <p:childTnLst>
                                    <p:set>
                                      <p:cBhvr>
                                        <p:cTn id="17" dur="1" fill="hold">
                                          <p:stCondLst>
                                            <p:cond delay="0"/>
                                          </p:stCondLst>
                                        </p:cTn>
                                        <p:tgtEl>
                                          <p:spTgt spid="2">
                                            <p:graphicEl>
                                              <a:dgm id="{B0B5F2F0-467F-45EA-827F-B947316FAE2A}"/>
                                            </p:graphicEl>
                                          </p:spTgt>
                                        </p:tgtEl>
                                        <p:attrNameLst>
                                          <p:attrName>style.visibility</p:attrName>
                                        </p:attrNameLst>
                                      </p:cBhvr>
                                      <p:to>
                                        <p:strVal val="visible"/>
                                      </p:to>
                                    </p:set>
                                    <p:animEffect transition="in" filter="wipe(left)">
                                      <p:cBhvr>
                                        <p:cTn id="18" dur="500"/>
                                        <p:tgtEl>
                                          <p:spTgt spid="2">
                                            <p:graphicEl>
                                              <a:dgm id="{B0B5F2F0-467F-45EA-827F-B947316FAE2A}"/>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2">
                                            <p:graphicEl>
                                              <a:dgm id="{5B844668-161A-40CE-834D-DBA7B2491ED1}"/>
                                            </p:graphicEl>
                                          </p:spTgt>
                                        </p:tgtEl>
                                        <p:attrNameLst>
                                          <p:attrName>style.visibility</p:attrName>
                                        </p:attrNameLst>
                                      </p:cBhvr>
                                      <p:to>
                                        <p:strVal val="visible"/>
                                      </p:to>
                                    </p:set>
                                    <p:anim calcmode="lin" valueType="num">
                                      <p:cBhvr>
                                        <p:cTn id="23" dur="500" fill="hold"/>
                                        <p:tgtEl>
                                          <p:spTgt spid="2">
                                            <p:graphicEl>
                                              <a:dgm id="{5B844668-161A-40CE-834D-DBA7B2491ED1}"/>
                                            </p:graphicEl>
                                          </p:spTgt>
                                        </p:tgtEl>
                                        <p:attrNameLst>
                                          <p:attrName>ppt_w</p:attrName>
                                        </p:attrNameLst>
                                      </p:cBhvr>
                                      <p:tavLst>
                                        <p:tav tm="0">
                                          <p:val>
                                            <p:fltVal val="0"/>
                                          </p:val>
                                        </p:tav>
                                        <p:tav tm="100000">
                                          <p:val>
                                            <p:strVal val="#ppt_w"/>
                                          </p:val>
                                        </p:tav>
                                      </p:tavLst>
                                    </p:anim>
                                    <p:anim calcmode="lin" valueType="num">
                                      <p:cBhvr>
                                        <p:cTn id="24" dur="500" fill="hold"/>
                                        <p:tgtEl>
                                          <p:spTgt spid="2">
                                            <p:graphicEl>
                                              <a:dgm id="{5B844668-161A-40CE-834D-DBA7B2491ED1}"/>
                                            </p:graphicEl>
                                          </p:spTgt>
                                        </p:tgtEl>
                                        <p:attrNameLst>
                                          <p:attrName>ppt_h</p:attrName>
                                        </p:attrNameLst>
                                      </p:cBhvr>
                                      <p:tavLst>
                                        <p:tav tm="0">
                                          <p:val>
                                            <p:fltVal val="0"/>
                                          </p:val>
                                        </p:tav>
                                        <p:tav tm="100000">
                                          <p:val>
                                            <p:strVal val="#ppt_h"/>
                                          </p:val>
                                        </p:tav>
                                      </p:tavLst>
                                    </p:anim>
                                    <p:animEffect transition="in" filter="fade">
                                      <p:cBhvr>
                                        <p:cTn id="25" dur="500"/>
                                        <p:tgtEl>
                                          <p:spTgt spid="2">
                                            <p:graphicEl>
                                              <a:dgm id="{5B844668-161A-40CE-834D-DBA7B2491ED1}"/>
                                            </p:graphicEl>
                                          </p:spTgt>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2">
                                            <p:graphicEl>
                                              <a:dgm id="{C3C4E1E8-9A50-40FB-B74D-1375FE9DE9EA}"/>
                                            </p:graphicEl>
                                          </p:spTgt>
                                        </p:tgtEl>
                                        <p:attrNameLst>
                                          <p:attrName>style.visibility</p:attrName>
                                        </p:attrNameLst>
                                      </p:cBhvr>
                                      <p:to>
                                        <p:strVal val="visible"/>
                                      </p:to>
                                    </p:set>
                                    <p:animEffect transition="in" filter="wipe(left)">
                                      <p:cBhvr>
                                        <p:cTn id="29" dur="500"/>
                                        <p:tgtEl>
                                          <p:spTgt spid="2">
                                            <p:graphicEl>
                                              <a:dgm id="{C3C4E1E8-9A50-40FB-B74D-1375FE9DE9EA}"/>
                                            </p:graphicEl>
                                          </p:spTgt>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2">
                                            <p:graphicEl>
                                              <a:dgm id="{099A9D28-0AA8-42AD-86D9-0B379C1B1FD4}"/>
                                            </p:graphicEl>
                                          </p:spTgt>
                                        </p:tgtEl>
                                        <p:attrNameLst>
                                          <p:attrName>style.visibility</p:attrName>
                                        </p:attrNameLst>
                                      </p:cBhvr>
                                      <p:to>
                                        <p:strVal val="visible"/>
                                      </p:to>
                                    </p:set>
                                    <p:anim calcmode="lin" valueType="num">
                                      <p:cBhvr>
                                        <p:cTn id="34" dur="500" fill="hold"/>
                                        <p:tgtEl>
                                          <p:spTgt spid="2">
                                            <p:graphicEl>
                                              <a:dgm id="{099A9D28-0AA8-42AD-86D9-0B379C1B1FD4}"/>
                                            </p:graphicEl>
                                          </p:spTgt>
                                        </p:tgtEl>
                                        <p:attrNameLst>
                                          <p:attrName>ppt_w</p:attrName>
                                        </p:attrNameLst>
                                      </p:cBhvr>
                                      <p:tavLst>
                                        <p:tav tm="0">
                                          <p:val>
                                            <p:fltVal val="0"/>
                                          </p:val>
                                        </p:tav>
                                        <p:tav tm="100000">
                                          <p:val>
                                            <p:strVal val="#ppt_w"/>
                                          </p:val>
                                        </p:tav>
                                      </p:tavLst>
                                    </p:anim>
                                    <p:anim calcmode="lin" valueType="num">
                                      <p:cBhvr>
                                        <p:cTn id="35" dur="500" fill="hold"/>
                                        <p:tgtEl>
                                          <p:spTgt spid="2">
                                            <p:graphicEl>
                                              <a:dgm id="{099A9D28-0AA8-42AD-86D9-0B379C1B1FD4}"/>
                                            </p:graphicEl>
                                          </p:spTgt>
                                        </p:tgtEl>
                                        <p:attrNameLst>
                                          <p:attrName>ppt_h</p:attrName>
                                        </p:attrNameLst>
                                      </p:cBhvr>
                                      <p:tavLst>
                                        <p:tav tm="0">
                                          <p:val>
                                            <p:fltVal val="0"/>
                                          </p:val>
                                        </p:tav>
                                        <p:tav tm="100000">
                                          <p:val>
                                            <p:strVal val="#ppt_h"/>
                                          </p:val>
                                        </p:tav>
                                      </p:tavLst>
                                    </p:anim>
                                    <p:animEffect transition="in" filter="fade">
                                      <p:cBhvr>
                                        <p:cTn id="36" dur="500"/>
                                        <p:tgtEl>
                                          <p:spTgt spid="2">
                                            <p:graphicEl>
                                              <a:dgm id="{099A9D28-0AA8-42AD-86D9-0B379C1B1FD4}"/>
                                            </p:graphicEl>
                                          </p:spTgt>
                                        </p:tgtEl>
                                      </p:cBhvr>
                                    </p:animEffect>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2">
                                            <p:graphicEl>
                                              <a:dgm id="{BDAA947B-83D1-4802-AE95-32137525D2E9}"/>
                                            </p:graphicEl>
                                          </p:spTgt>
                                        </p:tgtEl>
                                        <p:attrNameLst>
                                          <p:attrName>style.visibility</p:attrName>
                                        </p:attrNameLst>
                                      </p:cBhvr>
                                      <p:to>
                                        <p:strVal val="visible"/>
                                      </p:to>
                                    </p:set>
                                    <p:animEffect transition="in" filter="wipe(left)">
                                      <p:cBhvr>
                                        <p:cTn id="40" dur="500"/>
                                        <p:tgtEl>
                                          <p:spTgt spid="2">
                                            <p:graphicEl>
                                              <a:dgm id="{BDAA947B-83D1-4802-AE95-32137525D2E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2" grpId="0"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E5B7D03-FAE7-9244-14AC-E82F00CED519}"/>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B72D1E5E-5E5D-C2FD-FC90-433FC8798A47}"/>
              </a:ext>
            </a:extLst>
          </p:cNvPr>
          <p:cNvSpPr txBox="1"/>
          <p:nvPr/>
        </p:nvSpPr>
        <p:spPr>
          <a:xfrm>
            <a:off x="3517829" y="13121"/>
            <a:ext cx="8333926" cy="1015663"/>
          </a:xfrm>
          <a:prstGeom prst="rect">
            <a:avLst/>
          </a:prstGeom>
          <a:noFill/>
        </p:spPr>
        <p:txBody>
          <a:bodyPr wrap="square">
            <a:spAutoFit/>
          </a:bodyPr>
          <a:lstStyle/>
          <a:p>
            <a:pPr algn="ctr"/>
            <a:r>
              <a:rPr lang="en" sz="4000" b="1" spc="50" dirty="0">
                <a:ln w="0"/>
                <a:solidFill>
                  <a:schemeClr val="bg2"/>
                </a:solidFill>
                <a:effectLst>
                  <a:innerShdw blurRad="63500" dist="50800" dir="13500000">
                    <a:srgbClr val="000000">
                      <a:alpha val="50000"/>
                    </a:srgbClr>
                  </a:innerShdw>
                </a:effectLst>
              </a:rPr>
              <a:t>Rechte des EVANGELIUMS</a:t>
            </a:r>
          </a:p>
          <a:p>
            <a:pPr lvl="0" algn="ctr">
              <a:defRPr/>
            </a:pPr>
            <a:r>
              <a:rPr kumimoji="0" lang="en"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1. Korinther 9 (Paulus </a:t>
            </a:r>
            <a:r>
              <a:rPr lang="de-DE" sz="2000" b="1" spc="50" dirty="0">
                <a:ln w="0"/>
                <a:solidFill>
                  <a:schemeClr val="tx2">
                    <a:lumMod val="20000"/>
                    <a:lumOff val="80000"/>
                  </a:schemeClr>
                </a:solidFill>
                <a:effectLst>
                  <a:innerShdw blurRad="63500" dist="50800" dir="13500000">
                    <a:srgbClr val="000000">
                      <a:alpha val="50000"/>
                    </a:srgbClr>
                  </a:innerShdw>
                </a:effectLst>
              </a:rPr>
              <a:t>verzichtet auf seine Rechte</a:t>
            </a:r>
            <a:r>
              <a:rPr kumimoji="0" lang="en"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a:t>
            </a:r>
          </a:p>
        </p:txBody>
      </p:sp>
      <p:sp>
        <p:nvSpPr>
          <p:cNvPr id="8" name="CuadroTexto 7">
            <a:extLst>
              <a:ext uri="{FF2B5EF4-FFF2-40B4-BE49-F238E27FC236}">
                <a16:creationId xmlns:a16="http://schemas.microsoft.com/office/drawing/2014/main" id="{538FFA80-11E0-8D76-8C36-51DCA752E696}"/>
              </a:ext>
            </a:extLst>
          </p:cNvPr>
          <p:cNvSpPr txBox="1"/>
          <p:nvPr/>
        </p:nvSpPr>
        <p:spPr>
          <a:xfrm>
            <a:off x="4986670" y="1825173"/>
            <a:ext cx="6865085" cy="3616375"/>
          </a:xfrm>
          <a:prstGeom prst="rect">
            <a:avLst/>
          </a:prstGeom>
          <a:noFill/>
        </p:spPr>
        <p:txBody>
          <a:bodyPr wrap="square" rtlCol="0">
            <a:spAutoFit/>
          </a:bodyPr>
          <a:lstStyle/>
          <a:p>
            <a:pPr>
              <a:spcBef>
                <a:spcPts val="600"/>
              </a:spcBef>
            </a:pPr>
            <a:r>
              <a:rPr lang="de-DE" sz="2800" b="1" dirty="0">
                <a:solidFill>
                  <a:schemeClr val="accent1">
                    <a:lumMod val="20000"/>
                    <a:lumOff val="80000"/>
                  </a:schemeClr>
                </a:solidFill>
              </a:rPr>
              <a:t>Obwohl JESUS deutlich machte, dass diejenigen, die das Evangelium predigen, </a:t>
            </a:r>
            <a:br>
              <a:rPr lang="de-DE" sz="2800" b="1" dirty="0">
                <a:solidFill>
                  <a:schemeClr val="accent1">
                    <a:lumMod val="20000"/>
                    <a:lumOff val="80000"/>
                  </a:schemeClr>
                </a:solidFill>
              </a:rPr>
            </a:br>
            <a:r>
              <a:rPr lang="de-DE" sz="2800" b="1" dirty="0">
                <a:solidFill>
                  <a:schemeClr val="accent1">
                    <a:lumMod val="20000"/>
                    <a:lumOff val="80000"/>
                  </a:schemeClr>
                </a:solidFill>
              </a:rPr>
              <a:t>vom Evangelium leben sollten, </a:t>
            </a:r>
            <a:br>
              <a:rPr lang="de-DE" sz="2800" b="1" dirty="0">
                <a:solidFill>
                  <a:schemeClr val="accent1">
                    <a:lumMod val="20000"/>
                    <a:lumOff val="80000"/>
                  </a:schemeClr>
                </a:solidFill>
              </a:rPr>
            </a:br>
            <a:r>
              <a:rPr lang="de-DE" sz="2800" b="1" dirty="0">
                <a:solidFill>
                  <a:schemeClr val="accent1">
                    <a:lumMod val="20000"/>
                    <a:lumOff val="80000"/>
                  </a:schemeClr>
                </a:solidFill>
              </a:rPr>
              <a:t>verzichteten sowohl Paulus als auch Barnabas freiwillig darauf, um die Gläubigen </a:t>
            </a:r>
            <a:br>
              <a:rPr lang="de-DE" sz="2800" b="1" dirty="0">
                <a:solidFill>
                  <a:schemeClr val="accent1">
                    <a:lumMod val="20000"/>
                    <a:lumOff val="80000"/>
                  </a:schemeClr>
                </a:solidFill>
              </a:rPr>
            </a:br>
            <a:r>
              <a:rPr lang="de-DE" sz="2800" b="1" dirty="0">
                <a:solidFill>
                  <a:schemeClr val="accent1">
                    <a:lumMod val="20000"/>
                    <a:lumOff val="80000"/>
                  </a:schemeClr>
                </a:solidFill>
              </a:rPr>
              <a:t>nicht zu behindern </a:t>
            </a:r>
          </a:p>
          <a:p>
            <a:pPr>
              <a:spcBef>
                <a:spcPts val="600"/>
              </a:spcBef>
            </a:pPr>
            <a:r>
              <a:rPr lang="de-DE" sz="2800" b="1" dirty="0">
                <a:solidFill>
                  <a:schemeClr val="accent1">
                    <a:lumMod val="20000"/>
                    <a:lumOff val="80000"/>
                  </a:schemeClr>
                </a:solidFill>
              </a:rPr>
              <a:t>(1. Kor. 9,12-14; Lk. 10,7).</a:t>
            </a:r>
            <a:endParaRPr lang="en" sz="2800" b="1" dirty="0">
              <a:solidFill>
                <a:schemeClr val="accent1">
                  <a:lumMod val="20000"/>
                  <a:lumOff val="80000"/>
                </a:schemeClr>
              </a:solidFill>
            </a:endParaRPr>
          </a:p>
        </p:txBody>
      </p:sp>
      <p:sp>
        <p:nvSpPr>
          <p:cNvPr id="4" name="Scrollen: horizontal 3">
            <a:extLst>
              <a:ext uri="{FF2B5EF4-FFF2-40B4-BE49-F238E27FC236}">
                <a16:creationId xmlns:a16="http://schemas.microsoft.com/office/drawing/2014/main" id="{1FBB1047-C88C-29CA-1B47-37332C54045F}"/>
              </a:ext>
            </a:extLst>
          </p:cNvPr>
          <p:cNvSpPr/>
          <p:nvPr/>
        </p:nvSpPr>
        <p:spPr>
          <a:xfrm>
            <a:off x="108487" y="26687"/>
            <a:ext cx="3042405" cy="1000448"/>
          </a:xfrm>
          <a:prstGeom prst="horizontalScroll">
            <a:avLst/>
          </a:prstGeom>
          <a:solidFill>
            <a:srgbClr val="C39300"/>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dirty="0">
                <a:solidFill>
                  <a:prstClr val="white"/>
                </a:solidFill>
                <a:latin typeface="Candara" panose="020E0502030303020204" pitchFamily="34" charset="0"/>
              </a:rPr>
              <a:t>M</a:t>
            </a: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o,  27. Juli –  </a:t>
            </a:r>
            <a:b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br>
            <a:r>
              <a:rPr kumimoji="0" lang="de-DE" sz="2000" b="1" i="1" u="none" strike="noStrike" kern="0" cap="none" spc="0" normalizeH="0" baseline="0" noProof="0" dirty="0">
                <a:ln>
                  <a:noFill/>
                </a:ln>
                <a:solidFill>
                  <a:prstClr val="white"/>
                </a:solidFill>
                <a:effectLst/>
                <a:uLnTx/>
                <a:uFillTx/>
                <a:latin typeface="Candara" panose="020E0502030303020204" pitchFamily="34" charset="0"/>
                <a:ea typeface="+mn-ea"/>
                <a:cs typeface="+mn-cs"/>
              </a:rPr>
              <a:t>Selbstlose Liebe</a:t>
            </a:r>
          </a:p>
        </p:txBody>
      </p:sp>
      <p:pic>
        <p:nvPicPr>
          <p:cNvPr id="5" name="Imagen 10">
            <a:extLst>
              <a:ext uri="{FF2B5EF4-FFF2-40B4-BE49-F238E27FC236}">
                <a16:creationId xmlns:a16="http://schemas.microsoft.com/office/drawing/2014/main" id="{8C3BB3AD-D602-3AC8-9431-3FDC198C917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1386" y="809510"/>
            <a:ext cx="5178056" cy="6281184"/>
          </a:xfrm>
          <a:prstGeom prst="rect">
            <a:avLst/>
          </a:prstGeom>
          <a:effectLst>
            <a:softEdge rad="635000"/>
          </a:effectLst>
        </p:spPr>
      </p:pic>
    </p:spTree>
    <p:extLst>
      <p:ext uri="{BB962C8B-B14F-4D97-AF65-F5344CB8AC3E}">
        <p14:creationId xmlns:p14="http://schemas.microsoft.com/office/powerpoint/2010/main" val="4074465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4" presetClass="entr" presetSubtype="32"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ox(out)">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TotalTime>
  <Words>2022</Words>
  <Application>Microsoft Office PowerPoint</Application>
  <PresentationFormat>Panorámica</PresentationFormat>
  <Paragraphs>119</Paragraphs>
  <Slides>19</Slides>
  <Notes>5</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19</vt:i4>
      </vt:variant>
    </vt:vector>
  </HeadingPairs>
  <TitlesOfParts>
    <vt:vector size="27" baseType="lpstr">
      <vt:lpstr>Aptos</vt:lpstr>
      <vt:lpstr>Wingdings</vt:lpstr>
      <vt:lpstr>Candara</vt:lpstr>
      <vt:lpstr>Arial</vt:lpstr>
      <vt:lpstr>Constantia</vt:lpstr>
      <vt:lpstr>Aptos Display</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98</cp:revision>
  <dcterms:created xsi:type="dcterms:W3CDTF">2026-07-04T15:24:19Z</dcterms:created>
  <dcterms:modified xsi:type="dcterms:W3CDTF">2026-07-31T09:32:47Z</dcterms:modified>
</cp:coreProperties>
</file>