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3" r:id="rId2"/>
    <p:sldId id="265" r:id="rId3"/>
    <p:sldId id="258" r:id="rId4"/>
    <p:sldId id="259" r:id="rId5"/>
    <p:sldId id="260" r:id="rId6"/>
    <p:sldId id="270" r:id="rId7"/>
    <p:sldId id="261" r:id="rId8"/>
    <p:sldId id="274" r:id="rId9"/>
    <p:sldId id="263" r:id="rId10"/>
    <p:sldId id="275" r:id="rId11"/>
    <p:sldId id="266" r:id="rId12"/>
    <p:sldId id="276"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8" d="100"/>
          <a:sy n="98" d="100"/>
        </p:scale>
        <p:origin x="10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de-DE" sz="2000" b="1">
              <a:effectLst>
                <a:outerShdw blurRad="38100" dist="38100" dir="2700000" algn="tl">
                  <a:srgbClr val="000000">
                    <a:alpha val="43137"/>
                  </a:srgbClr>
                </a:outerShdw>
              </a:effectLst>
            </a:rPr>
            <a:t>Welche </a:t>
          </a:r>
          <a:r>
            <a:rPr lang="de-DE" sz="2000" b="1" dirty="0">
              <a:effectLst>
                <a:outerShdw blurRad="38100" dist="38100" dir="2700000" algn="tl">
                  <a:srgbClr val="000000">
                    <a:alpha val="43137"/>
                  </a:srgbClr>
                </a:outerShdw>
              </a:effectLst>
            </a:rPr>
            <a:t>Gaben greift Paulus als Beispiel aus all den anderen heraus? (1 Kor. 12,8-10; Römer 12,6-8; Eph. 4,11-12)</a:t>
          </a:r>
          <a:endParaRPr lang="es-ES" sz="2000" b="1"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Wort </a:t>
          </a:r>
          <a:r>
            <a:rPr lang="es-ES" sz="2000" b="1" dirty="0" err="1"/>
            <a:t>der</a:t>
          </a:r>
          <a:r>
            <a:rPr lang="es-ES" sz="2000" b="1" dirty="0"/>
            <a:t> Weisheit</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Wort </a:t>
          </a:r>
          <a:r>
            <a:rPr lang="es-ES" sz="2000" b="1" dirty="0" err="1"/>
            <a:t>der</a:t>
          </a:r>
          <a:r>
            <a:rPr lang="es-ES" sz="2000" b="1" dirty="0"/>
            <a:t> </a:t>
          </a:r>
          <a:r>
            <a:rPr lang="es-ES" sz="2000" b="1" dirty="0" err="1"/>
            <a:t>Erkenntnis</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Glauben</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Gabe </a:t>
          </a:r>
          <a:r>
            <a:rPr lang="es-ES" sz="2000" b="1" dirty="0" err="1"/>
            <a:t>der</a:t>
          </a:r>
          <a:r>
            <a:rPr lang="es-ES" sz="2000" b="1" dirty="0"/>
            <a:t> </a:t>
          </a:r>
          <a:r>
            <a:rPr lang="es-ES" sz="2000" b="1" dirty="0" err="1"/>
            <a:t>Heilung</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Wunderwirken</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Gabe </a:t>
          </a:r>
          <a:r>
            <a:rPr lang="es-ES" sz="2000" b="1" dirty="0" err="1"/>
            <a:t>der</a:t>
          </a:r>
          <a:r>
            <a:rPr lang="es-ES" sz="2000" b="1" dirty="0"/>
            <a:t> </a:t>
          </a:r>
          <a:r>
            <a:rPr lang="es-ES" sz="2000" b="1" dirty="0" err="1"/>
            <a:t>Prophetie</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Geister </a:t>
          </a:r>
          <a:r>
            <a:rPr lang="es-ES" sz="2000" b="1" dirty="0" err="1"/>
            <a:t>unterscheiden</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Zungenrede</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Deutung</a:t>
          </a:r>
          <a:r>
            <a:rPr lang="es-ES" sz="2000" b="1" dirty="0"/>
            <a:t> </a:t>
          </a:r>
          <a:r>
            <a:rPr lang="es-ES" sz="2000" b="1" dirty="0" err="1"/>
            <a:t>der</a:t>
          </a:r>
          <a:r>
            <a:rPr lang="es-ES" sz="2000" b="1" dirty="0"/>
            <a:t> </a:t>
          </a:r>
          <a:r>
            <a:rPr lang="es-ES" sz="2000" b="1" dirty="0" err="1"/>
            <a:t>Zungenrede</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0080"/>
              </a:highlight>
            </a:rPr>
            <a:t>Römer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Dienen</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Lehren</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Ermahnen</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Spenden</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Vorstehen</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Taten </a:t>
          </a:r>
          <a:r>
            <a:rPr lang="es-ES" sz="2000" b="1" dirty="0" err="1"/>
            <a:t>der</a:t>
          </a:r>
          <a:r>
            <a:rPr lang="es-ES" sz="2000" b="1" dirty="0"/>
            <a:t> </a:t>
          </a:r>
          <a:r>
            <a:rPr lang="es-ES" sz="2000" b="1" dirty="0" err="1"/>
            <a:t>Barmherzig-keit</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err="1">
              <a:solidFill>
                <a:schemeClr val="bg1"/>
              </a:solidFill>
              <a:highlight>
                <a:srgbClr val="008000"/>
              </a:highlight>
            </a:rPr>
            <a:t>Epheser</a:t>
          </a:r>
          <a:r>
            <a:rPr lang="es-ES" sz="2000" b="1" dirty="0">
              <a:solidFill>
                <a:schemeClr val="bg1"/>
              </a:solidFill>
              <a:highlight>
                <a:srgbClr val="008000"/>
              </a:highlight>
            </a:rPr>
            <a:t>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Apostel</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Evangelisten</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Hirten</a:t>
          </a:r>
          <a:r>
            <a:rPr lang="es-ES" sz="2000" b="1" dirty="0"/>
            <a:t> &amp; Lehrer</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800000"/>
              </a:highlight>
            </a:rPr>
            <a:t>1. Kor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B77F6210-2F5E-4549-913B-E70A20461C58}" type="presOf" srcId="{94C7729E-7706-4CA6-AA9E-F266DE2ACB1A}" destId="{8F95F10C-CDF9-4461-A7BC-9BC3BD7F92C5}" srcOrd="0" destOrd="2"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5A4DB312-307B-44D9-A79B-3762C6F4D0DE}" type="presOf" srcId="{A90CF3F7-F01C-40FD-900C-332EA5616898}" destId="{8F95F10C-CDF9-4461-A7BC-9BC3BD7F92C5}" srcOrd="0" destOrd="4" presId="urn:microsoft.com/office/officeart/2005/8/layout/hList3"/>
    <dgm:cxn modelId="{6D53CE1D-DA37-4B8D-AEC7-D743E913FA60}" srcId="{EA5E1BBA-7BAD-4C6E-A30B-7D96517B2E49}" destId="{94C7729E-7706-4CA6-AA9E-F266DE2ACB1A}" srcOrd="1" destOrd="0" parTransId="{F38C8106-04C0-4665-AD49-234CE4875F84}" sibTransId="{43F1E1EB-BF27-4498-8ECC-AE59A701FA3C}"/>
    <dgm:cxn modelId="{809A6C24-6D50-46FF-B88C-14F2BF8DDBA4}" type="presOf" srcId="{A8D56CDD-BA12-46B8-AC5C-2CE5B875D804}" destId="{8F95F10C-CDF9-4461-A7BC-9BC3BD7F92C5}" srcOrd="0" destOrd="1"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9A59702E-0243-45E4-BA86-D4A47FDD5D43}" type="presOf" srcId="{4652D98B-108A-4AD2-9C54-BEC36CE61D55}" destId="{BE5080B9-EA33-42BA-9920-DB396A08385A}" srcOrd="0" destOrd="3" presId="urn:microsoft.com/office/officeart/2005/8/layout/hList3"/>
    <dgm:cxn modelId="{0F523231-0FEF-4A06-8DDE-28457E889914}" type="presOf" srcId="{2993B7BA-DE8A-4FEF-BD5B-E525F02DFF46}" destId="{8F95F10C-CDF9-4461-A7BC-9BC3BD7F92C5}" srcOrd="0" destOrd="5" presId="urn:microsoft.com/office/officeart/2005/8/layout/hList3"/>
    <dgm:cxn modelId="{F2653A33-5D34-40BC-8DC3-59ADF615D342}" type="presOf" srcId="{3BE4EA97-F44E-4F7E-AAA3-6DEEE8DAAC27}" destId="{8F95F10C-CDF9-4461-A7BC-9BC3BD7F92C5}" srcOrd="0" destOrd="3"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743A5D6E-CFCA-4FF6-855D-D106B8C64BFD}" type="presOf" srcId="{2EBC2B61-D5F6-4256-934E-8CD7794A0822}" destId="{BE5080B9-EA33-42BA-9920-DB396A08385A}" srcOrd="0" destOrd="0" presId="urn:microsoft.com/office/officeart/2005/8/layout/hList3"/>
    <dgm:cxn modelId="{D948FB4E-03AD-415D-88EF-C61C3A07F98D}" type="presOf" srcId="{43BDC340-C34A-4887-8949-9F7A54E9B30D}" destId="{04DE4015-5369-40CD-A02D-45D8EC5F7704}" srcOrd="0" destOrd="4" presId="urn:microsoft.com/office/officeart/2005/8/layout/hList3"/>
    <dgm:cxn modelId="{90835C6F-C44D-443E-9964-E9E0A4C882B9}" type="presOf" srcId="{7F3166F7-EEC1-424A-AFA9-80C23549CE83}" destId="{8F95F10C-CDF9-4461-A7BC-9BC3BD7F92C5}" srcOrd="0" destOrd="6" presId="urn:microsoft.com/office/officeart/2005/8/layout/hList3"/>
    <dgm:cxn modelId="{4070EB51-22AB-4527-8AFE-D04AEF8EBD38}" type="presOf" srcId="{D6C679BF-379D-4D44-BADA-8104B7A06ED2}" destId="{04DE4015-5369-40CD-A02D-45D8EC5F7704}" srcOrd="0" destOrd="5" presId="urn:microsoft.com/office/officeart/2005/8/layout/hList3"/>
    <dgm:cxn modelId="{9A114472-470D-409B-887D-76A498A63C3A}" srcId="{E0C8A360-416C-4E56-B80B-C728FB8CAABB}" destId="{EA5E1BBA-7BAD-4C6E-A30B-7D96517B2E49}" srcOrd="1" destOrd="0" parTransId="{BA8F2518-83E7-4E63-9ABC-F47FFFBB0511}" sibTransId="{2DF86F07-BB8D-4C46-847A-953546077756}"/>
    <dgm:cxn modelId="{892D7D82-2572-4F8A-8D07-D4AE044A54C1}" type="presOf" srcId="{7DA707C7-7871-4F3E-9433-C5E8658D640F}" destId="{BE5080B9-EA33-42BA-9920-DB396A08385A}" srcOrd="0" destOrd="2"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9E662385-AD4C-4FE4-8C60-27E575DA8A8C}" type="presOf" srcId="{AE74EF61-361F-4972-8D4B-7803A31A2D20}" destId="{BE5080B9-EA33-42BA-9920-DB396A08385A}" srcOrd="0" destOrd="1"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A6F1ED8A-99BB-4796-BDEE-B37F315AF253}" type="presOf" srcId="{4F80A4F7-51C7-41E9-8FBC-46E6B408F67B}" destId="{04DE4015-5369-40CD-A02D-45D8EC5F7704}" srcOrd="0" destOrd="2" presId="urn:microsoft.com/office/officeart/2005/8/layout/hList3"/>
    <dgm:cxn modelId="{DC9EA891-FC69-43E2-A214-A6EC393C6687}" srcId="{978AFE4D-A237-4E2E-8D91-0DF5CCB77947}" destId="{6AC10122-E8AB-4B9A-A24E-A2DF827354F5}" srcOrd="2" destOrd="0" parTransId="{9E008FF1-73AA-4877-AEB8-70CA0E064C9A}" sibTransId="{2F91F793-D429-4F9F-AC6C-EA02E9869BFE}"/>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A659E9A2-96A8-454C-B7E6-2DDA14232E55}"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A02950B9-8E69-441A-A3B1-51067420B00C}" type="presOf" srcId="{7D8F604B-7369-49FC-BCC1-234B6EB1A30F}" destId="{04DE4015-5369-40CD-A02D-45D8EC5F7704}" srcOrd="0" destOrd="9" presId="urn:microsoft.com/office/officeart/2005/8/layout/hList3"/>
    <dgm:cxn modelId="{89ED44C5-E4A4-4A1E-B71B-E9DA62CABD3E}" type="presOf" srcId="{6AC10122-E8AB-4B9A-A24E-A2DF827354F5}" destId="{04DE4015-5369-40CD-A02D-45D8EC5F7704}" srcOrd="0" destOrd="3" presId="urn:microsoft.com/office/officeart/2005/8/layout/hList3"/>
    <dgm:cxn modelId="{49A3EFC5-426D-4B1D-AA47-0A792D7DFE9B}" type="presOf" srcId="{502E26D6-2784-4DD7-A93A-5109B46B074F}" destId="{04DE4015-5369-40CD-A02D-45D8EC5F7704}" srcOrd="0" destOrd="8" presId="urn:microsoft.com/office/officeart/2005/8/layout/hList3"/>
    <dgm:cxn modelId="{D59E5BCC-96CF-492B-B4AA-489295495A67}" type="presOf" srcId="{978AFE4D-A237-4E2E-8D91-0DF5CCB77947}" destId="{04DE4015-5369-40CD-A02D-45D8EC5F7704}" srcOrd="0" destOrd="0" presId="urn:microsoft.com/office/officeart/2005/8/layout/hList3"/>
    <dgm:cxn modelId="{5C879ACE-FF32-4776-9F35-DC96DCDB83A9}" srcId="{978AFE4D-A237-4E2E-8D91-0DF5CCB77947}" destId="{EE0061C3-8AFE-43B4-BFAE-A24B62B862C6}" srcOrd="6" destOrd="0" parTransId="{441B5564-9EBC-429F-980C-9E0E56EBA179}" sibTransId="{DEC03818-5D9E-442C-AD2C-B3629B6F79EE}"/>
    <dgm:cxn modelId="{2C32D6D5-D091-4C45-ABB7-DAC449503D02}" type="presOf" srcId="{3C0D5F6E-C9D1-4BA4-8927-9791F07C6384}" destId="{04DE4015-5369-40CD-A02D-45D8EC5F7704}" srcOrd="0" destOrd="1"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CB5EE3DF-6460-43DC-9341-58B7124ED360}" type="presOf" srcId="{5B4F02DC-FE9E-4530-976B-02B9E10D25CB}" destId="{04DE4015-5369-40CD-A02D-45D8EC5F7704}" srcOrd="0" destOrd="6"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E16B33ED-E6E9-4D22-B401-7BA8A3AF7DC4}" type="presOf" srcId="{EA5E1BBA-7BAD-4C6E-A30B-7D96517B2E49}" destId="{8F95F10C-CDF9-4461-A7BC-9BC3BD7F92C5}" srcOrd="0" destOrd="0" presId="urn:microsoft.com/office/officeart/2005/8/layout/hList3"/>
    <dgm:cxn modelId="{F00547F4-27A3-4CBE-B32F-6977308AC2D4}" srcId="{978AFE4D-A237-4E2E-8D91-0DF5CCB77947}" destId="{43BDC340-C34A-4887-8949-9F7A54E9B30D}" srcOrd="3" destOrd="0" parTransId="{0CD8A4BF-D3CC-461D-9983-2D2A4340ED42}" sibTransId="{B14572D1-1F93-4ED0-9E04-80F891D18FDF}"/>
    <dgm:cxn modelId="{BCD763FC-EA10-4695-BEBA-3791700F0969}" type="presOf" srcId="{EE0061C3-8AFE-43B4-BFAE-A24B62B862C6}" destId="{04DE4015-5369-40CD-A02D-45D8EC5F7704}" srcOrd="0" destOrd="7" presId="urn:microsoft.com/office/officeart/2005/8/layout/hList3"/>
    <dgm:cxn modelId="{12CFA18B-AFB8-49AD-A3AC-DD403C4E825D}" type="presParOf" srcId="{319FA24C-D5A3-452F-8AAF-CD7F42B2D4E5}" destId="{7965E57F-EEDF-48ED-998D-606EC744B46B}" srcOrd="0" destOrd="0" presId="urn:microsoft.com/office/officeart/2005/8/layout/hList3"/>
    <dgm:cxn modelId="{62E560E9-DB09-494B-9792-315EAF5B5D8E}" type="presParOf" srcId="{319FA24C-D5A3-452F-8AAF-CD7F42B2D4E5}" destId="{7E4CAAEA-1CAD-4D6C-BD8B-0EB73D3E8E38}" srcOrd="1" destOrd="0" presId="urn:microsoft.com/office/officeart/2005/8/layout/hList3"/>
    <dgm:cxn modelId="{4776790F-44DD-4259-A4A4-947DD3DAF1E2}" type="presParOf" srcId="{7E4CAAEA-1CAD-4D6C-BD8B-0EB73D3E8E38}" destId="{04DE4015-5369-40CD-A02D-45D8EC5F7704}" srcOrd="0" destOrd="0" presId="urn:microsoft.com/office/officeart/2005/8/layout/hList3"/>
    <dgm:cxn modelId="{3C2FFA89-990B-46BA-BB4F-FD5D97A4D2C0}" type="presParOf" srcId="{7E4CAAEA-1CAD-4D6C-BD8B-0EB73D3E8E38}" destId="{8F95F10C-CDF9-4461-A7BC-9BC3BD7F92C5}" srcOrd="1" destOrd="0" presId="urn:microsoft.com/office/officeart/2005/8/layout/hList3"/>
    <dgm:cxn modelId="{378D9128-3A06-4297-854E-C13DB203AC77}" type="presParOf" srcId="{7E4CAAEA-1CAD-4D6C-BD8B-0EB73D3E8E38}" destId="{BE5080B9-EA33-42BA-9920-DB396A08385A}" srcOrd="2" destOrd="0" presId="urn:microsoft.com/office/officeart/2005/8/layout/hList3"/>
    <dgm:cxn modelId="{B693BBA6-4228-432B-8FDE-8D0A6B403F30}"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Was </a:t>
          </a:r>
          <a:r>
            <a:rPr lang="es-ES" sz="2000" b="1" dirty="0" err="1">
              <a:effectLst>
                <a:outerShdw blurRad="38100" dist="38100" dir="2700000" algn="tl">
                  <a:srgbClr val="000000">
                    <a:alpha val="43137"/>
                  </a:srgbClr>
                </a:outerShdw>
              </a:effectLst>
            </a:rPr>
            <a:t>tut</a:t>
          </a:r>
          <a:r>
            <a:rPr lang="es-ES" sz="2000" b="1" dirty="0">
              <a:effectLst>
                <a:outerShdw blurRad="38100" dist="38100" dir="2700000" algn="tl">
                  <a:srgbClr val="000000">
                    <a:alpha val="43137"/>
                  </a:srgbClr>
                </a:outerShdw>
              </a:effectLst>
            </a:rPr>
            <a:t> die LIEBE</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ist</a:t>
          </a:r>
          <a:r>
            <a:rPr lang="es-ES" sz="2000" b="1" dirty="0"/>
            <a:t> </a:t>
          </a:r>
          <a:r>
            <a:rPr lang="es-ES" sz="2000" b="1" dirty="0" err="1"/>
            <a:t>geduldig</a:t>
          </a:r>
          <a:endParaRPr lang="es-ES"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ist</a:t>
          </a:r>
          <a:r>
            <a:rPr lang="es-ES" sz="2000" b="1" dirty="0"/>
            <a:t> </a:t>
          </a:r>
          <a:r>
            <a:rPr lang="es-ES" sz="2000" b="1" dirty="0" err="1"/>
            <a:t>freundlich</a:t>
          </a:r>
          <a:endParaRPr lang="es-ES"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Was </a:t>
          </a:r>
          <a:r>
            <a:rPr lang="es-ES" sz="2000" b="1" dirty="0" err="1">
              <a:effectLst>
                <a:outerShdw blurRad="38100" dist="38100" dir="2700000" algn="tl">
                  <a:srgbClr val="000000">
                    <a:alpha val="43137"/>
                  </a:srgbClr>
                </a:outerShdw>
              </a:effectLst>
            </a:rPr>
            <a:t>tut</a:t>
          </a:r>
          <a:r>
            <a:rPr lang="es-ES" sz="2000" b="1" dirty="0">
              <a:effectLst>
                <a:outerShdw blurRad="38100" dist="38100" dir="2700000" algn="tl">
                  <a:srgbClr val="000000">
                    <a:alpha val="43137"/>
                  </a:srgbClr>
                </a:outerShdw>
              </a:effectLst>
            </a:rPr>
            <a:t> LIEBE </a:t>
          </a:r>
          <a:r>
            <a:rPr lang="es-ES" sz="2000" b="1" dirty="0" err="1">
              <a:effectLst>
                <a:outerShdw blurRad="38100" dist="38100" dir="2700000" algn="tl">
                  <a:srgbClr val="000000">
                    <a:alpha val="43137"/>
                  </a:srgbClr>
                </a:outerShdw>
              </a:effectLst>
            </a:rPr>
            <a:t>nicht</a:t>
          </a:r>
          <a:endParaRPr lang="es-ES"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ist</a:t>
          </a:r>
          <a:r>
            <a:rPr lang="es-ES" sz="2000" b="1" dirty="0"/>
            <a:t> </a:t>
          </a:r>
          <a:r>
            <a:rPr lang="es-ES" sz="2000" b="1" dirty="0" err="1"/>
            <a:t>nicht</a:t>
          </a:r>
          <a:r>
            <a:rPr lang="es-ES" sz="2000" b="1" dirty="0"/>
            <a:t> </a:t>
          </a:r>
          <a:r>
            <a:rPr lang="es-ES" sz="2000" b="1" dirty="0" err="1"/>
            <a:t>neidisch</a:t>
          </a:r>
          <a:endParaRPr lang="es-ES"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prahlt</a:t>
          </a:r>
          <a:r>
            <a:rPr lang="es-ES" sz="2000" b="1" dirty="0"/>
            <a:t> </a:t>
          </a:r>
          <a:r>
            <a:rPr lang="es-ES" sz="2000" b="1" dirty="0" err="1"/>
            <a:t>nicht</a:t>
          </a:r>
          <a:r>
            <a:rPr lang="es-ES" sz="2000" b="1" dirty="0"/>
            <a:t> </a:t>
          </a:r>
          <a:r>
            <a:rPr lang="es-ES" sz="2000" b="1" dirty="0" err="1"/>
            <a:t>herum</a:t>
          </a:r>
          <a:endParaRPr lang="es-ES"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ist</a:t>
          </a:r>
          <a:r>
            <a:rPr lang="es-ES" sz="2000" b="1" dirty="0"/>
            <a:t> </a:t>
          </a:r>
          <a:r>
            <a:rPr lang="es-ES" sz="2000" b="1" dirty="0" err="1"/>
            <a:t>nicht</a:t>
          </a:r>
          <a:r>
            <a:rPr lang="es-ES" sz="2000" b="1" dirty="0"/>
            <a:t> </a:t>
          </a:r>
          <a:r>
            <a:rPr lang="es-ES" sz="2000" b="1" dirty="0" err="1"/>
            <a:t>stolz</a:t>
          </a:r>
          <a:endParaRPr lang="es-ES"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ist</a:t>
          </a:r>
          <a:r>
            <a:rPr lang="es-ES" sz="2000" b="1" dirty="0"/>
            <a:t> </a:t>
          </a:r>
          <a:r>
            <a:rPr lang="es-ES" sz="2000" b="1" dirty="0" err="1"/>
            <a:t>nicht</a:t>
          </a:r>
          <a:r>
            <a:rPr lang="es-ES" sz="2000" b="1" dirty="0"/>
            <a:t> </a:t>
          </a:r>
          <a:r>
            <a:rPr lang="es-ES" sz="2000" b="1" dirty="0" err="1"/>
            <a:t>unhöflich</a:t>
          </a:r>
          <a:endParaRPr lang="es-ES"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ist</a:t>
          </a:r>
          <a:r>
            <a:rPr lang="es-ES" sz="2000" b="1" dirty="0"/>
            <a:t> </a:t>
          </a:r>
          <a:r>
            <a:rPr lang="es-ES" sz="2000" b="1" dirty="0" err="1"/>
            <a:t>nicht</a:t>
          </a:r>
          <a:r>
            <a:rPr lang="es-ES" sz="2000" b="1" dirty="0"/>
            <a:t> </a:t>
          </a:r>
          <a:r>
            <a:rPr lang="es-ES" sz="2000" b="1" dirty="0" err="1"/>
            <a:t>egoistisch</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de-DE" sz="2000" b="1" dirty="0"/>
            <a:t>Wie wird nicht gleich zornig</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hegt</a:t>
          </a:r>
          <a:r>
            <a:rPr lang="es-ES" sz="2000" b="1" dirty="0"/>
            <a:t> </a:t>
          </a:r>
          <a:r>
            <a:rPr lang="es-ES" sz="2000" b="1" dirty="0" err="1"/>
            <a:t>keinen</a:t>
          </a:r>
          <a:r>
            <a:rPr lang="es-ES" sz="2000" b="1" dirty="0"/>
            <a:t> Groll</a:t>
          </a: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de-DE" sz="2000" b="1" dirty="0"/>
            <a:t>Sie freut sich nicht am Bösen</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de-DE" sz="1800" b="1" dirty="0"/>
            <a:t>Sie freut sich über die Wahrheit</a:t>
          </a:r>
          <a:endParaRPr lang="es-ES" sz="18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Er </a:t>
          </a:r>
          <a:r>
            <a:rPr lang="es-ES" sz="2000" b="1" dirty="0" err="1"/>
            <a:t>entschuldigt</a:t>
          </a:r>
          <a:r>
            <a:rPr lang="es-ES" sz="2000" b="1" dirty="0"/>
            <a:t> </a:t>
          </a:r>
          <a:r>
            <a:rPr lang="es-ES" sz="2000" b="1" dirty="0" err="1"/>
            <a:t>alles</a:t>
          </a:r>
          <a:endParaRPr lang="es-ES"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traut</a:t>
          </a:r>
          <a:r>
            <a:rPr lang="es-ES" sz="2000" b="1" dirty="0"/>
            <a:t> </a:t>
          </a:r>
          <a:r>
            <a:rPr lang="es-ES" sz="2000" b="1" dirty="0" err="1"/>
            <a:t>alles</a:t>
          </a:r>
          <a:r>
            <a:rPr lang="es-ES" sz="2000" b="1" dirty="0"/>
            <a:t> </a:t>
          </a:r>
          <a:r>
            <a:rPr lang="es-ES" sz="2000" b="1" dirty="0" err="1"/>
            <a:t>zu</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erwartet</a:t>
          </a:r>
          <a:r>
            <a:rPr lang="es-ES" sz="2000" b="1" dirty="0"/>
            <a:t> </a:t>
          </a:r>
          <a:r>
            <a:rPr lang="es-ES" sz="2000" b="1" dirty="0" err="1"/>
            <a:t>alles</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Sie</a:t>
          </a:r>
          <a:r>
            <a:rPr lang="es-ES" sz="2000" b="1" dirty="0"/>
            <a:t> </a:t>
          </a:r>
          <a:r>
            <a:rPr lang="es-ES" sz="2000" b="1" dirty="0" err="1"/>
            <a:t>erträgt</a:t>
          </a:r>
          <a:r>
            <a:rPr lang="es-ES" sz="2000" b="1" dirty="0"/>
            <a:t> </a:t>
          </a:r>
          <a:r>
            <a:rPr lang="es-ES" sz="2000" b="1" dirty="0" err="1"/>
            <a:t>alles</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s-ES" sz="2000" b="1" dirty="0">
              <a:effectLst>
                <a:outerShdw blurRad="38100" dist="38100" dir="2700000" algn="tl">
                  <a:srgbClr val="000000">
                    <a:alpha val="43137"/>
                  </a:srgbClr>
                </a:outerShdw>
              </a:effectLst>
            </a:rPr>
            <a:t>Die </a:t>
          </a:r>
          <a:r>
            <a:rPr lang="es-ES" sz="2000" b="1" dirty="0" err="1">
              <a:effectLst>
                <a:outerShdw blurRad="38100" dist="38100" dir="2700000" algn="tl">
                  <a:srgbClr val="000000">
                    <a:alpha val="43137"/>
                  </a:srgbClr>
                </a:outerShdw>
              </a:effectLst>
            </a:rPr>
            <a:t>angekündigten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zukünftigen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Ereignisse</a:t>
          </a:r>
          <a:r>
            <a:rPr lang="es-ES" sz="2000" b="1" dirty="0">
              <a:effectLst>
                <a:outerShdw blurRad="38100" dist="38100" dir="2700000" algn="tl">
                  <a:srgbClr val="000000">
                    <a:alpha val="43137"/>
                  </a:srgbClr>
                </a:outerShdw>
              </a:effectLst>
            </a:rPr>
            <a:t> – </a:t>
          </a:r>
          <a:r>
            <a:rPr lang="de-DE" sz="2000" b="1" dirty="0">
              <a:effectLst>
                <a:outerShdw blurRad="38100" dist="38100" dir="2700000" algn="tl">
                  <a:srgbClr val="000000">
                    <a:alpha val="43137"/>
                  </a:srgbClr>
                </a:outerShdw>
              </a:effectLst>
            </a:rPr>
            <a:t>sofern sie nicht bedingt sind – müssen eintreten </a:t>
          </a:r>
          <a:r>
            <a:rPr lang="es-ES" sz="1800" b="1" dirty="0">
              <a:effectLst>
                <a:outerShdw blurRad="38100" dist="38100" dir="2700000" algn="tl">
                  <a:srgbClr val="000000">
                    <a:alpha val="43137"/>
                  </a:srgbClr>
                </a:outerShdw>
              </a:effectLst>
            </a:rPr>
            <a:t>(5. Mos. 18,22; Jer. 28,8-9; Jona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s-ES" sz="2000" b="1" dirty="0" err="1">
              <a:effectLst>
                <a:outerShdw blurRad="38100" dist="38100" dir="2700000" algn="tl">
                  <a:srgbClr val="000000">
                    <a:alpha val="43137"/>
                  </a:srgbClr>
                </a:outerShdw>
              </a:effectLst>
            </a:rPr>
            <a:t>Seine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Botschaft</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muss</a:t>
          </a:r>
          <a:r>
            <a:rPr lang="es-ES" sz="2000" b="1" dirty="0">
              <a:effectLst>
                <a:outerShdw blurRad="38100" dist="38100" dir="2700000" algn="tl">
                  <a:srgbClr val="000000">
                    <a:alpha val="43137"/>
                  </a:srgbClr>
                </a:outerShdw>
              </a:effectLst>
            </a:rPr>
            <a:t> </a:t>
          </a:r>
          <a:r>
            <a:rPr lang="de-DE" sz="2000" b="1" dirty="0">
              <a:effectLst>
                <a:outerShdw blurRad="38100" dist="38100" dir="2700000" algn="tl">
                  <a:srgbClr val="000000">
                    <a:alpha val="43137"/>
                  </a:srgbClr>
                </a:outerShdw>
              </a:effectLst>
            </a:rPr>
            <a:t>mit der von früheren Propheten übereinstimmen</a:t>
          </a:r>
          <a:br>
            <a:rPr lang="de-DE" sz="2000" b="1" dirty="0">
              <a:effectLst>
                <a:outerShdw blurRad="38100" dist="38100" dir="2700000" algn="tl">
                  <a:srgbClr val="000000">
                    <a:alpha val="43137"/>
                  </a:srgbClr>
                </a:outerShdw>
              </a:effectLst>
            </a:rPr>
          </a:br>
          <a:r>
            <a:rPr lang="es-ES" sz="1800" b="1" dirty="0">
              <a:effectLst>
                <a:outerShdw blurRad="38100" dist="38100" dir="2700000" algn="tl">
                  <a:srgbClr val="000000">
                    <a:alpha val="43137"/>
                  </a:srgbClr>
                </a:outerShdw>
              </a:effectLst>
            </a:rPr>
            <a:t>(5. Mos. 13,1-4a; Jes. 8,20)</a:t>
          </a:r>
          <a:endParaRPr lang="es-ES" sz="18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s-ES" sz="2000" b="1" dirty="0">
              <a:effectLst>
                <a:outerShdw blurRad="38100" dist="38100" dir="2700000" algn="tl">
                  <a:srgbClr val="000000">
                    <a:alpha val="43137"/>
                  </a:srgbClr>
                </a:outerShdw>
              </a:effectLst>
            </a:rPr>
            <a:t>Er </a:t>
          </a:r>
          <a:r>
            <a:rPr lang="es-ES" sz="2000" b="1" dirty="0" err="1">
              <a:effectLst>
                <a:outerShdw blurRad="38100" dist="38100" dir="2700000" algn="tl">
                  <a:srgbClr val="000000">
                    <a:alpha val="43137"/>
                  </a:srgbClr>
                </a:outerShdw>
              </a:effectLst>
            </a:rPr>
            <a:t>muss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Zeugnis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ablegen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von</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der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Menschwerdung</a:t>
          </a:r>
          <a:r>
            <a:rPr lang="es-ES" sz="2000" b="1" dirty="0">
              <a:effectLst>
                <a:outerShdw blurRad="38100" dist="38100" dir="2700000" algn="tl">
                  <a:srgbClr val="000000">
                    <a:alpha val="43137"/>
                  </a:srgbClr>
                </a:outerShdw>
              </a:effectLst>
            </a:rPr>
            <a:t> JESU</a:t>
          </a:r>
          <a:br>
            <a:rPr lang="es-ES" sz="2000" b="1" dirty="0">
              <a:effectLst>
                <a:outerShdw blurRad="38100" dist="38100" dir="2700000" algn="tl">
                  <a:srgbClr val="000000">
                    <a:alpha val="43137"/>
                  </a:srgbClr>
                </a:outerShdw>
              </a:effectLst>
            </a:rPr>
          </a:br>
          <a:r>
            <a:rPr lang="es-ES" sz="1800" b="1" dirty="0">
              <a:effectLst>
                <a:outerShdw blurRad="38100" dist="38100" dir="2700000" algn="tl">
                  <a:srgbClr val="000000">
                    <a:alpha val="43137"/>
                  </a:srgbClr>
                </a:outerShdw>
              </a:effectLst>
            </a:rPr>
            <a:t>(1. Johannes 4,1–3)</a:t>
          </a:r>
          <a:endParaRPr lang="es-ES" sz="18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de-DE" sz="2000" b="1" dirty="0">
              <a:effectLst>
                <a:outerShdw blurRad="38100" dist="38100" dir="2700000" algn="tl">
                  <a:srgbClr val="000000">
                    <a:alpha val="43137"/>
                  </a:srgbClr>
                </a:outerShdw>
              </a:effectLst>
            </a:rPr>
            <a:t>Sein Leben muss im Einklang mit der biblischen Botschaft sein, die er predigt </a:t>
          </a:r>
          <a:r>
            <a:rPr lang="es-ES" sz="1800" b="1" dirty="0">
              <a:effectLst>
                <a:outerShdw blurRad="38100" dist="38100" dir="2700000" algn="tl">
                  <a:srgbClr val="000000">
                    <a:alpha val="43137"/>
                  </a:srgbClr>
                </a:outerShdw>
              </a:effectLst>
            </a:rPr>
            <a:t>(Mt.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a:effectLst>
                <a:outerShdw blurRad="38100" dist="38100" dir="2700000" algn="tl">
                  <a:srgbClr val="000000">
                    <a:alpha val="43137"/>
                  </a:srgbClr>
                </a:outerShdw>
              </a:effectLst>
            </a:rPr>
            <a:t>Welche </a:t>
          </a:r>
          <a:r>
            <a:rPr lang="de-DE" sz="2000" b="1" kern="1200" dirty="0">
              <a:effectLst>
                <a:outerShdw blurRad="38100" dist="38100" dir="2700000" algn="tl">
                  <a:srgbClr val="000000">
                    <a:alpha val="43137"/>
                  </a:srgbClr>
                </a:outerShdw>
              </a:effectLst>
            </a:rPr>
            <a:t>Gaben greift Paulus als Beispiel aus all den anderen heraus? (1 Kor. 12,8-10; Römer 12,6-8; Eph. 4,11-12)</a:t>
          </a:r>
          <a:endParaRPr lang="es-ES" sz="2000" b="1"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800000"/>
              </a:highlight>
            </a:rPr>
            <a:t>1. Kor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Wort </a:t>
          </a:r>
          <a:r>
            <a:rPr lang="es-ES" sz="2000" b="1" kern="1200" dirty="0" err="1"/>
            <a:t>der</a:t>
          </a:r>
          <a:r>
            <a:rPr lang="es-ES" sz="2000" b="1" kern="1200" dirty="0"/>
            <a:t> Weisheit</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Wort </a:t>
          </a:r>
          <a:r>
            <a:rPr lang="es-ES" sz="2000" b="1" kern="1200" dirty="0" err="1"/>
            <a:t>der</a:t>
          </a:r>
          <a:r>
            <a:rPr lang="es-ES" sz="2000" b="1" kern="1200" dirty="0"/>
            <a:t> </a:t>
          </a:r>
          <a:r>
            <a:rPr lang="es-ES" sz="2000" b="1" kern="1200" dirty="0" err="1"/>
            <a:t>Erkenntnis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Glauben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Gabe </a:t>
          </a:r>
          <a:r>
            <a:rPr lang="es-ES" sz="2000" b="1" kern="1200" dirty="0" err="1"/>
            <a:t>der</a:t>
          </a:r>
          <a:r>
            <a:rPr lang="es-ES" sz="2000" b="1" kern="1200" dirty="0"/>
            <a:t> </a:t>
          </a:r>
          <a:r>
            <a:rPr lang="es-ES" sz="2000" b="1" kern="1200" dirty="0" err="1"/>
            <a:t>Heilung</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Wunderwirken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Gabe </a:t>
          </a:r>
          <a:r>
            <a:rPr lang="es-ES" sz="2000" b="1" kern="1200" dirty="0" err="1"/>
            <a:t>der</a:t>
          </a:r>
          <a:r>
            <a:rPr lang="es-ES" sz="2000" b="1" kern="1200" dirty="0"/>
            <a:t> </a:t>
          </a:r>
          <a:r>
            <a:rPr lang="es-ES" sz="2000" b="1" kern="1200" dirty="0" err="1"/>
            <a:t>Prophetie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Geister </a:t>
          </a:r>
          <a:r>
            <a:rPr lang="es-ES" sz="2000" b="1" kern="1200" dirty="0" err="1"/>
            <a:t>unterscheiden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Zungenrede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Deutung</a:t>
          </a:r>
          <a:r>
            <a:rPr lang="es-ES" sz="2000" b="1" kern="1200" dirty="0"/>
            <a:t> </a:t>
          </a:r>
          <a:r>
            <a:rPr lang="es-ES" sz="2000" b="1" kern="1200" dirty="0" err="1"/>
            <a:t>der</a:t>
          </a:r>
          <a:r>
            <a:rPr lang="es-ES" sz="2000" b="1" kern="1200" dirty="0"/>
            <a:t> </a:t>
          </a:r>
          <a:r>
            <a:rPr lang="es-ES" sz="2000" b="1" kern="1200" dirty="0" err="1"/>
            <a:t>Zungenrede</a:t>
          </a:r>
          <a:endParaRPr lang="es-ES" sz="2000"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0080"/>
              </a:highlight>
            </a:rPr>
            <a:t>Römer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s-ES" sz="2000" b="1" kern="1200" dirty="0" err="1"/>
            <a:t>Dienen</a:t>
          </a:r>
          <a:endParaRPr lang="es-ES" sz="2000" kern="1200" dirty="0"/>
        </a:p>
        <a:p>
          <a:pPr marL="265113" lvl="1" indent="0" algn="l" defTabSz="889000">
            <a:lnSpc>
              <a:spcPct val="90000"/>
            </a:lnSpc>
            <a:spcBef>
              <a:spcPct val="0"/>
            </a:spcBef>
            <a:spcAft>
              <a:spcPct val="15000"/>
            </a:spcAft>
            <a:buNone/>
          </a:pPr>
          <a:r>
            <a:rPr lang="es-ES" sz="2000" b="1" kern="1200" dirty="0" err="1"/>
            <a:t>Lehren</a:t>
          </a:r>
          <a:endParaRPr lang="es-ES" sz="2000" kern="1200" dirty="0"/>
        </a:p>
        <a:p>
          <a:pPr marL="265113" lvl="1" indent="0" algn="l" defTabSz="889000">
            <a:lnSpc>
              <a:spcPct val="90000"/>
            </a:lnSpc>
            <a:spcBef>
              <a:spcPct val="0"/>
            </a:spcBef>
            <a:spcAft>
              <a:spcPct val="15000"/>
            </a:spcAft>
            <a:buNone/>
          </a:pPr>
          <a:r>
            <a:rPr lang="es-ES" sz="2000" b="1" kern="1200" dirty="0" err="1"/>
            <a:t>Ermahnen</a:t>
          </a:r>
          <a:endParaRPr lang="es-ES" sz="2000" kern="1200" dirty="0"/>
        </a:p>
        <a:p>
          <a:pPr marL="265113" lvl="1" indent="0" algn="l" defTabSz="889000">
            <a:lnSpc>
              <a:spcPct val="90000"/>
            </a:lnSpc>
            <a:spcBef>
              <a:spcPct val="0"/>
            </a:spcBef>
            <a:spcAft>
              <a:spcPct val="15000"/>
            </a:spcAft>
            <a:buNone/>
          </a:pPr>
          <a:r>
            <a:rPr lang="es-ES" sz="2000" b="1" kern="1200" dirty="0" err="1"/>
            <a:t>Spenden</a:t>
          </a:r>
          <a:endParaRPr lang="es-ES" sz="2000" kern="1200" dirty="0"/>
        </a:p>
        <a:p>
          <a:pPr marL="265113" lvl="1" indent="0" algn="l" defTabSz="889000">
            <a:lnSpc>
              <a:spcPct val="90000"/>
            </a:lnSpc>
            <a:spcBef>
              <a:spcPct val="0"/>
            </a:spcBef>
            <a:spcAft>
              <a:spcPct val="15000"/>
            </a:spcAft>
            <a:buNone/>
          </a:pPr>
          <a:r>
            <a:rPr lang="es-ES" sz="2000" b="1" kern="1200" dirty="0" err="1"/>
            <a:t>Vorstehen</a:t>
          </a:r>
          <a:endParaRPr lang="es-ES" sz="2000" kern="1200" dirty="0"/>
        </a:p>
        <a:p>
          <a:pPr marL="265113" lvl="1" indent="0" algn="l" defTabSz="889000">
            <a:lnSpc>
              <a:spcPct val="90000"/>
            </a:lnSpc>
            <a:spcBef>
              <a:spcPct val="0"/>
            </a:spcBef>
            <a:spcAft>
              <a:spcPct val="15000"/>
            </a:spcAft>
            <a:buNone/>
          </a:pPr>
          <a:r>
            <a:rPr lang="es-ES" sz="2000" b="1" kern="1200" dirty="0"/>
            <a:t>Taten </a:t>
          </a:r>
          <a:r>
            <a:rPr lang="es-ES" sz="2000" b="1" kern="1200" dirty="0" err="1"/>
            <a:t>der</a:t>
          </a:r>
          <a:r>
            <a:rPr lang="es-ES" sz="2000" b="1" kern="1200" dirty="0"/>
            <a:t> </a:t>
          </a:r>
          <a:r>
            <a:rPr lang="es-ES" sz="2000" b="1" kern="1200" dirty="0" err="1"/>
            <a:t>Barmherzig-keit</a:t>
          </a:r>
          <a:endParaRPr lang="es-ES" sz="2000"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err="1">
              <a:solidFill>
                <a:schemeClr val="bg1"/>
              </a:solidFill>
              <a:highlight>
                <a:srgbClr val="008000"/>
              </a:highlight>
            </a:rPr>
            <a:t>Epheser</a:t>
          </a:r>
          <a:r>
            <a:rPr lang="es-ES" sz="2000" b="1" kern="1200" dirty="0">
              <a:solidFill>
                <a:schemeClr val="bg1"/>
              </a:solidFill>
              <a:highlight>
                <a:srgbClr val="008000"/>
              </a:highlight>
            </a:rPr>
            <a:t>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s-ES" sz="2000" b="1" kern="1200" dirty="0"/>
            <a:t>Apostel</a:t>
          </a:r>
          <a:endParaRPr lang="es-ES" sz="2000" kern="1200" dirty="0"/>
        </a:p>
        <a:p>
          <a:pPr marL="265113" lvl="1" indent="0" algn="l" defTabSz="889000">
            <a:lnSpc>
              <a:spcPct val="90000"/>
            </a:lnSpc>
            <a:spcBef>
              <a:spcPct val="0"/>
            </a:spcBef>
            <a:spcAft>
              <a:spcPct val="15000"/>
            </a:spcAft>
            <a:buNone/>
          </a:pPr>
          <a:r>
            <a:rPr lang="es-ES" sz="2000" b="1" kern="1200" dirty="0" err="1"/>
            <a:t>Evangelisten</a:t>
          </a:r>
          <a:endParaRPr lang="es-ES" sz="2000" kern="1200" dirty="0"/>
        </a:p>
        <a:p>
          <a:pPr marL="265113" lvl="1" indent="0" algn="l" defTabSz="889000">
            <a:lnSpc>
              <a:spcPct val="90000"/>
            </a:lnSpc>
            <a:spcBef>
              <a:spcPct val="0"/>
            </a:spcBef>
            <a:spcAft>
              <a:spcPct val="15000"/>
            </a:spcAft>
            <a:buNone/>
          </a:pPr>
          <a:r>
            <a:rPr lang="es-ES" sz="2000" b="1" kern="1200" dirty="0" err="1"/>
            <a:t>Hirten</a:t>
          </a:r>
          <a:r>
            <a:rPr lang="es-ES" sz="2000" b="1" kern="1200" dirty="0"/>
            <a:t> &amp; Lehrer</a:t>
          </a:r>
          <a:endParaRPr lang="es-ES" sz="2000"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Was </a:t>
          </a:r>
          <a:r>
            <a:rPr lang="es-ES" sz="2000" b="1" kern="1200" dirty="0" err="1">
              <a:effectLst>
                <a:outerShdw blurRad="38100" dist="38100" dir="2700000" algn="tl">
                  <a:srgbClr val="000000">
                    <a:alpha val="43137"/>
                  </a:srgbClr>
                </a:outerShdw>
              </a:effectLst>
            </a:rPr>
            <a:t>tut</a:t>
          </a:r>
          <a:r>
            <a:rPr lang="es-ES" sz="2000" b="1" kern="1200" dirty="0">
              <a:effectLst>
                <a:outerShdw blurRad="38100" dist="38100" dir="2700000" algn="tl">
                  <a:srgbClr val="000000">
                    <a:alpha val="43137"/>
                  </a:srgbClr>
                </a:outerShdw>
              </a:effectLst>
            </a:rPr>
            <a:t> die LIEBE</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ist</a:t>
          </a:r>
          <a:r>
            <a:rPr lang="es-ES" sz="2000" b="1" kern="1200" dirty="0"/>
            <a:t> </a:t>
          </a:r>
          <a:r>
            <a:rPr lang="es-ES" sz="2000" b="1" kern="1200" dirty="0" err="1"/>
            <a:t>geduldig</a:t>
          </a:r>
          <a:endParaRPr lang="es-ES"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ist</a:t>
          </a:r>
          <a:r>
            <a:rPr lang="es-ES" sz="2000" b="1" kern="1200" dirty="0"/>
            <a:t> </a:t>
          </a:r>
          <a:r>
            <a:rPr lang="es-ES" sz="2000" b="1" kern="1200" dirty="0" err="1"/>
            <a:t>freundlich</a:t>
          </a:r>
          <a:endParaRPr lang="es-ES"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de-DE" sz="1800" b="1" kern="1200" dirty="0"/>
            <a:t>Sie freut sich über die Wahrheit</a:t>
          </a:r>
          <a:endParaRPr lang="es-ES" sz="18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Er </a:t>
          </a:r>
          <a:r>
            <a:rPr lang="es-ES" sz="2000" b="1" kern="1200" dirty="0" err="1"/>
            <a:t>entschuldigt</a:t>
          </a:r>
          <a:r>
            <a:rPr lang="es-ES" sz="2000" b="1" kern="1200" dirty="0"/>
            <a:t> </a:t>
          </a:r>
          <a:r>
            <a:rPr lang="es-ES" sz="2000" b="1" kern="1200" dirty="0" err="1"/>
            <a:t>alles</a:t>
          </a:r>
          <a:endParaRPr lang="es-ES" sz="20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traut</a:t>
          </a:r>
          <a:r>
            <a:rPr lang="es-ES" sz="2000" b="1" kern="1200" dirty="0"/>
            <a:t> </a:t>
          </a:r>
          <a:r>
            <a:rPr lang="es-ES" sz="2000" b="1" kern="1200" dirty="0" err="1"/>
            <a:t>alles</a:t>
          </a:r>
          <a:r>
            <a:rPr lang="es-ES" sz="2000" b="1" kern="1200" dirty="0"/>
            <a:t> </a:t>
          </a:r>
          <a:r>
            <a:rPr lang="es-ES" sz="2000" b="1" kern="1200" dirty="0" err="1"/>
            <a:t>zu</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erwartet</a:t>
          </a:r>
          <a:r>
            <a:rPr lang="es-ES" sz="2000" b="1" kern="1200" dirty="0"/>
            <a:t> </a:t>
          </a:r>
          <a:r>
            <a:rPr lang="es-ES" sz="2000" b="1" kern="1200" dirty="0" err="1"/>
            <a:t>alles</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erträgt</a:t>
          </a:r>
          <a:r>
            <a:rPr lang="es-ES" sz="2000" b="1" kern="1200" dirty="0"/>
            <a:t> </a:t>
          </a:r>
          <a:r>
            <a:rPr lang="es-ES" sz="2000" b="1" kern="1200" dirty="0" err="1"/>
            <a:t>alles</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Was </a:t>
          </a:r>
          <a:r>
            <a:rPr lang="es-ES" sz="2000" b="1" kern="1200" dirty="0" err="1">
              <a:effectLst>
                <a:outerShdw blurRad="38100" dist="38100" dir="2700000" algn="tl">
                  <a:srgbClr val="000000">
                    <a:alpha val="43137"/>
                  </a:srgbClr>
                </a:outerShdw>
              </a:effectLst>
            </a:rPr>
            <a:t>tut</a:t>
          </a:r>
          <a:r>
            <a:rPr lang="es-ES" sz="2000" b="1" kern="1200" dirty="0">
              <a:effectLst>
                <a:outerShdw blurRad="38100" dist="38100" dir="2700000" algn="tl">
                  <a:srgbClr val="000000">
                    <a:alpha val="43137"/>
                  </a:srgbClr>
                </a:outerShdw>
              </a:effectLst>
            </a:rPr>
            <a:t> LIEBE </a:t>
          </a:r>
          <a:r>
            <a:rPr lang="es-ES" sz="2000" b="1" kern="1200" dirty="0" err="1">
              <a:effectLst>
                <a:outerShdw blurRad="38100" dist="38100" dir="2700000" algn="tl">
                  <a:srgbClr val="000000">
                    <a:alpha val="43137"/>
                  </a:srgbClr>
                </a:outerShdw>
              </a:effectLst>
            </a:rPr>
            <a:t>nicht</a:t>
          </a:r>
          <a:endParaRPr lang="es-ES" sz="2000" b="1" kern="1200" dirty="0">
            <a:effectLst>
              <a:outerShdw blurRad="38100" dist="38100" dir="2700000" algn="tl">
                <a:srgbClr val="000000">
                  <a:alpha val="43137"/>
                </a:srgbClr>
              </a:outerShdw>
            </a:effectLst>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ist</a:t>
          </a:r>
          <a:r>
            <a:rPr lang="es-ES" sz="2000" b="1" kern="1200" dirty="0"/>
            <a:t> </a:t>
          </a:r>
          <a:r>
            <a:rPr lang="es-ES" sz="2000" b="1" kern="1200" dirty="0" err="1"/>
            <a:t>nicht</a:t>
          </a:r>
          <a:r>
            <a:rPr lang="es-ES" sz="2000" b="1" kern="1200" dirty="0"/>
            <a:t> </a:t>
          </a:r>
          <a:r>
            <a:rPr lang="es-ES" sz="2000" b="1" kern="1200" dirty="0" err="1"/>
            <a:t>neidisch</a:t>
          </a:r>
          <a:endParaRPr lang="es-ES"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prahlt</a:t>
          </a:r>
          <a:r>
            <a:rPr lang="es-ES" sz="2000" b="1" kern="1200" dirty="0"/>
            <a:t> </a:t>
          </a:r>
          <a:r>
            <a:rPr lang="es-ES" sz="2000" b="1" kern="1200" dirty="0" err="1"/>
            <a:t>nicht</a:t>
          </a:r>
          <a:r>
            <a:rPr lang="es-ES" sz="2000" b="1" kern="1200" dirty="0"/>
            <a:t> </a:t>
          </a:r>
          <a:r>
            <a:rPr lang="es-ES" sz="2000" b="1" kern="1200" dirty="0" err="1"/>
            <a:t>herum</a:t>
          </a:r>
          <a:endParaRPr lang="es-ES"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ist</a:t>
          </a:r>
          <a:r>
            <a:rPr lang="es-ES" sz="2000" b="1" kern="1200" dirty="0"/>
            <a:t> </a:t>
          </a:r>
          <a:r>
            <a:rPr lang="es-ES" sz="2000" b="1" kern="1200" dirty="0" err="1"/>
            <a:t>nicht</a:t>
          </a:r>
          <a:r>
            <a:rPr lang="es-ES" sz="2000" b="1" kern="1200" dirty="0"/>
            <a:t> </a:t>
          </a:r>
          <a:r>
            <a:rPr lang="es-ES" sz="2000" b="1" kern="1200" dirty="0" err="1"/>
            <a:t>stolz</a:t>
          </a:r>
          <a:endParaRPr lang="es-ES" sz="20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ist</a:t>
          </a:r>
          <a:r>
            <a:rPr lang="es-ES" sz="2000" b="1" kern="1200" dirty="0"/>
            <a:t> </a:t>
          </a:r>
          <a:r>
            <a:rPr lang="es-ES" sz="2000" b="1" kern="1200" dirty="0" err="1"/>
            <a:t>nicht</a:t>
          </a:r>
          <a:r>
            <a:rPr lang="es-ES" sz="2000" b="1" kern="1200" dirty="0"/>
            <a:t> </a:t>
          </a:r>
          <a:r>
            <a:rPr lang="es-ES" sz="2000" b="1" kern="1200" dirty="0" err="1"/>
            <a:t>unhöflich</a:t>
          </a:r>
          <a:endParaRPr lang="es-ES"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ist</a:t>
          </a:r>
          <a:r>
            <a:rPr lang="es-ES" sz="2000" b="1" kern="1200" dirty="0"/>
            <a:t> </a:t>
          </a:r>
          <a:r>
            <a:rPr lang="es-ES" sz="2000" b="1" kern="1200" dirty="0" err="1"/>
            <a:t>nicht</a:t>
          </a:r>
          <a:r>
            <a:rPr lang="es-ES" sz="2000" b="1" kern="1200" dirty="0"/>
            <a:t> </a:t>
          </a:r>
          <a:r>
            <a:rPr lang="es-ES" sz="2000" b="1" kern="1200" dirty="0" err="1"/>
            <a:t>egoistisch</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Wie wird nicht gleich zornig</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Sie</a:t>
          </a:r>
          <a:r>
            <a:rPr lang="es-ES" sz="2000" b="1" kern="1200" dirty="0"/>
            <a:t> </a:t>
          </a:r>
          <a:r>
            <a:rPr lang="es-ES" sz="2000" b="1" kern="1200" dirty="0" err="1"/>
            <a:t>hegt</a:t>
          </a:r>
          <a:r>
            <a:rPr lang="es-ES" sz="2000" b="1" kern="1200" dirty="0"/>
            <a:t> </a:t>
          </a:r>
          <a:r>
            <a:rPr lang="es-ES" sz="2000" b="1" kern="1200" dirty="0" err="1"/>
            <a:t>keinen</a:t>
          </a:r>
          <a:r>
            <a:rPr lang="es-ES" sz="2000" b="1" kern="1200" dirty="0"/>
            <a:t> Groll</a:t>
          </a: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Sie freut sich nicht am Bösen</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Die </a:t>
          </a:r>
          <a:r>
            <a:rPr lang="es-ES" sz="2000" b="1" kern="1200" dirty="0" err="1">
              <a:effectLst>
                <a:outerShdw blurRad="38100" dist="38100" dir="2700000" algn="tl">
                  <a:srgbClr val="000000">
                    <a:alpha val="43137"/>
                  </a:srgbClr>
                </a:outerShdw>
              </a:effectLst>
            </a:rPr>
            <a:t>angekündigten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zukünftigen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Ereignisse</a:t>
          </a:r>
          <a:r>
            <a:rPr lang="es-ES" sz="2000" b="1" kern="1200" dirty="0">
              <a:effectLst>
                <a:outerShdw blurRad="38100" dist="38100" dir="2700000" algn="tl">
                  <a:srgbClr val="000000">
                    <a:alpha val="43137"/>
                  </a:srgbClr>
                </a:outerShdw>
              </a:effectLst>
            </a:rPr>
            <a:t> – </a:t>
          </a:r>
          <a:r>
            <a:rPr lang="de-DE" sz="2000" b="1" kern="1200" dirty="0">
              <a:effectLst>
                <a:outerShdw blurRad="38100" dist="38100" dir="2700000" algn="tl">
                  <a:srgbClr val="000000">
                    <a:alpha val="43137"/>
                  </a:srgbClr>
                </a:outerShdw>
              </a:effectLst>
            </a:rPr>
            <a:t>sofern sie nicht bedingt sind – müssen eintreten </a:t>
          </a:r>
          <a:r>
            <a:rPr lang="es-ES" sz="1800" b="1" kern="1200" dirty="0">
              <a:effectLst>
                <a:outerShdw blurRad="38100" dist="38100" dir="2700000" algn="tl">
                  <a:srgbClr val="000000">
                    <a:alpha val="43137"/>
                  </a:srgbClr>
                </a:outerShdw>
              </a:effectLst>
            </a:rPr>
            <a:t>(5. Mos. 18,22; Jer. 28,8-9; Jona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Seine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Botschaft</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muss</a:t>
          </a:r>
          <a:r>
            <a:rPr lang="es-ES" sz="2000" b="1" kern="1200" dirty="0">
              <a:effectLst>
                <a:outerShdw blurRad="38100" dist="38100" dir="2700000" algn="tl">
                  <a:srgbClr val="000000">
                    <a:alpha val="43137"/>
                  </a:srgbClr>
                </a:outerShdw>
              </a:effectLst>
            </a:rPr>
            <a:t> </a:t>
          </a:r>
          <a:r>
            <a:rPr lang="de-DE" sz="2000" b="1" kern="1200" dirty="0">
              <a:effectLst>
                <a:outerShdw blurRad="38100" dist="38100" dir="2700000" algn="tl">
                  <a:srgbClr val="000000">
                    <a:alpha val="43137"/>
                  </a:srgbClr>
                </a:outerShdw>
              </a:effectLst>
            </a:rPr>
            <a:t>mit der von früheren Propheten übereinstimmen</a:t>
          </a:r>
          <a:br>
            <a:rPr lang="de-DE" sz="2000" b="1" kern="1200" dirty="0">
              <a:effectLst>
                <a:outerShdw blurRad="38100" dist="38100" dir="2700000" algn="tl">
                  <a:srgbClr val="000000">
                    <a:alpha val="43137"/>
                  </a:srgbClr>
                </a:outerShdw>
              </a:effectLst>
            </a:rPr>
          </a:br>
          <a:r>
            <a:rPr lang="es-ES" sz="1800" b="1" kern="1200" dirty="0">
              <a:effectLst>
                <a:outerShdw blurRad="38100" dist="38100" dir="2700000" algn="tl">
                  <a:srgbClr val="000000">
                    <a:alpha val="43137"/>
                  </a:srgbClr>
                </a:outerShdw>
              </a:effectLst>
            </a:rPr>
            <a:t>(5. Mos. 13,1-4a; Jes. 8,20)</a:t>
          </a:r>
          <a:endParaRPr lang="es-ES" sz="18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 </a:t>
          </a:r>
          <a:r>
            <a:rPr lang="es-ES" sz="2000" b="1" kern="1200" dirty="0" err="1">
              <a:effectLst>
                <a:outerShdw blurRad="38100" dist="38100" dir="2700000" algn="tl">
                  <a:srgbClr val="000000">
                    <a:alpha val="43137"/>
                  </a:srgbClr>
                </a:outerShdw>
              </a:effectLst>
            </a:rPr>
            <a:t>muss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Zeugnis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ablegen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von</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der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Menschwerdung</a:t>
          </a:r>
          <a:r>
            <a:rPr lang="es-ES" sz="2000" b="1" kern="1200" dirty="0">
              <a:effectLst>
                <a:outerShdw blurRad="38100" dist="38100" dir="2700000" algn="tl">
                  <a:srgbClr val="000000">
                    <a:alpha val="43137"/>
                  </a:srgbClr>
                </a:outerShdw>
              </a:effectLst>
            </a:rPr>
            <a:t> JESU</a:t>
          </a:r>
          <a:br>
            <a:rPr lang="es-ES" sz="2000" b="1" kern="1200" dirty="0">
              <a:effectLst>
                <a:outerShdw blurRad="38100" dist="38100" dir="2700000" algn="tl">
                  <a:srgbClr val="000000">
                    <a:alpha val="43137"/>
                  </a:srgbClr>
                </a:outerShdw>
              </a:effectLst>
            </a:rPr>
          </a:br>
          <a:r>
            <a:rPr lang="es-ES" sz="1800" b="1" kern="1200" dirty="0">
              <a:effectLst>
                <a:outerShdw blurRad="38100" dist="38100" dir="2700000" algn="tl">
                  <a:srgbClr val="000000">
                    <a:alpha val="43137"/>
                  </a:srgbClr>
                </a:outerShdw>
              </a:effectLst>
            </a:rPr>
            <a:t>(1. Johannes 4,1–3)</a:t>
          </a:r>
          <a:endParaRPr lang="es-ES" sz="18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Sein Leben muss im Einklang mit der biblischen Botschaft sein, die er predigt </a:t>
          </a:r>
          <a:r>
            <a:rPr lang="es-ES" sz="1800" b="1" kern="1200" dirty="0">
              <a:effectLst>
                <a:outerShdw blurRad="38100" dist="38100" dir="2700000" algn="tl">
                  <a:srgbClr val="000000">
                    <a:alpha val="43137"/>
                  </a:srgbClr>
                </a:outerShdw>
              </a:effectLst>
            </a:rPr>
            <a:t>(Mt.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0.jpeg"/><Relationship Id="rId4" Type="http://schemas.openxmlformats.org/officeDocument/2006/relationships/diagramLayout" Target="../diagrams/layout3.xml"/><Relationship Id="rId9" Type="http://schemas.openxmlformats.org/officeDocument/2006/relationships/image" Target="../media/image49.jpeg"/></Relationships>
</file>

<file path=ppt/slides/_rels/slide1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6.png"/><Relationship Id="rId7" Type="http://schemas.microsoft.com/office/2007/relationships/hdphoto" Target="../media/hdphoto2.wdp"/><Relationship Id="rId12"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0.png"/><Relationship Id="rId1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7.jpeg"/><Relationship Id="rId5" Type="http://schemas.openxmlformats.org/officeDocument/2006/relationships/diagramQuickStyle" Target="../diagrams/quickStyle1.xml"/><Relationship Id="rId10" Type="http://schemas.openxmlformats.org/officeDocument/2006/relationships/image" Target="../media/image26.svg"/><Relationship Id="rId4" Type="http://schemas.openxmlformats.org/officeDocument/2006/relationships/diagramLayout" Target="../diagrams/layout1.xml"/><Relationship Id="rId9" Type="http://schemas.openxmlformats.org/officeDocument/2006/relationships/image" Target="../media/image25.sv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6.jpeg"/><Relationship Id="rId7" Type="http://schemas.openxmlformats.org/officeDocument/2006/relationships/diagramColors" Target="../diagrams/colors2.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s-ES" sz="7400" b="1" spc="6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GEISTLICHE</a:t>
            </a:r>
            <a:r>
              <a:rPr lang="es-E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 GABEN</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810750" y="1641987"/>
            <a:ext cx="2192048" cy="646331"/>
          </a:xfrm>
          <a:prstGeom prst="rect">
            <a:avLst/>
          </a:prstGeom>
          <a:noFill/>
        </p:spPr>
        <p:txBody>
          <a:bodyPr wrap="square" rtlCol="0">
            <a:spAutoFit/>
          </a:bodyPr>
          <a:lstStyle/>
          <a:p>
            <a:pPr algn="ctr"/>
            <a:r>
              <a:rPr lang="da-DK" b="1" dirty="0">
                <a:solidFill>
                  <a:srgbClr val="FFEFCA"/>
                </a:solidFill>
                <a:effectLst>
                  <a:outerShdw blurRad="38100" dist="38100" dir="2700000" algn="tl">
                    <a:srgbClr val="000000">
                      <a:alpha val="43137"/>
                    </a:srgbClr>
                  </a:outerShdw>
                </a:effectLst>
              </a:rPr>
              <a:t>Lektion 6 Sabbat, 8. August 2026</a:t>
            </a:r>
            <a:endParaRPr lang="es-ES" b="1" dirty="0">
              <a:solidFill>
                <a:srgbClr val="FFEFCA"/>
              </a:solidFill>
              <a:effectLst>
                <a:outerShdw blurRad="38100" dist="38100" dir="2700000" algn="tl">
                  <a:srgbClr val="000000">
                    <a:alpha val="43137"/>
                  </a:srgbClr>
                </a:outerShdw>
              </a:effectLst>
            </a:endParaRPr>
          </a:p>
        </p:txBody>
      </p:sp>
      <p:pic>
        <p:nvPicPr>
          <p:cNvPr id="6" name="Grafik 8">
            <a:extLst>
              <a:ext uri="{FF2B5EF4-FFF2-40B4-BE49-F238E27FC236}">
                <a16:creationId xmlns:a16="http://schemas.microsoft.com/office/drawing/2014/main" id="{D8768E40-A53F-78CE-42A2-5042ACBA0AD0}"/>
              </a:ext>
            </a:extLst>
          </p:cNvPr>
          <p:cNvPicPr>
            <a:picLocks noChangeAspect="1"/>
          </p:cNvPicPr>
          <p:nvPr/>
        </p:nvPicPr>
        <p:blipFill>
          <a:blip r:embed="rId4"/>
          <a:stretch>
            <a:fillRect/>
          </a:stretch>
        </p:blipFill>
        <p:spPr>
          <a:xfrm rot="10800000">
            <a:off x="59278" y="218881"/>
            <a:ext cx="269334" cy="6639119"/>
          </a:xfrm>
          <a:prstGeom prst="rect">
            <a:avLst/>
          </a:prstGeom>
        </p:spPr>
      </p:pic>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es-ES" sz="6600" b="1" dirty="0" err="1">
                <a:ln w="13462">
                  <a:solidFill>
                    <a:schemeClr val="bg1"/>
                  </a:solidFill>
                  <a:prstDash val="solid"/>
                </a:ln>
                <a:solidFill>
                  <a:srgbClr val="7030A0"/>
                </a:solidFill>
                <a:effectLst>
                  <a:outerShdw dist="38100" dir="2700000" algn="bl" rotWithShape="0">
                    <a:schemeClr val="accent5"/>
                  </a:outerShdw>
                </a:effectLst>
              </a:rPr>
              <a:t>BESONDERE</a:t>
            </a:r>
            <a:r>
              <a:rPr lang="es-ES" sz="6600" b="1" dirty="0">
                <a:ln w="13462">
                  <a:solidFill>
                    <a:schemeClr val="bg1"/>
                  </a:solidFill>
                  <a:prstDash val="solid"/>
                </a:ln>
                <a:solidFill>
                  <a:srgbClr val="7030A0"/>
                </a:solidFill>
                <a:effectLst>
                  <a:outerShdw dist="38100" dir="2700000" algn="bl" rotWithShape="0">
                    <a:schemeClr val="accent5"/>
                  </a:outerShdw>
                </a:effectLst>
              </a:rPr>
              <a:t> </a:t>
            </a:r>
          </a:p>
          <a:p>
            <a:pPr algn="ctr"/>
            <a:r>
              <a:rPr lang="es-ES" sz="6600" b="1" dirty="0">
                <a:ln w="13462">
                  <a:solidFill>
                    <a:schemeClr val="bg1"/>
                  </a:solidFill>
                  <a:prstDash val="solid"/>
                </a:ln>
                <a:solidFill>
                  <a:srgbClr val="7030A0"/>
                </a:solidFill>
                <a:effectLst>
                  <a:outerShdw dist="38100" dir="2700000" algn="bl" rotWithShape="0">
                    <a:schemeClr val="accent5"/>
                  </a:outerShdw>
                </a:effectLst>
              </a:rPr>
              <a:t>GABEN</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DIE  GABE  DER  </a:t>
            </a:r>
            <a:r>
              <a:rPr lang="es-ES" sz="4400" b="1" spc="600" dirty="0" err="1">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ZUNGENREDE</a:t>
            </a:r>
            <a:endPar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de-DE"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„Deshalb möge der Zungenredner auch um die Gabe der Auslegung beten“</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 14,13 </a:t>
            </a:r>
            <a:r>
              <a:rPr lang="es-ES" sz="11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MENG</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76200" y="1038225"/>
            <a:ext cx="7886700" cy="1323439"/>
          </a:xfrm>
          <a:prstGeom prst="rect">
            <a:avLst/>
          </a:prstGeom>
          <a:noFill/>
        </p:spPr>
        <p:txBody>
          <a:bodyPr wrap="square" rtlCol="0">
            <a:spAutoFit/>
          </a:bodyPr>
          <a:lstStyle/>
          <a:p>
            <a:pPr>
              <a:spcBef>
                <a:spcPts val="600"/>
              </a:spcBef>
            </a:pPr>
            <a:r>
              <a:rPr lang="de-DE" sz="2000" b="1" dirty="0"/>
              <a:t>Paulus betont die Gabe der Zungenrede und ihrer richtigen Verwendung, weil sie vermutlich von Mitgliedern der korinthischen Gemeinde missbraucht wurde. Dies führte zu Unordnung und Verwirrung im öffentlichen Gottesdienst (1. Kor.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24801"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0" y="4611231"/>
            <a:ext cx="4708525" cy="2246769"/>
          </a:xfrm>
          <a:prstGeom prst="rect">
            <a:avLst/>
          </a:prstGeom>
          <a:noFill/>
        </p:spPr>
        <p:txBody>
          <a:bodyPr wrap="square">
            <a:spAutoFit/>
          </a:bodyPr>
          <a:lstStyle/>
          <a:p>
            <a:pPr>
              <a:spcBef>
                <a:spcPts val="600"/>
              </a:spcBef>
            </a:pPr>
            <a:r>
              <a:rPr lang="de-DE" sz="2000" b="1" dirty="0"/>
              <a:t>In Wirklichkeit betrifft diese Sehnsucht alle Gaben (1 Kor. 14,1). Paulus hatte bereits klargestellt, dass „nun jedem Einzelnen die Offenbarung des EILIGEN GEISTES zum Gemeinwohl gegeben wird“ (1 Kor. 12,7). Daher erhält nicht jeder dieselben Gaben.</a:t>
            </a:r>
            <a:endParaRPr lang="es-ES" sz="2000" b="1" dirty="0"/>
          </a:p>
        </p:txBody>
      </p:sp>
      <p:sp>
        <p:nvSpPr>
          <p:cNvPr id="7" name="CuadroTexto 6">
            <a:extLst>
              <a:ext uri="{FF2B5EF4-FFF2-40B4-BE49-F238E27FC236}">
                <a16:creationId xmlns:a16="http://schemas.microsoft.com/office/drawing/2014/main" id="{207EB4B5-18AA-C318-9BD1-685263F8CE4F}"/>
              </a:ext>
            </a:extLst>
          </p:cNvPr>
          <p:cNvSpPr txBox="1"/>
          <p:nvPr/>
        </p:nvSpPr>
        <p:spPr>
          <a:xfrm>
            <a:off x="76200" y="3669715"/>
            <a:ext cx="7762873" cy="1015663"/>
          </a:xfrm>
          <a:prstGeom prst="rect">
            <a:avLst/>
          </a:prstGeom>
          <a:noFill/>
        </p:spPr>
        <p:txBody>
          <a:bodyPr wrap="square">
            <a:spAutoFit/>
          </a:bodyPr>
          <a:lstStyle/>
          <a:p>
            <a:pPr lvl="0">
              <a:spcBef>
                <a:spcPts val="600"/>
              </a:spcBef>
              <a:defRPr/>
            </a:pPr>
            <a:r>
              <a:rPr lang="de-DE" sz="2000" b="1" dirty="0">
                <a:solidFill>
                  <a:prstClr val="black"/>
                </a:solidFill>
              </a:rPr>
              <a:t>Der Wunsch des Paulus, dass alle in Zungen sprechen können sollten, wurde von denen missverstanden, die glaubten, dass wir alle diese Gabe haben sollten (1 Kor.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76200" y="2353970"/>
            <a:ext cx="7762869" cy="1323439"/>
          </a:xfrm>
          <a:prstGeom prst="rect">
            <a:avLst/>
          </a:prstGeom>
          <a:noFill/>
        </p:spPr>
        <p:txBody>
          <a:bodyPr wrap="square">
            <a:spAutoFit/>
          </a:bodyPr>
          <a:lstStyle/>
          <a:p>
            <a:pPr lvl="0">
              <a:spcBef>
                <a:spcPts val="600"/>
              </a:spcBef>
              <a:defRPr/>
            </a:pPr>
            <a:r>
              <a:rPr lang="de-DE" sz="2000" b="1" dirty="0">
                <a:solidFill>
                  <a:prstClr val="black"/>
                </a:solidFill>
              </a:rPr>
              <a:t>Die Gabe der Zungenrede ist die Fähigkeit, menschliche oder engelhafte Sprachen zu sprechen, die der Person unbekannt sind (1 Kor. 13,1). Wenn diese Sprache dem Zuhörer unbekannt ist, muss sie ausgelegt werden. (Apg 2,8; 1 Kor.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104775"/>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a:t>
            </a:r>
            <a:r>
              <a:rPr lang="es-ES" sz="4400" b="1" spc="600" dirty="0" err="1">
                <a:ln w="22225">
                  <a:noFill/>
                  <a:prstDash val="solid"/>
                </a:ln>
                <a:solidFill>
                  <a:schemeClr val="accent2">
                    <a:lumMod val="40000"/>
                    <a:lumOff val="60000"/>
                  </a:schemeClr>
                </a:solidFill>
                <a:effectLst>
                  <a:outerShdw blurRad="38100" dist="38100" dir="2700000" algn="tl">
                    <a:srgbClr val="000000">
                      <a:alpha val="43137"/>
                    </a:srgbClr>
                  </a:outerShdw>
                </a:effectLst>
              </a:rPr>
              <a:t>PROPHETIE</a:t>
            </a:r>
            <a:endPar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538847"/>
            <a:ext cx="12192000" cy="584775"/>
          </a:xfrm>
          <a:prstGeom prst="rect">
            <a:avLst/>
          </a:prstGeom>
          <a:noFill/>
        </p:spPr>
        <p:txBody>
          <a:bodyPr wrap="square">
            <a:spAutoFit/>
          </a:bodyPr>
          <a:lstStyle/>
          <a:p>
            <a:pPr algn="ctr"/>
            <a:r>
              <a:rPr lang="de-DE" b="1" dirty="0">
                <a:solidFill>
                  <a:schemeClr val="accent6">
                    <a:lumMod val="50000"/>
                  </a:schemeClr>
                </a:solidFill>
                <a:latin typeface="Comic Sans MS" panose="030F0702030302020204" pitchFamily="66" charset="0"/>
              </a:rPr>
              <a:t>„Wer aber prophetisch redet, der redet zu Menschen zur Erbauung und zur Ermahnung und zur Tröstung“</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(1. Kor 14,3)</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de-DE" sz="2000" b="1" dirty="0"/>
              <a:t>Wir dürfen die Gabe der Prophezeiung </a:t>
            </a:r>
            <a:br>
              <a:rPr lang="de-DE" sz="2000" b="1" dirty="0"/>
            </a:br>
            <a:r>
              <a:rPr lang="de-DE" sz="2000" b="1" dirty="0"/>
              <a:t>nicht nur auf die Vorhersage zukünftiger Ereignisse beschränken. </a:t>
            </a:r>
            <a:br>
              <a:rPr lang="de-DE" sz="2000" b="1" dirty="0"/>
            </a:br>
            <a:r>
              <a:rPr lang="de-DE" sz="2000" b="1" dirty="0"/>
              <a:t>Der Hauptzweck ist Erbauung, Ermahnung und Trost (1. Kor.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3780093158"/>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507030" cy="2246769"/>
          </a:xfrm>
          <a:prstGeom prst="rect">
            <a:avLst/>
          </a:prstGeom>
          <a:noFill/>
        </p:spPr>
        <p:txBody>
          <a:bodyPr wrap="square">
            <a:spAutoFit/>
          </a:bodyPr>
          <a:lstStyle/>
          <a:p>
            <a:pPr>
              <a:spcBef>
                <a:spcPts val="600"/>
              </a:spcBef>
            </a:pPr>
            <a:r>
              <a:rPr lang="de-DE" sz="2000" b="1" dirty="0"/>
              <a:t>Paulus hebt diese Gabe über andere hervor (1 Kor. 14,1, 4, 22-25). Er fordert aber auch, dass sie richtig verwendet wird, um keine Verwirrung zu stiften: „Aber alles soll anständig und geordnet geschehen“ (1. Kor. 14,40; siehe auch 1. Kor. 14,29-33).</a:t>
            </a:r>
            <a:endParaRPr lang="es-ES" sz="2000" b="1" dirty="0"/>
          </a:p>
        </p:txBody>
      </p:sp>
      <p:sp>
        <p:nvSpPr>
          <p:cNvPr id="12" name="CuadroTexto 11">
            <a:extLst>
              <a:ext uri="{FF2B5EF4-FFF2-40B4-BE49-F238E27FC236}">
                <a16:creationId xmlns:a16="http://schemas.microsoft.com/office/drawing/2014/main" id="{6D813A6C-1159-F60E-C4E3-6C8433BCC4F4}"/>
              </a:ext>
            </a:extLst>
          </p:cNvPr>
          <p:cNvSpPr txBox="1"/>
          <p:nvPr/>
        </p:nvSpPr>
        <p:spPr>
          <a:xfrm>
            <a:off x="2380749" y="4928634"/>
            <a:ext cx="4696326" cy="1938992"/>
          </a:xfrm>
          <a:prstGeom prst="rect">
            <a:avLst/>
          </a:prstGeom>
          <a:noFill/>
        </p:spPr>
        <p:txBody>
          <a:bodyPr wrap="square">
            <a:spAutoFit/>
          </a:bodyPr>
          <a:lstStyle/>
          <a:p>
            <a:pPr>
              <a:spcBef>
                <a:spcPts val="600"/>
              </a:spcBef>
            </a:pPr>
            <a:r>
              <a:rPr lang="de-DE" sz="2000" b="1" dirty="0"/>
              <a:t>Als charakteristisches Merkmal der Gemeinde der Übrigen fand dies seinen besonderen Ausdruck im Leben und Wirken von Ellen G. White </a:t>
            </a:r>
            <a:r>
              <a:rPr lang="es-ES" sz="2000" b="1" dirty="0"/>
              <a:t>(</a:t>
            </a:r>
            <a:r>
              <a:rPr lang="es-ES" sz="2000" b="1" dirty="0" err="1"/>
              <a:t>Offb</a:t>
            </a:r>
            <a:r>
              <a:rPr lang="es-ES" sz="2000" b="1" dirty="0"/>
              <a:t> 12,17; 19,10). Pero </a:t>
            </a:r>
            <a:r>
              <a:rPr lang="de-DE" sz="2000" b="1" dirty="0"/>
              <a:t>Doch woran können wir einen echten Propheten erkennen</a:t>
            </a:r>
            <a:r>
              <a:rPr lang="es-ES" sz="2000" b="1" dirty="0"/>
              <a:t>?</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159567"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648200" y="3029862"/>
            <a:ext cx="2158618" cy="1808637"/>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l="-3000" t="-2000" b="-2000"/>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619125" y="647611"/>
            <a:ext cx="11477625" cy="5339923"/>
          </a:xfrm>
          <a:prstGeom prst="rect">
            <a:avLst/>
          </a:prstGeom>
          <a:noFill/>
        </p:spPr>
        <p:txBody>
          <a:bodyPr wrap="square">
            <a:spAutoFit/>
          </a:bodyPr>
          <a:lstStyle/>
          <a:p>
            <a:pPr>
              <a:spcBef>
                <a:spcPts val="600"/>
              </a:spcBef>
            </a:pPr>
            <a:r>
              <a:rPr lang="de-DE" sz="2400" b="1" dirty="0">
                <a:latin typeface="Constantia" panose="02030602050306030303" pitchFamily="18" charset="0"/>
              </a:rPr>
              <a:t>„In all den Fügungen des HERRN gibt es nichts Schöneres als Seinen Plan, Männern und Frauen eine Vielfalt an Gaben zu schenken. Die Gemeinde ist Sein Garten, geschmückt mit einer Vielzahl von Bäumen, Pflanzen und Blumen</a:t>
            </a:r>
            <a:r>
              <a:rPr lang="es-ES" sz="2400" b="1" dirty="0">
                <a:latin typeface="Constantia" panose="02030602050306030303" pitchFamily="18" charset="0"/>
              </a:rPr>
              <a:t>. </a:t>
            </a:r>
            <a:r>
              <a:rPr lang="de-DE" sz="2400" b="1" dirty="0">
                <a:latin typeface="Constantia" panose="02030602050306030303" pitchFamily="18" charset="0"/>
              </a:rPr>
              <a:t>Er erwartet nicht, dass der Ysop die Ausmaße der Zeder annimmt, noch dass der Olivenbaum die Höhe der stattlichen Palme erreicht. Viele haben nur eine begrenzte religiöse und intellektuelle Ausbildung erhalten, doch GOTT hat auch für diese Menschen eine Aufgabe, wenn sie in Demut arbeiten und auf Ihn vertrauen </a:t>
            </a:r>
            <a:r>
              <a:rPr lang="es-ES" sz="2400" b="1" dirty="0">
                <a:latin typeface="Constantia" panose="02030602050306030303" pitchFamily="18" charset="0"/>
              </a:rPr>
              <a:t>...</a:t>
            </a:r>
          </a:p>
          <a:p>
            <a:pPr>
              <a:spcBef>
                <a:spcPts val="600"/>
              </a:spcBef>
            </a:pPr>
            <a:r>
              <a:rPr lang="de-DE" sz="2400" b="1" dirty="0">
                <a:latin typeface="Constantia" panose="02030602050306030303" pitchFamily="18" charset="0"/>
              </a:rPr>
              <a:t>Verschiedene Gaben werden verschiedenen Menschen verliehen</a:t>
            </a:r>
            <a:r>
              <a:rPr lang="es-ES" sz="2400" b="1" dirty="0">
                <a:latin typeface="Constantia" panose="02030602050306030303" pitchFamily="18" charset="0"/>
              </a:rPr>
              <a:t>, </a:t>
            </a:r>
            <a:r>
              <a:rPr lang="de-DE" sz="2400" b="1" dirty="0">
                <a:latin typeface="Constantia" panose="02030602050306030303" pitchFamily="18" charset="0"/>
              </a:rPr>
              <a:t>damit sie </a:t>
            </a:r>
            <a:br>
              <a:rPr lang="de-DE" sz="2400" b="1" dirty="0">
                <a:latin typeface="Constantia" panose="02030602050306030303" pitchFamily="18" charset="0"/>
              </a:rPr>
            </a:br>
            <a:r>
              <a:rPr lang="de-DE" sz="2400" b="1" dirty="0">
                <a:latin typeface="Constantia" panose="02030602050306030303" pitchFamily="18" charset="0"/>
              </a:rPr>
              <a:t>erkennen wie sehr sie einander brauchen</a:t>
            </a:r>
            <a:r>
              <a:rPr lang="es-ES" sz="2400" b="1" dirty="0">
                <a:latin typeface="Constantia" panose="02030602050306030303" pitchFamily="18" charset="0"/>
              </a:rPr>
              <a:t>. </a:t>
            </a:r>
            <a:r>
              <a:rPr lang="de-DE" sz="2400" b="1" dirty="0">
                <a:latin typeface="Constantia" panose="02030602050306030303" pitchFamily="18" charset="0"/>
              </a:rPr>
              <a:t>GOTT schenkt diese Gaben und sie werden in Seinem Dienst eingesetzt – nicht, um den Besitzer zu verherrlichen, nicht, um den Menschen zu erheben, sondern um den ERLÖSER der Welt zu erheben</a:t>
            </a:r>
            <a:r>
              <a:rPr lang="es-ES" sz="2400" b="1" dirty="0">
                <a:latin typeface="Constantia" panose="02030602050306030303" pitchFamily="18" charset="0"/>
              </a:rPr>
              <a:t>. </a:t>
            </a:r>
            <a:r>
              <a:rPr lang="de-DE" sz="2400" b="1" dirty="0">
                <a:latin typeface="Constantia" panose="02030602050306030303" pitchFamily="18" charset="0"/>
              </a:rPr>
              <a:t>Sie sollen zum Wohl der gesamten Menschheit genutzt werden, indem sie die Wahrheit verkünden und nicht eine Lüge bezeugen“</a:t>
            </a:r>
            <a:endParaRPr lang="es-ES"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5295528" y="6016737"/>
            <a:ext cx="6801222" cy="338554"/>
          </a:xfrm>
          <a:prstGeom prst="rect">
            <a:avLst/>
          </a:prstGeom>
          <a:noFill/>
        </p:spPr>
        <p:txBody>
          <a:bodyPr wrap="none" rtlCol="0">
            <a:spAutoFit/>
          </a:bodyPr>
          <a:lstStyle/>
          <a:p>
            <a:pPr algn="r"/>
            <a:r>
              <a:rPr lang="es-ES" sz="1600" b="1" dirty="0"/>
              <a:t>E. G. White, Ye Shall </a:t>
            </a:r>
            <a:r>
              <a:rPr lang="es-ES" sz="1600" b="1" dirty="0" err="1"/>
              <a:t>Receive</a:t>
            </a:r>
            <a:r>
              <a:rPr lang="es-ES" sz="1600" b="1" dirty="0"/>
              <a:t> Power (</a:t>
            </a:r>
            <a:r>
              <a:rPr lang="es-ES" sz="1600" b="1" dirty="0" err="1"/>
              <a:t>Ihr</a:t>
            </a:r>
            <a:r>
              <a:rPr lang="es-ES" sz="1600" b="1" dirty="0"/>
              <a:t> </a:t>
            </a:r>
            <a:r>
              <a:rPr lang="es-ES" sz="1600" b="1" dirty="0" err="1"/>
              <a:t>werdet</a:t>
            </a:r>
            <a:r>
              <a:rPr lang="es-ES" sz="1600" b="1" dirty="0"/>
              <a:t> Kraft </a:t>
            </a:r>
            <a:r>
              <a:rPr lang="es-ES" sz="1600" b="1" dirty="0" err="1"/>
              <a:t>empfangen</a:t>
            </a:r>
            <a:r>
              <a:rPr lang="es-ES" sz="1600" b="1" dirty="0"/>
              <a:t>), 1. Juli </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809573" y="67075"/>
            <a:ext cx="4724702" cy="1938992"/>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„Strebt nach der Liebe! Bemüht euch um die Gaben des Geistes, am meisten aber darum, dass ihr prophetisch redet!“ </a:t>
            </a:r>
            <a:r>
              <a:rPr kumimoji="0" lang="de-DE"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Korinther 14:1 </a:t>
            </a:r>
            <a:r>
              <a:rPr kumimoji="0" lang="de-DE" sz="1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LÜ</a:t>
            </a:r>
            <a:endParaRPr kumimoji="0" lang="de-DE"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a:t>
            </a:r>
            <a:r>
              <a:rPr lang="es-ES" sz="2000" b="1" dirty="0" err="1">
                <a:highlight>
                  <a:srgbClr val="FC918D"/>
                </a:highlight>
              </a:rPr>
              <a:t>Geistliche</a:t>
            </a:r>
            <a:r>
              <a:rPr lang="es-ES" sz="2000" b="1" dirty="0">
                <a:highlight>
                  <a:srgbClr val="FC918D"/>
                </a:highlight>
              </a:rPr>
              <a:t> Gaben:</a:t>
            </a:r>
          </a:p>
          <a:p>
            <a:pPr lvl="1">
              <a:spcBef>
                <a:spcPts val="600"/>
              </a:spcBef>
            </a:pPr>
            <a:r>
              <a:rPr lang="es-ES" sz="2000" b="1" dirty="0"/>
              <a:t>Viele Gaben, </a:t>
            </a:r>
            <a:r>
              <a:rPr lang="es-ES" sz="2000" b="1" dirty="0" err="1"/>
              <a:t>ein</a:t>
            </a:r>
            <a:r>
              <a:rPr lang="es-ES" sz="2000" b="1" dirty="0"/>
              <a:t> GEBER</a:t>
            </a:r>
          </a:p>
          <a:p>
            <a:pPr lvl="1">
              <a:spcBef>
                <a:spcPts val="600"/>
              </a:spcBef>
            </a:pPr>
            <a:r>
              <a:rPr lang="es-ES" sz="2000" b="1" dirty="0"/>
              <a:t>Viele </a:t>
            </a:r>
            <a:r>
              <a:rPr lang="es-ES" sz="2000" b="1" dirty="0" err="1"/>
              <a:t>Glieder</a:t>
            </a:r>
            <a:r>
              <a:rPr lang="es-ES" sz="2000" b="1" dirty="0"/>
              <a:t>, </a:t>
            </a:r>
            <a:r>
              <a:rPr lang="es-ES" sz="2000" b="1" dirty="0" err="1"/>
              <a:t>ein</a:t>
            </a:r>
            <a:r>
              <a:rPr lang="es-ES" sz="2000" b="1" dirty="0"/>
              <a:t> Leib</a:t>
            </a:r>
          </a:p>
          <a:p>
            <a:pPr>
              <a:spcBef>
                <a:spcPts val="1800"/>
              </a:spcBef>
            </a:pPr>
            <a:r>
              <a:rPr lang="es-ES" sz="2000" b="1" dirty="0">
                <a:highlight>
                  <a:srgbClr val="FCBE62"/>
                </a:highlight>
              </a:rPr>
              <a:t> Das </a:t>
            </a:r>
            <a:r>
              <a:rPr lang="es-ES" sz="2000" b="1" dirty="0" err="1">
                <a:highlight>
                  <a:srgbClr val="FCBE62"/>
                </a:highlight>
              </a:rPr>
              <a:t>einigende</a:t>
            </a:r>
            <a:r>
              <a:rPr lang="es-ES" sz="2000" b="1" dirty="0">
                <a:highlight>
                  <a:srgbClr val="FCBE62"/>
                </a:highlight>
              </a:rPr>
              <a:t> Element:</a:t>
            </a:r>
          </a:p>
          <a:p>
            <a:pPr lvl="1">
              <a:spcBef>
                <a:spcPts val="600"/>
              </a:spcBef>
            </a:pPr>
            <a:r>
              <a:rPr lang="es-ES" sz="2000" b="1" dirty="0"/>
              <a:t>Die </a:t>
            </a:r>
            <a:r>
              <a:rPr lang="es-ES" sz="2000" b="1" dirty="0" err="1"/>
              <a:t>Vorzüglichkeit</a:t>
            </a:r>
            <a:r>
              <a:rPr lang="es-ES" sz="2000" b="1" dirty="0"/>
              <a:t> </a:t>
            </a:r>
            <a:r>
              <a:rPr lang="es-ES" sz="2000" b="1" dirty="0" err="1"/>
              <a:t>der</a:t>
            </a:r>
            <a:r>
              <a:rPr lang="es-ES" sz="2000" b="1" dirty="0"/>
              <a:t> Liebe</a:t>
            </a:r>
          </a:p>
          <a:p>
            <a:pPr>
              <a:spcBef>
                <a:spcPts val="1800"/>
              </a:spcBef>
            </a:pPr>
            <a:r>
              <a:rPr lang="es-ES" sz="2000" b="1" dirty="0">
                <a:highlight>
                  <a:srgbClr val="8ABDEA"/>
                </a:highlight>
              </a:rPr>
              <a:t> </a:t>
            </a:r>
            <a:r>
              <a:rPr lang="es-ES" sz="2000" b="1" dirty="0" err="1">
                <a:highlight>
                  <a:srgbClr val="8ABDEA"/>
                </a:highlight>
              </a:rPr>
              <a:t>Besondere</a:t>
            </a:r>
            <a:r>
              <a:rPr lang="es-ES" sz="2000" b="1" dirty="0">
                <a:highlight>
                  <a:srgbClr val="8ABDEA"/>
                </a:highlight>
              </a:rPr>
              <a:t> Gaben:</a:t>
            </a:r>
          </a:p>
          <a:p>
            <a:pPr lvl="1">
              <a:spcBef>
                <a:spcPts val="600"/>
              </a:spcBef>
            </a:pPr>
            <a:r>
              <a:rPr lang="es-ES" sz="2000" b="1" dirty="0"/>
              <a:t>Die Gabe </a:t>
            </a:r>
            <a:r>
              <a:rPr lang="es-ES" sz="2000" b="1" dirty="0" err="1"/>
              <a:t>der</a:t>
            </a:r>
            <a:r>
              <a:rPr lang="es-ES" sz="2000" b="1" dirty="0"/>
              <a:t> </a:t>
            </a:r>
            <a:r>
              <a:rPr lang="es-ES" sz="2000" b="1" dirty="0" err="1"/>
              <a:t>Zungenrede</a:t>
            </a:r>
            <a:endParaRPr lang="es-ES" sz="2000" b="1" dirty="0"/>
          </a:p>
          <a:p>
            <a:pPr lvl="1">
              <a:spcBef>
                <a:spcPts val="600"/>
              </a:spcBef>
            </a:pPr>
            <a:r>
              <a:rPr lang="es-ES" sz="2000" b="1" dirty="0"/>
              <a:t>Die Gabe </a:t>
            </a:r>
            <a:r>
              <a:rPr lang="es-ES" sz="2000" b="1" dirty="0" err="1"/>
              <a:t>der</a:t>
            </a:r>
            <a:r>
              <a:rPr lang="es-ES" sz="2000" b="1" dirty="0"/>
              <a:t> </a:t>
            </a:r>
            <a:r>
              <a:rPr lang="es-ES" sz="2000" b="1" dirty="0" err="1"/>
              <a:t>Prophetie</a:t>
            </a:r>
            <a:endParaRPr lang="es-ES" sz="2000" b="1" dirty="0"/>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de-DE" sz="2000" b="1" dirty="0"/>
              <a:t>Es ist klar, dass die Gemeinde in Korinth in verschiedenen Fragen gespalten war. Sie waren sich über die Prediger uneinig; über das Essen; ob man heiraten oder ledig bleiben soll; und darüber, welche der geistlichen Gaben die ehrbarste ist.</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lvl="0">
              <a:spcBef>
                <a:spcPts val="600"/>
              </a:spcBef>
              <a:defRPr/>
            </a:pPr>
            <a:r>
              <a:rPr lang="de-DE" sz="2000" b="1" dirty="0">
                <a:solidFill>
                  <a:prstClr val="black"/>
                </a:solidFill>
              </a:rPr>
              <a:t>Welche Gabe ist die beste? </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lvl="0">
              <a:spcBef>
                <a:spcPts val="600"/>
              </a:spcBef>
              <a:defRPr/>
            </a:pPr>
            <a:r>
              <a:rPr lang="de-DE" sz="2000" b="1" dirty="0">
                <a:solidFill>
                  <a:prstClr val="black"/>
                </a:solidFill>
              </a:rPr>
              <a:t>Nachdem er die anfänglichen Probleme gelöst hat, zeigt Paulus, wie geistliche Gaben von einem Problem zu einem Mittel der Einheit werden (1 Kor.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s-ES" sz="6600" b="1" dirty="0" err="1">
                <a:ln w="13462">
                  <a:solidFill>
                    <a:schemeClr val="bg1"/>
                  </a:solidFill>
                  <a:prstDash val="solid"/>
                </a:ln>
                <a:solidFill>
                  <a:schemeClr val="accent5">
                    <a:lumMod val="50000"/>
                  </a:schemeClr>
                </a:solidFill>
                <a:effectLst>
                  <a:outerShdw dist="38100" dir="2700000" algn="bl" rotWithShape="0">
                    <a:schemeClr val="accent5"/>
                  </a:outerShdw>
                </a:effectLst>
              </a:rPr>
              <a:t>GEISTLICHE</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GABEN</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51EB5E9D-047F-EC41-123B-7B3B5BA62EA4}"/>
              </a:ext>
            </a:extLst>
          </p:cNvPr>
          <p:cNvGraphicFramePr>
            <a:graphicFrameLocks noGrp="1"/>
          </p:cNvGraphicFramePr>
          <p:nvPr>
            <p:extLst>
              <p:ext uri="{D42A27DB-BD31-4B8C-83A1-F6EECF244321}">
                <p14:modId xmlns:p14="http://schemas.microsoft.com/office/powerpoint/2010/main" val="1224384016"/>
              </p:ext>
            </p:extLst>
          </p:nvPr>
        </p:nvGraphicFramePr>
        <p:xfrm>
          <a:off x="112127" y="1541993"/>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31472">
                  <a:extLst>
                    <a:ext uri="{9D8B030D-6E8A-4147-A177-3AD203B41FA5}">
                      <a16:colId xmlns:a16="http://schemas.microsoft.com/office/drawing/2014/main" val="2953872213"/>
                    </a:ext>
                  </a:extLst>
                </a:gridCol>
                <a:gridCol w="2186257">
                  <a:extLst>
                    <a:ext uri="{9D8B030D-6E8A-4147-A177-3AD203B41FA5}">
                      <a16:colId xmlns:a16="http://schemas.microsoft.com/office/drawing/2014/main" val="1097554260"/>
                    </a:ext>
                  </a:extLst>
                </a:gridCol>
                <a:gridCol w="2594344">
                  <a:extLst>
                    <a:ext uri="{9D8B030D-6E8A-4147-A177-3AD203B41FA5}">
                      <a16:colId xmlns:a16="http://schemas.microsoft.com/office/drawing/2014/main" val="1633178379"/>
                    </a:ext>
                  </a:extLst>
                </a:gridCol>
                <a:gridCol w="1331728">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Kor.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pPr algn="ctr"/>
                      <a:r>
                        <a:rPr lang="es-ES" sz="2000" b="1" dirty="0"/>
                        <a:t>Es gibt Unterschiede zwischen</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Gnadengaben</a:t>
                      </a:r>
                    </a:p>
                  </a:txBody>
                  <a:tcPr/>
                </a:tc>
                <a:tc rowSpan="3">
                  <a:txBody>
                    <a:bodyPr/>
                    <a:lstStyle/>
                    <a:p>
                      <a:pPr algn="ctr"/>
                      <a:r>
                        <a:rPr lang="de-DE" sz="2000" b="1" dirty="0"/>
                        <a:t>aber derselbe</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HEILIGE GEIST</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Kor.12:5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 sz="2000" b="1" dirty="0"/>
                        <a:t>Dienste o. Ämter</a:t>
                      </a:r>
                    </a:p>
                  </a:txBody>
                  <a:tcPr/>
                </a:tc>
                <a:tc vMerge="1">
                  <a:txBody>
                    <a:bodyPr/>
                    <a:lstStyle/>
                    <a:p>
                      <a:endParaRPr lang="es-ES" dirty="0"/>
                    </a:p>
                  </a:txBody>
                  <a:tcPr/>
                </a:tc>
                <a:tc>
                  <a:txBody>
                    <a:bodyPr/>
                    <a:lstStyle/>
                    <a:p>
                      <a:r>
                        <a:rPr lang="en" sz="2000" b="1" dirty="0"/>
                        <a:t>HERR JESUS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Kor.12:6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a:t>(Wunder) Wirkungen</a:t>
                      </a:r>
                      <a:endParaRPr lang="en" sz="2000" b="1" dirty="0"/>
                    </a:p>
                  </a:txBody>
                  <a:tcPr/>
                </a:tc>
                <a:tc vMerge="1">
                  <a:txBody>
                    <a:bodyPr/>
                    <a:lstStyle/>
                    <a:p>
                      <a:endParaRPr lang="es-ES" dirty="0"/>
                    </a:p>
                  </a:txBody>
                  <a:tcPr/>
                </a:tc>
                <a:tc>
                  <a:txBody>
                    <a:bodyPr/>
                    <a:lstStyle/>
                    <a:p>
                      <a:r>
                        <a:rPr lang="en" sz="2000" b="1" dirty="0"/>
                        <a:t>GOTT VATER</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VIELE GABEN – EIN GEBER</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de-DE" b="1" dirty="0">
                <a:solidFill>
                  <a:schemeClr val="accent5">
                    <a:lumMod val="50000"/>
                  </a:schemeClr>
                </a:solidFill>
                <a:latin typeface="Comic Sans MS" panose="030F0702030302020204" pitchFamily="66" charset="0"/>
              </a:rPr>
              <a:t>„Es sind verschiedene Gaben; aber es ist ein Geist“</a:t>
            </a:r>
            <a:r>
              <a:rPr lang="es-ES"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(1. Kor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de-DE" sz="2000" b="1" dirty="0"/>
              <a:t>Wer gibt geistliche Gaben? (1. Kor. 12,4-6)</a:t>
            </a:r>
          </a:p>
        </p:txBody>
      </p:sp>
      <p:sp>
        <p:nvSpPr>
          <p:cNvPr id="8" name="CuadroTexto 7">
            <a:extLst>
              <a:ext uri="{FF2B5EF4-FFF2-40B4-BE49-F238E27FC236}">
                <a16:creationId xmlns:a16="http://schemas.microsoft.com/office/drawing/2014/main" id="{061F0B9D-A06D-4587-0B96-4DA142CE4C25}"/>
              </a:ext>
            </a:extLst>
          </p:cNvPr>
          <p:cNvSpPr txBox="1"/>
          <p:nvPr/>
        </p:nvSpPr>
        <p:spPr>
          <a:xfrm>
            <a:off x="0" y="3185443"/>
            <a:ext cx="8994210" cy="646331"/>
          </a:xfrm>
          <a:prstGeom prst="rect">
            <a:avLst/>
          </a:prstGeom>
          <a:noFill/>
        </p:spPr>
        <p:txBody>
          <a:bodyPr wrap="square" rtlCol="0">
            <a:spAutoFit/>
          </a:bodyPr>
          <a:lstStyle/>
          <a:p>
            <a:pPr>
              <a:spcBef>
                <a:spcPts val="600"/>
              </a:spcBef>
            </a:pPr>
            <a:r>
              <a:rPr lang="de-DE" b="1" dirty="0"/>
              <a:t>Um die Beziehung zw. geistlichen Gaben u. ihrem GEBER zu verstehen, verwendet Paulus drei Begriffe: Gnadengaben, Dienste/Ämter und (Wunder) Wirkungen.</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920702" y="1510755"/>
            <a:ext cx="231282" cy="2557463"/>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789486"/>
            <a:ext cx="2381250" cy="369332"/>
          </a:xfrm>
          <a:prstGeom prst="rect">
            <a:avLst/>
          </a:prstGeom>
          <a:noFill/>
        </p:spPr>
        <p:txBody>
          <a:bodyPr wrap="square" rtlCol="0">
            <a:spAutoFit/>
          </a:bodyPr>
          <a:lstStyle/>
          <a:p>
            <a:pPr algn="ctr"/>
            <a:r>
              <a:rPr lang="es-ES" b="1" dirty="0" err="1">
                <a:solidFill>
                  <a:schemeClr val="accent2">
                    <a:lumMod val="50000"/>
                  </a:schemeClr>
                </a:solidFill>
              </a:rPr>
              <a:t>Geistliche</a:t>
            </a:r>
            <a:r>
              <a:rPr lang="es-ES" b="1" dirty="0">
                <a:solidFill>
                  <a:schemeClr val="accent2">
                    <a:lumMod val="50000"/>
                  </a:schemeClr>
                </a:solidFill>
              </a:rPr>
              <a:t> Gaben</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51022" y="1761728"/>
            <a:ext cx="231282" cy="2017127"/>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775010" y="2770291"/>
            <a:ext cx="1581150" cy="369332"/>
          </a:xfrm>
          <a:prstGeom prst="rect">
            <a:avLst/>
          </a:prstGeom>
          <a:noFill/>
        </p:spPr>
        <p:txBody>
          <a:bodyPr wrap="square" rtlCol="0">
            <a:spAutoFit/>
          </a:bodyPr>
          <a:lstStyle/>
          <a:p>
            <a:pPr algn="ctr"/>
            <a:r>
              <a:rPr lang="es-ES" b="1" dirty="0">
                <a:solidFill>
                  <a:schemeClr val="accent4">
                    <a:lumMod val="50000"/>
                  </a:schemeClr>
                </a:solidFill>
              </a:rPr>
              <a:t>Der GEBER</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994211" y="3105125"/>
            <a:ext cx="3054623" cy="1748830"/>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4875026"/>
            <a:ext cx="5551843" cy="2031325"/>
          </a:xfrm>
          <a:prstGeom prst="rect">
            <a:avLst/>
          </a:prstGeom>
          <a:noFill/>
        </p:spPr>
        <p:txBody>
          <a:bodyPr wrap="square">
            <a:spAutoFit/>
          </a:bodyPr>
          <a:lstStyle/>
          <a:p>
            <a:pPr>
              <a:spcBef>
                <a:spcPts val="600"/>
              </a:spcBef>
            </a:pPr>
            <a:r>
              <a:rPr lang="de-DE" b="1" dirty="0"/>
              <a:t>Aber GOTT schenkt keine Gaben wie die griechisch-römischen "Götter" (1. Kor. 12,2): „Ihr wisst: Als ihr Heiden wart, zog es euch mit Macht zu den stummen Götzen.“ Es gibt keine Ekstase, noch eine hierarchische (herabstufende) Auswahl der Empfänger der Gaben (wie zum Beispiel Priester/Priesterinnen).</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4998" y="5043027"/>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63450" y="5043027"/>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1" y="3908748"/>
            <a:ext cx="8994211" cy="923330"/>
          </a:xfrm>
          <a:prstGeom prst="rect">
            <a:avLst/>
          </a:prstGeom>
          <a:noFill/>
        </p:spPr>
        <p:txBody>
          <a:bodyPr wrap="square">
            <a:spAutoFit/>
          </a:bodyPr>
          <a:lstStyle/>
          <a:p>
            <a:pPr lvl="0">
              <a:spcBef>
                <a:spcPts val="600"/>
              </a:spcBef>
              <a:defRPr/>
            </a:pPr>
            <a:r>
              <a:rPr lang="de-DE" b="1" dirty="0">
                <a:solidFill>
                  <a:prstClr val="black"/>
                </a:solidFill>
              </a:rPr>
              <a:t>Der Geber ist jedoch Einer: die GOTTHEIT! Sie besteht aus: dem [HEILIGEN] GEIST; dem HERRN [JESUS]; und GOTT [dem VATER]. D. h.: die GOTTHEIT, die im Einklang arbeitet (Joh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randombar(horizontal)">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276725" cy="1015663"/>
          </a:xfrm>
          <a:prstGeom prst="rect">
            <a:avLst/>
          </a:prstGeom>
          <a:noFill/>
        </p:spPr>
        <p:txBody>
          <a:bodyPr wrap="square" rtlCol="0">
            <a:spAutoFit/>
          </a:bodyPr>
          <a:lstStyle/>
          <a:p>
            <a:pPr>
              <a:spcBef>
                <a:spcPts val="600"/>
              </a:spcBef>
            </a:pPr>
            <a:r>
              <a:rPr lang="de-DE" sz="2000" b="1" dirty="0"/>
              <a:t>Warum gibt GOTT verschiedenen Menschen unterschiedliche Gaben? (1 Kor.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312790443"/>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VIELE GABEN – EIN GEBER</a:t>
            </a: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de-DE" b="1" dirty="0">
                <a:solidFill>
                  <a:schemeClr val="accent5">
                    <a:lumMod val="50000"/>
                  </a:schemeClr>
                </a:solidFill>
                <a:latin typeface="Comic Sans MS" panose="030F0702030302020204" pitchFamily="66" charset="0"/>
              </a:rPr>
              <a:t>„Es sind verschiedene Gaben; aber es ist ein GEIST“</a:t>
            </a:r>
            <a:r>
              <a:rPr lang="es-ES"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(1. Kor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6886"/>
            <a:ext cx="4276725" cy="1631216"/>
          </a:xfrm>
          <a:prstGeom prst="rect">
            <a:avLst/>
          </a:prstGeom>
          <a:noFill/>
        </p:spPr>
        <p:txBody>
          <a:bodyPr wrap="square">
            <a:spAutoFit/>
          </a:bodyPr>
          <a:lstStyle/>
          <a:p>
            <a:pPr lvl="0">
              <a:spcBef>
                <a:spcPts val="600"/>
              </a:spcBef>
              <a:defRPr/>
            </a:pPr>
            <a:r>
              <a:rPr lang="de-DE" sz="2000" b="1" dirty="0">
                <a:solidFill>
                  <a:prstClr val="black"/>
                </a:solidFill>
              </a:rPr>
              <a:t>Geistliche Gaben werden „zum Wohle“ der Gemeinde genutzt. Nur zOTT weiß, welche Menschen eine bestimmte Gabe nutzen können, um diesen Zweck zu erreichen.</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par>
                                <p:cTn id="66" presetID="10" presetClass="entr" presetSubtype="0" fill="hold" nodeType="with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500"/>
                                        <p:tgtEl>
                                          <p:spTgt spid="29"/>
                                        </p:tgtEl>
                                      </p:cBhvr>
                                    </p:animEffect>
                                  </p:childTnLst>
                                </p:cTn>
                              </p:par>
                              <p:par>
                                <p:cTn id="69" presetID="10" presetClass="entr" presetSubtype="0" fill="hold" nodeType="with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500"/>
                                        <p:tgtEl>
                                          <p:spTgt spid="31"/>
                                        </p:tgtEl>
                                      </p:cBhvr>
                                    </p:animEffect>
                                  </p:childTnLst>
                                </p:cTn>
                              </p:par>
                              <p:par>
                                <p:cTn id="72" presetID="10" presetClass="entr" presetSubtype="0" fill="hold" nodeType="with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fade">
                                      <p:cBhvr>
                                        <p:cTn id="74" dur="500"/>
                                        <p:tgtEl>
                                          <p:spTgt spid="33"/>
                                        </p:tgtEl>
                                      </p:cBhvr>
                                    </p:animEffect>
                                  </p:childTnLst>
                                </p:cTn>
                              </p:par>
                              <p:par>
                                <p:cTn id="75" presetID="10" presetClass="entr" presetSubtype="0"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par>
                                <p:cTn id="78" presetID="10" presetClass="entr" presetSubtype="0" fill="hold" nodeType="with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fade">
                                      <p:cBhvr>
                                        <p:cTn id="80" dur="500"/>
                                        <p:tgtEl>
                                          <p:spTgt spid="37"/>
                                        </p:tgtEl>
                                      </p:cBhvr>
                                    </p:animEffect>
                                  </p:childTnLst>
                                </p:cTn>
                              </p:par>
                              <p:par>
                                <p:cTn id="81" presetID="10" presetClass="entr" presetSubtype="0" fill="hold" nodeType="withEffect">
                                  <p:stCondLst>
                                    <p:cond delay="0"/>
                                  </p:stCondLst>
                                  <p:childTnLst>
                                    <p:set>
                                      <p:cBhvr>
                                        <p:cTn id="82" dur="1" fill="hold">
                                          <p:stCondLst>
                                            <p:cond delay="0"/>
                                          </p:stCondLst>
                                        </p:cTn>
                                        <p:tgtEl>
                                          <p:spTgt spid="39"/>
                                        </p:tgtEl>
                                        <p:attrNameLst>
                                          <p:attrName>style.visibility</p:attrName>
                                        </p:attrNameLst>
                                      </p:cBhvr>
                                      <p:to>
                                        <p:strVal val="visible"/>
                                      </p:to>
                                    </p:set>
                                    <p:animEffect transition="in" filter="fade">
                                      <p:cBhvr>
                                        <p:cTn id="83" dur="500"/>
                                        <p:tgtEl>
                                          <p:spTgt spid="39"/>
                                        </p:tgtEl>
                                      </p:cBhvr>
                                    </p:animEffect>
                                  </p:childTnLst>
                                </p:cTn>
                              </p:par>
                              <p:par>
                                <p:cTn id="84" presetID="10" presetClass="entr" presetSubtype="0" fill="hold" nodeType="with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fade">
                                      <p:cBhvr>
                                        <p:cTn id="86" dur="500"/>
                                        <p:tgtEl>
                                          <p:spTgt spid="41"/>
                                        </p:tgtEl>
                                      </p:cBhvr>
                                    </p:animEffect>
                                  </p:childTnLst>
                                </p:cTn>
                              </p:par>
                              <p:par>
                                <p:cTn id="87" presetID="10" presetClass="entr" presetSubtype="0" fill="hold" nodeType="with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fade">
                                      <p:cBhvr>
                                        <p:cTn id="89" dur="500"/>
                                        <p:tgtEl>
                                          <p:spTgt spid="43"/>
                                        </p:tgtEl>
                                      </p:cBhvr>
                                    </p:animEffect>
                                  </p:childTnLst>
                                </p:cTn>
                              </p:par>
                              <p:par>
                                <p:cTn id="90" presetID="10" presetClass="entr" presetSubtype="0" fill="hold" nodeType="with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fade">
                                      <p:cBhvr>
                                        <p:cTn id="9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VIELE </a:t>
            </a:r>
            <a:r>
              <a:rPr lang="es-ES" sz="4400" b="1"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GLIEDER</a:t>
            </a:r>
            <a:r>
              <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 EIN LEIB</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de-DE"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„Denn wie der Leib einer ist, doch viele Glieder hat, alle Glieder des Leibes aber, obgleich es viele sind, einen einzigen Leib bilden: So ist es auch mit CHRISTUS“</a:t>
            </a: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Kor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200329"/>
          </a:xfrm>
          <a:prstGeom prst="rect">
            <a:avLst/>
          </a:prstGeom>
          <a:noFill/>
        </p:spPr>
        <p:txBody>
          <a:bodyPr wrap="square" rtlCol="0">
            <a:spAutoFit/>
          </a:bodyPr>
          <a:lstStyle/>
          <a:p>
            <a:pPr>
              <a:spcBef>
                <a:spcPts val="600"/>
              </a:spcBef>
            </a:pPr>
            <a:r>
              <a:rPr lang="de-DE" b="1" dirty="0"/>
              <a:t>GOTT ist eins, aber jedes Mitglied der GOTTHEIT hat Seine eigene Funktion</a:t>
            </a:r>
            <a:r>
              <a:rPr lang="es-ES" b="1" dirty="0"/>
              <a:t>. </a:t>
            </a:r>
            <a:r>
              <a:rPr lang="de-DE" b="1" dirty="0"/>
              <a:t>Ebenso ist die Gemeinde eine, aber jede Komponente hat ihre eigene Funktion als Teil des Leibes CHRISTI auf Erden (1. Kor. 12,12-13</a:t>
            </a:r>
            <a:r>
              <a:rPr lang="es-ES" b="1" dirty="0"/>
              <a:t>).</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94628"/>
            <a:ext cx="6217355" cy="1200329"/>
          </a:xfrm>
          <a:prstGeom prst="rect">
            <a:avLst/>
          </a:prstGeom>
          <a:noFill/>
        </p:spPr>
        <p:txBody>
          <a:bodyPr wrap="square">
            <a:spAutoFit/>
          </a:bodyPr>
          <a:lstStyle/>
          <a:p>
            <a:pPr>
              <a:spcBef>
                <a:spcPts val="600"/>
              </a:spcBef>
            </a:pPr>
            <a:r>
              <a:rPr lang="de-DE" b="1" dirty="0"/>
              <a:t>Das schließt ein, dass jeder gebraucht wird; dass niemand größer ist als ein anderer; dass sich jeder um das Wohl anderer kümmern sollte; und dass jeder für die Einheit der Gemeinde arbeiten soll (1 Kor.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519522"/>
            <a:ext cx="6577779" cy="2031325"/>
          </a:xfrm>
          <a:prstGeom prst="rect">
            <a:avLst/>
          </a:prstGeom>
          <a:noFill/>
        </p:spPr>
        <p:txBody>
          <a:bodyPr wrap="square">
            <a:spAutoFit/>
          </a:bodyPr>
          <a:lstStyle/>
          <a:p>
            <a:pPr lvl="0">
              <a:spcBef>
                <a:spcPts val="600"/>
              </a:spcBef>
              <a:defRPr/>
            </a:pPr>
            <a:r>
              <a:rPr lang="de-DE" b="1" dirty="0">
                <a:solidFill>
                  <a:prstClr val="black"/>
                </a:solidFill>
              </a:rPr>
              <a:t>Paulus verwendet die Entsprechung des menschlichen Körpers als Gemeinde, um Einheit in Vielfalt hervorzuheben</a:t>
            </a:r>
            <a:r>
              <a:rPr kumimoji="0" lang="es-ES" b="1" i="0" u="none" strike="noStrike" kern="1200" cap="none" spc="0" normalizeH="0" baseline="0" noProof="0" dirty="0">
                <a:ln>
                  <a:noFill/>
                </a:ln>
                <a:solidFill>
                  <a:prstClr val="black"/>
                </a:solidFill>
                <a:effectLst/>
                <a:uLnTx/>
                <a:uFillTx/>
                <a:latin typeface="Aptos" panose="02110004020202020204"/>
              </a:rPr>
              <a:t>. </a:t>
            </a:r>
            <a:r>
              <a:rPr lang="de-DE" b="1" dirty="0">
                <a:solidFill>
                  <a:prstClr val="black"/>
                </a:solidFill>
              </a:rPr>
              <a:t>Das Auge hat die "Gabe" des Sehvermögens, aber das Ohr nicht. Die beiden ergänzen sich jedoch durch die Zusammenarbeit</a:t>
            </a:r>
            <a:r>
              <a:rPr kumimoji="0" lang="es-ES" b="1" i="0" u="none" strike="noStrike" kern="1200" cap="none" spc="0" normalizeH="0" baseline="0" noProof="0" dirty="0">
                <a:ln>
                  <a:noFill/>
                </a:ln>
                <a:solidFill>
                  <a:prstClr val="black"/>
                </a:solidFill>
                <a:effectLst/>
                <a:uLnTx/>
                <a:uFillTx/>
                <a:latin typeface="Aptos" panose="02110004020202020204"/>
              </a:rPr>
              <a:t>. </a:t>
            </a:r>
            <a:r>
              <a:rPr lang="de-DE" b="1" dirty="0">
                <a:solidFill>
                  <a:prstClr val="black"/>
                </a:solidFill>
              </a:rPr>
              <a:t>Ebenso verrichtet in der Gemeinde jeder seine Arbeit entsprechend den erhaltenen Gaben (1. Kor 12,28-30</a:t>
            </a:r>
            <a:r>
              <a:rPr kumimoji="0" lang="es-ES" b="1" i="0" u="none" strike="noStrike" kern="1200" cap="none" spc="0" normalizeH="0" baseline="0" noProof="0" dirty="0">
                <a:ln>
                  <a:noFill/>
                </a:ln>
                <a:solidFill>
                  <a:prstClr val="black"/>
                </a:solidFill>
                <a:effectLst/>
                <a:uLnTx/>
                <a:uFillTx/>
                <a:latin typeface="Aptos" panose="02110004020202020204"/>
              </a:rPr>
              <a:t>).</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0"/>
            <a:ext cx="5951622" cy="3139321"/>
          </a:xfrm>
          <a:prstGeom prst="rect">
            <a:avLst/>
          </a:prstGeom>
          <a:noFill/>
        </p:spPr>
        <p:txBody>
          <a:bodyPr wrap="square">
            <a:spAutoFit/>
          </a:bodyPr>
          <a:lstStyle/>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DAS </a:t>
            </a:r>
            <a:r>
              <a:rPr lang="es-ES" sz="6600" b="1" dirty="0" err="1">
                <a:ln w="13462">
                  <a:solidFill>
                    <a:schemeClr val="bg1"/>
                  </a:solidFill>
                  <a:prstDash val="solid"/>
                </a:ln>
                <a:solidFill>
                  <a:schemeClr val="accent5">
                    <a:lumMod val="50000"/>
                  </a:schemeClr>
                </a:solidFill>
                <a:effectLst>
                  <a:outerShdw dist="38100" dir="2700000" algn="bl" rotWithShape="0">
                    <a:schemeClr val="accent5"/>
                  </a:outerShdw>
                </a:effectLst>
              </a:rPr>
              <a:t>EINIGENDE</a:t>
            </a: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 ELEMENT</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907163293"/>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LA EXCELENCIA DEL AMOR</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“Procurad, pues, los dones mejores. Mas yo os muestro un camino aun más excelente” </a:t>
            </a:r>
            <a:r>
              <a:rPr lang="es-E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Kor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574988"/>
            <a:ext cx="3114675" cy="2939266"/>
          </a:xfrm>
          <a:prstGeom prst="rect">
            <a:avLst/>
          </a:prstGeom>
          <a:noFill/>
        </p:spPr>
        <p:txBody>
          <a:bodyPr wrap="square" rtlCol="0">
            <a:spAutoFit/>
          </a:bodyPr>
          <a:lstStyle/>
          <a:p>
            <a:pPr>
              <a:spcBef>
                <a:spcPts val="600"/>
              </a:spcBef>
            </a:pPr>
            <a:r>
              <a:rPr lang="de-DE" sz="2000" b="1" dirty="0"/>
              <a:t>Liebe ist keine Gabe, sondern „der beste Weg“ (1. Kor 12,31). Sie ist eine Frucht des HEILIGEN GEISTES im Leben des Gläubigen (Galater 5,22). GEISTLICHE GABEN können nur durch LIEBE richtig genutzt werden.</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0" y="4511516"/>
            <a:ext cx="6419849" cy="1708160"/>
          </a:xfrm>
          <a:prstGeom prst="rect">
            <a:avLst/>
          </a:prstGeom>
          <a:noFill/>
        </p:spPr>
        <p:txBody>
          <a:bodyPr wrap="square">
            <a:spAutoFit/>
          </a:bodyPr>
          <a:lstStyle/>
          <a:p>
            <a:pPr>
              <a:spcBef>
                <a:spcPts val="600"/>
              </a:spcBef>
            </a:pPr>
            <a:r>
              <a:rPr lang="de-DE" sz="2000" b="1" dirty="0"/>
              <a:t>Die Redegabe, ohne Liebe, ist „ein dröhnender Gong.“</a:t>
            </a:r>
          </a:p>
          <a:p>
            <a:pPr>
              <a:spcBef>
                <a:spcPts val="600"/>
              </a:spcBef>
            </a:pPr>
            <a:r>
              <a:rPr lang="de-DE" sz="2000" b="1" dirty="0"/>
              <a:t>Die Gabe der Prophezeiung, die Gabe des Wissens und die Gabe des Glaubens, ohne Liebe, sind nichts. Die Gabe der Großzügigkeit und die Gabe des Martyriums sind ohne Liebe wertlos (1 Kor.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0" y="6166753"/>
            <a:ext cx="6684173" cy="707886"/>
          </a:xfrm>
          <a:prstGeom prst="rect">
            <a:avLst/>
          </a:prstGeom>
          <a:noFill/>
        </p:spPr>
        <p:txBody>
          <a:bodyPr wrap="square">
            <a:spAutoFit/>
          </a:bodyPr>
          <a:lstStyle/>
          <a:p>
            <a:pPr lvl="0">
              <a:spcBef>
                <a:spcPts val="600"/>
              </a:spcBef>
              <a:defRPr/>
            </a:pPr>
            <a:r>
              <a:rPr lang="de-DE" sz="2000" b="1" dirty="0">
                <a:solidFill>
                  <a:prstClr val="black"/>
                </a:solidFill>
              </a:rPr>
              <a:t>1. Korinther 13,4-7 bietet einen soliden Leitfaden für das richtige Verhalten bei der Ausübung geistlicher Gaben:</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533</TotalTime>
  <Words>1526</Words>
  <Application>Microsoft Office PowerPoint</Application>
  <PresentationFormat>Panorámica</PresentationFormat>
  <Paragraphs>110</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Comic Sans MS</vt:lpstr>
      <vt:lpstr>Aptos Display</vt:lpstr>
      <vt:lpstr>Arial</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86</cp:revision>
  <dcterms:created xsi:type="dcterms:W3CDTF">2026-07-08T13:31:31Z</dcterms:created>
  <dcterms:modified xsi:type="dcterms:W3CDTF">2026-08-08T06:27:26Z</dcterms:modified>
</cp:coreProperties>
</file>