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diagrams/_rels/data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image" Target="../media/image30.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image" Target="../media/image30.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dirty="0">
              <a:effectLst>
                <a:outerShdw blurRad="38100" dist="38100" dir="2700000" algn="tl">
                  <a:srgbClr val="000000">
                    <a:alpha val="43137"/>
                  </a:srgbClr>
                </a:outerShdw>
              </a:effectLst>
            </a:rPr>
            <a:t>EIN </a:t>
          </a:r>
          <a:r>
            <a:rPr lang="es-ES" sz="2800" b="1" dirty="0" err="1">
              <a:effectLst>
                <a:outerShdw blurRad="38100" dist="38100" dir="2700000" algn="tl">
                  <a:srgbClr val="000000">
                    <a:alpha val="43137"/>
                  </a:srgbClr>
                </a:outerShdw>
              </a:effectLst>
            </a:rPr>
            <a:t>PORTRAIT</a:t>
          </a:r>
          <a:r>
            <a:rPr lang="es-ES" sz="2800" b="1" dirty="0">
              <a:effectLst>
                <a:outerShdw blurRad="38100" dist="38100" dir="2700000" algn="tl">
                  <a:srgbClr val="000000">
                    <a:alpha val="43137"/>
                  </a:srgbClr>
                </a:outerShdw>
              </a:effectLst>
            </a:rPr>
            <a:t> DER LIEBE</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Überlegenheit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Liebe</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dirty="0">
              <a:effectLst>
                <a:outerShdw blurRad="38100" dist="38100" dir="2700000" algn="tl">
                  <a:srgbClr val="000000">
                    <a:alpha val="43137"/>
                  </a:srgbClr>
                </a:outerShdw>
              </a:effectLst>
            </a:rPr>
            <a:t>Der </a:t>
          </a:r>
          <a:r>
            <a:rPr lang="es-ES" sz="2000" b="1" dirty="0" err="1">
              <a:effectLst>
                <a:outerShdw blurRad="38100" dist="38100" dir="2700000" algn="tl">
                  <a:srgbClr val="000000">
                    <a:alpha val="43137"/>
                  </a:srgbClr>
                </a:outerShdw>
              </a:effectLst>
            </a:rPr>
            <a:t>beste</a:t>
          </a:r>
          <a:r>
            <a:rPr lang="es-ES" sz="2000" b="1" dirty="0">
              <a:effectLst>
                <a:outerShdw blurRad="38100" dist="38100" dir="2700000" algn="tl">
                  <a:srgbClr val="000000">
                    <a:alpha val="43137"/>
                  </a:srgbClr>
                </a:outerShdw>
              </a:effectLst>
            </a:rPr>
            <a:t> Weg</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Eigenschaften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Liebe</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Was Liebe </a:t>
          </a:r>
          <a:r>
            <a:rPr lang="es-ES" sz="2000" b="1" dirty="0" err="1">
              <a:effectLst>
                <a:outerShdw blurRad="38100" dist="38100" dir="2700000" algn="tl">
                  <a:srgbClr val="000000">
                    <a:alpha val="43137"/>
                  </a:srgbClr>
                </a:outerShdw>
              </a:effectLst>
            </a:rPr>
            <a:t>bewirkt</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Was Liebe </a:t>
          </a:r>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tut</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Ein </a:t>
          </a:r>
          <a:r>
            <a:rPr lang="es-ES" sz="2000" b="1" dirty="0" err="1">
              <a:effectLst>
                <a:outerShdw blurRad="38100" dist="38100" dir="2700000" algn="tl">
                  <a:srgbClr val="000000">
                    <a:alpha val="43137"/>
                  </a:srgbClr>
                </a:outerShdw>
              </a:effectLst>
            </a:rPr>
            <a:t>Porträt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von</a:t>
          </a:r>
          <a:r>
            <a:rPr lang="es-ES" sz="2000" b="1" dirty="0">
              <a:effectLst>
                <a:outerShdw blurRad="38100" dist="38100" dir="2700000" algn="tl">
                  <a:srgbClr val="000000">
                    <a:alpha val="43137"/>
                  </a:srgbClr>
                </a:outerShdw>
              </a:effectLst>
            </a:rPr>
            <a:t> Jesus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Ausdauer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Liebe</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höchste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Gnaden</a:t>
          </a:r>
          <a:r>
            <a:rPr lang="es-ES" sz="2000" b="1" dirty="0">
              <a:effectLst>
                <a:outerShdw blurRad="38100" dist="38100" dir="2700000" algn="tl">
                  <a:srgbClr val="000000">
                    <a:alpha val="43137"/>
                  </a:srgbClr>
                </a:outerShdw>
              </a:effectLst>
            </a:rPr>
            <a:t>-gaben</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langmütig</a:t>
          </a:r>
          <a:endParaRPr lang="es-ES" sz="2000" b="1"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freundlich</a:t>
          </a:r>
          <a:endParaRPr lang="es-ES" sz="2000" b="1"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freut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sich</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Wahrheit</a:t>
          </a:r>
          <a:endParaRPr lang="es-ES" sz="2000" b="1"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makrothymeō</a:t>
          </a:r>
          <a:r>
            <a:rPr lang="es-ES" sz="1800" b="1" dirty="0"/>
            <a:t>: </a:t>
          </a:r>
          <a:r>
            <a:rPr lang="es-ES" sz="1800" b="1" dirty="0" err="1"/>
            <a:t>dranbleiben</a:t>
          </a:r>
          <a:r>
            <a:rPr lang="es-ES" sz="1800" b="1" dirty="0"/>
            <a:t>, </a:t>
          </a:r>
          <a:r>
            <a:rPr lang="es-ES" sz="1800" b="1" dirty="0" err="1"/>
            <a:t>ausharren</a:t>
          </a:r>
          <a:r>
            <a:rPr lang="es-ES" sz="1800" b="1" dirty="0"/>
            <a:t>, </a:t>
          </a:r>
          <a:r>
            <a:rPr lang="es-ES" sz="1800" b="1" dirty="0" err="1"/>
            <a:t>geduldig</a:t>
          </a:r>
          <a:r>
            <a:rPr lang="es-ES" sz="1800" b="1" dirty="0"/>
            <a:t>  </a:t>
          </a:r>
          <a:r>
            <a:rPr lang="es-ES" sz="1800" b="1" dirty="0" err="1"/>
            <a:t>sein</a:t>
          </a:r>
          <a:endParaRPr lang="es-ES" sz="1800" b="1"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de-DE" sz="1800" b="1" dirty="0"/>
            <a:t>Geduld erweisen und Nachsicht zeigen</a:t>
          </a:r>
          <a:endParaRPr lang="es-ES" sz="1800" b="1"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jrēsteuomai</a:t>
          </a:r>
          <a:r>
            <a:rPr lang="es-ES" sz="1800" b="1" dirty="0"/>
            <a:t>: </a:t>
          </a:r>
          <a:r>
            <a:rPr lang="es-ES" sz="1800" b="1" dirty="0" err="1"/>
            <a:t>handelt</a:t>
          </a:r>
          <a:r>
            <a:rPr lang="es-ES" sz="1800" b="1" dirty="0"/>
            <a:t> </a:t>
          </a:r>
          <a:r>
            <a:rPr lang="es-ES" sz="1800" b="1" dirty="0" err="1"/>
            <a:t>wohlwollend</a:t>
          </a:r>
          <a:r>
            <a:rPr lang="es-ES" sz="1800" b="1" dirty="0"/>
            <a:t> </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s-ES" sz="1800" b="1" dirty="0" err="1"/>
            <a:t>barmherzig</a:t>
          </a:r>
          <a:r>
            <a:rPr lang="es-ES" sz="1800" b="1" dirty="0"/>
            <a:t> </a:t>
          </a:r>
          <a:r>
            <a:rPr lang="es-ES" sz="1800" b="1" dirty="0" err="1"/>
            <a:t>und</a:t>
          </a:r>
          <a:r>
            <a:rPr lang="es-ES" sz="1800" b="1" dirty="0"/>
            <a:t> </a:t>
          </a:r>
          <a:r>
            <a:rPr lang="es-ES" sz="1800" b="1" dirty="0" err="1"/>
            <a:t>mitfühlend</a:t>
          </a:r>
          <a:endParaRPr lang="es-ES" sz="1800" b="1"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synjairō</a:t>
          </a:r>
          <a:r>
            <a:rPr lang="es-ES" sz="1800" b="1" dirty="0"/>
            <a:t>: </a:t>
          </a:r>
          <a:r>
            <a:rPr lang="es-ES" sz="1800" b="1" dirty="0" err="1"/>
            <a:t>freut</a:t>
          </a:r>
          <a:r>
            <a:rPr lang="es-ES" sz="1800" b="1" dirty="0"/>
            <a:t> </a:t>
          </a:r>
          <a:r>
            <a:rPr lang="es-ES" sz="1800" b="1" dirty="0" err="1"/>
            <a:t>sich</a:t>
          </a:r>
          <a:r>
            <a:rPr lang="es-ES" sz="1800" b="1" dirty="0"/>
            <a:t> </a:t>
          </a:r>
          <a:r>
            <a:rPr lang="es-ES" sz="1800" b="1" dirty="0" err="1"/>
            <a:t>mit</a:t>
          </a:r>
          <a:r>
            <a:rPr lang="es-ES" sz="1800" b="1" dirty="0"/>
            <a:t>, </a:t>
          </a:r>
          <a:r>
            <a:rPr lang="es-ES" sz="1800" b="1" dirty="0" err="1"/>
            <a:t>beglückwüschen</a:t>
          </a:r>
          <a:endParaRPr lang="es-ES" sz="1800" b="1"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de-DE" sz="1800" b="1" dirty="0"/>
            <a:t>sich mit denen freuen, die die Wahrheit leben</a:t>
          </a:r>
          <a:endParaRPr lang="es-ES" sz="1800" b="1"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erträgt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endParaRPr lang="es-ES" sz="2000" b="1"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stegō</a:t>
          </a:r>
          <a:r>
            <a:rPr lang="es-ES" sz="1800" b="1" dirty="0"/>
            <a:t>: </a:t>
          </a:r>
          <a:r>
            <a:rPr lang="de-DE" sz="1800" b="1" dirty="0"/>
            <a:t>es nicht verbreiten (geduldig ertragen)</a:t>
          </a:r>
          <a:endParaRPr lang="es-ES" sz="1800" b="1"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de-DE" sz="1800" b="1" dirty="0"/>
            <a:t>Die Schwächen anderer für sich behalten ohne sie preiszugeben</a:t>
          </a:r>
          <a:endParaRPr lang="es-ES" sz="1800" b="1"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glaubt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endParaRPr lang="es-ES" sz="2000" b="1"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pisteuō</a:t>
          </a:r>
          <a:r>
            <a:rPr lang="es-ES" sz="1800" b="1" dirty="0"/>
            <a:t>: </a:t>
          </a:r>
          <a:r>
            <a:rPr lang="de-DE" sz="1800" b="1" dirty="0"/>
            <a:t>Glauben haben, Anerkennung geben, vertrauen</a:t>
          </a:r>
          <a:endParaRPr lang="es-ES" sz="1800" b="1"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s-ES" sz="1800" b="1" dirty="0" err="1"/>
            <a:t>Nicht</a:t>
          </a:r>
          <a:r>
            <a:rPr lang="es-ES" sz="1800" b="1" dirty="0"/>
            <a:t> </a:t>
          </a:r>
          <a:r>
            <a:rPr lang="es-ES" sz="1800" b="1" dirty="0" err="1"/>
            <a:t>verurteilen</a:t>
          </a:r>
          <a:r>
            <a:rPr lang="es-ES" sz="1800" b="1" dirty="0"/>
            <a:t>, </a:t>
          </a:r>
          <a:r>
            <a:rPr lang="es-ES" sz="1800" b="1" dirty="0" err="1"/>
            <a:t>besser</a:t>
          </a:r>
          <a:r>
            <a:rPr lang="es-ES" sz="1800" b="1" dirty="0"/>
            <a:t> </a:t>
          </a:r>
          <a:r>
            <a:rPr lang="es-ES" sz="1800" b="1" dirty="0" err="1"/>
            <a:t>Vertrauensvorschuss</a:t>
          </a:r>
          <a:r>
            <a:rPr lang="es-ES" sz="1800" b="1" dirty="0"/>
            <a:t>!</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hofft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endParaRPr lang="es-ES" sz="2000" b="1"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elpizō</a:t>
          </a:r>
          <a:r>
            <a:rPr lang="es-ES" sz="1800" b="1" dirty="0"/>
            <a:t>: </a:t>
          </a:r>
          <a:r>
            <a:rPr lang="es-ES" sz="1800" b="1" dirty="0" err="1"/>
            <a:t>warten</a:t>
          </a:r>
          <a:r>
            <a:rPr lang="es-ES" sz="1800" b="1" dirty="0"/>
            <a:t> </a:t>
          </a:r>
          <a:r>
            <a:rPr lang="es-ES" sz="1800" b="1" dirty="0" err="1"/>
            <a:t>oder</a:t>
          </a:r>
          <a:r>
            <a:rPr lang="es-ES" sz="1800" b="1" dirty="0"/>
            <a:t>  </a:t>
          </a:r>
          <a:r>
            <a:rPr lang="es-ES" sz="1800" b="1" dirty="0" err="1"/>
            <a:t>zuversichtlich</a:t>
          </a:r>
          <a:r>
            <a:rPr lang="es-ES" sz="1800" b="1" dirty="0"/>
            <a:t> </a:t>
          </a:r>
          <a:r>
            <a:rPr lang="es-ES" sz="1800" b="1" dirty="0" err="1"/>
            <a:t>sein</a:t>
          </a:r>
          <a:endParaRPr lang="es-ES" sz="1800" b="1"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s-ES" sz="1800" b="1" dirty="0" err="1"/>
            <a:t>Erwarte</a:t>
          </a:r>
          <a:r>
            <a:rPr lang="es-ES" sz="1800" b="1" dirty="0"/>
            <a:t> </a:t>
          </a:r>
          <a:r>
            <a:rPr lang="es-ES" sz="1800" b="1" dirty="0" err="1"/>
            <a:t>immer</a:t>
          </a:r>
          <a:br>
            <a:rPr lang="es-ES" sz="1800" b="1" dirty="0"/>
          </a:br>
          <a:r>
            <a:rPr lang="es-ES" sz="1800" b="1" dirty="0"/>
            <a:t>das Gute!</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erduldet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endParaRPr lang="es-ES" sz="2000" b="1"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hypomenō</a:t>
          </a:r>
          <a:r>
            <a:rPr lang="es-ES" sz="1800" b="1" dirty="0"/>
            <a:t>: </a:t>
          </a:r>
          <a:r>
            <a:rPr lang="es-ES" sz="1800" b="1" dirty="0" err="1"/>
            <a:t>widerstehen</a:t>
          </a:r>
          <a:r>
            <a:rPr lang="es-ES" sz="1800" b="1" dirty="0"/>
            <a:t>, </a:t>
          </a:r>
          <a:r>
            <a:rPr lang="es-ES" sz="1800" b="1" dirty="0" err="1"/>
            <a:t>standhaft</a:t>
          </a:r>
          <a:r>
            <a:rPr lang="es-ES" sz="1800" b="1" dirty="0"/>
            <a:t> </a:t>
          </a:r>
          <a:r>
            <a:rPr lang="es-ES" sz="1800" b="1" dirty="0" err="1"/>
            <a:t>durchhalten</a:t>
          </a:r>
          <a:endParaRPr lang="es-ES" sz="1800" b="1"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de-DE" sz="1800" b="1" dirty="0"/>
            <a:t>Entbehrung, Prüfungen und Verfolgung ertragen</a:t>
          </a:r>
          <a:endParaRPr lang="es-ES" sz="1800" b="1"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beneiden</a:t>
          </a:r>
          <a:r>
            <a:rPr lang="es-ES" sz="2000" b="1" dirty="0">
              <a:effectLst>
                <a:outerShdw blurRad="38100" dist="38100" dir="2700000" algn="tl">
                  <a:srgbClr val="000000">
                    <a:alpha val="43137"/>
                  </a:srgbClr>
                </a:outerShdw>
              </a:effectLst>
            </a:rPr>
            <a:t> u. </a:t>
          </a:r>
          <a:r>
            <a:rPr lang="es-ES" sz="2000" b="1" dirty="0" err="1">
              <a:effectLst>
                <a:outerShdw blurRad="38100" dist="38100" dir="2700000" algn="tl">
                  <a:srgbClr val="000000">
                    <a:alpha val="43137"/>
                  </a:srgbClr>
                </a:outerShdw>
              </a:effectLst>
            </a:rPr>
            <a:t>ereifern</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dirty="0"/>
            <a:t>: </a:t>
          </a:r>
          <a:r>
            <a:rPr lang="es-ES" sz="1800" b="1" dirty="0" err="1"/>
            <a:t>ein</a:t>
          </a:r>
          <a:r>
            <a:rPr lang="es-ES" sz="1800" b="1" dirty="0"/>
            <a:t> </a:t>
          </a:r>
          <a:r>
            <a:rPr lang="es-ES" sz="1800" b="1" dirty="0" err="1"/>
            <a:t>brennendes</a:t>
          </a:r>
          <a:r>
            <a:rPr lang="es-ES" sz="1800" b="1" dirty="0"/>
            <a:t> </a:t>
          </a:r>
          <a:r>
            <a:rPr lang="es-ES" sz="1800" b="1" dirty="0" err="1"/>
            <a:t>Gefühl</a:t>
          </a:r>
          <a:r>
            <a:rPr lang="es-ES" sz="1800" b="1" dirty="0"/>
            <a:t> </a:t>
          </a:r>
          <a:r>
            <a:rPr lang="es-ES" sz="1800" b="1" dirty="0" err="1"/>
            <a:t>haben</a:t>
          </a:r>
          <a:endParaRPr lang="es-ES" sz="1800" b="1"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pPr>
            <a:lnSpc>
              <a:spcPts val="1500"/>
            </a:lnSpc>
            <a:spcAft>
              <a:spcPts val="0"/>
            </a:spcAft>
          </a:pPr>
          <a:r>
            <a:rPr lang="de-DE" sz="1800" b="1" dirty="0"/>
            <a:t>Sie beneidet nicht diejenigen, die andere Gaben/Tugenden haben</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Tut </a:t>
          </a:r>
          <a:r>
            <a:rPr lang="es-ES" sz="2000" b="1" dirty="0" err="1">
              <a:effectLst>
                <a:outerShdw blurRad="38100" dist="38100" dir="2700000" algn="tl">
                  <a:srgbClr val="000000">
                    <a:alpha val="43137"/>
                  </a:srgbClr>
                </a:outerShdw>
              </a:effectLst>
            </a:rPr>
            <a:t>sich</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hervor</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dirty="0"/>
            <a:t>: </a:t>
          </a:r>
          <a:r>
            <a:rPr lang="es-ES" sz="1800" b="1" dirty="0" err="1"/>
            <a:t>prahlen</a:t>
          </a:r>
          <a:r>
            <a:rPr lang="es-ES" sz="1800" b="1" dirty="0"/>
            <a:t>, </a:t>
          </a:r>
          <a:r>
            <a:rPr lang="es-ES" sz="1800" b="1" dirty="0" err="1"/>
            <a:t>angeben</a:t>
          </a:r>
          <a:endParaRPr lang="es-ES" sz="1800" b="1"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de-DE" sz="1800" b="1" dirty="0"/>
            <a:t>Sie will nicht von anderen gelobt werden</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Bläht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sich</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auf</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fysioō</a:t>
          </a:r>
          <a:r>
            <a:rPr lang="es-ES" sz="1800" b="1" dirty="0"/>
            <a:t>: </a:t>
          </a:r>
          <a:r>
            <a:rPr lang="de-DE" sz="1800" b="1" dirty="0"/>
            <a:t>sich wichtig machen, stolz werden</a:t>
          </a:r>
          <a:endParaRPr lang="es-ES" sz="1800" b="1"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de-DE" sz="1800" b="1" dirty="0"/>
            <a:t>Sie hat kein überhöhtes Selbstbild</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Sie verhält sich nicht unhöflich</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dirty="0"/>
            <a:t>: </a:t>
          </a:r>
          <a:r>
            <a:rPr lang="es-ES" sz="1800" b="1" dirty="0" err="1"/>
            <a:t>sich</a:t>
          </a:r>
          <a:r>
            <a:rPr lang="es-ES" sz="1800" b="1" dirty="0"/>
            <a:t> </a:t>
          </a:r>
          <a:r>
            <a:rPr lang="es-ES" sz="1800" b="1" dirty="0" err="1"/>
            <a:t>unangemessen</a:t>
          </a:r>
          <a:r>
            <a:rPr lang="es-ES" sz="1800" b="1" dirty="0"/>
            <a:t> </a:t>
          </a:r>
          <a:r>
            <a:rPr lang="es-ES" sz="1800" b="1" dirty="0" err="1"/>
            <a:t>verhalten</a:t>
          </a:r>
          <a:endParaRPr lang="es-ES" sz="1800" b="1"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pPr>
            <a:lnSpc>
              <a:spcPts val="1500"/>
            </a:lnSpc>
            <a:spcAft>
              <a:spcPts val="0"/>
            </a:spcAft>
          </a:pPr>
          <a:r>
            <a:rPr lang="de-DE" sz="1800" b="1" dirty="0"/>
            <a:t>Sie verstößt nicht gegen gesellschaftliche/ moralische Normen</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sucht nicht den eigenen Vorteil</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dirty="0"/>
            <a:t>: </a:t>
          </a:r>
          <a:r>
            <a:rPr lang="es-ES" sz="1800" b="1" dirty="0" err="1"/>
            <a:t>suchen</a:t>
          </a:r>
          <a:endParaRPr lang="es-ES" sz="1800" b="1"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de-DE" sz="1800" b="1" dirty="0"/>
            <a:t>Sie verzichtet auf ihre Rechte zum Wohl anderer</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lässt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sich</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provozieren</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paroxynō</a:t>
          </a:r>
          <a:r>
            <a:rPr lang="es-ES" sz="1800" b="1" dirty="0"/>
            <a:t>: </a:t>
          </a:r>
          <a:r>
            <a:rPr lang="es-ES" sz="1800" b="1" dirty="0" err="1"/>
            <a:t>übertreiben</a:t>
          </a:r>
          <a:r>
            <a:rPr lang="es-ES" sz="1800" b="1" dirty="0"/>
            <a:t>, </a:t>
          </a:r>
          <a:r>
            <a:rPr lang="de-DE" sz="1800" b="1" dirty="0"/>
            <a:t>um zu reizen, provozieren oder zu verärgern</a:t>
          </a:r>
          <a:endParaRPr lang="es-ES" sz="1800" b="1"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de-DE" sz="1800" b="1" dirty="0"/>
            <a:t>Sie ist weder reizbar noch überempfindlich</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denkt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sich</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nichts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Arges</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logizomai</a:t>
          </a:r>
          <a:r>
            <a:rPr lang="es-ES" sz="1800" b="1" dirty="0"/>
            <a:t>: Inventar machen</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de-DE" sz="1800" b="1" dirty="0"/>
            <a:t>Sie vergibt und ignoriert erlittene Vergehen</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ist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nicht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boshaft</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jairō</a:t>
          </a:r>
          <a:r>
            <a:rPr lang="es-ES" sz="1800" b="1" dirty="0"/>
            <a:t>: </a:t>
          </a:r>
          <a:r>
            <a:rPr lang="de-DE" sz="1800" b="1" dirty="0"/>
            <a:t>fröhlich, glücklich sein oder sich wohl  fühlen</a:t>
          </a:r>
          <a:endParaRPr lang="es-ES" sz="1800" b="1"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de-DE" sz="1800" b="1" dirty="0"/>
            <a:t>Sie freut sich nicht über Fehltritte, versucht sie aber zu korrigieren</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de-DE" sz="2000" b="1" dirty="0"/>
            <a:t>Er ertrug Schläge, Beleidigungen </a:t>
          </a:r>
          <a:br>
            <a:rPr lang="de-DE" sz="2000" b="1" dirty="0"/>
          </a:br>
          <a:r>
            <a:rPr lang="de-DE" sz="2000" b="1" dirty="0"/>
            <a:t>und Verachtung</a:t>
          </a:r>
          <a:br>
            <a:rPr lang="de-DE" sz="2000" b="1" dirty="0"/>
          </a:br>
          <a:r>
            <a:rPr lang="de-DE" sz="2000" b="1" dirty="0"/>
            <a:t>(Matt. 27:27-31)</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Er </a:t>
          </a:r>
          <a:r>
            <a:rPr lang="es-ES" sz="2000" b="1" dirty="0" err="1">
              <a:effectLst>
                <a:outerShdw blurRad="38100" dist="38100" dir="2700000" algn="tl">
                  <a:srgbClr val="000000">
                    <a:alpha val="43137"/>
                  </a:srgbClr>
                </a:outerShdw>
              </a:effectLst>
            </a:rPr>
            <a:t>war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immer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freundlich</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de-DE" sz="2000" b="1" dirty="0"/>
            <a:t>Er kümmerte sich um jeden Leidenden</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Er </a:t>
          </a:r>
          <a:r>
            <a:rPr lang="es-ES" sz="2000" b="1" dirty="0" err="1">
              <a:effectLst>
                <a:outerShdw blurRad="38100" dist="38100" dir="2700000" algn="tl">
                  <a:srgbClr val="000000">
                    <a:alpha val="43137"/>
                  </a:srgbClr>
                </a:outerShdw>
              </a:effectLst>
            </a:rPr>
            <a:t>ertrug</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geduldig</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de-DE" sz="2000" b="1" dirty="0">
              <a:effectLst>
                <a:outerShdw blurRad="38100" dist="38100" dir="2700000" algn="tl">
                  <a:srgbClr val="000000">
                    <a:alpha val="43137"/>
                  </a:srgbClr>
                </a:outerShdw>
              </a:effectLst>
            </a:rPr>
            <a:t>Er freute sich mit der Wahrheit</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de-DE" sz="2000" b="1" dirty="0"/>
            <a:t>Er lehrte </a:t>
          </a:r>
          <a:br>
            <a:rPr lang="de-DE" sz="2000" b="1" dirty="0"/>
          </a:br>
          <a:r>
            <a:rPr lang="de-DE" sz="2000" b="1" dirty="0"/>
            <a:t>die Wahrheit </a:t>
          </a:r>
          <a:br>
            <a:rPr lang="de-DE" sz="2000" b="1" dirty="0"/>
          </a:br>
          <a:r>
            <a:rPr lang="de-DE" sz="2000" b="1" dirty="0"/>
            <a:t>mit Klarheit </a:t>
          </a:r>
          <a:br>
            <a:rPr lang="de-DE" sz="2000" b="1" dirty="0"/>
          </a:br>
          <a:r>
            <a:rPr lang="de-DE" sz="2000" b="1" dirty="0"/>
            <a:t>und Überzeugung</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de-DE" sz="2000" b="1" dirty="0">
              <a:effectLst>
                <a:outerShdw blurRad="38100" dist="38100" dir="2700000" algn="tl">
                  <a:srgbClr val="000000">
                    <a:alpha val="43137"/>
                  </a:srgbClr>
                </a:outerShdw>
              </a:effectLst>
            </a:rPr>
            <a:t>Er nahm alles auf sich</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de-DE" sz="2000" b="1" dirty="0"/>
            <a:t>Er verurteilte die sündige Frau nicht und gewährte ihr Vergebung</a:t>
          </a:r>
          <a:br>
            <a:rPr lang="de-DE" sz="2000" b="1" dirty="0"/>
          </a:br>
          <a:r>
            <a:rPr lang="de-DE" sz="2000" b="1" dirty="0"/>
            <a:t>(Joh 8:10-11)</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Er </a:t>
          </a:r>
          <a:r>
            <a:rPr lang="es-ES" sz="2000" b="1" dirty="0" err="1">
              <a:effectLst>
                <a:outerShdw blurRad="38100" dist="38100" dir="2700000" algn="tl">
                  <a:srgbClr val="000000">
                    <a:alpha val="43137"/>
                  </a:srgbClr>
                </a:outerShdw>
              </a:effectLst>
            </a:rPr>
            <a:t>schenkt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jedem</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Vertrauen</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s-ES" sz="2000" b="1" dirty="0"/>
            <a:t>Er </a:t>
          </a:r>
          <a:r>
            <a:rPr lang="es-ES" sz="2000" b="1" dirty="0" err="1"/>
            <a:t>vertraute</a:t>
          </a:r>
          <a:r>
            <a:rPr lang="es-ES" sz="2000" b="1" dirty="0"/>
            <a:t> </a:t>
          </a:r>
          <a:r>
            <a:rPr lang="de-DE" sz="2000" b="1" dirty="0"/>
            <a:t>auf die Aufrichtigkeit des Zachäus</a:t>
          </a:r>
          <a:br>
            <a:rPr lang="de-DE" sz="2000" b="1" dirty="0"/>
          </a:br>
          <a:r>
            <a:rPr lang="es-ES" sz="2000" b="1" dirty="0"/>
            <a:t>(</a:t>
          </a:r>
          <a:r>
            <a:rPr lang="es-ES" sz="2000" b="1" dirty="0" err="1"/>
            <a:t>Lk</a:t>
          </a:r>
          <a:r>
            <a:rPr lang="es-ES" sz="2000" b="1" dirty="0"/>
            <a:t>.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de-DE" sz="2000" b="1" dirty="0">
              <a:effectLst>
                <a:outerShdw blurRad="38100" dist="38100" dir="2700000" algn="tl">
                  <a:srgbClr val="000000">
                    <a:alpha val="43137"/>
                  </a:srgbClr>
                </a:outerShdw>
              </a:effectLst>
            </a:rPr>
            <a:t>Er gibt allen eine Hoffnung</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dirty="0"/>
            <a:t>Er </a:t>
          </a:r>
          <a:r>
            <a:rPr lang="es-ES" sz="2000" b="1" dirty="0" err="1"/>
            <a:t>bereitete</a:t>
          </a:r>
          <a:r>
            <a:rPr lang="es-ES" sz="2000" b="1" dirty="0"/>
            <a:t> 12 </a:t>
          </a:r>
          <a:r>
            <a:rPr lang="es-ES" sz="2000" b="1" dirty="0" err="1"/>
            <a:t>Männer</a:t>
          </a:r>
          <a:r>
            <a:rPr lang="es-ES" sz="2000" b="1" dirty="0"/>
            <a:t> </a:t>
          </a:r>
          <a:r>
            <a:rPr lang="es-ES" sz="2000" b="1" dirty="0" err="1"/>
            <a:t>auf</a:t>
          </a:r>
          <a:r>
            <a:rPr lang="es-ES" sz="2000" b="1" dirty="0"/>
            <a:t> </a:t>
          </a:r>
          <a:r>
            <a:rPr lang="es-ES" sz="2000" b="1" dirty="0" err="1"/>
            <a:t>eine</a:t>
          </a:r>
          <a:r>
            <a:rPr lang="es-ES" sz="2000" b="1" dirty="0"/>
            <a:t> „</a:t>
          </a:r>
          <a:r>
            <a:rPr lang="es-ES" sz="2000" b="1" dirty="0" err="1"/>
            <a:t>unmögliche</a:t>
          </a:r>
          <a:r>
            <a:rPr lang="es-ES" sz="2000" b="1" dirty="0"/>
            <a:t>“ Mission </a:t>
          </a:r>
          <a:r>
            <a:rPr lang="es-ES" sz="2000" b="1" dirty="0" err="1"/>
            <a:t>vor</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Er </a:t>
          </a:r>
          <a:r>
            <a:rPr lang="es-ES" sz="2000" b="1" dirty="0" err="1">
              <a:effectLst>
                <a:outerShdw blurRad="38100" dist="38100" dir="2700000" algn="tl">
                  <a:srgbClr val="000000">
                    <a:alpha val="43137"/>
                  </a:srgbClr>
                </a:outerShdw>
              </a:effectLst>
            </a:rPr>
            <a:t>erträgt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alles</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de-DE" sz="2000" b="1" dirty="0"/>
            <a:t>Er ertrug Hunger, Ablehnung, Schmerz und Verfolgung</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F877058A-96D8-4ACC-9FE3-C449D20C76C2}">
      <dgm:prSet phldrT="[Texto]" phldr="0" custT="1"/>
      <dgm:spPr>
        <a:solidFill>
          <a:schemeClr val="accent3">
            <a:lumMod val="20000"/>
            <a:lumOff val="80000"/>
          </a:schemeClr>
        </a:solidFill>
        <a:ln w="28575">
          <a:solidFill>
            <a:schemeClr val="tx1"/>
          </a:solidFill>
        </a:ln>
      </dgm:spPr>
      <dgm:t>
        <a:bodyPr/>
        <a:lstStyle/>
        <a:p>
          <a:pPr marL="0" indent="0">
            <a:buNone/>
          </a:pPr>
          <a:endParaRPr lang="es-ES" sz="2000" b="1" dirty="0"/>
        </a:p>
      </dgm:t>
    </dgm:pt>
    <dgm:pt modelId="{62E5F61C-7CE0-4AA6-9247-8E647DD1040C}" type="parTrans" cxnId="{5D671851-9564-4F93-828D-D5CD157170B8}">
      <dgm:prSet/>
      <dgm:spPr/>
      <dgm:t>
        <a:bodyPr/>
        <a:lstStyle/>
        <a:p>
          <a:endParaRPr lang="es-ES"/>
        </a:p>
      </dgm:t>
    </dgm:pt>
    <dgm:pt modelId="{CB1BD6C5-7850-4339-9BCE-E5A5052FBDDE}" type="sibTrans" cxnId="{5D671851-9564-4F93-828D-D5CD157170B8}">
      <dgm:prSet/>
      <dgm:spPr/>
      <dgm:t>
        <a:bodyPr/>
        <a:lstStyle/>
        <a:p>
          <a:endParaRPr lang="es-ES"/>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C64FD620-A5A4-4EE5-86E5-E62A77D4DB7D}" type="presOf" srcId="{F877058A-96D8-4ACC-9FE3-C449D20C76C2}" destId="{FCC26152-4917-4290-9CDB-71B825D47E2B}" srcOrd="0" destOrd="1" presId="urn:microsoft.com/office/officeart/2005/8/layout/bList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5D671851-9564-4F93-828D-D5CD157170B8}" srcId="{ECDD9E6E-B1D7-4F54-AD86-BC04CBCC7020}" destId="{F877058A-96D8-4ACC-9FE3-C449D20C76C2}" srcOrd="1" destOrd="0" parTransId="{62E5F61C-7CE0-4AA6-9247-8E647DD1040C}" sibTransId="{CB1BD6C5-7850-4339-9BCE-E5A5052FBDDE}"/>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dirty="0">
              <a:solidFill>
                <a:schemeClr val="tx1"/>
              </a:solidFill>
            </a:rPr>
            <a:t>Er </a:t>
          </a:r>
          <a:r>
            <a:rPr lang="es-ES" sz="2000" b="1" dirty="0" err="1">
              <a:solidFill>
                <a:schemeClr val="tx1"/>
              </a:solidFill>
            </a:rPr>
            <a:t>kannte</a:t>
          </a:r>
          <a:r>
            <a:rPr lang="es-ES" sz="2000" b="1" dirty="0">
              <a:solidFill>
                <a:schemeClr val="tx1"/>
              </a:solidFill>
            </a:rPr>
            <a:t> </a:t>
          </a:r>
          <a:r>
            <a:rPr lang="es-ES" sz="2000" b="1" dirty="0" err="1">
              <a:solidFill>
                <a:schemeClr val="tx1"/>
              </a:solidFill>
            </a:rPr>
            <a:t>keinen</a:t>
          </a:r>
          <a:r>
            <a:rPr lang="es-ES" sz="2000" b="1" dirty="0">
              <a:solidFill>
                <a:schemeClr val="tx1"/>
              </a:solidFill>
            </a:rPr>
            <a:t> Neid</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Er strebte keine Ehrungen an und verkehrte mit den Bescheidenen</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de-DE" sz="1800" b="1" dirty="0">
              <a:solidFill>
                <a:schemeClr val="tx1"/>
              </a:solidFill>
            </a:rPr>
            <a:t>Er stellte sich nicht zur Schau</a:t>
          </a:r>
          <a:endParaRPr lang="es-ES"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Obwohl Er der König des Universums war, prahlte Er nicht damit.</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de-DE" sz="2000" b="1" dirty="0">
              <a:solidFill>
                <a:schemeClr val="tx1"/>
              </a:solidFill>
            </a:rPr>
            <a:t>Er machte sich nicht wichtig</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Er war bereit, die bescheidensten Aufgaben zu übernehmen</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dirty="0">
              <a:solidFill>
                <a:schemeClr val="tx1"/>
              </a:solidFill>
            </a:rPr>
            <a:t>Er </a:t>
          </a:r>
          <a:r>
            <a:rPr lang="es-ES" sz="1800" b="1" dirty="0" err="1">
              <a:solidFill>
                <a:schemeClr val="tx1"/>
              </a:solidFill>
            </a:rPr>
            <a:t>war</a:t>
          </a:r>
          <a:r>
            <a:rPr lang="es-ES" sz="1800" b="1" dirty="0">
              <a:solidFill>
                <a:schemeClr val="tx1"/>
              </a:solidFill>
            </a:rPr>
            <a:t> nie </a:t>
          </a:r>
          <a:r>
            <a:rPr lang="es-ES" sz="1800" b="1" dirty="0" err="1">
              <a:solidFill>
                <a:schemeClr val="tx1"/>
              </a:solidFill>
            </a:rPr>
            <a:t>grob</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Er behandelte alle mit Höflichkeit und Anstand</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de-DE" sz="2000" b="1" dirty="0">
              <a:solidFill>
                <a:schemeClr val="tx1"/>
              </a:solidFill>
            </a:rPr>
            <a:t>Er suchte nie sein Eigenes</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Er </a:t>
          </a:r>
          <a:r>
            <a:rPr lang="es-ES" sz="2000" b="1" dirty="0" err="1">
              <a:solidFill>
                <a:schemeClr val="bg1"/>
              </a:solidFill>
              <a:effectLst>
                <a:outerShdw blurRad="38100" dist="38100" dir="2700000" algn="tl">
                  <a:srgbClr val="000000">
                    <a:alpha val="43137"/>
                  </a:srgbClr>
                </a:outerShdw>
              </a:effectLst>
            </a:rPr>
            <a:t>tat</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immer</a:t>
          </a:r>
          <a:r>
            <a:rPr lang="es-ES" sz="2000" b="1" dirty="0">
              <a:solidFill>
                <a:schemeClr val="bg1"/>
              </a:solidFill>
              <a:effectLst>
                <a:outerShdw blurRad="38100" dist="38100" dir="2700000" algn="tl">
                  <a:srgbClr val="000000">
                    <a:alpha val="43137"/>
                  </a:srgbClr>
                </a:outerShdw>
              </a:effectLst>
            </a:rPr>
            <a:t> </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dirty="0">
              <a:solidFill>
                <a:schemeClr val="tx1"/>
              </a:solidFill>
            </a:rPr>
            <a:t>Er </a:t>
          </a:r>
          <a:r>
            <a:rPr lang="es-ES" sz="2000" b="1" dirty="0" err="1">
              <a:solidFill>
                <a:schemeClr val="tx1"/>
              </a:solidFill>
            </a:rPr>
            <a:t>ließ</a:t>
          </a:r>
          <a:r>
            <a:rPr lang="es-ES" sz="2000" b="1" dirty="0">
              <a:solidFill>
                <a:schemeClr val="tx1"/>
              </a:solidFill>
            </a:rPr>
            <a:t> </a:t>
          </a:r>
          <a:r>
            <a:rPr lang="es-ES" sz="2000" b="1" dirty="0" err="1">
              <a:solidFill>
                <a:schemeClr val="tx1"/>
              </a:solidFill>
            </a:rPr>
            <a:t>sich</a:t>
          </a:r>
          <a:r>
            <a:rPr lang="es-ES" sz="2000" b="1" dirty="0">
              <a:solidFill>
                <a:schemeClr val="tx1"/>
              </a:solidFill>
            </a:rPr>
            <a:t> </a:t>
          </a:r>
          <a:r>
            <a:rPr lang="es-ES" sz="2000" b="1" dirty="0" err="1">
              <a:solidFill>
                <a:schemeClr val="tx1"/>
              </a:solidFill>
            </a:rPr>
            <a:t>nicht</a:t>
          </a:r>
          <a:r>
            <a:rPr lang="es-ES" sz="2000" b="1" dirty="0">
              <a:solidFill>
                <a:schemeClr val="tx1"/>
              </a:solidFill>
            </a:rPr>
            <a:t> </a:t>
          </a:r>
          <a:r>
            <a:rPr lang="es-ES" sz="2000" b="1" dirty="0" err="1">
              <a:solidFill>
                <a:schemeClr val="tx1"/>
              </a:solidFill>
            </a:rPr>
            <a:t>provozieren</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Selbst </a:t>
          </a:r>
          <a:r>
            <a:rPr lang="es-ES" sz="2000" b="1" dirty="0" err="1">
              <a:solidFill>
                <a:schemeClr val="bg1"/>
              </a:solidFill>
              <a:effectLst>
                <a:outerShdw blurRad="38100" dist="38100" dir="2700000" algn="tl">
                  <a:srgbClr val="000000">
                    <a:alpha val="43137"/>
                  </a:srgbClr>
                </a:outerShdw>
              </a:effectLst>
            </a:rPr>
            <a:t>wenn</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sie</a:t>
          </a:r>
          <a:r>
            <a:rPr lang="es-ES" sz="2000" b="1" dirty="0">
              <a:solidFill>
                <a:schemeClr val="bg1"/>
              </a:solidFill>
              <a:effectLst>
                <a:outerShdw blurRad="38100" dist="38100" dir="2700000" algn="tl">
                  <a:srgbClr val="000000">
                    <a:alpha val="43137"/>
                  </a:srgbClr>
                </a:outerShdw>
              </a:effectLst>
            </a:rPr>
            <a:t> </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dirty="0">
              <a:solidFill>
                <a:schemeClr val="tx1"/>
              </a:solidFill>
            </a:rPr>
            <a:t>Er </a:t>
          </a:r>
          <a:r>
            <a:rPr lang="es-ES" sz="2000" b="1" dirty="0" err="1">
              <a:solidFill>
                <a:schemeClr val="tx1"/>
              </a:solidFill>
            </a:rPr>
            <a:t>dachte</a:t>
          </a:r>
          <a:r>
            <a:rPr lang="es-ES" sz="2000" b="1" dirty="0">
              <a:solidFill>
                <a:schemeClr val="tx1"/>
              </a:solidFill>
            </a:rPr>
            <a:t> </a:t>
          </a:r>
          <a:r>
            <a:rPr lang="es-ES" sz="2000" b="1" dirty="0" err="1">
              <a:solidFill>
                <a:schemeClr val="tx1"/>
              </a:solidFill>
            </a:rPr>
            <a:t>nichts</a:t>
          </a:r>
          <a:r>
            <a:rPr lang="es-ES" sz="2000" b="1" dirty="0">
              <a:solidFill>
                <a:schemeClr val="tx1"/>
              </a:solidFill>
            </a:rPr>
            <a:t> </a:t>
          </a:r>
          <a:r>
            <a:rPr lang="es-ES" sz="2000" b="1" dirty="0" err="1">
              <a:solidFill>
                <a:schemeClr val="tx1"/>
              </a:solidFill>
            </a:rPr>
            <a:t>Arges</a:t>
          </a:r>
          <a:endParaRPr lang="es-ES"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Er bat </a:t>
          </a:r>
          <a:r>
            <a:rPr lang="es-ES" sz="2000" b="1" dirty="0" err="1">
              <a:solidFill>
                <a:schemeClr val="bg1"/>
              </a:solidFill>
              <a:effectLst>
                <a:outerShdw blurRad="38100" dist="38100" dir="2700000" algn="tl">
                  <a:srgbClr val="000000">
                    <a:alpha val="43137"/>
                  </a:srgbClr>
                </a:outerShdw>
              </a:effectLst>
            </a:rPr>
            <a:t>um</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Vergebung</a:t>
          </a:r>
          <a:r>
            <a:rPr lang="es-ES" sz="2000" b="1" dirty="0">
              <a:solidFill>
                <a:schemeClr val="bg1"/>
              </a:solidFill>
              <a:effectLst>
                <a:outerShdw blurRad="38100" dist="38100" dir="2700000" algn="tl">
                  <a:srgbClr val="000000">
                    <a:alpha val="43137"/>
                  </a:srgbClr>
                </a:outerShdw>
              </a:effectLst>
            </a:rPr>
            <a:t> </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Er </a:t>
          </a:r>
          <a:r>
            <a:rPr lang="es-ES" sz="2000" b="1" dirty="0" err="1">
              <a:solidFill>
                <a:schemeClr val="bg1"/>
              </a:solidFill>
              <a:effectLst>
                <a:outerShdw blurRad="38100" dist="38100" dir="2700000" algn="tl">
                  <a:srgbClr val="000000">
                    <a:alpha val="43137"/>
                  </a:srgbClr>
                </a:outerShdw>
              </a:effectLst>
            </a:rPr>
            <a:t>sprach</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scharf</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zu</a:t>
          </a:r>
          <a:r>
            <a:rPr lang="es-ES" sz="2000" b="1" dirty="0">
              <a:solidFill>
                <a:schemeClr val="bg1"/>
              </a:solidFill>
              <a:effectLst>
                <a:outerShdw blurRad="38100" dist="38100" dir="2700000" algn="tl">
                  <a:srgbClr val="000000">
                    <a:alpha val="43137"/>
                  </a:srgbClr>
                </a:outerShdw>
              </a:effectLst>
            </a:rPr>
            <a:t> den </a:t>
          </a:r>
          <a:r>
            <a:rPr lang="es-ES" sz="2000" b="1" dirty="0" err="1">
              <a:solidFill>
                <a:schemeClr val="bg1"/>
              </a:solidFill>
              <a:effectLst>
                <a:outerShdw blurRad="38100" dist="38100" dir="2700000" algn="tl">
                  <a:srgbClr val="000000">
                    <a:alpha val="43137"/>
                  </a:srgbClr>
                </a:outerShdw>
              </a:effectLst>
            </a:rPr>
            <a:t>ungerechten</a:t>
          </a:r>
          <a:r>
            <a:rPr lang="es-ES" sz="2000" b="1" dirty="0">
              <a:solidFill>
                <a:schemeClr val="bg1"/>
              </a:solidFill>
              <a:effectLst>
                <a:outerShdw blurRad="38100" dist="38100" dir="2700000" algn="tl">
                  <a:srgbClr val="000000">
                    <a:alpha val="43137"/>
                  </a:srgbClr>
                </a:outerShdw>
              </a:effectLst>
            </a:rPr>
            <a:t> </a:t>
          </a:r>
          <a:r>
            <a:rPr lang="es-ES" sz="2000" b="1" dirty="0" err="1">
              <a:solidFill>
                <a:schemeClr val="bg1"/>
              </a:solidFill>
              <a:effectLst>
                <a:outerShdw blurRad="38100" dist="38100" dir="2700000" algn="tl">
                  <a:srgbClr val="000000">
                    <a:alpha val="43137"/>
                  </a:srgbClr>
                </a:outerShdw>
              </a:effectLst>
            </a:rPr>
            <a:t>Pharisäern</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(Mt.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DFABA9ED-568D-408C-8F51-D018EACAAB54}">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den Willen </a:t>
          </a:r>
        </a:p>
      </dgm:t>
    </dgm:pt>
    <dgm:pt modelId="{CE63727B-427F-44E0-B6FB-3C478C380E0B}" type="parTrans" cxnId="{AAE68BB2-00A4-4A29-9C17-86D1F78E6A5B}">
      <dgm:prSet/>
      <dgm:spPr/>
      <dgm:t>
        <a:bodyPr/>
        <a:lstStyle/>
        <a:p>
          <a:endParaRPr lang="es-ES"/>
        </a:p>
      </dgm:t>
    </dgm:pt>
    <dgm:pt modelId="{6E68F7E0-D7BE-411B-89DC-52FE64166D5A}" type="sibTrans" cxnId="{AAE68BB2-00A4-4A29-9C17-86D1F78E6A5B}">
      <dgm:prSet/>
      <dgm:spPr/>
      <dgm:t>
        <a:bodyPr/>
        <a:lstStyle/>
        <a:p>
          <a:endParaRPr lang="es-ES"/>
        </a:p>
      </dgm:t>
    </dgm:pt>
    <dgm:pt modelId="{1FA0294B-72EB-4FA1-BF95-32A30E245501}">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Seines VATERS </a:t>
          </a:r>
        </a:p>
      </dgm:t>
    </dgm:pt>
    <dgm:pt modelId="{18142D3D-1114-4924-B6F2-FF514C9AF256}" type="parTrans" cxnId="{7C75A8B9-2E7E-4086-ABCB-6CC80CF23727}">
      <dgm:prSet/>
      <dgm:spPr/>
      <dgm:t>
        <a:bodyPr/>
        <a:lstStyle/>
        <a:p>
          <a:endParaRPr lang="es-ES"/>
        </a:p>
      </dgm:t>
    </dgm:pt>
    <dgm:pt modelId="{F537355B-A6C7-43A7-BB1C-BAD0B1318317}" type="sibTrans" cxnId="{7C75A8B9-2E7E-4086-ABCB-6CC80CF23727}">
      <dgm:prSet/>
      <dgm:spPr/>
      <dgm:t>
        <a:bodyPr/>
        <a:lstStyle/>
        <a:p>
          <a:endParaRPr lang="es-ES"/>
        </a:p>
      </dgm:t>
    </dgm:pt>
    <dgm:pt modelId="{AD43701C-C288-44BD-97CB-0691AA6ECA13}">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(Joh 6,38)</a:t>
          </a:r>
        </a:p>
      </dgm:t>
    </dgm:pt>
    <dgm:pt modelId="{12539209-EA71-4CDC-8D26-103E8C088A1E}" type="parTrans" cxnId="{3207B4C0-940E-489E-A9DB-9ADE031B8CD8}">
      <dgm:prSet/>
      <dgm:spPr/>
      <dgm:t>
        <a:bodyPr/>
        <a:lstStyle/>
        <a:p>
          <a:endParaRPr lang="es-ES"/>
        </a:p>
      </dgm:t>
    </dgm:pt>
    <dgm:pt modelId="{5FC761B0-3225-438E-96BE-6B3CC2F467F4}" type="sibTrans" cxnId="{3207B4C0-940E-489E-A9DB-9ADE031B8CD8}">
      <dgm:prSet/>
      <dgm:spPr/>
      <dgm:t>
        <a:bodyPr/>
        <a:lstStyle/>
        <a:p>
          <a:endParaRPr lang="es-ES"/>
        </a:p>
      </dgm:t>
    </dgm:pt>
    <dgm:pt modelId="{0D1E0AEF-FB5A-4F18-9857-2C23E48D9F0D}">
      <dgm:prSet phldrT="[Texto]" phldr="0" custT="1"/>
      <dgm:spPr>
        <a:solidFill>
          <a:schemeClr val="accent6">
            <a:lumMod val="75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Ihn schlugen, reagierte Er höflich</a:t>
          </a:r>
          <a:endParaRPr lang="es-ES" sz="2000" b="1" dirty="0">
            <a:solidFill>
              <a:schemeClr val="bg1"/>
            </a:solidFill>
            <a:effectLst>
              <a:outerShdw blurRad="38100" dist="38100" dir="2700000" algn="tl">
                <a:srgbClr val="000000">
                  <a:alpha val="43137"/>
                </a:srgbClr>
              </a:outerShdw>
            </a:effectLst>
          </a:endParaRPr>
        </a:p>
      </dgm:t>
    </dgm:pt>
    <dgm:pt modelId="{267CDF23-22BE-4F30-A8EA-A3006DDFC7F7}" type="parTrans" cxnId="{CEBAA03F-437D-46F4-BB8C-3264F32AB6E8}">
      <dgm:prSet/>
      <dgm:spPr/>
      <dgm:t>
        <a:bodyPr/>
        <a:lstStyle/>
        <a:p>
          <a:endParaRPr lang="es-ES"/>
        </a:p>
      </dgm:t>
    </dgm:pt>
    <dgm:pt modelId="{67A4768A-4A7F-456E-8816-07929B28112F}" type="sibTrans" cxnId="{CEBAA03F-437D-46F4-BB8C-3264F32AB6E8}">
      <dgm:prSet/>
      <dgm:spPr/>
      <dgm:t>
        <a:bodyPr/>
        <a:lstStyle/>
        <a:p>
          <a:endParaRPr lang="es-ES"/>
        </a:p>
      </dgm:t>
    </dgm:pt>
    <dgm:pt modelId="{8F3AC4BB-3691-4B7E-B3F5-B1884862D846}">
      <dgm:prSet phldrT="[Texto]" phldr="0" custT="1"/>
      <dgm:spPr>
        <a:solidFill>
          <a:schemeClr val="accent6">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(Joh 18:22-23)</a:t>
          </a:r>
        </a:p>
      </dgm:t>
    </dgm:pt>
    <dgm:pt modelId="{1BB95B6E-3544-4C5A-8582-171EB0A0B0A2}" type="parTrans" cxnId="{BF299C79-F61A-48D5-B4CA-1DCE0A483A67}">
      <dgm:prSet/>
      <dgm:spPr/>
      <dgm:t>
        <a:bodyPr/>
        <a:lstStyle/>
        <a:p>
          <a:endParaRPr lang="es-ES"/>
        </a:p>
      </dgm:t>
    </dgm:pt>
    <dgm:pt modelId="{068524EB-2D45-445E-8053-05C627954C10}" type="sibTrans" cxnId="{BF299C79-F61A-48D5-B4CA-1DCE0A483A67}">
      <dgm:prSet/>
      <dgm:spPr/>
      <dgm:t>
        <a:bodyPr/>
        <a:lstStyle/>
        <a:p>
          <a:endParaRPr lang="es-ES"/>
        </a:p>
      </dgm:t>
    </dgm:pt>
    <dgm:pt modelId="{FFC8D30A-6C00-429E-9504-A7FAECCC6536}">
      <dgm:prSet phldrT="[Texto]" phldr="0" custT="1"/>
      <dgm:spPr>
        <a:solidFill>
          <a:schemeClr val="accent5">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für diejenigen, </a:t>
          </a:r>
        </a:p>
      </dgm:t>
    </dgm:pt>
    <dgm:pt modelId="{11B9EBDA-2C88-4D6D-9863-7571732D89DF}" type="parTrans" cxnId="{A024708A-5C69-4D8A-8F78-C80DDDEE4A8E}">
      <dgm:prSet/>
      <dgm:spPr/>
      <dgm:t>
        <a:bodyPr/>
        <a:lstStyle/>
        <a:p>
          <a:endParaRPr lang="es-ES"/>
        </a:p>
      </dgm:t>
    </dgm:pt>
    <dgm:pt modelId="{0F3EF5F9-BDC7-4584-875B-05ED7A4903EA}" type="sibTrans" cxnId="{A024708A-5C69-4D8A-8F78-C80DDDEE4A8E}">
      <dgm:prSet/>
      <dgm:spPr/>
      <dgm:t>
        <a:bodyPr/>
        <a:lstStyle/>
        <a:p>
          <a:endParaRPr lang="es-ES"/>
        </a:p>
      </dgm:t>
    </dgm:pt>
    <dgm:pt modelId="{4A33F2C1-101C-4498-9CF7-5AE1BB641386}">
      <dgm:prSet phldrT="[Texto]" phldr="0" custT="1"/>
      <dgm:spPr>
        <a:solidFill>
          <a:schemeClr val="accent5">
            <a:lumMod val="75000"/>
          </a:schemeClr>
        </a:solidFill>
        <a:ln w="28575">
          <a:solidFill>
            <a:schemeClr val="tx1"/>
          </a:solidFill>
        </a:ln>
      </dgm:spPr>
      <dgm:t>
        <a:bodyPr/>
        <a:lstStyle/>
        <a:p>
          <a:pPr marL="0" indent="0">
            <a:buNone/>
          </a:pPr>
          <a:r>
            <a:rPr lang="de-DE" sz="2000" b="1" dirty="0">
              <a:solidFill>
                <a:schemeClr val="bg1"/>
              </a:solidFill>
              <a:effectLst>
                <a:outerShdw blurRad="38100" dist="38100" dir="2700000" algn="tl">
                  <a:srgbClr val="000000">
                    <a:alpha val="43137"/>
                  </a:srgbClr>
                </a:outerShdw>
              </a:effectLst>
            </a:rPr>
            <a:t>die Ihn gekreuzigt hatten (Lk. 23:34)</a:t>
          </a:r>
          <a:endParaRPr lang="es-ES" sz="2000" b="1" dirty="0">
            <a:solidFill>
              <a:schemeClr val="bg1"/>
            </a:solidFill>
            <a:effectLst>
              <a:outerShdw blurRad="38100" dist="38100" dir="2700000" algn="tl">
                <a:srgbClr val="000000">
                  <a:alpha val="43137"/>
                </a:srgbClr>
              </a:outerShdw>
            </a:effectLst>
          </a:endParaRPr>
        </a:p>
      </dgm:t>
    </dgm:pt>
    <dgm:pt modelId="{5B9FB008-8D22-426B-88E8-A0F907F19AC1}" type="parTrans" cxnId="{84E04DA2-F76E-4C90-B537-21B7F01D70C4}">
      <dgm:prSet/>
      <dgm:spPr/>
      <dgm:t>
        <a:bodyPr/>
        <a:lstStyle/>
        <a:p>
          <a:endParaRPr lang="es-ES"/>
        </a:p>
      </dgm:t>
    </dgm:pt>
    <dgm:pt modelId="{0EEF4E00-9C4E-4924-80C9-615901D2C864}" type="sibTrans" cxnId="{84E04DA2-F76E-4C90-B537-21B7F01D70C4}">
      <dgm:prSet/>
      <dgm:spPr/>
      <dgm:t>
        <a:bodyPr/>
        <a:lstStyle/>
        <a:p>
          <a:endParaRPr lang="es-ES"/>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de-DE" sz="1600" b="1" dirty="0">
              <a:solidFill>
                <a:schemeClr val="tx1"/>
              </a:solidFill>
            </a:rPr>
            <a:t>Er freute sich nicht über  Ungerechtigkeit</a:t>
          </a:r>
          <a:endParaRPr lang="es-ES" sz="1600" b="1" dirty="0">
            <a:solidFill>
              <a:schemeClr val="tx1"/>
            </a:solidFill>
          </a:endParaRPr>
        </a:p>
      </dgm:t>
    </dgm:pt>
    <dgm:pt modelId="{F94A6510-6BD9-4AB1-B39E-5B11178D91B3}" type="sibTrans" cxnId="{48AC1F89-CC16-4EFE-BD8E-CBD5E06B20B9}">
      <dgm:prSet/>
      <dgm:spPr/>
      <dgm:t>
        <a:bodyPr/>
        <a:lstStyle/>
        <a:p>
          <a:endParaRPr lang="es-ES" sz="2000" b="1"/>
        </a:p>
      </dgm:t>
    </dgm:pt>
    <dgm:pt modelId="{4E4DEC20-2342-42C1-8EA8-2B58D26FBDF4}" type="parTrans" cxnId="{48AC1F89-CC16-4EFE-BD8E-CBD5E06B20B9}">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9B58300-B476-4D5A-A997-5AF47E392D09}" type="presOf" srcId="{0D1E0AEF-FB5A-4F18-9857-2C23E48D9F0D}" destId="{08FF2A56-0598-4C6A-B47C-D0A6AB934D20}" srcOrd="0" destOrd="1" presId="urn:microsoft.com/office/officeart/2005/8/layout/bList2"/>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60A09009-6956-407E-A5C6-E5108C883934}" type="presOf" srcId="{4A33F2C1-101C-4498-9CF7-5AE1BB641386}" destId="{3C4CEC30-F62B-4544-A31C-21B6EF1C1467}" srcOrd="0" destOrd="2"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2CA6EE13-0ECD-416C-BD34-D2E9C2AFC34F}" type="presOf" srcId="{DFABA9ED-568D-408C-8F51-D018EACAAB54}" destId="{0914C36C-19A1-43B1-AC5D-9E1C04A3F84C}" srcOrd="0" destOrd="1"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C74AEA16-B40A-4AD9-8603-83E2034AB42D}" type="presOf" srcId="{8F3AC4BB-3691-4B7E-B3F5-B1884862D846}" destId="{08FF2A56-0598-4C6A-B47C-D0A6AB934D20}" srcOrd="0" destOrd="2"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8EF66E32-C5A5-44D6-8F04-D5685B68A966}" type="presOf" srcId="{AD43701C-C288-44BD-97CB-0691AA6ECA13}" destId="{0914C36C-19A1-43B1-AC5D-9E1C04A3F84C}" srcOrd="0" destOrd="3" presId="urn:microsoft.com/office/officeart/2005/8/layout/bList2"/>
    <dgm:cxn modelId="{7011B63C-03F6-42A4-90F0-C0BB18E80FC1}" srcId="{C7CD36C5-4852-4917-AF96-8FB9E484AACA}" destId="{99B4ABF0-DF4B-438F-BC0B-76C82A4B4B93}" srcOrd="4" destOrd="0" parTransId="{BE77D425-C630-4DB8-820D-9246FEA7E904}" sibTransId="{433DC574-5589-4B18-B39B-AC4A5EA83F89}"/>
    <dgm:cxn modelId="{CEBAA03F-437D-46F4-BB8C-3264F32AB6E8}" srcId="{45D77F10-4BC7-49E3-B1E7-A0FE9A12B08A}" destId="{0D1E0AEF-FB5A-4F18-9857-2C23E48D9F0D}" srcOrd="1" destOrd="0" parTransId="{267CDF23-22BE-4F30-A8EA-A3006DDFC7F7}" sibTransId="{67A4768A-4A7F-456E-8816-07929B28112F}"/>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BF299C79-F61A-48D5-B4CA-1DCE0A483A67}" srcId="{45D77F10-4BC7-49E3-B1E7-A0FE9A12B08A}" destId="{8F3AC4BB-3691-4B7E-B3F5-B1884862D846}" srcOrd="2" destOrd="0" parTransId="{1BB95B6E-3544-4C5A-8582-171EB0A0B0A2}" sibTransId="{068524EB-2D45-445E-8053-05C627954C10}"/>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A024708A-5C69-4D8A-8F78-C80DDDEE4A8E}" srcId="{1CF44936-7FA2-460B-B6A7-ECEC0BD26FE2}" destId="{FFC8D30A-6C00-429E-9504-A7FAECCC6536}" srcOrd="1" destOrd="0" parTransId="{11B9EBDA-2C88-4D6D-9863-7571732D89DF}" sibTransId="{0F3EF5F9-BDC7-4584-875B-05ED7A4903EA}"/>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84E04DA2-F76E-4C90-B537-21B7F01D70C4}" srcId="{1CF44936-7FA2-460B-B6A7-ECEC0BD26FE2}" destId="{4A33F2C1-101C-4498-9CF7-5AE1BB641386}" srcOrd="2" destOrd="0" parTransId="{5B9FB008-8D22-426B-88E8-A0F907F19AC1}" sibTransId="{0EEF4E00-9C4E-4924-80C9-615901D2C864}"/>
    <dgm:cxn modelId="{5C3A98A3-4DE3-476E-8BB0-720A1515A0CD}" srcId="{3D7C5944-2EAB-4CD0-96F1-3AF69DACA855}" destId="{FAF2660E-5F8B-4EC9-88CD-27632CD0AA52}" srcOrd="0" destOrd="0" parTransId="{23F88408-8623-4F4B-A9FA-94A815938416}" sibTransId="{62FBA7F7-5542-4577-94D0-DABBEC54E963}"/>
    <dgm:cxn modelId="{AAE68BB2-00A4-4A29-9C17-86D1F78E6A5B}" srcId="{99B4ABF0-DF4B-438F-BC0B-76C82A4B4B93}" destId="{DFABA9ED-568D-408C-8F51-D018EACAAB54}" srcOrd="1" destOrd="0" parTransId="{CE63727B-427F-44E0-B6FB-3C478C380E0B}" sibTransId="{6E68F7E0-D7BE-411B-89DC-52FE64166D5A}"/>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A3250DB8-B81E-4138-AC3C-F8BD0A9C467B}" type="presOf" srcId="{1FA0294B-72EB-4FA1-BF95-32A30E245501}" destId="{0914C36C-19A1-43B1-AC5D-9E1C04A3F84C}" srcOrd="0" destOrd="2" presId="urn:microsoft.com/office/officeart/2005/8/layout/bList2"/>
    <dgm:cxn modelId="{7C75A8B9-2E7E-4086-ABCB-6CC80CF23727}" srcId="{99B4ABF0-DF4B-438F-BC0B-76C82A4B4B93}" destId="{1FA0294B-72EB-4FA1-BF95-32A30E245501}" srcOrd="2" destOrd="0" parTransId="{18142D3D-1114-4924-B6F2-FF514C9AF256}" sibTransId="{F537355B-A6C7-43A7-BB1C-BAD0B1318317}"/>
    <dgm:cxn modelId="{3207B4C0-940E-489E-A9DB-9ADE031B8CD8}" srcId="{99B4ABF0-DF4B-438F-BC0B-76C82A4B4B93}" destId="{AD43701C-C288-44BD-97CB-0691AA6ECA13}" srcOrd="3" destOrd="0" parTransId="{12539209-EA71-4CDC-8D26-103E8C088A1E}" sibTransId="{5FC761B0-3225-438E-96BE-6B3CC2F467F4}"/>
    <dgm:cxn modelId="{EB66C7C0-C52D-49D5-9FA6-69FFC51D0D85}" type="presOf" srcId="{3DA020AF-E2F2-482A-8277-AAB39B41E848}" destId="{E38010C0-143A-4342-9284-9094DB184D2A}" srcOrd="0" destOrd="0" presId="urn:microsoft.com/office/officeart/2005/8/layout/bList2"/>
    <dgm:cxn modelId="{33AC0CC5-EDDE-4D3D-A514-F4B65DAAC9CB}" type="presOf" srcId="{FFC8D30A-6C00-429E-9504-A7FAECCC6536}" destId="{3C4CEC30-F62B-4544-A31C-21B6EF1C1467}" srcOrd="0" destOrd="1"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effectLst>
                <a:outerShdw blurRad="38100" dist="38100" dir="2700000" algn="tl">
                  <a:srgbClr val="000000">
                    <a:alpha val="43137"/>
                  </a:srgbClr>
                </a:outerShdw>
              </a:effectLst>
            </a:rPr>
            <a:t>EIN </a:t>
          </a:r>
          <a:r>
            <a:rPr lang="es-ES" sz="2800" b="1" kern="1200" dirty="0" err="1">
              <a:effectLst>
                <a:outerShdw blurRad="38100" dist="38100" dir="2700000" algn="tl">
                  <a:srgbClr val="000000">
                    <a:alpha val="43137"/>
                  </a:srgbClr>
                </a:outerShdw>
              </a:effectLst>
            </a:rPr>
            <a:t>PORTRAIT</a:t>
          </a:r>
          <a:r>
            <a:rPr lang="es-ES" sz="2800" b="1" kern="1200" dirty="0">
              <a:effectLst>
                <a:outerShdw blurRad="38100" dist="38100" dir="2700000" algn="tl">
                  <a:srgbClr val="000000">
                    <a:alpha val="43137"/>
                  </a:srgbClr>
                </a:outerShdw>
              </a:effectLst>
            </a:rPr>
            <a:t> DER LIEBE</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Überlegenheit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Liebe</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Der </a:t>
          </a:r>
          <a:r>
            <a:rPr lang="es-ES" sz="2000" b="1" kern="1200" dirty="0" err="1">
              <a:effectLst>
                <a:outerShdw blurRad="38100" dist="38100" dir="2700000" algn="tl">
                  <a:srgbClr val="000000">
                    <a:alpha val="43137"/>
                  </a:srgbClr>
                </a:outerShdw>
              </a:effectLst>
            </a:rPr>
            <a:t>beste</a:t>
          </a:r>
          <a:r>
            <a:rPr lang="es-ES" sz="2000" b="1" kern="1200" dirty="0">
              <a:effectLst>
                <a:outerShdw blurRad="38100" dist="38100" dir="2700000" algn="tl">
                  <a:srgbClr val="000000">
                    <a:alpha val="43137"/>
                  </a:srgbClr>
                </a:outerShdw>
              </a:effectLst>
            </a:rPr>
            <a:t> Weg</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Eigenschaften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Liebe</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Was Liebe </a:t>
          </a:r>
          <a:r>
            <a:rPr lang="es-ES" sz="2000" b="1" kern="1200" dirty="0" err="1">
              <a:effectLst>
                <a:outerShdw blurRad="38100" dist="38100" dir="2700000" algn="tl">
                  <a:srgbClr val="000000">
                    <a:alpha val="43137"/>
                  </a:srgbClr>
                </a:outerShdw>
              </a:effectLst>
            </a:rPr>
            <a:t>bewirkt</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Was Liebe </a:t>
          </a: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tut</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Ein </a:t>
          </a:r>
          <a:r>
            <a:rPr lang="es-ES" sz="2000" b="1" kern="1200" dirty="0" err="1">
              <a:effectLst>
                <a:outerShdw blurRad="38100" dist="38100" dir="2700000" algn="tl">
                  <a:srgbClr val="000000">
                    <a:alpha val="43137"/>
                  </a:srgbClr>
                </a:outerShdw>
              </a:effectLst>
            </a:rPr>
            <a:t>Porträt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von</a:t>
          </a:r>
          <a:r>
            <a:rPr lang="es-ES" sz="2000" b="1" kern="1200" dirty="0">
              <a:effectLst>
                <a:outerShdw blurRad="38100" dist="38100" dir="2700000" algn="tl">
                  <a:srgbClr val="000000">
                    <a:alpha val="43137"/>
                  </a:srgbClr>
                </a:outerShdw>
              </a:effectLst>
            </a:rPr>
            <a:t> Jesus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Ausdauer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Liebe</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höchste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Gnaden</a:t>
          </a:r>
          <a:r>
            <a:rPr lang="es-ES" sz="2000" b="1" kern="1200" dirty="0">
              <a:effectLst>
                <a:outerShdw blurRad="38100" dist="38100" dir="2700000" algn="tl">
                  <a:srgbClr val="000000">
                    <a:alpha val="43137"/>
                  </a:srgbClr>
                </a:outerShdw>
              </a:effectLst>
            </a:rPr>
            <a:t>-gaben</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langmütig</a:t>
          </a:r>
          <a:endParaRPr lang="es-ES" sz="2000" b="1" kern="120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makrothymeō</a:t>
          </a:r>
          <a:r>
            <a:rPr lang="es-ES" sz="1800" b="1" kern="1200" dirty="0"/>
            <a:t>: </a:t>
          </a:r>
          <a:r>
            <a:rPr lang="es-ES" sz="1800" b="1" kern="1200" dirty="0" err="1"/>
            <a:t>dranbleiben</a:t>
          </a:r>
          <a:r>
            <a:rPr lang="es-ES" sz="1800" b="1" kern="1200" dirty="0"/>
            <a:t>, </a:t>
          </a:r>
          <a:r>
            <a:rPr lang="es-ES" sz="1800" b="1" kern="1200" dirty="0" err="1"/>
            <a:t>ausharren</a:t>
          </a:r>
          <a:r>
            <a:rPr lang="es-ES" sz="1800" b="1" kern="1200" dirty="0"/>
            <a:t>, </a:t>
          </a:r>
          <a:r>
            <a:rPr lang="es-ES" sz="1800" b="1" kern="1200" dirty="0" err="1"/>
            <a:t>geduldig</a:t>
          </a:r>
          <a:r>
            <a:rPr lang="es-ES" sz="1800" b="1" kern="1200" dirty="0"/>
            <a:t>  </a:t>
          </a:r>
          <a:r>
            <a:rPr lang="es-ES" sz="1800" b="1" kern="1200" dirty="0" err="1"/>
            <a:t>sein</a:t>
          </a:r>
          <a:endParaRPr lang="es-ES" sz="1800" b="1" kern="120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Geduld erweisen und Nachsicht zeigen</a:t>
          </a:r>
          <a:endParaRPr lang="es-ES" sz="1800" b="1" kern="120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freundlich</a:t>
          </a:r>
          <a:endParaRPr lang="es-ES" sz="2000" b="1" kern="120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jrēsteuomai</a:t>
          </a:r>
          <a:r>
            <a:rPr lang="es-ES" sz="1800" b="1" kern="1200" dirty="0"/>
            <a:t>: </a:t>
          </a:r>
          <a:r>
            <a:rPr lang="es-ES" sz="1800" b="1" kern="1200" dirty="0" err="1"/>
            <a:t>handelt</a:t>
          </a:r>
          <a:r>
            <a:rPr lang="es-ES" sz="1800" b="1" kern="1200" dirty="0"/>
            <a:t> </a:t>
          </a:r>
          <a:r>
            <a:rPr lang="es-ES" sz="1800" b="1" kern="1200" dirty="0" err="1"/>
            <a:t>wohlwollend</a:t>
          </a:r>
          <a:r>
            <a:rPr lang="es-ES" sz="1800" b="1" kern="1200" dirty="0"/>
            <a:t> </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err="1"/>
            <a:t>barmherzig</a:t>
          </a:r>
          <a:r>
            <a:rPr lang="es-ES" sz="1800" b="1" kern="1200" dirty="0"/>
            <a:t> </a:t>
          </a:r>
          <a:r>
            <a:rPr lang="es-ES" sz="1800" b="1" kern="1200" dirty="0" err="1"/>
            <a:t>und</a:t>
          </a:r>
          <a:r>
            <a:rPr lang="es-ES" sz="1800" b="1" kern="1200" dirty="0"/>
            <a:t> </a:t>
          </a:r>
          <a:r>
            <a:rPr lang="es-ES" sz="1800" b="1" kern="1200" dirty="0" err="1"/>
            <a:t>mitfühlend</a:t>
          </a:r>
          <a:endParaRPr lang="es-ES" sz="1800" b="1" kern="1200" dirty="0"/>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freut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sich</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Wahrheit</a:t>
          </a:r>
          <a:endParaRPr lang="es-ES" sz="2000" b="1" kern="120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synjairō</a:t>
          </a:r>
          <a:r>
            <a:rPr lang="es-ES" sz="1800" b="1" kern="1200" dirty="0"/>
            <a:t>: </a:t>
          </a:r>
          <a:r>
            <a:rPr lang="es-ES" sz="1800" b="1" kern="1200" dirty="0" err="1"/>
            <a:t>freut</a:t>
          </a:r>
          <a:r>
            <a:rPr lang="es-ES" sz="1800" b="1" kern="1200" dirty="0"/>
            <a:t> </a:t>
          </a:r>
          <a:r>
            <a:rPr lang="es-ES" sz="1800" b="1" kern="1200" dirty="0" err="1"/>
            <a:t>sich</a:t>
          </a:r>
          <a:r>
            <a:rPr lang="es-ES" sz="1800" b="1" kern="1200" dirty="0"/>
            <a:t> </a:t>
          </a:r>
          <a:r>
            <a:rPr lang="es-ES" sz="1800" b="1" kern="1200" dirty="0" err="1"/>
            <a:t>mit</a:t>
          </a:r>
          <a:r>
            <a:rPr lang="es-ES" sz="1800" b="1" kern="1200" dirty="0"/>
            <a:t>, </a:t>
          </a:r>
          <a:r>
            <a:rPr lang="es-ES" sz="1800" b="1" kern="1200" dirty="0" err="1"/>
            <a:t>beglückwüschen</a:t>
          </a:r>
          <a:endParaRPr lang="es-ES" sz="1800" b="1" kern="120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sich mit denen freuen, die die Wahrheit leben</a:t>
          </a:r>
          <a:endParaRPr lang="es-ES" sz="1800" b="1" kern="120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erträgt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endParaRPr lang="es-ES" sz="2000" b="1" kern="120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stegō</a:t>
          </a:r>
          <a:r>
            <a:rPr lang="es-ES" sz="1800" b="1" kern="1200" dirty="0"/>
            <a:t>: </a:t>
          </a:r>
          <a:r>
            <a:rPr lang="de-DE" sz="1800" b="1" kern="1200" dirty="0"/>
            <a:t>es nicht verbreiten (geduldig ertragen)</a:t>
          </a:r>
          <a:endParaRPr lang="es-ES" sz="1800" b="1" kern="120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Die Schwächen anderer für sich behalten ohne sie preiszugeben</a:t>
          </a:r>
          <a:endParaRPr lang="es-ES" sz="1800" b="1" kern="120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glaubt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endParaRPr lang="es-ES" sz="2000" b="1" kern="120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pisteuō</a:t>
          </a:r>
          <a:r>
            <a:rPr lang="es-ES" sz="1800" b="1" kern="1200" dirty="0"/>
            <a:t>: </a:t>
          </a:r>
          <a:r>
            <a:rPr lang="de-DE" sz="1800" b="1" kern="1200" dirty="0"/>
            <a:t>Glauben haben, Anerkennung geben, vertrauen</a:t>
          </a:r>
          <a:endParaRPr lang="es-ES" sz="1800" b="1" kern="120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err="1"/>
            <a:t>Nicht</a:t>
          </a:r>
          <a:r>
            <a:rPr lang="es-ES" sz="1800" b="1" kern="1200" dirty="0"/>
            <a:t> </a:t>
          </a:r>
          <a:r>
            <a:rPr lang="es-ES" sz="1800" b="1" kern="1200" dirty="0" err="1"/>
            <a:t>verurteilen</a:t>
          </a:r>
          <a:r>
            <a:rPr lang="es-ES" sz="1800" b="1" kern="1200" dirty="0"/>
            <a:t>, </a:t>
          </a:r>
          <a:r>
            <a:rPr lang="es-ES" sz="1800" b="1" kern="1200" dirty="0" err="1"/>
            <a:t>besser</a:t>
          </a:r>
          <a:r>
            <a:rPr lang="es-ES" sz="1800" b="1" kern="1200" dirty="0"/>
            <a:t> </a:t>
          </a:r>
          <a:r>
            <a:rPr lang="es-ES" sz="1800" b="1" kern="1200" dirty="0" err="1"/>
            <a:t>Vertrauensvorschuss</a:t>
          </a:r>
          <a:r>
            <a:rPr lang="es-ES" sz="1800" b="1" kern="1200" dirty="0"/>
            <a:t>!</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hofft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endParaRPr lang="es-ES" sz="2000" b="1" kern="120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elpizō</a:t>
          </a:r>
          <a:r>
            <a:rPr lang="es-ES" sz="1800" b="1" kern="1200" dirty="0"/>
            <a:t>: </a:t>
          </a:r>
          <a:r>
            <a:rPr lang="es-ES" sz="1800" b="1" kern="1200" dirty="0" err="1"/>
            <a:t>warten</a:t>
          </a:r>
          <a:r>
            <a:rPr lang="es-ES" sz="1800" b="1" kern="1200" dirty="0"/>
            <a:t> </a:t>
          </a:r>
          <a:r>
            <a:rPr lang="es-ES" sz="1800" b="1" kern="1200" dirty="0" err="1"/>
            <a:t>oder</a:t>
          </a:r>
          <a:r>
            <a:rPr lang="es-ES" sz="1800" b="1" kern="1200" dirty="0"/>
            <a:t>  </a:t>
          </a:r>
          <a:r>
            <a:rPr lang="es-ES" sz="1800" b="1" kern="1200" dirty="0" err="1"/>
            <a:t>zuversichtlich</a:t>
          </a:r>
          <a:r>
            <a:rPr lang="es-ES" sz="1800" b="1" kern="1200" dirty="0"/>
            <a:t> </a:t>
          </a:r>
          <a:r>
            <a:rPr lang="es-ES" sz="1800" b="1" kern="1200" dirty="0" err="1"/>
            <a:t>sein</a:t>
          </a:r>
          <a:endParaRPr lang="es-ES" sz="1800" b="1" kern="120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err="1"/>
            <a:t>Erwarte</a:t>
          </a:r>
          <a:r>
            <a:rPr lang="es-ES" sz="1800" b="1" kern="1200" dirty="0"/>
            <a:t> </a:t>
          </a:r>
          <a:r>
            <a:rPr lang="es-ES" sz="1800" b="1" kern="1200" dirty="0" err="1"/>
            <a:t>immer</a:t>
          </a:r>
          <a:br>
            <a:rPr lang="es-ES" sz="1800" b="1" kern="1200" dirty="0"/>
          </a:br>
          <a:r>
            <a:rPr lang="es-ES" sz="1800" b="1" kern="1200" dirty="0"/>
            <a:t>das Gute!</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erduldet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endParaRPr lang="es-ES" sz="2000" b="1" kern="120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hypomenō</a:t>
          </a:r>
          <a:r>
            <a:rPr lang="es-ES" sz="1800" b="1" kern="1200" dirty="0"/>
            <a:t>: </a:t>
          </a:r>
          <a:r>
            <a:rPr lang="es-ES" sz="1800" b="1" kern="1200" dirty="0" err="1"/>
            <a:t>widerstehen</a:t>
          </a:r>
          <a:r>
            <a:rPr lang="es-ES" sz="1800" b="1" kern="1200" dirty="0"/>
            <a:t>, </a:t>
          </a:r>
          <a:r>
            <a:rPr lang="es-ES" sz="1800" b="1" kern="1200" dirty="0" err="1"/>
            <a:t>standhaft</a:t>
          </a:r>
          <a:r>
            <a:rPr lang="es-ES" sz="1800" b="1" kern="1200" dirty="0"/>
            <a:t> </a:t>
          </a:r>
          <a:r>
            <a:rPr lang="es-ES" sz="1800" b="1" kern="1200" dirty="0" err="1"/>
            <a:t>durchhalten</a:t>
          </a:r>
          <a:endParaRPr lang="es-ES" sz="1800" b="1" kern="120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Entbehrung, Prüfungen und Verfolgung ertragen</a:t>
          </a:r>
          <a:endParaRPr lang="es-ES" sz="1800" b="1" kern="120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beneiden</a:t>
          </a:r>
          <a:r>
            <a:rPr lang="es-ES" sz="2000" b="1" kern="1200" dirty="0">
              <a:effectLst>
                <a:outerShdw blurRad="38100" dist="38100" dir="2700000" algn="tl">
                  <a:srgbClr val="000000">
                    <a:alpha val="43137"/>
                  </a:srgbClr>
                </a:outerShdw>
              </a:effectLst>
            </a:rPr>
            <a:t> u. </a:t>
          </a:r>
          <a:r>
            <a:rPr lang="es-ES" sz="2000" b="1" kern="1200" dirty="0" err="1">
              <a:effectLst>
                <a:outerShdw blurRad="38100" dist="38100" dir="2700000" algn="tl">
                  <a:srgbClr val="000000">
                    <a:alpha val="43137"/>
                  </a:srgbClr>
                </a:outerShdw>
              </a:effectLst>
            </a:rPr>
            <a:t>ereifern</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dirty="0"/>
            <a:t>: </a:t>
          </a:r>
          <a:r>
            <a:rPr lang="es-ES" sz="1800" b="1" kern="1200" dirty="0" err="1"/>
            <a:t>ein</a:t>
          </a:r>
          <a:r>
            <a:rPr lang="es-ES" sz="1800" b="1" kern="1200" dirty="0"/>
            <a:t> </a:t>
          </a:r>
          <a:r>
            <a:rPr lang="es-ES" sz="1800" b="1" kern="1200" dirty="0" err="1"/>
            <a:t>brennendes</a:t>
          </a:r>
          <a:r>
            <a:rPr lang="es-ES" sz="1800" b="1" kern="1200" dirty="0"/>
            <a:t> </a:t>
          </a:r>
          <a:r>
            <a:rPr lang="es-ES" sz="1800" b="1" kern="1200" dirty="0" err="1"/>
            <a:t>Gefühl</a:t>
          </a:r>
          <a:r>
            <a:rPr lang="es-ES" sz="1800" b="1" kern="1200" dirty="0"/>
            <a:t> </a:t>
          </a:r>
          <a:r>
            <a:rPr lang="es-ES" sz="1800" b="1" kern="1200" dirty="0" err="1"/>
            <a:t>haben</a:t>
          </a:r>
          <a:endParaRPr lang="es-ES" sz="1800" b="1" kern="120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1500"/>
            </a:lnSpc>
            <a:spcBef>
              <a:spcPct val="0"/>
            </a:spcBef>
            <a:spcAft>
              <a:spcPts val="0"/>
            </a:spcAft>
            <a:buNone/>
          </a:pPr>
          <a:r>
            <a:rPr lang="de-DE" sz="1800" b="1" kern="1200" dirty="0"/>
            <a:t>Sie beneidet nicht diejenigen, die andere Gaben/Tugenden haben</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Tut </a:t>
          </a:r>
          <a:r>
            <a:rPr lang="es-ES" sz="2000" b="1" kern="1200" dirty="0" err="1">
              <a:effectLst>
                <a:outerShdw blurRad="38100" dist="38100" dir="2700000" algn="tl">
                  <a:srgbClr val="000000">
                    <a:alpha val="43137"/>
                  </a:srgbClr>
                </a:outerShdw>
              </a:effectLst>
            </a:rPr>
            <a:t>sich</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hervor</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dirty="0"/>
            <a:t>: </a:t>
          </a:r>
          <a:r>
            <a:rPr lang="es-ES" sz="1800" b="1" kern="1200" dirty="0" err="1"/>
            <a:t>prahlen</a:t>
          </a:r>
          <a:r>
            <a:rPr lang="es-ES" sz="1800" b="1" kern="1200" dirty="0"/>
            <a:t>, </a:t>
          </a:r>
          <a:r>
            <a:rPr lang="es-ES" sz="1800" b="1" kern="1200" dirty="0" err="1"/>
            <a:t>angeben</a:t>
          </a:r>
          <a:endParaRPr lang="es-ES" sz="1800" b="1" kern="120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will nicht von anderen gelobt werden</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Bläht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sich</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auf</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fysioō</a:t>
          </a:r>
          <a:r>
            <a:rPr lang="es-ES" sz="1800" b="1" kern="1200" dirty="0"/>
            <a:t>: </a:t>
          </a:r>
          <a:r>
            <a:rPr lang="de-DE" sz="1800" b="1" kern="1200" dirty="0"/>
            <a:t>sich wichtig machen, stolz werden</a:t>
          </a:r>
          <a:endParaRPr lang="es-ES" sz="1800" b="1" kern="120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hat kein überhöhtes Selbstbild</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Sie verhält sich nicht unhöflich</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dirty="0"/>
            <a:t>: </a:t>
          </a:r>
          <a:r>
            <a:rPr lang="es-ES" sz="1800" b="1" kern="1200" dirty="0" err="1"/>
            <a:t>sich</a:t>
          </a:r>
          <a:r>
            <a:rPr lang="es-ES" sz="1800" b="1" kern="1200" dirty="0"/>
            <a:t> </a:t>
          </a:r>
          <a:r>
            <a:rPr lang="es-ES" sz="1800" b="1" kern="1200" dirty="0" err="1"/>
            <a:t>unangemessen</a:t>
          </a:r>
          <a:r>
            <a:rPr lang="es-ES" sz="1800" b="1" kern="1200" dirty="0"/>
            <a:t> </a:t>
          </a:r>
          <a:r>
            <a:rPr lang="es-ES" sz="1800" b="1" kern="1200" dirty="0" err="1"/>
            <a:t>verhalten</a:t>
          </a:r>
          <a:endParaRPr lang="es-ES" sz="1800" b="1" kern="120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1500"/>
            </a:lnSpc>
            <a:spcBef>
              <a:spcPct val="0"/>
            </a:spcBef>
            <a:spcAft>
              <a:spcPts val="0"/>
            </a:spcAft>
            <a:buNone/>
          </a:pPr>
          <a:r>
            <a:rPr lang="de-DE" sz="1800" b="1" kern="1200" dirty="0"/>
            <a:t>Sie verstößt nicht gegen gesellschaftliche/ moralische Normen</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sucht nicht den eigenen Vorteil</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dirty="0"/>
            <a:t>: </a:t>
          </a:r>
          <a:r>
            <a:rPr lang="es-ES" sz="1800" b="1" kern="1200" dirty="0" err="1"/>
            <a:t>suchen</a:t>
          </a:r>
          <a:endParaRPr lang="es-ES" sz="1800" b="1" kern="120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verzichtet auf ihre Rechte zum Wohl anderer</a:t>
          </a:r>
          <a:endParaRPr lang="es-ES" sz="1800" b="1" kern="1200" dirty="0"/>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lässt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sich</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provozieren</a:t>
          </a:r>
          <a:endParaRPr lang="es-ES" sz="2000" b="1" kern="120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paroxynō</a:t>
          </a:r>
          <a:r>
            <a:rPr lang="es-ES" sz="1800" b="1" kern="1200" dirty="0"/>
            <a:t>: </a:t>
          </a:r>
          <a:r>
            <a:rPr lang="es-ES" sz="1800" b="1" kern="1200" dirty="0" err="1"/>
            <a:t>übertreiben</a:t>
          </a:r>
          <a:r>
            <a:rPr lang="es-ES" sz="1800" b="1" kern="1200" dirty="0"/>
            <a:t>, </a:t>
          </a:r>
          <a:r>
            <a:rPr lang="de-DE" sz="1800" b="1" kern="1200" dirty="0"/>
            <a:t>um zu reizen, provozieren oder zu verärgern</a:t>
          </a:r>
          <a:endParaRPr lang="es-ES" sz="1800" b="1" kern="1200" dirty="0"/>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ist weder reizbar noch überempfindlich</a:t>
          </a:r>
          <a:endParaRPr lang="es-ES" sz="1800" b="1" kern="1200" dirty="0"/>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denkt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sich</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nichts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Arges</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logizomai</a:t>
          </a:r>
          <a:r>
            <a:rPr lang="es-ES" sz="1800" b="1" kern="1200" dirty="0"/>
            <a:t>: Inventar machen</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vergibt und ignoriert erlittene Vergehen</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ist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nicht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boshaft</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jairō</a:t>
          </a:r>
          <a:r>
            <a:rPr lang="es-ES" sz="1800" b="1" kern="1200" dirty="0"/>
            <a:t>: </a:t>
          </a:r>
          <a:r>
            <a:rPr lang="de-DE" sz="1800" b="1" kern="1200" dirty="0"/>
            <a:t>fröhlich, glücklich sein oder sich wohl  fühlen</a:t>
          </a:r>
          <a:endParaRPr lang="es-ES" sz="1800" b="1"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t>Sie freut sich nicht über Fehltritte, versucht sie aber zu korrigieren</a:t>
          </a:r>
          <a:endParaRPr lang="es-ES" sz="1800" b="1" kern="120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t>Er ertrug Schläge, Beleidigungen </a:t>
          </a:r>
          <a:br>
            <a:rPr lang="de-DE" sz="2000" b="1" kern="1200" dirty="0"/>
          </a:br>
          <a:r>
            <a:rPr lang="de-DE" sz="2000" b="1" kern="1200" dirty="0"/>
            <a:t>und Verachtung</a:t>
          </a:r>
          <a:br>
            <a:rPr lang="de-DE" sz="2000" b="1" kern="1200" dirty="0"/>
          </a:br>
          <a:r>
            <a:rPr lang="de-DE" sz="2000" b="1" kern="1200" dirty="0"/>
            <a:t>(Matt. 27:27-31)</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 </a:t>
          </a:r>
          <a:r>
            <a:rPr lang="es-ES" sz="2000" b="1" kern="1200" dirty="0" err="1">
              <a:effectLst>
                <a:outerShdw blurRad="38100" dist="38100" dir="2700000" algn="tl">
                  <a:srgbClr val="000000">
                    <a:alpha val="43137"/>
                  </a:srgbClr>
                </a:outerShdw>
              </a:effectLst>
            </a:rPr>
            <a:t>ertrug</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geduldig</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t>Er kümmerte sich um jeden Leidenden</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 </a:t>
          </a:r>
          <a:r>
            <a:rPr lang="es-ES" sz="2000" b="1" kern="1200" dirty="0" err="1">
              <a:effectLst>
                <a:outerShdw blurRad="38100" dist="38100" dir="2700000" algn="tl">
                  <a:srgbClr val="000000">
                    <a:alpha val="43137"/>
                  </a:srgbClr>
                </a:outerShdw>
              </a:effectLst>
            </a:rPr>
            <a:t>war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immer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freundlich</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t>Er lehrte </a:t>
          </a:r>
          <a:br>
            <a:rPr lang="de-DE" sz="2000" b="1" kern="1200" dirty="0"/>
          </a:br>
          <a:r>
            <a:rPr lang="de-DE" sz="2000" b="1" kern="1200" dirty="0"/>
            <a:t>die Wahrheit </a:t>
          </a:r>
          <a:br>
            <a:rPr lang="de-DE" sz="2000" b="1" kern="1200" dirty="0"/>
          </a:br>
          <a:r>
            <a:rPr lang="de-DE" sz="2000" b="1" kern="1200" dirty="0"/>
            <a:t>mit Klarheit </a:t>
          </a:r>
          <a:br>
            <a:rPr lang="de-DE" sz="2000" b="1" kern="1200" dirty="0"/>
          </a:br>
          <a:r>
            <a:rPr lang="de-DE" sz="2000" b="1" kern="1200" dirty="0"/>
            <a:t>und Überzeugung</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Er freute sich mit der Wahrheit</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t>Er verurteilte die sündige Frau nicht und gewährte ihr Vergebung</a:t>
          </a:r>
          <a:br>
            <a:rPr lang="de-DE" sz="2000" b="1" kern="1200" dirty="0"/>
          </a:br>
          <a:r>
            <a:rPr lang="de-DE" sz="2000" b="1" kern="1200" dirty="0"/>
            <a:t>(Joh 8:10-11)</a:t>
          </a:r>
          <a:endParaRPr lang="es-ES"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Er nahm alles auf sich</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Er </a:t>
          </a:r>
          <a:r>
            <a:rPr lang="es-ES" sz="2000" b="1" kern="1200" dirty="0" err="1"/>
            <a:t>vertraute</a:t>
          </a:r>
          <a:r>
            <a:rPr lang="es-ES" sz="2000" b="1" kern="1200" dirty="0"/>
            <a:t> </a:t>
          </a:r>
          <a:r>
            <a:rPr lang="de-DE" sz="2000" b="1" kern="1200" dirty="0"/>
            <a:t>auf die Aufrichtigkeit des Zachäus</a:t>
          </a:r>
          <a:br>
            <a:rPr lang="de-DE" sz="2000" b="1" kern="1200" dirty="0"/>
          </a:br>
          <a:r>
            <a:rPr lang="es-ES" sz="2000" b="1" kern="1200" dirty="0"/>
            <a:t>(</a:t>
          </a:r>
          <a:r>
            <a:rPr lang="es-ES" sz="2000" b="1" kern="1200" dirty="0" err="1"/>
            <a:t>Lk</a:t>
          </a:r>
          <a:r>
            <a:rPr lang="es-ES" sz="2000" b="1" kern="1200" dirty="0"/>
            <a:t>.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 </a:t>
          </a:r>
          <a:r>
            <a:rPr lang="es-ES" sz="2000" b="1" kern="1200" dirty="0" err="1">
              <a:effectLst>
                <a:outerShdw blurRad="38100" dist="38100" dir="2700000" algn="tl">
                  <a:srgbClr val="000000">
                    <a:alpha val="43137"/>
                  </a:srgbClr>
                </a:outerShdw>
              </a:effectLst>
            </a:rPr>
            <a:t>schenkt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jedem</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Vertrauen</a:t>
          </a:r>
          <a:endParaRPr lang="es-ES"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Er </a:t>
          </a:r>
          <a:r>
            <a:rPr lang="es-ES" sz="2000" b="1" kern="1200" dirty="0" err="1"/>
            <a:t>bereitete</a:t>
          </a:r>
          <a:r>
            <a:rPr lang="es-ES" sz="2000" b="1" kern="1200" dirty="0"/>
            <a:t> 12 </a:t>
          </a:r>
          <a:r>
            <a:rPr lang="es-ES" sz="2000" b="1" kern="1200" dirty="0" err="1"/>
            <a:t>Männer</a:t>
          </a:r>
          <a:r>
            <a:rPr lang="es-ES" sz="2000" b="1" kern="1200" dirty="0"/>
            <a:t> </a:t>
          </a:r>
          <a:r>
            <a:rPr lang="es-ES" sz="2000" b="1" kern="1200" dirty="0" err="1"/>
            <a:t>auf</a:t>
          </a:r>
          <a:r>
            <a:rPr lang="es-ES" sz="2000" b="1" kern="1200" dirty="0"/>
            <a:t> </a:t>
          </a:r>
          <a:r>
            <a:rPr lang="es-ES" sz="2000" b="1" kern="1200" dirty="0" err="1"/>
            <a:t>eine</a:t>
          </a:r>
          <a:r>
            <a:rPr lang="es-ES" sz="2000" b="1" kern="1200" dirty="0"/>
            <a:t> „</a:t>
          </a:r>
          <a:r>
            <a:rPr lang="es-ES" sz="2000" b="1" kern="1200" dirty="0" err="1"/>
            <a:t>unmögliche</a:t>
          </a:r>
          <a:r>
            <a:rPr lang="es-ES" sz="2000" b="1" kern="1200" dirty="0"/>
            <a:t>“ Mission </a:t>
          </a:r>
          <a:r>
            <a:rPr lang="es-ES" sz="2000" b="1" kern="1200" dirty="0" err="1"/>
            <a:t>vor</a:t>
          </a:r>
          <a:endParaRPr lang="es-ES" sz="2000" b="1" kern="120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Er gibt allen eine Hoffnung</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t>Er ertrug Hunger, Ablehnung, Schmerz und Verfolgung</a:t>
          </a:r>
          <a:endParaRPr lang="es-ES" sz="2000" b="1" kern="1200" dirty="0"/>
        </a:p>
        <a:p>
          <a:pPr marL="0" lvl="1" indent="0" algn="l" defTabSz="889000">
            <a:lnSpc>
              <a:spcPct val="90000"/>
            </a:lnSpc>
            <a:spcBef>
              <a:spcPct val="0"/>
            </a:spcBef>
            <a:spcAft>
              <a:spcPct val="15000"/>
            </a:spcAft>
            <a:buNone/>
          </a:pPr>
          <a:endParaRPr lang="es-ES" sz="2000" b="1" kern="1200" dirty="0"/>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 </a:t>
          </a:r>
          <a:r>
            <a:rPr lang="es-ES" sz="2000" b="1" kern="1200" dirty="0" err="1">
              <a:effectLst>
                <a:outerShdw blurRad="38100" dist="38100" dir="2700000" algn="tl">
                  <a:srgbClr val="000000">
                    <a:alpha val="43137"/>
                  </a:srgbClr>
                </a:outerShdw>
              </a:effectLst>
            </a:rPr>
            <a:t>erträgt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alles</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Er strebte keine Ehrungen an und verkehrte mit den Bescheidenen</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Er </a:t>
          </a:r>
          <a:r>
            <a:rPr lang="es-ES" sz="2000" b="1" kern="1200" dirty="0" err="1">
              <a:solidFill>
                <a:schemeClr val="tx1"/>
              </a:solidFill>
            </a:rPr>
            <a:t>kannte</a:t>
          </a:r>
          <a:r>
            <a:rPr lang="es-ES" sz="2000" b="1" kern="1200" dirty="0">
              <a:solidFill>
                <a:schemeClr val="tx1"/>
              </a:solidFill>
            </a:rPr>
            <a:t> </a:t>
          </a:r>
          <a:r>
            <a:rPr lang="es-ES" sz="2000" b="1" kern="1200" dirty="0" err="1">
              <a:solidFill>
                <a:schemeClr val="tx1"/>
              </a:solidFill>
            </a:rPr>
            <a:t>keinen</a:t>
          </a:r>
          <a:r>
            <a:rPr lang="es-ES" sz="2000" b="1" kern="1200" dirty="0">
              <a:solidFill>
                <a:schemeClr val="tx1"/>
              </a:solidFill>
            </a:rPr>
            <a:t> Neid</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Obwohl Er der König des Universums war, prahlte Er nicht damit.</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de-DE" sz="1800" b="1" kern="1200" dirty="0">
              <a:solidFill>
                <a:schemeClr val="tx1"/>
              </a:solidFill>
            </a:rPr>
            <a:t>Er stellte sich nicht zur Schau</a:t>
          </a:r>
          <a:endParaRPr lang="es-ES"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Er war bereit, die bescheidensten Aufgaben zu übernehmen</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chemeClr val="tx1"/>
              </a:solidFill>
            </a:rPr>
            <a:t>Er machte sich nicht wichtig</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Er behandelte alle mit Höflichkeit und Anstand</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Er </a:t>
          </a:r>
          <a:r>
            <a:rPr lang="es-ES" sz="1800" b="1" kern="1200" dirty="0" err="1">
              <a:solidFill>
                <a:schemeClr val="tx1"/>
              </a:solidFill>
            </a:rPr>
            <a:t>war</a:t>
          </a:r>
          <a:r>
            <a:rPr lang="es-ES" sz="1800" b="1" kern="1200" dirty="0">
              <a:solidFill>
                <a:schemeClr val="tx1"/>
              </a:solidFill>
            </a:rPr>
            <a:t> nie </a:t>
          </a:r>
          <a:r>
            <a:rPr lang="es-ES" sz="1800" b="1" kern="1200" dirty="0" err="1">
              <a:solidFill>
                <a:schemeClr val="tx1"/>
              </a:solidFill>
            </a:rPr>
            <a:t>grob</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Er </a:t>
          </a:r>
          <a:r>
            <a:rPr lang="es-ES" sz="2000" b="1" kern="1200" dirty="0" err="1">
              <a:solidFill>
                <a:schemeClr val="bg1"/>
              </a:solidFill>
              <a:effectLst>
                <a:outerShdw blurRad="38100" dist="38100" dir="2700000" algn="tl">
                  <a:srgbClr val="000000">
                    <a:alpha val="43137"/>
                  </a:srgbClr>
                </a:outerShdw>
              </a:effectLst>
            </a:rPr>
            <a:t>tat</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immer</a:t>
          </a:r>
          <a:r>
            <a:rPr lang="es-ES" sz="2000" b="1" kern="1200" dirty="0">
              <a:solidFill>
                <a:schemeClr val="bg1"/>
              </a:solidFill>
              <a:effectLst>
                <a:outerShdw blurRad="38100" dist="38100" dir="2700000" algn="tl">
                  <a:srgbClr val="000000">
                    <a:alpha val="43137"/>
                  </a:srgbClr>
                </a:outerShdw>
              </a:effectLst>
            </a:rPr>
            <a:t> </a:t>
          </a:r>
        </a:p>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den Willen </a:t>
          </a:r>
        </a:p>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Seines VATERS </a:t>
          </a:r>
        </a:p>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(Joh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chemeClr val="tx1"/>
              </a:solidFill>
            </a:rPr>
            <a:t>Er suchte nie sein Eigenes</a:t>
          </a:r>
          <a:endParaRPr lang="es-ES"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Selbst </a:t>
          </a:r>
          <a:r>
            <a:rPr lang="es-ES" sz="2000" b="1" kern="1200" dirty="0" err="1">
              <a:solidFill>
                <a:schemeClr val="bg1"/>
              </a:solidFill>
              <a:effectLst>
                <a:outerShdw blurRad="38100" dist="38100" dir="2700000" algn="tl">
                  <a:srgbClr val="000000">
                    <a:alpha val="43137"/>
                  </a:srgbClr>
                </a:outerShdw>
              </a:effectLst>
            </a:rPr>
            <a:t>wenn</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sie</a:t>
          </a:r>
          <a:r>
            <a:rPr lang="es-ES" sz="2000" b="1" kern="1200" dirty="0">
              <a:solidFill>
                <a:schemeClr val="bg1"/>
              </a:solidFill>
              <a:effectLst>
                <a:outerShdw blurRad="38100" dist="38100" dir="2700000" algn="tl">
                  <a:srgbClr val="000000">
                    <a:alpha val="43137"/>
                  </a:srgbClr>
                </a:outerShdw>
              </a:effectLst>
            </a:rPr>
            <a:t> </a:t>
          </a:r>
        </a:p>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Ihn schlugen, reagierte Er höflich</a:t>
          </a:r>
          <a:endParaRPr lang="es-ES" sz="2000" b="1" kern="120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(Joh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Er </a:t>
          </a:r>
          <a:r>
            <a:rPr lang="es-ES" sz="2000" b="1" kern="1200" dirty="0" err="1">
              <a:solidFill>
                <a:schemeClr val="tx1"/>
              </a:solidFill>
            </a:rPr>
            <a:t>ließ</a:t>
          </a:r>
          <a:r>
            <a:rPr lang="es-ES" sz="2000" b="1" kern="1200" dirty="0">
              <a:solidFill>
                <a:schemeClr val="tx1"/>
              </a:solidFill>
            </a:rPr>
            <a:t> </a:t>
          </a:r>
          <a:r>
            <a:rPr lang="es-ES" sz="2000" b="1" kern="1200" dirty="0" err="1">
              <a:solidFill>
                <a:schemeClr val="tx1"/>
              </a:solidFill>
            </a:rPr>
            <a:t>sich</a:t>
          </a:r>
          <a:r>
            <a:rPr lang="es-ES" sz="2000" b="1" kern="1200" dirty="0">
              <a:solidFill>
                <a:schemeClr val="tx1"/>
              </a:solidFill>
            </a:rPr>
            <a:t> </a:t>
          </a:r>
          <a:r>
            <a:rPr lang="es-ES" sz="2000" b="1" kern="1200" dirty="0" err="1">
              <a:solidFill>
                <a:schemeClr val="tx1"/>
              </a:solidFill>
            </a:rPr>
            <a:t>nicht</a:t>
          </a:r>
          <a:r>
            <a:rPr lang="es-ES" sz="2000" b="1" kern="1200" dirty="0">
              <a:solidFill>
                <a:schemeClr val="tx1"/>
              </a:solidFill>
            </a:rPr>
            <a:t> </a:t>
          </a:r>
          <a:r>
            <a:rPr lang="es-ES" sz="2000" b="1" kern="1200" dirty="0" err="1">
              <a:solidFill>
                <a:schemeClr val="tx1"/>
              </a:solidFill>
            </a:rPr>
            <a:t>provozieren</a:t>
          </a:r>
          <a:endParaRPr lang="es-ES" sz="2000" b="1" kern="120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Er bat </a:t>
          </a:r>
          <a:r>
            <a:rPr lang="es-ES" sz="2000" b="1" kern="1200" dirty="0" err="1">
              <a:solidFill>
                <a:schemeClr val="bg1"/>
              </a:solidFill>
              <a:effectLst>
                <a:outerShdw blurRad="38100" dist="38100" dir="2700000" algn="tl">
                  <a:srgbClr val="000000">
                    <a:alpha val="43137"/>
                  </a:srgbClr>
                </a:outerShdw>
              </a:effectLst>
            </a:rPr>
            <a:t>um</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Vergebung</a:t>
          </a:r>
          <a:r>
            <a:rPr lang="es-ES" sz="2000" b="1" kern="1200" dirty="0">
              <a:solidFill>
                <a:schemeClr val="bg1"/>
              </a:solidFill>
              <a:effectLst>
                <a:outerShdw blurRad="38100" dist="38100" dir="2700000" algn="tl">
                  <a:srgbClr val="000000">
                    <a:alpha val="43137"/>
                  </a:srgbClr>
                </a:outerShdw>
              </a:effectLst>
            </a:rPr>
            <a:t> </a:t>
          </a:r>
        </a:p>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für diejenigen, </a:t>
          </a:r>
        </a:p>
        <a:p>
          <a:pPr marL="0" lvl="1" indent="0" algn="l" defTabSz="889000">
            <a:lnSpc>
              <a:spcPct val="90000"/>
            </a:lnSpc>
            <a:spcBef>
              <a:spcPct val="0"/>
            </a:spcBef>
            <a:spcAft>
              <a:spcPct val="15000"/>
            </a:spcAft>
            <a:buNone/>
          </a:pPr>
          <a:r>
            <a:rPr lang="de-DE" sz="2000" b="1" kern="1200" dirty="0">
              <a:solidFill>
                <a:schemeClr val="bg1"/>
              </a:solidFill>
              <a:effectLst>
                <a:outerShdw blurRad="38100" dist="38100" dir="2700000" algn="tl">
                  <a:srgbClr val="000000">
                    <a:alpha val="43137"/>
                  </a:srgbClr>
                </a:outerShdw>
              </a:effectLst>
            </a:rPr>
            <a:t>die Ihn gekreuzigt hatten (Lk. 23:34)</a:t>
          </a:r>
          <a:endParaRPr lang="es-ES"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Er </a:t>
          </a:r>
          <a:r>
            <a:rPr lang="es-ES" sz="2000" b="1" kern="1200" dirty="0" err="1">
              <a:solidFill>
                <a:schemeClr val="tx1"/>
              </a:solidFill>
            </a:rPr>
            <a:t>dachte</a:t>
          </a:r>
          <a:r>
            <a:rPr lang="es-ES" sz="2000" b="1" kern="1200" dirty="0">
              <a:solidFill>
                <a:schemeClr val="tx1"/>
              </a:solidFill>
            </a:rPr>
            <a:t> </a:t>
          </a:r>
          <a:r>
            <a:rPr lang="es-ES" sz="2000" b="1" kern="1200" dirty="0" err="1">
              <a:solidFill>
                <a:schemeClr val="tx1"/>
              </a:solidFill>
            </a:rPr>
            <a:t>nichts</a:t>
          </a:r>
          <a:r>
            <a:rPr lang="es-ES" sz="2000" b="1" kern="1200" dirty="0">
              <a:solidFill>
                <a:schemeClr val="tx1"/>
              </a:solidFill>
            </a:rPr>
            <a:t> </a:t>
          </a:r>
          <a:r>
            <a:rPr lang="es-ES" sz="2000" b="1" kern="1200" dirty="0" err="1">
              <a:solidFill>
                <a:schemeClr val="tx1"/>
              </a:solidFill>
            </a:rPr>
            <a:t>Arges</a:t>
          </a:r>
          <a:endParaRPr lang="es-ES" sz="20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Er </a:t>
          </a:r>
          <a:r>
            <a:rPr lang="es-ES" sz="2000" b="1" kern="1200" dirty="0" err="1">
              <a:solidFill>
                <a:schemeClr val="bg1"/>
              </a:solidFill>
              <a:effectLst>
                <a:outerShdw blurRad="38100" dist="38100" dir="2700000" algn="tl">
                  <a:srgbClr val="000000">
                    <a:alpha val="43137"/>
                  </a:srgbClr>
                </a:outerShdw>
              </a:effectLst>
            </a:rPr>
            <a:t>sprach</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scharf</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zu</a:t>
          </a:r>
          <a:r>
            <a:rPr lang="es-ES" sz="2000" b="1" kern="1200" dirty="0">
              <a:solidFill>
                <a:schemeClr val="bg1"/>
              </a:solidFill>
              <a:effectLst>
                <a:outerShdw blurRad="38100" dist="38100" dir="2700000" algn="tl">
                  <a:srgbClr val="000000">
                    <a:alpha val="43137"/>
                  </a:srgbClr>
                </a:outerShdw>
              </a:effectLst>
            </a:rPr>
            <a:t> den </a:t>
          </a:r>
          <a:r>
            <a:rPr lang="es-ES" sz="2000" b="1" kern="1200" dirty="0" err="1">
              <a:solidFill>
                <a:schemeClr val="bg1"/>
              </a:solidFill>
              <a:effectLst>
                <a:outerShdw blurRad="38100" dist="38100" dir="2700000" algn="tl">
                  <a:srgbClr val="000000">
                    <a:alpha val="43137"/>
                  </a:srgbClr>
                </a:outerShdw>
              </a:effectLst>
            </a:rPr>
            <a:t>ungerechten</a:t>
          </a:r>
          <a:r>
            <a:rPr lang="es-ES" sz="2000" b="1" kern="1200" dirty="0">
              <a:solidFill>
                <a:schemeClr val="bg1"/>
              </a:solidFill>
              <a:effectLst>
                <a:outerShdw blurRad="38100" dist="38100" dir="2700000" algn="tl">
                  <a:srgbClr val="000000">
                    <a:alpha val="43137"/>
                  </a:srgbClr>
                </a:outerShdw>
              </a:effectLst>
            </a:rPr>
            <a:t> </a:t>
          </a:r>
          <a:r>
            <a:rPr lang="es-ES" sz="2000" b="1" kern="1200" dirty="0" err="1">
              <a:solidFill>
                <a:schemeClr val="bg1"/>
              </a:solidFill>
              <a:effectLst>
                <a:outerShdw blurRad="38100" dist="38100" dir="2700000" algn="tl">
                  <a:srgbClr val="000000">
                    <a:alpha val="43137"/>
                  </a:srgbClr>
                </a:outerShdw>
              </a:effectLst>
            </a:rPr>
            <a:t>Pharisäern</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(Mt.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de-DE" sz="1600" b="1" kern="1200" dirty="0">
              <a:solidFill>
                <a:schemeClr val="tx1"/>
              </a:solidFill>
            </a:rPr>
            <a:t>Er freute sich nicht über  Ungerechtigkeit</a:t>
          </a:r>
          <a:endParaRPr lang="es-ES" sz="16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12/08/2026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12/08/2026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12/08/2026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7.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8.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9.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EIN </a:t>
            </a:r>
            <a:r>
              <a:rPr lang="es-ES" sz="4400" b="1"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PORTRAIT</a:t>
            </a:r>
            <a:r>
              <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DER LIEBE</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297215" y="3887531"/>
            <a:ext cx="3281859" cy="338554"/>
          </a:xfrm>
          <a:prstGeom prst="rect">
            <a:avLst/>
          </a:prstGeom>
          <a:noFill/>
        </p:spPr>
        <p:txBody>
          <a:bodyPr wrap="none" rtlCol="0">
            <a:spAutoFit/>
          </a:bodyPr>
          <a:lstStyle/>
          <a:p>
            <a:pPr algn="r"/>
            <a:r>
              <a:rPr lang="es-ES" sz="1600" b="1" dirty="0" err="1">
                <a:solidFill>
                  <a:srgbClr val="EDE4C9"/>
                </a:solidFill>
                <a:effectLst>
                  <a:outerShdw blurRad="38100" dist="38100" dir="2700000" algn="tl">
                    <a:srgbClr val="000000">
                      <a:alpha val="43137"/>
                    </a:srgbClr>
                  </a:outerShdw>
                </a:effectLst>
              </a:rPr>
              <a:t>Lektion</a:t>
            </a:r>
            <a:r>
              <a:rPr lang="es-ES" sz="1600" b="1" dirty="0">
                <a:solidFill>
                  <a:srgbClr val="EDE4C9"/>
                </a:solidFill>
                <a:effectLst>
                  <a:outerShdw blurRad="38100" dist="38100" dir="2700000" algn="tl">
                    <a:srgbClr val="000000">
                      <a:alpha val="43137"/>
                    </a:srgbClr>
                  </a:outerShdw>
                </a:effectLst>
              </a:rPr>
              <a:t> 7 Sabbat, 15. August 2026</a:t>
            </a:r>
          </a:p>
        </p:txBody>
      </p:sp>
      <p:pic>
        <p:nvPicPr>
          <p:cNvPr id="4" name="Grafik 7">
            <a:extLst>
              <a:ext uri="{FF2B5EF4-FFF2-40B4-BE49-F238E27FC236}">
                <a16:creationId xmlns:a16="http://schemas.microsoft.com/office/drawing/2014/main" id="{61CA2C1F-9362-D1D0-C135-F3BB1E5DB98C}"/>
              </a:ext>
            </a:extLst>
          </p:cNvPr>
          <p:cNvPicPr>
            <a:picLocks noChangeAspect="1"/>
          </p:cNvPicPr>
          <p:nvPr/>
        </p:nvPicPr>
        <p:blipFill>
          <a:blip r:embed="rId5"/>
          <a:stretch>
            <a:fillRect/>
          </a:stretch>
        </p:blipFill>
        <p:spPr>
          <a:xfrm rot="10800000">
            <a:off x="387285" y="109440"/>
            <a:ext cx="269334" cy="6639119"/>
          </a:xfrm>
          <a:prstGeom prst="rect">
            <a:avLst/>
          </a:prstGeom>
        </p:spPr>
      </p:pic>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372644683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EIN </a:t>
            </a:r>
            <a:r>
              <a:rPr lang="es-ES" sz="4400" b="1" spc="600"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PORTRAIT</a:t>
            </a: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a:t>
            </a:r>
            <a:r>
              <a:rPr lang="es-ES" sz="4400" b="1" spc="600"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VON</a:t>
            </a: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JESUS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de-DE" b="1" dirty="0">
                <a:solidFill>
                  <a:schemeClr val="bg1"/>
                </a:solidFill>
                <a:effectLst>
                  <a:outerShdw blurRad="38100" dist="38100" dir="2700000" algn="tl">
                    <a:srgbClr val="000000">
                      <a:alpha val="43137"/>
                    </a:srgbClr>
                  </a:outerShdw>
                </a:effectLst>
                <a:latin typeface="Comic Sans MS" panose="030F0702030302020204" pitchFamily="66" charset="0"/>
              </a:rPr>
              <a:t>„Dies ist mein Gebot: Ihr sollt einander so lieben, wie ICH euch geliebt habe“</a:t>
            </a: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(Joh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dirty="0">
                <a:ln/>
                <a:solidFill>
                  <a:srgbClr val="F1CD7E"/>
                </a:solidFill>
                <a:effectLst>
                  <a:outerShdw blurRad="50800" dist="50800" dir="3000000" algn="ctr" rotWithShape="0">
                    <a:schemeClr val="accent5">
                      <a:lumMod val="50000"/>
                    </a:schemeClr>
                  </a:outerShdw>
                </a:effectLst>
              </a:rPr>
              <a:t>DIE </a:t>
            </a:r>
            <a:br>
              <a:rPr lang="es-ES" sz="6000" b="1" dirty="0">
                <a:ln/>
                <a:solidFill>
                  <a:srgbClr val="F1CD7E"/>
                </a:solidFill>
                <a:effectLst>
                  <a:outerShdw blurRad="50800" dist="50800" dir="3000000" algn="ctr" rotWithShape="0">
                    <a:schemeClr val="accent5">
                      <a:lumMod val="50000"/>
                    </a:schemeClr>
                  </a:outerShdw>
                </a:effectLst>
              </a:rPr>
            </a:br>
            <a:r>
              <a:rPr lang="es-ES" sz="6000" b="1" dirty="0" err="1">
                <a:ln/>
                <a:solidFill>
                  <a:srgbClr val="F1CD7E"/>
                </a:solidFill>
                <a:effectLst>
                  <a:outerShdw blurRad="50800" dist="50800" dir="3000000" algn="ctr" rotWithShape="0">
                    <a:schemeClr val="accent5">
                      <a:lumMod val="50000"/>
                    </a:schemeClr>
                  </a:outerShdw>
                </a:effectLst>
              </a:rPr>
              <a:t>AUSDAUER</a:t>
            </a:r>
            <a:br>
              <a:rPr lang="es-ES" sz="6000" b="1" dirty="0">
                <a:ln/>
                <a:solidFill>
                  <a:srgbClr val="F1CD7E"/>
                </a:solidFill>
                <a:effectLst>
                  <a:outerShdw blurRad="50800" dist="50800" dir="3000000" algn="ctr" rotWithShape="0">
                    <a:schemeClr val="accent5">
                      <a:lumMod val="50000"/>
                    </a:schemeClr>
                  </a:outerShdw>
                </a:effectLst>
              </a:rPr>
            </a:br>
            <a:r>
              <a:rPr lang="es-ES" sz="6000" b="1" dirty="0">
                <a:ln/>
                <a:solidFill>
                  <a:srgbClr val="F1CD7E"/>
                </a:solidFill>
                <a:effectLst>
                  <a:outerShdw blurRad="50800" dist="50800" dir="3000000" algn="ctr" rotWithShape="0">
                    <a:schemeClr val="accent5">
                      <a:lumMod val="50000"/>
                    </a:schemeClr>
                  </a:outerShdw>
                </a:effectLst>
              </a:rPr>
              <a:t>DER</a:t>
            </a:r>
          </a:p>
          <a:p>
            <a:pPr algn="ctr"/>
            <a:r>
              <a:rPr lang="es-ES" sz="6000" b="1" dirty="0">
                <a:ln/>
                <a:solidFill>
                  <a:srgbClr val="F1CD7E"/>
                </a:solidFill>
                <a:effectLst>
                  <a:outerShdw blurRad="50800" dist="50800" dir="3000000" algn="ctr" rotWithShape="0">
                    <a:schemeClr val="accent5">
                      <a:lumMod val="50000"/>
                    </a:schemeClr>
                  </a:outerShdw>
                </a:effectLst>
              </a:rPr>
              <a:t>LIEBE</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DIE </a:t>
            </a:r>
            <a:r>
              <a:rPr lang="es-ES" sz="4400" b="1" spc="300" dirty="0" err="1">
                <a:ln w="10160">
                  <a:solidFill>
                    <a:schemeClr val="accent5"/>
                  </a:solidFill>
                  <a:prstDash val="solid"/>
                </a:ln>
                <a:solidFill>
                  <a:srgbClr val="FFFFFF"/>
                </a:solidFill>
                <a:effectLst>
                  <a:outerShdw blurRad="38100" dist="22860" dir="5400000" algn="tl" rotWithShape="0">
                    <a:srgbClr val="000000">
                      <a:alpha val="79000"/>
                    </a:srgbClr>
                  </a:outerShdw>
                </a:effectLst>
              </a:rPr>
              <a:t>HÖCHSTE</a:t>
            </a:r>
            <a:r>
              <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 ALLER </a:t>
            </a:r>
            <a:r>
              <a:rPr lang="es-ES" sz="4400" b="1" spc="300" dirty="0" err="1">
                <a:ln w="10160">
                  <a:solidFill>
                    <a:schemeClr val="accent5"/>
                  </a:solidFill>
                  <a:prstDash val="solid"/>
                </a:ln>
                <a:solidFill>
                  <a:srgbClr val="FFFFFF"/>
                </a:solidFill>
                <a:effectLst>
                  <a:outerShdw blurRad="38100" dist="22860" dir="5400000" algn="tl" rotWithShape="0">
                    <a:srgbClr val="000000">
                      <a:alpha val="79000"/>
                    </a:srgbClr>
                  </a:outerShdw>
                </a:effectLst>
              </a:rPr>
              <a:t>GNADENGABEN</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1">
                    <a:lumMod val="75000"/>
                  </a:schemeClr>
                </a:solidFill>
                <a:latin typeface="Comic Sans MS" panose="030F0702030302020204" pitchFamily="66" charset="0"/>
              </a:rPr>
              <a:t>„Nun aber bleiben Glaube, Hoffnung, Liebe, diese drei; aber die Liebe ist die größte unter ihnen“</a:t>
            </a:r>
            <a:endParaRPr lang="es-ES" b="1" dirty="0">
              <a:solidFill>
                <a:schemeClr val="accent1">
                  <a:lumMod val="75000"/>
                </a:schemeClr>
              </a:solidFill>
              <a:latin typeface="Comic Sans MS" panose="030F0702030302020204" pitchFamily="66" charset="0"/>
            </a:endParaRPr>
          </a:p>
          <a:p>
            <a:pPr algn="ctr"/>
            <a:r>
              <a:rPr lang="es-ES" sz="1400" b="1" dirty="0">
                <a:solidFill>
                  <a:schemeClr val="accent1">
                    <a:lumMod val="75000"/>
                  </a:schemeClr>
                </a:solidFill>
                <a:latin typeface="Comic Sans MS" panose="030F0702030302020204" pitchFamily="66" charset="0"/>
              </a:rPr>
              <a:t>(1. Kor 13,13)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202" y="1341477"/>
            <a:ext cx="7516327" cy="1631216"/>
          </a:xfrm>
          <a:prstGeom prst="rect">
            <a:avLst/>
          </a:prstGeom>
          <a:noFill/>
        </p:spPr>
        <p:txBody>
          <a:bodyPr wrap="square" rtlCol="0">
            <a:spAutoFit/>
          </a:bodyPr>
          <a:lstStyle/>
          <a:p>
            <a:pPr>
              <a:spcBef>
                <a:spcPts val="600"/>
              </a:spcBef>
            </a:pPr>
            <a:r>
              <a:rPr lang="de-DE" sz="2000" b="1" dirty="0"/>
              <a:t>Die Korinther zeigten durch ihr Verhalten, was Liebe nicht bewirkt: Sie waren neidisch, prahlerisch und eitel. Sie verhielten sich unangemessen, waren egoistisch, jähzornig, gehässig und sie tolerierten sündige Zustände, als gehörten sie wie selbstverständlich zum normalen Leben.</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073" r="7073"/>
          <a:stretch>
            <a:fillRect/>
          </a:stretch>
        </p:blipFill>
        <p:spPr>
          <a:xfrm>
            <a:off x="7516125" y="1489788"/>
            <a:ext cx="4590352"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79" y="4699668"/>
            <a:ext cx="5572019" cy="1938992"/>
          </a:xfrm>
          <a:prstGeom prst="rect">
            <a:avLst/>
          </a:prstGeom>
          <a:noFill/>
        </p:spPr>
        <p:txBody>
          <a:bodyPr wrap="square">
            <a:spAutoFit/>
          </a:bodyPr>
          <a:lstStyle/>
          <a:p>
            <a:pPr>
              <a:spcBef>
                <a:spcPts val="600"/>
              </a:spcBef>
            </a:pPr>
            <a:r>
              <a:rPr lang="de-DE" sz="2000" b="1" dirty="0"/>
              <a:t>Wenn JESUS kommt, wird die Sünde aufhören zu existieren. Wir werden das ewige Leben mit Ihm genießen. Prophezeiung, Zungenrede und andere Gaben wie Glauben u. Hoffnung werden nicht mehr benötigt. Aber die LIEBE wird ewig bestehen (1. Kor.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202" y="2919298"/>
            <a:ext cx="7516327" cy="1323439"/>
          </a:xfrm>
          <a:prstGeom prst="rect">
            <a:avLst/>
          </a:prstGeom>
          <a:noFill/>
        </p:spPr>
        <p:txBody>
          <a:bodyPr wrap="square">
            <a:spAutoFit/>
          </a:bodyPr>
          <a:lstStyle/>
          <a:p>
            <a:pPr>
              <a:spcBef>
                <a:spcPts val="600"/>
              </a:spcBef>
            </a:pPr>
            <a:r>
              <a:rPr lang="de-DE" sz="2000" b="1" dirty="0"/>
              <a:t>Wie sie müssen auch wir dieses Fehlverhalten aufgeben und uns in der LIEBE üben, wie Paulus uns lehrt, um geistliche Gaben richtig zu nutzen</a:t>
            </a:r>
            <a:r>
              <a:rPr lang="es-ES" sz="2000" b="1" dirty="0"/>
              <a:t>. </a:t>
            </a:r>
            <a:r>
              <a:rPr lang="de-DE" sz="2000" b="1" dirty="0"/>
              <a:t>Er fordert uns auch auf, bei zwei weiteren Gnadengaben zu verweilen: GLAUBE und HOFFNUNG</a:t>
            </a:r>
            <a:r>
              <a:rPr lang="es-ES" sz="2000" b="1" dirty="0"/>
              <a:t>.</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200275" y="560394"/>
            <a:ext cx="9144000" cy="5262979"/>
          </a:xfrm>
          <a:prstGeom prst="rect">
            <a:avLst/>
          </a:prstGeom>
          <a:noFill/>
        </p:spPr>
        <p:txBody>
          <a:bodyPr wrap="square">
            <a:spAutoFit/>
          </a:bodyPr>
          <a:lstStyle/>
          <a:p>
            <a:pPr>
              <a:spcBef>
                <a:spcPts val="600"/>
              </a:spcBef>
            </a:pPr>
            <a:r>
              <a:rPr lang="de-DE" sz="2800" b="1" dirty="0">
                <a:latin typeface="Constantia" panose="02030602050306030303" pitchFamily="18" charset="0"/>
              </a:rPr>
              <a:t>„GOTT ist LIEBE. Die Liebe des VATERS und des SOHNES ist eine Eigenschaft jedes Gläubigen</a:t>
            </a:r>
            <a:r>
              <a:rPr lang="es-ES" sz="2800" b="1" dirty="0">
                <a:latin typeface="Constantia" panose="02030602050306030303" pitchFamily="18" charset="0"/>
              </a:rPr>
              <a:t>. </a:t>
            </a:r>
            <a:r>
              <a:rPr lang="de-DE" sz="2800" b="1" dirty="0">
                <a:latin typeface="Constantia" panose="02030602050306030303" pitchFamily="18" charset="0"/>
              </a:rPr>
              <a:t>Das WORT GOTTES ist der Kanal, durch den die göttliche LIEBE den Menschen erreicht. GOTTES WAHRHEIT ist das Mittel, durch das der Verstand erreicht wird</a:t>
            </a:r>
            <a:r>
              <a:rPr lang="es-ES" sz="2800" b="1" dirty="0">
                <a:latin typeface="Constantia" panose="02030602050306030303" pitchFamily="18" charset="0"/>
              </a:rPr>
              <a:t>. </a:t>
            </a:r>
            <a:r>
              <a:rPr lang="de-DE" sz="2800" b="1" dirty="0">
                <a:latin typeface="Constantia" panose="02030602050306030303" pitchFamily="18" charset="0"/>
              </a:rPr>
              <a:t>Der HEILIGE GEIST wird dem Menschen gegeben, der in Zusammenarbeit mit göttlichen Kräften wirkt</a:t>
            </a:r>
            <a:r>
              <a:rPr lang="es-ES" sz="2800" b="1" dirty="0">
                <a:latin typeface="Constantia" panose="02030602050306030303" pitchFamily="18" charset="0"/>
              </a:rPr>
              <a:t>. </a:t>
            </a:r>
            <a:r>
              <a:rPr lang="de-DE" sz="2800" b="1" dirty="0">
                <a:latin typeface="Constantia" panose="02030602050306030303" pitchFamily="18" charset="0"/>
              </a:rPr>
              <a:t>ER verwandelt Verstand und Charakter und befähigt den Menschen, auszuharren, als sähe er den UNSICHTBAREN</a:t>
            </a:r>
            <a:r>
              <a:rPr lang="es-ES" sz="2800" b="1" dirty="0">
                <a:latin typeface="Constantia" panose="02030602050306030303" pitchFamily="18" charset="0"/>
              </a:rPr>
              <a:t>. </a:t>
            </a:r>
            <a:r>
              <a:rPr lang="de-DE" sz="2800" b="1" dirty="0">
                <a:latin typeface="Constantia" panose="02030602050306030303" pitchFamily="18" charset="0"/>
              </a:rPr>
              <a:t>VOLLKOMMENE LIEBE kann nur durch den Glauben an die WAHRHEIT und die  Empfängnis des HEILIGEN GEISTES erfahren werden“</a:t>
            </a:r>
            <a:endParaRPr lang="es-ES"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5411725" y="5982381"/>
            <a:ext cx="5786713" cy="338554"/>
          </a:xfrm>
          <a:prstGeom prst="rect">
            <a:avLst/>
          </a:prstGeom>
          <a:noFill/>
        </p:spPr>
        <p:txBody>
          <a:bodyPr wrap="none" rtlCol="0">
            <a:spAutoFit/>
          </a:bodyPr>
          <a:lstStyle/>
          <a:p>
            <a:pPr algn="r"/>
            <a:r>
              <a:rPr lang="de-DE" sz="1600" b="1" dirty="0"/>
              <a:t>E. G. White, Our Father caires (Unser Vater sorgt), 9. Oktober </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83099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„Nun aber bleiben Glaube, Hoffnung, Liebe, diese drei; aber die LIEBE ist die größte unter ihnen“</a:t>
            </a: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Korinther</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13,13)</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de-DE" sz="2000" b="1" dirty="0"/>
              <a:t>1. Korinther 13 ist als "das Liebeskapitel" bekannt. Es definiert keine romantische Liebe, sondern eine viel tiefere Art von Liebe: GÖTTLICHE LIEBE.</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575558772"/>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de-DE" sz="2000" b="1" dirty="0"/>
              <a:t>LIEBE ist der Grund und die treibende Kraft hinter all unseren Handlungen. Das kommt jedem zugute, mit dem wir es zu tun haben.</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de-DE" sz="2000" b="1" dirty="0"/>
              <a:t>Paulus erklärt großartig: „[…] denn die LIEBE GOTTES ist ausgegossen in unsre Herzen durch den HEILIGEN GEIST, der uns gegeben ist.“ (Röm. 5,5).</a:t>
            </a:r>
            <a:endParaRPr lang="es-ES" sz="2000" b="1"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763969" y="818501"/>
            <a:ext cx="5683046" cy="4154984"/>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DIE </a:t>
            </a:r>
            <a:b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s-ES" sz="66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ÜBERLEGENHEIT</a:t>
            </a: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DER </a:t>
            </a:r>
            <a:b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LIEBE</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600" dirty="0">
                <a:ln/>
                <a:solidFill>
                  <a:schemeClr val="accent3"/>
                </a:solidFill>
              </a:rPr>
              <a:t>DER BESTE WEG</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de-DE" b="1" dirty="0">
                <a:solidFill>
                  <a:schemeClr val="accent1">
                    <a:lumMod val="50000"/>
                  </a:schemeClr>
                </a:solidFill>
                <a:latin typeface="Comic Sans MS" panose="030F0702030302020204" pitchFamily="66" charset="0"/>
              </a:rPr>
              <a:t>„Strebt aber nach den größeren Gaben! Und ich will euch einen noch besseren Weg zeigen“</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(1. Kor 12,31)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de-DE" sz="2000" b="1" dirty="0"/>
              <a:t>Welche Art von Liebe zeigt Paulus in 1. Korinther 13, und warum übertrifft sie jede geistliche Gabe? (1 Kor.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de-DE" sz="2000" b="1" dirty="0"/>
              <a:t>Keine geistliche Gabe ist nützlich, wenn sie nicht von dieser Art von LIEBE motiviert wird. Tatsächlich sollten all unsere Handlungen und Gedanken von der AGAPE-LIEBE durchdrungen sein.</a:t>
            </a:r>
            <a:endParaRPr lang="es-ES" sz="2000" b="1"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de-DE" sz="2000" b="1" dirty="0"/>
              <a:t>JESUS warnte uns davor, dass diese LIEBE wegen der Bosheit kalt werden wird (Matth 24,12). Aber wir dürfen nicht zulassen, dass dies uns passiert, weder in unseren Häusern noch in unseren Gemeinden.</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33461" y="1817062"/>
            <a:ext cx="7858933" cy="1631216"/>
          </a:xfrm>
          <a:prstGeom prst="rect">
            <a:avLst/>
          </a:prstGeom>
          <a:noFill/>
        </p:spPr>
        <p:txBody>
          <a:bodyPr wrap="square">
            <a:spAutoFit/>
          </a:bodyPr>
          <a:lstStyle/>
          <a:p>
            <a:pPr>
              <a:spcBef>
                <a:spcPts val="600"/>
              </a:spcBef>
            </a:pPr>
            <a:r>
              <a:rPr lang="de-DE" sz="2000" b="1" dirty="0"/>
              <a:t>Im Griechischen gibt es mehrere Wörter, um LIEBE zu definieren</a:t>
            </a:r>
            <a:r>
              <a:rPr lang="es-ES" sz="2000" b="1" dirty="0"/>
              <a:t>. </a:t>
            </a:r>
            <a:r>
              <a:rPr lang="de-DE" sz="2000" b="1" dirty="0"/>
              <a:t>Paulus wählt AGAPE (selbstlose, bedingungslose und reflektierende LIEBE, die nur das Wohl des geliebten Menschen sucht</a:t>
            </a:r>
            <a:r>
              <a:rPr lang="es-ES" sz="2000" b="1" dirty="0"/>
              <a:t>). </a:t>
            </a:r>
            <a:r>
              <a:rPr lang="de-DE" sz="2000" b="1" dirty="0"/>
              <a:t>Es ist dieselbe Liebe, die Johannes verwendet, wenn er sagt, „GOTT ist LIEBE“ (1. Joh 4,8</a:t>
            </a:r>
            <a:r>
              <a:rPr lang="es-ES" sz="2000" b="1" dirty="0"/>
              <a:t>).</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DIE </a:t>
            </a: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EIGENSCHAFTEN</a:t>
            </a: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 DER </a:t>
            </a:r>
            <a:b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b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LIEBE</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rPr>
              <a:t>WAS LIEBE </a:t>
            </a:r>
            <a:r>
              <a:rPr lang="es-ES" sz="4000" b="1" dirty="0" err="1">
                <a:ln w="13462">
                  <a:solidFill>
                    <a:schemeClr val="bg1"/>
                  </a:solidFill>
                  <a:prstDash val="solid"/>
                </a:ln>
                <a:solidFill>
                  <a:schemeClr val="tx2">
                    <a:lumMod val="50000"/>
                  </a:schemeClr>
                </a:solidFill>
                <a:effectLst>
                  <a:outerShdw dist="38100" dir="2700000" algn="bl" rotWithShape="0">
                    <a:schemeClr val="accent5"/>
                  </a:outerShdw>
                </a:effectLst>
              </a:rPr>
              <a:t>BEWIRKT</a:t>
            </a:r>
            <a:endPar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362700" y="-38885"/>
            <a:ext cx="5829300" cy="923330"/>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5"/>
                </a:solidFill>
                <a:latin typeface="Comic Sans MS" panose="030F0702030302020204" pitchFamily="66" charset="0"/>
              </a:rPr>
              <a:t>„Die Liebe ist langmütig und freundlich […] sie freut sich nicht über die Ungerechtigkeit, sie freut sich aber an der Wahrheit“</a:t>
            </a:r>
            <a:r>
              <a:rPr lang="es-ES"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(1. Kor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3406571977"/>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WAS LIEBE </a:t>
            </a:r>
            <a:r>
              <a:rPr lang="es-ES" sz="3600" b="1" dirty="0" err="1">
                <a:ln w="13462">
                  <a:solidFill>
                    <a:schemeClr val="bg1"/>
                  </a:solidFill>
                  <a:prstDash val="solid"/>
                </a:ln>
                <a:solidFill>
                  <a:schemeClr val="accent5"/>
                </a:solidFill>
                <a:effectLst>
                  <a:outerShdw dist="38100" dir="2700000" algn="bl" rotWithShape="0">
                    <a:schemeClr val="accent3">
                      <a:lumMod val="75000"/>
                    </a:schemeClr>
                  </a:outerShdw>
                </a:effectLst>
              </a:rPr>
              <a:t>NICHT</a:t>
            </a:r>
            <a:r>
              <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 TUT</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48233"/>
            <a:ext cx="3581399" cy="1415772"/>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3">
                    <a:lumMod val="75000"/>
                  </a:schemeClr>
                </a:solidFill>
                <a:latin typeface="Comic Sans MS" panose="030F0702030302020204" pitchFamily="66" charset="0"/>
              </a:rPr>
              <a:t>„[…] Sie ereifert sich nicht, / sie prahlt nicht, / sie bläht sich nicht auf. Sie handelt nicht ungehörig, …“</a:t>
            </a:r>
            <a:br>
              <a:rPr lang="es-ES" b="1" dirty="0">
                <a:solidFill>
                  <a:schemeClr val="accent3">
                    <a:lumMod val="75000"/>
                  </a:schemeClr>
                </a:solidFill>
                <a:latin typeface="Comic Sans MS" panose="030F0702030302020204" pitchFamily="66" charset="0"/>
              </a:rPr>
            </a:br>
            <a:r>
              <a:rPr lang="es-ES" sz="1400" b="1" dirty="0">
                <a:solidFill>
                  <a:schemeClr val="accent3">
                    <a:lumMod val="75000"/>
                  </a:schemeClr>
                </a:solidFill>
                <a:latin typeface="Comic Sans MS" panose="030F0702030302020204" pitchFamily="66" charset="0"/>
              </a:rPr>
              <a:t>(1. Kor 13,4-7 </a:t>
            </a:r>
            <a:r>
              <a:rPr lang="es-ES" sz="1100" b="1" dirty="0">
                <a:solidFill>
                  <a:schemeClr val="accent3">
                    <a:lumMod val="75000"/>
                  </a:schemeClr>
                </a:solidFill>
                <a:latin typeface="Comic Sans MS" panose="030F0702030302020204" pitchFamily="66" charset="0"/>
              </a:rPr>
              <a:t>EU</a:t>
            </a:r>
            <a:r>
              <a:rPr lang="es-ES" sz="1400" b="1" dirty="0">
                <a:solidFill>
                  <a:schemeClr val="accent3">
                    <a:lumMod val="75000"/>
                  </a:schemeClr>
                </a:solidFill>
                <a:latin typeface="Comic Sans MS" panose="030F0702030302020204" pitchFamily="66" charset="0"/>
              </a:rPr>
              <a:t>)</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91406299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1119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EIN </a:t>
            </a:r>
            <a:r>
              <a:rPr lang="es-ES" sz="4400" b="1" spc="600"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PORTRAIT</a:t>
            </a: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a:t>
            </a:r>
            <a:r>
              <a:rPr lang="es-ES" sz="4400" b="1" spc="600"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VON</a:t>
            </a: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JESUS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de-DE" b="1" dirty="0">
                <a:solidFill>
                  <a:schemeClr val="bg1"/>
                </a:solidFill>
                <a:effectLst>
                  <a:outerShdw blurRad="38100" dist="38100" dir="2700000" algn="tl">
                    <a:srgbClr val="000000">
                      <a:alpha val="43137"/>
                    </a:srgbClr>
                  </a:outerShdw>
                </a:effectLst>
                <a:latin typeface="Comic Sans MS" panose="030F0702030302020204" pitchFamily="66" charset="0"/>
              </a:rPr>
              <a:t>„Dies ist mein Gebot: Ihr sollt einander so lieben, wie ICH euch geliebt habe“</a:t>
            </a: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(Joh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376972432"/>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529</TotalTime>
  <Words>1263</Words>
  <Application>Microsoft Office PowerPoint</Application>
  <PresentationFormat>Panorámica</PresentationFormat>
  <Paragraphs>125</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Constantia</vt:lpstr>
      <vt:lpstr>Aptos</vt:lpstr>
      <vt:lpstr>Aptos Display</vt:lpstr>
      <vt:lpstr>Arial</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115</cp:revision>
  <dcterms:created xsi:type="dcterms:W3CDTF">2026-07-11T14:17:46Z</dcterms:created>
  <dcterms:modified xsi:type="dcterms:W3CDTF">2026-08-12T16:50:00Z</dcterms:modified>
</cp:coreProperties>
</file>