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6"/>
  </p:notesMasterIdLst>
  <p:sldIdLst>
    <p:sldId id="276" r:id="rId3"/>
    <p:sldId id="264" r:id="rId4"/>
    <p:sldId id="270" r:id="rId5"/>
    <p:sldId id="283" r:id="rId6"/>
    <p:sldId id="258" r:id="rId7"/>
    <p:sldId id="267" r:id="rId8"/>
    <p:sldId id="285" r:id="rId9"/>
    <p:sldId id="284" r:id="rId10"/>
    <p:sldId id="259" r:id="rId11"/>
    <p:sldId id="277" r:id="rId12"/>
    <p:sldId id="286" r:id="rId13"/>
    <p:sldId id="278" r:id="rId14"/>
    <p:sldId id="287" r:id="rId15"/>
    <p:sldId id="279" r:id="rId16"/>
    <p:sldId id="288" r:id="rId17"/>
    <p:sldId id="280" r:id="rId18"/>
    <p:sldId id="289" r:id="rId19"/>
    <p:sldId id="263" r:id="rId20"/>
    <p:sldId id="268" r:id="rId21"/>
    <p:sldId id="290" r:id="rId22"/>
    <p:sldId id="274" r:id="rId23"/>
    <p:sldId id="281" r:id="rId24"/>
    <p:sldId id="282" r:id="rId25"/>
  </p:sldIdLst>
  <p:sldSz cx="12192000" cy="6858000"/>
  <p:notesSz cx="6858000" cy="9144000"/>
  <p:embeddedFontLst>
    <p:embeddedFont>
      <p:font typeface="Candara" panose="020E0502030303020204" pitchFamily="34" charset="0"/>
      <p:regular r:id="rId27"/>
      <p:bold r:id="rId28"/>
      <p:italic r:id="rId29"/>
      <p:boldItalic r:id="rId30"/>
    </p:embeddedFont>
    <p:embeddedFont>
      <p:font typeface="Constantia" panose="02030602050306030303" pitchFamily="18" charset="0"/>
      <p:regular r:id="rId31"/>
      <p:bold r:id="rId32"/>
      <p:italic r:id="rId33"/>
      <p:boldItalic r:id="rId3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24F"/>
    <a:srgbClr val="918E00"/>
    <a:srgbClr val="DD9355"/>
    <a:srgbClr val="F8BBAC"/>
    <a:srgbClr val="FFDEEF"/>
    <a:srgbClr val="1AC1D8"/>
    <a:srgbClr val="F1CD7E"/>
    <a:srgbClr val="25ABBD"/>
    <a:srgbClr val="48CEE0"/>
    <a:srgbClr val="D67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Relationship Id="rId4" Type="http://schemas.openxmlformats.org/officeDocument/2006/relationships/image" Target="../media/image34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35.jpeg"/><Relationship Id="rId4" Type="http://schemas.openxmlformats.org/officeDocument/2006/relationships/image" Target="../media/image38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Relationship Id="rId4" Type="http://schemas.openxmlformats.org/officeDocument/2006/relationships/image" Target="../media/image34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35.jpeg"/><Relationship Id="rId4" Type="http://schemas.openxmlformats.org/officeDocument/2006/relationships/image" Target="../media/image3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EIN PORTRAIT DER LIEBE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Überlegenheit der Liebe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 beste Weg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Eigenschaften der Liebe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Liebe bewirkt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Liebe NICHT tut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Ein Porträt von Jesus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Ausdauer der Liebe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höchste aller Gnaden-gaben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 custLinFactY="-28800" custLinFactNeighborX="-20217" custLinFactNeighborY="-100000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 custLinFactNeighborX="4408" custLinFactNeighborY="83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langmütig</a:t>
          </a:r>
          <a:endParaRPr lang="en" sz="24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4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4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freundlich</a:t>
          </a:r>
          <a:endParaRPr lang="en" sz="24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4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4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freut sich…</a:t>
          </a:r>
          <a:br>
            <a:rPr lang="de-DE" sz="2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 der Wahrheit</a:t>
          </a:r>
          <a:endParaRPr lang="en" sz="24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4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4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2400" b="1" noProof="0" dirty="0"/>
            <a:t>: </a:t>
          </a:r>
          <a:r>
            <a:rPr lang="de-DE" sz="2200" b="1" noProof="0" dirty="0"/>
            <a:t>dranbleiben, ausharren, geduldig  sein</a:t>
          </a:r>
          <a:endParaRPr lang="en" sz="22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4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4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200" b="1" noProof="0" dirty="0"/>
            <a:t>Geduld erweisen und Nachsicht zeigen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4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4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2400" b="1" noProof="0" dirty="0"/>
            <a:t>: </a:t>
          </a:r>
          <a:r>
            <a:rPr lang="de-DE" sz="2400" b="1" noProof="0" dirty="0"/>
            <a:t> handelt </a:t>
          </a:r>
          <a:r>
            <a:rPr lang="de-DE" sz="2200" b="1" noProof="0" dirty="0"/>
            <a:t>wohlwollend </a:t>
          </a:r>
          <a:endParaRPr lang="en" sz="22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4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4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200" b="1" noProof="0" dirty="0"/>
            <a:t>barmherzig und mitfühlend</a:t>
          </a:r>
          <a:endParaRPr lang="en" sz="22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4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4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2400" b="1" noProof="0" dirty="0"/>
            <a:t>: </a:t>
          </a:r>
          <a:br>
            <a:rPr lang="en" sz="2400" b="1" noProof="0" dirty="0"/>
          </a:br>
          <a:r>
            <a:rPr lang="de-DE" sz="2200" b="1" noProof="0" dirty="0"/>
            <a:t>freut sich mit, beglück-wüschen</a:t>
          </a:r>
          <a:endParaRPr lang="en" sz="22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4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4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indent="0"/>
          <a:r>
            <a:rPr lang="de-DE" sz="2200" b="1" noProof="0" dirty="0"/>
            <a:t>sich mit denen freuen, die die Wahrheit leben</a:t>
          </a:r>
          <a:endParaRPr lang="en" sz="22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4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4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3" custScaleX="205182" custScaleY="293523" custLinFactNeighborX="-8231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6" custScaleX="394731" custScaleY="378085" custLinFactNeighborX="-92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6" custScaleX="397995" custScaleY="378085" custLinFactNeighborX="76985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3" custScaleX="205066" custScaleY="293523" custLinFactNeighborX="-8231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6" custScaleX="394731" custScaleY="378085" custLinFactNeighborX="-92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6" custScaleX="397995" custScaleY="378085" custLinFactNeighborX="76985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3" custScaleX="205066" custScaleY="293523" custLinFactNeighborX="-8231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6" custScaleX="394731" custScaleY="378085" custLinFactNeighborX="-92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6" custScaleX="397995" custScaleY="378085" custLinFactNeighborX="-92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erträgt alles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es nicht verbreiten (</a:t>
          </a:r>
          <a:r>
            <a:rPr lang="de-DE" sz="1800" b="1" noProof="0" dirty="0"/>
            <a:t>geduldig ertragen</a:t>
          </a:r>
          <a:r>
            <a:rPr lang="en" sz="1800" b="1" noProof="0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600" b="1" noProof="0" dirty="0"/>
            <a:t>Die Schwächen anderer für sich behalten ohne sie preiszugeben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glaubt alles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de-DE" sz="1800" b="1" noProof="0" dirty="0"/>
            <a:t>Glauben haben, Anerkennung geben, vertrauen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Nicht verurteilen, besser Vertrauensvorschuss!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hofft alles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de-DE" sz="1800" b="1" noProof="0" dirty="0"/>
            <a:t>warten oder  zuversichtlich sein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Erwarte immer </a:t>
          </a:r>
          <a:br>
            <a:rPr lang="en" sz="1800" b="1" noProof="0" dirty="0"/>
          </a:br>
          <a:r>
            <a:rPr lang="en" sz="1800" b="1" noProof="0" dirty="0"/>
            <a:t>das Gute!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erduldet alles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de-DE" sz="1800" b="1" noProof="0" dirty="0"/>
            <a:t>widerstehen, standhaft durchhalten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noProof="0" dirty="0"/>
            <a:t>Entbehrung, Prüfungen und Verfolgung ertragen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0" presStyleCnt="4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0" presStyleCnt="8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1" presStyleCnt="8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1" presStyleCnt="4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2" presStyleCnt="8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3" presStyleCnt="8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2" presStyleCnt="4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4" presStyleCnt="8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5" presStyleCnt="8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3" presStyleCnt="4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6" presStyleCnt="8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7" presStyleCnt="8" custScaleX="224830" custScaleY="128809">
        <dgm:presLayoutVars>
          <dgm:bulletEnabled val="1"/>
        </dgm:presLayoutVars>
      </dgm:prSet>
      <dgm:spPr/>
    </dgm:pt>
  </dgm:ptLst>
  <dgm:cxnLst>
    <dgm:cxn modelId="{57FB3B09-0E73-447F-8369-503C90ECB6F0}" srcId="{71839B9D-16E7-4C23-9206-A8F777409CED}" destId="{068D3AC2-C4CA-4BE6-B02C-0CCD62D4D340}" srcOrd="2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38792E7B-3957-483C-ACC0-CAC490A7CBA8}" srcId="{71839B9D-16E7-4C23-9206-A8F777409CED}" destId="{9297ED70-F6BC-4534-AC19-B5A3F80A485D}" srcOrd="1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965B1EAD-4834-4100-8C80-62746A7A157D}" srcId="{71839B9D-16E7-4C23-9206-A8F777409CED}" destId="{35455CBC-E579-4BE7-BAC8-8B8EE7563F80}" srcOrd="0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E7318EE6-0491-4134-9FE9-9775DE1B40EF}" srcId="{71839B9D-16E7-4C23-9206-A8F777409CED}" destId="{D2279D70-EEC5-4AE5-8224-A79FD6756C7F}" srcOrd="3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7A0F81B8-2BFB-49F0-8162-7708614A23A3}" type="presParOf" srcId="{D19A72F2-879B-46C3-86BC-0CFC5DEB8927}" destId="{ED8831CC-D6C9-4CAE-B1FB-9009B40D1AE6}" srcOrd="0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1" destOrd="0" presId="urn:microsoft.com/office/officeart/2005/8/layout/lProcess3"/>
    <dgm:cxn modelId="{CCC2AEBB-E7AF-46E5-8036-C2B218A7E8DD}" type="presParOf" srcId="{D19A72F2-879B-46C3-86BC-0CFC5DEB8927}" destId="{42C061C7-B980-433F-B17B-1D916AF05B64}" srcOrd="2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3" destOrd="0" presId="urn:microsoft.com/office/officeart/2005/8/layout/lProcess3"/>
    <dgm:cxn modelId="{93A74C6F-AD66-41E4-9496-F2529478CC1D}" type="presParOf" srcId="{D19A72F2-879B-46C3-86BC-0CFC5DEB8927}" destId="{20E2AAF2-3EFD-4F8A-BE94-86C6B9447288}" srcOrd="4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5" destOrd="0" presId="urn:microsoft.com/office/officeart/2005/8/layout/lProcess3"/>
    <dgm:cxn modelId="{8A6B4F5F-3A68-4A20-8032-A5BBC3FE4C4C}" type="presParOf" srcId="{D19A72F2-879B-46C3-86BC-0CFC5DEB8927}" destId="{C56E47BF-15C5-4135-BAC2-58802B1649DB}" srcOrd="6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icht beneiden u. ereifern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2000" b="1" noProof="0" dirty="0"/>
            <a:t>: </a:t>
          </a:r>
          <a:r>
            <a:rPr lang="de-DE" sz="2000" b="1" noProof="0" dirty="0"/>
            <a:t>ein brennendes Gefühl haben</a:t>
          </a:r>
          <a:endParaRPr lang="en" sz="20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beneidet nicht </a:t>
          </a:r>
          <a:r>
            <a:rPr lang="de-DE" sz="1800" b="1" noProof="0" dirty="0"/>
            <a:t>diejenigen, die andere Gaben/Tugenden haben</a:t>
          </a:r>
          <a:endParaRPr lang="en" sz="20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 sich nicht hervor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2000" b="1" noProof="0" dirty="0"/>
            <a:t>: p</a:t>
          </a:r>
          <a:r>
            <a:rPr lang="de-DE" sz="2000" b="1" noProof="0" dirty="0" err="1"/>
            <a:t>rahlen</a:t>
          </a:r>
          <a:r>
            <a:rPr lang="de-DE" sz="2000" b="1" noProof="0" dirty="0"/>
            <a:t>, angeben</a:t>
          </a:r>
          <a:endParaRPr lang="en" sz="20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will nicht von anderen gelobt werden</a:t>
          </a:r>
          <a:endParaRPr lang="en" sz="20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Bläht sich nicht auf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2000" b="1" noProof="0" dirty="0"/>
            <a:t>: sich wichtig machen, stolz werden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hat kein überhöhtes Selbstbild</a:t>
          </a:r>
          <a:endParaRPr lang="en" sz="20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Sie verhält sich nicht unhöflich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2000" b="1" noProof="0" dirty="0"/>
            <a:t>: sich unangemessen verhalten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verstößt nicht gegen </a:t>
          </a:r>
          <a:r>
            <a:rPr lang="de-DE" sz="1800" b="1" noProof="0" dirty="0"/>
            <a:t>gesellschaftliche/ </a:t>
          </a:r>
          <a:r>
            <a:rPr lang="de-DE" sz="2000" b="1" noProof="0" dirty="0"/>
            <a:t>moralische Normen</a:t>
          </a:r>
          <a:endParaRPr lang="en" sz="2000" b="1" noProof="0" dirty="0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4" custScaleX="215450" custScaleY="277103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8" custScaleX="387333" custScaleY="277103" custLinFactNeighborX="49228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8" custScaleX="451159" custScaleY="277103" custLinFactNeighborX="49228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4" custScaleX="215537" custScaleY="277103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8" custScaleX="387333" custScaleY="277103" custLinFactNeighborX="49228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8" custScaleX="451159" custScaleY="277103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4" custScaleX="215450" custScaleY="277103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8" custScaleX="387333" custScaleY="277103" custLinFactNeighborX="49228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8" custScaleX="451159" custScaleY="277103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4" custScaleX="215537" custScaleY="277103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8" custScaleX="387333" custScaleY="277103" custLinFactNeighborX="49228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8" custScaleX="451159" custScaleY="277103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sucht nicht den eigenen Vorteil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2000" b="1" noProof="0" dirty="0"/>
            <a:t>: suchen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verzichtet auf ihre Rechte zum Wohl anderer</a:t>
          </a:r>
          <a:endParaRPr lang="en" sz="20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lässt sich nicht provozieren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2000" b="1" noProof="0" dirty="0"/>
            <a:t>: </a:t>
          </a:r>
          <a:r>
            <a:rPr lang="de-DE" sz="1600" b="1" noProof="0" dirty="0"/>
            <a:t>übertreiben, </a:t>
          </a:r>
          <a:br>
            <a:rPr lang="de-DE" sz="1600" b="1" noProof="0" dirty="0"/>
          </a:br>
          <a:r>
            <a:rPr lang="de-DE" sz="1600" b="1" noProof="0" dirty="0"/>
            <a:t>um zu reizen, provozieren oder zu verärgern</a:t>
          </a:r>
          <a:endParaRPr lang="en" sz="20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ist weder reizbar noch überempfindlich</a:t>
          </a:r>
          <a:endParaRPr lang="en" sz="20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denkt sich nichts Arges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2000" b="1" noProof="0" dirty="0"/>
            <a:t>: </a:t>
          </a:r>
          <a:r>
            <a:rPr lang="de-DE" sz="2000" b="1" noProof="0" dirty="0"/>
            <a:t>Inventar machen</a:t>
          </a:r>
          <a:endParaRPr lang="en" sz="20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vergibt und ignoriert erlittene Vergehen</a:t>
          </a:r>
          <a:endParaRPr lang="en" sz="20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 nicht boshaft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2000" b="1" noProof="0" dirty="0"/>
            <a:t>: </a:t>
          </a:r>
          <a:r>
            <a:rPr lang="de-DE" sz="2000" b="1" noProof="0" dirty="0"/>
            <a:t>fröhlich, glücklich sein oder sich wohl  fühlen</a:t>
          </a:r>
          <a:endParaRPr lang="en" sz="20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noProof="0" dirty="0"/>
            <a:t>Sie freut sich nicht über Fehltritte, versucht sie aber zu korrigieren</a:t>
          </a:r>
          <a:endParaRPr lang="en" sz="20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0" presStyleCnt="4" custScaleX="292490" custScaleY="41888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0" presStyleCnt="8" custScaleX="612482" custScaleY="418884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1" presStyleCnt="8" custScaleX="612482" custScaleY="418884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1" presStyleCnt="4" custScaleX="292490" custScaleY="41888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2" presStyleCnt="8" custScaleX="612482" custScaleY="444466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3" presStyleCnt="8" custScaleX="612482" custScaleY="508139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2" presStyleCnt="4" custScaleX="292490" custScaleY="41888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4" presStyleCnt="8" custScaleX="612482" custScaleY="508139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5" presStyleCnt="8" custScaleX="612482" custScaleY="508139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3" presStyleCnt="4" custScaleX="292607" custScaleY="418884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6" presStyleCnt="8" custScaleX="612482" custScaleY="508139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7" presStyleCnt="8" custScaleX="612482" custScaleY="508139">
        <dgm:presLayoutVars>
          <dgm:bulletEnabled val="1"/>
        </dgm:presLayoutVars>
      </dgm:prSet>
      <dgm:spPr/>
    </dgm:pt>
  </dgm:ptLst>
  <dgm:cxnLst>
    <dgm:cxn modelId="{D00EB80A-9E9C-4C83-8BE2-EB6CB2540D21}" srcId="{513FA752-6A2A-4BFB-BCC6-63BB11155984}" destId="{387EBEED-CD7D-44E1-B419-20EA8BCFBC90}" srcOrd="3" destOrd="0" parTransId="{EFB1FD57-7110-4FC1-8A96-6EE8BD843175}" sibTransId="{2D750A44-0652-4F0E-9BD8-F593BDE84C37}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2C0BB250-E970-4800-A431-BB33D2174C14}" srcId="{513FA752-6A2A-4BFB-BCC6-63BB11155984}" destId="{3E2869A9-BE08-449F-81CB-7F062D70C08F}" srcOrd="0" destOrd="0" parTransId="{EB06CD84-E559-4039-88A4-685D0A381AFF}" sibTransId="{6A81D463-58DC-4601-9A03-5AC2B5445D39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32D799BA-0B37-4CC2-A382-CF0477CA70C7}" srcId="{513FA752-6A2A-4BFB-BCC6-63BB11155984}" destId="{7572766A-F51B-4D24-8564-A831C71634A8}" srcOrd="2" destOrd="0" parTransId="{73D73F36-33BD-445F-94F6-2BF3422A3145}" sibTransId="{D7591E3C-46A3-4FFB-A301-A7D82736F366}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B894D5F5-A0DF-402B-89AB-93D3D95FA255}" srcId="{513FA752-6A2A-4BFB-BCC6-63BB11155984}" destId="{9BF6943C-AE7E-4321-8FD2-7264E9A657EE}" srcOrd="1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D58623FB-B227-4E20-BC00-AF3ADFE01666}" type="presParOf" srcId="{723B8391-FD3D-41B5-BAB1-9785794CE4FD}" destId="{7C38F0CF-BCE2-4567-B5F4-F693E3E13C8C}" srcOrd="0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1" destOrd="0" presId="urn:microsoft.com/office/officeart/2005/8/layout/lProcess3"/>
    <dgm:cxn modelId="{292802B6-3989-4D3A-B77E-5AB3C10B2A39}" type="presParOf" srcId="{723B8391-FD3D-41B5-BAB1-9785794CE4FD}" destId="{D5836FE7-145F-43FF-89D8-7819FA7A7DD4}" srcOrd="2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3" destOrd="0" presId="urn:microsoft.com/office/officeart/2005/8/layout/lProcess3"/>
    <dgm:cxn modelId="{32519ACA-8AE5-4B03-9241-62E812DE9190}" type="presParOf" srcId="{723B8391-FD3D-41B5-BAB1-9785794CE4FD}" destId="{71C0E6CE-DFF7-4C53-BE91-AEB31679524A}" srcOrd="4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5" destOrd="0" presId="urn:microsoft.com/office/officeart/2005/8/layout/lProcess3"/>
    <dgm:cxn modelId="{B489D348-1B7F-4095-B827-2436A687627A}" type="presParOf" srcId="{723B8391-FD3D-41B5-BAB1-9785794CE4FD}" destId="{8C98F1EF-B71D-4022-8B12-C86C981C573F}" srcOrd="6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schenkt jedem Vertrauen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400" b="1" noProof="0" dirty="0"/>
            <a:t>Er vertraute </a:t>
          </a:r>
          <a:br>
            <a:rPr lang="de-DE" sz="2400" b="1" noProof="0" dirty="0"/>
          </a:br>
          <a:r>
            <a:rPr lang="de-DE" sz="2400" b="1" noProof="0" dirty="0"/>
            <a:t>auf die Aufrichtigkeit des Zachäus</a:t>
          </a:r>
          <a:br>
            <a:rPr lang="en" sz="2400" b="1" noProof="0" dirty="0"/>
          </a:br>
          <a:r>
            <a:rPr lang="en" sz="2400" b="1" noProof="0" dirty="0"/>
            <a:t>(Lk.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gibt allen eine Hoffnung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400" b="1" noProof="0" dirty="0"/>
            <a:t>Er bereitete </a:t>
          </a:r>
          <a:br>
            <a:rPr lang="de-DE" sz="2400" b="1" noProof="0" dirty="0"/>
          </a:br>
          <a:r>
            <a:rPr lang="de-DE" sz="2400" b="1" noProof="0" dirty="0"/>
            <a:t>12 Männer </a:t>
          </a:r>
          <a:br>
            <a:rPr lang="de-DE" sz="2400" b="1" noProof="0" dirty="0"/>
          </a:br>
          <a:r>
            <a:rPr lang="de-DE" sz="2400" b="1" noProof="0" dirty="0"/>
            <a:t>auf eine </a:t>
          </a:r>
          <a:br>
            <a:rPr lang="de-DE" sz="2400" b="1" noProof="0" dirty="0"/>
          </a:br>
          <a:r>
            <a:rPr lang="de-DE" sz="2400" b="1" noProof="0" dirty="0"/>
            <a:t>"unmögliche" Mission vor</a:t>
          </a:r>
          <a:endParaRPr lang="en" sz="24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de-DE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erträgt alles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400" b="1" noProof="0" dirty="0"/>
            <a:t>Er ertrug Hunger, Ablehnung, Schmerz und Verfolgung</a:t>
          </a:r>
          <a:endParaRPr lang="en" sz="24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0" presStyleCnt="3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0" presStyleCnt="3" custLinFactNeighborY="-18312"/>
      <dgm:spPr/>
    </dgm:pt>
    <dgm:pt modelId="{3F22C4B6-C079-4973-8BB2-79A23ACE0857}" type="pres">
      <dgm:prSet presAssocID="{18F5BF88-27F2-45BA-BEDC-7F8B6F430018}" presName="adorn" presStyleLbl="fgAccFollowNode1" presStyleIdx="0" presStyleCnt="3" custScaleX="225222" custScaleY="149678" custLinFactX="-13279" custLinFactNeighborX="-100000" custLinFactNeighborY="66439"/>
      <dgm:spPr>
        <a:prstGeom prst="round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1" presStyleCnt="3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1" presStyleCnt="3" custLinFactNeighborY="-18312"/>
      <dgm:spPr/>
    </dgm:pt>
    <dgm:pt modelId="{795C8EFA-4533-4891-8D05-73565B751098}" type="pres">
      <dgm:prSet presAssocID="{11E48E72-8706-430E-8872-0DE5A9A978AA}" presName="adorn" presStyleLbl="fgAccFollowNode1" presStyleIdx="1" presStyleCnt="3" custScaleX="216732" custScaleY="164536" custLinFactX="-17220" custLinFactNeighborX="-100000" custLinFactNeighborY="73157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2" presStyleCnt="3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2" presStyleCnt="3" custLinFactNeighborY="-18312"/>
      <dgm:spPr/>
    </dgm:pt>
    <dgm:pt modelId="{969454A3-B4CB-43C6-8FA5-556E7C08AA2C}" type="pres">
      <dgm:prSet presAssocID="{ECDD9E6E-B1D7-4F54-AD86-BC04CBCC7020}" presName="adorn" presStyleLbl="fgAccFollowNode1" presStyleIdx="2" presStyleCnt="3" custScaleX="223266" custScaleY="162153" custLinFactX="-12379" custLinFactNeighborX="-100000" custLinFactNeighborY="74718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E96D6A34-92E6-4325-83C5-D59244F5A406}" srcId="{C7CD36C5-4852-4917-AF96-8FB9E484AACA}" destId="{ECDD9E6E-B1D7-4F54-AD86-BC04CBCC7020}" srcOrd="2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83F9973E-831A-4C91-8C00-FAEA6AE2908E}" srcId="{C7CD36C5-4852-4917-AF96-8FB9E484AACA}" destId="{18F5BF88-27F2-45BA-BEDC-7F8B6F430018}" srcOrd="0" destOrd="0" parTransId="{A05862D9-AE2A-4AC8-BFE4-6A4B84F6D2E2}" sibTransId="{B79CA19F-159C-454F-8825-173D294D84D8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959968BA-ACD8-44D2-98A6-4ED086C5D84F}" srcId="{C7CD36C5-4852-4917-AF96-8FB9E484AACA}" destId="{11E48E72-8706-430E-8872-0DE5A9A978AA}" srcOrd="1" destOrd="0" parTransId="{8499E506-A7D6-4522-A235-57FAD56FF1DE}" sibTransId="{D92DA86D-90EE-4DD3-8E73-8811F46D5486}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3769887E-E4E4-4C24-AC10-EA7D7B8E0525}" type="presParOf" srcId="{27BAC032-EF7D-4722-8F41-8D3C5F1AB514}" destId="{C1208834-0712-4462-B2F4-6147671EFFF3}" srcOrd="0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1" destOrd="0" presId="urn:microsoft.com/office/officeart/2005/8/layout/bList2"/>
    <dgm:cxn modelId="{9900A4DD-F1D1-4C72-8A82-C7DEA91FC882}" type="presParOf" srcId="{27BAC032-EF7D-4722-8F41-8D3C5F1AB514}" destId="{1C4E4A43-E02D-479E-A0AA-10A87F38D749}" srcOrd="2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3" destOrd="0" presId="urn:microsoft.com/office/officeart/2005/8/layout/bList2"/>
    <dgm:cxn modelId="{EDE3506C-5A51-47F2-B5F4-3776D22CD91E}" type="presParOf" srcId="{27BAC032-EF7D-4722-8F41-8D3C5F1AB514}" destId="{239D802A-AFDC-4018-8744-92639B2D32B6}" srcOrd="4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" sz="1800" b="1" noProof="0" dirty="0">
              <a:solidFill>
                <a:schemeClr val="tx1"/>
              </a:solidFill>
            </a:rPr>
            <a:t>Er kannte keinen Neid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strebte keine Ehrungen an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 verkehrte mit den Bescheidenen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de-DE" sz="1800" b="1" noProof="0" dirty="0">
              <a:solidFill>
                <a:schemeClr val="tx1"/>
              </a:solidFill>
            </a:rPr>
            <a:t>Er stellte sich nicht zur Schau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Obwohl Er der König des Universums war, prahlte Er nicht damit.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de-DE" sz="1800" b="1" noProof="0" dirty="0">
              <a:solidFill>
                <a:schemeClr val="tx1"/>
              </a:solidFill>
            </a:rPr>
            <a:t>Er machte sich nicht wichtig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war bereit, die bescheidensten Aufgaben zu übernehmen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rIns="0"/>
        <a:lstStyle/>
        <a:p>
          <a:pPr algn="ctr"/>
          <a:r>
            <a:rPr lang="en" sz="1800" b="1" noProof="0" dirty="0">
              <a:solidFill>
                <a:schemeClr val="tx1"/>
              </a:solidFill>
            </a:rPr>
            <a:t>Er war nie grob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behandelte alle mit Höflichkeit und Anstand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4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4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4" custScaleX="231725" custScaleY="163796" custLinFactX="-17065" custLinFactY="41438" custLinFactNeighborX="-100000" custLinFactNeighborY="100000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4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4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4" custScaleX="249168" custScaleY="223073" custLinFactX="-19715" custLinFactY="72150" custLinFactNeighborX="-100000" custLinFactNeighborY="100000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4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4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4" custScaleX="267543" custScaleY="231715" custLinFactX="-21958" custLinFactY="75816" custLinFactNeighborX="-100000" custLinFactNeighborY="100000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4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4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4" custScaleX="253625" custScaleY="219675" custLinFactX="-17129" custLinFactY="72510" custLinFactNeighborX="-100000" custLinFactNeighborY="100000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de-DE" sz="1800" b="1" noProof="0" dirty="0">
              <a:solidFill>
                <a:schemeClr val="tx1"/>
              </a:solidFill>
            </a:rPr>
            <a:t>Er suchte nie sein Eigenes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tat immer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 Willen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Seines VATERS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 6,38)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rIns="0"/>
        <a:lstStyle/>
        <a:p>
          <a:pPr algn="ctr"/>
          <a:r>
            <a:rPr lang="en" sz="2000" b="1" noProof="0" dirty="0">
              <a:solidFill>
                <a:schemeClr val="tx1"/>
              </a:solidFill>
            </a:rPr>
            <a:t>Er ließ sich nicht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provozieren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Selbst wenn sie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Ihn schlugen, reagierte Er höflich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" sz="2000" b="1" noProof="0" dirty="0">
              <a:solidFill>
                <a:schemeClr val="tx1"/>
              </a:solidFill>
            </a:rPr>
            <a:t>Er dachte nichts Arges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bat um Vergebung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für diejenigen,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Ihn gekreuzigt hatten 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(Lk.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rIns="3600"/>
        <a:lstStyle/>
        <a:p>
          <a:pPr algn="ctr">
            <a:tabLst/>
          </a:pPr>
          <a:r>
            <a:rPr lang="de-DE" sz="1800" b="1" noProof="0" dirty="0">
              <a:solidFill>
                <a:schemeClr val="tx1"/>
              </a:solidFill>
            </a:rPr>
            <a:t>Er freute sich nicht über  </a:t>
          </a:r>
          <a:r>
            <a:rPr lang="de-DE" sz="1800" b="1" noProof="0" dirty="0" err="1">
              <a:solidFill>
                <a:schemeClr val="tx1"/>
              </a:solidFill>
            </a:rPr>
            <a:t>Ungerechtig-keit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sprach scharf </a:t>
          </a:r>
          <a:b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zu den ungerechten Pharisäern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0" presStyleCnt="4" custScaleX="132204" custScaleY="178268" custLinFactNeighborX="11362" custLinFactNeighborY="-36994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0" presStyleCnt="4" custScaleX="132204" custScaleY="178268" custLinFactNeighborX="11362" custLinFactNeighborY="-86031"/>
      <dgm:spPr/>
    </dgm:pt>
    <dgm:pt modelId="{58F0DE82-FA84-4FF9-96D7-BE7A5F744133}" type="pres">
      <dgm:prSet presAssocID="{99B4ABF0-DF4B-438F-BC0B-76C82A4B4B93}" presName="adorn" presStyleLbl="fgAccFollowNode1" presStyleIdx="0" presStyleCnt="4" custScaleX="315387" custScaleY="274288" custLinFactY="42649" custLinFactNeighborX="-90297" custLinFactNeighborY="100000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1" presStyleCnt="4" custScaleX="132204" custScaleY="178268" custLinFactNeighborX="6502" custLinFactNeighborY="-36994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1" presStyleCnt="4" custScaleX="132204" custScaleY="178268" custLinFactNeighborX="6502" custLinFactNeighborY="-86031"/>
      <dgm:spPr/>
    </dgm:pt>
    <dgm:pt modelId="{76717F9B-F510-4796-827E-7EB1B0B77F42}" type="pres">
      <dgm:prSet presAssocID="{45D77F10-4BC7-49E3-B1E7-A0FE9A12B08A}" presName="adorn" presStyleLbl="fgAccFollowNode1" presStyleIdx="1" presStyleCnt="4" custScaleX="358442" custScaleY="266607" custLinFactY="34312" custLinFactNeighborX="-99230" custLinFactNeighborY="100000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2" presStyleCnt="4" custScaleX="132204" custScaleY="178268" custLinFactNeighborX="6502" custLinFactNeighborY="-36994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2" presStyleCnt="4" custScaleX="132204" custScaleY="178268" custLinFactNeighborX="6502" custLinFactNeighborY="-86031"/>
      <dgm:spPr/>
    </dgm:pt>
    <dgm:pt modelId="{13666705-F3F5-4EFB-95D6-21B5431F0265}" type="pres">
      <dgm:prSet presAssocID="{1CF44936-7FA2-460B-B6A7-ECEC0BD26FE2}" presName="adorn" presStyleLbl="fgAccFollowNode1" presStyleIdx="2" presStyleCnt="4" custScaleX="364058" custScaleY="300955" custLinFactX="-9891" custLinFactY="55583" custLinFactNeighborX="-100000" custLinFactNeighborY="100000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3" presStyleCnt="4" custScaleX="132204" custScaleY="178268" custLinFactNeighborX="6502" custLinFactNeighborY="-36994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3" presStyleCnt="4" custScaleX="132204" custScaleY="178268" custLinFactNeighborX="6502" custLinFactNeighborY="-86031"/>
      <dgm:spPr/>
    </dgm:pt>
    <dgm:pt modelId="{7D8D44D3-D883-4092-A981-13D864968F62}" type="pres">
      <dgm:prSet presAssocID="{60C8526D-DDA4-4594-AC2A-777ACAE2A2CC}" presName="adorn" presStyleLbl="fgAccFollowNode1" presStyleIdx="3" presStyleCnt="4" custScaleX="360824" custScaleY="307860" custLinFactX="-2118" custLinFactY="60176" custLinFactNeighborX="-100000" custLinFactNeighborY="100000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7011B63C-03F6-42A4-90F0-C0BB18E80FC1}" srcId="{C7CD36C5-4852-4917-AF96-8FB9E484AACA}" destId="{99B4ABF0-DF4B-438F-BC0B-76C82A4B4B93}" srcOrd="0" destOrd="0" parTransId="{BE77D425-C630-4DB8-820D-9246FEA7E904}" sibTransId="{433DC574-5589-4B18-B39B-AC4A5EA83F89}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48AC1F89-CC16-4EFE-BD8E-CBD5E06B20B9}" srcId="{C7CD36C5-4852-4917-AF96-8FB9E484AACA}" destId="{60C8526D-DDA4-4594-AC2A-777ACAE2A2CC}" srcOrd="3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89B241DA-570F-425B-BBDD-8CCD2CF7FDA5}" srcId="{C7CD36C5-4852-4917-AF96-8FB9E484AACA}" destId="{1CF44936-7FA2-460B-B6A7-ECEC0BD26FE2}" srcOrd="2" destOrd="0" parTransId="{CE3E9C9F-7AA9-417A-A116-A52B02B5E043}" sibTransId="{0789F0BD-C207-4AA5-AA5F-0BDB40465541}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06BF25FC-180D-41CE-B9D1-8D3176DE8E56}" srcId="{C7CD36C5-4852-4917-AF96-8FB9E484AACA}" destId="{45D77F10-4BC7-49E3-B1E7-A0FE9A12B08A}" srcOrd="1" destOrd="0" parTransId="{CC554726-AA39-4EA3-AB98-EBC547D4C1C1}" sibTransId="{040FBE29-E303-4834-A3DC-6F7F3ECEB3B7}"/>
    <dgm:cxn modelId="{FB5492EB-B6B7-44CB-A06F-96846D3118FB}" type="presParOf" srcId="{27BAC032-EF7D-4722-8F41-8D3C5F1AB514}" destId="{BB32B245-C866-4920-A97A-AC418A471670}" srcOrd="0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1" destOrd="0" presId="urn:microsoft.com/office/officeart/2005/8/layout/bList2"/>
    <dgm:cxn modelId="{69CFD826-0E4A-41F3-A9D9-5B434E2BC5BC}" type="presParOf" srcId="{27BAC032-EF7D-4722-8F41-8D3C5F1AB514}" destId="{09A8E1D9-48F9-45AA-9B9D-163C5C770276}" srcOrd="2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3" destOrd="0" presId="urn:microsoft.com/office/officeart/2005/8/layout/bList2"/>
    <dgm:cxn modelId="{4612BDAE-29A2-4090-9D79-66BE62427892}" type="presParOf" srcId="{27BAC032-EF7D-4722-8F41-8D3C5F1AB514}" destId="{C78642CD-073F-4360-B58C-09C2754C1AA7}" srcOrd="4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5" destOrd="0" presId="urn:microsoft.com/office/officeart/2005/8/layout/bList2"/>
    <dgm:cxn modelId="{AB28D9C5-F302-43D6-9C3C-E05F395022CC}" type="presParOf" srcId="{27BAC032-EF7D-4722-8F41-8D3C5F1AB514}" destId="{D197ECEA-1036-4F75-9649-773A279131DF}" srcOrd="6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0" y="0"/>
          <a:ext cx="8529280" cy="46551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EIN PORTRAIT DER LIEBE</a:t>
          </a:r>
        </a:p>
      </dsp:txBody>
      <dsp:txXfrm>
        <a:off x="13634" y="13634"/>
        <a:ext cx="8502012" cy="438244"/>
      </dsp:txXfrm>
    </dsp:sp>
    <dsp:sp modelId="{ACDC36D2-6AC7-4F41-B88C-BCA24DEDB065}">
      <dsp:nvSpPr>
        <dsp:cNvPr id="0" name=""/>
        <dsp:cNvSpPr/>
      </dsp:nvSpPr>
      <dsp:spPr>
        <a:xfrm>
          <a:off x="11769" y="619544"/>
          <a:ext cx="2332047" cy="10520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Überlegenheit der Liebe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582" y="650357"/>
        <a:ext cx="2270421" cy="990402"/>
      </dsp:txXfrm>
    </dsp:sp>
    <dsp:sp modelId="{0D2D9D5E-57A4-415D-9D5B-7D46004FD9EA}">
      <dsp:nvSpPr>
        <dsp:cNvPr id="0" name=""/>
        <dsp:cNvSpPr/>
      </dsp:nvSpPr>
      <dsp:spPr>
        <a:xfrm>
          <a:off x="486257" y="1824163"/>
          <a:ext cx="1487003" cy="148909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 beste Weg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9810" y="1867716"/>
        <a:ext cx="1399897" cy="1401987"/>
      </dsp:txXfrm>
    </dsp:sp>
    <dsp:sp modelId="{B5F7911F-4156-4B99-927E-8450E4249B0E}">
      <dsp:nvSpPr>
        <dsp:cNvPr id="0" name=""/>
        <dsp:cNvSpPr/>
      </dsp:nvSpPr>
      <dsp:spPr>
        <a:xfrm>
          <a:off x="2443134" y="619544"/>
          <a:ext cx="3649900" cy="10520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Eigenschaften der Liebe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73947" y="650357"/>
        <a:ext cx="3588274" cy="990402"/>
      </dsp:txXfrm>
    </dsp:sp>
    <dsp:sp modelId="{6F889E49-F227-4759-BE46-C1BD1E885D40}">
      <dsp:nvSpPr>
        <dsp:cNvPr id="0" name=""/>
        <dsp:cNvSpPr/>
      </dsp:nvSpPr>
      <dsp:spPr>
        <a:xfrm>
          <a:off x="2450252" y="1823289"/>
          <a:ext cx="1178879" cy="148909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Liebe bewirkt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84780" y="1857817"/>
        <a:ext cx="1109823" cy="1420037"/>
      </dsp:txXfrm>
    </dsp:sp>
    <dsp:sp modelId="{C93AE218-E267-4BE1-B67E-BD1DB0237802}">
      <dsp:nvSpPr>
        <dsp:cNvPr id="0" name=""/>
        <dsp:cNvSpPr/>
      </dsp:nvSpPr>
      <dsp:spPr>
        <a:xfrm>
          <a:off x="3678644" y="1823289"/>
          <a:ext cx="1178879" cy="148909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Liebe NICHT tut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13172" y="1857817"/>
        <a:ext cx="1109823" cy="1420037"/>
      </dsp:txXfrm>
    </dsp:sp>
    <dsp:sp modelId="{A7847FB9-DBE9-4D4C-8E20-8EDC136D15AF}">
      <dsp:nvSpPr>
        <dsp:cNvPr id="0" name=""/>
        <dsp:cNvSpPr/>
      </dsp:nvSpPr>
      <dsp:spPr>
        <a:xfrm>
          <a:off x="4907037" y="1823289"/>
          <a:ext cx="1178879" cy="148909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Ein Porträt von Jesus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41565" y="1857817"/>
        <a:ext cx="1109823" cy="1420037"/>
      </dsp:txXfrm>
    </dsp:sp>
    <dsp:sp modelId="{517CB350-DD93-45DC-9943-411AA58E242F}">
      <dsp:nvSpPr>
        <dsp:cNvPr id="0" name=""/>
        <dsp:cNvSpPr/>
      </dsp:nvSpPr>
      <dsp:spPr>
        <a:xfrm>
          <a:off x="6192351" y="619544"/>
          <a:ext cx="2332047" cy="1052028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Ausdauer der Liebe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23164" y="650357"/>
        <a:ext cx="2270421" cy="990402"/>
      </dsp:txXfrm>
    </dsp:sp>
    <dsp:sp modelId="{4CBD7F29-7EBD-4A45-AB82-2083F6007082}">
      <dsp:nvSpPr>
        <dsp:cNvPr id="0" name=""/>
        <dsp:cNvSpPr/>
      </dsp:nvSpPr>
      <dsp:spPr>
        <a:xfrm>
          <a:off x="6614873" y="1823289"/>
          <a:ext cx="1487003" cy="148909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höchste aller Gnaden-gaben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8426" y="1866842"/>
        <a:ext cx="1399897" cy="1401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46327" y="41428"/>
          <a:ext cx="2082747" cy="1191789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langmütig</a:t>
          </a:r>
          <a:endParaRPr lang="en" sz="24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327" y="41428"/>
        <a:ext cx="1784800" cy="1191789"/>
      </dsp:txXfrm>
    </dsp:sp>
    <dsp:sp modelId="{8C29971D-543E-4912-A7BA-D1B1CABD0639}">
      <dsp:nvSpPr>
        <dsp:cNvPr id="0" name=""/>
        <dsp:cNvSpPr/>
      </dsp:nvSpPr>
      <dsp:spPr>
        <a:xfrm>
          <a:off x="1997114" y="242"/>
          <a:ext cx="3325651" cy="1274162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2400" b="1" kern="1200" noProof="0" dirty="0"/>
            <a:t>: </a:t>
          </a:r>
          <a:r>
            <a:rPr lang="de-DE" sz="2200" b="1" kern="1200" noProof="0" dirty="0"/>
            <a:t>dranbleiben, ausharren, geduldig  sein</a:t>
          </a:r>
          <a:endParaRPr lang="en" sz="2200" b="1" kern="1200" noProof="0" dirty="0"/>
        </a:p>
      </dsp:txBody>
      <dsp:txXfrm>
        <a:off x="2634195" y="242"/>
        <a:ext cx="2051489" cy="1274162"/>
      </dsp:txXfrm>
    </dsp:sp>
    <dsp:sp modelId="{40D4F7D0-54A8-4D14-B103-0CC97A2734FD}">
      <dsp:nvSpPr>
        <dsp:cNvPr id="0" name=""/>
        <dsp:cNvSpPr/>
      </dsp:nvSpPr>
      <dsp:spPr>
        <a:xfrm>
          <a:off x="5272866" y="242"/>
          <a:ext cx="3353150" cy="1274162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1388936"/>
              <a:satOff val="-1890"/>
              <a:lumOff val="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b="1" kern="1200" noProof="0" dirty="0"/>
            <a:t>Geduld erweisen und Nachsicht zeigen</a:t>
          </a:r>
        </a:p>
      </dsp:txBody>
      <dsp:txXfrm>
        <a:off x="5909947" y="242"/>
        <a:ext cx="2078988" cy="1274162"/>
      </dsp:txXfrm>
    </dsp:sp>
    <dsp:sp modelId="{CE618F44-90D5-4D44-B8D1-DD7F6598D4AB}">
      <dsp:nvSpPr>
        <dsp:cNvPr id="0" name=""/>
        <dsp:cNvSpPr/>
      </dsp:nvSpPr>
      <dsp:spPr>
        <a:xfrm>
          <a:off x="46327" y="1372435"/>
          <a:ext cx="2081570" cy="1191789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freundlich</a:t>
          </a:r>
          <a:endParaRPr lang="en" sz="24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327" y="1372435"/>
        <a:ext cx="1783623" cy="1191789"/>
      </dsp:txXfrm>
    </dsp:sp>
    <dsp:sp modelId="{CF70225C-C39F-493D-AA11-8279CBEBBE30}">
      <dsp:nvSpPr>
        <dsp:cNvPr id="0" name=""/>
        <dsp:cNvSpPr/>
      </dsp:nvSpPr>
      <dsp:spPr>
        <a:xfrm>
          <a:off x="1995937" y="1331249"/>
          <a:ext cx="3325651" cy="1274162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2777873"/>
              <a:satOff val="-3780"/>
              <a:lumOff val="30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2400" b="1" kern="1200" noProof="0" dirty="0"/>
            <a:t>: </a:t>
          </a:r>
          <a:r>
            <a:rPr lang="de-DE" sz="2400" b="1" kern="1200" noProof="0" dirty="0"/>
            <a:t> handelt </a:t>
          </a:r>
          <a:r>
            <a:rPr lang="de-DE" sz="2200" b="1" kern="1200" noProof="0" dirty="0"/>
            <a:t>wohlwollend </a:t>
          </a:r>
          <a:endParaRPr lang="en" sz="2200" b="1" kern="1200" noProof="0" dirty="0"/>
        </a:p>
      </dsp:txBody>
      <dsp:txXfrm>
        <a:off x="2633018" y="1331249"/>
        <a:ext cx="2051489" cy="1274162"/>
      </dsp:txXfrm>
    </dsp:sp>
    <dsp:sp modelId="{4F61D132-B696-4905-ACD5-7C3C0A645750}">
      <dsp:nvSpPr>
        <dsp:cNvPr id="0" name=""/>
        <dsp:cNvSpPr/>
      </dsp:nvSpPr>
      <dsp:spPr>
        <a:xfrm>
          <a:off x="5272866" y="1331249"/>
          <a:ext cx="3353150" cy="1274162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4166809"/>
              <a:satOff val="-5669"/>
              <a:lumOff val="4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noProof="0" dirty="0"/>
            <a:t>barmherzig und mitfühlend</a:t>
          </a:r>
          <a:endParaRPr lang="en" sz="2200" b="1" kern="1200" noProof="0" dirty="0"/>
        </a:p>
      </dsp:txBody>
      <dsp:txXfrm>
        <a:off x="5909947" y="1331249"/>
        <a:ext cx="2078988" cy="1274162"/>
      </dsp:txXfrm>
    </dsp:sp>
    <dsp:sp modelId="{577B7115-C479-48EC-AEEC-9F7D76FF946F}">
      <dsp:nvSpPr>
        <dsp:cNvPr id="0" name=""/>
        <dsp:cNvSpPr/>
      </dsp:nvSpPr>
      <dsp:spPr>
        <a:xfrm>
          <a:off x="46327" y="2703442"/>
          <a:ext cx="2081570" cy="1191789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freut sich…</a:t>
          </a:r>
          <a:br>
            <a:rPr lang="de-DE" sz="2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 der Wahrheit</a:t>
          </a:r>
          <a:endParaRPr lang="en" sz="24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327" y="2703442"/>
        <a:ext cx="1783623" cy="1191789"/>
      </dsp:txXfrm>
    </dsp:sp>
    <dsp:sp modelId="{12A85315-B00F-4F23-AAFB-944E556D9577}">
      <dsp:nvSpPr>
        <dsp:cNvPr id="0" name=""/>
        <dsp:cNvSpPr/>
      </dsp:nvSpPr>
      <dsp:spPr>
        <a:xfrm>
          <a:off x="1995937" y="2662256"/>
          <a:ext cx="3325651" cy="1274162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5555746"/>
              <a:satOff val="-7559"/>
              <a:lumOff val="59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2400" b="1" kern="1200" noProof="0" dirty="0"/>
            <a:t>: </a:t>
          </a:r>
          <a:br>
            <a:rPr lang="en" sz="2400" b="1" kern="1200" noProof="0" dirty="0"/>
          </a:br>
          <a:r>
            <a:rPr lang="de-DE" sz="2200" b="1" kern="1200" noProof="0" dirty="0"/>
            <a:t>freut sich mit, beglück-wüschen</a:t>
          </a:r>
          <a:endParaRPr lang="en" sz="2200" b="1" kern="1200" noProof="0" dirty="0"/>
        </a:p>
      </dsp:txBody>
      <dsp:txXfrm>
        <a:off x="2633018" y="2662256"/>
        <a:ext cx="2051489" cy="1274162"/>
      </dsp:txXfrm>
    </dsp:sp>
    <dsp:sp modelId="{1C6C8F5A-EECC-4EB0-9B65-C94660664C60}">
      <dsp:nvSpPr>
        <dsp:cNvPr id="0" name=""/>
        <dsp:cNvSpPr/>
      </dsp:nvSpPr>
      <dsp:spPr>
        <a:xfrm>
          <a:off x="5203637" y="2662256"/>
          <a:ext cx="3353150" cy="1274162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noProof="0" dirty="0"/>
            <a:t>sich mit denen freuen, die die Wahrheit leben</a:t>
          </a:r>
          <a:endParaRPr lang="en" sz="2200" b="1" kern="1200" noProof="0" dirty="0"/>
        </a:p>
      </dsp:txBody>
      <dsp:txXfrm>
        <a:off x="5840718" y="2662256"/>
        <a:ext cx="2078988" cy="12741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E96BD-0530-4BE2-934E-B0DCA36939DC}">
      <dsp:nvSpPr>
        <dsp:cNvPr id="0" name=""/>
        <dsp:cNvSpPr/>
      </dsp:nvSpPr>
      <dsp:spPr>
        <a:xfrm>
          <a:off x="3064" y="1249109"/>
          <a:ext cx="1941650" cy="730857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erträgt alles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4" y="1249109"/>
        <a:ext cx="1758936" cy="730857"/>
      </dsp:txXfrm>
    </dsp:sp>
    <dsp:sp modelId="{D4E6123E-56D7-4F45-B6D6-A46179382FF4}">
      <dsp:nvSpPr>
        <dsp:cNvPr id="0" name=""/>
        <dsp:cNvSpPr/>
      </dsp:nvSpPr>
      <dsp:spPr>
        <a:xfrm>
          <a:off x="1707186" y="1223853"/>
          <a:ext cx="3577689" cy="781370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es nicht verbreiten (</a:t>
          </a:r>
          <a:r>
            <a:rPr lang="de-DE" sz="1800" b="1" kern="1200" noProof="0" dirty="0"/>
            <a:t>geduldig ertragen</a:t>
          </a:r>
          <a:r>
            <a:rPr lang="en" sz="1800" b="1" kern="1200" noProof="0" dirty="0"/>
            <a:t>)</a:t>
          </a:r>
        </a:p>
      </dsp:txBody>
      <dsp:txXfrm>
        <a:off x="2097871" y="1223853"/>
        <a:ext cx="2796319" cy="781370"/>
      </dsp:txXfrm>
    </dsp:sp>
    <dsp:sp modelId="{987A0890-83AD-43B8-B836-D8C528702A1E}">
      <dsp:nvSpPr>
        <dsp:cNvPr id="0" name=""/>
        <dsp:cNvSpPr/>
      </dsp:nvSpPr>
      <dsp:spPr>
        <a:xfrm>
          <a:off x="5072562" y="1223853"/>
          <a:ext cx="3409612" cy="781370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992097"/>
              <a:satOff val="-1350"/>
              <a:lumOff val="10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noProof="0" dirty="0"/>
            <a:t>Die Schwächen anderer für sich behalten ohne sie preiszugeben</a:t>
          </a:r>
          <a:endParaRPr lang="en" sz="1600" b="1" kern="1200" noProof="0" dirty="0"/>
        </a:p>
      </dsp:txBody>
      <dsp:txXfrm>
        <a:off x="5463247" y="1223853"/>
        <a:ext cx="2628242" cy="781370"/>
      </dsp:txXfrm>
    </dsp:sp>
    <dsp:sp modelId="{CACD0D1C-06CB-470E-B72E-1B1598A6EBEB}">
      <dsp:nvSpPr>
        <dsp:cNvPr id="0" name=""/>
        <dsp:cNvSpPr/>
      </dsp:nvSpPr>
      <dsp:spPr>
        <a:xfrm>
          <a:off x="3064" y="2132800"/>
          <a:ext cx="1940554" cy="730857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glaubt alles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4" y="2132800"/>
        <a:ext cx="1757840" cy="730857"/>
      </dsp:txXfrm>
    </dsp:sp>
    <dsp:sp modelId="{CD7774EB-2397-4ADA-BB9F-546C9CDDE317}">
      <dsp:nvSpPr>
        <dsp:cNvPr id="0" name=""/>
        <dsp:cNvSpPr/>
      </dsp:nvSpPr>
      <dsp:spPr>
        <a:xfrm>
          <a:off x="1706090" y="2107543"/>
          <a:ext cx="3577689" cy="781370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1984195"/>
              <a:satOff val="-2700"/>
              <a:lumOff val="21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de-DE" sz="1800" b="1" kern="1200" noProof="0" dirty="0"/>
            <a:t>Glauben haben, Anerkennung geben, vertrauen</a:t>
          </a:r>
          <a:endParaRPr lang="en" sz="1800" b="1" kern="1200" noProof="0" dirty="0"/>
        </a:p>
      </dsp:txBody>
      <dsp:txXfrm>
        <a:off x="2096775" y="2107543"/>
        <a:ext cx="2796319" cy="781370"/>
      </dsp:txXfrm>
    </dsp:sp>
    <dsp:sp modelId="{948DC63E-7FB3-42B5-BBDD-CC4EF01D148F}">
      <dsp:nvSpPr>
        <dsp:cNvPr id="0" name=""/>
        <dsp:cNvSpPr/>
      </dsp:nvSpPr>
      <dsp:spPr>
        <a:xfrm>
          <a:off x="5071465" y="2107543"/>
          <a:ext cx="3409612" cy="781370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2976292"/>
              <a:satOff val="-4050"/>
              <a:lumOff val="32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Nicht verurteilen, besser Vertrauensvorschuss!</a:t>
          </a:r>
        </a:p>
      </dsp:txBody>
      <dsp:txXfrm>
        <a:off x="5462150" y="2107543"/>
        <a:ext cx="2628242" cy="781370"/>
      </dsp:txXfrm>
    </dsp:sp>
    <dsp:sp modelId="{0040C63A-60F4-43D7-A229-942C006E3C53}">
      <dsp:nvSpPr>
        <dsp:cNvPr id="0" name=""/>
        <dsp:cNvSpPr/>
      </dsp:nvSpPr>
      <dsp:spPr>
        <a:xfrm>
          <a:off x="3064" y="3016491"/>
          <a:ext cx="1940554" cy="730857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hofft alles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4" y="3016491"/>
        <a:ext cx="1757840" cy="730857"/>
      </dsp:txXfrm>
    </dsp:sp>
    <dsp:sp modelId="{EB7CA949-9935-4BBA-AB94-40DC6254DDA3}">
      <dsp:nvSpPr>
        <dsp:cNvPr id="0" name=""/>
        <dsp:cNvSpPr/>
      </dsp:nvSpPr>
      <dsp:spPr>
        <a:xfrm>
          <a:off x="1706090" y="2991234"/>
          <a:ext cx="3577689" cy="781370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3968390"/>
              <a:satOff val="-5399"/>
              <a:lumOff val="4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de-DE" sz="1800" b="1" kern="1200" noProof="0" dirty="0"/>
            <a:t>warten oder  zuversichtlich sein</a:t>
          </a:r>
          <a:endParaRPr lang="en" sz="1800" b="1" kern="1200" noProof="0" dirty="0"/>
        </a:p>
      </dsp:txBody>
      <dsp:txXfrm>
        <a:off x="2096775" y="2991234"/>
        <a:ext cx="2796319" cy="781370"/>
      </dsp:txXfrm>
    </dsp:sp>
    <dsp:sp modelId="{8E89ACE2-AB0D-45AB-860A-047197BCC5B4}">
      <dsp:nvSpPr>
        <dsp:cNvPr id="0" name=""/>
        <dsp:cNvSpPr/>
      </dsp:nvSpPr>
      <dsp:spPr>
        <a:xfrm>
          <a:off x="5071465" y="2991234"/>
          <a:ext cx="3409612" cy="781370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4960487"/>
              <a:satOff val="-6749"/>
              <a:lumOff val="53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Erwarte immer </a:t>
          </a:r>
          <a:br>
            <a:rPr lang="en" sz="1800" b="1" kern="1200" noProof="0" dirty="0"/>
          </a:br>
          <a:r>
            <a:rPr lang="en" sz="1800" b="1" kern="1200" noProof="0" dirty="0"/>
            <a:t>das Gute!</a:t>
          </a:r>
        </a:p>
      </dsp:txBody>
      <dsp:txXfrm>
        <a:off x="5462150" y="2991234"/>
        <a:ext cx="2628242" cy="781370"/>
      </dsp:txXfrm>
    </dsp:sp>
    <dsp:sp modelId="{8D19A2EB-87AD-4905-8C07-DB6AC5196851}">
      <dsp:nvSpPr>
        <dsp:cNvPr id="0" name=""/>
        <dsp:cNvSpPr/>
      </dsp:nvSpPr>
      <dsp:spPr>
        <a:xfrm>
          <a:off x="3064" y="3900181"/>
          <a:ext cx="1941650" cy="730857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erduldet alles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4" y="3900181"/>
        <a:ext cx="1758936" cy="730857"/>
      </dsp:txXfrm>
    </dsp:sp>
    <dsp:sp modelId="{FC3381FE-D14C-460A-9EB9-2E1A1F4CC382}">
      <dsp:nvSpPr>
        <dsp:cNvPr id="0" name=""/>
        <dsp:cNvSpPr/>
      </dsp:nvSpPr>
      <dsp:spPr>
        <a:xfrm>
          <a:off x="1707186" y="3874925"/>
          <a:ext cx="3577689" cy="781370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5952585"/>
              <a:satOff val="-8099"/>
              <a:lumOff val="64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de-DE" sz="1800" b="1" kern="1200" noProof="0" dirty="0"/>
            <a:t>widerstehen, standhaft durchhalten</a:t>
          </a:r>
          <a:endParaRPr lang="en" sz="1800" b="1" kern="1200" noProof="0" dirty="0"/>
        </a:p>
      </dsp:txBody>
      <dsp:txXfrm>
        <a:off x="2097871" y="3874925"/>
        <a:ext cx="2796319" cy="781370"/>
      </dsp:txXfrm>
    </dsp:sp>
    <dsp:sp modelId="{D4BDF29F-355C-45B0-ADBA-AA4C80FB3C20}">
      <dsp:nvSpPr>
        <dsp:cNvPr id="0" name=""/>
        <dsp:cNvSpPr/>
      </dsp:nvSpPr>
      <dsp:spPr>
        <a:xfrm>
          <a:off x="5072562" y="3874925"/>
          <a:ext cx="3409612" cy="781370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noProof="0" dirty="0"/>
            <a:t>Entbehrung, Prüfungen und Verfolgung ertragen</a:t>
          </a:r>
          <a:endParaRPr lang="en" sz="1800" b="1" kern="1200" noProof="0" dirty="0"/>
        </a:p>
      </dsp:txBody>
      <dsp:txXfrm>
        <a:off x="5463247" y="3874925"/>
        <a:ext cx="2628242" cy="7813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3221" y="78828"/>
          <a:ext cx="2055536" cy="1057498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icht beneiden u. ereifern</a:t>
          </a:r>
        </a:p>
      </dsp:txBody>
      <dsp:txXfrm>
        <a:off x="3221" y="78828"/>
        <a:ext cx="1791162" cy="1057498"/>
      </dsp:txXfrm>
    </dsp:sp>
    <dsp:sp modelId="{457B8CBB-987F-4522-8ABC-306C72715119}">
      <dsp:nvSpPr>
        <dsp:cNvPr id="0" name=""/>
        <dsp:cNvSpPr/>
      </dsp:nvSpPr>
      <dsp:spPr>
        <a:xfrm>
          <a:off x="1989304" y="168716"/>
          <a:ext cx="3067194" cy="877723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2000" b="1" kern="1200" noProof="0" dirty="0"/>
            <a:t>: </a:t>
          </a:r>
          <a:r>
            <a:rPr lang="de-DE" sz="2000" b="1" kern="1200" noProof="0" dirty="0"/>
            <a:t>ein brennendes Gefühl haben</a:t>
          </a:r>
          <a:endParaRPr lang="en" sz="2000" b="1" kern="1200" noProof="0" dirty="0"/>
        </a:p>
      </dsp:txBody>
      <dsp:txXfrm>
        <a:off x="2428166" y="168716"/>
        <a:ext cx="2189471" cy="877723"/>
      </dsp:txXfrm>
    </dsp:sp>
    <dsp:sp modelId="{07DDF968-0E92-4133-920B-F52297154214}">
      <dsp:nvSpPr>
        <dsp:cNvPr id="0" name=""/>
        <dsp:cNvSpPr/>
      </dsp:nvSpPr>
      <dsp:spPr>
        <a:xfrm>
          <a:off x="4895111" y="168716"/>
          <a:ext cx="3572616" cy="877723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1433129"/>
              <a:satOff val="-586"/>
              <a:lumOff val="-1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beneidet nicht </a:t>
          </a:r>
          <a:r>
            <a:rPr lang="de-DE" sz="1800" b="1" kern="1200" noProof="0" dirty="0"/>
            <a:t>diejenigen, die andere Gaben/Tugenden haben</a:t>
          </a:r>
          <a:endParaRPr lang="en" sz="2000" b="1" kern="1200" noProof="0" dirty="0"/>
        </a:p>
      </dsp:txBody>
      <dsp:txXfrm>
        <a:off x="5333973" y="168716"/>
        <a:ext cx="2694893" cy="877723"/>
      </dsp:txXfrm>
    </dsp:sp>
    <dsp:sp modelId="{169525B1-C073-4224-A08C-048F355CD70C}">
      <dsp:nvSpPr>
        <dsp:cNvPr id="0" name=""/>
        <dsp:cNvSpPr/>
      </dsp:nvSpPr>
      <dsp:spPr>
        <a:xfrm>
          <a:off x="3221" y="1189755"/>
          <a:ext cx="2056366" cy="1057498"/>
        </a:xfrm>
        <a:prstGeom prst="homePlate">
          <a:avLst/>
        </a:prstGeom>
        <a:gradFill rotWithShape="0">
          <a:gsLst>
            <a:gs pos="0">
              <a:schemeClr val="accent4">
                <a:hueOff val="3289142"/>
                <a:satOff val="2771"/>
                <a:lumOff val="-3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89142"/>
                <a:satOff val="2771"/>
                <a:lumOff val="-3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89142"/>
                <a:satOff val="2771"/>
                <a:lumOff val="-3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 sich nicht hervor</a:t>
          </a:r>
        </a:p>
      </dsp:txBody>
      <dsp:txXfrm>
        <a:off x="3221" y="1189755"/>
        <a:ext cx="1791992" cy="1057498"/>
      </dsp:txXfrm>
    </dsp:sp>
    <dsp:sp modelId="{96C34CE6-8738-4E95-B1A0-FDC2A80E076D}">
      <dsp:nvSpPr>
        <dsp:cNvPr id="0" name=""/>
        <dsp:cNvSpPr/>
      </dsp:nvSpPr>
      <dsp:spPr>
        <a:xfrm>
          <a:off x="1990134" y="1279642"/>
          <a:ext cx="3067194" cy="877723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2866257"/>
              <a:satOff val="-1171"/>
              <a:lumOff val="-32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2000" b="1" kern="1200" noProof="0" dirty="0"/>
            <a:t>: p</a:t>
          </a:r>
          <a:r>
            <a:rPr lang="de-DE" sz="2000" b="1" kern="1200" noProof="0" dirty="0" err="1"/>
            <a:t>rahlen</a:t>
          </a:r>
          <a:r>
            <a:rPr lang="de-DE" sz="2000" b="1" kern="1200" noProof="0" dirty="0"/>
            <a:t>, angeben</a:t>
          </a:r>
          <a:endParaRPr lang="en" sz="2000" b="1" kern="1200" noProof="0" dirty="0"/>
        </a:p>
      </dsp:txBody>
      <dsp:txXfrm>
        <a:off x="2428996" y="1279642"/>
        <a:ext cx="2189471" cy="877723"/>
      </dsp:txXfrm>
    </dsp:sp>
    <dsp:sp modelId="{51F76EEE-3B51-4F1F-B355-E38683073737}">
      <dsp:nvSpPr>
        <dsp:cNvPr id="0" name=""/>
        <dsp:cNvSpPr/>
      </dsp:nvSpPr>
      <dsp:spPr>
        <a:xfrm>
          <a:off x="4891890" y="1279642"/>
          <a:ext cx="3572616" cy="877723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4299386"/>
              <a:satOff val="-1757"/>
              <a:lumOff val="-48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will nicht von anderen gelobt werden</a:t>
          </a:r>
          <a:endParaRPr lang="en" sz="2000" b="1" kern="1200" noProof="0" dirty="0"/>
        </a:p>
      </dsp:txBody>
      <dsp:txXfrm>
        <a:off x="5330752" y="1279642"/>
        <a:ext cx="2694893" cy="877723"/>
      </dsp:txXfrm>
    </dsp:sp>
    <dsp:sp modelId="{DB5AFC04-BD33-45D1-AC6F-967867F6381A}">
      <dsp:nvSpPr>
        <dsp:cNvPr id="0" name=""/>
        <dsp:cNvSpPr/>
      </dsp:nvSpPr>
      <dsp:spPr>
        <a:xfrm>
          <a:off x="3221" y="2300681"/>
          <a:ext cx="2055536" cy="1057498"/>
        </a:xfrm>
        <a:prstGeom prst="homePlate">
          <a:avLst/>
        </a:prstGeom>
        <a:gradFill rotWithShape="0">
          <a:gsLst>
            <a:gs pos="0">
              <a:schemeClr val="accent4">
                <a:hueOff val="6578285"/>
                <a:satOff val="554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78285"/>
                <a:satOff val="554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78285"/>
                <a:satOff val="554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Bläht sich nicht auf</a:t>
          </a:r>
        </a:p>
      </dsp:txBody>
      <dsp:txXfrm>
        <a:off x="3221" y="2300681"/>
        <a:ext cx="1791162" cy="1057498"/>
      </dsp:txXfrm>
    </dsp:sp>
    <dsp:sp modelId="{1CCE6C85-7B5D-430B-9F56-A9C418DB1D95}">
      <dsp:nvSpPr>
        <dsp:cNvPr id="0" name=""/>
        <dsp:cNvSpPr/>
      </dsp:nvSpPr>
      <dsp:spPr>
        <a:xfrm>
          <a:off x="1989304" y="2390569"/>
          <a:ext cx="3067194" cy="877723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5732515"/>
              <a:satOff val="-2342"/>
              <a:lumOff val="-64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2000" b="1" kern="1200" noProof="0" dirty="0"/>
            <a:t>: sich wichtig machen, stolz werden</a:t>
          </a:r>
        </a:p>
      </dsp:txBody>
      <dsp:txXfrm>
        <a:off x="2428166" y="2390569"/>
        <a:ext cx="2189471" cy="877723"/>
      </dsp:txXfrm>
    </dsp:sp>
    <dsp:sp modelId="{B52B9E53-451A-4F36-9119-9FF81DD2233D}">
      <dsp:nvSpPr>
        <dsp:cNvPr id="0" name=""/>
        <dsp:cNvSpPr/>
      </dsp:nvSpPr>
      <dsp:spPr>
        <a:xfrm>
          <a:off x="4891060" y="2390569"/>
          <a:ext cx="3572616" cy="877723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7165644"/>
              <a:satOff val="-2928"/>
              <a:lumOff val="-80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hat kein überhöhtes Selbstbild</a:t>
          </a:r>
          <a:endParaRPr lang="en" sz="2000" b="1" kern="1200" noProof="0" dirty="0"/>
        </a:p>
      </dsp:txBody>
      <dsp:txXfrm>
        <a:off x="5329922" y="2390569"/>
        <a:ext cx="2694893" cy="877723"/>
      </dsp:txXfrm>
    </dsp:sp>
    <dsp:sp modelId="{B20A4C7E-36B3-4725-8DFB-4FF5CDEB91EC}">
      <dsp:nvSpPr>
        <dsp:cNvPr id="0" name=""/>
        <dsp:cNvSpPr/>
      </dsp:nvSpPr>
      <dsp:spPr>
        <a:xfrm>
          <a:off x="3221" y="3411608"/>
          <a:ext cx="2056366" cy="1057498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Sie verhält sich nicht unhöflich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21" y="3411608"/>
        <a:ext cx="1791992" cy="1057498"/>
      </dsp:txXfrm>
    </dsp:sp>
    <dsp:sp modelId="{68F1CFFE-5D06-459E-BCBD-974819EFBFA0}">
      <dsp:nvSpPr>
        <dsp:cNvPr id="0" name=""/>
        <dsp:cNvSpPr/>
      </dsp:nvSpPr>
      <dsp:spPr>
        <a:xfrm>
          <a:off x="1990134" y="3501495"/>
          <a:ext cx="3067194" cy="877723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8598772"/>
              <a:satOff val="-3513"/>
              <a:lumOff val="-96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2000" b="1" kern="1200" noProof="0" dirty="0"/>
            <a:t>: sich unangemessen verhalten</a:t>
          </a:r>
        </a:p>
      </dsp:txBody>
      <dsp:txXfrm>
        <a:off x="2428996" y="3501495"/>
        <a:ext cx="2189471" cy="877723"/>
      </dsp:txXfrm>
    </dsp:sp>
    <dsp:sp modelId="{D8FE57D5-CC58-4448-9530-962042026ED1}">
      <dsp:nvSpPr>
        <dsp:cNvPr id="0" name=""/>
        <dsp:cNvSpPr/>
      </dsp:nvSpPr>
      <dsp:spPr>
        <a:xfrm>
          <a:off x="4891890" y="3501495"/>
          <a:ext cx="3572616" cy="877723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verstößt nicht gegen </a:t>
          </a:r>
          <a:r>
            <a:rPr lang="de-DE" sz="1800" b="1" kern="1200" noProof="0" dirty="0"/>
            <a:t>gesellschaftliche/ </a:t>
          </a:r>
          <a:r>
            <a:rPr lang="de-DE" sz="2000" b="1" kern="1200" noProof="0" dirty="0"/>
            <a:t>moralische Normen</a:t>
          </a:r>
          <a:endParaRPr lang="en" sz="2000" b="1" kern="1200" noProof="0" dirty="0"/>
        </a:p>
      </dsp:txBody>
      <dsp:txXfrm>
        <a:off x="5330752" y="3501495"/>
        <a:ext cx="2694893" cy="8777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9585B-2310-4252-B817-AAA4F9838368}">
      <dsp:nvSpPr>
        <dsp:cNvPr id="0" name=""/>
        <dsp:cNvSpPr/>
      </dsp:nvSpPr>
      <dsp:spPr>
        <a:xfrm>
          <a:off x="4349" y="291096"/>
          <a:ext cx="1925871" cy="1103240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sucht nicht den eigenen Vorteil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49" y="291096"/>
        <a:ext cx="1650061" cy="1103240"/>
      </dsp:txXfrm>
    </dsp:sp>
    <dsp:sp modelId="{361FE7B8-5C4B-437A-AE96-F3A6E0833C37}">
      <dsp:nvSpPr>
        <dsp:cNvPr id="0" name=""/>
        <dsp:cNvSpPr/>
      </dsp:nvSpPr>
      <dsp:spPr>
        <a:xfrm>
          <a:off x="1844624" y="384872"/>
          <a:ext cx="3347247" cy="915689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2000" b="1" kern="1200" noProof="0" dirty="0"/>
            <a:t>: suchen</a:t>
          </a:r>
        </a:p>
      </dsp:txBody>
      <dsp:txXfrm>
        <a:off x="2302469" y="384872"/>
        <a:ext cx="2431558" cy="915689"/>
      </dsp:txXfrm>
    </dsp:sp>
    <dsp:sp modelId="{A59A0B62-003F-4038-A25E-0EB235616BF2}">
      <dsp:nvSpPr>
        <dsp:cNvPr id="0" name=""/>
        <dsp:cNvSpPr/>
      </dsp:nvSpPr>
      <dsp:spPr>
        <a:xfrm>
          <a:off x="5115360" y="384872"/>
          <a:ext cx="3347247" cy="915689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1433129"/>
              <a:satOff val="-586"/>
              <a:lumOff val="-1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verzichtet auf ihre Rechte zum Wohl anderer</a:t>
          </a:r>
          <a:endParaRPr lang="en" sz="2000" b="1" kern="1200" noProof="0" dirty="0"/>
        </a:p>
      </dsp:txBody>
      <dsp:txXfrm>
        <a:off x="5573205" y="384872"/>
        <a:ext cx="2431558" cy="915689"/>
      </dsp:txXfrm>
    </dsp:sp>
    <dsp:sp modelId="{91924D95-6CEC-4FC5-BE12-C31DB7DC3964}">
      <dsp:nvSpPr>
        <dsp:cNvPr id="0" name=""/>
        <dsp:cNvSpPr/>
      </dsp:nvSpPr>
      <dsp:spPr>
        <a:xfrm>
          <a:off x="4349" y="1434991"/>
          <a:ext cx="1925871" cy="1103240"/>
        </a:xfrm>
        <a:prstGeom prst="homePlate">
          <a:avLst/>
        </a:prstGeom>
        <a:gradFill rotWithShape="0">
          <a:gsLst>
            <a:gs pos="0">
              <a:schemeClr val="accent4">
                <a:hueOff val="3289142"/>
                <a:satOff val="2771"/>
                <a:lumOff val="-3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89142"/>
                <a:satOff val="2771"/>
                <a:lumOff val="-3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89142"/>
                <a:satOff val="2771"/>
                <a:lumOff val="-3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lässt sich nicht provozieren</a:t>
          </a:r>
        </a:p>
      </dsp:txBody>
      <dsp:txXfrm>
        <a:off x="4349" y="1434991"/>
        <a:ext cx="1650061" cy="1103240"/>
      </dsp:txXfrm>
    </dsp:sp>
    <dsp:sp modelId="{ED56B013-7A69-4BC3-AE95-16DB4F0CB600}">
      <dsp:nvSpPr>
        <dsp:cNvPr id="0" name=""/>
        <dsp:cNvSpPr/>
      </dsp:nvSpPr>
      <dsp:spPr>
        <a:xfrm>
          <a:off x="1844624" y="1500805"/>
          <a:ext cx="3347247" cy="971612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2866257"/>
              <a:satOff val="-1171"/>
              <a:lumOff val="-32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2000" b="1" kern="1200" noProof="0" dirty="0"/>
            <a:t>: </a:t>
          </a:r>
          <a:r>
            <a:rPr lang="de-DE" sz="1600" b="1" kern="1200" noProof="0" dirty="0"/>
            <a:t>übertreiben, </a:t>
          </a:r>
          <a:br>
            <a:rPr lang="de-DE" sz="1600" b="1" kern="1200" noProof="0" dirty="0"/>
          </a:br>
          <a:r>
            <a:rPr lang="de-DE" sz="1600" b="1" kern="1200" noProof="0" dirty="0"/>
            <a:t>um zu reizen, provozieren oder zu verärgern</a:t>
          </a:r>
          <a:endParaRPr lang="en" sz="2000" b="1" kern="1200" noProof="0" dirty="0"/>
        </a:p>
      </dsp:txBody>
      <dsp:txXfrm>
        <a:off x="2330430" y="1500805"/>
        <a:ext cx="2375635" cy="971612"/>
      </dsp:txXfrm>
    </dsp:sp>
    <dsp:sp modelId="{164C8E25-0F11-4535-8F6B-5D6C014D9107}">
      <dsp:nvSpPr>
        <dsp:cNvPr id="0" name=""/>
        <dsp:cNvSpPr/>
      </dsp:nvSpPr>
      <dsp:spPr>
        <a:xfrm>
          <a:off x="5115360" y="1431210"/>
          <a:ext cx="3347247" cy="1110802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4299386"/>
              <a:satOff val="-1757"/>
              <a:lumOff val="-48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ist weder reizbar noch überempfindlich</a:t>
          </a:r>
          <a:endParaRPr lang="en" sz="2000" b="1" kern="1200" noProof="0" dirty="0"/>
        </a:p>
      </dsp:txBody>
      <dsp:txXfrm>
        <a:off x="5670761" y="1431210"/>
        <a:ext cx="2236445" cy="1110802"/>
      </dsp:txXfrm>
    </dsp:sp>
    <dsp:sp modelId="{BF6C196A-F9BA-482C-8FFB-463A4F6BE7D1}">
      <dsp:nvSpPr>
        <dsp:cNvPr id="0" name=""/>
        <dsp:cNvSpPr/>
      </dsp:nvSpPr>
      <dsp:spPr>
        <a:xfrm>
          <a:off x="4349" y="2582666"/>
          <a:ext cx="1925871" cy="1103240"/>
        </a:xfrm>
        <a:prstGeom prst="homePlate">
          <a:avLst/>
        </a:prstGeom>
        <a:gradFill rotWithShape="0">
          <a:gsLst>
            <a:gs pos="0">
              <a:schemeClr val="accent4">
                <a:hueOff val="6578285"/>
                <a:satOff val="554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78285"/>
                <a:satOff val="554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78285"/>
                <a:satOff val="554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denkt sich nichts Arges</a:t>
          </a:r>
        </a:p>
      </dsp:txBody>
      <dsp:txXfrm>
        <a:off x="4349" y="2582666"/>
        <a:ext cx="1650061" cy="1103240"/>
      </dsp:txXfrm>
    </dsp:sp>
    <dsp:sp modelId="{DA2DF499-8290-441B-B627-1655DEBC7209}">
      <dsp:nvSpPr>
        <dsp:cNvPr id="0" name=""/>
        <dsp:cNvSpPr/>
      </dsp:nvSpPr>
      <dsp:spPr>
        <a:xfrm>
          <a:off x="1844624" y="2578885"/>
          <a:ext cx="3347247" cy="1110802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5732515"/>
              <a:satOff val="-2342"/>
              <a:lumOff val="-64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2000" b="1" kern="1200" noProof="0" dirty="0"/>
            <a:t>: </a:t>
          </a:r>
          <a:r>
            <a:rPr lang="de-DE" sz="2000" b="1" kern="1200" noProof="0" dirty="0"/>
            <a:t>Inventar machen</a:t>
          </a:r>
          <a:endParaRPr lang="en" sz="2000" b="1" kern="1200" noProof="0" dirty="0"/>
        </a:p>
      </dsp:txBody>
      <dsp:txXfrm>
        <a:off x="2400025" y="2578885"/>
        <a:ext cx="2236445" cy="1110802"/>
      </dsp:txXfrm>
    </dsp:sp>
    <dsp:sp modelId="{649A6CBF-F290-4EEE-B78D-0D564C2B9D25}">
      <dsp:nvSpPr>
        <dsp:cNvPr id="0" name=""/>
        <dsp:cNvSpPr/>
      </dsp:nvSpPr>
      <dsp:spPr>
        <a:xfrm>
          <a:off x="5115360" y="2578885"/>
          <a:ext cx="3347247" cy="1110802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7165644"/>
              <a:satOff val="-2928"/>
              <a:lumOff val="-80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vergibt und ignoriert erlittene Vergehen</a:t>
          </a:r>
          <a:endParaRPr lang="en" sz="2000" b="1" kern="1200" noProof="0" dirty="0"/>
        </a:p>
      </dsp:txBody>
      <dsp:txXfrm>
        <a:off x="5670761" y="2578885"/>
        <a:ext cx="2236445" cy="1110802"/>
      </dsp:txXfrm>
    </dsp:sp>
    <dsp:sp modelId="{0E148539-EB33-4ABA-B989-DB519EA8B5CE}">
      <dsp:nvSpPr>
        <dsp:cNvPr id="0" name=""/>
        <dsp:cNvSpPr/>
      </dsp:nvSpPr>
      <dsp:spPr>
        <a:xfrm>
          <a:off x="4349" y="3730342"/>
          <a:ext cx="1926642" cy="1103240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 nicht boshaft</a:t>
          </a:r>
        </a:p>
      </dsp:txBody>
      <dsp:txXfrm>
        <a:off x="4349" y="3730342"/>
        <a:ext cx="1650832" cy="1103240"/>
      </dsp:txXfrm>
    </dsp:sp>
    <dsp:sp modelId="{E9B318AF-1F9A-4683-BD60-E6D76EFFF793}">
      <dsp:nvSpPr>
        <dsp:cNvPr id="0" name=""/>
        <dsp:cNvSpPr/>
      </dsp:nvSpPr>
      <dsp:spPr>
        <a:xfrm>
          <a:off x="1845394" y="3726561"/>
          <a:ext cx="3347247" cy="1110802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8598772"/>
              <a:satOff val="-3513"/>
              <a:lumOff val="-96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2000" b="1" kern="1200" noProof="0" dirty="0"/>
            <a:t>: </a:t>
          </a:r>
          <a:r>
            <a:rPr lang="de-DE" sz="2000" b="1" kern="1200" noProof="0" dirty="0"/>
            <a:t>fröhlich, glücklich sein oder sich wohl  fühlen</a:t>
          </a:r>
          <a:endParaRPr lang="en" sz="2000" b="1" kern="1200" noProof="0" dirty="0"/>
        </a:p>
      </dsp:txBody>
      <dsp:txXfrm>
        <a:off x="2400795" y="3726561"/>
        <a:ext cx="2236445" cy="1110802"/>
      </dsp:txXfrm>
    </dsp:sp>
    <dsp:sp modelId="{F0F60C94-7EB6-4949-BD65-B9F32C4BA715}">
      <dsp:nvSpPr>
        <dsp:cNvPr id="0" name=""/>
        <dsp:cNvSpPr/>
      </dsp:nvSpPr>
      <dsp:spPr>
        <a:xfrm>
          <a:off x="5116131" y="3726561"/>
          <a:ext cx="3347247" cy="1110802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/>
            <a:t>Sie freut sich nicht über Fehltritte, versucht sie aber zu korrigieren</a:t>
          </a:r>
          <a:endParaRPr lang="en" sz="2000" b="1" kern="1200" noProof="0" dirty="0"/>
        </a:p>
      </dsp:txBody>
      <dsp:txXfrm>
        <a:off x="5671532" y="3726561"/>
        <a:ext cx="2236445" cy="11108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EF795-DD42-42AC-8FC3-60BD676E9449}">
      <dsp:nvSpPr>
        <dsp:cNvPr id="0" name=""/>
        <dsp:cNvSpPr/>
      </dsp:nvSpPr>
      <dsp:spPr>
        <a:xfrm>
          <a:off x="7827" y="883135"/>
          <a:ext cx="2877036" cy="2147646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400" b="1" kern="1200" noProof="0" dirty="0"/>
            <a:t>Er vertraute </a:t>
          </a:r>
          <a:br>
            <a:rPr lang="de-DE" sz="2400" b="1" kern="1200" noProof="0" dirty="0"/>
          </a:br>
          <a:r>
            <a:rPr lang="de-DE" sz="2400" b="1" kern="1200" noProof="0" dirty="0"/>
            <a:t>auf die Aufrichtigkeit des Zachäus</a:t>
          </a:r>
          <a:br>
            <a:rPr lang="en" sz="2400" b="1" kern="1200" noProof="0" dirty="0"/>
          </a:br>
          <a:r>
            <a:rPr lang="en" sz="2400" b="1" kern="1200" noProof="0" dirty="0"/>
            <a:t>(Lk. 19:8-9)</a:t>
          </a:r>
        </a:p>
      </dsp:txBody>
      <dsp:txXfrm>
        <a:off x="58149" y="933457"/>
        <a:ext cx="2776392" cy="2097324"/>
      </dsp:txXfrm>
    </dsp:sp>
    <dsp:sp modelId="{DCD78947-53D8-40B5-AA73-E5793E20D177}">
      <dsp:nvSpPr>
        <dsp:cNvPr id="0" name=""/>
        <dsp:cNvSpPr/>
      </dsp:nvSpPr>
      <dsp:spPr>
        <a:xfrm>
          <a:off x="7827" y="3030950"/>
          <a:ext cx="2877036" cy="923488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schenkt jedem Vertrauen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827" y="3030950"/>
        <a:ext cx="2026081" cy="923488"/>
      </dsp:txXfrm>
    </dsp:sp>
    <dsp:sp modelId="{3F22C4B6-C079-4973-8BB2-79A23ACE0857}">
      <dsp:nvSpPr>
        <dsp:cNvPr id="0" name=""/>
        <dsp:cNvSpPr/>
      </dsp:nvSpPr>
      <dsp:spPr>
        <a:xfrm>
          <a:off x="344149" y="3765644"/>
          <a:ext cx="2267901" cy="1507201"/>
        </a:xfrm>
        <a:prstGeom prst="round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002196" y="845732"/>
          <a:ext cx="2877036" cy="2147646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400" b="1" kern="1200" noProof="0" dirty="0"/>
            <a:t>Er bereitete </a:t>
          </a:r>
          <a:br>
            <a:rPr lang="de-DE" sz="2400" b="1" kern="1200" noProof="0" dirty="0"/>
          </a:br>
          <a:r>
            <a:rPr lang="de-DE" sz="2400" b="1" kern="1200" noProof="0" dirty="0"/>
            <a:t>12 Männer </a:t>
          </a:r>
          <a:br>
            <a:rPr lang="de-DE" sz="2400" b="1" kern="1200" noProof="0" dirty="0"/>
          </a:br>
          <a:r>
            <a:rPr lang="de-DE" sz="2400" b="1" kern="1200" noProof="0" dirty="0"/>
            <a:t>auf eine </a:t>
          </a:r>
          <a:br>
            <a:rPr lang="de-DE" sz="2400" b="1" kern="1200" noProof="0" dirty="0"/>
          </a:br>
          <a:r>
            <a:rPr lang="de-DE" sz="2400" b="1" kern="1200" noProof="0" dirty="0"/>
            <a:t>"unmögliche" Mission vor</a:t>
          </a:r>
          <a:endParaRPr lang="en" sz="2400" b="1" kern="1200" noProof="0" dirty="0"/>
        </a:p>
      </dsp:txBody>
      <dsp:txXfrm>
        <a:off x="4052518" y="896054"/>
        <a:ext cx="2776392" cy="2097324"/>
      </dsp:txXfrm>
    </dsp:sp>
    <dsp:sp modelId="{5913AA16-EB74-4F20-9642-ED922FB53DE3}">
      <dsp:nvSpPr>
        <dsp:cNvPr id="0" name=""/>
        <dsp:cNvSpPr/>
      </dsp:nvSpPr>
      <dsp:spPr>
        <a:xfrm>
          <a:off x="4002196" y="2993547"/>
          <a:ext cx="2877036" cy="923488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gibt allen eine Hoffnung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02196" y="2993547"/>
        <a:ext cx="2026081" cy="923488"/>
      </dsp:txXfrm>
    </dsp:sp>
    <dsp:sp modelId="{795C8EFA-4533-4891-8D05-73565B751098}">
      <dsp:nvSpPr>
        <dsp:cNvPr id="0" name=""/>
        <dsp:cNvSpPr/>
      </dsp:nvSpPr>
      <dsp:spPr>
        <a:xfrm>
          <a:off x="4341579" y="3721080"/>
          <a:ext cx="2182410" cy="1656816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953820" y="851731"/>
          <a:ext cx="2877036" cy="2147646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400" b="1" kern="1200" noProof="0" dirty="0"/>
            <a:t>Er ertrug Hunger, Ablehnung, Schmerz und Verfolgung</a:t>
          </a:r>
          <a:endParaRPr lang="en" sz="2400" b="1" kern="1200" noProof="0" dirty="0"/>
        </a:p>
      </dsp:txBody>
      <dsp:txXfrm>
        <a:off x="8004142" y="902053"/>
        <a:ext cx="2776392" cy="2097324"/>
      </dsp:txXfrm>
    </dsp:sp>
    <dsp:sp modelId="{84DE7143-48BC-47DA-BA03-B16160E8CD61}">
      <dsp:nvSpPr>
        <dsp:cNvPr id="0" name=""/>
        <dsp:cNvSpPr/>
      </dsp:nvSpPr>
      <dsp:spPr>
        <a:xfrm>
          <a:off x="7953820" y="2999546"/>
          <a:ext cx="2877036" cy="923488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erträgt alles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53820" y="2999546"/>
        <a:ext cx="2026081" cy="923488"/>
      </dsp:txXfrm>
    </dsp:sp>
    <dsp:sp modelId="{969454A3-B4CB-43C6-8FA5-556E7C08AA2C}">
      <dsp:nvSpPr>
        <dsp:cNvPr id="0" name=""/>
        <dsp:cNvSpPr/>
      </dsp:nvSpPr>
      <dsp:spPr>
        <a:xfrm>
          <a:off x="8309052" y="3754796"/>
          <a:ext cx="2248205" cy="1632820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0" y="1692550"/>
          <a:ext cx="2062402" cy="1539539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strebte keine Ehrungen an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 verkehrte mit den Bescheidenen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073" y="1728623"/>
        <a:ext cx="1990256" cy="1503466"/>
      </dsp:txXfrm>
    </dsp:sp>
    <dsp:sp modelId="{9B67C606-7E82-4272-9564-5CC13E9082A7}">
      <dsp:nvSpPr>
        <dsp:cNvPr id="0" name=""/>
        <dsp:cNvSpPr/>
      </dsp:nvSpPr>
      <dsp:spPr>
        <a:xfrm>
          <a:off x="4653" y="3225129"/>
          <a:ext cx="2062402" cy="662002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Er kannte keinen Neid</a:t>
          </a:r>
        </a:p>
      </dsp:txBody>
      <dsp:txXfrm>
        <a:off x="4653" y="3225129"/>
        <a:ext cx="1452395" cy="662002"/>
      </dsp:txXfrm>
    </dsp:sp>
    <dsp:sp modelId="{FFC15726-A314-45F1-B5FB-0EF4D0146EC0}">
      <dsp:nvSpPr>
        <dsp:cNvPr id="0" name=""/>
        <dsp:cNvSpPr/>
      </dsp:nvSpPr>
      <dsp:spPr>
        <a:xfrm>
          <a:off x="194945" y="3965125"/>
          <a:ext cx="1672685" cy="1182346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2891485" y="1578496"/>
          <a:ext cx="2062402" cy="1539539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Obwohl Er der König des Universums war, prahlte Er nicht damit.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27558" y="1614569"/>
        <a:ext cx="1990256" cy="1503466"/>
      </dsp:txXfrm>
    </dsp:sp>
    <dsp:sp modelId="{F42BEF30-E54C-4ECF-BBE3-277F30645CF6}">
      <dsp:nvSpPr>
        <dsp:cNvPr id="0" name=""/>
        <dsp:cNvSpPr/>
      </dsp:nvSpPr>
      <dsp:spPr>
        <a:xfrm>
          <a:off x="2891485" y="3118158"/>
          <a:ext cx="2062402" cy="662002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noProof="0" dirty="0">
              <a:solidFill>
                <a:schemeClr val="tx1"/>
              </a:solidFill>
            </a:rPr>
            <a:t>Er stellte sich nicht zur Schau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2891485" y="3118158"/>
        <a:ext cx="1452395" cy="662002"/>
      </dsp:txXfrm>
    </dsp:sp>
    <dsp:sp modelId="{B1CB84AA-D097-4BBB-842A-B34B0C722ED2}">
      <dsp:nvSpPr>
        <dsp:cNvPr id="0" name=""/>
        <dsp:cNvSpPr/>
      </dsp:nvSpPr>
      <dsp:spPr>
        <a:xfrm>
          <a:off x="2999694" y="3865902"/>
          <a:ext cx="1798596" cy="1610231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841273" y="1562901"/>
          <a:ext cx="2062402" cy="1539539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war bereit, die bescheidensten Aufgaben zu übernehmen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77346" y="1598974"/>
        <a:ext cx="1990256" cy="1503466"/>
      </dsp:txXfrm>
    </dsp:sp>
    <dsp:sp modelId="{A8E5CCCB-F422-4FCA-8F60-6A8E50C8358A}">
      <dsp:nvSpPr>
        <dsp:cNvPr id="0" name=""/>
        <dsp:cNvSpPr/>
      </dsp:nvSpPr>
      <dsp:spPr>
        <a:xfrm>
          <a:off x="5841273" y="3102563"/>
          <a:ext cx="2062402" cy="66200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noProof="0" dirty="0">
              <a:solidFill>
                <a:schemeClr val="tx1"/>
              </a:solidFill>
            </a:rPr>
            <a:t>Er machte sich nicht wichtig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841273" y="3102563"/>
        <a:ext cx="1452395" cy="662002"/>
      </dsp:txXfrm>
    </dsp:sp>
    <dsp:sp modelId="{5F65E06B-5066-4D62-986A-635F9C4B20CA}">
      <dsp:nvSpPr>
        <dsp:cNvPr id="0" name=""/>
        <dsp:cNvSpPr/>
      </dsp:nvSpPr>
      <dsp:spPr>
        <a:xfrm>
          <a:off x="5866971" y="3845579"/>
          <a:ext cx="1931234" cy="1672613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857380" y="1584628"/>
          <a:ext cx="2062402" cy="1539539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behandelte alle mit Höflichkeit und Anstand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893453" y="1620701"/>
        <a:ext cx="1990256" cy="1503466"/>
      </dsp:txXfrm>
    </dsp:sp>
    <dsp:sp modelId="{7740320B-352D-48E7-AB7D-D81CC187DBAE}">
      <dsp:nvSpPr>
        <dsp:cNvPr id="0" name=""/>
        <dsp:cNvSpPr/>
      </dsp:nvSpPr>
      <dsp:spPr>
        <a:xfrm>
          <a:off x="8857380" y="3124290"/>
          <a:ext cx="2062402" cy="66200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Er war nie grob</a:t>
          </a:r>
        </a:p>
      </dsp:txBody>
      <dsp:txXfrm>
        <a:off x="8857380" y="3124290"/>
        <a:ext cx="1452395" cy="662002"/>
      </dsp:txXfrm>
    </dsp:sp>
    <dsp:sp modelId="{876BC4F4-F50C-4F38-B8F9-DC01BA014DA5}">
      <dsp:nvSpPr>
        <dsp:cNvPr id="0" name=""/>
        <dsp:cNvSpPr/>
      </dsp:nvSpPr>
      <dsp:spPr>
        <a:xfrm>
          <a:off x="8968169" y="3886897"/>
          <a:ext cx="1830768" cy="1585703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14C36C-19A1-43B1-AC5D-9E1C04A3F84C}">
      <dsp:nvSpPr>
        <dsp:cNvPr id="0" name=""/>
        <dsp:cNvSpPr/>
      </dsp:nvSpPr>
      <dsp:spPr>
        <a:xfrm>
          <a:off x="197172" y="738879"/>
          <a:ext cx="2202769" cy="2217253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tat immer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 Willen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Seines VATERS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 6,38)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8786" y="790493"/>
        <a:ext cx="2099541" cy="2165639"/>
      </dsp:txXfrm>
    </dsp:sp>
    <dsp:sp modelId="{9DE5B9B5-A589-4BA7-BC84-701E4C5C1116}">
      <dsp:nvSpPr>
        <dsp:cNvPr id="0" name=""/>
        <dsp:cNvSpPr/>
      </dsp:nvSpPr>
      <dsp:spPr>
        <a:xfrm>
          <a:off x="197172" y="2260105"/>
          <a:ext cx="2202769" cy="9534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noProof="0" dirty="0">
              <a:solidFill>
                <a:schemeClr val="tx1"/>
              </a:solidFill>
            </a:rPr>
            <a:t>Er suchte nie sein Eigenes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197172" y="2260105"/>
        <a:ext cx="1551246" cy="953419"/>
      </dsp:txXfrm>
    </dsp:sp>
    <dsp:sp modelId="{58F0DE82-FA84-4FF9-96D7-BE7A5F744133}">
      <dsp:nvSpPr>
        <dsp:cNvPr id="0" name=""/>
        <dsp:cNvSpPr/>
      </dsp:nvSpPr>
      <dsp:spPr>
        <a:xfrm>
          <a:off x="342043" y="3338155"/>
          <a:ext cx="1839231" cy="1599555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2960667" y="750078"/>
          <a:ext cx="2202769" cy="2217253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Selbst wenn sie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Ihn schlugen, reagierte Er höflich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 18:22-23)</a:t>
          </a:r>
        </a:p>
      </dsp:txBody>
      <dsp:txXfrm>
        <a:off x="3012281" y="801692"/>
        <a:ext cx="2099541" cy="2165639"/>
      </dsp:txXfrm>
    </dsp:sp>
    <dsp:sp modelId="{1E238741-7F7D-4A40-A4C2-ACEEFCA9A2EC}">
      <dsp:nvSpPr>
        <dsp:cNvPr id="0" name=""/>
        <dsp:cNvSpPr/>
      </dsp:nvSpPr>
      <dsp:spPr>
        <a:xfrm>
          <a:off x="2960667" y="2271303"/>
          <a:ext cx="2202769" cy="9534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Er ließ sich nicht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provozieren</a:t>
          </a:r>
        </a:p>
      </dsp:txBody>
      <dsp:txXfrm>
        <a:off x="2960667" y="2271303"/>
        <a:ext cx="1551246" cy="953419"/>
      </dsp:txXfrm>
    </dsp:sp>
    <dsp:sp modelId="{76717F9B-F510-4796-827E-7EB1B0B77F42}">
      <dsp:nvSpPr>
        <dsp:cNvPr id="0" name=""/>
        <dsp:cNvSpPr/>
      </dsp:nvSpPr>
      <dsp:spPr>
        <a:xfrm>
          <a:off x="3008879" y="3323131"/>
          <a:ext cx="2090313" cy="1554762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30680" y="700001"/>
          <a:ext cx="2202769" cy="2217253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bat um Vergebung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für diejenigen,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Ihn gekreuzigt hatten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(Lk. 23:34)</a:t>
          </a:r>
        </a:p>
      </dsp:txBody>
      <dsp:txXfrm>
        <a:off x="5982294" y="751615"/>
        <a:ext cx="2099541" cy="2165639"/>
      </dsp:txXfrm>
    </dsp:sp>
    <dsp:sp modelId="{FF8A09E8-DFB0-4426-A7E9-8B52F0283199}">
      <dsp:nvSpPr>
        <dsp:cNvPr id="0" name=""/>
        <dsp:cNvSpPr/>
      </dsp:nvSpPr>
      <dsp:spPr>
        <a:xfrm>
          <a:off x="5930680" y="2221226"/>
          <a:ext cx="2202769" cy="9534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Er dachte nichts Arges</a:t>
          </a:r>
        </a:p>
      </dsp:txBody>
      <dsp:txXfrm>
        <a:off x="5930680" y="2221226"/>
        <a:ext cx="1551246" cy="953419"/>
      </dsp:txXfrm>
    </dsp:sp>
    <dsp:sp modelId="{13666705-F3F5-4EFB-95D6-21B5431F0265}">
      <dsp:nvSpPr>
        <dsp:cNvPr id="0" name=""/>
        <dsp:cNvSpPr/>
      </dsp:nvSpPr>
      <dsp:spPr>
        <a:xfrm>
          <a:off x="5900345" y="3296947"/>
          <a:ext cx="2123064" cy="175506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917068" y="689934"/>
          <a:ext cx="2202769" cy="2217253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 sprach scharf </a:t>
          </a:r>
          <a:b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zu den ungerechten Pharisäern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sp:txBody>
      <dsp:txXfrm>
        <a:off x="8968682" y="741548"/>
        <a:ext cx="2099541" cy="2165639"/>
      </dsp:txXfrm>
    </dsp:sp>
    <dsp:sp modelId="{E7BEF8A1-8035-43B8-8CEC-87CD6DD1F326}">
      <dsp:nvSpPr>
        <dsp:cNvPr id="0" name=""/>
        <dsp:cNvSpPr/>
      </dsp:nvSpPr>
      <dsp:spPr>
        <a:xfrm>
          <a:off x="8917068" y="2211159"/>
          <a:ext cx="2202769" cy="9534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36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de-DE" sz="1800" b="1" kern="1200" noProof="0" dirty="0">
              <a:solidFill>
                <a:schemeClr val="tx1"/>
              </a:solidFill>
            </a:rPr>
            <a:t>Er freute sich nicht über  </a:t>
          </a:r>
          <a:r>
            <a:rPr lang="de-DE" sz="1800" b="1" kern="1200" noProof="0" dirty="0" err="1">
              <a:solidFill>
                <a:schemeClr val="tx1"/>
              </a:solidFill>
            </a:rPr>
            <a:t>Ungerechtig-keit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917068" y="2211159"/>
        <a:ext cx="1551246" cy="953419"/>
      </dsp:txXfrm>
    </dsp:sp>
    <dsp:sp modelId="{7D8D44D3-D883-4092-A981-13D864968F62}">
      <dsp:nvSpPr>
        <dsp:cNvPr id="0" name=""/>
        <dsp:cNvSpPr/>
      </dsp:nvSpPr>
      <dsp:spPr>
        <a:xfrm>
          <a:off x="8941492" y="3293531"/>
          <a:ext cx="2104204" cy="1795336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4091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2EC0C-E156-B36C-5F11-B13ACCED0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3F984A6-C21F-E698-A62B-77A103A92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39D69F6-F282-53C6-87AF-7956A1862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FB1F22-A162-72B1-DC66-2D1E68758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452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21ECA-849B-83C2-B3EA-90F3E658A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1C1A136-51EA-798B-238D-43862A4FA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9BE41F1-87DC-D79A-A5E6-9B6C04497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4FD8F1E-97E7-3048-960D-7800945DBD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878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8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9.jpe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8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9.jpe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0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0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PORTRAIT DER LIEBE</a:t>
            </a: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3F9677C1-ABE5-3127-A5FB-069551728F72}"/>
              </a:ext>
            </a:extLst>
          </p:cNvPr>
          <p:cNvSpPr txBox="1"/>
          <p:nvPr/>
        </p:nvSpPr>
        <p:spPr>
          <a:xfrm>
            <a:off x="2400129" y="6018836"/>
            <a:ext cx="2498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noProof="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04F7B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Lektion 7</a:t>
            </a:r>
            <a:endParaRPr lang="de-DE" sz="2000" b="1" noProof="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27000">
                  <a:srgbClr val="204F7B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9C7B0C0-81DC-88AA-E45F-1A83AB3792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5112" y="109440"/>
            <a:ext cx="269334" cy="6639119"/>
          </a:xfrm>
          <a:prstGeom prst="rect">
            <a:avLst/>
          </a:prstGeom>
        </p:spPr>
      </p:pic>
      <p:sp>
        <p:nvSpPr>
          <p:cNvPr id="12" name="CuadroTexto 4">
            <a:extLst>
              <a:ext uri="{FF2B5EF4-FFF2-40B4-BE49-F238E27FC236}">
                <a16:creationId xmlns:a16="http://schemas.microsoft.com/office/drawing/2014/main" id="{6D7E23D4-F3FA-47CC-AABD-38B0BEF1B412}"/>
              </a:ext>
            </a:extLst>
          </p:cNvPr>
          <p:cNvSpPr txBox="1"/>
          <p:nvPr/>
        </p:nvSpPr>
        <p:spPr>
          <a:xfrm>
            <a:off x="4927699" y="6144701"/>
            <a:ext cx="6861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noProof="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04F7B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Sabbat, 15. </a:t>
            </a:r>
            <a:r>
              <a:rPr lang="de-DE" sz="20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04F7B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  <a:r>
              <a:rPr lang="de-DE" sz="2000" b="1" noProof="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04F7B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2482472" y="68549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WAS LIEBE BEWIRKT</a:t>
            </a:r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1159147" y="841333"/>
            <a:ext cx="5029200" cy="12618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5"/>
                </a:solidFill>
                <a:latin typeface="Candara" panose="020E0502030303020204" pitchFamily="34" charset="0"/>
              </a:rPr>
              <a:t>Die Liebe ist langmütig und freundlich</a:t>
            </a:r>
            <a:r>
              <a:rPr lang="en" sz="20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  <a:t> […] </a:t>
            </a:r>
            <a:br>
              <a:rPr lang="en" sz="20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5"/>
                </a:solidFill>
                <a:latin typeface="Candara" panose="020E0502030303020204" pitchFamily="34" charset="0"/>
              </a:rPr>
              <a:t>sie freut sich nicht über die Ungerechtigkeit, </a:t>
            </a:r>
            <a:br>
              <a:rPr lang="de-DE" sz="2000" b="1" dirty="0">
                <a:solidFill>
                  <a:schemeClr val="accent5"/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5"/>
                </a:solidFill>
                <a:latin typeface="Candara" panose="020E0502030303020204" pitchFamily="34" charset="0"/>
              </a:rPr>
              <a:t>sie freut sich aber an der Wahrheit;…</a:t>
            </a:r>
            <a:r>
              <a:rPr lang="en" sz="20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  <a:t>” </a:t>
            </a:r>
            <a:br>
              <a:rPr lang="en" sz="20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</a:br>
            <a:r>
              <a:rPr lang="en" sz="16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  <a:t>(1. Kor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6573" y="505671"/>
            <a:ext cx="3271344" cy="5846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992680"/>
              </p:ext>
            </p:extLst>
          </p:nvPr>
        </p:nvGraphicFramePr>
        <p:xfrm>
          <a:off x="-22792" y="2265164"/>
          <a:ext cx="8626017" cy="3936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Scrollen: horizontal 5">
            <a:extLst>
              <a:ext uri="{FF2B5EF4-FFF2-40B4-BE49-F238E27FC236}">
                <a16:creationId xmlns:a16="http://schemas.microsoft.com/office/drawing/2014/main" id="{F768F8D6-118C-01AF-AA9D-B301A7A432F8}"/>
              </a:ext>
            </a:extLst>
          </p:cNvPr>
          <p:cNvSpPr/>
          <p:nvPr/>
        </p:nvSpPr>
        <p:spPr>
          <a:xfrm>
            <a:off x="117987" y="93407"/>
            <a:ext cx="2168013" cy="747926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Mo,  10. Aug– 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Was Liebe tut</a:t>
            </a:r>
          </a:p>
        </p:txBody>
      </p:sp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C7D8E-EA05-A927-A861-A861EDBDA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B9077F6-A268-30AD-FDD6-CE7E9F0159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8439" y="422492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76FAB7A-EC6D-F7A2-F62D-2B42DDE78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805366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329A8D5-8BCC-5373-AB76-E0D8145B26AA}"/>
              </a:ext>
            </a:extLst>
          </p:cNvPr>
          <p:cNvSpPr txBox="1"/>
          <p:nvPr/>
        </p:nvSpPr>
        <p:spPr>
          <a:xfrm>
            <a:off x="710336" y="1100492"/>
            <a:ext cx="6169572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5"/>
                </a:solidFill>
                <a:latin typeface="Candara" panose="020E0502030303020204" pitchFamily="34" charset="0"/>
              </a:rPr>
              <a:t>…sie erträgt alles, sie glaubt alles, sie hofft alles, </a:t>
            </a:r>
            <a:br>
              <a:rPr lang="de-DE" sz="2000" b="1" dirty="0">
                <a:solidFill>
                  <a:schemeClr val="accent5"/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5"/>
                </a:solidFill>
                <a:latin typeface="Candara" panose="020E0502030303020204" pitchFamily="34" charset="0"/>
              </a:rPr>
              <a:t>sie duldet alles.</a:t>
            </a:r>
            <a:r>
              <a:rPr lang="en" sz="20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  <a:t>.” </a:t>
            </a:r>
            <a:r>
              <a:rPr lang="en" sz="1600" b="1" noProof="0" dirty="0">
                <a:solidFill>
                  <a:schemeClr val="accent5"/>
                </a:solidFill>
                <a:latin typeface="Candara" panose="020E0502030303020204" pitchFamily="34" charset="0"/>
              </a:rPr>
              <a:t>(1. Kor 13:4-7)</a:t>
            </a:r>
          </a:p>
        </p:txBody>
      </p:sp>
      <p:sp>
        <p:nvSpPr>
          <p:cNvPr id="7" name="Scrollen: horizontal 6">
            <a:extLst>
              <a:ext uri="{FF2B5EF4-FFF2-40B4-BE49-F238E27FC236}">
                <a16:creationId xmlns:a16="http://schemas.microsoft.com/office/drawing/2014/main" id="{53D93A61-2CE5-1BFA-5D36-577D2BB76D3A}"/>
              </a:ext>
            </a:extLst>
          </p:cNvPr>
          <p:cNvSpPr/>
          <p:nvPr/>
        </p:nvSpPr>
        <p:spPr>
          <a:xfrm>
            <a:off x="117987" y="93407"/>
            <a:ext cx="2168013" cy="747926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Mo,  10. Aug– 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Was Liebe tut</a:t>
            </a:r>
          </a:p>
        </p:txBody>
      </p:sp>
      <p:sp>
        <p:nvSpPr>
          <p:cNvPr id="8" name="CuadroTexto 2">
            <a:extLst>
              <a:ext uri="{FF2B5EF4-FFF2-40B4-BE49-F238E27FC236}">
                <a16:creationId xmlns:a16="http://schemas.microsoft.com/office/drawing/2014/main" id="{9AAFD2FA-896D-8130-22A8-39B448F08615}"/>
              </a:ext>
            </a:extLst>
          </p:cNvPr>
          <p:cNvSpPr txBox="1"/>
          <p:nvPr/>
        </p:nvSpPr>
        <p:spPr>
          <a:xfrm>
            <a:off x="2482472" y="68549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WAS LIEBE BEWIRKT</a:t>
            </a:r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757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350920" y="451254"/>
            <a:ext cx="59481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WAS LIEBE NICHT TUT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57918" y="1215514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“[…] </a:t>
            </a: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Sie ereifert sich nicht, / sie prahlt nicht, / sie bläht sich nicht auf. Sie handelt nicht ungehörig, </a:t>
            </a:r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…” </a:t>
            </a:r>
            <a:b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(1. Kor 13:4-7 EU)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2600214"/>
              </p:ext>
            </p:extLst>
          </p:nvPr>
        </p:nvGraphicFramePr>
        <p:xfrm>
          <a:off x="3724272" y="1858810"/>
          <a:ext cx="8467728" cy="4547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9729"/>
          <a:stretch>
            <a:fillRect/>
          </a:stretch>
        </p:blipFill>
        <p:spPr>
          <a:xfrm>
            <a:off x="116340" y="2971663"/>
            <a:ext cx="3464556" cy="2322231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crollen: horizontal 4">
            <a:extLst>
              <a:ext uri="{FF2B5EF4-FFF2-40B4-BE49-F238E27FC236}">
                <a16:creationId xmlns:a16="http://schemas.microsoft.com/office/drawing/2014/main" id="{99B96AE9-93C4-1216-7B99-02D29ECD7A0A}"/>
              </a:ext>
            </a:extLst>
          </p:cNvPr>
          <p:cNvSpPr/>
          <p:nvPr/>
        </p:nvSpPr>
        <p:spPr>
          <a:xfrm>
            <a:off x="168443" y="48875"/>
            <a:ext cx="2406316" cy="980150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 11. Aug – 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Was Liebe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nicht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tut</a:t>
            </a:r>
          </a:p>
        </p:txBody>
      </p:sp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A406A7-9D93-6397-823E-6DA5E8E7A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5532E1C-D2AD-7736-9C0C-CD627AB08F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724897"/>
              </p:ext>
            </p:extLst>
          </p:nvPr>
        </p:nvGraphicFramePr>
        <p:xfrm>
          <a:off x="3676648" y="1672388"/>
          <a:ext cx="8467728" cy="5128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A9C6D1C9-3034-1AF4-5737-869742D78B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499"/>
          <a:stretch>
            <a:fillRect/>
          </a:stretch>
        </p:blipFill>
        <p:spPr>
          <a:xfrm>
            <a:off x="-20920" y="3007764"/>
            <a:ext cx="3649944" cy="2457708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2">
            <a:extLst>
              <a:ext uri="{FF2B5EF4-FFF2-40B4-BE49-F238E27FC236}">
                <a16:creationId xmlns:a16="http://schemas.microsoft.com/office/drawing/2014/main" id="{78D33B54-A2EC-5258-8146-C3BF4DF430ED}"/>
              </a:ext>
            </a:extLst>
          </p:cNvPr>
          <p:cNvSpPr txBox="1"/>
          <p:nvPr/>
        </p:nvSpPr>
        <p:spPr>
          <a:xfrm>
            <a:off x="4350920" y="451254"/>
            <a:ext cx="59481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WAS LIEBE NICHT TUT</a:t>
            </a: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267B7A08-4FAE-069D-265A-EF86B2A26617}"/>
              </a:ext>
            </a:extLst>
          </p:cNvPr>
          <p:cNvSpPr txBox="1"/>
          <p:nvPr/>
        </p:nvSpPr>
        <p:spPr>
          <a:xfrm>
            <a:off x="57918" y="1215514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“[…] </a:t>
            </a:r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Sie ereifert sich nicht, / sie prahlt nicht, / sie bläht sich nicht auf. Sie handelt nicht ungehörig, </a:t>
            </a:r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…” </a:t>
            </a:r>
            <a:b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(1. Kor 13:4-7 EU)</a:t>
            </a:r>
          </a:p>
        </p:txBody>
      </p:sp>
      <p:sp>
        <p:nvSpPr>
          <p:cNvPr id="9" name="Scrollen: horizontal 8">
            <a:extLst>
              <a:ext uri="{FF2B5EF4-FFF2-40B4-BE49-F238E27FC236}">
                <a16:creationId xmlns:a16="http://schemas.microsoft.com/office/drawing/2014/main" id="{85DB2063-CB13-AE36-A9EF-9C828EE7F969}"/>
              </a:ext>
            </a:extLst>
          </p:cNvPr>
          <p:cNvSpPr/>
          <p:nvPr/>
        </p:nvSpPr>
        <p:spPr>
          <a:xfrm>
            <a:off x="168443" y="48875"/>
            <a:ext cx="2406316" cy="980150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 11. Aug – 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Was Liebe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nicht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tut</a:t>
            </a:r>
          </a:p>
        </p:txBody>
      </p:sp>
    </p:spTree>
    <p:extLst>
      <p:ext uri="{BB962C8B-B14F-4D97-AF65-F5344CB8AC3E}">
        <p14:creationId xmlns:p14="http://schemas.microsoft.com/office/powerpoint/2010/main" val="95348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2719137" y="147979"/>
            <a:ext cx="9472863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PORTRAIT VON JESUS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2570747" y="935685"/>
            <a:ext cx="96981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Dies ist mein Gebot: Ihr sollt einander so lieben, </a:t>
            </a:r>
            <a:b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wie ICH euch geliebt habe.</a:t>
            </a:r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(Joh 15:12)</a:t>
            </a:r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C74F6652-AAB7-0DE6-CAE8-472F56965464}"/>
              </a:ext>
            </a:extLst>
          </p:cNvPr>
          <p:cNvSpPr/>
          <p:nvPr/>
        </p:nvSpPr>
        <p:spPr>
          <a:xfrm>
            <a:off x="136355" y="1903937"/>
            <a:ext cx="2466030" cy="1840839"/>
          </a:xfrm>
          <a:custGeom>
            <a:avLst/>
            <a:gdLst>
              <a:gd name="csX0" fmla="*/ 147267 w 2466030"/>
              <a:gd name="csY0" fmla="*/ 0 h 1840839"/>
              <a:gd name="csX1" fmla="*/ 2318763 w 2466030"/>
              <a:gd name="csY1" fmla="*/ 0 h 1840839"/>
              <a:gd name="csX2" fmla="*/ 2466030 w 2466030"/>
              <a:gd name="csY2" fmla="*/ 147267 h 1840839"/>
              <a:gd name="csX3" fmla="*/ 2466030 w 2466030"/>
              <a:gd name="csY3" fmla="*/ 1840839 h 1840839"/>
              <a:gd name="csX4" fmla="*/ 2466030 w 2466030"/>
              <a:gd name="csY4" fmla="*/ 1840839 h 1840839"/>
              <a:gd name="csX5" fmla="*/ 0 w 2466030"/>
              <a:gd name="csY5" fmla="*/ 1840839 h 1840839"/>
              <a:gd name="csX6" fmla="*/ 0 w 2466030"/>
              <a:gd name="csY6" fmla="*/ 1840839 h 1840839"/>
              <a:gd name="csX7" fmla="*/ 0 w 2466030"/>
              <a:gd name="csY7" fmla="*/ 147267 h 1840839"/>
              <a:gd name="csX8" fmla="*/ 147267 w 2466030"/>
              <a:gd name="csY8" fmla="*/ 0 h 18408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66030" h="1840839">
                <a:moveTo>
                  <a:pt x="147267" y="0"/>
                </a:moveTo>
                <a:lnTo>
                  <a:pt x="2318763" y="0"/>
                </a:lnTo>
                <a:cubicBezTo>
                  <a:pt x="2400096" y="0"/>
                  <a:pt x="2466030" y="65934"/>
                  <a:pt x="2466030" y="147267"/>
                </a:cubicBezTo>
                <a:lnTo>
                  <a:pt x="2466030" y="1840839"/>
                </a:lnTo>
                <a:lnTo>
                  <a:pt x="2466030" y="1840839"/>
                </a:lnTo>
                <a:lnTo>
                  <a:pt x="0" y="1840839"/>
                </a:lnTo>
                <a:lnTo>
                  <a:pt x="0" y="1840839"/>
                </a:lnTo>
                <a:lnTo>
                  <a:pt x="0" y="147267"/>
                </a:lnTo>
                <a:cubicBezTo>
                  <a:pt x="0" y="65934"/>
                  <a:pt x="65934" y="0"/>
                  <a:pt x="147267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33" tIns="119333" rIns="68533" bIns="25400" numCol="1" spcCol="1270" anchor="t" anchorCtr="0">
            <a:noAutofit/>
          </a:bodyPr>
          <a:lstStyle/>
          <a:p>
            <a:pPr marL="0" lvl="1" indent="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sz="2000" b="1" kern="1200" noProof="0" dirty="0"/>
              <a:t>Er ertrug Schläge, Beleidigungen </a:t>
            </a:r>
            <a:br>
              <a:rPr lang="de-DE" sz="2000" b="1" kern="1200" noProof="0" dirty="0"/>
            </a:br>
            <a:r>
              <a:rPr lang="de-DE" sz="2000" b="1" kern="1200" noProof="0" dirty="0"/>
              <a:t>und Verachtung</a:t>
            </a:r>
            <a:br>
              <a:rPr lang="en" sz="2000" b="1" kern="1200" noProof="0" dirty="0"/>
            </a:br>
            <a:r>
              <a:rPr lang="en" sz="2000" b="1" kern="1200" noProof="0" dirty="0"/>
              <a:t>(Matt. 27:27-31)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C32EE654-6C2D-9EFD-FB09-500BE6D5F9FB}"/>
              </a:ext>
            </a:extLst>
          </p:cNvPr>
          <p:cNvSpPr/>
          <p:nvPr/>
        </p:nvSpPr>
        <p:spPr>
          <a:xfrm>
            <a:off x="136355" y="3744777"/>
            <a:ext cx="2466030" cy="791561"/>
          </a:xfrm>
          <a:custGeom>
            <a:avLst/>
            <a:gdLst>
              <a:gd name="csX0" fmla="*/ 0 w 2466030"/>
              <a:gd name="csY0" fmla="*/ 0 h 791561"/>
              <a:gd name="csX1" fmla="*/ 2466030 w 2466030"/>
              <a:gd name="csY1" fmla="*/ 0 h 791561"/>
              <a:gd name="csX2" fmla="*/ 2466030 w 2466030"/>
              <a:gd name="csY2" fmla="*/ 791561 h 791561"/>
              <a:gd name="csX3" fmla="*/ 0 w 2466030"/>
              <a:gd name="csY3" fmla="*/ 791561 h 791561"/>
              <a:gd name="csX4" fmla="*/ 0 w 2466030"/>
              <a:gd name="csY4" fmla="*/ 0 h 7915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66030" h="791561">
                <a:moveTo>
                  <a:pt x="0" y="0"/>
                </a:moveTo>
                <a:lnTo>
                  <a:pt x="2466030" y="0"/>
                </a:lnTo>
                <a:lnTo>
                  <a:pt x="2466030" y="791561"/>
                </a:lnTo>
                <a:lnTo>
                  <a:pt x="0" y="7915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3">
            <a:scrgbClr r="0" g="0" b="0"/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0" rIns="754789" bIns="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b="1" kern="12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ertrug alles geduldig</a:t>
            </a:r>
            <a:endPara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872CAB4-0B74-3623-1ED8-8A82AD1D87F9}"/>
              </a:ext>
            </a:extLst>
          </p:cNvPr>
          <p:cNvSpPr/>
          <p:nvPr/>
        </p:nvSpPr>
        <p:spPr>
          <a:xfrm>
            <a:off x="467852" y="4573858"/>
            <a:ext cx="1814155" cy="1479030"/>
          </a:xfrm>
          <a:prstGeom prst="roundRect">
            <a:avLst/>
          </a:prstGeom>
          <a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rgbClr r="0" g="0" b="0"/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F6F64D36-12B5-1234-CAAC-2182BE057C3B}"/>
              </a:ext>
            </a:extLst>
          </p:cNvPr>
          <p:cNvSpPr/>
          <p:nvPr/>
        </p:nvSpPr>
        <p:spPr>
          <a:xfrm>
            <a:off x="3111615" y="1903937"/>
            <a:ext cx="2466030" cy="1840839"/>
          </a:xfrm>
          <a:custGeom>
            <a:avLst/>
            <a:gdLst>
              <a:gd name="csX0" fmla="*/ 147267 w 2466030"/>
              <a:gd name="csY0" fmla="*/ 0 h 1840839"/>
              <a:gd name="csX1" fmla="*/ 2318763 w 2466030"/>
              <a:gd name="csY1" fmla="*/ 0 h 1840839"/>
              <a:gd name="csX2" fmla="*/ 2466030 w 2466030"/>
              <a:gd name="csY2" fmla="*/ 147267 h 1840839"/>
              <a:gd name="csX3" fmla="*/ 2466030 w 2466030"/>
              <a:gd name="csY3" fmla="*/ 1840839 h 1840839"/>
              <a:gd name="csX4" fmla="*/ 2466030 w 2466030"/>
              <a:gd name="csY4" fmla="*/ 1840839 h 1840839"/>
              <a:gd name="csX5" fmla="*/ 0 w 2466030"/>
              <a:gd name="csY5" fmla="*/ 1840839 h 1840839"/>
              <a:gd name="csX6" fmla="*/ 0 w 2466030"/>
              <a:gd name="csY6" fmla="*/ 1840839 h 1840839"/>
              <a:gd name="csX7" fmla="*/ 0 w 2466030"/>
              <a:gd name="csY7" fmla="*/ 147267 h 1840839"/>
              <a:gd name="csX8" fmla="*/ 147267 w 2466030"/>
              <a:gd name="csY8" fmla="*/ 0 h 18408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66030" h="1840839">
                <a:moveTo>
                  <a:pt x="147267" y="0"/>
                </a:moveTo>
                <a:lnTo>
                  <a:pt x="2318763" y="0"/>
                </a:lnTo>
                <a:cubicBezTo>
                  <a:pt x="2400096" y="0"/>
                  <a:pt x="2466030" y="65934"/>
                  <a:pt x="2466030" y="147267"/>
                </a:cubicBezTo>
                <a:lnTo>
                  <a:pt x="2466030" y="1840839"/>
                </a:lnTo>
                <a:lnTo>
                  <a:pt x="2466030" y="1840839"/>
                </a:lnTo>
                <a:lnTo>
                  <a:pt x="0" y="1840839"/>
                </a:lnTo>
                <a:lnTo>
                  <a:pt x="0" y="1840839"/>
                </a:lnTo>
                <a:lnTo>
                  <a:pt x="0" y="147267"/>
                </a:lnTo>
                <a:cubicBezTo>
                  <a:pt x="0" y="65934"/>
                  <a:pt x="65934" y="0"/>
                  <a:pt x="147267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33" tIns="119333" rIns="68533" bIns="25400" numCol="1" spcCol="1270" anchor="t" anchorCtr="0">
            <a:noAutofit/>
          </a:bodyPr>
          <a:lstStyle/>
          <a:p>
            <a:pPr marL="0" lvl="1" indent="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sz="2000" b="1" kern="1200" noProof="0" dirty="0"/>
              <a:t>Er kümmerte sich um jeden Leidenden</a:t>
            </a:r>
            <a:endParaRPr lang="en" sz="2000" b="1" kern="1200" noProof="0" dirty="0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056D51D9-DDD2-FE24-B486-C23034AB017B}"/>
              </a:ext>
            </a:extLst>
          </p:cNvPr>
          <p:cNvSpPr/>
          <p:nvPr/>
        </p:nvSpPr>
        <p:spPr>
          <a:xfrm>
            <a:off x="3111615" y="3744777"/>
            <a:ext cx="2466030" cy="791561"/>
          </a:xfrm>
          <a:custGeom>
            <a:avLst/>
            <a:gdLst>
              <a:gd name="csX0" fmla="*/ 0 w 2466030"/>
              <a:gd name="csY0" fmla="*/ 0 h 791561"/>
              <a:gd name="csX1" fmla="*/ 2466030 w 2466030"/>
              <a:gd name="csY1" fmla="*/ 0 h 791561"/>
              <a:gd name="csX2" fmla="*/ 2466030 w 2466030"/>
              <a:gd name="csY2" fmla="*/ 791561 h 791561"/>
              <a:gd name="csX3" fmla="*/ 0 w 2466030"/>
              <a:gd name="csY3" fmla="*/ 791561 h 791561"/>
              <a:gd name="csX4" fmla="*/ 0 w 2466030"/>
              <a:gd name="csY4" fmla="*/ 0 h 7915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66030" h="791561">
                <a:moveTo>
                  <a:pt x="0" y="0"/>
                </a:moveTo>
                <a:lnTo>
                  <a:pt x="2466030" y="0"/>
                </a:lnTo>
                <a:lnTo>
                  <a:pt x="2466030" y="791561"/>
                </a:lnTo>
                <a:lnTo>
                  <a:pt x="0" y="791561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3">
            <a:scrgbClr r="0" g="0" b="0"/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0" rIns="754789" bIns="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b="1" kern="12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war immer freundlich</a:t>
            </a:r>
            <a:endPara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3B2D7B4-649F-2753-6F6F-5F12FF50EEEA}"/>
              </a:ext>
            </a:extLst>
          </p:cNvPr>
          <p:cNvSpPr/>
          <p:nvPr/>
        </p:nvSpPr>
        <p:spPr>
          <a:xfrm>
            <a:off x="3437552" y="4585890"/>
            <a:ext cx="1814155" cy="1495799"/>
          </a:xfrm>
          <a:prstGeom prst="round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rgbClr r="0" g="0" b="0"/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7768222C-16D1-9275-1C88-5F39DD0C3A3C}"/>
              </a:ext>
            </a:extLst>
          </p:cNvPr>
          <p:cNvSpPr/>
          <p:nvPr/>
        </p:nvSpPr>
        <p:spPr>
          <a:xfrm>
            <a:off x="6086875" y="1903937"/>
            <a:ext cx="2466030" cy="1840839"/>
          </a:xfrm>
          <a:custGeom>
            <a:avLst/>
            <a:gdLst>
              <a:gd name="csX0" fmla="*/ 147267 w 2466030"/>
              <a:gd name="csY0" fmla="*/ 0 h 1840839"/>
              <a:gd name="csX1" fmla="*/ 2318763 w 2466030"/>
              <a:gd name="csY1" fmla="*/ 0 h 1840839"/>
              <a:gd name="csX2" fmla="*/ 2466030 w 2466030"/>
              <a:gd name="csY2" fmla="*/ 147267 h 1840839"/>
              <a:gd name="csX3" fmla="*/ 2466030 w 2466030"/>
              <a:gd name="csY3" fmla="*/ 1840839 h 1840839"/>
              <a:gd name="csX4" fmla="*/ 2466030 w 2466030"/>
              <a:gd name="csY4" fmla="*/ 1840839 h 1840839"/>
              <a:gd name="csX5" fmla="*/ 0 w 2466030"/>
              <a:gd name="csY5" fmla="*/ 1840839 h 1840839"/>
              <a:gd name="csX6" fmla="*/ 0 w 2466030"/>
              <a:gd name="csY6" fmla="*/ 1840839 h 1840839"/>
              <a:gd name="csX7" fmla="*/ 0 w 2466030"/>
              <a:gd name="csY7" fmla="*/ 147267 h 1840839"/>
              <a:gd name="csX8" fmla="*/ 147267 w 2466030"/>
              <a:gd name="csY8" fmla="*/ 0 h 18408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66030" h="1840839">
                <a:moveTo>
                  <a:pt x="147267" y="0"/>
                </a:moveTo>
                <a:lnTo>
                  <a:pt x="2318763" y="0"/>
                </a:lnTo>
                <a:cubicBezTo>
                  <a:pt x="2400096" y="0"/>
                  <a:pt x="2466030" y="65934"/>
                  <a:pt x="2466030" y="147267"/>
                </a:cubicBezTo>
                <a:lnTo>
                  <a:pt x="2466030" y="1840839"/>
                </a:lnTo>
                <a:lnTo>
                  <a:pt x="2466030" y="1840839"/>
                </a:lnTo>
                <a:lnTo>
                  <a:pt x="0" y="1840839"/>
                </a:lnTo>
                <a:lnTo>
                  <a:pt x="0" y="1840839"/>
                </a:lnTo>
                <a:lnTo>
                  <a:pt x="0" y="147267"/>
                </a:lnTo>
                <a:cubicBezTo>
                  <a:pt x="0" y="65934"/>
                  <a:pt x="65934" y="0"/>
                  <a:pt x="147267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33" tIns="119333" rIns="68533" bIns="25400" numCol="1" spcCol="1270" anchor="t" anchorCtr="0">
            <a:noAutofit/>
          </a:bodyPr>
          <a:lstStyle/>
          <a:p>
            <a:pPr marL="0" lvl="1" indent="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sz="2000" b="1" kern="1200" noProof="0" dirty="0"/>
              <a:t>Er lehrte </a:t>
            </a:r>
            <a:br>
              <a:rPr lang="de-DE" sz="2000" b="1" kern="1200" noProof="0" dirty="0"/>
            </a:br>
            <a:r>
              <a:rPr lang="de-DE" sz="2000" b="1" kern="1200" noProof="0" dirty="0"/>
              <a:t>die Wahrheit </a:t>
            </a:r>
            <a:br>
              <a:rPr lang="de-DE" sz="2000" b="1" kern="1200" noProof="0" dirty="0"/>
            </a:br>
            <a:r>
              <a:rPr lang="de-DE" sz="2000" b="1" kern="1200" noProof="0" dirty="0"/>
              <a:t>mit Klarheit </a:t>
            </a:r>
            <a:br>
              <a:rPr lang="de-DE" sz="2000" b="1" kern="1200" noProof="0" dirty="0"/>
            </a:br>
            <a:r>
              <a:rPr lang="de-DE" sz="2000" b="1" kern="1200" noProof="0" dirty="0"/>
              <a:t>und Überzeugung</a:t>
            </a:r>
            <a:endParaRPr lang="en" sz="2000" b="1" kern="1200" noProof="0" dirty="0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6CF83E71-684A-D0E7-8ADE-54E0979DC08B}"/>
              </a:ext>
            </a:extLst>
          </p:cNvPr>
          <p:cNvSpPr/>
          <p:nvPr/>
        </p:nvSpPr>
        <p:spPr>
          <a:xfrm>
            <a:off x="6086875" y="3744777"/>
            <a:ext cx="2466030" cy="791561"/>
          </a:xfrm>
          <a:custGeom>
            <a:avLst/>
            <a:gdLst>
              <a:gd name="csX0" fmla="*/ 0 w 2466030"/>
              <a:gd name="csY0" fmla="*/ 0 h 791561"/>
              <a:gd name="csX1" fmla="*/ 2466030 w 2466030"/>
              <a:gd name="csY1" fmla="*/ 0 h 791561"/>
              <a:gd name="csX2" fmla="*/ 2466030 w 2466030"/>
              <a:gd name="csY2" fmla="*/ 791561 h 791561"/>
              <a:gd name="csX3" fmla="*/ 0 w 2466030"/>
              <a:gd name="csY3" fmla="*/ 791561 h 791561"/>
              <a:gd name="csX4" fmla="*/ 0 w 2466030"/>
              <a:gd name="csY4" fmla="*/ 0 h 7915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66030" h="791561">
                <a:moveTo>
                  <a:pt x="0" y="0"/>
                </a:moveTo>
                <a:lnTo>
                  <a:pt x="2466030" y="0"/>
                </a:lnTo>
                <a:lnTo>
                  <a:pt x="2466030" y="791561"/>
                </a:lnTo>
                <a:lnTo>
                  <a:pt x="0" y="7915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3">
            <a:scrgbClr r="0" g="0" b="0"/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0" rIns="754789" bIns="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b="1" kern="12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freute sich mit der Wahrheit</a:t>
            </a:r>
            <a:endPara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C8151122-C7D8-34CC-9090-592B37D2EAB4}"/>
              </a:ext>
            </a:extLst>
          </p:cNvPr>
          <p:cNvSpPr/>
          <p:nvPr/>
        </p:nvSpPr>
        <p:spPr>
          <a:xfrm>
            <a:off x="6348375" y="4572516"/>
            <a:ext cx="1910845" cy="1466998"/>
          </a:xfrm>
          <a:prstGeom prst="round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203"/>
            </a:stretch>
          </a:blipFill>
          <a:ln w="190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rgbClr r="0" g="0" b="0"/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35F304F8-C874-731F-3CA2-91AF8D642023}"/>
              </a:ext>
            </a:extLst>
          </p:cNvPr>
          <p:cNvSpPr/>
          <p:nvPr/>
        </p:nvSpPr>
        <p:spPr>
          <a:xfrm>
            <a:off x="9062134" y="1903937"/>
            <a:ext cx="2466030" cy="1840839"/>
          </a:xfrm>
          <a:custGeom>
            <a:avLst/>
            <a:gdLst>
              <a:gd name="csX0" fmla="*/ 147267 w 2466030"/>
              <a:gd name="csY0" fmla="*/ 0 h 1840839"/>
              <a:gd name="csX1" fmla="*/ 2318763 w 2466030"/>
              <a:gd name="csY1" fmla="*/ 0 h 1840839"/>
              <a:gd name="csX2" fmla="*/ 2466030 w 2466030"/>
              <a:gd name="csY2" fmla="*/ 147267 h 1840839"/>
              <a:gd name="csX3" fmla="*/ 2466030 w 2466030"/>
              <a:gd name="csY3" fmla="*/ 1840839 h 1840839"/>
              <a:gd name="csX4" fmla="*/ 2466030 w 2466030"/>
              <a:gd name="csY4" fmla="*/ 1840839 h 1840839"/>
              <a:gd name="csX5" fmla="*/ 0 w 2466030"/>
              <a:gd name="csY5" fmla="*/ 1840839 h 1840839"/>
              <a:gd name="csX6" fmla="*/ 0 w 2466030"/>
              <a:gd name="csY6" fmla="*/ 1840839 h 1840839"/>
              <a:gd name="csX7" fmla="*/ 0 w 2466030"/>
              <a:gd name="csY7" fmla="*/ 147267 h 1840839"/>
              <a:gd name="csX8" fmla="*/ 147267 w 2466030"/>
              <a:gd name="csY8" fmla="*/ 0 h 18408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66030" h="1840839">
                <a:moveTo>
                  <a:pt x="147267" y="0"/>
                </a:moveTo>
                <a:lnTo>
                  <a:pt x="2318763" y="0"/>
                </a:lnTo>
                <a:cubicBezTo>
                  <a:pt x="2400096" y="0"/>
                  <a:pt x="2466030" y="65934"/>
                  <a:pt x="2466030" y="147267"/>
                </a:cubicBezTo>
                <a:lnTo>
                  <a:pt x="2466030" y="1840839"/>
                </a:lnTo>
                <a:lnTo>
                  <a:pt x="2466030" y="1840839"/>
                </a:lnTo>
                <a:lnTo>
                  <a:pt x="0" y="1840839"/>
                </a:lnTo>
                <a:lnTo>
                  <a:pt x="0" y="1840839"/>
                </a:lnTo>
                <a:lnTo>
                  <a:pt x="0" y="147267"/>
                </a:lnTo>
                <a:cubicBezTo>
                  <a:pt x="0" y="65934"/>
                  <a:pt x="65934" y="0"/>
                  <a:pt x="147267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33" tIns="119333" rIns="68533" bIns="25400" numCol="1" spcCol="1270" anchor="t" anchorCtr="0">
            <a:noAutofit/>
          </a:bodyPr>
          <a:lstStyle/>
          <a:p>
            <a:pPr marL="0" lvl="1" indent="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de-DE" sz="2000" b="1" kern="1200" noProof="0" dirty="0"/>
              <a:t>Er verurteilte die sündige Frau nicht und gewährte ihr Vergebung</a:t>
            </a:r>
            <a:br>
              <a:rPr lang="de-DE" sz="2000" b="1" kern="1200" noProof="0" dirty="0"/>
            </a:br>
            <a:r>
              <a:rPr lang="en" sz="2000" b="1" kern="1200" noProof="0" dirty="0"/>
              <a:t>(Joh 8:10-11)</a:t>
            </a:r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4630C35A-5979-D00F-9211-13100340BAD4}"/>
              </a:ext>
            </a:extLst>
          </p:cNvPr>
          <p:cNvSpPr/>
          <p:nvPr/>
        </p:nvSpPr>
        <p:spPr>
          <a:xfrm>
            <a:off x="9062134" y="3744777"/>
            <a:ext cx="2466030" cy="791561"/>
          </a:xfrm>
          <a:custGeom>
            <a:avLst/>
            <a:gdLst>
              <a:gd name="csX0" fmla="*/ 0 w 2466030"/>
              <a:gd name="csY0" fmla="*/ 0 h 791561"/>
              <a:gd name="csX1" fmla="*/ 2466030 w 2466030"/>
              <a:gd name="csY1" fmla="*/ 0 h 791561"/>
              <a:gd name="csX2" fmla="*/ 2466030 w 2466030"/>
              <a:gd name="csY2" fmla="*/ 791561 h 791561"/>
              <a:gd name="csX3" fmla="*/ 0 w 2466030"/>
              <a:gd name="csY3" fmla="*/ 791561 h 791561"/>
              <a:gd name="csX4" fmla="*/ 0 w 2466030"/>
              <a:gd name="csY4" fmla="*/ 0 h 7915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66030" h="791561">
                <a:moveTo>
                  <a:pt x="0" y="0"/>
                </a:moveTo>
                <a:lnTo>
                  <a:pt x="2466030" y="0"/>
                </a:lnTo>
                <a:lnTo>
                  <a:pt x="2466030" y="791561"/>
                </a:lnTo>
                <a:lnTo>
                  <a:pt x="0" y="7915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1">
            <a:scrgbClr r="0" g="0" b="0"/>
          </a:lnRef>
          <a:fillRef idx="3">
            <a:scrgbClr r="0" g="0" b="0"/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0" tIns="0" rIns="754789" bIns="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" sz="2000" b="1" kern="12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nahm alles auf sich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79FCFE49-C26A-84EB-7ECE-A8A3F3D8594C}"/>
              </a:ext>
            </a:extLst>
          </p:cNvPr>
          <p:cNvSpPr/>
          <p:nvPr/>
        </p:nvSpPr>
        <p:spPr>
          <a:xfrm>
            <a:off x="9355888" y="4584466"/>
            <a:ext cx="1910845" cy="1465656"/>
          </a:xfrm>
          <a:prstGeom prst="roundRect">
            <a:avLst/>
          </a:prstGeom>
          <a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rgbClr r="0" g="0" b="0"/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A004A97C-B86C-7B90-E671-DB754B19FC1D}"/>
              </a:ext>
            </a:extLst>
          </p:cNvPr>
          <p:cNvSpPr/>
          <p:nvPr/>
        </p:nvSpPr>
        <p:spPr>
          <a:xfrm>
            <a:off x="136355" y="-50832"/>
            <a:ext cx="2582782" cy="1167064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 12. Aug –  Ein Portrait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von JESUS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B987B9-D7EC-E1D9-B4A5-73A767B27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C5E6C5E4-17DE-90FF-FDB1-3AE1AC8149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0380433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2">
            <a:extLst>
              <a:ext uri="{FF2B5EF4-FFF2-40B4-BE49-F238E27FC236}">
                <a16:creationId xmlns:a16="http://schemas.microsoft.com/office/drawing/2014/main" id="{F652B253-A4FC-FC87-F887-C871BAD137B3}"/>
              </a:ext>
            </a:extLst>
          </p:cNvPr>
          <p:cNvSpPr txBox="1"/>
          <p:nvPr/>
        </p:nvSpPr>
        <p:spPr>
          <a:xfrm>
            <a:off x="2719137" y="147979"/>
            <a:ext cx="9472863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PORTRAIT VON JESUS</a:t>
            </a:r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50C00E22-DF7E-C09F-D739-DBC15AF26A86}"/>
              </a:ext>
            </a:extLst>
          </p:cNvPr>
          <p:cNvSpPr txBox="1"/>
          <p:nvPr/>
        </p:nvSpPr>
        <p:spPr>
          <a:xfrm>
            <a:off x="2570747" y="935685"/>
            <a:ext cx="96981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Dies ist mein Gebot: Ihr sollt einander so lieben, </a:t>
            </a:r>
            <a:b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wie ICH euch geliebt habe.</a:t>
            </a:r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(Joh 15:12)</a:t>
            </a:r>
          </a:p>
        </p:txBody>
      </p:sp>
      <p:sp>
        <p:nvSpPr>
          <p:cNvPr id="8" name="Scrollen: horizontal 7">
            <a:extLst>
              <a:ext uri="{FF2B5EF4-FFF2-40B4-BE49-F238E27FC236}">
                <a16:creationId xmlns:a16="http://schemas.microsoft.com/office/drawing/2014/main" id="{94D25481-7D5B-1FDF-6940-618A8077EBC2}"/>
              </a:ext>
            </a:extLst>
          </p:cNvPr>
          <p:cNvSpPr/>
          <p:nvPr/>
        </p:nvSpPr>
        <p:spPr>
          <a:xfrm>
            <a:off x="136355" y="-50832"/>
            <a:ext cx="2582782" cy="1167064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 12. Aug –  Ein Portrait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von JESUS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5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988679"/>
              </p:ext>
            </p:extLst>
          </p:nvPr>
        </p:nvGraphicFramePr>
        <p:xfrm>
          <a:off x="542924" y="600878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2">
            <a:extLst>
              <a:ext uri="{FF2B5EF4-FFF2-40B4-BE49-F238E27FC236}">
                <a16:creationId xmlns:a16="http://schemas.microsoft.com/office/drawing/2014/main" id="{73AEB214-397E-CA92-1A80-AF572788BBF8}"/>
              </a:ext>
            </a:extLst>
          </p:cNvPr>
          <p:cNvSpPr txBox="1"/>
          <p:nvPr/>
        </p:nvSpPr>
        <p:spPr>
          <a:xfrm>
            <a:off x="2719137" y="147979"/>
            <a:ext cx="9472863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PORTRAIT VON JESUS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729E941-576B-2711-EB41-2187F4E9A3AF}"/>
              </a:ext>
            </a:extLst>
          </p:cNvPr>
          <p:cNvSpPr txBox="1"/>
          <p:nvPr/>
        </p:nvSpPr>
        <p:spPr>
          <a:xfrm>
            <a:off x="4218208" y="963632"/>
            <a:ext cx="6265171" cy="707886"/>
          </a:xfrm>
          <a:prstGeom prst="rect">
            <a:avLst/>
          </a:prstGeom>
          <a:solidFill>
            <a:srgbClr val="DD9355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Dies ist mein Gebot: Ihr sollt einander so lieben, </a:t>
            </a:r>
            <a:b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wie ICH euch geliebt habe.</a:t>
            </a:r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(Joh 15:12)</a:t>
            </a:r>
          </a:p>
        </p:txBody>
      </p:sp>
      <p:sp>
        <p:nvSpPr>
          <p:cNvPr id="7" name="Scrollen: horizontal 6">
            <a:extLst>
              <a:ext uri="{FF2B5EF4-FFF2-40B4-BE49-F238E27FC236}">
                <a16:creationId xmlns:a16="http://schemas.microsoft.com/office/drawing/2014/main" id="{884A5A9C-BAF9-7AA9-6D07-434A8372784B}"/>
              </a:ext>
            </a:extLst>
          </p:cNvPr>
          <p:cNvSpPr/>
          <p:nvPr/>
        </p:nvSpPr>
        <p:spPr>
          <a:xfrm>
            <a:off x="136355" y="-50832"/>
            <a:ext cx="2582782" cy="1167064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 12. Aug –  Ein Portrait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von JESUS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B22753-D9BF-80E9-CEB9-38EF8455D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DF6474A6-A6AB-34B5-6E5D-95AC59D25A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7924000"/>
              </p:ext>
            </p:extLst>
          </p:nvPr>
        </p:nvGraphicFramePr>
        <p:xfrm>
          <a:off x="333374" y="1315043"/>
          <a:ext cx="11649076" cy="5304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2">
            <a:extLst>
              <a:ext uri="{FF2B5EF4-FFF2-40B4-BE49-F238E27FC236}">
                <a16:creationId xmlns:a16="http://schemas.microsoft.com/office/drawing/2014/main" id="{4C70EDE7-959E-9D0E-6029-EF1CCB78A62E}"/>
              </a:ext>
            </a:extLst>
          </p:cNvPr>
          <p:cNvSpPr txBox="1"/>
          <p:nvPr/>
        </p:nvSpPr>
        <p:spPr>
          <a:xfrm>
            <a:off x="2719137" y="147979"/>
            <a:ext cx="9472863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PORTRAIT VON JESUS</a:t>
            </a:r>
          </a:p>
        </p:txBody>
      </p:sp>
      <p:sp>
        <p:nvSpPr>
          <p:cNvPr id="7" name="Scrollen: horizontal 6">
            <a:extLst>
              <a:ext uri="{FF2B5EF4-FFF2-40B4-BE49-F238E27FC236}">
                <a16:creationId xmlns:a16="http://schemas.microsoft.com/office/drawing/2014/main" id="{6A89BAAB-22A3-231D-EF3D-21298E9BE9CF}"/>
              </a:ext>
            </a:extLst>
          </p:cNvPr>
          <p:cNvSpPr/>
          <p:nvPr/>
        </p:nvSpPr>
        <p:spPr>
          <a:xfrm>
            <a:off x="136355" y="-50832"/>
            <a:ext cx="2582782" cy="1167064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 12. Aug –  Ein Portrait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von JESUS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" name="CuadroTexto 4">
            <a:extLst>
              <a:ext uri="{FF2B5EF4-FFF2-40B4-BE49-F238E27FC236}">
                <a16:creationId xmlns:a16="http://schemas.microsoft.com/office/drawing/2014/main" id="{1B3001AA-BD8A-E363-6C42-3F5E6D8EC9B9}"/>
              </a:ext>
            </a:extLst>
          </p:cNvPr>
          <p:cNvSpPr txBox="1"/>
          <p:nvPr/>
        </p:nvSpPr>
        <p:spPr>
          <a:xfrm>
            <a:off x="4037734" y="963632"/>
            <a:ext cx="6265171" cy="707886"/>
          </a:xfrm>
          <a:prstGeom prst="rect">
            <a:avLst/>
          </a:prstGeom>
          <a:solidFill>
            <a:srgbClr val="DD9355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Dies ist mein Gebot: Ihr sollt einander so lieben, </a:t>
            </a:r>
            <a:b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wie ICH euch geliebt habe.</a:t>
            </a:r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(Joh 15:12)</a:t>
            </a:r>
          </a:p>
        </p:txBody>
      </p:sp>
    </p:spTree>
    <p:extLst>
      <p:ext uri="{BB962C8B-B14F-4D97-AF65-F5344CB8AC3E}">
        <p14:creationId xmlns:p14="http://schemas.microsoft.com/office/powerpoint/2010/main" val="69944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309502" y="905612"/>
            <a:ext cx="6440130" cy="55553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8000" b="1" spc="100" noProof="0" dirty="0">
                <a:ln/>
                <a:solidFill>
                  <a:srgbClr val="F1CD7E"/>
                </a:solidFill>
                <a:effectLst>
                  <a:outerShdw blurRad="50800" dist="50800" dir="9000000" algn="ctr" rotWithShape="0">
                    <a:schemeClr val="accent5">
                      <a:lumMod val="50000"/>
                    </a:schemeClr>
                  </a:outerShdw>
                </a:effectLst>
                <a:latin typeface="Candara" panose="020E0502030303020204" pitchFamily="34" charset="0"/>
              </a:rPr>
              <a:t>DIE </a:t>
            </a:r>
            <a:br>
              <a:rPr lang="en" sz="8000" b="1" spc="100" noProof="0" dirty="0">
                <a:ln/>
                <a:solidFill>
                  <a:srgbClr val="F1CD7E"/>
                </a:solidFill>
                <a:effectLst>
                  <a:outerShdw blurRad="50800" dist="50800" dir="9000000" algn="ctr" rotWithShape="0">
                    <a:schemeClr val="accent5">
                      <a:lumMod val="50000"/>
                    </a:schemeClr>
                  </a:outerShdw>
                </a:effectLst>
                <a:latin typeface="Candara" panose="020E0502030303020204" pitchFamily="34" charset="0"/>
              </a:rPr>
            </a:br>
            <a:r>
              <a:rPr lang="en" sz="8000" b="1" spc="100" noProof="0" dirty="0">
                <a:ln/>
                <a:solidFill>
                  <a:srgbClr val="F1CD7E"/>
                </a:solidFill>
                <a:effectLst>
                  <a:outerShdw blurRad="50800" dist="50800" dir="9000000" algn="ctr" rotWithShape="0">
                    <a:schemeClr val="accent5">
                      <a:lumMod val="50000"/>
                    </a:schemeClr>
                  </a:outerShdw>
                </a:effectLst>
                <a:latin typeface="Candara" panose="020E0502030303020204" pitchFamily="34" charset="0"/>
              </a:rPr>
              <a:t>AUSDAUER</a:t>
            </a:r>
            <a:br>
              <a:rPr lang="en" sz="8000" b="1" spc="100" noProof="0" dirty="0">
                <a:ln/>
                <a:solidFill>
                  <a:srgbClr val="F1CD7E"/>
                </a:solidFill>
                <a:effectLst>
                  <a:outerShdw blurRad="50800" dist="50800" dir="9000000" algn="ctr" rotWithShape="0">
                    <a:schemeClr val="accent5">
                      <a:lumMod val="50000"/>
                    </a:schemeClr>
                  </a:outerShdw>
                </a:effectLst>
                <a:latin typeface="Candara" panose="020E0502030303020204" pitchFamily="34" charset="0"/>
              </a:rPr>
            </a:br>
            <a:r>
              <a:rPr lang="en" sz="8000" b="1" spc="100" noProof="0" dirty="0">
                <a:ln/>
                <a:solidFill>
                  <a:srgbClr val="F1CD7E"/>
                </a:solidFill>
                <a:effectLst>
                  <a:outerShdw blurRad="50800" dist="50800" dir="9000000" algn="ctr" rotWithShape="0">
                    <a:schemeClr val="accent5">
                      <a:lumMod val="50000"/>
                    </a:schemeClr>
                  </a:outerShdw>
                </a:effectLst>
                <a:latin typeface="Candara" panose="020E0502030303020204" pitchFamily="34" charset="0"/>
              </a:rPr>
              <a:t>DER</a:t>
            </a:r>
          </a:p>
          <a:p>
            <a:pPr algn="ctr"/>
            <a:r>
              <a:rPr lang="en" sz="11500" b="1" spc="100" noProof="0" dirty="0">
                <a:ln/>
                <a:solidFill>
                  <a:srgbClr val="F1CD7E"/>
                </a:solidFill>
                <a:effectLst>
                  <a:outerShdw blurRad="50800" dist="50800" dir="9000000" algn="ctr" rotWithShape="0">
                    <a:schemeClr val="accent5">
                      <a:lumMod val="50000"/>
                    </a:schemeClr>
                  </a:outerShdw>
                </a:effectLst>
                <a:latin typeface="Candara" panose="020E0502030303020204" pitchFamily="34" charset="0"/>
              </a:rPr>
              <a:t>LIEBE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2646219" y="0"/>
            <a:ext cx="608870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DIE HÖCHSTE ALLER GNADENGABEN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63463" y="1408538"/>
            <a:ext cx="80491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Die Korinther zeigten durch ihr Verhalten, was Liebe nicht bewirkt: Sie waren neidisch, prahlerisch und eitel. Sie verhielten sich unangemessen, waren egoistisch, jähzornig, gehässig </a:t>
            </a:r>
            <a:br>
              <a:rPr lang="de-DE" sz="2000" b="1" dirty="0"/>
            </a:br>
            <a:r>
              <a:rPr lang="de-DE" sz="2000" b="1" dirty="0"/>
              <a:t>und sie tolerierten sündige Zustände, als gehörten sie </a:t>
            </a:r>
            <a:br>
              <a:rPr lang="de-DE" sz="2000" b="1" dirty="0"/>
            </a:br>
            <a:r>
              <a:rPr lang="de-DE" sz="2000" b="1" dirty="0"/>
              <a:t>wie selbstverständlich zum normalen Leben.</a:t>
            </a:r>
            <a:endParaRPr lang="en" sz="2000" b="1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73480" y="2852539"/>
            <a:ext cx="3085309" cy="411374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7327232" y="4680811"/>
            <a:ext cx="48647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Er fordert uns auch auf, </a:t>
            </a:r>
            <a:br>
              <a:rPr lang="de-DE" sz="2400" b="1" dirty="0"/>
            </a:br>
            <a:r>
              <a:rPr lang="de-DE" sz="2400" b="1" dirty="0"/>
              <a:t>bei zwei weiteren Gnadengaben </a:t>
            </a:r>
            <a:br>
              <a:rPr lang="de-DE" sz="2400" b="1" dirty="0"/>
            </a:br>
            <a:r>
              <a:rPr lang="de-DE" sz="2400" b="1" dirty="0"/>
              <a:t>zu verweilen: </a:t>
            </a:r>
            <a:br>
              <a:rPr lang="de-DE" sz="2400" b="1" dirty="0"/>
            </a:br>
            <a:r>
              <a:rPr lang="de-DE" sz="2400" b="1" dirty="0"/>
              <a:t>GLAUBE und HOFFNUNG.</a:t>
            </a:r>
            <a:endParaRPr lang="en" sz="2400" b="1" noProof="0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B8113787-1950-2426-8858-2AA3F9E1EF2D}"/>
              </a:ext>
            </a:extLst>
          </p:cNvPr>
          <p:cNvSpPr/>
          <p:nvPr/>
        </p:nvSpPr>
        <p:spPr>
          <a:xfrm>
            <a:off x="60162" y="36754"/>
            <a:ext cx="2657152" cy="1167256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Do,  13. Aug –  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Glaube, Hoffnung und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1747" y="1489788"/>
            <a:ext cx="5306629" cy="303712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CuadroTexto 6">
            <a:extLst>
              <a:ext uri="{FF2B5EF4-FFF2-40B4-BE49-F238E27FC236}">
                <a16:creationId xmlns:a16="http://schemas.microsoft.com/office/drawing/2014/main" id="{27114631-5E83-3645-39C8-983DDFCBB291}"/>
              </a:ext>
            </a:extLst>
          </p:cNvPr>
          <p:cNvSpPr txBox="1"/>
          <p:nvPr/>
        </p:nvSpPr>
        <p:spPr>
          <a:xfrm>
            <a:off x="326222" y="3326594"/>
            <a:ext cx="363216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300" b="1" dirty="0"/>
              <a:t>Wie sie müssen auch wir dieses Fehlverhalten aufgeben </a:t>
            </a:r>
            <a:br>
              <a:rPr lang="de-DE" sz="2300" b="1" dirty="0"/>
            </a:br>
            <a:r>
              <a:rPr lang="de-DE" sz="2300" b="1" dirty="0"/>
              <a:t>und uns in der </a:t>
            </a:r>
            <a:br>
              <a:rPr lang="de-DE" sz="2300" b="1" dirty="0"/>
            </a:br>
            <a:r>
              <a:rPr lang="de-DE" sz="2300" b="1" dirty="0"/>
              <a:t>LIEBE üben, </a:t>
            </a:r>
            <a:br>
              <a:rPr lang="de-DE" sz="2300" b="1" dirty="0"/>
            </a:br>
            <a:r>
              <a:rPr lang="de-DE" sz="2300" b="1" dirty="0"/>
              <a:t>wie Paulus uns lehrt, </a:t>
            </a:r>
            <a:br>
              <a:rPr lang="de-DE" sz="2300" b="1" dirty="0"/>
            </a:br>
            <a:r>
              <a:rPr lang="de-DE" sz="2300" b="1" dirty="0"/>
              <a:t>um geistliche Gaben richtig zu nutzen.</a:t>
            </a:r>
            <a:endParaRPr lang="en" sz="2300" b="1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8876427" y="83937"/>
            <a:ext cx="325211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Nun aber bleiben Glaube, Hoffnung, Liebe, diese drei;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aber die Liebe ist die größte unter ihnen</a:t>
            </a:r>
            <a:r>
              <a:rPr lang="en" sz="20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(1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.</a:t>
            </a:r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Kor 13:13)</a:t>
            </a:r>
            <a:endParaRPr lang="en" sz="2000" b="1" noProof="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/>
      <p:bldP spid="4" grpId="0" uiExpand="1" build="p" animBg="1"/>
      <p:bldP spid="9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C995306-C59B-FB2F-B529-DC60D60E6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t="-3036" r="-1514" b="53356"/>
          <a:stretch>
            <a:fillRect/>
          </a:stretch>
        </p:blipFill>
        <p:spPr>
          <a:xfrm>
            <a:off x="4256581" y="-123826"/>
            <a:ext cx="4268294" cy="387801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2045367" y="114300"/>
            <a:ext cx="8530391" cy="1261884"/>
          </a:xfrm>
          <a:prstGeom prst="rect">
            <a:avLst/>
          </a:prstGeom>
          <a:solidFill>
            <a:schemeClr val="bg1">
              <a:alpha val="72000"/>
            </a:schemeClr>
          </a:solidFill>
          <a:effectLst>
            <a:softEdge rad="3175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</a:rPr>
              <a:t>“</a:t>
            </a:r>
            <a:r>
              <a:rPr lang="de-DE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Nun aber bleiben Glaube, Hoffnung, Liebe, diese drei; </a:t>
            </a:r>
            <a:br>
              <a:rPr lang="de-DE" sz="2800" b="1" dirty="0">
                <a:solidFill>
                  <a:srgbClr val="C00000"/>
                </a:solidFill>
                <a:latin typeface="Candara" panose="020E0502030303020204" pitchFamily="34" charset="0"/>
              </a:rPr>
            </a:br>
            <a:r>
              <a:rPr lang="de-DE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aber die LIEBE ist die größte unter ihnen.</a:t>
            </a:r>
            <a:r>
              <a:rPr kumimoji="0" lang="e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</a:rPr>
              <a:t>(1. Korinther 13:13)</a:t>
            </a:r>
            <a:endParaRPr kumimoji="0" lang="en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A161837-CE3C-7E70-3E1E-1891D351E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625090">
            <a:off x="9411525" y="4720498"/>
            <a:ext cx="3220444" cy="227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A1208-FE02-F7A1-528B-2CBC80DB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F38DB89-D343-324E-F879-2E66A68CEE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479" y="-180474"/>
            <a:ext cx="10695039" cy="612106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0742537-2733-9561-D164-6BB60D137391}"/>
              </a:ext>
            </a:extLst>
          </p:cNvPr>
          <p:cNvSpPr txBox="1"/>
          <p:nvPr/>
        </p:nvSpPr>
        <p:spPr>
          <a:xfrm>
            <a:off x="2646218" y="0"/>
            <a:ext cx="95457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DIE HÖCHSTE ALLER TUGENDEN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EF7037C-1F4C-F11A-0AE5-999702C06B7A}"/>
              </a:ext>
            </a:extLst>
          </p:cNvPr>
          <p:cNvSpPr txBox="1"/>
          <p:nvPr/>
        </p:nvSpPr>
        <p:spPr>
          <a:xfrm>
            <a:off x="2812473" y="729747"/>
            <a:ext cx="9379526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Nun aber bleiben Glaube, Hoffnung, Liebe, diese drei; </a:t>
            </a:r>
            <a:b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aber die Liebe ist die größte unter ihnen</a:t>
            </a:r>
            <a:r>
              <a:rPr lang="en" sz="20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(1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.</a:t>
            </a:r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Kor 13:13)</a:t>
            </a:r>
            <a:endParaRPr lang="en" sz="2000" b="1" noProof="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50D3ED2-CEE9-E8D4-9D55-893C665A8481}"/>
              </a:ext>
            </a:extLst>
          </p:cNvPr>
          <p:cNvSpPr txBox="1"/>
          <p:nvPr/>
        </p:nvSpPr>
        <p:spPr>
          <a:xfrm>
            <a:off x="0" y="5349895"/>
            <a:ext cx="12191999" cy="1308050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300" b="1" dirty="0"/>
              <a:t>Wenn </a:t>
            </a:r>
            <a:r>
              <a:rPr lang="de-DE" sz="2800" b="1" dirty="0">
                <a:solidFill>
                  <a:schemeClr val="bg2">
                    <a:lumMod val="75000"/>
                  </a:schemeClr>
                </a:solidFill>
                <a:effectLst>
                  <a:glow rad="127000">
                    <a:srgbClr val="918E00"/>
                  </a:glow>
                </a:effectLst>
              </a:rPr>
              <a:t>JESUS</a:t>
            </a:r>
            <a:r>
              <a:rPr lang="de-DE" sz="28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de-DE" sz="2300" b="1" dirty="0"/>
              <a:t>kommt, wird die Sünde aufhören zu existieren. Wir werden das ewige Leben mit Ihm genießen. Prophezeiung, Zungenrede und andere Gaben wie Glauben u. Hoffnung werden nicht mehr benötigt. Aber die </a:t>
            </a:r>
            <a:r>
              <a:rPr lang="de-DE" sz="2800" b="1" dirty="0">
                <a:solidFill>
                  <a:srgbClr val="C00000"/>
                </a:solidFill>
              </a:rPr>
              <a:t>LIEBE</a:t>
            </a:r>
            <a:r>
              <a:rPr lang="de-DE" sz="2300" b="1" dirty="0"/>
              <a:t> wird ewig bestehen (1. Kor. 13,8).</a:t>
            </a:r>
            <a:endParaRPr lang="en" sz="2300" b="1" noProof="0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6F5A11D7-E7D9-AC7E-4553-D4B466EE4CB3}"/>
              </a:ext>
            </a:extLst>
          </p:cNvPr>
          <p:cNvSpPr/>
          <p:nvPr/>
        </p:nvSpPr>
        <p:spPr>
          <a:xfrm>
            <a:off x="60162" y="36754"/>
            <a:ext cx="2657152" cy="1167256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Do,  13. Aug –  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Glaube, Hoffnung und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05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44642" y="922874"/>
            <a:ext cx="11702716" cy="20313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200" b="1" noProof="0" dirty="0">
                <a:latin typeface="Constantia" panose="02030602050306030303" pitchFamily="18" charset="0"/>
              </a:rPr>
              <a:t>	      </a:t>
            </a:r>
            <a:r>
              <a:rPr lang="en" sz="3200" b="1" noProof="0" dirty="0">
                <a:highlight>
                  <a:srgbClr val="FFFF00"/>
                </a:highlight>
                <a:latin typeface="Constantia" panose="02030602050306030303" pitchFamily="18" charset="0"/>
              </a:rPr>
              <a:t>“</a:t>
            </a:r>
            <a:r>
              <a:rPr lang="de-DE" sz="3200" b="1" spc="500" dirty="0" err="1">
                <a:highlight>
                  <a:srgbClr val="FFFF00"/>
                </a:highlight>
                <a:latin typeface="Constantia" panose="02030602050306030303" pitchFamily="18" charset="0"/>
              </a:rPr>
              <a:t>GOTT</a:t>
            </a:r>
            <a:r>
              <a:rPr lang="de-DE" sz="3200" b="1" spc="500" dirty="0" err="1">
                <a:latin typeface="Constantia" panose="02030602050306030303" pitchFamily="18" charset="0"/>
              </a:rPr>
              <a:t>___ist__</a:t>
            </a:r>
            <a:r>
              <a:rPr lang="de-DE" sz="3200" b="1" spc="500" dirty="0" err="1">
                <a:highlight>
                  <a:srgbClr val="FF0000"/>
                </a:highlight>
                <a:latin typeface="Constantia" panose="02030602050306030303" pitchFamily="18" charset="0"/>
              </a:rPr>
              <a:t>L</a:t>
            </a:r>
            <a:r>
              <a:rPr lang="de-DE" sz="3200" b="1" spc="500" dirty="0">
                <a:highlight>
                  <a:srgbClr val="FF0000"/>
                </a:highlight>
                <a:latin typeface="Constantia" panose="02030602050306030303" pitchFamily="18" charset="0"/>
              </a:rPr>
              <a:t> I E B E. </a:t>
            </a:r>
          </a:p>
          <a:p>
            <a:pPr>
              <a:spcBef>
                <a:spcPts val="600"/>
              </a:spcBef>
            </a:pPr>
            <a:br>
              <a:rPr lang="de-DE" sz="1000" b="1" spc="500" dirty="0">
                <a:latin typeface="Constantia" panose="02030602050306030303" pitchFamily="18" charset="0"/>
              </a:rPr>
            </a:b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Die Liebe des VATERS  </a:t>
            </a:r>
            <a:b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     </a:t>
            </a: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und des SOHNES</a:t>
            </a:r>
            <a:r>
              <a:rPr lang="de-DE" sz="3200" b="1" dirty="0">
                <a:latin typeface="Constantia" panose="02030602050306030303" pitchFamily="18" charset="0"/>
              </a:rPr>
              <a:t>    ist eine    </a:t>
            </a:r>
            <a:r>
              <a:rPr lang="de-DE" sz="3200" b="1" dirty="0">
                <a:highlight>
                  <a:srgbClr val="FF0000"/>
                </a:highlight>
                <a:latin typeface="Constantia" panose="02030602050306030303" pitchFamily="18" charset="0"/>
              </a:rPr>
              <a:t>Eigenschaft jedes Gläubigen.</a:t>
            </a:r>
          </a:p>
          <a:p>
            <a:pPr algn="ctr">
              <a:spcBef>
                <a:spcPts val="600"/>
              </a:spcBef>
            </a:pPr>
            <a:r>
              <a:rPr lang="de-DE" sz="1000" b="1" dirty="0">
                <a:latin typeface="Constantia" panose="02030602050306030303" pitchFamily="18" charset="0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 rot="5400000">
            <a:off x="9129367" y="3259723"/>
            <a:ext cx="5786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</a:t>
            </a:r>
            <a:r>
              <a:rPr lang="en" sz="1600" b="1" dirty="0"/>
              <a:t>. </a:t>
            </a:r>
            <a:r>
              <a:rPr lang="en" sz="1600" b="1" noProof="0" dirty="0"/>
              <a:t>G. White, Ou</a:t>
            </a:r>
            <a:r>
              <a:rPr lang="en" sz="1600" b="1" dirty="0"/>
              <a:t>r Father caires (Unser Vater sorgt), 9. Oktober</a:t>
            </a:r>
            <a:r>
              <a:rPr lang="en" sz="1600" b="1" noProof="0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D11A74A-DC69-6717-F9F8-493C08838624}"/>
              </a:ext>
            </a:extLst>
          </p:cNvPr>
          <p:cNvSpPr txBox="1"/>
          <p:nvPr/>
        </p:nvSpPr>
        <p:spPr>
          <a:xfrm>
            <a:off x="332868" y="3303636"/>
            <a:ext cx="11364162" cy="2631490"/>
          </a:xfrm>
          <a:prstGeom prst="rect">
            <a:avLst/>
          </a:prstGeom>
          <a:solidFill>
            <a:schemeClr val="bg2">
              <a:lumMod val="20000"/>
              <a:lumOff val="80000"/>
              <a:alpha val="82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Das </a:t>
            </a: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WORT GOTTES </a:t>
            </a:r>
            <a:r>
              <a:rPr lang="de-DE" sz="3200" b="1" dirty="0">
                <a:latin typeface="Constantia" panose="02030602050306030303" pitchFamily="18" charset="0"/>
              </a:rPr>
              <a:t>ist der Kanal,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			durch den die </a:t>
            </a:r>
            <a:r>
              <a:rPr lang="de-DE" sz="3200" b="1" dirty="0">
                <a:highlight>
                  <a:srgbClr val="FF0000"/>
                </a:highlight>
                <a:latin typeface="Constantia" panose="02030602050306030303" pitchFamily="18" charset="0"/>
              </a:rPr>
              <a:t>göttliche LIEBE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							  den </a:t>
            </a:r>
            <a: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  <a:t>Menschen</a:t>
            </a:r>
            <a:r>
              <a:rPr lang="de-DE" sz="3200" b="1" dirty="0">
                <a:latin typeface="Constantia" panose="02030602050306030303" pitchFamily="18" charset="0"/>
              </a:rPr>
              <a:t> erreicht.</a:t>
            </a:r>
          </a:p>
          <a:p>
            <a:pPr>
              <a:spcBef>
                <a:spcPts val="600"/>
              </a:spcBef>
            </a:pP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GOTTES WAHRHEIT </a:t>
            </a:r>
            <a:r>
              <a:rPr lang="de-DE" sz="3200" b="1" dirty="0">
                <a:latin typeface="Constantia" panose="02030602050306030303" pitchFamily="18" charset="0"/>
              </a:rPr>
              <a:t>ist das Mittel,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				   durch das der </a:t>
            </a:r>
            <a: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  <a:t>Verstand</a:t>
            </a:r>
            <a:r>
              <a:rPr lang="de-DE" sz="3200" b="1" dirty="0">
                <a:latin typeface="Constantia" panose="02030602050306030303" pitchFamily="18" charset="0"/>
              </a:rPr>
              <a:t> erreicht wird.“ </a:t>
            </a:r>
            <a:endParaRPr lang="en" sz="3200" b="1" noProof="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E6C05-8760-4BEF-6D1B-CDDB3AE94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6FEEF6E-2D2D-BDB7-04E3-6AD05B06C569}"/>
              </a:ext>
            </a:extLst>
          </p:cNvPr>
          <p:cNvSpPr txBox="1"/>
          <p:nvPr/>
        </p:nvSpPr>
        <p:spPr>
          <a:xfrm>
            <a:off x="212557" y="1366897"/>
            <a:ext cx="11290802" cy="15696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200" b="1" noProof="0" dirty="0">
                <a:latin typeface="Constantia" panose="02030602050306030303" pitchFamily="18" charset="0"/>
              </a:rPr>
              <a:t>“</a:t>
            </a:r>
            <a:r>
              <a:rPr lang="de-DE" sz="3200" b="1" dirty="0">
                <a:latin typeface="Constantia" panose="02030602050306030303" pitchFamily="18" charset="0"/>
              </a:rPr>
              <a:t>Der </a:t>
            </a: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 HEILIGE GEIST </a:t>
            </a:r>
            <a:r>
              <a:rPr lang="de-DE" sz="3200" b="1" dirty="0">
                <a:latin typeface="Constantia" panose="02030602050306030303" pitchFamily="18" charset="0"/>
              </a:rPr>
              <a:t>	wird 	dem </a:t>
            </a:r>
            <a: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  <a:t>Menschen</a:t>
            </a:r>
            <a:r>
              <a:rPr lang="de-DE" sz="3200" b="1" dirty="0">
                <a:latin typeface="Constantia" panose="02030602050306030303" pitchFamily="18" charset="0"/>
              </a:rPr>
              <a:t> gegeben,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			der in </a:t>
            </a:r>
            <a:r>
              <a:rPr lang="de-DE" sz="3200" b="1" dirty="0">
                <a:highlight>
                  <a:srgbClr val="FF0000"/>
                </a:highlight>
                <a:latin typeface="Constantia" panose="02030602050306030303" pitchFamily="18" charset="0"/>
              </a:rPr>
              <a:t>Zusammenarbeit</a:t>
            </a:r>
            <a:r>
              <a:rPr lang="de-DE" sz="3200" b="1" dirty="0">
                <a:latin typeface="Constantia" panose="02030602050306030303" pitchFamily="18" charset="0"/>
              </a:rPr>
              <a:t>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mit </a:t>
            </a: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göttlichen Kräften </a:t>
            </a:r>
            <a:r>
              <a:rPr lang="de-DE" sz="3200" b="1" dirty="0">
                <a:latin typeface="Constantia" panose="02030602050306030303" pitchFamily="18" charset="0"/>
              </a:rPr>
              <a:t>				</a:t>
            </a:r>
            <a: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  <a:t>wirkt. </a:t>
            </a:r>
            <a:r>
              <a:rPr lang="de-DE" sz="3200" b="1" dirty="0">
                <a:latin typeface="Constantia" panose="02030602050306030303" pitchFamily="18" charset="0"/>
              </a:rPr>
              <a:t>	</a:t>
            </a:r>
            <a:endParaRPr lang="en" sz="32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8DC6B3-6F59-8FF6-5B85-B42B82D1C08C}"/>
              </a:ext>
            </a:extLst>
          </p:cNvPr>
          <p:cNvSpPr txBox="1"/>
          <p:nvPr/>
        </p:nvSpPr>
        <p:spPr>
          <a:xfrm rot="5400000">
            <a:off x="9129367" y="3259723"/>
            <a:ext cx="5786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</a:t>
            </a:r>
            <a:r>
              <a:rPr lang="en" sz="1600" b="1" dirty="0"/>
              <a:t>. </a:t>
            </a:r>
            <a:r>
              <a:rPr lang="en" sz="1600" b="1" noProof="0" dirty="0"/>
              <a:t>G. White, Ou</a:t>
            </a:r>
            <a:r>
              <a:rPr lang="en" sz="1600" b="1" dirty="0"/>
              <a:t>r Father caires (Unser Vater sorgt), 9. Oktober</a:t>
            </a:r>
            <a:r>
              <a:rPr lang="en" sz="1600" b="1" noProof="0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053EEB0-A6C9-BC9C-DF7E-AF009FED6211}"/>
              </a:ext>
            </a:extLst>
          </p:cNvPr>
          <p:cNvSpPr txBox="1"/>
          <p:nvPr/>
        </p:nvSpPr>
        <p:spPr>
          <a:xfrm>
            <a:off x="1062788" y="3429000"/>
            <a:ext cx="10440571" cy="206210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de-DE" sz="3200" b="1" dirty="0">
                <a:latin typeface="Constantia" panose="02030602050306030303" pitchFamily="18" charset="0"/>
              </a:rPr>
              <a:t>		</a:t>
            </a: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 ER </a:t>
            </a:r>
            <a:r>
              <a:rPr lang="de-DE" sz="3200" b="1" dirty="0">
                <a:latin typeface="Constantia" panose="02030602050306030303" pitchFamily="18" charset="0"/>
              </a:rPr>
              <a:t>	verwandelt 	</a:t>
            </a:r>
            <a: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  <a:t>Verstand und Charakter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					und </a:t>
            </a:r>
            <a: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  <a:t>befähigt den Menschen,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 				</a:t>
            </a:r>
            <a:r>
              <a:rPr lang="de-DE" sz="3200" b="1" dirty="0">
                <a:highlight>
                  <a:srgbClr val="FF0000"/>
                </a:highlight>
                <a:latin typeface="Constantia" panose="02030602050306030303" pitchFamily="18" charset="0"/>
              </a:rPr>
              <a:t>auszuharren,</a:t>
            </a:r>
            <a:r>
              <a:rPr lang="de-DE" sz="3200" b="1" dirty="0">
                <a:latin typeface="Constantia" panose="02030602050306030303" pitchFamily="18" charset="0"/>
              </a:rPr>
              <a:t> 	als </a:t>
            </a:r>
            <a: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  <a:t>sähe er </a:t>
            </a:r>
            <a:br>
              <a:rPr lang="de-DE" sz="3200" b="1" dirty="0">
                <a:highlight>
                  <a:srgbClr val="1AC1D8"/>
                </a:highlight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	den </a:t>
            </a:r>
            <a:r>
              <a:rPr lang="de-DE" sz="3200" b="1" dirty="0">
                <a:highlight>
                  <a:srgbClr val="FFFF00"/>
                </a:highlight>
                <a:latin typeface="Constantia" panose="02030602050306030303" pitchFamily="18" charset="0"/>
              </a:rPr>
              <a:t>UNSICHTBAREN.</a:t>
            </a:r>
            <a:r>
              <a:rPr lang="en" sz="3200" b="1" noProof="0" dirty="0">
                <a:latin typeface="Constantia" panose="02030602050306030303" pitchFamily="18" charset="0"/>
              </a:rPr>
              <a:t>”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675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7A893D-C78E-8455-1A5A-8BDF1604C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AF0B934-25F7-E9AD-981D-406B981B422D}"/>
              </a:ext>
            </a:extLst>
          </p:cNvPr>
          <p:cNvSpPr txBox="1"/>
          <p:nvPr/>
        </p:nvSpPr>
        <p:spPr>
          <a:xfrm>
            <a:off x="360948" y="748805"/>
            <a:ext cx="11213431" cy="485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1050" b="1" dirty="0">
                <a:latin typeface="Constantia" panose="02030602050306030303" pitchFamily="18" charset="0"/>
              </a:rPr>
              <a:t> 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de-DE" sz="4000" b="1" dirty="0">
                <a:latin typeface="Constantia" panose="02030602050306030303" pitchFamily="18" charset="0"/>
              </a:rPr>
              <a:t>„</a:t>
            </a:r>
            <a:r>
              <a:rPr lang="de-DE" sz="4000" b="1" dirty="0">
                <a:highlight>
                  <a:srgbClr val="FF0000"/>
                </a:highlight>
                <a:latin typeface="Constantia" panose="02030602050306030303" pitchFamily="18" charset="0"/>
              </a:rPr>
              <a:t>VOLLKOMMENE LIEBE</a:t>
            </a:r>
            <a:r>
              <a:rPr lang="de-DE" sz="4000" b="1" dirty="0">
                <a:latin typeface="Constantia" panose="02030602050306030303" pitchFamily="18" charset="0"/>
              </a:rPr>
              <a:t> </a:t>
            </a:r>
            <a:br>
              <a:rPr lang="de-DE" sz="4000" b="1" dirty="0">
                <a:latin typeface="Constantia" panose="02030602050306030303" pitchFamily="18" charset="0"/>
              </a:rPr>
            </a:br>
            <a:r>
              <a:rPr lang="de-DE" sz="4000" b="1" dirty="0">
                <a:latin typeface="Constantia" panose="02030602050306030303" pitchFamily="18" charset="0"/>
              </a:rPr>
              <a:t>kann nur durch den </a:t>
            </a:r>
            <a:br>
              <a:rPr lang="de-DE" sz="4000" b="1" dirty="0">
                <a:latin typeface="Constantia" panose="02030602050306030303" pitchFamily="18" charset="0"/>
              </a:rPr>
            </a:br>
            <a:r>
              <a:rPr lang="de-DE" sz="4000" b="1" dirty="0">
                <a:highlight>
                  <a:srgbClr val="FFFF00"/>
                </a:highlight>
                <a:latin typeface="Constantia" panose="02030602050306030303" pitchFamily="18" charset="0"/>
              </a:rPr>
              <a:t> Glauben an die WAHRHEIT </a:t>
            </a:r>
            <a:br>
              <a:rPr lang="de-DE" sz="4000" b="1" dirty="0">
                <a:latin typeface="Constantia" panose="02030602050306030303" pitchFamily="18" charset="0"/>
              </a:rPr>
            </a:br>
            <a:r>
              <a:rPr lang="de-DE" sz="4000" b="1" dirty="0">
                <a:latin typeface="Constantia" panose="02030602050306030303" pitchFamily="18" charset="0"/>
              </a:rPr>
              <a:t>und die </a:t>
            </a:r>
            <a:r>
              <a:rPr lang="de-DE" sz="4000" b="1" dirty="0">
                <a:highlight>
                  <a:srgbClr val="FFFF00"/>
                </a:highlight>
                <a:latin typeface="Constantia" panose="02030602050306030303" pitchFamily="18" charset="0"/>
              </a:rPr>
              <a:t> Empfängnis des HEILIGEN GEISTES </a:t>
            </a:r>
            <a:br>
              <a:rPr lang="de-DE" sz="4000" b="1" dirty="0">
                <a:latin typeface="Constantia" panose="02030602050306030303" pitchFamily="18" charset="0"/>
              </a:rPr>
            </a:br>
            <a:r>
              <a:rPr lang="de-DE" sz="4000" b="1" dirty="0">
                <a:latin typeface="Constantia" panose="02030602050306030303" pitchFamily="18" charset="0"/>
              </a:rPr>
              <a:t>		</a:t>
            </a:r>
            <a:r>
              <a:rPr lang="de-DE" sz="4000" b="1" dirty="0">
                <a:highlight>
                  <a:srgbClr val="1AC1D8"/>
                </a:highlight>
                <a:latin typeface="Constantia" panose="02030602050306030303" pitchFamily="18" charset="0"/>
              </a:rPr>
              <a:t>erfahren</a:t>
            </a:r>
            <a:r>
              <a:rPr lang="de-DE" sz="4000" b="1" dirty="0">
                <a:latin typeface="Constantia" panose="02030602050306030303" pitchFamily="18" charset="0"/>
              </a:rPr>
              <a:t> werden.</a:t>
            </a:r>
            <a:r>
              <a:rPr lang="en" sz="4000" b="1" noProof="0" dirty="0">
                <a:latin typeface="Constantia" panose="02030602050306030303" pitchFamily="18" charset="0"/>
              </a:rPr>
              <a:t>”</a:t>
            </a:r>
            <a:endParaRPr lang="en" sz="36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257389A-503A-46FD-4976-347FAB84F74D}"/>
              </a:ext>
            </a:extLst>
          </p:cNvPr>
          <p:cNvSpPr txBox="1"/>
          <p:nvPr/>
        </p:nvSpPr>
        <p:spPr>
          <a:xfrm rot="5400000">
            <a:off x="9129367" y="3259723"/>
            <a:ext cx="5786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</a:t>
            </a:r>
            <a:r>
              <a:rPr lang="en" sz="1600" b="1" dirty="0"/>
              <a:t>. </a:t>
            </a:r>
            <a:r>
              <a:rPr lang="en" sz="1600" b="1" noProof="0" dirty="0"/>
              <a:t>G. White, Ou</a:t>
            </a:r>
            <a:r>
              <a:rPr lang="en" sz="1600" b="1" dirty="0"/>
              <a:t>r Father caires (Unser Vater sorgt), 9. Oktober</a:t>
            </a:r>
            <a:r>
              <a:rPr lang="en" sz="1600" b="1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524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11858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1. Korinther 13 ist als "das Liebeskapitel" bekannt. Es definiert keine romantische Liebe, sondern eine viel tiefere Art von Liebe: </a:t>
            </a:r>
            <a:r>
              <a:rPr lang="de-DE" sz="2400" b="1" dirty="0">
                <a:highlight>
                  <a:srgbClr val="FF0000"/>
                </a:highlight>
              </a:rPr>
              <a:t>GÖTTLICHE LIEBE.</a:t>
            </a:r>
            <a:endParaRPr lang="en" sz="2400" b="1" noProof="0" dirty="0">
              <a:highlight>
                <a:srgbClr val="FF0000"/>
              </a:highligh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7150" y="1453617"/>
            <a:ext cx="4856247" cy="48562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8249653" y="1688590"/>
            <a:ext cx="3902243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800" b="1" dirty="0"/>
              <a:t>LIEBE ist der </a:t>
            </a:r>
            <a:r>
              <a:rPr lang="de-DE" sz="2800" b="1" dirty="0">
                <a:highlight>
                  <a:srgbClr val="FF624F"/>
                </a:highlight>
              </a:rPr>
              <a:t>Grund </a:t>
            </a:r>
            <a:br>
              <a:rPr lang="de-DE" sz="2800" b="1" dirty="0"/>
            </a:br>
            <a:r>
              <a:rPr lang="de-DE" sz="2800" b="1" dirty="0"/>
              <a:t>und die </a:t>
            </a:r>
            <a:r>
              <a:rPr lang="de-DE" sz="2800" b="1" dirty="0">
                <a:highlight>
                  <a:srgbClr val="FF624F"/>
                </a:highlight>
              </a:rPr>
              <a:t>treibende Kraft </a:t>
            </a:r>
            <a:r>
              <a:rPr lang="de-DE" sz="2800" b="1" dirty="0"/>
              <a:t>hinter all unseren Handlungen. </a:t>
            </a:r>
          </a:p>
          <a:p>
            <a:pPr>
              <a:spcBef>
                <a:spcPts val="600"/>
              </a:spcBef>
            </a:pPr>
            <a:r>
              <a:rPr lang="de-DE" sz="2800" b="1" dirty="0"/>
              <a:t>Das kommt </a:t>
            </a:r>
            <a:br>
              <a:rPr lang="de-DE" sz="2800" b="1" dirty="0"/>
            </a:br>
            <a:r>
              <a:rPr lang="de-DE" sz="2800" b="1" dirty="0">
                <a:highlight>
                  <a:srgbClr val="FF624F"/>
                </a:highlight>
              </a:rPr>
              <a:t>jedem zugute, </a:t>
            </a:r>
            <a:br>
              <a:rPr lang="de-DE" sz="2800" b="1" dirty="0">
                <a:highlight>
                  <a:srgbClr val="FF624F"/>
                </a:highlight>
              </a:rPr>
            </a:br>
            <a:r>
              <a:rPr lang="de-DE" sz="2800" b="1" dirty="0"/>
              <a:t>mit dem wir es </a:t>
            </a:r>
            <a:br>
              <a:rPr lang="de-DE" sz="2800" b="1" dirty="0"/>
            </a:br>
            <a:r>
              <a:rPr lang="de-DE" sz="2800" b="1" dirty="0"/>
              <a:t>zu tun haben.</a:t>
            </a:r>
            <a:endParaRPr lang="en" sz="28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4" y="1303869"/>
            <a:ext cx="2867025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800" b="1" dirty="0"/>
              <a:t>Paulus erklärt großartig: </a:t>
            </a:r>
            <a:br>
              <a:rPr lang="de-DE" sz="2800" b="1" dirty="0"/>
            </a:br>
            <a:r>
              <a:rPr lang="de-DE" sz="2800" b="1" dirty="0"/>
              <a:t>„[…] denn die </a:t>
            </a:r>
            <a:r>
              <a:rPr lang="de-DE" sz="2800" b="1" dirty="0">
                <a:highlight>
                  <a:srgbClr val="FF0000"/>
                </a:highlight>
              </a:rPr>
              <a:t>LIEBE GOTTES </a:t>
            </a:r>
            <a:br>
              <a:rPr lang="de-DE" sz="2800" b="1" dirty="0"/>
            </a:br>
            <a:r>
              <a:rPr lang="de-DE" sz="2800" b="1" dirty="0"/>
              <a:t>ist ausgegossen </a:t>
            </a:r>
            <a:br>
              <a:rPr lang="de-DE" sz="2800" b="1" dirty="0"/>
            </a:br>
            <a:r>
              <a:rPr lang="de-DE" sz="2800" b="1" dirty="0"/>
              <a:t>in unsre Herzen durch den </a:t>
            </a:r>
            <a:r>
              <a:rPr lang="de-DE" sz="2800" b="1" dirty="0">
                <a:highlight>
                  <a:srgbClr val="FFFF00"/>
                </a:highlight>
              </a:rPr>
              <a:t>HEILIGEN GEIST, </a:t>
            </a:r>
            <a:r>
              <a:rPr lang="de-DE" sz="2800" b="1" dirty="0"/>
              <a:t>der uns </a:t>
            </a:r>
            <a:br>
              <a:rPr lang="de-DE" sz="2800" b="1" dirty="0"/>
            </a:br>
            <a:r>
              <a:rPr lang="de-DE" sz="2800" b="1" dirty="0"/>
              <a:t>gegeben ist.“</a:t>
            </a:r>
          </a:p>
          <a:p>
            <a:pPr>
              <a:spcBef>
                <a:spcPts val="600"/>
              </a:spcBef>
            </a:pPr>
            <a:r>
              <a:rPr lang="de-DE" sz="2400" b="1" dirty="0"/>
              <a:t>(Röm. 5,5).</a:t>
            </a:r>
            <a:endParaRPr lang="en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F5AA1-E088-F618-B42C-1CFCB53A9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712EB25-D98D-FAB9-EBF0-E5D56E449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790130"/>
              </p:ext>
            </p:extLst>
          </p:nvPr>
        </p:nvGraphicFramePr>
        <p:xfrm>
          <a:off x="138865" y="434141"/>
          <a:ext cx="853616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E45EA8FF-A2FB-4949-DCAE-CA644A65E1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5224" y="417126"/>
            <a:ext cx="4335378" cy="291662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02C9F9C-2036-A972-A504-2E9D60E98BC6}"/>
              </a:ext>
            </a:extLst>
          </p:cNvPr>
          <p:cNvSpPr txBox="1"/>
          <p:nvPr/>
        </p:nvSpPr>
        <p:spPr>
          <a:xfrm>
            <a:off x="8843475" y="3389046"/>
            <a:ext cx="2946706" cy="5232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Ü b e r b l i c k</a:t>
            </a:r>
          </a:p>
        </p:txBody>
      </p:sp>
      <p:sp>
        <p:nvSpPr>
          <p:cNvPr id="8" name="Scrollen: horizontal 7">
            <a:extLst>
              <a:ext uri="{FF2B5EF4-FFF2-40B4-BE49-F238E27FC236}">
                <a16:creationId xmlns:a16="http://schemas.microsoft.com/office/drawing/2014/main" id="{3FAEFDE2-0F25-2777-F11D-12DE88FD7110}"/>
              </a:ext>
            </a:extLst>
          </p:cNvPr>
          <p:cNvSpPr/>
          <p:nvPr/>
        </p:nvSpPr>
        <p:spPr>
          <a:xfrm>
            <a:off x="72195" y="3781483"/>
            <a:ext cx="2169690" cy="2162117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9.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Die Notwendigkeit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0" name="Scrollen: horizontal 9">
            <a:extLst>
              <a:ext uri="{FF2B5EF4-FFF2-40B4-BE49-F238E27FC236}">
                <a16:creationId xmlns:a16="http://schemas.microsoft.com/office/drawing/2014/main" id="{CD07F163-E1A3-843B-39A7-65870914ED63}"/>
              </a:ext>
            </a:extLst>
          </p:cNvPr>
          <p:cNvSpPr/>
          <p:nvPr/>
        </p:nvSpPr>
        <p:spPr>
          <a:xfrm>
            <a:off x="2362193" y="3781484"/>
            <a:ext cx="1303425" cy="2077895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Mo,  10.Aug–  Was Liebe tut</a:t>
            </a:r>
          </a:p>
        </p:txBody>
      </p:sp>
      <p:sp>
        <p:nvSpPr>
          <p:cNvPr id="11" name="Scrollen: horizontal 10">
            <a:extLst>
              <a:ext uri="{FF2B5EF4-FFF2-40B4-BE49-F238E27FC236}">
                <a16:creationId xmlns:a16="http://schemas.microsoft.com/office/drawing/2014/main" id="{01653FCF-9652-57B8-1E5C-9437C0F39494}"/>
              </a:ext>
            </a:extLst>
          </p:cNvPr>
          <p:cNvSpPr/>
          <p:nvPr/>
        </p:nvSpPr>
        <p:spPr>
          <a:xfrm>
            <a:off x="3757856" y="3777468"/>
            <a:ext cx="1303426" cy="2382700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 11.Aug –  Was Liebe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nicht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tut</a:t>
            </a:r>
          </a:p>
        </p:txBody>
      </p:sp>
      <p:sp>
        <p:nvSpPr>
          <p:cNvPr id="12" name="Scrollen: horizontal 11">
            <a:extLst>
              <a:ext uri="{FF2B5EF4-FFF2-40B4-BE49-F238E27FC236}">
                <a16:creationId xmlns:a16="http://schemas.microsoft.com/office/drawing/2014/main" id="{95D9AF1F-8559-7734-58C4-5AD5396BF23D}"/>
              </a:ext>
            </a:extLst>
          </p:cNvPr>
          <p:cNvSpPr/>
          <p:nvPr/>
        </p:nvSpPr>
        <p:spPr>
          <a:xfrm>
            <a:off x="5129460" y="3761420"/>
            <a:ext cx="1303426" cy="2398748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 12.Aug –  Ein Portrait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von JESUS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F55DDE40-00B6-70D4-44DC-8398D620DC49}"/>
              </a:ext>
            </a:extLst>
          </p:cNvPr>
          <p:cNvSpPr/>
          <p:nvPr/>
        </p:nvSpPr>
        <p:spPr>
          <a:xfrm>
            <a:off x="6525124" y="3748840"/>
            <a:ext cx="1748579" cy="2081907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Do, 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13.Aug –  </a:t>
            </a:r>
          </a:p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Glaube, Hoffnung und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34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5" grpId="0" animBg="1"/>
      <p:bldP spid="8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419814" y="700190"/>
            <a:ext cx="7266040" cy="449353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DIE </a:t>
            </a:r>
            <a:b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ÜBERLEGENHEIT DER </a:t>
            </a:r>
            <a:b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en" sz="88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LIEBE</a:t>
            </a:r>
            <a:endParaRPr lang="en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1828799" y="239307"/>
            <a:ext cx="8534399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800" b="1" spc="400" noProof="0" dirty="0">
                <a:ln/>
                <a:solidFill>
                  <a:srgbClr val="FF0000"/>
                </a:solidFill>
              </a:rPr>
              <a:t>DER BESTE WEG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7279106" y="1859340"/>
            <a:ext cx="4573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Strebt aber </a:t>
            </a:r>
            <a:br>
              <a:rPr lang="de-DE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nach den größeren Gaben! </a:t>
            </a:r>
            <a:br>
              <a:rPr lang="de-DE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Und ich will euch einen noch besseren Weg zeigen</a:t>
            </a:r>
            <a:r>
              <a:rPr lang="en" sz="2000" b="1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.” </a:t>
            </a:r>
            <a:br>
              <a:rPr lang="en" sz="2000" b="1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</a:br>
            <a:r>
              <a:rPr lang="en" sz="1600" b="1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(1. Kor 12:31)</a:t>
            </a:r>
            <a:endParaRPr lang="en" sz="2000" b="1" noProof="0" dirty="0">
              <a:solidFill>
                <a:schemeClr val="bg2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84917" y="1709852"/>
            <a:ext cx="39978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Keine geistliche Gabe </a:t>
            </a:r>
            <a:br>
              <a:rPr lang="de-DE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de-DE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ist nützlich, </a:t>
            </a:r>
            <a:br>
              <a:rPr lang="de-DE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de-DE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wenn sie nicht </a:t>
            </a:r>
            <a:br>
              <a:rPr lang="de-DE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de-DE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von dieser Art von LIEBE motiviert wird. </a:t>
            </a: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BE6E197B-AE95-3FA2-1575-B151DB7015BA}"/>
              </a:ext>
            </a:extLst>
          </p:cNvPr>
          <p:cNvSpPr/>
          <p:nvPr/>
        </p:nvSpPr>
        <p:spPr>
          <a:xfrm>
            <a:off x="84918" y="-9510"/>
            <a:ext cx="2910946" cy="671245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9. Aug – Die Notwendigkeit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CuadroTexto 11">
            <a:extLst>
              <a:ext uri="{FF2B5EF4-FFF2-40B4-BE49-F238E27FC236}">
                <a16:creationId xmlns:a16="http://schemas.microsoft.com/office/drawing/2014/main" id="{E429C77B-E35F-C566-5F89-A89BBAAB3962}"/>
              </a:ext>
            </a:extLst>
          </p:cNvPr>
          <p:cNvSpPr txBox="1"/>
          <p:nvPr/>
        </p:nvSpPr>
        <p:spPr>
          <a:xfrm>
            <a:off x="1099561" y="5534693"/>
            <a:ext cx="9992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800" b="1" dirty="0">
                <a:solidFill>
                  <a:schemeClr val="bg2"/>
                </a:solidFill>
              </a:rPr>
              <a:t>Tatsächlich sollten all unsere Handlungen und Gedanken </a:t>
            </a:r>
            <a:br>
              <a:rPr lang="de-DE" sz="2800" b="1" dirty="0">
                <a:solidFill>
                  <a:schemeClr val="bg2"/>
                </a:solidFill>
              </a:rPr>
            </a:br>
            <a:r>
              <a:rPr lang="de-DE" sz="2800" b="1" dirty="0">
                <a:solidFill>
                  <a:schemeClr val="bg2"/>
                </a:solidFill>
              </a:rPr>
              <a:t>von der </a:t>
            </a:r>
            <a:r>
              <a:rPr lang="de-DE" sz="2800" b="1" dirty="0">
                <a:solidFill>
                  <a:srgbClr val="FF0000"/>
                </a:solidFill>
              </a:rPr>
              <a:t>AGAPE-LIEBE</a:t>
            </a:r>
            <a:r>
              <a:rPr lang="de-DE" sz="2800" b="1" dirty="0">
                <a:solidFill>
                  <a:schemeClr val="bg2"/>
                </a:solidFill>
              </a:rPr>
              <a:t> durchdrungen sein.</a:t>
            </a:r>
            <a:endParaRPr lang="en" sz="2800" b="1" noProof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2" grpId="0" uiExpand="1" build="p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FFA6B-3B29-FE60-E43D-BD716B523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64E039-CAAA-B0CF-11A1-B27E071F9199}"/>
              </a:ext>
            </a:extLst>
          </p:cNvPr>
          <p:cNvSpPr txBox="1"/>
          <p:nvPr/>
        </p:nvSpPr>
        <p:spPr>
          <a:xfrm>
            <a:off x="3657600" y="-60160"/>
            <a:ext cx="85343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400" noProof="0" dirty="0">
                <a:ln/>
                <a:solidFill>
                  <a:schemeClr val="accent3"/>
                </a:solidFill>
              </a:rPr>
              <a:t>DER BESTE WEG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EBBAFF-F234-D990-5B04-427DCEFD0D4E}"/>
              </a:ext>
            </a:extLst>
          </p:cNvPr>
          <p:cNvSpPr txBox="1"/>
          <p:nvPr/>
        </p:nvSpPr>
        <p:spPr>
          <a:xfrm>
            <a:off x="3477534" y="520292"/>
            <a:ext cx="87144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Strebt aber nach den größeren Gaben! </a:t>
            </a:r>
            <a:b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Und ich will euch einen noch besseren Weg zeigen</a:t>
            </a:r>
            <a:r>
              <a:rPr lang="en" sz="2000" b="1" noProof="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600" b="1" noProof="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(1. Korinther 12:31)</a:t>
            </a:r>
            <a:endParaRPr lang="en" sz="2000" b="1" noProof="0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91B1F3D-6386-F1D2-1E11-40CE9172DD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302" y="1510389"/>
            <a:ext cx="4874519" cy="487451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7360DE5-FFF5-1E26-3BED-E72EBAFEAFDE}"/>
              </a:ext>
            </a:extLst>
          </p:cNvPr>
          <p:cNvSpPr txBox="1"/>
          <p:nvPr/>
        </p:nvSpPr>
        <p:spPr>
          <a:xfrm>
            <a:off x="6212305" y="1709852"/>
            <a:ext cx="5309278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800" b="1" dirty="0"/>
              <a:t>JESUS warnte uns davor, </a:t>
            </a:r>
            <a:br>
              <a:rPr lang="de-DE" sz="2800" b="1" dirty="0"/>
            </a:br>
            <a:r>
              <a:rPr lang="de-DE" sz="2800" b="1" dirty="0"/>
              <a:t>dass diese LIEBE </a:t>
            </a:r>
            <a:br>
              <a:rPr lang="de-DE" sz="2800" b="1" dirty="0"/>
            </a:br>
            <a:r>
              <a:rPr lang="de-DE" sz="2800" b="1" dirty="0"/>
              <a:t>wegen der </a:t>
            </a:r>
            <a:r>
              <a:rPr lang="de-DE" sz="2800" b="1" dirty="0">
                <a:highlight>
                  <a:srgbClr val="808000"/>
                </a:highlight>
              </a:rPr>
              <a:t>Bosheit </a:t>
            </a:r>
            <a:br>
              <a:rPr lang="de-DE" sz="2800" b="1" dirty="0"/>
            </a:br>
            <a:r>
              <a:rPr lang="de-DE" sz="2800" b="1" dirty="0"/>
              <a:t>kalt werden wird </a:t>
            </a:r>
            <a:br>
              <a:rPr lang="de-DE" sz="2800" b="1" dirty="0"/>
            </a:br>
            <a:r>
              <a:rPr lang="de-DE" sz="2800" b="1" dirty="0"/>
              <a:t>(Matth 24,12). </a:t>
            </a:r>
            <a:br>
              <a:rPr lang="de-DE" sz="2800" b="1" dirty="0"/>
            </a:br>
            <a:endParaRPr lang="de-DE" sz="2800" b="1" dirty="0"/>
          </a:p>
          <a:p>
            <a:pPr algn="ctr">
              <a:spcBef>
                <a:spcPts val="600"/>
              </a:spcBef>
            </a:pPr>
            <a:r>
              <a:rPr lang="de-DE" sz="2800" b="1" dirty="0"/>
              <a:t>Aber wir dürfen nicht zulassen, </a:t>
            </a:r>
            <a:br>
              <a:rPr lang="de-DE" sz="2800" b="1" dirty="0"/>
            </a:br>
            <a:r>
              <a:rPr lang="de-DE" sz="2800" b="1" dirty="0"/>
              <a:t>dass dies uns passiert, </a:t>
            </a:r>
            <a:br>
              <a:rPr lang="de-DE" sz="2800" b="1" dirty="0"/>
            </a:br>
            <a:r>
              <a:rPr lang="de-DE" sz="2800" b="1" dirty="0"/>
              <a:t>weder in unseren Häusern </a:t>
            </a:r>
            <a:br>
              <a:rPr lang="de-DE" sz="2800" b="1" dirty="0"/>
            </a:br>
            <a:r>
              <a:rPr lang="de-DE" sz="2800" b="1" dirty="0"/>
              <a:t>noch in unseren Gemeinden.</a:t>
            </a:r>
            <a:endParaRPr lang="en" sz="2400" b="1" noProof="0" dirty="0"/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619C8421-6D20-02A3-22E5-8EF299F23DAB}"/>
              </a:ext>
            </a:extLst>
          </p:cNvPr>
          <p:cNvSpPr/>
          <p:nvPr/>
        </p:nvSpPr>
        <p:spPr>
          <a:xfrm>
            <a:off x="84917" y="38618"/>
            <a:ext cx="3392617" cy="990097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9.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Die Notwendigkeit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89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E7E9D1-B772-CF5C-EA36-38555F098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9AFC301-ADC8-79D4-7CB7-EFC7D70E0A49}"/>
              </a:ext>
            </a:extLst>
          </p:cNvPr>
          <p:cNvSpPr txBox="1"/>
          <p:nvPr/>
        </p:nvSpPr>
        <p:spPr>
          <a:xfrm>
            <a:off x="3657600" y="-60160"/>
            <a:ext cx="85343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400" noProof="0" dirty="0">
                <a:ln/>
                <a:solidFill>
                  <a:schemeClr val="accent3"/>
                </a:solidFill>
              </a:rPr>
              <a:t>DER BESTE WEG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93C92EC-4717-FA7B-F1FA-3373AD562316}"/>
              </a:ext>
            </a:extLst>
          </p:cNvPr>
          <p:cNvSpPr txBox="1"/>
          <p:nvPr/>
        </p:nvSpPr>
        <p:spPr>
          <a:xfrm>
            <a:off x="3477534" y="520292"/>
            <a:ext cx="87144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Strebt aber nach den größeren Gaben! </a:t>
            </a:r>
            <a:b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Und ich will euch einen noch besseren Weg zeigen</a:t>
            </a:r>
            <a:r>
              <a:rPr lang="en" sz="2000" b="1" noProof="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600" b="1" noProof="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(1. Korinther 12:31)</a:t>
            </a:r>
            <a:endParaRPr lang="en" sz="2000" b="1" noProof="0" dirty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414C6C-B3FB-63FB-7E9C-5F13850B6309}"/>
              </a:ext>
            </a:extLst>
          </p:cNvPr>
          <p:cNvSpPr txBox="1"/>
          <p:nvPr/>
        </p:nvSpPr>
        <p:spPr>
          <a:xfrm>
            <a:off x="84917" y="1257440"/>
            <a:ext cx="11871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Welche Art von Liebe zeigt Paulus in 1. Korinther 13, und warum übertrifft sie jede geistliche Gabe? </a:t>
            </a:r>
            <a:br>
              <a:rPr lang="de-DE" sz="2000" b="1" dirty="0"/>
            </a:br>
            <a:r>
              <a:rPr lang="de-DE" sz="2000" b="1" dirty="0"/>
              <a:t>(1 Kor. 12,31-13,3)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86361D-BABC-6098-0CA6-CF2838086E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7981" y="2019060"/>
            <a:ext cx="6325662" cy="353935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A1BE2DB-907A-64C9-2AE1-E6BA71518223}"/>
              </a:ext>
            </a:extLst>
          </p:cNvPr>
          <p:cNvSpPr txBox="1"/>
          <p:nvPr/>
        </p:nvSpPr>
        <p:spPr>
          <a:xfrm>
            <a:off x="209607" y="2114753"/>
            <a:ext cx="22287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/>
              <a:t>Im Griechischen gibt es mehrere Wörter, </a:t>
            </a:r>
            <a:br>
              <a:rPr lang="de-DE" sz="2400" b="1" dirty="0"/>
            </a:br>
            <a:r>
              <a:rPr lang="de-DE" sz="2400" b="1" dirty="0"/>
              <a:t>um </a:t>
            </a:r>
            <a:r>
              <a:rPr lang="de-DE" sz="2400" b="1" dirty="0">
                <a:highlight>
                  <a:srgbClr val="FF624F"/>
                </a:highlight>
              </a:rPr>
              <a:t>LIEBE</a:t>
            </a:r>
            <a:r>
              <a:rPr lang="de-DE" sz="2400" b="1" dirty="0"/>
              <a:t> zu definieren. </a:t>
            </a:r>
            <a:endParaRPr lang="en" sz="2400" b="1" noProof="0" dirty="0"/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950931AF-653E-0345-4909-405D615922E0}"/>
              </a:ext>
            </a:extLst>
          </p:cNvPr>
          <p:cNvSpPr/>
          <p:nvPr/>
        </p:nvSpPr>
        <p:spPr>
          <a:xfrm>
            <a:off x="84917" y="38618"/>
            <a:ext cx="3392617" cy="990097"/>
          </a:xfrm>
          <a:prstGeom prst="horizontalScroll">
            <a:avLst/>
          </a:prstGeom>
          <a:solidFill>
            <a:srgbClr val="E8D9F3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9.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Die Notwendigkeit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der Liebe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CuadroTexto 15">
            <a:extLst>
              <a:ext uri="{FF2B5EF4-FFF2-40B4-BE49-F238E27FC236}">
                <a16:creationId xmlns:a16="http://schemas.microsoft.com/office/drawing/2014/main" id="{3B7FBDC3-C3AE-1FC4-E893-AACA42638667}"/>
              </a:ext>
            </a:extLst>
          </p:cNvPr>
          <p:cNvSpPr txBox="1"/>
          <p:nvPr/>
        </p:nvSpPr>
        <p:spPr>
          <a:xfrm>
            <a:off x="0" y="5638624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Es ist dieselbe Liebe, die Johannes verwendet, wenn er sagt, </a:t>
            </a:r>
            <a:br>
              <a:rPr lang="de-DE" sz="2400" b="1" dirty="0"/>
            </a:br>
            <a:r>
              <a:rPr lang="de-DE" sz="2400" b="1" dirty="0">
                <a:highlight>
                  <a:srgbClr val="FF624F"/>
                </a:highlight>
              </a:rPr>
              <a:t>"GOTT ist LIEBE" </a:t>
            </a:r>
            <a:br>
              <a:rPr lang="de-DE" sz="2400" b="1" dirty="0">
                <a:highlight>
                  <a:srgbClr val="FF624F"/>
                </a:highlight>
              </a:rPr>
            </a:br>
            <a:r>
              <a:rPr lang="de-DE" sz="2400" b="1" dirty="0"/>
              <a:t>(1. Joh 4,8).</a:t>
            </a:r>
            <a:endParaRPr lang="en" sz="2400" b="1" noProof="0" dirty="0"/>
          </a:p>
        </p:txBody>
      </p:sp>
      <p:sp>
        <p:nvSpPr>
          <p:cNvPr id="9" name="CuadroTexto 15">
            <a:extLst>
              <a:ext uri="{FF2B5EF4-FFF2-40B4-BE49-F238E27FC236}">
                <a16:creationId xmlns:a16="http://schemas.microsoft.com/office/drawing/2014/main" id="{BC05CA82-612E-04D7-BF3A-6880318B537A}"/>
              </a:ext>
            </a:extLst>
          </p:cNvPr>
          <p:cNvSpPr txBox="1"/>
          <p:nvPr/>
        </p:nvSpPr>
        <p:spPr>
          <a:xfrm>
            <a:off x="9090372" y="2074393"/>
            <a:ext cx="310162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/>
              <a:t>Paulus wählt </a:t>
            </a:r>
            <a:br>
              <a:rPr lang="de-DE" sz="2400" b="1" dirty="0"/>
            </a:br>
            <a:r>
              <a:rPr lang="de-DE" sz="2400" b="1" dirty="0">
                <a:highlight>
                  <a:srgbClr val="FF624F"/>
                </a:highlight>
              </a:rPr>
              <a:t>AGAPE </a:t>
            </a:r>
            <a:r>
              <a:rPr lang="de-DE" sz="2400" b="1" dirty="0"/>
              <a:t>(selbstlose, bedingungslose </a:t>
            </a:r>
            <a:br>
              <a:rPr lang="de-DE" sz="2400" b="1" dirty="0"/>
            </a:br>
            <a:r>
              <a:rPr lang="de-DE" sz="2400" b="1" dirty="0"/>
              <a:t>und reflektierende LIEBE, </a:t>
            </a:r>
            <a:br>
              <a:rPr lang="de-DE" sz="2400" b="1" dirty="0"/>
            </a:br>
            <a:r>
              <a:rPr lang="de-DE" sz="2400" b="1" dirty="0"/>
              <a:t>die </a:t>
            </a:r>
            <a:r>
              <a:rPr lang="de-DE" sz="2400" b="1" dirty="0">
                <a:highlight>
                  <a:srgbClr val="FF624F"/>
                </a:highlight>
              </a:rPr>
              <a:t>nur das Wohl </a:t>
            </a:r>
            <a:br>
              <a:rPr lang="de-DE" sz="2400" b="1" dirty="0">
                <a:highlight>
                  <a:srgbClr val="FF624F"/>
                </a:highlight>
              </a:rPr>
            </a:br>
            <a:r>
              <a:rPr lang="de-DE" sz="2400" b="1" dirty="0">
                <a:highlight>
                  <a:srgbClr val="FF624F"/>
                </a:highlight>
              </a:rPr>
              <a:t>des geliebten Menschen</a:t>
            </a:r>
            <a:r>
              <a:rPr lang="de-DE" sz="2400" b="1" dirty="0"/>
              <a:t> sucht). </a:t>
            </a:r>
            <a:endParaRPr lang="en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268752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483596" y="1218409"/>
            <a:ext cx="8018594" cy="55553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8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tx2">
                      <a:lumMod val="60000"/>
                      <a:lumOff val="40000"/>
                      <a:alpha val="72000"/>
                    </a:schemeClr>
                  </a:outerShdw>
                </a:effectLst>
                <a:latin typeface="Candara" panose="020E0502030303020204" pitchFamily="34" charset="0"/>
              </a:rPr>
              <a:t>DIE EIGENSCHAFTEN DER </a:t>
            </a:r>
            <a:br>
              <a:rPr lang="en" sz="66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tx2">
                      <a:lumMod val="60000"/>
                      <a:lumOff val="40000"/>
                      <a:alpha val="72000"/>
                    </a:schemeClr>
                  </a:outerShdw>
                </a:effectLst>
                <a:latin typeface="Candara" panose="020E0502030303020204" pitchFamily="34" charset="0"/>
              </a:rPr>
            </a:br>
            <a:r>
              <a:rPr lang="en" sz="115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tx2">
                      <a:lumMod val="60000"/>
                      <a:lumOff val="40000"/>
                      <a:alpha val="72000"/>
                    </a:schemeClr>
                  </a:outerShdw>
                </a:effectLst>
                <a:latin typeface="Candara" panose="020E0502030303020204" pitchFamily="34" charset="0"/>
              </a:rPr>
              <a:t>LIEBE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tx2">
                    <a:lumMod val="60000"/>
                    <a:lumOff val="40000"/>
                    <a:alpha val="72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1853</Words>
  <Application>Microsoft Office PowerPoint</Application>
  <PresentationFormat>Panorámica</PresentationFormat>
  <Paragraphs>173</Paragraphs>
  <Slides>23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Constantia</vt:lpstr>
      <vt:lpstr>Aptos</vt:lpstr>
      <vt:lpstr>Candara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164</cp:revision>
  <dcterms:created xsi:type="dcterms:W3CDTF">2026-07-11T14:17:46Z</dcterms:created>
  <dcterms:modified xsi:type="dcterms:W3CDTF">2026-08-12T16:14:11Z</dcterms:modified>
</cp:coreProperties>
</file>