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4"/>
  </p:notesMasterIdLst>
  <p:sldIdLst>
    <p:sldId id="269" r:id="rId3"/>
    <p:sldId id="281" r:id="rId4"/>
    <p:sldId id="270" r:id="rId5"/>
    <p:sldId id="282" r:id="rId6"/>
    <p:sldId id="271" r:id="rId7"/>
    <p:sldId id="260" r:id="rId8"/>
    <p:sldId id="284" r:id="rId9"/>
    <p:sldId id="274" r:id="rId10"/>
    <p:sldId id="275" r:id="rId11"/>
    <p:sldId id="285" r:id="rId12"/>
    <p:sldId id="288" r:id="rId13"/>
    <p:sldId id="290" r:id="rId14"/>
    <p:sldId id="289" r:id="rId15"/>
    <p:sldId id="291" r:id="rId16"/>
    <p:sldId id="272" r:id="rId17"/>
    <p:sldId id="279" r:id="rId18"/>
    <p:sldId id="280" r:id="rId19"/>
    <p:sldId id="267" r:id="rId20"/>
    <p:sldId id="292" r:id="rId21"/>
    <p:sldId id="268" r:id="rId22"/>
    <p:sldId id="283" r:id="rId23"/>
  </p:sldIdLst>
  <p:sldSz cx="12192000" cy="6858000"/>
  <p:notesSz cx="6858000" cy="9144000"/>
  <p:embeddedFontLst>
    <p:embeddedFont>
      <p:font typeface="Aptos Light" panose="020B0004020202020204" pitchFamily="34" charset="0"/>
      <p:regular r:id="rId25"/>
      <p:italic r:id="rId26"/>
    </p:embeddedFont>
    <p:embeddedFont>
      <p:font typeface="Candara" panose="020E0502030303020204" pitchFamily="34" charset="0"/>
      <p:regular r:id="rId27"/>
      <p:bold r:id="rId28"/>
      <p:italic r:id="rId29"/>
      <p:boldItalic r:id="rId30"/>
    </p:embeddedFont>
    <p:embeddedFont>
      <p:font typeface="Constantia" panose="02030602050306030303" pitchFamily="18" charset="0"/>
      <p:regular r:id="rId31"/>
      <p:bold r:id="rId32"/>
      <p:italic r:id="rId33"/>
      <p:boldItalic r:id="rId3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5FF"/>
    <a:srgbClr val="A7470C"/>
    <a:srgbClr val="FFCC32"/>
    <a:srgbClr val="D06100"/>
    <a:srgbClr val="624629"/>
    <a:srgbClr val="01B001"/>
    <a:srgbClr val="FFF0E1"/>
    <a:srgbClr val="E7FFE7"/>
    <a:srgbClr val="FD9D15"/>
    <a:srgbClr val="FFEC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44" autoAdjust="0"/>
    <p:restoredTop sz="95168" autoAdjust="0"/>
  </p:normalViewPr>
  <p:slideViewPr>
    <p:cSldViewPr snapToGrid="0">
      <p:cViewPr varScale="1">
        <p:scale>
          <a:sx n="94" d="100"/>
          <a:sy n="94" d="100"/>
        </p:scale>
        <p:origin x="114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#2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3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#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#2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3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#4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#3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de-DE" sz="2400" b="1" dirty="0">
              <a:solidFill>
                <a:schemeClr val="bg2">
                  <a:lumMod val="50000"/>
                </a:schemeClr>
              </a:solidFill>
            </a:rPr>
            <a:t>Die Auferstehung JESU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War die Auferstehung ein historisches Ereignis? </a:t>
          </a:r>
          <a:b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 15,1-11)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de-DE" sz="2400" b="1" dirty="0">
              <a:solidFill>
                <a:schemeClr val="accent3">
                  <a:lumMod val="50000"/>
                </a:schemeClr>
              </a:solidFill>
            </a:rPr>
            <a:t>Die Folgen von JESU Auferstehung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 marL="0" indent="0"/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Was wäre, wenn Christus nicht von den Toten auferstanden wäre? </a:t>
          </a:r>
          <a:b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 15,12-19)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Was garantiert die </a:t>
          </a:r>
          <a:b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Auferstehung? </a:t>
          </a:r>
          <a:b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 15,20-34)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de-DE" sz="2400" b="1" dirty="0">
              <a:solidFill>
                <a:schemeClr val="accent5">
                  <a:lumMod val="50000"/>
                </a:schemeClr>
              </a:solidFill>
            </a:rPr>
            <a:t>Unsere Auferstehung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Mit welchem Körper werden wir auferweckt? </a:t>
          </a:r>
          <a:b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 15,35-49)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Wann werden wir auferweckt? </a:t>
          </a:r>
          <a:b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 15,50-58)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 custScaleY="136413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 custLinFactNeighborX="-647" custLinFactNeighborY="28968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4" qsCatId="simple" csTypeId="urn:microsoft.com/office/officeart/2005/8/colors/accent1_3#2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 wird gepredigt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 wird empfangen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 hält daran fest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de-DE" sz="2000" b="1" dirty="0">
              <a:solidFill>
                <a:schemeClr val="tx1"/>
              </a:solidFill>
            </a:rPr>
            <a:t>Erlösung wird erlangt</a:t>
          </a:r>
          <a:endParaRPr lang="es-ES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#2" qsCatId="3D" csTypeId="urn:microsoft.com/office/officeart/2005/8/colors/colorful4#3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de-DE" sz="2000" b="1" dirty="0">
              <a:solidFill>
                <a:schemeClr val="tx1"/>
              </a:solidFill>
              <a:effectLst/>
            </a:rPr>
            <a:t>CHRISTUS starb </a:t>
          </a:r>
          <a:br>
            <a:rPr lang="de-DE" sz="2000" b="1" dirty="0">
              <a:solidFill>
                <a:schemeClr val="tx1"/>
              </a:solidFill>
              <a:effectLst/>
            </a:rPr>
          </a:br>
          <a:r>
            <a:rPr lang="de-DE" sz="2000" b="1" dirty="0">
              <a:solidFill>
                <a:schemeClr val="tx1"/>
              </a:solidFill>
              <a:effectLst/>
            </a:rPr>
            <a:t>für unsere Sünden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de-DE" sz="2000" b="1" dirty="0">
              <a:solidFill>
                <a:schemeClr val="tx1"/>
              </a:solidFill>
              <a:effectLst/>
            </a:rPr>
            <a:t>Christus </a:t>
          </a:r>
          <a:br>
            <a:rPr lang="de-DE" sz="2000" b="1" dirty="0">
              <a:solidFill>
                <a:schemeClr val="tx1"/>
              </a:solidFill>
              <a:effectLst/>
            </a:rPr>
          </a:br>
          <a:r>
            <a:rPr lang="de-DE" sz="2000" b="1" dirty="0">
              <a:solidFill>
                <a:schemeClr val="tx1"/>
              </a:solidFill>
              <a:effectLst/>
            </a:rPr>
            <a:t>wurde begraben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Christus </a:t>
          </a:r>
          <a:b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auferstand am 3. Tag 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5" qsCatId="simple" csTypeId="urn:microsoft.com/office/officeart/2005/8/colors/accent0_2#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de-DE" sz="2000" b="1" dirty="0">
              <a:solidFill>
                <a:srgbClr val="6B00B4"/>
              </a:solidFill>
            </a:rPr>
            <a:t>Petrus </a:t>
          </a:r>
          <a:br>
            <a:rPr lang="de-DE" sz="2000" b="1" dirty="0">
              <a:solidFill>
                <a:srgbClr val="6B00B4"/>
              </a:solidFill>
            </a:rPr>
          </a:br>
          <a:r>
            <a:rPr lang="de-DE" sz="2000" b="1" dirty="0">
              <a:solidFill>
                <a:srgbClr val="6B00B4"/>
              </a:solidFill>
            </a:rPr>
            <a:t>und die Zwölf</a:t>
          </a:r>
          <a:endParaRPr lang="es-ES" sz="20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de-DE" sz="2000" b="1" dirty="0">
              <a:solidFill>
                <a:srgbClr val="6B00B4"/>
              </a:solidFill>
            </a:rPr>
            <a:t>Mehr als 500 Geschwister</a:t>
          </a:r>
          <a:endParaRPr lang="es-ES" sz="20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de-DE" sz="2000" b="1" dirty="0">
              <a:solidFill>
                <a:srgbClr val="6B00B4"/>
              </a:solidFill>
            </a:rPr>
            <a:t>Jakobus </a:t>
          </a:r>
          <a:br>
            <a:rPr lang="de-DE" sz="2000" b="1" dirty="0">
              <a:solidFill>
                <a:srgbClr val="6B00B4"/>
              </a:solidFill>
            </a:rPr>
          </a:br>
          <a:r>
            <a:rPr lang="de-DE" sz="2000" b="1" dirty="0">
              <a:solidFill>
                <a:srgbClr val="6B00B4"/>
              </a:solidFill>
            </a:rPr>
            <a:t>und die Apostel</a:t>
          </a:r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de-DE" sz="2000" b="1" dirty="0">
              <a:solidFill>
                <a:srgbClr val="6B00B4"/>
              </a:solidFill>
            </a:rPr>
            <a:t>Paulus „die unzeitige Geburt"</a:t>
          </a:r>
          <a:endParaRPr lang="es-ES" sz="20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#6" qsCatId="simple" csTypeId="urn:microsoft.com/office/officeart/2005/8/colors/colorful4#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/>
            <a:t>…die Verkündigung des Evangeliums ist umsonst [bedeutungslos] (1 Kor. 15,14a)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/>
            <a:t>…unser Glaube ist eitel [sinnlos] (1 Kor. 15,14b) [nutzlos] (1 Kor. 15,17a</a:t>
          </a:r>
          <a:r>
            <a:rPr lang="en" sz="2000" b="1" dirty="0"/>
            <a:t>)</a:t>
          </a:r>
          <a:endParaRPr lang="es-ES" sz="20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/>
            <a:t>…jeder von uns ein falscher Zeuge (1 Kor. 15,15)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/>
            <a:t>…jeder von uns noch in seinen Sünden (1 Kor. 15,17b)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Und: Diejenigen, die gestorben sind, werden niemals ins Leben zurückkehren (1. Kor 15,18)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 custLinFactNeighborX="-440" custLinFactNeighborY="-1378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#3" qsCatId="3D" csTypeId="urn:microsoft.com/office/officeart/2005/8/colors/accent0_1#2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" sz="1400" b="1" dirty="0"/>
            <a:t>1. Kor 15:30-32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400" b="1" dirty="0"/>
            <a:t>1. Kor 15:33-34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de-DE" sz="2000" b="1" dirty="0"/>
            <a:t>Es lohnt sich, </a:t>
          </a:r>
          <a:br>
            <a:rPr lang="de-DE" sz="2000" b="1" dirty="0"/>
          </a:br>
          <a:r>
            <a:rPr lang="de-DE" sz="2000" b="1" dirty="0"/>
            <a:t>das Evangelium </a:t>
          </a:r>
          <a:br>
            <a:rPr lang="de-DE" sz="2000" b="1" dirty="0"/>
          </a:br>
          <a:r>
            <a:rPr lang="de-DE" sz="2000" b="1" dirty="0"/>
            <a:t>zu predigen, selbst wenn es Leiden oder Gefahr mit sich bringt.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de-DE" sz="2000" b="1" dirty="0"/>
            <a:t>Es lohnt sich, </a:t>
          </a:r>
          <a:br>
            <a:rPr lang="de-DE" sz="2000" b="1" dirty="0"/>
          </a:br>
          <a:r>
            <a:rPr lang="de-DE" sz="2000" b="1" dirty="0"/>
            <a:t>ein Leben zu führen, das biblischen Prinzipien </a:t>
          </a:r>
          <a:br>
            <a:rPr lang="de-DE" sz="2000" b="1" dirty="0"/>
          </a:br>
          <a:r>
            <a:rPr lang="de-DE" sz="2000" b="1" dirty="0"/>
            <a:t>entspricht.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#4" qsCatId="3D" csTypeId="urn:microsoft.com/office/officeart/2005/8/colors/colorful5#3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Pflanzen </a:t>
          </a:r>
          <a:b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Kor. 15,35-38)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de-DE" sz="1900" b="1" dirty="0"/>
            <a:t>Ein Samen wird ausgesät</a:t>
          </a:r>
          <a:endParaRPr lang="en" sz="1900" b="1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Physische Körper </a:t>
          </a:r>
          <a:b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(1. Kor. 15,39)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de-DE" sz="2000" b="1" dirty="0"/>
            <a:t>Getreide wird geerntet</a:t>
          </a:r>
          <a:endParaRPr lang="en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de-DE" sz="2000" b="1" dirty="0"/>
            <a:t>Körper von Menschen</a:t>
          </a:r>
          <a:endParaRPr lang="en" sz="2000" b="1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Körper von Tieren</a:t>
          </a:r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Körper von Fische</a:t>
          </a:r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Körper von Vögeln</a:t>
          </a:r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Himmelskörper </a:t>
          </a:r>
          <a:b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15,40-41)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sz="2000" b="1" dirty="0"/>
            <a:t>Das Strahlen der Sonne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sz="2000" b="1" dirty="0"/>
            <a:t>Der Glanz des Mondes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sz="2000" b="1" dirty="0"/>
            <a:t>Die Pracht der Sterne</a:t>
          </a:r>
          <a:endParaRPr lang="en" sz="2000" b="1" dirty="0"/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de-DE" sz="2000" b="1" dirty="0"/>
            <a:t>Jeder hat seine eigene Herrlichkeit</a:t>
          </a:r>
          <a:endParaRPr lang="en" sz="2000" b="1" dirty="0"/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de-DE" sz="2000" b="1" dirty="0"/>
            <a:t>GOTT gibt jeder Pflanze den Körper, den Er will.</a:t>
          </a:r>
          <a:endParaRPr lang="en" sz="2000" b="1" dirty="0"/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4947" custLinFactNeighborY="-3650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#4" qsCatId="3D" csTypeId="urn:microsoft.com/office/officeart/2005/8/colors/colorful5#4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800" b="1" dirty="0"/>
            <a:t>Aktuelle Körper</a:t>
          </a:r>
          <a:endParaRPr lang="en" sz="28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Korrupt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800" b="1" dirty="0"/>
            <a:t>Auf-erstandene Körper</a:t>
          </a:r>
          <a:endParaRPr lang="en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Unverdorben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Unehrenhaft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Herrlich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Schwach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Mächtig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Animal</a:t>
          </a: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Geistlich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solidFill>
                <a:schemeClr val="bg2">
                  <a:lumMod val="50000"/>
                </a:schemeClr>
              </a:solidFill>
            </a:rPr>
            <a:t>Die Auferstehung JESU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War die Auferstehung ein historisches Ereignis? </a:t>
          </a:r>
          <a:b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 15,1-11)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solidFill>
                <a:schemeClr val="accent3">
                  <a:lumMod val="50000"/>
                </a:schemeClr>
              </a:solidFill>
            </a:rPr>
            <a:t>Die Folgen von JESU Auferstehung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380"/>
          <a:ext cx="3517776" cy="1088757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Was wäre, wenn Christus nicht von den Toten auferstanden wäre? </a:t>
          </a:r>
          <a:b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 15,12-19)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40622" y="960269"/>
        <a:ext cx="3453998" cy="1024979"/>
      </dsp:txXfrm>
    </dsp:sp>
    <dsp:sp modelId="{41DE413E-B5E9-475D-984F-D2DA532C8EAB}">
      <dsp:nvSpPr>
        <dsp:cNvPr id="0" name=""/>
        <dsp:cNvSpPr/>
      </dsp:nvSpPr>
      <dsp:spPr>
        <a:xfrm>
          <a:off x="4089454" y="2175498"/>
          <a:ext cx="3517776" cy="798133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Was garantiert die </a:t>
          </a:r>
          <a:b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Auferstehung? </a:t>
          </a:r>
          <a:b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 15,20-34)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12831" y="2198875"/>
        <a:ext cx="3471022" cy="751379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 dirty="0">
              <a:solidFill>
                <a:schemeClr val="accent5">
                  <a:lumMod val="50000"/>
                </a:schemeClr>
              </a:solidFill>
            </a:rPr>
            <a:t>Unsere Auferstehung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Mit welchem Körper werden wir auferweckt? </a:t>
          </a:r>
          <a:b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 15,35-49)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Wann werden wir auferweckt? </a:t>
          </a:r>
          <a:b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 15,50-58)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8317" y="0"/>
          <a:ext cx="21198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 wird gepredigt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001" y="17684"/>
        <a:ext cx="2084520" cy="568398"/>
      </dsp:txXfrm>
    </dsp:sp>
    <dsp:sp modelId="{AF37FF43-353A-4927-B701-7D3665336D78}">
      <dsp:nvSpPr>
        <dsp:cNvPr id="0" name=""/>
        <dsp:cNvSpPr/>
      </dsp:nvSpPr>
      <dsp:spPr>
        <a:xfrm>
          <a:off x="2340195" y="39016"/>
          <a:ext cx="449416" cy="5257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340195" y="144162"/>
        <a:ext cx="314591" cy="315440"/>
      </dsp:txXfrm>
    </dsp:sp>
    <dsp:sp modelId="{EAD085D7-2CFB-403A-908B-420116A5AECF}">
      <dsp:nvSpPr>
        <dsp:cNvPr id="0" name=""/>
        <dsp:cNvSpPr/>
      </dsp:nvSpPr>
      <dsp:spPr>
        <a:xfrm>
          <a:off x="2976162" y="0"/>
          <a:ext cx="21198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 wird empfangen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93846" y="17684"/>
        <a:ext cx="2084520" cy="568398"/>
      </dsp:txXfrm>
    </dsp:sp>
    <dsp:sp modelId="{C5E937D9-F6F8-4C40-A5FD-52900AF2D166}">
      <dsp:nvSpPr>
        <dsp:cNvPr id="0" name=""/>
        <dsp:cNvSpPr/>
      </dsp:nvSpPr>
      <dsp:spPr>
        <a:xfrm>
          <a:off x="5308040" y="39016"/>
          <a:ext cx="449416" cy="5257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308040" y="144162"/>
        <a:ext cx="314591" cy="315440"/>
      </dsp:txXfrm>
    </dsp:sp>
    <dsp:sp modelId="{513371BA-BC18-4303-A20F-DD0852FD91EA}">
      <dsp:nvSpPr>
        <dsp:cNvPr id="0" name=""/>
        <dsp:cNvSpPr/>
      </dsp:nvSpPr>
      <dsp:spPr>
        <a:xfrm>
          <a:off x="5944006" y="0"/>
          <a:ext cx="268628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 hält daran fest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1690" y="17684"/>
        <a:ext cx="2650912" cy="568398"/>
      </dsp:txXfrm>
    </dsp:sp>
    <dsp:sp modelId="{304BD7EC-1449-4DA1-963A-84B74052439F}">
      <dsp:nvSpPr>
        <dsp:cNvPr id="0" name=""/>
        <dsp:cNvSpPr/>
      </dsp:nvSpPr>
      <dsp:spPr>
        <a:xfrm>
          <a:off x="8842276" y="39016"/>
          <a:ext cx="449416" cy="5257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8842276" y="144162"/>
        <a:ext cx="314591" cy="315440"/>
      </dsp:txXfrm>
    </dsp:sp>
    <dsp:sp modelId="{F9596D62-913C-41FA-ADE4-FD54834BAACF}">
      <dsp:nvSpPr>
        <dsp:cNvPr id="0" name=""/>
        <dsp:cNvSpPr/>
      </dsp:nvSpPr>
      <dsp:spPr>
        <a:xfrm>
          <a:off x="9478243" y="0"/>
          <a:ext cx="2322613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</a:rPr>
            <a:t>Erlösung wird erlangt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9495927" y="17684"/>
        <a:ext cx="2287245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1288" y="0"/>
          <a:ext cx="3357966" cy="8439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  <a:effectLst/>
            </a:rPr>
            <a:t>CHRISTUS starb </a:t>
          </a:r>
          <a:br>
            <a:rPr lang="de-DE" sz="2000" b="1" kern="1200" dirty="0">
              <a:solidFill>
                <a:schemeClr val="tx1"/>
              </a:solidFill>
              <a:effectLst/>
            </a:rPr>
          </a:br>
          <a:r>
            <a:rPr lang="de-DE" sz="2000" b="1" kern="1200" dirty="0">
              <a:solidFill>
                <a:schemeClr val="tx1"/>
              </a:solidFill>
              <a:effectLst/>
            </a:rPr>
            <a:t>für unsere Sünden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26008" y="24720"/>
        <a:ext cx="3308526" cy="794546"/>
      </dsp:txXfrm>
    </dsp:sp>
    <dsp:sp modelId="{AF37FF43-353A-4927-B701-7D3665336D78}">
      <dsp:nvSpPr>
        <dsp:cNvPr id="0" name=""/>
        <dsp:cNvSpPr/>
      </dsp:nvSpPr>
      <dsp:spPr>
        <a:xfrm>
          <a:off x="3608075" y="113454"/>
          <a:ext cx="527500" cy="6170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608075" y="236869"/>
        <a:ext cx="369250" cy="370246"/>
      </dsp:txXfrm>
    </dsp:sp>
    <dsp:sp modelId="{EAD085D7-2CFB-403A-908B-420116A5AECF}">
      <dsp:nvSpPr>
        <dsp:cNvPr id="0" name=""/>
        <dsp:cNvSpPr/>
      </dsp:nvSpPr>
      <dsp:spPr>
        <a:xfrm>
          <a:off x="4354539" y="0"/>
          <a:ext cx="2488211" cy="8439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  <a:effectLst/>
            </a:rPr>
            <a:t>Christus </a:t>
          </a:r>
          <a:br>
            <a:rPr lang="de-DE" sz="2000" b="1" kern="1200" dirty="0">
              <a:solidFill>
                <a:schemeClr val="tx1"/>
              </a:solidFill>
              <a:effectLst/>
            </a:rPr>
          </a:br>
          <a:r>
            <a:rPr lang="de-DE" sz="2000" b="1" kern="1200" dirty="0">
              <a:solidFill>
                <a:schemeClr val="tx1"/>
              </a:solidFill>
              <a:effectLst/>
            </a:rPr>
            <a:t>wurde begraben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4379259" y="24720"/>
        <a:ext cx="2438771" cy="794546"/>
      </dsp:txXfrm>
    </dsp:sp>
    <dsp:sp modelId="{C5E937D9-F6F8-4C40-A5FD-52900AF2D166}">
      <dsp:nvSpPr>
        <dsp:cNvPr id="0" name=""/>
        <dsp:cNvSpPr/>
      </dsp:nvSpPr>
      <dsp:spPr>
        <a:xfrm>
          <a:off x="7091572" y="113454"/>
          <a:ext cx="527500" cy="6170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7091572" y="236869"/>
        <a:ext cx="369250" cy="370246"/>
      </dsp:txXfrm>
    </dsp:sp>
    <dsp:sp modelId="{513371BA-BC18-4303-A20F-DD0852FD91EA}">
      <dsp:nvSpPr>
        <dsp:cNvPr id="0" name=""/>
        <dsp:cNvSpPr/>
      </dsp:nvSpPr>
      <dsp:spPr>
        <a:xfrm>
          <a:off x="7838035" y="0"/>
          <a:ext cx="2788115" cy="8439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Christus </a:t>
          </a:r>
          <a:b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auferstand am 3. Tag 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862755" y="24720"/>
        <a:ext cx="2738675" cy="794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7680" y="0"/>
          <a:ext cx="2155709" cy="7105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rgbClr val="6B00B4"/>
              </a:solidFill>
            </a:rPr>
            <a:t>Petrus </a:t>
          </a:r>
          <a:br>
            <a:rPr lang="de-DE" sz="2000" b="1" kern="1200" dirty="0">
              <a:solidFill>
                <a:srgbClr val="6B00B4"/>
              </a:solidFill>
            </a:rPr>
          </a:br>
          <a:r>
            <a:rPr lang="de-DE" sz="2000" b="1" kern="1200" dirty="0">
              <a:solidFill>
                <a:srgbClr val="6B00B4"/>
              </a:solidFill>
            </a:rPr>
            <a:t>und die Zwölf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8490" y="20810"/>
        <a:ext cx="2114089" cy="668882"/>
      </dsp:txXfrm>
    </dsp:sp>
    <dsp:sp modelId="{AF37FF43-353A-4927-B701-7D3665336D78}">
      <dsp:nvSpPr>
        <dsp:cNvPr id="0" name=""/>
        <dsp:cNvSpPr/>
      </dsp:nvSpPr>
      <dsp:spPr>
        <a:xfrm>
          <a:off x="2378960" y="87943"/>
          <a:ext cx="457010" cy="5346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2378960" y="194866"/>
        <a:ext cx="319907" cy="320769"/>
      </dsp:txXfrm>
    </dsp:sp>
    <dsp:sp modelId="{EAD085D7-2CFB-403A-908B-420116A5AECF}">
      <dsp:nvSpPr>
        <dsp:cNvPr id="0" name=""/>
        <dsp:cNvSpPr/>
      </dsp:nvSpPr>
      <dsp:spPr>
        <a:xfrm>
          <a:off x="3025673" y="0"/>
          <a:ext cx="2155709" cy="7105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rgbClr val="6B00B4"/>
              </a:solidFill>
            </a:rPr>
            <a:t>Mehr als 500 Geschwister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3046483" y="20810"/>
        <a:ext cx="2114089" cy="668882"/>
      </dsp:txXfrm>
    </dsp:sp>
    <dsp:sp modelId="{C5E937D9-F6F8-4C40-A5FD-52900AF2D166}">
      <dsp:nvSpPr>
        <dsp:cNvPr id="0" name=""/>
        <dsp:cNvSpPr/>
      </dsp:nvSpPr>
      <dsp:spPr>
        <a:xfrm>
          <a:off x="5396954" y="87943"/>
          <a:ext cx="457010" cy="5346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5396954" y="194866"/>
        <a:ext cx="319907" cy="320769"/>
      </dsp:txXfrm>
    </dsp:sp>
    <dsp:sp modelId="{513371BA-BC18-4303-A20F-DD0852FD91EA}">
      <dsp:nvSpPr>
        <dsp:cNvPr id="0" name=""/>
        <dsp:cNvSpPr/>
      </dsp:nvSpPr>
      <dsp:spPr>
        <a:xfrm>
          <a:off x="6043667" y="0"/>
          <a:ext cx="2415537" cy="7105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rgbClr val="6B00B4"/>
              </a:solidFill>
            </a:rPr>
            <a:t>Jakobus </a:t>
          </a:r>
          <a:br>
            <a:rPr lang="de-DE" sz="2000" b="1" kern="1200" dirty="0">
              <a:solidFill>
                <a:srgbClr val="6B00B4"/>
              </a:solidFill>
            </a:rPr>
          </a:br>
          <a:r>
            <a:rPr lang="de-DE" sz="2000" b="1" kern="1200" dirty="0">
              <a:solidFill>
                <a:srgbClr val="6B00B4"/>
              </a:solidFill>
            </a:rPr>
            <a:t>und die Apostel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6064477" y="20810"/>
        <a:ext cx="2373917" cy="668882"/>
      </dsp:txXfrm>
    </dsp:sp>
    <dsp:sp modelId="{304BD7EC-1449-4DA1-963A-84B74052439F}">
      <dsp:nvSpPr>
        <dsp:cNvPr id="0" name=""/>
        <dsp:cNvSpPr/>
      </dsp:nvSpPr>
      <dsp:spPr>
        <a:xfrm>
          <a:off x="8674775" y="87943"/>
          <a:ext cx="457010" cy="5346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8674775" y="194866"/>
        <a:ext cx="319907" cy="320769"/>
      </dsp:txXfrm>
    </dsp:sp>
    <dsp:sp modelId="{F9596D62-913C-41FA-ADE4-FD54834BAACF}">
      <dsp:nvSpPr>
        <dsp:cNvPr id="0" name=""/>
        <dsp:cNvSpPr/>
      </dsp:nvSpPr>
      <dsp:spPr>
        <a:xfrm>
          <a:off x="9321488" y="0"/>
          <a:ext cx="2361860" cy="7105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rgbClr val="6B00B4"/>
              </a:solidFill>
            </a:rPr>
            <a:t>Paulus „die unzeitige Geburt"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9342298" y="20810"/>
        <a:ext cx="2320240" cy="6688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2399310" cy="23993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1152833" y="0"/>
          <a:ext cx="10641471" cy="2399310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…die Verkündigung des Evangeliums ist umsonst [bedeutungslos] (1 Kor. 15,14a)</a:t>
          </a:r>
          <a:endParaRPr lang="es-ES" sz="2000" kern="1200" dirty="0"/>
        </a:p>
      </dsp:txBody>
      <dsp:txXfrm>
        <a:off x="1152833" y="0"/>
        <a:ext cx="10641471" cy="383889"/>
      </dsp:txXfrm>
    </dsp:sp>
    <dsp:sp modelId="{08CB1732-E410-44DE-BAB3-B3DB1EF5E491}">
      <dsp:nvSpPr>
        <dsp:cNvPr id="0" name=""/>
        <dsp:cNvSpPr/>
      </dsp:nvSpPr>
      <dsp:spPr>
        <a:xfrm>
          <a:off x="251927" y="383889"/>
          <a:ext cx="1895455" cy="189545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1199655" y="383889"/>
          <a:ext cx="10641471" cy="1895455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…unser Glaube ist eitel [sinnlos] (1 Kor. 15,14b) [nutzlos] (1 Kor. 15,17a</a:t>
          </a:r>
          <a:r>
            <a:rPr lang="en" sz="2000" b="1" kern="1200" dirty="0"/>
            <a:t>)</a:t>
          </a:r>
          <a:endParaRPr lang="es-ES" sz="2000" kern="1200" dirty="0"/>
        </a:p>
      </dsp:txBody>
      <dsp:txXfrm>
        <a:off x="1199655" y="383889"/>
        <a:ext cx="10641471" cy="383889"/>
      </dsp:txXfrm>
    </dsp:sp>
    <dsp:sp modelId="{07C7EC39-99BA-42BB-A972-C76C08FD5A7F}">
      <dsp:nvSpPr>
        <dsp:cNvPr id="0" name=""/>
        <dsp:cNvSpPr/>
      </dsp:nvSpPr>
      <dsp:spPr>
        <a:xfrm>
          <a:off x="503855" y="767779"/>
          <a:ext cx="1391600" cy="13916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1199655" y="767779"/>
          <a:ext cx="10641471" cy="139160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…jeder von uns ein falscher Zeuge (1 Kor. 15,15)</a:t>
          </a:r>
          <a:endParaRPr lang="es-ES" sz="2000" kern="1200" dirty="0"/>
        </a:p>
      </dsp:txBody>
      <dsp:txXfrm>
        <a:off x="1199655" y="767779"/>
        <a:ext cx="10641471" cy="383889"/>
      </dsp:txXfrm>
    </dsp:sp>
    <dsp:sp modelId="{01D62694-46A6-4FA3-9691-3354DD0B7495}">
      <dsp:nvSpPr>
        <dsp:cNvPr id="0" name=""/>
        <dsp:cNvSpPr/>
      </dsp:nvSpPr>
      <dsp:spPr>
        <a:xfrm>
          <a:off x="755782" y="1151669"/>
          <a:ext cx="887745" cy="88774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1199655" y="1151669"/>
          <a:ext cx="10641471" cy="887745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…jeder von uns noch in seinen Sünden (1 Kor. 15,17b)</a:t>
          </a:r>
          <a:endParaRPr lang="es-ES" sz="2000" kern="1200" dirty="0"/>
        </a:p>
      </dsp:txBody>
      <dsp:txXfrm>
        <a:off x="1199655" y="1151669"/>
        <a:ext cx="10641471" cy="383889"/>
      </dsp:txXfrm>
    </dsp:sp>
    <dsp:sp modelId="{36461A45-8793-413D-9A01-83C1F803C4B6}">
      <dsp:nvSpPr>
        <dsp:cNvPr id="0" name=""/>
        <dsp:cNvSpPr/>
      </dsp:nvSpPr>
      <dsp:spPr>
        <a:xfrm>
          <a:off x="1007710" y="1535559"/>
          <a:ext cx="383889" cy="38388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1199655" y="1535559"/>
          <a:ext cx="10641471" cy="383889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Und: Diejenigen, die gestorben sind, werden niemals ins Leben zurückkehren (1. Kor 15,18)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99655" y="1535559"/>
        <a:ext cx="10641471" cy="3838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1. Kor 15:30-32</a:t>
          </a:r>
          <a:endParaRPr lang="es-ES" sz="14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Es lohnt sich, </a:t>
          </a:r>
          <a:br>
            <a:rPr lang="de-DE" sz="2000" b="1" kern="1200" dirty="0"/>
          </a:br>
          <a:r>
            <a:rPr lang="de-DE" sz="2000" b="1" kern="1200" dirty="0"/>
            <a:t>das Evangelium </a:t>
          </a:r>
          <a:br>
            <a:rPr lang="de-DE" sz="2000" b="1" kern="1200" dirty="0"/>
          </a:br>
          <a:r>
            <a:rPr lang="de-DE" sz="2000" b="1" kern="1200" dirty="0"/>
            <a:t>zu predigen, selbst wenn es Leiden oder Gefahr mit sich bringt.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1. Kor 15:33-34</a:t>
          </a:r>
          <a:endParaRPr lang="es-ES" sz="14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Es lohnt sich, </a:t>
          </a:r>
          <a:br>
            <a:rPr lang="de-DE" sz="2000" b="1" kern="1200" dirty="0"/>
          </a:br>
          <a:r>
            <a:rPr lang="de-DE" sz="2000" b="1" kern="1200" dirty="0"/>
            <a:t>ein Leben zu führen, das biblischen Prinzipien </a:t>
          </a:r>
          <a:br>
            <a:rPr lang="de-DE" sz="2000" b="1" kern="1200" dirty="0"/>
          </a:br>
          <a:r>
            <a:rPr lang="de-DE" sz="2000" b="1" kern="1200" dirty="0"/>
            <a:t>entspricht.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Pflanzen </a:t>
          </a:r>
          <a:b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Kor. 15,35-38)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b="1" kern="1200" dirty="0"/>
            <a:t>Ein Samen wird ausgesät</a:t>
          </a:r>
          <a:endParaRPr lang="en" sz="1900" b="1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Getreide wird geerntet</a:t>
          </a:r>
          <a:endParaRPr lang="en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GOTT gibt jeder Pflanze den Körper, den Er will.</a:t>
          </a:r>
          <a:endParaRPr lang="en" sz="2000" b="1" kern="1200" dirty="0"/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Physische Körper </a:t>
          </a:r>
          <a:b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(1. Kor. 15,39)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Körper von Menschen</a:t>
          </a:r>
          <a:endParaRPr lang="en" sz="2000" b="1" kern="1200" dirty="0"/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Körper von Tieren</a:t>
          </a:r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Körper von Fische</a:t>
          </a:r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Körper von Vögeln</a:t>
          </a:r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Himmelskörper </a:t>
          </a:r>
          <a:b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15,40-41)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Das Strahlen der Sonne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Der Glanz des Mondes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28418" cy="2650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0921"/>
              </a:lnTo>
              <a:lnTo>
                <a:pt x="228418" y="265092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63987" y="306597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Die Pracht der Sterne</a:t>
          </a:r>
          <a:endParaRPr lang="en" sz="2000" b="1" kern="1200" dirty="0"/>
        </a:p>
      </dsp:txBody>
      <dsp:txXfrm>
        <a:off x="8888148" y="309013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Jeder hat seine eigene Herrlichkeit</a:t>
          </a:r>
          <a:endParaRPr lang="en" sz="2000" b="1" kern="1200" dirty="0"/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/>
            <a:t>Aktuelle Körper</a:t>
          </a:r>
          <a:endParaRPr lang="en" sz="2800" b="1" kern="1200" dirty="0"/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Korrupt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Unehrenhaft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Schwach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Animal</a:t>
          </a: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 dirty="0"/>
            <a:t>Auf-erstandene Körper</a:t>
          </a:r>
          <a:endParaRPr lang="en" sz="28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Unverdorben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Herrlich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Mächtig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Geistlich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3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4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6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#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#4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#4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CD2CD-319C-3538-CE3E-DD9CE0773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1B864542-0DA2-48B5-4756-E785750399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6B4A1AC-CF88-015B-2CED-A2102D1BBE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D80C3BE-5DB8-524B-9238-8D5A7C62A8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6644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2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prstTxWarp prst="textInflateTop">
              <a:avLst/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38100" h="381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bg2"/>
                </a:solidFill>
              </a:rPr>
              <a:t>DIE KRAFT DER AUFERSTEHUNG CHRISTI</a:t>
            </a:r>
          </a:p>
        </p:txBody>
      </p:sp>
      <p:sp>
        <p:nvSpPr>
          <p:cNvPr id="9" name="CuadroTexto 4">
            <a:extLst>
              <a:ext uri="{FF2B5EF4-FFF2-40B4-BE49-F238E27FC236}">
                <a16:creationId xmlns:a16="http://schemas.microsoft.com/office/drawing/2014/main" id="{97E01947-6B5D-0239-1697-FB3E54072ECC}"/>
              </a:ext>
            </a:extLst>
          </p:cNvPr>
          <p:cNvSpPr txBox="1"/>
          <p:nvPr/>
        </p:nvSpPr>
        <p:spPr>
          <a:xfrm>
            <a:off x="207334" y="5208741"/>
            <a:ext cx="2498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noProof="0" dirty="0">
                <a:solidFill>
                  <a:srgbClr val="01B0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Lektion 7</a:t>
            </a:r>
            <a:endParaRPr lang="de-DE" sz="2000" b="1" noProof="0" dirty="0">
              <a:solidFill>
                <a:srgbClr val="01B0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uadroTexto 4">
            <a:extLst>
              <a:ext uri="{FF2B5EF4-FFF2-40B4-BE49-F238E27FC236}">
                <a16:creationId xmlns:a16="http://schemas.microsoft.com/office/drawing/2014/main" id="{165BFF35-1ACB-BA4B-6DC8-873FE3D26DC8}"/>
              </a:ext>
            </a:extLst>
          </p:cNvPr>
          <p:cNvSpPr txBox="1"/>
          <p:nvPr/>
        </p:nvSpPr>
        <p:spPr>
          <a:xfrm>
            <a:off x="207334" y="6184114"/>
            <a:ext cx="3171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noProof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Sabbat, </a:t>
            </a:r>
            <a:r>
              <a:rPr lang="de-DE" sz="2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r>
              <a:rPr lang="de-DE" sz="2000" b="1" noProof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de-DE" sz="2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</a:t>
            </a:r>
            <a:r>
              <a:rPr lang="de-DE" sz="2000" b="1" noProof="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CEDF3777-1123-E7CE-C44C-7EB72DD8F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5112" y="1371600"/>
            <a:ext cx="551094" cy="537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4AB0D0-0D76-115C-7C33-1BEDA794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0B267FB-A5A5-8DC6-BD3E-5136D120FC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550" y="1167971"/>
            <a:ext cx="4190410" cy="4198893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70B231EB-2489-C3C6-EDDB-490CE35446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67166" y="1656917"/>
            <a:ext cx="4190410" cy="289773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383DF4B-B90B-4193-CBF4-FAD5B6E56565}"/>
              </a:ext>
            </a:extLst>
          </p:cNvPr>
          <p:cNvSpPr txBox="1"/>
          <p:nvPr/>
        </p:nvSpPr>
        <p:spPr>
          <a:xfrm>
            <a:off x="7364909" y="4343049"/>
            <a:ext cx="459492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de-DE" sz="2200" b="1" dirty="0">
                <a:solidFill>
                  <a:prstClr val="black"/>
                </a:solidFill>
              </a:rPr>
              <a:t>Aus diesem Grund ergibt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das Evangelium Sinn und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ebenso unser Glaube!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Wir sind treue Zeuge.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Unsere Sünden sind vergeben.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Die Toten in CHRISTUS </a:t>
            </a:r>
            <a:br>
              <a:rPr lang="de-DE" sz="2200" b="1" dirty="0">
                <a:solidFill>
                  <a:prstClr val="black"/>
                </a:solidFill>
              </a:rPr>
            </a:br>
            <a:r>
              <a:rPr lang="de-DE" sz="2200" b="1" dirty="0">
                <a:solidFill>
                  <a:prstClr val="black"/>
                </a:solidFill>
              </a:rPr>
              <a:t>werden wieder leben.</a:t>
            </a:r>
            <a:endParaRPr kumimoji="0" lang="en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26219AD-1D8B-E91C-024F-273D03C78278}"/>
              </a:ext>
            </a:extLst>
          </p:cNvPr>
          <p:cNvSpPr txBox="1"/>
          <p:nvPr/>
        </p:nvSpPr>
        <p:spPr>
          <a:xfrm>
            <a:off x="3712464" y="-18098"/>
            <a:ext cx="84795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53000">
                      <a:schemeClr val="bg2">
                        <a:lumMod val="50000"/>
                      </a:schemeClr>
                    </a:gs>
                    <a:gs pos="100000">
                      <a:srgbClr val="91AD5D"/>
                    </a:gs>
                    <a:gs pos="69722">
                      <a:srgbClr val="A7470C"/>
                    </a:gs>
                    <a:gs pos="17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WAS, WENN CHRISTUS NICHT </a:t>
            </a:r>
            <a:br>
              <a:rPr lang="de-DE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53000">
                      <a:schemeClr val="bg2">
                        <a:lumMod val="50000"/>
                      </a:schemeClr>
                    </a:gs>
                    <a:gs pos="100000">
                      <a:srgbClr val="91AD5D"/>
                    </a:gs>
                    <a:gs pos="69722">
                      <a:srgbClr val="A7470C"/>
                    </a:gs>
                    <a:gs pos="17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53000">
                      <a:schemeClr val="bg2">
                        <a:lumMod val="50000"/>
                      </a:schemeClr>
                    </a:gs>
                    <a:gs pos="100000">
                      <a:srgbClr val="91AD5D"/>
                    </a:gs>
                    <a:gs pos="69722">
                      <a:srgbClr val="A7470C"/>
                    </a:gs>
                    <a:gs pos="17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VON DEN TOTEN AUFERSTANDEN WÄRE?</a:t>
            </a:r>
            <a:endParaRPr lang="en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53000">
                    <a:schemeClr val="bg2">
                      <a:lumMod val="50000"/>
                    </a:schemeClr>
                  </a:gs>
                  <a:gs pos="100000">
                    <a:srgbClr val="91AD5D"/>
                  </a:gs>
                  <a:gs pos="69722">
                    <a:srgbClr val="A7470C"/>
                  </a:gs>
                  <a:gs pos="17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8BA922AB-B193-24FB-943B-9538CA9C9C54}"/>
              </a:ext>
            </a:extLst>
          </p:cNvPr>
          <p:cNvSpPr/>
          <p:nvPr/>
        </p:nvSpPr>
        <p:spPr>
          <a:xfrm>
            <a:off x="127590" y="36948"/>
            <a:ext cx="3741883" cy="1446564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17.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Der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a</a:t>
            </a:r>
            <a:r>
              <a:rPr lang="de-DE" sz="2000" b="1" i="1" kern="0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uferstandene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CHRISTUS, unsere einzige Hoffnung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1DAB95-DBCE-8038-3A9F-1C1AD052A9DD}"/>
              </a:ext>
            </a:extLst>
          </p:cNvPr>
          <p:cNvSpPr txBox="1"/>
          <p:nvPr/>
        </p:nvSpPr>
        <p:spPr>
          <a:xfrm>
            <a:off x="4182990" y="1010586"/>
            <a:ext cx="7538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A747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b="1" dirty="0">
                <a:solidFill>
                  <a:srgbClr val="A747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Ist aber CHRISTUS nicht auferweckt worden, so ist unsre Predigt vergeblich, so ist auch euer Glaube vergeblich.</a:t>
            </a:r>
            <a:r>
              <a:rPr lang="en" b="1" dirty="0">
                <a:solidFill>
                  <a:srgbClr val="A747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.” </a:t>
            </a:r>
            <a:r>
              <a:rPr lang="en" sz="1400" b="1" dirty="0">
                <a:solidFill>
                  <a:srgbClr val="A747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(1. Kor 15:14)</a:t>
            </a:r>
            <a:endParaRPr lang="es-ES" b="1" dirty="0">
              <a:solidFill>
                <a:srgbClr val="A7470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0D96F14-1756-1D9F-CFD3-CE94D1E7D4AE}"/>
              </a:ext>
            </a:extLst>
          </p:cNvPr>
          <p:cNvSpPr txBox="1"/>
          <p:nvPr/>
        </p:nvSpPr>
        <p:spPr>
          <a:xfrm>
            <a:off x="0" y="4877918"/>
            <a:ext cx="705104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200" b="1" dirty="0"/>
              <a:t>Ohne die Auferstehung ist JESUS lediglich </a:t>
            </a:r>
            <a:br>
              <a:rPr lang="de-DE" sz="2200" b="1" dirty="0"/>
            </a:br>
            <a:r>
              <a:rPr lang="de-DE" sz="2200" b="1" dirty="0"/>
              <a:t>ein gerechter Mann, der ohne Anlass </a:t>
            </a:r>
            <a:br>
              <a:rPr lang="de-DE" sz="2200" b="1" dirty="0"/>
            </a:br>
            <a:r>
              <a:rPr lang="de-DE" sz="2200" b="1" dirty="0"/>
              <a:t>ermordet wurde, aber nicht in der Lage ist zu retten. "Aber nun ist CHRISTUS von den Toten auferstanden" (1. Kor 15,20a). Wir haben einen LEBENDEN Erlöser.</a:t>
            </a:r>
            <a:endParaRPr lang="en" sz="2200" b="1" dirty="0"/>
          </a:p>
        </p:txBody>
      </p:sp>
    </p:spTree>
    <p:extLst>
      <p:ext uri="{BB962C8B-B14F-4D97-AF65-F5344CB8AC3E}">
        <p14:creationId xmlns:p14="http://schemas.microsoft.com/office/powerpoint/2010/main" val="427074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73EBD06-5A50-3C47-CF93-756215610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88991"/>
            <a:ext cx="10905066" cy="4880016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F3F96735-B4F6-2632-4D2D-748A0AAAFA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793" y="1571450"/>
            <a:ext cx="3439435" cy="49957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07B5441-2646-AA06-7A1E-0252AF8A988E}"/>
              </a:ext>
            </a:extLst>
          </p:cNvPr>
          <p:cNvSpPr txBox="1"/>
          <p:nvPr/>
        </p:nvSpPr>
        <p:spPr>
          <a:xfrm>
            <a:off x="4023268" y="1201175"/>
            <a:ext cx="6850067" cy="1415772"/>
          </a:xfrm>
          <a:prstGeom prst="rect">
            <a:avLst/>
          </a:prstGeom>
          <a:gradFill>
            <a:gsLst>
              <a:gs pos="69722">
                <a:srgbClr val="A7470C">
                  <a:alpha val="62000"/>
                </a:srgbClr>
              </a:gs>
              <a:gs pos="11000">
                <a:srgbClr val="A7470C">
                  <a:alpha val="62000"/>
                </a:srgbClr>
              </a:gs>
              <a:gs pos="33000">
                <a:srgbClr val="E5C876"/>
              </a:gs>
            </a:gsLst>
            <a:lin ang="5400000" scaled="0"/>
          </a:gra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b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Nun aber ist CHRISTUS auferweckt von den Toten als ERSTLING </a:t>
            </a:r>
            <a:b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unter denen, die entschlafen sind.“ </a:t>
            </a:r>
            <a:b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(1. Kor 15:20)</a:t>
            </a:r>
          </a:p>
          <a:p>
            <a:pPr algn="ctr"/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F7BFF5-EF8C-F6CC-587D-A7A8FB60F45E}"/>
              </a:ext>
            </a:extLst>
          </p:cNvPr>
          <p:cNvSpPr txBox="1"/>
          <p:nvPr/>
        </p:nvSpPr>
        <p:spPr>
          <a:xfrm>
            <a:off x="3624278" y="2483281"/>
            <a:ext cx="8461395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400" b="1" dirty="0"/>
              <a:t>Die 1. Tatsache (1. Kor. 15,20-23):</a:t>
            </a:r>
          </a:p>
          <a:p>
            <a:pPr algn="ctr">
              <a:spcBef>
                <a:spcPts val="600"/>
              </a:spcBef>
            </a:pPr>
            <a:r>
              <a:rPr lang="de-DE" sz="2800" b="1" dirty="0"/>
              <a:t>„Nun aber ist CHRISTUS auferweckt von den Toten </a:t>
            </a:r>
            <a:br>
              <a:rPr lang="de-DE" sz="2800" b="1" dirty="0"/>
            </a:br>
            <a:r>
              <a:rPr lang="de-DE" sz="2800" b="1" dirty="0"/>
              <a:t>als Erstling unter denen, die entschlafen sind. </a:t>
            </a:r>
          </a:p>
        </p:txBody>
      </p:sp>
      <p:sp>
        <p:nvSpPr>
          <p:cNvPr id="11" name="CuadroTexto 2">
            <a:extLst>
              <a:ext uri="{FF2B5EF4-FFF2-40B4-BE49-F238E27FC236}">
                <a16:creationId xmlns:a16="http://schemas.microsoft.com/office/drawing/2014/main" id="{DE82B115-6FCB-2245-744C-B844895DF858}"/>
              </a:ext>
            </a:extLst>
          </p:cNvPr>
          <p:cNvSpPr txBox="1"/>
          <p:nvPr/>
        </p:nvSpPr>
        <p:spPr>
          <a:xfrm>
            <a:off x="5039360" y="0"/>
            <a:ext cx="6394660" cy="1446550"/>
          </a:xfrm>
          <a:prstGeom prst="rect">
            <a:avLst/>
          </a:prstGeom>
          <a:gradFill>
            <a:gsLst>
              <a:gs pos="69722">
                <a:srgbClr val="A7470C"/>
              </a:gs>
              <a:gs pos="17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r>
              <a:rPr lang="de-DE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WAS GARANTIERT </a:t>
            </a:r>
            <a:br>
              <a:rPr lang="de-DE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de-DE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DIE AUFERSTEHUNG?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Scrollen: horizontal 12">
            <a:extLst>
              <a:ext uri="{FF2B5EF4-FFF2-40B4-BE49-F238E27FC236}">
                <a16:creationId xmlns:a16="http://schemas.microsoft.com/office/drawing/2014/main" id="{E6DC8BC0-2F83-4747-DB08-04C429179AED}"/>
              </a:ext>
            </a:extLst>
          </p:cNvPr>
          <p:cNvSpPr/>
          <p:nvPr/>
        </p:nvSpPr>
        <p:spPr>
          <a:xfrm>
            <a:off x="106327" y="33453"/>
            <a:ext cx="3238984" cy="1100740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Di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18.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CHRISTUS, der ERSTLING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5" name="CuadroTexto 5">
            <a:extLst>
              <a:ext uri="{FF2B5EF4-FFF2-40B4-BE49-F238E27FC236}">
                <a16:creationId xmlns:a16="http://schemas.microsoft.com/office/drawing/2014/main" id="{87D15FFA-3974-09FC-1C35-0134F48D461C}"/>
              </a:ext>
            </a:extLst>
          </p:cNvPr>
          <p:cNvSpPr txBox="1"/>
          <p:nvPr/>
        </p:nvSpPr>
        <p:spPr>
          <a:xfrm>
            <a:off x="5039360" y="4053125"/>
            <a:ext cx="69421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800" b="1" dirty="0"/>
              <a:t>Denn da durch EINEN Menschen </a:t>
            </a:r>
            <a:br>
              <a:rPr lang="de-DE" sz="2800" b="1" dirty="0"/>
            </a:br>
            <a:r>
              <a:rPr lang="de-DE" sz="2800" b="1" dirty="0"/>
              <a:t>der TOD gekommen ist, </a:t>
            </a:r>
            <a:br>
              <a:rPr lang="de-DE" sz="2800" b="1" dirty="0"/>
            </a:br>
            <a:r>
              <a:rPr lang="de-DE" sz="2800" b="1" dirty="0"/>
              <a:t>so kommt auch durch EINEN Menschen </a:t>
            </a:r>
            <a:br>
              <a:rPr lang="de-DE" sz="2800" b="1" dirty="0"/>
            </a:br>
            <a:r>
              <a:rPr lang="de-DE" sz="2800" b="1" dirty="0"/>
              <a:t>die AUFERSTEHUNG der Toten…“</a:t>
            </a:r>
            <a:endParaRPr lang="en" sz="2800" b="1" dirty="0"/>
          </a:p>
        </p:txBody>
      </p:sp>
    </p:spTree>
    <p:extLst>
      <p:ext uri="{BB962C8B-B14F-4D97-AF65-F5344CB8AC3E}">
        <p14:creationId xmlns:p14="http://schemas.microsoft.com/office/powerpoint/2010/main" val="19208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75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1" grpId="0" animBg="1"/>
      <p:bldP spid="13" grpId="0" uiExpand="1" build="p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81D3C8-2B45-B0DD-507C-47395DAF5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238862-5978-40F7-254F-7C1B4B4BB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B13A192-BE55-B294-63F2-DDB8C1F7F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44DDC5-B568-8203-EDE1-9D4C0D771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452761-C407-384F-7019-F9ABD3E0E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7FC42B9-3E04-D655-3AC5-02343CE8D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2147321-E68D-9BC4-D73D-E33657556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E9E144E-CA31-5B6E-CADE-C0364B331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88991"/>
            <a:ext cx="10905066" cy="4880016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882C3EA-B37D-34E4-74C5-FABAFC649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5F8AAFCC-D54F-F4A0-3FDD-948733A9EE1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793" y="1571450"/>
            <a:ext cx="3439435" cy="49957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C5BD368-B0DD-530E-8CF1-53857F41B400}"/>
              </a:ext>
            </a:extLst>
          </p:cNvPr>
          <p:cNvSpPr txBox="1"/>
          <p:nvPr/>
        </p:nvSpPr>
        <p:spPr>
          <a:xfrm>
            <a:off x="4023268" y="1201175"/>
            <a:ext cx="6850067" cy="1415772"/>
          </a:xfrm>
          <a:prstGeom prst="rect">
            <a:avLst/>
          </a:prstGeom>
          <a:gradFill>
            <a:gsLst>
              <a:gs pos="0">
                <a:srgbClr val="A7470C">
                  <a:alpha val="62000"/>
                </a:srgbClr>
              </a:gs>
              <a:gs pos="100000">
                <a:srgbClr val="A7470C">
                  <a:alpha val="62000"/>
                </a:srgbClr>
              </a:gs>
              <a:gs pos="56000">
                <a:srgbClr val="C68841"/>
              </a:gs>
            </a:gsLst>
            <a:lin ang="5400000" scaled="0"/>
          </a:gra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b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Nun aber ist CHRISTUS auferweckt von den Toten als ERSTLING </a:t>
            </a:r>
            <a:b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unter denen, die entschlafen sind.“ </a:t>
            </a:r>
            <a:b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(1. Kor 15:20)</a:t>
            </a:r>
          </a:p>
          <a:p>
            <a:pPr algn="ctr"/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9125CBD-6EA7-1B59-3056-4F0E810FEAB7}"/>
              </a:ext>
            </a:extLst>
          </p:cNvPr>
          <p:cNvSpPr txBox="1"/>
          <p:nvPr/>
        </p:nvSpPr>
        <p:spPr>
          <a:xfrm>
            <a:off x="3624279" y="2483281"/>
            <a:ext cx="639466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Die 1. Tatsache (1. Kor. 15,20-23):</a:t>
            </a:r>
          </a:p>
          <a:p>
            <a:pPr algn="ctr">
              <a:spcBef>
                <a:spcPts val="600"/>
              </a:spcBef>
            </a:pPr>
            <a:r>
              <a:rPr lang="de-DE" sz="2400" b="1" dirty="0"/>
              <a:t>„Denn wie in Adam </a:t>
            </a:r>
            <a:br>
              <a:rPr lang="de-DE" sz="2400" b="1" dirty="0"/>
            </a:br>
            <a:r>
              <a:rPr lang="de-DE" sz="2400" b="1" dirty="0"/>
              <a:t>alle sterben, </a:t>
            </a:r>
            <a:br>
              <a:rPr lang="de-DE" sz="2400" b="1" dirty="0"/>
            </a:br>
            <a:r>
              <a:rPr lang="de-DE" sz="2400" b="1" dirty="0"/>
              <a:t>so werden in CHRISTUS </a:t>
            </a:r>
            <a:br>
              <a:rPr lang="de-DE" sz="2400" b="1" dirty="0"/>
            </a:br>
            <a:r>
              <a:rPr lang="de-DE" sz="2400" b="1" dirty="0"/>
              <a:t>alle lebendig gemacht werden.</a:t>
            </a:r>
            <a:endParaRPr lang="en" sz="2400" b="1" dirty="0"/>
          </a:p>
        </p:txBody>
      </p:sp>
      <p:sp>
        <p:nvSpPr>
          <p:cNvPr id="11" name="CuadroTexto 2">
            <a:extLst>
              <a:ext uri="{FF2B5EF4-FFF2-40B4-BE49-F238E27FC236}">
                <a16:creationId xmlns:a16="http://schemas.microsoft.com/office/drawing/2014/main" id="{5D60E279-5786-0264-26C2-3A779C351189}"/>
              </a:ext>
            </a:extLst>
          </p:cNvPr>
          <p:cNvSpPr txBox="1"/>
          <p:nvPr/>
        </p:nvSpPr>
        <p:spPr>
          <a:xfrm>
            <a:off x="5039360" y="0"/>
            <a:ext cx="6394660" cy="1446550"/>
          </a:xfrm>
          <a:prstGeom prst="rect">
            <a:avLst/>
          </a:prstGeom>
          <a:gradFill>
            <a:gsLst>
              <a:gs pos="69722">
                <a:srgbClr val="A7470C"/>
              </a:gs>
              <a:gs pos="17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r>
              <a:rPr lang="de-DE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WAS GARANTIERT </a:t>
            </a:r>
            <a:br>
              <a:rPr lang="de-DE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de-DE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DIE AUFERSTEHUNG?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Scrollen: horizontal 12">
            <a:extLst>
              <a:ext uri="{FF2B5EF4-FFF2-40B4-BE49-F238E27FC236}">
                <a16:creationId xmlns:a16="http://schemas.microsoft.com/office/drawing/2014/main" id="{1080E360-5838-211F-5A1C-C8CD5DBD0DBD}"/>
              </a:ext>
            </a:extLst>
          </p:cNvPr>
          <p:cNvSpPr/>
          <p:nvPr/>
        </p:nvSpPr>
        <p:spPr>
          <a:xfrm>
            <a:off x="106327" y="33453"/>
            <a:ext cx="3238984" cy="1100740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Di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18.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CHRISTUS, der ERSTLING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2" name="CuadroTexto 5">
            <a:extLst>
              <a:ext uri="{FF2B5EF4-FFF2-40B4-BE49-F238E27FC236}">
                <a16:creationId xmlns:a16="http://schemas.microsoft.com/office/drawing/2014/main" id="{41EBFCD9-3F16-3326-1FD6-6E7B8D15B387}"/>
              </a:ext>
            </a:extLst>
          </p:cNvPr>
          <p:cNvSpPr txBox="1"/>
          <p:nvPr/>
        </p:nvSpPr>
        <p:spPr>
          <a:xfrm>
            <a:off x="4065492" y="4689563"/>
            <a:ext cx="82189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Ein jeder aber in der für ihn bestimmten Ordnung: </a:t>
            </a:r>
            <a:br>
              <a:rPr lang="de-DE" sz="2400" b="1" dirty="0"/>
            </a:br>
            <a:r>
              <a:rPr lang="de-DE" sz="2400" b="1" dirty="0"/>
              <a:t>als Erstling Christus; </a:t>
            </a:r>
            <a:br>
              <a:rPr lang="de-DE" sz="2400" b="1" dirty="0"/>
            </a:br>
            <a:r>
              <a:rPr lang="de-DE" sz="2400" b="1" dirty="0"/>
              <a:t>danach die CHRISTUS angehören, </a:t>
            </a:r>
            <a:br>
              <a:rPr lang="de-DE" sz="2400" b="1" dirty="0"/>
            </a:br>
            <a:r>
              <a:rPr lang="de-DE" sz="2400" b="1" dirty="0"/>
              <a:t>wenn ER kommen wird;“</a:t>
            </a:r>
            <a:endParaRPr lang="en" sz="2400" b="1" dirty="0"/>
          </a:p>
        </p:txBody>
      </p:sp>
    </p:spTree>
    <p:extLst>
      <p:ext uri="{BB962C8B-B14F-4D97-AF65-F5344CB8AC3E}">
        <p14:creationId xmlns:p14="http://schemas.microsoft.com/office/powerpoint/2010/main" val="142064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DF4F2C-7631-159B-2259-62E0A0D3E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518D848-6B8F-9ABE-8B23-20D129F5F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F683DE-D6BA-721B-3DE9-DA85B846E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9BA714-9ADD-2510-DC4C-8CF501DA5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7CA920-3844-9F66-2049-2400E6CC6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9D99972-0306-8584-C643-E9C116534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DD6DD7A0-8DA3-913F-DBC5-AC581F76E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8F83BE5-7039-00D8-1EE1-AD323EA24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88991"/>
            <a:ext cx="10905066" cy="4880016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EA202FB9-B8FC-BA2D-D9B6-36E94F2D8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F9E1933-F2AC-6B63-C1F2-E9FB8BB6D95B}"/>
              </a:ext>
            </a:extLst>
          </p:cNvPr>
          <p:cNvSpPr txBox="1"/>
          <p:nvPr/>
        </p:nvSpPr>
        <p:spPr>
          <a:xfrm>
            <a:off x="604818" y="1276798"/>
            <a:ext cx="4961743" cy="1692771"/>
          </a:xfrm>
          <a:prstGeom prst="rect">
            <a:avLst/>
          </a:prstGeom>
          <a:gradFill>
            <a:gsLst>
              <a:gs pos="69722">
                <a:srgbClr val="A7470C">
                  <a:alpha val="62000"/>
                </a:srgbClr>
              </a:gs>
              <a:gs pos="11000">
                <a:srgbClr val="A7470C">
                  <a:alpha val="62000"/>
                </a:srgbClr>
              </a:gs>
              <a:gs pos="33000">
                <a:srgbClr val="E5C876"/>
              </a:gs>
            </a:gsLst>
            <a:lin ang="5400000" scaled="0"/>
          </a:gra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b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Nun aber ist CHRISTUS auferweckt </a:t>
            </a:r>
            <a:b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von den Toten als ERSTLING unter denen, </a:t>
            </a:r>
            <a:b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die entschlafen sind.“ </a:t>
            </a:r>
            <a:b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(1. Kor 15:20)</a:t>
            </a:r>
          </a:p>
          <a:p>
            <a:pPr algn="ctr"/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9" name="CuadroTexto 12">
            <a:extLst>
              <a:ext uri="{FF2B5EF4-FFF2-40B4-BE49-F238E27FC236}">
                <a16:creationId xmlns:a16="http://schemas.microsoft.com/office/drawing/2014/main" id="{9834F021-94C7-A5C8-811C-CB742C1C77BC}"/>
              </a:ext>
            </a:extLst>
          </p:cNvPr>
          <p:cNvSpPr txBox="1"/>
          <p:nvPr/>
        </p:nvSpPr>
        <p:spPr>
          <a:xfrm>
            <a:off x="345316" y="2926554"/>
            <a:ext cx="5532970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000" b="1" dirty="0"/>
              <a:t>Was wird </a:t>
            </a:r>
            <a:br>
              <a:rPr lang="de-DE" sz="2000" b="1" dirty="0"/>
            </a:br>
            <a:r>
              <a:rPr lang="de-DE" sz="2000" b="1" dirty="0"/>
              <a:t>nach unserer Auferstehung geschehen? Indem Er den Tod besiegt hat, </a:t>
            </a:r>
            <a:br>
              <a:rPr lang="de-DE" sz="2000" b="1" dirty="0"/>
            </a:br>
            <a:r>
              <a:rPr lang="de-DE" sz="2000" b="1" dirty="0"/>
              <a:t>hat JESUS alle Seine Feinde besiegt </a:t>
            </a:r>
            <a:br>
              <a:rPr lang="de-DE" sz="2000" b="1" dirty="0"/>
            </a:br>
            <a:r>
              <a:rPr lang="de-DE" sz="2000" b="1" dirty="0"/>
              <a:t>(1 Kor. 15,25-26). </a:t>
            </a:r>
          </a:p>
          <a:p>
            <a:pPr algn="ctr">
              <a:spcBef>
                <a:spcPts val="600"/>
              </a:spcBef>
            </a:pPr>
            <a:r>
              <a:rPr lang="de-DE" sz="2000" b="1" dirty="0"/>
              <a:t>Dann wird JESUS </a:t>
            </a:r>
            <a:br>
              <a:rPr lang="de-DE" sz="2000" b="1" dirty="0"/>
            </a:br>
            <a:r>
              <a:rPr lang="de-DE" sz="2000" b="1" dirty="0"/>
              <a:t>alles dem VATER unterwerfen, </a:t>
            </a:r>
            <a:br>
              <a:rPr lang="de-DE" sz="2000" b="1" dirty="0"/>
            </a:br>
            <a:r>
              <a:rPr lang="de-DE" sz="2000" b="1" dirty="0"/>
              <a:t>damit "GOTT alles in allem sein möge" </a:t>
            </a:r>
            <a:br>
              <a:rPr lang="de-DE" sz="2000" b="1" dirty="0"/>
            </a:br>
            <a:r>
              <a:rPr lang="de-DE" sz="2000" b="1" dirty="0"/>
              <a:t>(1 Kor. 15,24, 28).</a:t>
            </a:r>
            <a:endParaRPr lang="en" sz="2000" b="1" dirty="0"/>
          </a:p>
        </p:txBody>
      </p:sp>
      <p:sp>
        <p:nvSpPr>
          <p:cNvPr id="11" name="CuadroTexto 2">
            <a:extLst>
              <a:ext uri="{FF2B5EF4-FFF2-40B4-BE49-F238E27FC236}">
                <a16:creationId xmlns:a16="http://schemas.microsoft.com/office/drawing/2014/main" id="{58B947AF-3E8D-E06D-0E55-007C98757DC3}"/>
              </a:ext>
            </a:extLst>
          </p:cNvPr>
          <p:cNvSpPr txBox="1"/>
          <p:nvPr/>
        </p:nvSpPr>
        <p:spPr>
          <a:xfrm>
            <a:off x="5039360" y="0"/>
            <a:ext cx="6394660" cy="1446550"/>
          </a:xfrm>
          <a:prstGeom prst="rect">
            <a:avLst/>
          </a:prstGeom>
          <a:gradFill>
            <a:gsLst>
              <a:gs pos="69722">
                <a:srgbClr val="A7470C"/>
              </a:gs>
              <a:gs pos="17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r>
              <a:rPr lang="de-DE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WAS GARANTIERT </a:t>
            </a:r>
            <a:br>
              <a:rPr lang="de-DE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de-DE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DIE AUFERSTEHUNG?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Scrollen: horizontal 12">
            <a:extLst>
              <a:ext uri="{FF2B5EF4-FFF2-40B4-BE49-F238E27FC236}">
                <a16:creationId xmlns:a16="http://schemas.microsoft.com/office/drawing/2014/main" id="{BE4CD748-4954-CE16-7F7D-1821B406AE5D}"/>
              </a:ext>
            </a:extLst>
          </p:cNvPr>
          <p:cNvSpPr/>
          <p:nvPr/>
        </p:nvSpPr>
        <p:spPr>
          <a:xfrm>
            <a:off x="106327" y="33453"/>
            <a:ext cx="3238984" cy="1100740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Di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18.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CHRISTUS, der ERSTLING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A5F0A79F-9CDA-3148-7A7C-9895DB1EB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561" y="1549736"/>
            <a:ext cx="5849166" cy="4734586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27321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057FE8-1571-962E-874E-B3E9DF0D2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A10BF53-CCC2-5358-895B-B1A813806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BD1AF61-B63D-0D6D-376E-1B124A6EC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EF63F9-4B9A-42CB-FEFB-7DC0B867E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1516AE-4F4D-2395-0AAC-9A0225DCA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89D4FBA-288C-EEAA-F5B6-0CCFA12D5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511E023-995E-B2BB-CA17-9AF632952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14F0F1E-74AE-0188-2B49-AA9DF360C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88991"/>
            <a:ext cx="10905066" cy="4880016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698BEB39-693B-440F-5D90-05FC09C74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2140BB1-22DC-9A0B-B8B0-B52C75ADD74B}"/>
              </a:ext>
            </a:extLst>
          </p:cNvPr>
          <p:cNvSpPr txBox="1"/>
          <p:nvPr/>
        </p:nvSpPr>
        <p:spPr>
          <a:xfrm>
            <a:off x="4023268" y="1201175"/>
            <a:ext cx="6850067" cy="1415772"/>
          </a:xfrm>
          <a:prstGeom prst="rect">
            <a:avLst/>
          </a:prstGeom>
          <a:gradFill>
            <a:gsLst>
              <a:gs pos="0">
                <a:srgbClr val="A7470C">
                  <a:alpha val="62000"/>
                </a:srgbClr>
              </a:gs>
              <a:gs pos="100000">
                <a:srgbClr val="A7470C">
                  <a:alpha val="62000"/>
                </a:srgbClr>
              </a:gs>
              <a:gs pos="56000">
                <a:srgbClr val="C68841"/>
              </a:gs>
            </a:gsLst>
            <a:lin ang="5400000" scaled="0"/>
          </a:gra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b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Nun aber ist CHRISTUS auferweckt von den Toten als ERSTLING </a:t>
            </a:r>
            <a:b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unter denen, die entschlafen sind.“ </a:t>
            </a:r>
            <a:br>
              <a:rPr lang="de-DE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(1. Kor 15:20)</a:t>
            </a:r>
          </a:p>
          <a:p>
            <a:pPr algn="ctr"/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11" name="CuadroTexto 2">
            <a:extLst>
              <a:ext uri="{FF2B5EF4-FFF2-40B4-BE49-F238E27FC236}">
                <a16:creationId xmlns:a16="http://schemas.microsoft.com/office/drawing/2014/main" id="{6D745DBA-68A2-6C53-F1D3-7844F11756AF}"/>
              </a:ext>
            </a:extLst>
          </p:cNvPr>
          <p:cNvSpPr txBox="1"/>
          <p:nvPr/>
        </p:nvSpPr>
        <p:spPr>
          <a:xfrm>
            <a:off x="5039360" y="0"/>
            <a:ext cx="6394660" cy="1446550"/>
          </a:xfrm>
          <a:prstGeom prst="rect">
            <a:avLst/>
          </a:prstGeom>
          <a:gradFill>
            <a:gsLst>
              <a:gs pos="69722">
                <a:srgbClr val="A7470C"/>
              </a:gs>
              <a:gs pos="17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r>
              <a:rPr lang="de-DE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WAS GARANTIERT </a:t>
            </a:r>
            <a:br>
              <a:rPr lang="de-DE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de-DE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DIE AUFERSTEHUNG?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Scrollen: horizontal 12">
            <a:extLst>
              <a:ext uri="{FF2B5EF4-FFF2-40B4-BE49-F238E27FC236}">
                <a16:creationId xmlns:a16="http://schemas.microsoft.com/office/drawing/2014/main" id="{254FD151-AA7A-529D-2727-4FCD53726E63}"/>
              </a:ext>
            </a:extLst>
          </p:cNvPr>
          <p:cNvSpPr/>
          <p:nvPr/>
        </p:nvSpPr>
        <p:spPr>
          <a:xfrm>
            <a:off x="106327" y="33453"/>
            <a:ext cx="3238984" cy="1100740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Di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18.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CHRISTUS, der ERSTLING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Diagrama 3">
            <a:extLst>
              <a:ext uri="{FF2B5EF4-FFF2-40B4-BE49-F238E27FC236}">
                <a16:creationId xmlns:a16="http://schemas.microsoft.com/office/drawing/2014/main" id="{06199CB6-E219-249B-FA96-4F30580254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6596679"/>
              </p:ext>
            </p:extLst>
          </p:nvPr>
        </p:nvGraphicFramePr>
        <p:xfrm>
          <a:off x="467833" y="40158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6">
            <a:extLst>
              <a:ext uri="{FF2B5EF4-FFF2-40B4-BE49-F238E27FC236}">
                <a16:creationId xmlns:a16="http://schemas.microsoft.com/office/drawing/2014/main" id="{59870A78-23FF-1868-B451-088417B4CD45}"/>
              </a:ext>
            </a:extLst>
          </p:cNvPr>
          <p:cNvSpPr txBox="1"/>
          <p:nvPr/>
        </p:nvSpPr>
        <p:spPr>
          <a:xfrm>
            <a:off x="2636876" y="2435541"/>
            <a:ext cx="62732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de-DE" sz="2400" b="1" dirty="0">
                <a:solidFill>
                  <a:prstClr val="black"/>
                </a:solidFill>
              </a:rPr>
              <a:t>Zusätzlich zu diesen zukünftigen Garantien gibt Paulus uns 2 Garantien, die unser tägliches Leben beeinflussen:</a:t>
            </a:r>
            <a:endParaRPr kumimoji="0" lang="e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4740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1" name="Rectangle 240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37" r="2" b="4045"/>
          <a:stretch>
            <a:fillRect/>
          </a:stretch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5675085" y="4624020"/>
            <a:ext cx="6775123" cy="16904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  <a:highlight>
                  <a:srgbClr val="FFCC32"/>
                </a:highlight>
                <a:latin typeface="+mj-lt"/>
                <a:ea typeface="+mj-ea"/>
                <a:cs typeface="+mj-cs"/>
              </a:rPr>
              <a:t>UNSERE </a:t>
            </a:r>
            <a:br>
              <a:rPr lang="en-US" sz="6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  <a:highlight>
                  <a:srgbClr val="FFCC32"/>
                </a:highlight>
                <a:latin typeface="+mj-lt"/>
                <a:ea typeface="+mj-ea"/>
                <a:cs typeface="+mj-cs"/>
              </a:rPr>
            </a:br>
            <a:r>
              <a:rPr lang="en-US" sz="66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  <a:highlight>
                  <a:srgbClr val="FFCC32"/>
                </a:highlight>
                <a:latin typeface="+mj-lt"/>
                <a:ea typeface="+mj-ea"/>
                <a:cs typeface="+mj-cs"/>
              </a:rPr>
              <a:t>AUFERSTEHUNG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158" r="-1" b="-1"/>
          <a:stretch>
            <a:fillRect/>
          </a:stretch>
        </p:blipFill>
        <p:spPr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4075375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293490" y="1362102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Analogien (Gleichnisse) über den Auferstehungsleib: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3566160" y="0"/>
            <a:ext cx="8625839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de-DE" sz="4400" b="1" dirty="0">
                <a:ln/>
                <a:solidFill>
                  <a:schemeClr val="accent4">
                    <a:lumMod val="75000"/>
                  </a:schemeClr>
                </a:solidFill>
              </a:rPr>
              <a:t>MIT WELCHEM KÖRPER WERDEN WIR AUFERWECKT?</a:t>
            </a:r>
            <a:endParaRPr lang="en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80FA8FA3-7BCF-3B22-F09A-DA05B2704F9F}"/>
              </a:ext>
            </a:extLst>
          </p:cNvPr>
          <p:cNvSpPr/>
          <p:nvPr/>
        </p:nvSpPr>
        <p:spPr>
          <a:xfrm>
            <a:off x="56445" y="26763"/>
            <a:ext cx="3341511" cy="1173249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Mi, 19.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Der auferstandene Körper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8222665" y="634595"/>
            <a:ext cx="391289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So auch die Auferstehung der Toten. Es wird gesät verweslich und wird 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auferstehen unverweslich</a:t>
            </a:r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.”  </a:t>
            </a:r>
            <a:b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(1. Kor 15:42)</a:t>
            </a:r>
          </a:p>
        </p:txBody>
      </p:sp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  <p:bldP spid="4" grpId="0"/>
      <p:bldP spid="3" grpId="0"/>
      <p:bldP spid="2" grpId="0" uiExpand="1" build="p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243771"/>
            <a:ext cx="5045399" cy="858440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000" b="1" dirty="0">
                <a:solidFill>
                  <a:schemeClr val="tx1"/>
                </a:solidFill>
              </a:rPr>
              <a:t>Welchen Unterschied gibt es zwischen dem gegenwärtigen Körper und dem auferweckten? (1 Kor. 15,42-44)</a:t>
            </a:r>
            <a:endParaRPr lang="en" sz="2000" b="1" kern="1200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Adam hatte einen irdischen Körper, der zweite Adam [JESUS] einen himmlischen. In der Auferstehung wird unser Körper in das Ebenbild des Leibes CHRISTI verwandelt werden, das heißt unbestechlich, herrlich, mächtig, geistlich, himmlisch (1 Kor. 15,45-49).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1520886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7309972" y="512497"/>
            <a:ext cx="449011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So auch die Auferstehung der Toten. Es wird gesät verweslich und wird auferstehen unverweslich</a:t>
            </a:r>
            <a:r>
              <a:rPr lang="en" sz="20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.”</a:t>
            </a:r>
          </a:p>
          <a:p>
            <a:pPr algn="ctr"/>
            <a:r>
              <a:rPr lang="en" sz="16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(1. Kor 15:42)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3397956" y="0"/>
            <a:ext cx="8626235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de-DE" sz="4400" b="1" dirty="0">
                <a:ln/>
                <a:solidFill>
                  <a:schemeClr val="accent4">
                    <a:lumMod val="75000"/>
                  </a:schemeClr>
                </a:solidFill>
              </a:rPr>
              <a:t>MIT WELCHEM KÖRPER WERDEN WIR AUFERWECKT?</a:t>
            </a:r>
            <a:endParaRPr lang="en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9C7A87AC-3556-4D3E-9A98-CDB2274CBFB7}"/>
              </a:ext>
            </a:extLst>
          </p:cNvPr>
          <p:cNvSpPr/>
          <p:nvPr/>
        </p:nvSpPr>
        <p:spPr>
          <a:xfrm>
            <a:off x="56445" y="26763"/>
            <a:ext cx="3341511" cy="1173249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Mi, 19.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Der auferstandene Körper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3405736" y="0"/>
            <a:ext cx="87862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WANN WERDEN  WIR AUFERWECKT?</a:t>
            </a:r>
            <a:endParaRPr lang="en" sz="4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8457637" y="661720"/>
            <a:ext cx="3734363" cy="1938992"/>
          </a:xfrm>
          <a:prstGeom prst="rect">
            <a:avLst/>
          </a:prstGeom>
          <a:solidFill>
            <a:schemeClr val="accent1">
              <a:lumMod val="60000"/>
              <a:lumOff val="40000"/>
              <a:alpha val="38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Siehe, ich sage euch ein Geheimnis: </a:t>
            </a:r>
            <a:br>
              <a:rPr lang="de-DE" sz="20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Wir werden nicht alle entschlafen, wir werden aber alle verwandelt werden;</a:t>
            </a:r>
            <a:r>
              <a:rPr lang="en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.”</a:t>
            </a:r>
            <a:br>
              <a:rPr lang="en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´</a:t>
            </a:r>
            <a:r>
              <a:rPr lang="en" sz="1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(1. Kor 15:51)</a:t>
            </a:r>
            <a:endParaRPr lang="es-ES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214431" y="1284035"/>
            <a:ext cx="628206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300" b="1" dirty="0"/>
              <a:t>Bevor Paulus den Zeitpunkt der Auferstehung und das, was mit unseren Körpern </a:t>
            </a:r>
            <a:br>
              <a:rPr lang="de-DE" sz="2300" b="1" dirty="0"/>
            </a:br>
            <a:r>
              <a:rPr lang="de-DE" sz="2300" b="1" dirty="0"/>
              <a:t>geschehen wird, festlegt, </a:t>
            </a:r>
            <a:br>
              <a:rPr lang="de-DE" sz="2300" b="1" dirty="0"/>
            </a:br>
            <a:r>
              <a:rPr lang="de-DE" sz="2300" b="1" dirty="0"/>
              <a:t>erklärt er, </a:t>
            </a:r>
            <a:br>
              <a:rPr lang="de-DE" sz="2300" b="1" dirty="0"/>
            </a:br>
            <a:r>
              <a:rPr lang="de-DE" sz="2300" b="1" dirty="0"/>
              <a:t>dass "Fleisch und Blut </a:t>
            </a:r>
            <a:br>
              <a:rPr lang="de-DE" sz="2300" b="1" dirty="0"/>
            </a:br>
            <a:r>
              <a:rPr lang="de-DE" sz="2300" b="1" dirty="0"/>
              <a:t>das Reich GOTTES </a:t>
            </a:r>
            <a:br>
              <a:rPr lang="de-DE" sz="2300" b="1" dirty="0"/>
            </a:br>
            <a:r>
              <a:rPr lang="de-DE" sz="2300" b="1" dirty="0"/>
              <a:t>nicht erben können" </a:t>
            </a:r>
            <a:br>
              <a:rPr lang="de-DE" sz="2300" b="1" dirty="0"/>
            </a:br>
            <a:r>
              <a:rPr lang="de-DE" sz="2300" b="1" dirty="0"/>
              <a:t>(1 Kor. 15,50). </a:t>
            </a:r>
            <a:endParaRPr lang="en" sz="23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5443870" y="3429000"/>
            <a:ext cx="6748130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de-DE" sz="2300" b="1" dirty="0">
                <a:solidFill>
                  <a:prstClr val="black"/>
                </a:solidFill>
              </a:rPr>
              <a:t>Der Ausdruck "Fleisch und Blut" </a:t>
            </a:r>
            <a:br>
              <a:rPr lang="de-DE" sz="2300" b="1" dirty="0">
                <a:solidFill>
                  <a:prstClr val="black"/>
                </a:solidFill>
              </a:rPr>
            </a:br>
            <a:r>
              <a:rPr lang="de-DE" sz="2300" b="1" dirty="0">
                <a:solidFill>
                  <a:prstClr val="black"/>
                </a:solidFill>
              </a:rPr>
              <a:t>wird immer als Synonym für "Person" verwendet </a:t>
            </a:r>
            <a:br>
              <a:rPr lang="de-DE" sz="2300" b="1" dirty="0">
                <a:solidFill>
                  <a:prstClr val="black"/>
                </a:solidFill>
              </a:rPr>
            </a:br>
            <a:r>
              <a:rPr lang="de-DE" sz="2300" b="1" dirty="0">
                <a:solidFill>
                  <a:prstClr val="black"/>
                </a:solidFill>
              </a:rPr>
              <a:t>(Mt. 16,17; Gal. 1,16; Eph. 6,12; Hebr. 2,14). </a:t>
            </a:r>
          </a:p>
          <a:p>
            <a:pPr lvl="0" algn="ctr">
              <a:spcBef>
                <a:spcPts val="600"/>
              </a:spcBef>
              <a:defRPr/>
            </a:pPr>
            <a:r>
              <a:rPr lang="de-DE" sz="2300" b="1" dirty="0">
                <a:solidFill>
                  <a:prstClr val="black"/>
                </a:solidFill>
              </a:rPr>
              <a:t>Paulus zieht hier eine Parallele: </a:t>
            </a:r>
            <a:br>
              <a:rPr lang="de-DE" sz="2300" b="1" dirty="0">
                <a:solidFill>
                  <a:prstClr val="black"/>
                </a:solidFill>
              </a:rPr>
            </a:br>
            <a:r>
              <a:rPr lang="de-DE" sz="2300" b="1" dirty="0">
                <a:solidFill>
                  <a:prstClr val="black"/>
                </a:solidFill>
              </a:rPr>
              <a:t>Bewohner der Erde = Verweslichkeit; </a:t>
            </a:r>
            <a:br>
              <a:rPr lang="de-DE" sz="2300" b="1" dirty="0">
                <a:solidFill>
                  <a:prstClr val="black"/>
                </a:solidFill>
              </a:rPr>
            </a:br>
            <a:r>
              <a:rPr lang="de-DE" sz="2300" b="1" dirty="0">
                <a:solidFill>
                  <a:prstClr val="black"/>
                </a:solidFill>
              </a:rPr>
              <a:t>Bewohner des Himmels = Unverweslichkeit. </a:t>
            </a:r>
          </a:p>
          <a:p>
            <a:pPr lvl="0" algn="ctr">
              <a:spcBef>
                <a:spcPts val="600"/>
              </a:spcBef>
              <a:defRPr/>
            </a:pPr>
            <a:r>
              <a:rPr lang="de-DE" sz="2300" b="1" dirty="0">
                <a:solidFill>
                  <a:prstClr val="black"/>
                </a:solidFill>
              </a:rPr>
              <a:t>Hier haben wir einen verweslichen Körper. </a:t>
            </a:r>
            <a:br>
              <a:rPr lang="de-DE" sz="2300" b="1" dirty="0">
                <a:solidFill>
                  <a:prstClr val="black"/>
                </a:solidFill>
              </a:rPr>
            </a:br>
            <a:r>
              <a:rPr lang="de-DE" sz="2300" b="1" dirty="0">
                <a:solidFill>
                  <a:prstClr val="black"/>
                </a:solidFill>
              </a:rPr>
              <a:t>Mit dem kommen wir ihn nicht in den Himmel.</a:t>
            </a:r>
            <a:endParaRPr kumimoji="0" lang="en" sz="2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39359B38-03B6-114A-A174-7EC3FE534219}"/>
              </a:ext>
            </a:extLst>
          </p:cNvPr>
          <p:cNvSpPr/>
          <p:nvPr/>
        </p:nvSpPr>
        <p:spPr>
          <a:xfrm>
            <a:off x="63722" y="34256"/>
            <a:ext cx="3228600" cy="1099555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Do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20.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Finaler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Sieg über den Tod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7" name="CuadroTexto 5">
            <a:extLst>
              <a:ext uri="{FF2B5EF4-FFF2-40B4-BE49-F238E27FC236}">
                <a16:creationId xmlns:a16="http://schemas.microsoft.com/office/drawing/2014/main" id="{5CE58256-A876-E86D-0EEC-ECAA2ED59302}"/>
              </a:ext>
            </a:extLst>
          </p:cNvPr>
          <p:cNvSpPr txBox="1"/>
          <p:nvPr/>
        </p:nvSpPr>
        <p:spPr>
          <a:xfrm>
            <a:off x="723350" y="4443197"/>
            <a:ext cx="459437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300" b="1" dirty="0"/>
              <a:t>Bedeutet das, </a:t>
            </a:r>
            <a:br>
              <a:rPr lang="de-DE" sz="2300" b="1" dirty="0"/>
            </a:br>
            <a:r>
              <a:rPr lang="de-DE" sz="2300" b="1" dirty="0"/>
              <a:t>dass wir nach der Auferstehung keinen physischen Körper </a:t>
            </a:r>
            <a:br>
              <a:rPr lang="de-DE" sz="2300" b="1" dirty="0"/>
            </a:br>
            <a:r>
              <a:rPr lang="de-DE" sz="2300" b="1" dirty="0"/>
              <a:t>mehr haben werden?</a:t>
            </a:r>
            <a:endParaRPr lang="en" sz="2300" b="1" dirty="0"/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P spid="2" grpId="0" uiExpand="1" build="p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AA908E-47E9-FDD7-290B-B8FA0E65B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B418E0B-DF3E-FA5C-D52E-D17AB8DE5D90}"/>
              </a:ext>
            </a:extLst>
          </p:cNvPr>
          <p:cNvSpPr txBox="1"/>
          <p:nvPr/>
        </p:nvSpPr>
        <p:spPr>
          <a:xfrm>
            <a:off x="3405736" y="0"/>
            <a:ext cx="87862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WANN WERDEN  WIR AUFERWECKT?</a:t>
            </a:r>
            <a:endParaRPr lang="en" sz="4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EE2B609-5E13-D8B9-F3E3-A55466F92F1F}"/>
              </a:ext>
            </a:extLst>
          </p:cNvPr>
          <p:cNvSpPr txBox="1"/>
          <p:nvPr/>
        </p:nvSpPr>
        <p:spPr>
          <a:xfrm>
            <a:off x="8457637" y="661720"/>
            <a:ext cx="3734363" cy="1938992"/>
          </a:xfrm>
          <a:prstGeom prst="rect">
            <a:avLst/>
          </a:prstGeom>
          <a:solidFill>
            <a:schemeClr val="accent1">
              <a:lumMod val="60000"/>
              <a:lumOff val="40000"/>
              <a:alpha val="38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Siehe, ich sage euch ein Geheimnis: </a:t>
            </a:r>
            <a:br>
              <a:rPr lang="de-DE" sz="20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de-DE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Wir werden nicht alle entschlafen, wir werden aber alle verwandelt werden;</a:t>
            </a:r>
            <a:r>
              <a:rPr lang="en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.”</a:t>
            </a:r>
            <a:br>
              <a:rPr lang="en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</a:br>
            <a:r>
              <a:rPr lang="en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´</a:t>
            </a:r>
            <a:r>
              <a:rPr lang="en" sz="1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(1. Kor 15:51)</a:t>
            </a:r>
            <a:endParaRPr lang="es-ES" sz="20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B41BA98-7B15-AE93-3C8B-71EF6767191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7337" y="2688109"/>
            <a:ext cx="4164421" cy="401751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A7D3CD1-BCAC-FAC2-6F8D-20636AA7A84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10029" y="3426765"/>
            <a:ext cx="3868965" cy="343123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E81EC33B-FA06-B5E0-73DC-19355B9DB6B4}"/>
              </a:ext>
            </a:extLst>
          </p:cNvPr>
          <p:cNvSpPr txBox="1"/>
          <p:nvPr/>
        </p:nvSpPr>
        <p:spPr>
          <a:xfrm>
            <a:off x="-155781" y="1318054"/>
            <a:ext cx="700962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300" b="1" dirty="0"/>
              <a:t>Bei der Wiederkunft </a:t>
            </a:r>
            <a:br>
              <a:rPr lang="de-DE" sz="2300" b="1" dirty="0"/>
            </a:br>
            <a:r>
              <a:rPr lang="de-DE" sz="2300" b="1" dirty="0"/>
              <a:t>wird der verwesliche Körper </a:t>
            </a:r>
            <a:br>
              <a:rPr lang="de-DE" sz="2300" b="1" dirty="0"/>
            </a:br>
            <a:r>
              <a:rPr lang="de-DE" sz="2300" b="1" dirty="0"/>
              <a:t>in einen unverweslichen Körper verwandelt, </a:t>
            </a:r>
            <a:br>
              <a:rPr lang="de-DE" sz="2300" b="1" dirty="0"/>
            </a:br>
            <a:r>
              <a:rPr lang="de-DE" sz="2300" b="1" dirty="0"/>
              <a:t>wie der Leib, mit dem JESUS auferstanden ist </a:t>
            </a:r>
            <a:br>
              <a:rPr lang="de-DE" sz="2300" b="1" dirty="0"/>
            </a:br>
            <a:r>
              <a:rPr lang="de-DE" sz="2300" b="1" dirty="0"/>
              <a:t>(1 Kor. 15,51-55; Lk. 24,36-40).</a:t>
            </a:r>
            <a:endParaRPr lang="en" sz="23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6BDB39-8B0E-32DB-8B5B-E78C6C0B61EB}"/>
              </a:ext>
            </a:extLst>
          </p:cNvPr>
          <p:cNvSpPr txBox="1"/>
          <p:nvPr/>
        </p:nvSpPr>
        <p:spPr>
          <a:xfrm>
            <a:off x="340242" y="3180102"/>
            <a:ext cx="555019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Für diejenigen, die in JESUS entschlafen sind, fühlt es sich an, </a:t>
            </a:r>
            <a:br>
              <a:rPr lang="de-DE" sz="2000" b="1" dirty="0">
                <a:solidFill>
                  <a:prstClr val="black"/>
                </a:solidFill>
              </a:rPr>
            </a:br>
            <a:r>
              <a:rPr lang="de-DE" sz="2000" b="1" dirty="0">
                <a:solidFill>
                  <a:prstClr val="black"/>
                </a:solidFill>
              </a:rPr>
              <a:t>als wäre nur </a:t>
            </a:r>
            <a:br>
              <a:rPr lang="de-DE" sz="2000" b="1" dirty="0">
                <a:solidFill>
                  <a:prstClr val="black"/>
                </a:solidFill>
              </a:rPr>
            </a:br>
            <a:r>
              <a:rPr lang="de-DE" sz="2000" b="1" dirty="0">
                <a:solidFill>
                  <a:prstClr val="black"/>
                </a:solidFill>
              </a:rPr>
              <a:t>ein Augenblick vergangen.</a:t>
            </a:r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A1B6B3BF-9C47-06AE-80B0-16A8C295908D}"/>
              </a:ext>
            </a:extLst>
          </p:cNvPr>
          <p:cNvSpPr/>
          <p:nvPr/>
        </p:nvSpPr>
        <p:spPr>
          <a:xfrm>
            <a:off x="63722" y="34256"/>
            <a:ext cx="3228600" cy="1099555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Do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20.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Finaler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Sieg über den Tod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7" name="CuadroTexto 8">
            <a:extLst>
              <a:ext uri="{FF2B5EF4-FFF2-40B4-BE49-F238E27FC236}">
                <a16:creationId xmlns:a16="http://schemas.microsoft.com/office/drawing/2014/main" id="{D84148AE-08E4-3511-6DB0-B117B304BA51}"/>
              </a:ext>
            </a:extLst>
          </p:cNvPr>
          <p:cNvSpPr txBox="1"/>
          <p:nvPr/>
        </p:nvSpPr>
        <p:spPr>
          <a:xfrm>
            <a:off x="340241" y="4575099"/>
            <a:ext cx="5550195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Vor einer Sekunde </a:t>
            </a:r>
            <a:br>
              <a:rPr lang="de-DE" sz="2000" b="1" dirty="0">
                <a:solidFill>
                  <a:prstClr val="black"/>
                </a:solidFill>
              </a:rPr>
            </a:br>
            <a:r>
              <a:rPr lang="de-DE" sz="2000" b="1" dirty="0">
                <a:solidFill>
                  <a:prstClr val="black"/>
                </a:solidFill>
              </a:rPr>
              <a:t>haben sie die Kälte </a:t>
            </a:r>
            <a:br>
              <a:rPr lang="de-DE" sz="2000" b="1" dirty="0">
                <a:solidFill>
                  <a:prstClr val="black"/>
                </a:solidFill>
              </a:rPr>
            </a:br>
            <a:r>
              <a:rPr lang="de-DE" sz="2000" b="1" dirty="0">
                <a:solidFill>
                  <a:prstClr val="black"/>
                </a:solidFill>
              </a:rPr>
              <a:t>des Todes erfahren, </a:t>
            </a:r>
            <a:br>
              <a:rPr lang="de-DE" sz="2000" b="1" dirty="0">
                <a:solidFill>
                  <a:prstClr val="black"/>
                </a:solidFill>
              </a:rPr>
            </a:br>
            <a:r>
              <a:rPr lang="de-DE" sz="2000" b="1" dirty="0">
                <a:solidFill>
                  <a:prstClr val="black"/>
                </a:solidFill>
              </a:rPr>
              <a:t>jetzt sehen sie bereits </a:t>
            </a:r>
            <a:br>
              <a:rPr lang="de-DE" sz="2000" b="1" dirty="0">
                <a:solidFill>
                  <a:prstClr val="black"/>
                </a:solidFill>
              </a:rPr>
            </a:br>
            <a:r>
              <a:rPr lang="de-DE" sz="2000" b="1" dirty="0">
                <a:solidFill>
                  <a:prstClr val="black"/>
                </a:solidFill>
              </a:rPr>
              <a:t>JESUS kommen </a:t>
            </a:r>
          </a:p>
          <a:p>
            <a:pPr lvl="0">
              <a:spcBef>
                <a:spcPts val="600"/>
              </a:spcBef>
              <a:defRPr/>
            </a:pPr>
            <a:r>
              <a:rPr lang="de-DE" sz="2000" b="1" dirty="0">
                <a:solidFill>
                  <a:prstClr val="black"/>
                </a:solidFill>
              </a:rPr>
              <a:t>(1. Kor. 15,52).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30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9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1031965" y="-26126"/>
            <a:ext cx="104764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andara" panose="020E0502030303020204" pitchFamily="34" charset="0"/>
              </a:rPr>
              <a:t>“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andara" panose="020E0502030303020204" pitchFamily="34" charset="0"/>
              </a:rPr>
              <a:t>Ist aber CHRISTUS nicht auferweckt worden, so ist unsre Predigt vergeblich, so ist auch euer Glaube vergeblich…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andara" panose="020E0502030303020204" pitchFamily="34" charset="0"/>
              </a:rPr>
              <a:t> 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andara" panose="020E0502030303020204" pitchFamily="34" charset="0"/>
              </a:rPr>
              <a:t>Ist CHRISTUS aber nicht auferstanden, </a:t>
            </a:r>
            <a:b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andara" panose="020E0502030303020204" pitchFamily="34" charset="0"/>
              </a:rPr>
            </a:b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andara" panose="020E0502030303020204" pitchFamily="34" charset="0"/>
              </a:rPr>
              <a:t>so ist euer Glaube nichtig, so seid ihr noch in euren Sünden;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andara" panose="020E0502030303020204" pitchFamily="34" charset="0"/>
              </a:rPr>
              <a:t>”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andara" panose="020E0502030303020204" pitchFamily="34" charset="0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andara" panose="020E0502030303020204" pitchFamily="34" charset="0"/>
              </a:rPr>
              <a:t>(1</a:t>
            </a:r>
            <a:r>
              <a:rPr lang="es-ES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andara" panose="020E0502030303020204" pitchFamily="34" charset="0"/>
              </a:rPr>
              <a:t>.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andara" panose="020E0502030303020204" pitchFamily="34" charset="0"/>
              </a:rPr>
              <a:t> Kor 15:14–17)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andara" panose="020E0502030303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C6281A4-52C7-D123-E8A0-9946162D5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434887">
            <a:off x="440315" y="1677295"/>
            <a:ext cx="2902831" cy="201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E2A5BC7-8AE9-19E1-F9FB-914812761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" y="-752201"/>
            <a:ext cx="11045951" cy="863892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214927" y="1648486"/>
            <a:ext cx="11823405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3200" b="1" dirty="0">
                <a:latin typeface="Constantia" panose="02030602050306030303" pitchFamily="18" charset="0"/>
              </a:rPr>
              <a:t>“</a:t>
            </a:r>
            <a:r>
              <a:rPr lang="de-DE" sz="3200" b="1" dirty="0">
                <a:latin typeface="Constantia" panose="02030602050306030303" pitchFamily="18" charset="0"/>
              </a:rPr>
              <a:t>Die Auferstehung Jesu war ein Vorgeschmack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auf die endgültige Auferstehung all derer,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die in ihm entschlafen sind. </a:t>
            </a:r>
          </a:p>
          <a:p>
            <a:pPr algn="ctr">
              <a:spcBef>
                <a:spcPts val="600"/>
              </a:spcBef>
            </a:pPr>
            <a:r>
              <a:rPr lang="de-DE" sz="3200" b="1" dirty="0">
                <a:latin typeface="Constantia" panose="02030602050306030303" pitchFamily="18" charset="0"/>
              </a:rPr>
              <a:t>Der auferstandene Leib des Erlösers, sein Auftreten,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der Klang seiner Stimme –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all das war seinen Jüngern vertraut. </a:t>
            </a:r>
          </a:p>
          <a:p>
            <a:pPr algn="ctr">
              <a:spcBef>
                <a:spcPts val="600"/>
              </a:spcBef>
            </a:pPr>
            <a:r>
              <a:rPr lang="de-DE" sz="3200" b="1" dirty="0">
                <a:latin typeface="Constantia" panose="02030602050306030303" pitchFamily="18" charset="0"/>
              </a:rPr>
              <a:t>Auf dieselbe Weise werden auch diejenigen,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die in Jesus entschlafen sind, wieder auferstehen.</a:t>
            </a:r>
            <a:r>
              <a:rPr lang="en" sz="32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5483717" y="6360938"/>
            <a:ext cx="6554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E. G. White, </a:t>
            </a:r>
            <a:r>
              <a:rPr lang="en-US" sz="1600" b="1" dirty="0"/>
              <a:t>The Faith I Live By (Der Glaube, aus dem ich </a:t>
            </a:r>
            <a:r>
              <a:rPr lang="en-US" sz="1600" b="1" dirty="0" err="1"/>
              <a:t>lebe</a:t>
            </a:r>
            <a:r>
              <a:rPr lang="en-US" sz="1600" b="1" dirty="0"/>
              <a:t>, 23. Juni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458866-4E77-4B1E-9FE0-532EC950A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F5BA79A-DE2D-366B-032A-2CB3F92CAD79}"/>
              </a:ext>
            </a:extLst>
          </p:cNvPr>
          <p:cNvSpPr txBox="1"/>
          <p:nvPr/>
        </p:nvSpPr>
        <p:spPr>
          <a:xfrm>
            <a:off x="214927" y="1410742"/>
            <a:ext cx="11823405" cy="524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3200" b="1" dirty="0">
                <a:latin typeface="Constantia" panose="02030602050306030303" pitchFamily="18" charset="0"/>
              </a:rPr>
              <a:t>“</a:t>
            </a:r>
            <a:r>
              <a:rPr lang="de-DE" sz="3200" b="1" dirty="0">
                <a:latin typeface="Constantia" panose="02030602050306030303" pitchFamily="18" charset="0"/>
              </a:rPr>
              <a:t>Wir werden unsere Freunde erkennen,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so wie die Jünger Jesus erkannt haben. </a:t>
            </a:r>
            <a:br>
              <a:rPr lang="de-DE" sz="3200" b="1" dirty="0">
                <a:latin typeface="Constantia" panose="02030602050306030303" pitchFamily="18" charset="0"/>
              </a:rPr>
            </a:br>
            <a:endParaRPr lang="de-DE" sz="1000" b="1" dirty="0">
              <a:latin typeface="Constantia" panose="02030602050306030303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de-DE" sz="3200" b="1" dirty="0">
                <a:latin typeface="Constantia" panose="02030602050306030303" pitchFamily="18" charset="0"/>
              </a:rPr>
              <a:t>Auch wenn sie in diesem sterblichen Leben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vielleicht missgebildet, krank oder entstellt waren,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so wird doch in ihrem auferstandenen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und verherrlichten Leib ihre individuelle Identität vollkommen bewahrt bleiben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und wir werden in dem Antlitz,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das mit dem Licht strahlt, das vom Antlitz Jesu ausgeht, </a:t>
            </a:r>
            <a:br>
              <a:rPr lang="de-DE" sz="3200" b="1" dirty="0">
                <a:latin typeface="Constantia" panose="02030602050306030303" pitchFamily="18" charset="0"/>
              </a:rPr>
            </a:br>
            <a:r>
              <a:rPr lang="de-DE" sz="3200" b="1" dirty="0">
                <a:latin typeface="Constantia" panose="02030602050306030303" pitchFamily="18" charset="0"/>
              </a:rPr>
              <a:t>die Züge derer erkennen, die wir lieben.</a:t>
            </a:r>
            <a:r>
              <a:rPr lang="en" sz="32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C9CB708-E071-B171-AFD1-719B3E90BA2C}"/>
              </a:ext>
            </a:extLst>
          </p:cNvPr>
          <p:cNvSpPr txBox="1"/>
          <p:nvPr/>
        </p:nvSpPr>
        <p:spPr>
          <a:xfrm rot="5400000">
            <a:off x="8530489" y="3211748"/>
            <a:ext cx="6554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E. G. White, </a:t>
            </a:r>
            <a:r>
              <a:rPr lang="en-US" sz="1600" b="1" dirty="0"/>
              <a:t>The Faith I Live By (Der Glaube, aus dem ich </a:t>
            </a:r>
            <a:r>
              <a:rPr lang="en-US" sz="1600" b="1" dirty="0" err="1"/>
              <a:t>lebe</a:t>
            </a:r>
            <a:r>
              <a:rPr lang="en-US" sz="1600" b="1" dirty="0"/>
              <a:t>, 23. Juni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426630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2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408982" y="90805"/>
            <a:ext cx="6016562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400" b="1" dirty="0"/>
              <a:t>Nach griechischer Philosophie – basierend auf platonischen Theorien – </a:t>
            </a:r>
            <a:br>
              <a:rPr lang="de-DE" sz="2400" b="1" dirty="0"/>
            </a:br>
            <a:r>
              <a:rPr lang="de-DE" sz="2400" b="1" dirty="0"/>
              <a:t>ist der </a:t>
            </a:r>
            <a:r>
              <a:rPr lang="de-DE" sz="2400" b="1" dirty="0">
                <a:solidFill>
                  <a:schemeClr val="bg1">
                    <a:lumMod val="85000"/>
                  </a:schemeClr>
                </a:solidFill>
                <a:highlight>
                  <a:srgbClr val="624629"/>
                </a:highlight>
              </a:rPr>
              <a:t>Körper,</a:t>
            </a:r>
            <a:r>
              <a:rPr lang="de-DE" sz="2400" b="1" dirty="0"/>
              <a:t> im Wesentlichen böse, lediglich das </a:t>
            </a:r>
            <a:r>
              <a:rPr lang="de-DE" sz="2400" b="1" dirty="0">
                <a:solidFill>
                  <a:schemeClr val="bg1">
                    <a:lumMod val="85000"/>
                  </a:schemeClr>
                </a:solidFill>
                <a:highlight>
                  <a:srgbClr val="624629"/>
                </a:highlight>
              </a:rPr>
              <a:t>Gefängnis</a:t>
            </a:r>
            <a:r>
              <a:rPr lang="de-DE" sz="2400" b="1" dirty="0"/>
              <a:t> </a:t>
            </a:r>
            <a:br>
              <a:rPr lang="de-DE" sz="2400" b="1" dirty="0"/>
            </a:br>
            <a:r>
              <a:rPr lang="de-DE" sz="2400" b="1" dirty="0"/>
              <a:t>einer </a:t>
            </a:r>
            <a:r>
              <a:rPr lang="de-DE" sz="2400" b="1" dirty="0">
                <a:solidFill>
                  <a:schemeClr val="bg1">
                    <a:lumMod val="85000"/>
                  </a:schemeClr>
                </a:solidFill>
                <a:highlight>
                  <a:srgbClr val="624629"/>
                </a:highlight>
              </a:rPr>
              <a:t>unsterblichen Seele. </a:t>
            </a:r>
          </a:p>
          <a:p>
            <a:pPr>
              <a:spcBef>
                <a:spcPts val="600"/>
              </a:spcBef>
            </a:pPr>
            <a:r>
              <a:rPr lang="de-DE" sz="2400" b="1" dirty="0"/>
              <a:t>Angesichts dieses Denkens: </a:t>
            </a:r>
            <a:br>
              <a:rPr lang="de-DE" sz="2400" b="1" dirty="0"/>
            </a:br>
            <a:r>
              <a:rPr lang="de-DE" sz="2400" b="1" dirty="0"/>
              <a:t>Welche Bedeutung hatte </a:t>
            </a:r>
            <a:br>
              <a:rPr lang="de-DE" sz="2400" b="1" dirty="0"/>
            </a:br>
            <a:r>
              <a:rPr lang="de-DE" sz="2400" b="1" dirty="0"/>
              <a:t>die Auferstehung des Körpers </a:t>
            </a:r>
            <a:br>
              <a:rPr lang="de-DE" sz="2400" b="1" dirty="0"/>
            </a:br>
            <a:r>
              <a:rPr lang="de-DE" sz="2400" b="1" dirty="0"/>
              <a:t>für die Griechen oder die Römer?</a:t>
            </a:r>
            <a:endParaRPr lang="en" sz="24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9125" y="3794405"/>
            <a:ext cx="1626105" cy="270325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255372" y="3584069"/>
            <a:ext cx="4170172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Aus diesem Grund </a:t>
            </a:r>
            <a:br>
              <a:rPr lang="de-DE" sz="2400" b="1" dirty="0"/>
            </a:br>
            <a:r>
              <a:rPr lang="de-DE" sz="2400" b="1" dirty="0"/>
              <a:t>lehnte ein Teil </a:t>
            </a:r>
            <a:br>
              <a:rPr lang="de-DE" sz="2400" b="1" dirty="0"/>
            </a:br>
            <a:r>
              <a:rPr lang="de-DE" sz="2400" b="1" dirty="0"/>
              <a:t>der korinthischen Gemeinde die Existenz </a:t>
            </a:r>
            <a:br>
              <a:rPr lang="de-DE" sz="2400" b="1" dirty="0"/>
            </a:br>
            <a:r>
              <a:rPr lang="de-DE" sz="2400" b="1" dirty="0"/>
              <a:t>der </a:t>
            </a:r>
            <a:r>
              <a:rPr lang="de-DE" sz="2400" b="1" dirty="0">
                <a:highlight>
                  <a:srgbClr val="FFCC32"/>
                </a:highlight>
              </a:rPr>
              <a:t>Auferstehung</a:t>
            </a:r>
            <a:r>
              <a:rPr lang="de-DE" sz="2400" b="1" dirty="0"/>
              <a:t> ab. </a:t>
            </a:r>
          </a:p>
          <a:p>
            <a:pPr algn="ctr">
              <a:spcBef>
                <a:spcPts val="600"/>
              </a:spcBef>
            </a:pPr>
            <a:r>
              <a:rPr lang="de-DE" sz="2400" b="1" dirty="0"/>
              <a:t>Paulus behandelt </a:t>
            </a:r>
            <a:br>
              <a:rPr lang="de-DE" sz="2400" b="1" dirty="0"/>
            </a:br>
            <a:r>
              <a:rPr lang="de-DE" sz="2400" b="1" dirty="0"/>
              <a:t>dieses Thema in </a:t>
            </a:r>
            <a:br>
              <a:rPr lang="de-DE" sz="2400" b="1" dirty="0"/>
            </a:br>
            <a:r>
              <a:rPr lang="de-DE" sz="2400" b="1" dirty="0">
                <a:highlight>
                  <a:srgbClr val="FFCC32"/>
                </a:highlight>
              </a:rPr>
              <a:t>1. Kor. 15.</a:t>
            </a:r>
            <a:endParaRPr lang="en" sz="2400" b="1" dirty="0">
              <a:highlight>
                <a:srgbClr val="FFCC32"/>
              </a:highlight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3304" y="599824"/>
            <a:ext cx="3709211" cy="267940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5980386" y="3629055"/>
            <a:ext cx="5854663" cy="2754600"/>
          </a:xfrm>
          <a:prstGeom prst="rect">
            <a:avLst/>
          </a:prstGeom>
          <a:solidFill>
            <a:srgbClr val="F5E5FF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de-DE" sz="2800" b="1" dirty="0">
                <a:solidFill>
                  <a:prstClr val="black"/>
                </a:solidFill>
              </a:rPr>
              <a:t>Das ist keine Kleinigkeit. AUFERSTEHUNG ist eng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mit ERLÖSUNG verbunden. </a:t>
            </a:r>
          </a:p>
          <a:p>
            <a:pPr lvl="0" algn="ctr">
              <a:spcBef>
                <a:spcPts val="600"/>
              </a:spcBef>
              <a:defRPr/>
            </a:pPr>
            <a:r>
              <a:rPr lang="de-DE" sz="2800" b="1" dirty="0">
                <a:solidFill>
                  <a:prstClr val="black"/>
                </a:solidFill>
              </a:rPr>
              <a:t>Wenn es keine Auferstehung gibt... Warum wird dann </a:t>
            </a:r>
            <a:br>
              <a:rPr lang="de-DE" sz="2800" b="1" dirty="0">
                <a:solidFill>
                  <a:prstClr val="black"/>
                </a:solidFill>
              </a:rPr>
            </a:br>
            <a:r>
              <a:rPr lang="de-DE" sz="2800" b="1" dirty="0">
                <a:solidFill>
                  <a:prstClr val="black"/>
                </a:solidFill>
              </a:rPr>
              <a:t>das EVANGELIUM gepredigt?</a:t>
            </a:r>
            <a:endParaRPr kumimoji="0" lang="e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080C04-924B-F4B9-9208-27D628F07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28CD47D9-D57F-FC35-5C59-9DF79BBC31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65BEFFD-4F94-A9C0-84CB-3EB15FB93B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4531239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C06DFA25-E96E-9D95-EF5E-C3722D85974F}"/>
              </a:ext>
            </a:extLst>
          </p:cNvPr>
          <p:cNvSpPr/>
          <p:nvPr/>
        </p:nvSpPr>
        <p:spPr>
          <a:xfrm>
            <a:off x="474124" y="1338839"/>
            <a:ext cx="2336803" cy="1980080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16. Aug – Die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Auferstehung CHRISTI verkündigen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7" name="Scrollen: horizontal 6">
            <a:extLst>
              <a:ext uri="{FF2B5EF4-FFF2-40B4-BE49-F238E27FC236}">
                <a16:creationId xmlns:a16="http://schemas.microsoft.com/office/drawing/2014/main" id="{82230535-D49F-FE06-95A7-C9D2BBE8ADC5}"/>
              </a:ext>
            </a:extLst>
          </p:cNvPr>
          <p:cNvSpPr/>
          <p:nvPr/>
        </p:nvSpPr>
        <p:spPr>
          <a:xfrm>
            <a:off x="2855376" y="1338838"/>
            <a:ext cx="2686024" cy="1980080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17.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Der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a</a:t>
            </a:r>
            <a:r>
              <a:rPr lang="de-DE" sz="2000" b="1" i="1" kern="0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uferstandene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CHRISTUS, unsere einzige Hoffnung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8" name="Scrollen: horizontal 7">
            <a:extLst>
              <a:ext uri="{FF2B5EF4-FFF2-40B4-BE49-F238E27FC236}">
                <a16:creationId xmlns:a16="http://schemas.microsoft.com/office/drawing/2014/main" id="{C41081B9-B8D3-50C9-C50E-7AB19886EF83}"/>
              </a:ext>
            </a:extLst>
          </p:cNvPr>
          <p:cNvSpPr/>
          <p:nvPr/>
        </p:nvSpPr>
        <p:spPr>
          <a:xfrm>
            <a:off x="5581631" y="1338842"/>
            <a:ext cx="1801294" cy="1980080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Di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18.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CHRISTUS, </a:t>
            </a:r>
            <a:b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</a:b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der ERSTLING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9" name="Scrollen: horizontal 8">
            <a:extLst>
              <a:ext uri="{FF2B5EF4-FFF2-40B4-BE49-F238E27FC236}">
                <a16:creationId xmlns:a16="http://schemas.microsoft.com/office/drawing/2014/main" id="{DA940333-B179-6835-4FA1-6B5EA063041A}"/>
              </a:ext>
            </a:extLst>
          </p:cNvPr>
          <p:cNvSpPr/>
          <p:nvPr/>
        </p:nvSpPr>
        <p:spPr>
          <a:xfrm>
            <a:off x="7427361" y="1338841"/>
            <a:ext cx="2123017" cy="1980081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Mi, 19.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Der auferstandene Körper</a:t>
            </a:r>
          </a:p>
        </p:txBody>
      </p:sp>
      <p:sp>
        <p:nvSpPr>
          <p:cNvPr id="11" name="Scrollen: horizontal 10">
            <a:extLst>
              <a:ext uri="{FF2B5EF4-FFF2-40B4-BE49-F238E27FC236}">
                <a16:creationId xmlns:a16="http://schemas.microsoft.com/office/drawing/2014/main" id="{C1520226-5DA1-79FA-D58E-730047019EE0}"/>
              </a:ext>
            </a:extLst>
          </p:cNvPr>
          <p:cNvSpPr/>
          <p:nvPr/>
        </p:nvSpPr>
        <p:spPr>
          <a:xfrm>
            <a:off x="9594827" y="1338845"/>
            <a:ext cx="2123017" cy="1641412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Do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20.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Finaler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Sieg über den Tod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FF9C526-DCCF-51AC-87FF-81EC159F9A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9336" y="27414"/>
            <a:ext cx="4490311" cy="151075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1F020E28-10A2-D596-A37B-0C98418924F6}"/>
              </a:ext>
            </a:extLst>
          </p:cNvPr>
          <p:cNvSpPr txBox="1"/>
          <p:nvPr/>
        </p:nvSpPr>
        <p:spPr>
          <a:xfrm>
            <a:off x="7559647" y="782793"/>
            <a:ext cx="2946706" cy="523220"/>
          </a:xfrm>
          <a:prstGeom prst="rect">
            <a:avLst/>
          </a:prstGeom>
          <a:solidFill>
            <a:srgbClr val="D06100"/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Aptos Light" panose="020B0004020202020204" pitchFamily="34" charset="0"/>
              </a:rPr>
              <a:t>Ü b e r b l i c k</a:t>
            </a:r>
          </a:p>
        </p:txBody>
      </p:sp>
    </p:spTree>
    <p:extLst>
      <p:ext uri="{BB962C8B-B14F-4D97-AF65-F5344CB8AC3E}">
        <p14:creationId xmlns:p14="http://schemas.microsoft.com/office/powerpoint/2010/main" val="52785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2" grpId="0" uiExpand="1" build="p" animBg="1"/>
      <p:bldP spid="7" grpId="0" uiExpand="1" build="p" animBg="1"/>
      <p:bldP spid="8" grpId="0" uiExpand="1" build="p" animBg="1"/>
      <p:bldP spid="9" grpId="0" uiExpand="1" build="p" animBg="1"/>
      <p:bldP spid="11" grpId="0" uiExpand="1" build="p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7" name="Rectangle 20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754966" y="2030219"/>
            <a:ext cx="6282266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DIE </a:t>
            </a:r>
            <a:b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</a:b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AUF-</a:t>
            </a:r>
            <a:b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</a:b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ERSTEHUNG</a:t>
            </a:r>
            <a:b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</a:br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JESU</a:t>
            </a:r>
            <a:endParaRPr 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E58AC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  <p:sp>
        <p:nvSpPr>
          <p:cNvPr id="218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09" b="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4206240" y="-40223"/>
            <a:ext cx="7981326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de-DE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WAR DIE AUFERSTEHUNG </a:t>
            </a:r>
            <a:br>
              <a:rPr lang="de-DE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</a:br>
            <a:r>
              <a:rPr lang="de-DE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EIN HISTORISCHES EREIGNIS?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71715" y="2047864"/>
            <a:ext cx="118091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Bevor Paulus die Zweifel der Korinther an der Auferstehung anspricht, erinnert er sie daran, wie das Evangelium wirkt (1 Kor. 15,1-2):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2703151"/>
              </p:ext>
            </p:extLst>
          </p:nvPr>
        </p:nvGraphicFramePr>
        <p:xfrm>
          <a:off x="71717" y="2751206"/>
          <a:ext cx="11809175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127153" y="3429000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Und was ist das Evangelium, das gepredigt wird? (1. Kor. 15,3-4)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0179862"/>
              </p:ext>
            </p:extLst>
          </p:nvPr>
        </p:nvGraphicFramePr>
        <p:xfrm>
          <a:off x="127152" y="3808234"/>
          <a:ext cx="10627440" cy="843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71715" y="4720270"/>
            <a:ext cx="72401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800" b="1" dirty="0"/>
              <a:t>Und woher wissen wir, dass die Auferstehung ein historisches Ereignis war? Wer hat den auferstandenen JESUS gesehen? (1. Kor. 15,5-8)</a:t>
            </a:r>
            <a:endParaRPr lang="en" sz="28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1870" y="4230227"/>
            <a:ext cx="4752979" cy="285178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A0EF7B41-D38D-0D35-F3FE-89C38AC7A756}"/>
              </a:ext>
            </a:extLst>
          </p:cNvPr>
          <p:cNvSpPr/>
          <p:nvPr/>
        </p:nvSpPr>
        <p:spPr>
          <a:xfrm>
            <a:off x="71716" y="44269"/>
            <a:ext cx="2822056" cy="1323439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16. Aug – Die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Auferstehung CHRISTI verkündigen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2822056" y="1141955"/>
            <a:ext cx="9298228" cy="923330"/>
          </a:xfrm>
          <a:prstGeom prst="rect">
            <a:avLst/>
          </a:prstGeom>
          <a:solidFill>
            <a:srgbClr val="C00000">
              <a:alpha val="66000"/>
            </a:srgb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Denn als Erstes habe ich euch weitergegeben, was ich auch empfangen habe: Dass CHRISTUS gestorben ist für unsre Sünden nach der Schrift; und dass er begraben worden ist; und dass er auferweckt worden ist am 3. Tage nach der Schrift;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(1. Kor 15:3.4)</a:t>
            </a:r>
          </a:p>
        </p:txBody>
      </p:sp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2" grpId="0" uiExpand="1" build="p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339834-6685-427C-E803-2D63A5BF9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9E873E-8825-DEE6-89AA-12AF33AB57F1}"/>
              </a:ext>
            </a:extLst>
          </p:cNvPr>
          <p:cNvSpPr txBox="1"/>
          <p:nvPr/>
        </p:nvSpPr>
        <p:spPr>
          <a:xfrm>
            <a:off x="4206240" y="-40223"/>
            <a:ext cx="7981326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de-DE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WAR DIE AUFERSTEHUNG </a:t>
            </a:r>
            <a:br>
              <a:rPr lang="de-DE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</a:br>
            <a:r>
              <a:rPr lang="de-DE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EIN HISTORISCHES EREIGNIS? 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5F1C3195-4439-2C56-1B09-733288B075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6130642"/>
              </p:ext>
            </p:extLst>
          </p:nvPr>
        </p:nvGraphicFramePr>
        <p:xfrm>
          <a:off x="206561" y="2074618"/>
          <a:ext cx="11691029" cy="7105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D3CDA0CB-544E-62DF-0768-788AD583618B}"/>
              </a:ext>
            </a:extLst>
          </p:cNvPr>
          <p:cNvSpPr txBox="1"/>
          <p:nvPr/>
        </p:nvSpPr>
        <p:spPr>
          <a:xfrm>
            <a:off x="187752" y="3013248"/>
            <a:ext cx="557655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sz="2400" b="1" dirty="0"/>
              <a:t>Paulus macht deutlich, </a:t>
            </a:r>
            <a:br>
              <a:rPr lang="de-DE" sz="2400" b="1" dirty="0"/>
            </a:br>
            <a:r>
              <a:rPr lang="de-DE" sz="2400" b="1" dirty="0"/>
              <a:t>dass das Evangelium GOTTES Werk ist, das "nach der Schrift" ausgeführt wird. Das heißt, es handelt sich </a:t>
            </a:r>
            <a:br>
              <a:rPr lang="de-DE" sz="2400" b="1" dirty="0"/>
            </a:br>
            <a:r>
              <a:rPr lang="de-DE" sz="2400" b="1" dirty="0"/>
              <a:t>um einen vorbestimmten Plan, </a:t>
            </a:r>
            <a:br>
              <a:rPr lang="de-DE" sz="2400" b="1" dirty="0"/>
            </a:br>
            <a:r>
              <a:rPr lang="de-DE" sz="2400" b="1" dirty="0"/>
              <a:t>in dem die Auferstehung </a:t>
            </a:r>
            <a:br>
              <a:rPr lang="de-DE" sz="2400" b="1" dirty="0"/>
            </a:br>
            <a:r>
              <a:rPr lang="de-DE" sz="2400" b="1" dirty="0"/>
              <a:t>eine grundlegende Rolle spielt. </a:t>
            </a:r>
            <a:br>
              <a:rPr lang="de-DE" sz="2400" b="1" dirty="0"/>
            </a:br>
            <a:r>
              <a:rPr lang="de-DE" sz="2400" b="1" dirty="0"/>
              <a:t>Hat jemand Zweifel? Dann seht </a:t>
            </a:r>
            <a:br>
              <a:rPr lang="de-DE" sz="2400" b="1" dirty="0"/>
            </a:br>
            <a:r>
              <a:rPr lang="de-DE" sz="2400" b="1" dirty="0"/>
              <a:t>die Zeugen, die damals gelebt haben!</a:t>
            </a:r>
            <a:endParaRPr lang="en" sz="2400" b="1" dirty="0"/>
          </a:p>
        </p:txBody>
      </p:sp>
      <p:sp>
        <p:nvSpPr>
          <p:cNvPr id="2" name="Scrollen: horizontal 1">
            <a:extLst>
              <a:ext uri="{FF2B5EF4-FFF2-40B4-BE49-F238E27FC236}">
                <a16:creationId xmlns:a16="http://schemas.microsoft.com/office/drawing/2014/main" id="{983E059C-DC75-DF60-5D64-3B1ABAD4C462}"/>
              </a:ext>
            </a:extLst>
          </p:cNvPr>
          <p:cNvSpPr/>
          <p:nvPr/>
        </p:nvSpPr>
        <p:spPr>
          <a:xfrm>
            <a:off x="71716" y="44269"/>
            <a:ext cx="2822056" cy="1323439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noProof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16. Aug – Die 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Auferstehung CHRISTI verkündigen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FCF410-FA30-5B1B-AA7D-95A72AFAD1C4}"/>
              </a:ext>
            </a:extLst>
          </p:cNvPr>
          <p:cNvSpPr txBox="1"/>
          <p:nvPr/>
        </p:nvSpPr>
        <p:spPr>
          <a:xfrm>
            <a:off x="2822056" y="1141955"/>
            <a:ext cx="9298228" cy="923330"/>
          </a:xfrm>
          <a:prstGeom prst="rect">
            <a:avLst/>
          </a:prstGeom>
          <a:solidFill>
            <a:srgbClr val="C00000">
              <a:alpha val="66000"/>
            </a:srgb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Denn als Erstes habe ich euch weitergegeben, was ich auch empfangen habe: Dass CHRISTUS gestorben ist für unsre Sünden nach der Schrift; und dass er begraben worden ist; und dass er auferweckt worden ist am 3. Tage nach der Schrift;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(1. Kor 15:3.4)</a:t>
            </a:r>
          </a:p>
        </p:txBody>
      </p:sp>
      <p:pic>
        <p:nvPicPr>
          <p:cNvPr id="4" name="Grafik 3" descr="Full view">
            <a:extLst>
              <a:ext uri="{FF2B5EF4-FFF2-40B4-BE49-F238E27FC236}">
                <a16:creationId xmlns:a16="http://schemas.microsoft.com/office/drawing/2014/main" id="{EB1EE392-7991-5D41-F58B-5507BE1F49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4033" y="3038874"/>
            <a:ext cx="6072359" cy="341632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02929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 uiExpand="1">
        <p:bldSub>
          <a:bldDgm bld="one"/>
        </p:bldSub>
      </p:bldGraphic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33">
            <a:extLst>
              <a:ext uri="{FF2B5EF4-FFF2-40B4-BE49-F238E27FC236}">
                <a16:creationId xmlns:a16="http://schemas.microsoft.com/office/drawing/2014/main" id="{72018E1B-E0B9-4440-AFF3-4112E50A2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838200" y="557190"/>
            <a:ext cx="10515600" cy="1840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DIE </a:t>
            </a:r>
            <a:r>
              <a:rPr lang="en-US" sz="780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FOLGEN </a:t>
            </a:r>
            <a:r>
              <a:rPr lang="en-US" sz="7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VON</a:t>
            </a:r>
            <a:endParaRPr lang="en-US" sz="7800" kern="1200" noProof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80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50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JESU</a:t>
            </a:r>
            <a:r>
              <a:rPr lang="en-US" sz="940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200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AUFERSTEHUNG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76" r="21525"/>
          <a:stretch>
            <a:fillRect/>
          </a:stretch>
        </p:blipFill>
        <p:spPr>
          <a:xfrm>
            <a:off x="182787" y="2558694"/>
            <a:ext cx="2827865" cy="373189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214" b="2"/>
          <a:stretch>
            <a:fillRect/>
          </a:stretch>
        </p:blipFill>
        <p:spPr>
          <a:xfrm>
            <a:off x="3180760" y="2558694"/>
            <a:ext cx="2827865" cy="373189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226" r="14603"/>
          <a:stretch>
            <a:fillRect/>
          </a:stretch>
        </p:blipFill>
        <p:spPr>
          <a:xfrm>
            <a:off x="6178733" y="2558694"/>
            <a:ext cx="2827865" cy="373189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512" r="27863" b="-1"/>
          <a:stretch>
            <a:fillRect/>
          </a:stretch>
        </p:blipFill>
        <p:spPr>
          <a:xfrm>
            <a:off x="9176706" y="2558694"/>
            <a:ext cx="2827865" cy="373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245770" y="2428958"/>
            <a:ext cx="9824485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2000" b="1" dirty="0"/>
              <a:t>Die Leugnung der Möglichkeit der Auferstehung führt zu einem Widerspruch </a:t>
            </a:r>
            <a:br>
              <a:rPr lang="de-DE" sz="2000" b="1" dirty="0"/>
            </a:br>
            <a:r>
              <a:rPr lang="de-DE" sz="2000" b="1" dirty="0"/>
              <a:t>zum christlichen Glauben, denn „wenn es keine Auferstehung der Toten gibt, </a:t>
            </a:r>
            <a:br>
              <a:rPr lang="de-DE" sz="2000" b="1" dirty="0"/>
            </a:br>
            <a:r>
              <a:rPr lang="de-DE" sz="2000" b="1" dirty="0"/>
              <a:t>dann ist auch Christus nicht auferstanden“ (1. Korinther 15,12–13). </a:t>
            </a:r>
          </a:p>
          <a:p>
            <a:pPr>
              <a:spcBef>
                <a:spcPts val="600"/>
              </a:spcBef>
            </a:pPr>
            <a:r>
              <a:rPr lang="de-DE" sz="2000" b="1" dirty="0"/>
              <a:t>Und wenn Jesus nicht auferstanden ist, dann ist …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2866204"/>
              </p:ext>
            </p:extLst>
          </p:nvPr>
        </p:nvGraphicFramePr>
        <p:xfrm>
          <a:off x="20552" y="3999523"/>
          <a:ext cx="11841127" cy="2399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9522377" y="1145628"/>
            <a:ext cx="2363971" cy="2566660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3712464" y="-18098"/>
            <a:ext cx="84795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53000">
                      <a:schemeClr val="bg2">
                        <a:lumMod val="50000"/>
                      </a:schemeClr>
                    </a:gs>
                    <a:gs pos="100000">
                      <a:srgbClr val="91AD5D"/>
                    </a:gs>
                    <a:gs pos="69722">
                      <a:srgbClr val="A7470C"/>
                    </a:gs>
                    <a:gs pos="17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WAS, WENN CHRISTUS NICHT </a:t>
            </a:r>
            <a:br>
              <a:rPr lang="de-DE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53000">
                      <a:schemeClr val="bg2">
                        <a:lumMod val="50000"/>
                      </a:schemeClr>
                    </a:gs>
                    <a:gs pos="100000">
                      <a:srgbClr val="91AD5D"/>
                    </a:gs>
                    <a:gs pos="69722">
                      <a:srgbClr val="A7470C"/>
                    </a:gs>
                    <a:gs pos="17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53000">
                      <a:schemeClr val="bg2">
                        <a:lumMod val="50000"/>
                      </a:schemeClr>
                    </a:gs>
                    <a:gs pos="100000">
                      <a:srgbClr val="91AD5D"/>
                    </a:gs>
                    <a:gs pos="69722">
                      <a:srgbClr val="A7470C"/>
                    </a:gs>
                    <a:gs pos="17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VON DEN TOTEN AUFERSTANDEN WÄRE?</a:t>
            </a:r>
            <a:endParaRPr lang="en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53000">
                    <a:schemeClr val="bg2">
                      <a:lumMod val="50000"/>
                    </a:schemeClr>
                  </a:gs>
                  <a:gs pos="100000">
                    <a:srgbClr val="91AD5D"/>
                  </a:gs>
                  <a:gs pos="69722">
                    <a:srgbClr val="A7470C"/>
                  </a:gs>
                  <a:gs pos="17000">
                    <a:schemeClr val="accent4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crollen: horizontal 3">
            <a:extLst>
              <a:ext uri="{FF2B5EF4-FFF2-40B4-BE49-F238E27FC236}">
                <a16:creationId xmlns:a16="http://schemas.microsoft.com/office/drawing/2014/main" id="{23DDD0F5-46F3-3CC3-364E-BF290BA704D9}"/>
              </a:ext>
            </a:extLst>
          </p:cNvPr>
          <p:cNvSpPr/>
          <p:nvPr/>
        </p:nvSpPr>
        <p:spPr>
          <a:xfrm>
            <a:off x="127590" y="36948"/>
            <a:ext cx="3741883" cy="1446564"/>
          </a:xfrm>
          <a:prstGeom prst="horizontalScroll">
            <a:avLst/>
          </a:prstGeom>
          <a:solidFill>
            <a:schemeClr val="accent5">
              <a:lumMod val="40000"/>
              <a:lumOff val="60000"/>
              <a:alpha val="82000"/>
            </a:schemeClr>
          </a:solidFill>
          <a:ln w="19050" cap="flat" cmpd="sng" algn="ctr">
            <a:solidFill>
              <a:srgbClr val="3674B8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</a:t>
            </a: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o, 17. Aug – </a:t>
            </a:r>
            <a:b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</a:br>
            <a:r>
              <a:rPr kumimoji="0" lang="de-DE" sz="2000" b="1" i="1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Der</a:t>
            </a:r>
            <a:r>
              <a:rPr kumimoji="0" lang="de-DE" sz="2000" b="1" i="1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a</a:t>
            </a:r>
            <a:r>
              <a:rPr lang="de-DE" sz="2000" b="1" i="1" kern="0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uferstandene</a:t>
            </a:r>
            <a:r>
              <a:rPr lang="de-DE" sz="2000" b="1" i="1" kern="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CHRISTUS, unsere einzige Hoffnung</a:t>
            </a:r>
            <a:endParaRPr kumimoji="0" lang="de-DE" sz="2000" b="1" i="1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00230" y="1645485"/>
            <a:ext cx="87494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rgbClr val="A747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</a:t>
            </a:r>
            <a:r>
              <a:rPr lang="de-DE" sz="2000" b="1" dirty="0">
                <a:solidFill>
                  <a:srgbClr val="A747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Ist aber CHRISTUS nicht auferweckt worden, so ist unsre Predigt vergeblich, so ist auch euer Glaube vergeblich.</a:t>
            </a:r>
            <a:r>
              <a:rPr lang="en" sz="2000" b="1" dirty="0">
                <a:solidFill>
                  <a:srgbClr val="A747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.” </a:t>
            </a:r>
            <a:r>
              <a:rPr lang="en" sz="1600" b="1" dirty="0">
                <a:solidFill>
                  <a:srgbClr val="A747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(1. Kor 15:14)</a:t>
            </a:r>
            <a:endParaRPr lang="es-ES" sz="2000" b="1" dirty="0">
              <a:solidFill>
                <a:srgbClr val="A7470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2" grpId="0" uiExpand="1">
        <p:bldSub>
          <a:bldDgm bld="one"/>
        </p:bldSub>
      </p:bldGraphic>
      <p:bldP spid="3" grpId="0"/>
      <p:bldP spid="4" grpId="0" uiExpand="1" build="p" animBg="1"/>
      <p:bldP spid="5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2217</Words>
  <Application>Microsoft Office PowerPoint</Application>
  <PresentationFormat>Panorámica</PresentationFormat>
  <Paragraphs>159</Paragraphs>
  <Slides>21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Aptos</vt:lpstr>
      <vt:lpstr>Aptos Light</vt:lpstr>
      <vt:lpstr>Aptos Display</vt:lpstr>
      <vt:lpstr>Candara</vt:lpstr>
      <vt:lpstr>Arial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115</cp:revision>
  <dcterms:created xsi:type="dcterms:W3CDTF">2026-07-19T13:36:46Z</dcterms:created>
  <dcterms:modified xsi:type="dcterms:W3CDTF">2026-08-21T19:28:47Z</dcterms:modified>
</cp:coreProperties>
</file>