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2" r:id="rId2"/>
    <p:sldId id="267" r:id="rId3"/>
    <p:sldId id="258" r:id="rId4"/>
    <p:sldId id="259" r:id="rId5"/>
    <p:sldId id="260" r:id="rId6"/>
    <p:sldId id="273" r:id="rId7"/>
    <p:sldId id="262" r:id="rId8"/>
    <p:sldId id="274" r:id="rId9"/>
    <p:sldId id="264" r:id="rId10"/>
    <p:sldId id="268" r:id="rId11"/>
    <p:sldId id="269" r:id="rId12"/>
    <p:sldId id="270"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9" d="100"/>
          <a:sy n="99" d="100"/>
        </p:scale>
        <p:origin x="108"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2" qsCatId="3D" csTypeId="urn:microsoft.com/office/officeart/2005/8/colors/colorful1#2"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de-DE" sz="2400" b="1" dirty="0">
              <a:solidFill>
                <a:schemeClr val="bg1"/>
              </a:solidFill>
            </a:rPr>
            <a:t>Wir sind </a:t>
          </a:r>
          <a:r>
            <a:rPr lang="es-ES" sz="2400" b="1" dirty="0">
              <a:solidFill>
                <a:schemeClr val="bg1"/>
              </a:solidFill>
            </a:rPr>
            <a:t>…</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s-ES" sz="2400" b="1" dirty="0">
              <a:solidFill>
                <a:schemeClr val="bg1"/>
              </a:solidFill>
            </a:rPr>
            <a:t>Pero…</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s-ES" sz="2000" b="1" dirty="0" err="1">
              <a:solidFill>
                <a:schemeClr val="tx1"/>
              </a:solidFill>
            </a:rPr>
            <a:t>schwer</a:t>
          </a:r>
          <a:r>
            <a:rPr lang="es-ES" sz="2000" b="1" dirty="0">
              <a:solidFill>
                <a:schemeClr val="tx1"/>
              </a:solidFill>
            </a:rPr>
            <a:t> </a:t>
          </a:r>
          <a:r>
            <a:rPr lang="es-ES" sz="2000" b="1" dirty="0" err="1">
              <a:solidFill>
                <a:schemeClr val="tx1"/>
              </a:solidFill>
            </a:rPr>
            <a:t>bedrängt</a:t>
          </a:r>
          <a:endParaRPr lang="es-ES"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ängstigen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uns</a:t>
          </a:r>
          <a:r>
            <a:rPr lang="es-ES" sz="2000" b="1" kern="1200" dirty="0">
              <a:solidFill>
                <a:prstClr val="black"/>
              </a:solidFill>
              <a:latin typeface="Aptos" panose="02110004020202020204"/>
              <a:ea typeface="+mn-ea"/>
              <a:cs typeface="+mn-cs"/>
            </a:rPr>
            <a:t> … </a:t>
          </a:r>
          <a:r>
            <a:rPr lang="es-ES" sz="2000" b="1" kern="1200" dirty="0" err="1">
              <a:solidFill>
                <a:prstClr val="black"/>
              </a:solidFill>
              <a:latin typeface="Aptos" panose="02110004020202020204"/>
              <a:ea typeface="+mn-ea"/>
              <a:cs typeface="+mn-cs"/>
            </a:rPr>
            <a:t>nicht</a:t>
          </a:r>
          <a:endParaRPr lang="es-ES"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n" sz="2000" b="1" dirty="0">
              <a:solidFill>
                <a:schemeClr val="tx1"/>
              </a:solidFill>
            </a:rPr>
            <a:t>bange</a:t>
          </a:r>
          <a:endParaRPr lang="es-ES"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verzagen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nicht</a:t>
          </a:r>
          <a:endParaRPr lang="es-ES"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n" sz="2000" b="1" dirty="0">
              <a:solidFill>
                <a:schemeClr val="tx1"/>
              </a:solidFill>
            </a:rPr>
            <a:t>verfolgt</a:t>
          </a:r>
          <a:endParaRPr lang="es-ES" sz="2000" b="1" dirty="0">
            <a:solidFill>
              <a:schemeClr val="tx1"/>
            </a:solidFill>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Sind </a:t>
          </a:r>
          <a:r>
            <a:rPr lang="es-ES" sz="2000" b="1" kern="1200" dirty="0" err="1">
              <a:solidFill>
                <a:prstClr val="black"/>
              </a:solidFill>
              <a:latin typeface="Aptos" panose="02110004020202020204"/>
              <a:ea typeface="+mn-ea"/>
              <a:cs typeface="+mn-cs"/>
            </a:rPr>
            <a:t>nicht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verlassen</a:t>
          </a:r>
          <a:endParaRPr lang="es-ES"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dirty="0" err="1">
              <a:solidFill>
                <a:schemeClr val="tx1"/>
              </a:solidFill>
            </a:rPr>
            <a:t>unterdrückt</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kommen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nicht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um</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r>
            <a:rPr lang="de-DE" sz="2000" b="1" dirty="0">
              <a:solidFill>
                <a:schemeClr val="tx1"/>
              </a:solidFill>
            </a:rPr>
            <a:t>Christus hat sein Leben aus Liebe hingegeben. </a:t>
          </a:r>
          <a:br>
            <a:rPr lang="de-DE" sz="2000" b="1" dirty="0">
              <a:solidFill>
                <a:schemeClr val="tx1"/>
              </a:solidFill>
            </a:rPr>
          </a:br>
          <a:r>
            <a:rPr lang="de-DE" sz="2000" b="1" dirty="0">
              <a:solidFill>
                <a:schemeClr val="tx1"/>
              </a:solidFill>
            </a:rPr>
            <a:t>Das spornt uns an, für ihn zu leben (2. Kor 5,14–15).</a:t>
          </a:r>
          <a:endParaRPr lang="es-ES" sz="2000" b="1" dirty="0">
            <a:solidFill>
              <a:schemeClr val="tx1"/>
            </a:solidFill>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de-DE" sz="2000" b="1" dirty="0">
              <a:solidFill>
                <a:schemeClr val="tx1"/>
              </a:solidFill>
            </a:rPr>
            <a:t>CHRISTUS hat uns zu neuen Geschöpfen gemacht. Das verpflichtet uns, unser altes Leben hinter uns zu lassen</a:t>
          </a:r>
          <a:br>
            <a:rPr lang="de-DE" sz="2000" b="1" dirty="0">
              <a:solidFill>
                <a:schemeClr val="tx1"/>
              </a:solidFill>
            </a:rPr>
          </a:br>
          <a:r>
            <a:rPr lang="de-DE" sz="2000" b="1" dirty="0">
              <a:solidFill>
                <a:schemeClr val="tx1"/>
              </a:solidFill>
            </a:rPr>
            <a:t>(2 Kor 5,17 </a:t>
          </a:r>
          <a:r>
            <a:rPr lang="de-DE" sz="1600" b="1" dirty="0">
              <a:solidFill>
                <a:schemeClr val="tx1"/>
              </a:solidFill>
            </a:rPr>
            <a:t>EU</a:t>
          </a:r>
          <a:r>
            <a:rPr lang="de-DE" sz="2000" b="1" dirty="0">
              <a:solidFill>
                <a:schemeClr val="tx1"/>
              </a:solidFill>
            </a:rPr>
            <a:t>)</a:t>
          </a:r>
          <a:endParaRPr lang="es-ES" sz="2000" b="1" dirty="0">
            <a:solidFill>
              <a:schemeClr val="tx1"/>
            </a:solidFill>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de-DE" sz="2000" b="1" dirty="0">
              <a:effectLst>
                <a:outerShdw blurRad="38100" dist="38100" dir="2700000" algn="tl">
                  <a:srgbClr val="000000">
                    <a:alpha val="43137"/>
                  </a:srgbClr>
                </a:outerShdw>
              </a:effectLst>
            </a:rPr>
            <a:t>CHRISTUS hat uns mit GOTT versöhnt. Das verlangt von uns, Botschafter der Versöhnung zu sein</a:t>
          </a:r>
          <a:br>
            <a:rPr lang="de-DE" sz="2000" b="1" dirty="0">
              <a:effectLst>
                <a:outerShdw blurRad="38100" dist="38100" dir="2700000" algn="tl">
                  <a:srgbClr val="000000">
                    <a:alpha val="43137"/>
                  </a:srgbClr>
                </a:outerShdw>
              </a:effectLst>
            </a:rPr>
          </a:br>
          <a:r>
            <a:rPr lang="de-DE" sz="2000" b="1" dirty="0">
              <a:effectLst>
                <a:outerShdw blurRad="38100" dist="38100" dir="2700000" algn="tl">
                  <a:srgbClr val="000000">
                    <a:alpha val="43137"/>
                  </a:srgbClr>
                </a:outerShdw>
              </a:effectLst>
            </a:rPr>
            <a:t>(2. Kor 5,18–20).</a:t>
          </a:r>
          <a:endParaRPr lang="es-ES" sz="2000" b="1" dirty="0">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88318"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88318" custScaleY="17503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88318" custScaleY="194159">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2" qsCatId="3D" csTypeId="urn:microsoft.com/office/officeart/2005/8/colors/colorful2#2"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de-DE" sz="2000" b="1" dirty="0">
              <a:solidFill>
                <a:schemeClr val="tx1"/>
              </a:solidFill>
            </a:rPr>
            <a:t>Schwierigkeiten zu ertragen (2 Kor. 6,4-5)</a:t>
          </a:r>
          <a:endParaRPr lang="es-ES" sz="2000" b="1" dirty="0">
            <a:solidFill>
              <a:schemeClr val="tx1"/>
            </a:solidFill>
          </a:endParaRP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de-DE" sz="2000" b="1" dirty="0">
              <a:solidFill>
                <a:schemeClr val="tx1"/>
              </a:solidFill>
            </a:rPr>
            <a:t>die Frucht des GEISTES hervorzubringen(2 Kor. 6,6)</a:t>
          </a:r>
          <a:endParaRPr lang="es-ES" sz="2000" b="1" dirty="0">
            <a:solidFill>
              <a:schemeClr val="tx1"/>
            </a:solidFill>
          </a:endParaRP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de-DE" sz="2000" b="1" dirty="0">
              <a:solidFill>
                <a:schemeClr val="tx1"/>
              </a:solidFill>
            </a:rPr>
            <a:t>wahrhaftig und gerecht zu sein (2 Kor. 6,7)</a:t>
          </a:r>
          <a:endParaRPr lang="es-ES" sz="2000" b="1" dirty="0">
            <a:solidFill>
              <a:schemeClr val="tx1"/>
            </a:solidFill>
          </a:endParaRP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de-DE" sz="2000" b="1" dirty="0">
              <a:solidFill>
                <a:schemeClr val="tx1"/>
              </a:solidFill>
            </a:rPr>
            <a:t>in jeder Situation standhaft zu bleiben (2 Kor. 6,8-10)</a:t>
          </a:r>
          <a:endParaRPr lang="es-ES" sz="2000" b="1" dirty="0">
            <a:solidFill>
              <a:schemeClr val="tx1"/>
            </a:solidFill>
          </a:endParaRP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de-DE" sz="2000" b="1" dirty="0">
              <a:solidFill>
                <a:schemeClr val="tx1"/>
              </a:solidFill>
            </a:rPr>
            <a:t>das Herz anderen zu öffnen (2 Kor. 6,11-13)</a:t>
          </a:r>
          <a:endParaRPr lang="es-ES" sz="2000" b="1" dirty="0">
            <a:solidFill>
              <a:schemeClr val="tx1"/>
            </a:solidFill>
          </a:endParaRP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de-DE" sz="2000" b="1" dirty="0">
              <a:solidFill>
                <a:schemeClr val="tx1"/>
              </a:solidFill>
            </a:rPr>
            <a:t>sich vom schädlichen Einfluss der Ungläubigen fernzuhalten (</a:t>
          </a:r>
          <a:r>
            <a:rPr lang="en" sz="2000" b="1" dirty="0">
              <a:solidFill>
                <a:schemeClr val="tx1"/>
              </a:solidFill>
            </a:rPr>
            <a:t>2 Kor. 6:14-15)</a:t>
          </a:r>
          <a:endParaRPr lang="es-ES" sz="2000" b="1" dirty="0">
            <a:solidFill>
              <a:schemeClr val="tx1"/>
            </a:solidFill>
          </a:endParaRP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s-ES" sz="2400" b="1" dirty="0"/>
            <a:t>Der RUF</a:t>
          </a: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de-DE" sz="2000" b="1" dirty="0"/>
            <a:t>Raus aus den Orten der Sünde!</a:t>
          </a:r>
          <a:endParaRPr lang="es-ES" sz="2000" b="1" dirty="0"/>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de-DE" sz="2000" b="1" dirty="0"/>
            <a:t>Trennt euch von den Sündern!</a:t>
          </a:r>
          <a:endParaRPr lang="es-ES" sz="2000" b="1" dirty="0"/>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s-ES" sz="2400" b="1" dirty="0"/>
            <a:t>Die </a:t>
          </a:r>
          <a:r>
            <a:rPr lang="es-ES" sz="2400" b="1" dirty="0" err="1"/>
            <a:t>FOLGEN</a:t>
          </a:r>
          <a:endParaRPr lang="es-ES" sz="2400" b="1" dirty="0"/>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de-DE" sz="2000" b="1" dirty="0"/>
            <a:t>Ich werde bei dir wohnen</a:t>
          </a:r>
          <a:endParaRPr lang="es-ES"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de-DE" sz="2000" b="1" dirty="0"/>
            <a:t>Ich werde dein Vater sein</a:t>
          </a:r>
          <a:endParaRPr lang="es-ES"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err="1"/>
            <a:t>Fasst</a:t>
          </a:r>
          <a:r>
            <a:rPr lang="es-ES" sz="2000" b="1" dirty="0"/>
            <a:t> </a:t>
          </a:r>
          <a:r>
            <a:rPr lang="es-ES" sz="2000" b="1" dirty="0" err="1"/>
            <a:t>nichts</a:t>
          </a:r>
          <a:r>
            <a:rPr lang="es-ES" sz="2000" b="1" dirty="0"/>
            <a:t> </a:t>
          </a:r>
          <a:r>
            <a:rPr lang="es-ES" sz="2000" b="1" dirty="0" err="1"/>
            <a:t>Unreines</a:t>
          </a:r>
          <a:r>
            <a:rPr lang="es-ES" sz="2000" b="1" dirty="0"/>
            <a:t> </a:t>
          </a:r>
          <a:r>
            <a:rPr lang="es-ES" sz="2000" b="1" dirty="0" err="1"/>
            <a:t>an</a:t>
          </a:r>
          <a:r>
            <a:rPr lang="es-ES" sz="2000" b="1" dirty="0"/>
            <a:t>!</a:t>
          </a:r>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err="1"/>
            <a:t>Ich</a:t>
          </a:r>
          <a:r>
            <a:rPr lang="es-ES" sz="2000" b="1" dirty="0"/>
            <a:t> </a:t>
          </a:r>
          <a:r>
            <a:rPr lang="es-ES" sz="2000" b="1" dirty="0" err="1"/>
            <a:t>werde</a:t>
          </a:r>
          <a:r>
            <a:rPr lang="es-ES" sz="2000" b="1" dirty="0"/>
            <a:t> </a:t>
          </a:r>
          <a:r>
            <a:rPr lang="es-ES" sz="2000" b="1" dirty="0" err="1"/>
            <a:t>dich</a:t>
          </a:r>
          <a:r>
            <a:rPr lang="es-ES" sz="2000" b="1" dirty="0"/>
            <a:t> </a:t>
          </a:r>
          <a:r>
            <a:rPr lang="es-ES" sz="2000" b="1" dirty="0" err="1"/>
            <a:t>empfangen</a:t>
          </a:r>
          <a:endParaRPr lang="es-ES"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de-DE" sz="2000" b="1" dirty="0"/>
            <a:t>Ich werde dein Gott sein</a:t>
          </a:r>
          <a:endParaRPr lang="es-ES" sz="2000" b="1" dirty="0"/>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de-DE" sz="2000" b="1" dirty="0"/>
            <a:t>Ihr werdet mein Volk sein</a:t>
          </a:r>
          <a:endParaRPr lang="es-ES" sz="2000" b="1" dirty="0"/>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2" qsCatId="simple" csTypeId="urn:microsoft.com/office/officeart/2005/8/colors/accent1_2#2" csCatId="accent1" phldr="1"/>
      <dgm:spPr/>
      <dgm:t>
        <a:bodyPr/>
        <a:lstStyle/>
        <a:p>
          <a:endParaRPr lang="es-ES"/>
        </a:p>
      </dgm:t>
    </dgm:pt>
    <dgm:pt modelId="{F449229A-9E16-4396-A4B4-8C4121B416D5}">
      <dgm:prSet phldrT="[Texto]" phldr="0"/>
      <dgm:spPr/>
      <dgm:t>
        <a:bodyPr/>
        <a:lstStyle/>
        <a:p>
          <a:r>
            <a:rPr lang="es-ES"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s-ES"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s-ES"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s-ES"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437" y="0"/>
          <a:ext cx="3306337"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1" kern="1200" dirty="0">
              <a:solidFill>
                <a:schemeClr val="bg1"/>
              </a:solidFill>
            </a:rPr>
            <a:t>Wir sind </a:t>
          </a:r>
          <a:r>
            <a:rPr lang="es-ES" sz="2400" b="1" kern="1200" dirty="0">
              <a:solidFill>
                <a:schemeClr val="bg1"/>
              </a:solidFill>
            </a:rPr>
            <a:t>…</a:t>
          </a:r>
        </a:p>
      </dsp:txBody>
      <dsp:txXfrm>
        <a:off x="3437" y="0"/>
        <a:ext cx="3306337" cy="533479"/>
      </dsp:txXfrm>
    </dsp:sp>
    <dsp:sp modelId="{C6857168-8733-46E3-8C7A-8C0A36C41D42}">
      <dsp:nvSpPr>
        <dsp:cNvPr id="0" name=""/>
        <dsp:cNvSpPr/>
      </dsp:nvSpPr>
      <dsp:spPr>
        <a:xfrm>
          <a:off x="334070" y="533522"/>
          <a:ext cx="2645070"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schwer</a:t>
          </a:r>
          <a:r>
            <a:rPr lang="es-ES" sz="2000" b="1" kern="1200" dirty="0">
              <a:solidFill>
                <a:schemeClr val="tx1"/>
              </a:solidFill>
            </a:rPr>
            <a:t> </a:t>
          </a:r>
          <a:r>
            <a:rPr lang="es-ES" sz="2000" b="1" kern="1200" dirty="0" err="1">
              <a:solidFill>
                <a:schemeClr val="tx1"/>
              </a:solidFill>
            </a:rPr>
            <a:t>bedrängt</a:t>
          </a:r>
          <a:endParaRPr lang="es-ES" sz="2000" b="1" kern="1200" dirty="0">
            <a:solidFill>
              <a:schemeClr val="tx1"/>
            </a:solidFill>
          </a:endParaRPr>
        </a:p>
      </dsp:txBody>
      <dsp:txXfrm>
        <a:off x="341657" y="541109"/>
        <a:ext cx="2629896" cy="243881"/>
      </dsp:txXfrm>
    </dsp:sp>
    <dsp:sp modelId="{76C8D22E-4B2E-4251-9C3E-817A7114C566}">
      <dsp:nvSpPr>
        <dsp:cNvPr id="0" name=""/>
        <dsp:cNvSpPr/>
      </dsp:nvSpPr>
      <dsp:spPr>
        <a:xfrm>
          <a:off x="334070" y="832432"/>
          <a:ext cx="2645070"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bange</a:t>
          </a:r>
          <a:endParaRPr lang="es-ES" sz="2000" b="1" kern="1200" dirty="0">
            <a:solidFill>
              <a:schemeClr val="tx1"/>
            </a:solidFill>
          </a:endParaRPr>
        </a:p>
      </dsp:txBody>
      <dsp:txXfrm>
        <a:off x="341657" y="840019"/>
        <a:ext cx="2629896" cy="243881"/>
      </dsp:txXfrm>
    </dsp:sp>
    <dsp:sp modelId="{4A46A151-8DAB-484D-87F3-2A3CDE652251}">
      <dsp:nvSpPr>
        <dsp:cNvPr id="0" name=""/>
        <dsp:cNvSpPr/>
      </dsp:nvSpPr>
      <dsp:spPr>
        <a:xfrm>
          <a:off x="334070" y="1131342"/>
          <a:ext cx="2645070"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verfolgt</a:t>
          </a:r>
          <a:endParaRPr lang="es-ES" sz="2000" b="1" kern="1200" dirty="0">
            <a:solidFill>
              <a:schemeClr val="tx1"/>
            </a:solidFill>
          </a:endParaRPr>
        </a:p>
      </dsp:txBody>
      <dsp:txXfrm>
        <a:off x="341657" y="1138929"/>
        <a:ext cx="2629896" cy="243881"/>
      </dsp:txXfrm>
    </dsp:sp>
    <dsp:sp modelId="{12672D78-DFBA-49D1-83A4-5A8DECC0F1D9}">
      <dsp:nvSpPr>
        <dsp:cNvPr id="0" name=""/>
        <dsp:cNvSpPr/>
      </dsp:nvSpPr>
      <dsp:spPr>
        <a:xfrm>
          <a:off x="334070" y="1430252"/>
          <a:ext cx="2645070"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unterdrückt</a:t>
          </a:r>
          <a:endParaRPr lang="es-ES" sz="2000" b="1" kern="1200" dirty="0">
            <a:solidFill>
              <a:schemeClr val="tx1"/>
            </a:solidFill>
          </a:endParaRPr>
        </a:p>
      </dsp:txBody>
      <dsp:txXfrm>
        <a:off x="341657" y="1437839"/>
        <a:ext cx="2629896" cy="243881"/>
      </dsp:txXfrm>
    </dsp:sp>
    <dsp:sp modelId="{E7AE57C8-7BED-4BFC-AEEA-458ED617BDD9}">
      <dsp:nvSpPr>
        <dsp:cNvPr id="0" name=""/>
        <dsp:cNvSpPr/>
      </dsp:nvSpPr>
      <dsp:spPr>
        <a:xfrm>
          <a:off x="3557750" y="0"/>
          <a:ext cx="3306337"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rPr>
            <a:t>Pero…</a:t>
          </a:r>
        </a:p>
      </dsp:txBody>
      <dsp:txXfrm>
        <a:off x="3557750" y="0"/>
        <a:ext cx="3306337" cy="533479"/>
      </dsp:txXfrm>
    </dsp:sp>
    <dsp:sp modelId="{E0457EA9-81B3-4EFD-BD45-F69A92A48A81}">
      <dsp:nvSpPr>
        <dsp:cNvPr id="0" name=""/>
        <dsp:cNvSpPr/>
      </dsp:nvSpPr>
      <dsp:spPr>
        <a:xfrm>
          <a:off x="3888383" y="533522"/>
          <a:ext cx="2645070"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ängstigen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uns</a:t>
          </a:r>
          <a:r>
            <a:rPr lang="es-ES" sz="2000" b="1" kern="1200" dirty="0">
              <a:solidFill>
                <a:prstClr val="black"/>
              </a:solidFill>
              <a:latin typeface="Aptos" panose="02110004020202020204"/>
              <a:ea typeface="+mn-ea"/>
              <a:cs typeface="+mn-cs"/>
            </a:rPr>
            <a:t> … </a:t>
          </a:r>
          <a:r>
            <a:rPr lang="es-ES" sz="2000" b="1" kern="1200" dirty="0" err="1">
              <a:solidFill>
                <a:prstClr val="black"/>
              </a:solidFill>
              <a:latin typeface="Aptos" panose="02110004020202020204"/>
              <a:ea typeface="+mn-ea"/>
              <a:cs typeface="+mn-cs"/>
            </a:rPr>
            <a:t>nicht</a:t>
          </a:r>
          <a:endParaRPr lang="es-ES" sz="2000" b="1" kern="1200" dirty="0">
            <a:solidFill>
              <a:prstClr val="black"/>
            </a:solidFill>
            <a:latin typeface="Aptos" panose="02110004020202020204"/>
            <a:ea typeface="+mn-ea"/>
            <a:cs typeface="+mn-cs"/>
          </a:endParaRPr>
        </a:p>
      </dsp:txBody>
      <dsp:txXfrm>
        <a:off x="3895970" y="541109"/>
        <a:ext cx="2629896" cy="243881"/>
      </dsp:txXfrm>
    </dsp:sp>
    <dsp:sp modelId="{75EA5EF2-FBEB-4C81-A73B-23AF18853AE0}">
      <dsp:nvSpPr>
        <dsp:cNvPr id="0" name=""/>
        <dsp:cNvSpPr/>
      </dsp:nvSpPr>
      <dsp:spPr>
        <a:xfrm>
          <a:off x="3888383" y="832432"/>
          <a:ext cx="2645070"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verzagen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nicht</a:t>
          </a:r>
          <a:endParaRPr lang="es-ES" sz="2000" b="1" kern="1200" dirty="0">
            <a:solidFill>
              <a:prstClr val="black"/>
            </a:solidFill>
            <a:latin typeface="Aptos" panose="02110004020202020204"/>
            <a:ea typeface="+mn-ea"/>
            <a:cs typeface="+mn-cs"/>
          </a:endParaRPr>
        </a:p>
      </dsp:txBody>
      <dsp:txXfrm>
        <a:off x="3895970" y="840019"/>
        <a:ext cx="2629896" cy="243881"/>
      </dsp:txXfrm>
    </dsp:sp>
    <dsp:sp modelId="{C853E4C3-BBD3-4127-9854-F66980A0323F}">
      <dsp:nvSpPr>
        <dsp:cNvPr id="0" name=""/>
        <dsp:cNvSpPr/>
      </dsp:nvSpPr>
      <dsp:spPr>
        <a:xfrm>
          <a:off x="3888383" y="1131342"/>
          <a:ext cx="2645070"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Sind </a:t>
          </a:r>
          <a:r>
            <a:rPr lang="es-ES" sz="2000" b="1" kern="1200" dirty="0" err="1">
              <a:solidFill>
                <a:prstClr val="black"/>
              </a:solidFill>
              <a:latin typeface="Aptos" panose="02110004020202020204"/>
              <a:ea typeface="+mn-ea"/>
              <a:cs typeface="+mn-cs"/>
            </a:rPr>
            <a:t>nicht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verlassen</a:t>
          </a:r>
          <a:endParaRPr lang="es-ES" sz="2000" b="1" kern="1200" dirty="0">
            <a:solidFill>
              <a:prstClr val="black"/>
            </a:solidFill>
            <a:latin typeface="Aptos" panose="02110004020202020204"/>
            <a:ea typeface="+mn-ea"/>
            <a:cs typeface="+mn-cs"/>
          </a:endParaRPr>
        </a:p>
      </dsp:txBody>
      <dsp:txXfrm>
        <a:off x="3895970" y="1138929"/>
        <a:ext cx="2629896" cy="243881"/>
      </dsp:txXfrm>
    </dsp:sp>
    <dsp:sp modelId="{AB48885F-7674-40A2-8850-B9CEF1C4612B}">
      <dsp:nvSpPr>
        <dsp:cNvPr id="0" name=""/>
        <dsp:cNvSpPr/>
      </dsp:nvSpPr>
      <dsp:spPr>
        <a:xfrm>
          <a:off x="3888383" y="1430252"/>
          <a:ext cx="2645070"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kommen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nicht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um</a:t>
          </a:r>
          <a:endParaRPr lang="es-ES" sz="2000" b="1" kern="1200" dirty="0">
            <a:solidFill>
              <a:prstClr val="black"/>
            </a:solidFill>
            <a:latin typeface="Aptos" panose="02110004020202020204"/>
            <a:ea typeface="+mn-ea"/>
            <a:cs typeface="+mn-cs"/>
          </a:endParaRPr>
        </a:p>
      </dsp:txBody>
      <dsp:txXfrm>
        <a:off x="3895970" y="1437839"/>
        <a:ext cx="2629896"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185520" y="1851"/>
          <a:ext cx="6627069" cy="65295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Christus hat sein Leben aus Liebe hingegeben. </a:t>
          </a:r>
          <a:br>
            <a:rPr lang="de-DE" sz="2000" b="1" kern="1200" dirty="0">
              <a:solidFill>
                <a:schemeClr val="tx1"/>
              </a:solidFill>
            </a:rPr>
          </a:br>
          <a:r>
            <a:rPr lang="de-DE" sz="2000" b="1" kern="1200" dirty="0">
              <a:solidFill>
                <a:schemeClr val="tx1"/>
              </a:solidFill>
            </a:rPr>
            <a:t>Das spornt uns an, für ihn zu leben (2. Kor 5,14–15).</a:t>
          </a:r>
          <a:endParaRPr lang="es-ES" sz="2000" b="1" kern="1200" dirty="0">
            <a:solidFill>
              <a:schemeClr val="tx1"/>
            </a:solidFill>
          </a:endParaRPr>
        </a:p>
      </dsp:txBody>
      <dsp:txXfrm>
        <a:off x="204644" y="20975"/>
        <a:ext cx="6588821" cy="614709"/>
      </dsp:txXfrm>
    </dsp:sp>
    <dsp:sp modelId="{DB3D5ACA-A90D-4EF9-B065-B191C6E7E41F}">
      <dsp:nvSpPr>
        <dsp:cNvPr id="0" name=""/>
        <dsp:cNvSpPr/>
      </dsp:nvSpPr>
      <dsp:spPr>
        <a:xfrm rot="5400000">
          <a:off x="3419057" y="665474"/>
          <a:ext cx="159994" cy="191993"/>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441457" y="681473"/>
        <a:ext cx="115195" cy="111996"/>
      </dsp:txXfrm>
    </dsp:sp>
    <dsp:sp modelId="{4EFBA462-31F0-41BD-84BE-E6F7F2355A0B}">
      <dsp:nvSpPr>
        <dsp:cNvPr id="0" name=""/>
        <dsp:cNvSpPr/>
      </dsp:nvSpPr>
      <dsp:spPr>
        <a:xfrm>
          <a:off x="185520" y="868134"/>
          <a:ext cx="6627069" cy="74677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CHRISTUS hat uns zu neuen Geschöpfen gemacht. Das verpflichtet uns, unser altes Leben hinter uns zu lassen</a:t>
          </a:r>
          <a:br>
            <a:rPr lang="de-DE" sz="2000" b="1" kern="1200" dirty="0">
              <a:solidFill>
                <a:schemeClr val="tx1"/>
              </a:solidFill>
            </a:rPr>
          </a:br>
          <a:r>
            <a:rPr lang="de-DE" sz="2000" b="1" kern="1200" dirty="0">
              <a:solidFill>
                <a:schemeClr val="tx1"/>
              </a:solidFill>
            </a:rPr>
            <a:t>(2 Kor 5,17 </a:t>
          </a:r>
          <a:r>
            <a:rPr lang="de-DE" sz="1600" b="1" kern="1200" dirty="0">
              <a:solidFill>
                <a:schemeClr val="tx1"/>
              </a:solidFill>
            </a:rPr>
            <a:t>EU</a:t>
          </a:r>
          <a:r>
            <a:rPr lang="de-DE" sz="2000" b="1" kern="1200" dirty="0">
              <a:solidFill>
                <a:schemeClr val="tx1"/>
              </a:solidFill>
            </a:rPr>
            <a:t>)</a:t>
          </a:r>
          <a:endParaRPr lang="es-ES" sz="2000" b="1" kern="1200" dirty="0">
            <a:solidFill>
              <a:schemeClr val="tx1"/>
            </a:solidFill>
          </a:endParaRPr>
        </a:p>
      </dsp:txBody>
      <dsp:txXfrm>
        <a:off x="207392" y="890006"/>
        <a:ext cx="6583325" cy="703033"/>
      </dsp:txXfrm>
    </dsp:sp>
    <dsp:sp modelId="{5B2041E2-8AF5-482E-AB01-7E0BE170D973}">
      <dsp:nvSpPr>
        <dsp:cNvPr id="0" name=""/>
        <dsp:cNvSpPr/>
      </dsp:nvSpPr>
      <dsp:spPr>
        <a:xfrm rot="5400000">
          <a:off x="3419057" y="1625578"/>
          <a:ext cx="159994" cy="191993"/>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441457" y="1641577"/>
        <a:ext cx="115195" cy="111996"/>
      </dsp:txXfrm>
    </dsp:sp>
    <dsp:sp modelId="{93E51E63-7FE4-4C4B-A4D2-1E0A8EF01C51}">
      <dsp:nvSpPr>
        <dsp:cNvPr id="0" name=""/>
        <dsp:cNvSpPr/>
      </dsp:nvSpPr>
      <dsp:spPr>
        <a:xfrm>
          <a:off x="185520" y="1828238"/>
          <a:ext cx="6627069" cy="828383"/>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CHRISTUS hat uns mit GOTT versöhnt. Das verlangt von uns, Botschafter der Versöhnung zu sein</a:t>
          </a:r>
          <a:br>
            <a:rPr lang="de-DE" sz="2000" b="1" kern="1200" dirty="0">
              <a:effectLst>
                <a:outerShdw blurRad="38100" dist="38100" dir="2700000" algn="tl">
                  <a:srgbClr val="000000">
                    <a:alpha val="43137"/>
                  </a:srgbClr>
                </a:outerShdw>
              </a:effectLst>
            </a:rPr>
          </a:br>
          <a:r>
            <a:rPr lang="de-DE" sz="2000" b="1" kern="1200" dirty="0">
              <a:effectLst>
                <a:outerShdw blurRad="38100" dist="38100" dir="2700000" algn="tl">
                  <a:srgbClr val="000000">
                    <a:alpha val="43137"/>
                  </a:srgbClr>
                </a:outerShdw>
              </a:effectLst>
            </a:rPr>
            <a:t>(2. Kor 5,18–20).</a:t>
          </a:r>
          <a:endParaRPr lang="es-ES" sz="2000" b="1" kern="1200" dirty="0">
            <a:effectLst>
              <a:outerShdw blurRad="38100" dist="38100" dir="2700000" algn="tl">
                <a:srgbClr val="000000">
                  <a:alpha val="43137"/>
                </a:srgbClr>
              </a:outerShdw>
            </a:effectLst>
          </a:endParaRPr>
        </a:p>
      </dsp:txBody>
      <dsp:txXfrm>
        <a:off x="209783" y="1852501"/>
        <a:ext cx="6578543" cy="7798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Schwierigkeiten zu ertragen (2 Kor. 6,4-5)</a:t>
          </a:r>
          <a:endParaRPr lang="es-ES" sz="2000" b="1" kern="1200" dirty="0">
            <a:solidFill>
              <a:schemeClr val="tx1"/>
            </a:solidFill>
          </a:endParaRP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die Frucht des GEISTES hervorzubringen(2 Kor. 6,6)</a:t>
          </a:r>
          <a:endParaRPr lang="es-ES" sz="2000" b="1" kern="1200" dirty="0">
            <a:solidFill>
              <a:schemeClr val="tx1"/>
            </a:solidFill>
          </a:endParaRP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wahrhaftig und gerecht zu sein (2 Kor. 6,7)</a:t>
          </a:r>
          <a:endParaRPr lang="es-ES" sz="2000" b="1" kern="1200" dirty="0">
            <a:solidFill>
              <a:schemeClr val="tx1"/>
            </a:solidFill>
          </a:endParaRP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in jeder Situation standhaft zu bleiben (2 Kor. 6,8-10)</a:t>
          </a:r>
          <a:endParaRPr lang="es-ES" sz="2000" b="1" kern="1200" dirty="0">
            <a:solidFill>
              <a:schemeClr val="tx1"/>
            </a:solidFill>
          </a:endParaRP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das Herz anderen zu öffnen (2 Kor. 6,11-13)</a:t>
          </a:r>
          <a:endParaRPr lang="es-ES" sz="2000" b="1" kern="1200" dirty="0">
            <a:solidFill>
              <a:schemeClr val="tx1"/>
            </a:solidFill>
          </a:endParaRP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solidFill>
                <a:schemeClr val="tx1"/>
              </a:solidFill>
            </a:rPr>
            <a:t>sich vom schädlichen Einfluss der Ungläubigen fernzuhalten (</a:t>
          </a:r>
          <a:r>
            <a:rPr lang="en" sz="2000" b="1" kern="1200" dirty="0">
              <a:solidFill>
                <a:schemeClr val="tx1"/>
              </a:solidFill>
            </a:rPr>
            <a:t>2 Kor. 6:14-15)</a:t>
          </a:r>
          <a:endParaRPr lang="es-ES" sz="2000" b="1" kern="1200" dirty="0">
            <a:solidFill>
              <a:schemeClr val="tx1"/>
            </a:solidFill>
          </a:endParaRP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98404"/>
          <a:ext cx="4724399" cy="149625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de-DE" sz="2000" b="1" kern="1200" dirty="0"/>
            <a:t>Raus aus den Orten der Sünde!</a:t>
          </a:r>
          <a:endParaRPr lang="es-ES" sz="2000" b="1" kern="1200" dirty="0"/>
        </a:p>
        <a:p>
          <a:pPr marL="228600" lvl="1" indent="-228600" algn="l" defTabSz="889000">
            <a:lnSpc>
              <a:spcPct val="90000"/>
            </a:lnSpc>
            <a:spcBef>
              <a:spcPct val="0"/>
            </a:spcBef>
            <a:spcAft>
              <a:spcPct val="15000"/>
            </a:spcAft>
            <a:buClr>
              <a:schemeClr val="accent5">
                <a:lumMod val="75000"/>
              </a:schemeClr>
            </a:buClr>
            <a:buChar char="•"/>
          </a:pPr>
          <a:r>
            <a:rPr lang="de-DE" sz="2000" b="1" kern="1200" dirty="0"/>
            <a:t>Trennt euch von den Sündern!</a:t>
          </a:r>
          <a:endParaRPr lang="es-ES" sz="2000" b="1" kern="1200" dirty="0"/>
        </a:p>
        <a:p>
          <a:pPr marL="228600" lvl="1" indent="-228600" algn="l" defTabSz="889000">
            <a:lnSpc>
              <a:spcPct val="90000"/>
            </a:lnSpc>
            <a:spcBef>
              <a:spcPct val="0"/>
            </a:spcBef>
            <a:spcAft>
              <a:spcPct val="15000"/>
            </a:spcAft>
            <a:buClr>
              <a:schemeClr val="accent5">
                <a:lumMod val="75000"/>
              </a:schemeClr>
            </a:buClr>
            <a:buChar char="•"/>
          </a:pPr>
          <a:r>
            <a:rPr lang="es-ES" sz="2000" b="1" kern="1200" dirty="0" err="1"/>
            <a:t>Fasst</a:t>
          </a:r>
          <a:r>
            <a:rPr lang="es-ES" sz="2000" b="1" kern="1200" dirty="0"/>
            <a:t> </a:t>
          </a:r>
          <a:r>
            <a:rPr lang="es-ES" sz="2000" b="1" kern="1200" dirty="0" err="1"/>
            <a:t>nichts</a:t>
          </a:r>
          <a:r>
            <a:rPr lang="es-ES" sz="2000" b="1" kern="1200" dirty="0"/>
            <a:t> </a:t>
          </a:r>
          <a:r>
            <a:rPr lang="es-ES" sz="2000" b="1" kern="1200" dirty="0" err="1"/>
            <a:t>Unreines</a:t>
          </a:r>
          <a:r>
            <a:rPr lang="es-ES" sz="2000" b="1" kern="1200" dirty="0"/>
            <a:t> </a:t>
          </a:r>
          <a:r>
            <a:rPr lang="es-ES" sz="2000" b="1" kern="1200" dirty="0" err="1"/>
            <a:t>an</a:t>
          </a:r>
          <a:r>
            <a:rPr lang="es-ES" sz="2000" b="1" kern="1200" dirty="0"/>
            <a:t>!</a:t>
          </a:r>
        </a:p>
      </dsp:txBody>
      <dsp:txXfrm>
        <a:off x="0" y="298404"/>
        <a:ext cx="4724399" cy="1496250"/>
      </dsp:txXfrm>
    </dsp:sp>
    <dsp:sp modelId="{8CA31D7B-4932-4101-A40D-C4E41FBF3C33}">
      <dsp:nvSpPr>
        <dsp:cNvPr id="0" name=""/>
        <dsp:cNvSpPr/>
      </dsp:nvSpPr>
      <dsp:spPr>
        <a:xfrm>
          <a:off x="236220" y="17964"/>
          <a:ext cx="3307080"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s-ES" sz="2400" b="1" kern="1200" dirty="0"/>
            <a:t>Der RUF</a:t>
          </a:r>
        </a:p>
      </dsp:txBody>
      <dsp:txXfrm>
        <a:off x="263600" y="45344"/>
        <a:ext cx="3252320" cy="506120"/>
      </dsp:txXfrm>
    </dsp:sp>
    <dsp:sp modelId="{0B77B9BE-14BF-4E81-B518-2EB7008C0C27}">
      <dsp:nvSpPr>
        <dsp:cNvPr id="0" name=""/>
        <dsp:cNvSpPr/>
      </dsp:nvSpPr>
      <dsp:spPr>
        <a:xfrm>
          <a:off x="0" y="2177694"/>
          <a:ext cx="4724399" cy="2154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de-DE" sz="2000" b="1" kern="1200" dirty="0"/>
            <a:t>Ich werde bei dir wohnen</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de-DE" sz="2000" b="1" kern="1200" dirty="0"/>
            <a:t>Ich werde dein Gott sein</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de-DE" sz="2000" b="1" kern="1200" dirty="0"/>
            <a:t>Ihr werdet mein Volk sein</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err="1"/>
            <a:t>Ich</a:t>
          </a:r>
          <a:r>
            <a:rPr lang="es-ES" sz="2000" b="1" kern="1200" dirty="0"/>
            <a:t> </a:t>
          </a:r>
          <a:r>
            <a:rPr lang="es-ES" sz="2000" b="1" kern="1200" dirty="0" err="1"/>
            <a:t>werde</a:t>
          </a:r>
          <a:r>
            <a:rPr lang="es-ES" sz="2000" b="1" kern="1200" dirty="0"/>
            <a:t> </a:t>
          </a:r>
          <a:r>
            <a:rPr lang="es-ES" sz="2000" b="1" kern="1200" dirty="0" err="1"/>
            <a:t>dich</a:t>
          </a:r>
          <a:r>
            <a:rPr lang="es-ES" sz="2000" b="1" kern="1200" dirty="0"/>
            <a:t> </a:t>
          </a:r>
          <a:r>
            <a:rPr lang="es-ES" sz="2000" b="1" kern="1200" dirty="0" err="1"/>
            <a:t>empfangen</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de-DE" sz="2000" b="1" kern="1200" dirty="0"/>
            <a:t>Ich werde dein Vater sein</a:t>
          </a:r>
          <a:endParaRPr lang="es-ES" sz="2000" b="1" kern="1200" dirty="0"/>
        </a:p>
      </dsp:txBody>
      <dsp:txXfrm>
        <a:off x="0" y="2177694"/>
        <a:ext cx="4724399" cy="2154600"/>
      </dsp:txXfrm>
    </dsp:sp>
    <dsp:sp modelId="{10D1A03A-6952-4C5D-9531-7BD8145E38A2}">
      <dsp:nvSpPr>
        <dsp:cNvPr id="0" name=""/>
        <dsp:cNvSpPr/>
      </dsp:nvSpPr>
      <dsp:spPr>
        <a:xfrm>
          <a:off x="236220" y="1897254"/>
          <a:ext cx="3307080" cy="56088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s-ES" sz="2400" b="1" kern="1200" dirty="0"/>
            <a:t>Die </a:t>
          </a:r>
          <a:r>
            <a:rPr lang="es-ES" sz="2400" b="1" kern="1200" dirty="0" err="1"/>
            <a:t>FOLGEN</a:t>
          </a:r>
          <a:endParaRPr lang="es-ES" sz="2400" b="1" kern="1200" dirty="0"/>
        </a:p>
      </dsp:txBody>
      <dsp:txXfrm>
        <a:off x="263600" y="1924634"/>
        <a:ext cx="3252320"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03/09/2026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03/09/2026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rcRect l="9899" t="2470" r="1" b="6622"/>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257925" cy="1446550"/>
          </a:xfrm>
          <a:prstGeom prst="rect">
            <a:avLst/>
          </a:prstGeom>
          <a:noFill/>
        </p:spPr>
        <p:txBody>
          <a:bodyPr wrap="square" rtlCol="0">
            <a:spAutoFit/>
          </a:bodyPr>
          <a:lstStyle/>
          <a:p>
            <a:r>
              <a:rPr lang="es-ES" sz="4400" b="1" dirty="0" err="1">
                <a:ln w="6600">
                  <a:solidFill>
                    <a:schemeClr val="accent2"/>
                  </a:solidFill>
                  <a:prstDash val="solid"/>
                </a:ln>
                <a:solidFill>
                  <a:srgbClr val="FFFFFF"/>
                </a:solidFill>
                <a:effectLst>
                  <a:outerShdw dist="38100" dir="2700000" algn="tl" rotWithShape="0">
                    <a:schemeClr val="accent2"/>
                  </a:outerShdw>
                </a:effectLst>
              </a:rPr>
              <a:t>AUTHENTISCHER</a:t>
            </a:r>
            <a:r>
              <a:rPr lang="es-ES" sz="4400" b="1" dirty="0">
                <a:ln w="6600">
                  <a:solidFill>
                    <a:schemeClr val="accent2"/>
                  </a:solidFill>
                  <a:prstDash val="solid"/>
                </a:ln>
                <a:solidFill>
                  <a:srgbClr val="FFFFFF"/>
                </a:solidFill>
                <a:effectLst>
                  <a:outerShdw dist="38100" dir="2700000" algn="tl" rotWithShape="0">
                    <a:schemeClr val="accent2"/>
                  </a:outerShdw>
                </a:effectLst>
              </a:rPr>
              <a:t> </a:t>
            </a:r>
            <a:r>
              <a:rPr lang="es-ES" sz="4400" b="1" dirty="0" err="1">
                <a:ln w="6600">
                  <a:solidFill>
                    <a:schemeClr val="accent2"/>
                  </a:solidFill>
                  <a:prstDash val="solid"/>
                </a:ln>
                <a:solidFill>
                  <a:srgbClr val="FFFFFF"/>
                </a:solidFill>
                <a:effectLst>
                  <a:outerShdw dist="38100" dir="2700000" algn="tl" rotWithShape="0">
                    <a:schemeClr val="accent2"/>
                  </a:outerShdw>
                </a:effectLst>
              </a:rPr>
              <a:t>CHRISTLICHER</a:t>
            </a:r>
            <a:r>
              <a:rPr lang="es-ES" sz="4400" b="1" dirty="0">
                <a:ln w="6600">
                  <a:solidFill>
                    <a:schemeClr val="accent2"/>
                  </a:solidFill>
                  <a:prstDash val="solid"/>
                </a:ln>
                <a:solidFill>
                  <a:srgbClr val="FFFFFF"/>
                </a:solidFill>
                <a:effectLst>
                  <a:outerShdw dist="38100" dir="2700000" algn="tl" rotWithShape="0">
                    <a:schemeClr val="accent2"/>
                  </a:outerShdw>
                </a:effectLst>
              </a:rPr>
              <a:t> DIENST</a:t>
            </a: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1084100"/>
            <a:ext cx="1513047" cy="923330"/>
          </a:xfrm>
          <a:prstGeom prst="rect">
            <a:avLst/>
          </a:prstGeom>
          <a:noFill/>
        </p:spPr>
        <p:txBody>
          <a:bodyPr wrap="square" rtlCol="0">
            <a:spAutoFit/>
            <a:scene3d>
              <a:camera prst="isometricOffAxis2Left"/>
              <a:lightRig rig="threePt" dir="t"/>
            </a:scene3d>
            <a:sp3d/>
          </a:bodyPr>
          <a:lstStyle/>
          <a:p>
            <a:pPr algn="ctr"/>
            <a:r>
              <a:rPr lang="es-ES" b="1" dirty="0" err="1">
                <a:solidFill>
                  <a:srgbClr val="543F22"/>
                </a:solidFill>
              </a:rPr>
              <a:t>Lektion</a:t>
            </a:r>
            <a:r>
              <a:rPr lang="es-ES" b="1" dirty="0">
                <a:solidFill>
                  <a:srgbClr val="543F22"/>
                </a:solidFill>
              </a:rPr>
              <a:t> 10 Sabbat, 22. August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DAS </a:t>
            </a:r>
            <a:r>
              <a:rPr lang="es-ES" sz="6000" b="1" dirty="0" err="1">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ERGEBNIS</a:t>
            </a:r>
            <a:r>
              <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 </a:t>
            </a:r>
            <a:r>
              <a:rPr lang="es-ES" sz="6000" b="1" dirty="0" err="1">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VEREINTER</a:t>
            </a:r>
            <a:r>
              <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 </a:t>
            </a:r>
            <a:r>
              <a:rPr lang="es-ES" sz="6000" b="1" dirty="0" err="1">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BEMÜHUNGEN</a:t>
            </a:r>
            <a:endPar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duotone>
              <a:schemeClr val="accent2">
                <a:shade val="45000"/>
                <a:satMod val="135000"/>
              </a:schemeClr>
              <a:prstClr val="white"/>
            </a:duotone>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s-ES"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TROST </a:t>
            </a:r>
            <a:r>
              <a:rPr lang="es-ES" sz="4400" b="1" spc="600" dirty="0" err="1">
                <a:ln w="13462">
                  <a:solidFill>
                    <a:schemeClr val="bg1"/>
                  </a:solidFill>
                  <a:prstDash val="solid"/>
                </a:ln>
                <a:solidFill>
                  <a:schemeClr val="accent3">
                    <a:lumMod val="50000"/>
                  </a:schemeClr>
                </a:solidFill>
                <a:effectLst>
                  <a:outerShdw dist="38100" dir="2700000" algn="bl" rotWithShape="0">
                    <a:srgbClr val="00B050"/>
                  </a:outerShdw>
                </a:effectLst>
              </a:rPr>
              <a:t>UND</a:t>
            </a:r>
            <a:r>
              <a:rPr lang="es-ES"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 FREUDE</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chemeClr val="accent2">
                    <a:lumMod val="50000"/>
                  </a:schemeClr>
                </a:solidFill>
                <a:latin typeface="Comic Sans MS" panose="030F0702030302020204" pitchFamily="66" charset="0"/>
              </a:rPr>
              <a:t>„Ich rede mit großem Freimut zu euch; mir wird viel Ruhm zuteil euretwegen; ich bin erfüllt mit Trost; ich habe überschwängliche Freude in aller unsrer Bedrängnis“</a:t>
            </a:r>
            <a:r>
              <a:rPr lang="es-ES" b="1" dirty="0">
                <a:solidFill>
                  <a:schemeClr val="accent2">
                    <a:lumMod val="50000"/>
                  </a:schemeClr>
                </a:solidFill>
                <a:latin typeface="Comic Sans MS" panose="030F0702030302020204" pitchFamily="66" charset="0"/>
              </a:rPr>
              <a:t> </a:t>
            </a:r>
            <a:r>
              <a:rPr lang="es-ES" sz="1400" b="1" dirty="0">
                <a:solidFill>
                  <a:schemeClr val="accent2">
                    <a:lumMod val="50000"/>
                  </a:schemeClr>
                </a:solidFill>
                <a:latin typeface="Comic Sans MS" panose="030F0702030302020204" pitchFamily="66" charset="0"/>
              </a:rPr>
              <a:t>(2. Kor 7,4)</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350528"/>
            <a:ext cx="6570044" cy="1015663"/>
          </a:xfrm>
          <a:prstGeom prst="rect">
            <a:avLst/>
          </a:prstGeom>
          <a:noFill/>
        </p:spPr>
        <p:txBody>
          <a:bodyPr wrap="square" rtlCol="0">
            <a:spAutoFit/>
          </a:bodyPr>
          <a:lstStyle/>
          <a:p>
            <a:pPr>
              <a:spcBef>
                <a:spcPts val="600"/>
              </a:spcBef>
            </a:pPr>
            <a:r>
              <a:rPr lang="de-DE" sz="2000" b="1" dirty="0"/>
              <a:t>Trotz der Probleme, denen er begegnete, war Paulus überglücklich (2 Kor. 7,4). Was verursachte diese Freude?</a:t>
            </a: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hqprint">
            <a:extLst>
              <a:ext uri="{28A0092B-C50C-407E-A947-70E740481C1C}">
                <a14:useLocalDpi xmlns:a14="http://schemas.microsoft.com/office/drawing/2010/main"/>
              </a:ext>
            </a:extLst>
          </a:blip>
          <a:srcRect b="9286"/>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509540"/>
            <a:ext cx="9143198" cy="1323439"/>
          </a:xfrm>
          <a:prstGeom prst="rect">
            <a:avLst/>
          </a:prstGeom>
          <a:noFill/>
        </p:spPr>
        <p:txBody>
          <a:bodyPr wrap="square">
            <a:spAutoFit/>
          </a:bodyPr>
          <a:lstStyle/>
          <a:p>
            <a:pPr>
              <a:spcBef>
                <a:spcPts val="600"/>
              </a:spcBef>
            </a:pPr>
            <a:r>
              <a:rPr lang="de-DE" sz="2000" b="1" dirty="0"/>
              <a:t>So fanden alle Trost. Titus, der Begleiter des Paulus, wurde getröstet. (2 Kor 7,7). Paulus wurde durch die Ankunft des Titus getröstet (2 Kor 7,6). Die Korinther waren getröstet worden, was auch dem Paulus Trost spendete </a:t>
            </a:r>
            <a:br>
              <a:rPr lang="de-DE" sz="2000" b="1" dirty="0"/>
            </a:br>
            <a:r>
              <a:rPr lang="de-DE" sz="2000" b="1" dirty="0"/>
              <a:t>(2 Kor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366191"/>
            <a:ext cx="6570043" cy="1631216"/>
          </a:xfrm>
          <a:prstGeom prst="rect">
            <a:avLst/>
          </a:prstGeom>
          <a:noFill/>
        </p:spPr>
        <p:txBody>
          <a:bodyPr wrap="square">
            <a:spAutoFit/>
          </a:bodyPr>
          <a:lstStyle/>
          <a:p>
            <a:pPr lvl="0">
              <a:spcBef>
                <a:spcPts val="600"/>
              </a:spcBef>
              <a:defRPr/>
            </a:pPr>
            <a:r>
              <a:rPr lang="de-DE" sz="2000" b="1" dirty="0">
                <a:solidFill>
                  <a:prstClr val="black"/>
                </a:solidFill>
              </a:rPr>
              <a:t>Paulus hatte einen harten Brief an die Korinther geschrieben, der sie traurig machte (2 Kor. 7,8). Doch diese Traurigkeit führte sie zur Buße (2 Kor. 7,9-10). Dies führte zu einer vollständigen Veränderung ihrer Beziehung zu Paulus und zueinander (2 Kor. 7,11-12).</a:t>
            </a: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837280"/>
            <a:ext cx="9143198" cy="1015663"/>
          </a:xfrm>
          <a:prstGeom prst="rect">
            <a:avLst/>
          </a:prstGeom>
          <a:noFill/>
        </p:spPr>
        <p:txBody>
          <a:bodyPr wrap="square">
            <a:spAutoFit/>
          </a:bodyPr>
          <a:lstStyle/>
          <a:p>
            <a:pPr lvl="0">
              <a:spcBef>
                <a:spcPts val="600"/>
              </a:spcBef>
              <a:defRPr/>
            </a:pPr>
            <a:r>
              <a:rPr lang="de-DE" sz="2000" b="1" dirty="0">
                <a:solidFill>
                  <a:prstClr val="black"/>
                </a:solidFill>
              </a:rPr>
              <a:t>Doch Paulus schrieb sich das nicht als Verdienst zu. Wenn Pastoren und Gemeindemitglieder Freude und Trost erfahren dürfen, dann deshalb, weil GOTT „die Demütigen tröstet“ (2. Kor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2190751" y="649099"/>
            <a:ext cx="9648824" cy="5370701"/>
          </a:xfrm>
          <a:prstGeom prst="rect">
            <a:avLst/>
          </a:prstGeom>
          <a:noFill/>
        </p:spPr>
        <p:txBody>
          <a:bodyPr wrap="square">
            <a:spAutoFit/>
          </a:bodyPr>
          <a:lstStyle/>
          <a:p>
            <a:pPr>
              <a:spcBef>
                <a:spcPts val="600"/>
              </a:spcBef>
            </a:pPr>
            <a:r>
              <a:rPr lang="de-DE" sz="2600" b="1" dirty="0">
                <a:latin typeface="Constantia" panose="02030602050306030303" pitchFamily="18" charset="0"/>
              </a:rPr>
              <a:t>„DIENST bedeutet DIENEN und zu diesem Dienst sind wir alle berufen. Es ist eine Schande für GOTT, wenn sich jemand für ein Leben entscheidet, das nur der Selbstbefriedigung dient. Meine Brüder und Schwestern, ist euch bewusst, dass jedes Jahr Tausende und Abertausende von Seelen zugrunde gehen und in ihren Sünden sterben, weil das Licht der Wahrheit nicht auf ihren Weg geschienen hat</a:t>
            </a:r>
            <a:r>
              <a:rPr lang="es-ES" sz="2600" b="1" dirty="0">
                <a:latin typeface="Constantia" panose="02030602050306030303" pitchFamily="18" charset="0"/>
              </a:rPr>
              <a:t>?...</a:t>
            </a:r>
          </a:p>
          <a:p>
            <a:pPr>
              <a:spcBef>
                <a:spcPts val="600"/>
              </a:spcBef>
            </a:pPr>
            <a:r>
              <a:rPr lang="de-DE" sz="2600" b="1" dirty="0">
                <a:latin typeface="Constantia" panose="02030602050306030303" pitchFamily="18" charset="0"/>
              </a:rPr>
              <a:t>In unserer Welt gibt es ein großes Werk zu vollbringen. Männer und Frauen sollen bekehrt werden, nicht durch die Gabe der Zungenrede oder durch das Wirken von Wundern, sondern durch die Verkündigung des gekreuzigten CHRISTUS. Warum sollten wir die Bemühungen, die Welt besser zu machen, aufschieben?“</a:t>
            </a:r>
            <a:endParaRPr lang="es-ES"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6119889" y="6034504"/>
            <a:ext cx="6072111" cy="338554"/>
          </a:xfrm>
          <a:prstGeom prst="rect">
            <a:avLst/>
          </a:prstGeom>
          <a:noFill/>
        </p:spPr>
        <p:txBody>
          <a:bodyPr wrap="none" rtlCol="0">
            <a:spAutoFit/>
          </a:bodyPr>
          <a:lstStyle/>
          <a:p>
            <a:pPr algn="r"/>
            <a:r>
              <a:rPr lang="en-US" sz="1600" b="1" dirty="0"/>
              <a:t>E. G. White, Reflecting Christ (JESUS </a:t>
            </a:r>
            <a:r>
              <a:rPr lang="en-US" sz="1600" b="1" dirty="0" err="1"/>
              <a:t>widerspiegeln</a:t>
            </a:r>
            <a:r>
              <a:rPr lang="en-US" sz="1600" b="1" dirty="0"/>
              <a:t>), 30. August </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„Wir sind von allen Seiten bedrängt, aber wir ängstigen uns nicht. Uns ist bange, aber wir verzagen nicht</a:t>
            </a:r>
            <a:r>
              <a:rPr kumimoji="0" lang="es-E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de-DE"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Wir leiden Verfolgung, aber wir werden nicht verlassen. Wir werden unterdrückt, aber wir kommen nicht um.</a:t>
            </a:r>
            <a:r>
              <a:rPr kumimoji="0" lang="es-E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 </a:t>
            </a:r>
            <a:r>
              <a:rPr kumimoji="0" lang="de-DE"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Wir tragen allezeit das Sterben JESU an unserm Leibe, auf dass auch das Leben JESU an unserm Leibe offenbar werde“</a:t>
            </a:r>
            <a:r>
              <a:rPr kumimoji="0" lang="es-ES" sz="1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Kor 4,8–10)</a:t>
            </a:r>
          </a:p>
        </p:txBody>
      </p:sp>
    </p:spTree>
    <p:extLst>
      <p:ext uri="{BB962C8B-B14F-4D97-AF65-F5344CB8AC3E}">
        <p14:creationId xmlns:p14="http://schemas.microsoft.com/office/powerpoint/2010/main" val="60934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4000" b="-23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6966885" y="3590925"/>
            <a:ext cx="5196539"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s-ES" sz="2000" b="1" dirty="0">
                <a:solidFill>
                  <a:srgbClr val="35559D"/>
                </a:solidFill>
              </a:rPr>
              <a:t>DIE ARBEIT DES </a:t>
            </a:r>
            <a:r>
              <a:rPr lang="es-ES" sz="2000" b="1" dirty="0" err="1">
                <a:solidFill>
                  <a:srgbClr val="35559D"/>
                </a:solidFill>
              </a:rPr>
              <a:t>PASTORS</a:t>
            </a:r>
            <a:endParaRPr lang="es-ES" sz="2000" b="1" dirty="0">
              <a:solidFill>
                <a:srgbClr val="35559D"/>
              </a:solidFill>
            </a:endParaRPr>
          </a:p>
          <a:p>
            <a:pPr lvl="1">
              <a:spcBef>
                <a:spcPts val="600"/>
              </a:spcBef>
            </a:pPr>
            <a:r>
              <a:rPr lang="es-ES" sz="2000" b="1" dirty="0" err="1"/>
              <a:t>Kompetente</a:t>
            </a:r>
            <a:r>
              <a:rPr lang="es-ES" sz="2000" b="1" dirty="0"/>
              <a:t> Diener</a:t>
            </a:r>
          </a:p>
          <a:p>
            <a:pPr lvl="1">
              <a:spcBef>
                <a:spcPts val="600"/>
              </a:spcBef>
            </a:pPr>
            <a:r>
              <a:rPr lang="es-ES" sz="2000" b="1" dirty="0"/>
              <a:t>Die </a:t>
            </a:r>
            <a:r>
              <a:rPr lang="es-ES" sz="2000" b="1" dirty="0" err="1"/>
              <a:t>Riesiken</a:t>
            </a:r>
            <a:r>
              <a:rPr lang="es-ES" sz="2000" b="1" dirty="0"/>
              <a:t> des </a:t>
            </a:r>
            <a:r>
              <a:rPr lang="es-ES" sz="2000" b="1" dirty="0" err="1"/>
              <a:t>Dienstes</a:t>
            </a:r>
            <a:endParaRPr lang="es-ES" sz="2000" b="1" dirty="0"/>
          </a:p>
          <a:p>
            <a:pPr>
              <a:spcBef>
                <a:spcPts val="600"/>
              </a:spcBef>
            </a:pPr>
            <a:r>
              <a:rPr lang="es-ES" sz="2000" b="1" dirty="0">
                <a:solidFill>
                  <a:srgbClr val="BA4242"/>
                </a:solidFill>
              </a:rPr>
              <a:t>DIE </a:t>
            </a:r>
            <a:r>
              <a:rPr lang="es-ES" sz="2000" b="1" dirty="0" err="1">
                <a:solidFill>
                  <a:srgbClr val="BA4242"/>
                </a:solidFill>
              </a:rPr>
              <a:t>AUFGABEN</a:t>
            </a:r>
            <a:r>
              <a:rPr lang="es-ES" sz="2000" b="1" dirty="0">
                <a:solidFill>
                  <a:srgbClr val="BA4242"/>
                </a:solidFill>
              </a:rPr>
              <a:t> DER </a:t>
            </a:r>
            <a:r>
              <a:rPr lang="es-ES" sz="2000" b="1" dirty="0" err="1">
                <a:solidFill>
                  <a:srgbClr val="BA4242"/>
                </a:solidFill>
              </a:rPr>
              <a:t>MITGLIEDER</a:t>
            </a:r>
            <a:endParaRPr lang="es-ES" sz="2000" b="1" dirty="0">
              <a:solidFill>
                <a:srgbClr val="BA4242"/>
              </a:solidFill>
            </a:endParaRPr>
          </a:p>
          <a:p>
            <a:pPr lvl="1">
              <a:spcBef>
                <a:spcPts val="600"/>
              </a:spcBef>
            </a:pPr>
            <a:r>
              <a:rPr lang="es-ES" sz="2000" b="1" dirty="0" err="1"/>
              <a:t>Botschafter</a:t>
            </a:r>
            <a:r>
              <a:rPr lang="es-ES" sz="2000" b="1" dirty="0"/>
              <a:t> </a:t>
            </a:r>
            <a:r>
              <a:rPr lang="es-ES" sz="2000" b="1" dirty="0" err="1"/>
              <a:t>der</a:t>
            </a:r>
            <a:r>
              <a:rPr lang="es-ES" sz="2000" b="1" dirty="0"/>
              <a:t> </a:t>
            </a:r>
            <a:r>
              <a:rPr lang="es-ES" sz="2000" b="1" dirty="0" err="1"/>
              <a:t>Versöhnung</a:t>
            </a:r>
            <a:endParaRPr lang="es-ES" sz="2000" b="1" dirty="0"/>
          </a:p>
          <a:p>
            <a:pPr lvl="1">
              <a:spcBef>
                <a:spcPts val="600"/>
              </a:spcBef>
            </a:pPr>
            <a:r>
              <a:rPr lang="es-ES" sz="2000" b="1" dirty="0"/>
              <a:t>Der Ruf </a:t>
            </a:r>
            <a:r>
              <a:rPr lang="es-ES" sz="2000" b="1" dirty="0" err="1"/>
              <a:t>zur</a:t>
            </a:r>
            <a:r>
              <a:rPr lang="es-ES" sz="2000" b="1" dirty="0"/>
              <a:t> </a:t>
            </a:r>
            <a:r>
              <a:rPr lang="es-ES" sz="2000" b="1" dirty="0" err="1"/>
              <a:t>Heiligkeit</a:t>
            </a:r>
            <a:endParaRPr lang="es-ES" sz="2000" b="1" dirty="0"/>
          </a:p>
          <a:p>
            <a:pPr>
              <a:spcBef>
                <a:spcPts val="600"/>
              </a:spcBef>
            </a:pPr>
            <a:r>
              <a:rPr lang="es-ES" sz="2000" b="1" dirty="0">
                <a:solidFill>
                  <a:srgbClr val="6B9B32"/>
                </a:solidFill>
              </a:rPr>
              <a:t>DAS </a:t>
            </a:r>
            <a:r>
              <a:rPr lang="es-ES" sz="2000" b="1" dirty="0" err="1">
                <a:solidFill>
                  <a:srgbClr val="6B9B32"/>
                </a:solidFill>
              </a:rPr>
              <a:t>ERGEBNIS</a:t>
            </a:r>
            <a:r>
              <a:rPr lang="es-ES" sz="2000" b="1" dirty="0">
                <a:solidFill>
                  <a:srgbClr val="6B9B32"/>
                </a:solidFill>
              </a:rPr>
              <a:t> </a:t>
            </a:r>
            <a:r>
              <a:rPr lang="es-ES" sz="2000" b="1" dirty="0" err="1">
                <a:solidFill>
                  <a:srgbClr val="6B9B32"/>
                </a:solidFill>
              </a:rPr>
              <a:t>VEREINTER</a:t>
            </a:r>
            <a:r>
              <a:rPr lang="es-ES" sz="2000" b="1" dirty="0">
                <a:solidFill>
                  <a:srgbClr val="6B9B32"/>
                </a:solidFill>
              </a:rPr>
              <a:t> </a:t>
            </a:r>
            <a:r>
              <a:rPr lang="es-ES" sz="2000" b="1" dirty="0" err="1">
                <a:solidFill>
                  <a:srgbClr val="6B9B32"/>
                </a:solidFill>
              </a:rPr>
              <a:t>BEMÜHUNGEN</a:t>
            </a:r>
            <a:endParaRPr lang="es-ES" sz="2000" b="1" dirty="0">
              <a:solidFill>
                <a:srgbClr val="6B9B32"/>
              </a:solidFill>
            </a:endParaRPr>
          </a:p>
          <a:p>
            <a:pPr lvl="1">
              <a:spcBef>
                <a:spcPts val="600"/>
              </a:spcBef>
            </a:pPr>
            <a:r>
              <a:rPr lang="es-ES" sz="2000" b="1" dirty="0"/>
              <a:t>Trost </a:t>
            </a:r>
            <a:r>
              <a:rPr lang="es-ES" sz="2000" b="1" dirty="0" err="1"/>
              <a:t>und</a:t>
            </a:r>
            <a:r>
              <a:rPr lang="es-ES" sz="2000" b="1" dirty="0"/>
              <a:t> Freude</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40" cy="1015663"/>
          </a:xfrm>
          <a:prstGeom prst="rect">
            <a:avLst/>
          </a:prstGeom>
          <a:noFill/>
        </p:spPr>
        <p:txBody>
          <a:bodyPr wrap="square" rtlCol="0">
            <a:spAutoFit/>
          </a:bodyPr>
          <a:lstStyle/>
          <a:p>
            <a:pPr>
              <a:spcBef>
                <a:spcPts val="600"/>
              </a:spcBef>
            </a:pPr>
            <a:r>
              <a:rPr lang="de-DE" sz="2000" b="1" dirty="0"/>
              <a:t>Wer hat gesagt, dass das Leben eines Pastors bequem ist? Diener des Evangeliumstragen eine große Verantwortung und ihre Bemühungen sind nicht ohne Gefahr.</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a:extLst>
              <a:ext uri="{28A0092B-C50C-407E-A947-70E740481C1C}">
                <a14:useLocalDpi xmlns:a14="http://schemas.microsoft.com/office/drawing/2010/main"/>
              </a:ext>
            </a:extLst>
          </a:blip>
          <a:srcRect l="9586" r="12432"/>
          <a:stretch>
            <a:fillRect/>
          </a:stretch>
        </p:blipFill>
        <p:spPr>
          <a:xfrm>
            <a:off x="73126" y="3554647"/>
            <a:ext cx="6251474"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22435"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519705"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6530052"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6992985"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6992985"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6992985"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6992985"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6992985"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lvl="0">
              <a:spcBef>
                <a:spcPts val="600"/>
              </a:spcBef>
              <a:defRPr/>
            </a:pPr>
            <a:r>
              <a:rPr lang="de-DE" sz="2000" b="1" dirty="0">
                <a:solidFill>
                  <a:prstClr val="black"/>
                </a:solidFill>
              </a:rPr>
              <a:t>Wenn die Gemeinde mit ihren Predigern zusammenarbeitet und entscheidende Veränderungen im Lebensstil vornimmt, wird sie zu einem versöhnenden Element, das allen Trost und Freude schenkt.</a:t>
            </a: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323439"/>
          </a:xfrm>
          <a:prstGeom prst="rect">
            <a:avLst/>
          </a:prstGeom>
          <a:noFill/>
        </p:spPr>
        <p:txBody>
          <a:bodyPr wrap="square">
            <a:spAutoFit/>
          </a:bodyPr>
          <a:lstStyle/>
          <a:p>
            <a:pPr lvl="0">
              <a:spcBef>
                <a:spcPts val="600"/>
              </a:spcBef>
              <a:defRPr/>
            </a:pPr>
            <a:r>
              <a:rPr lang="de-DE" sz="2000" b="1" dirty="0">
                <a:solidFill>
                  <a:prstClr val="black"/>
                </a:solidFill>
              </a:rPr>
              <a:t>Liebe zu sterbenden Seelen und die sanfte Fürsorge, die sie geben müssen, um diejenigen zu erhalten und aufzubauen, die das Evangelium bereits angenommen haben, unterscheidet wahre Diener von gefräßigen Wölfen.</a:t>
            </a: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771776"/>
            <a:ext cx="10702413" cy="1603206"/>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DIE ARBEIT DES </a:t>
            </a:r>
            <a:r>
              <a:rPr lang="es-ES" sz="60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PASTORS</a:t>
            </a:r>
            <a:endParaRPr lang="es-E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s-ES" sz="4400" b="1" spc="600" dirty="0" err="1">
                <a:ln w="13462">
                  <a:noFill/>
                  <a:prstDash val="solid"/>
                </a:ln>
                <a:solidFill>
                  <a:schemeClr val="accent2">
                    <a:lumMod val="75000"/>
                  </a:schemeClr>
                </a:solidFill>
                <a:effectLst>
                  <a:outerShdw dist="25400" dir="2700000" algn="bl" rotWithShape="0">
                    <a:srgbClr val="FFFF00"/>
                  </a:outerShdw>
                </a:effectLst>
              </a:rPr>
              <a:t>KOMPETENTE</a:t>
            </a:r>
            <a:r>
              <a:rPr lang="es-ES" sz="4400" b="1" spc="600" dirty="0">
                <a:ln w="13462">
                  <a:noFill/>
                  <a:prstDash val="solid"/>
                </a:ln>
                <a:solidFill>
                  <a:schemeClr val="accent2">
                    <a:lumMod val="75000"/>
                  </a:schemeClr>
                </a:solidFill>
                <a:effectLst>
                  <a:outerShdw dist="25400" dir="2700000" algn="bl" rotWithShape="0">
                    <a:srgbClr val="FFFF00"/>
                  </a:outerShdw>
                </a:effectLst>
              </a:rPr>
              <a:t> DIENER</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93335"/>
            <a:ext cx="6664717" cy="1631216"/>
          </a:xfrm>
          <a:prstGeom prst="rect">
            <a:avLst/>
          </a:prstGeom>
          <a:noFill/>
        </p:spPr>
        <p:txBody>
          <a:bodyPr wrap="square" rtlCol="0">
            <a:spAutoFit/>
          </a:bodyPr>
          <a:lstStyle/>
          <a:p>
            <a:pPr>
              <a:spcBef>
                <a:spcPts val="600"/>
              </a:spcBef>
            </a:pPr>
            <a:r>
              <a:rPr lang="de-DE" sz="2000" b="1" dirty="0"/>
              <a:t>Manche Dinge ändern sich im Laufe der Zeit kaum</a:t>
            </a:r>
            <a:r>
              <a:rPr lang="es-ES" sz="2000" b="1" dirty="0"/>
              <a:t>. </a:t>
            </a:r>
            <a:r>
              <a:rPr lang="de-DE" sz="2000" b="1" dirty="0"/>
              <a:t>Empfehlungsschreiben öffnen auch heute noch Türen, genau wie im 1. Jahrhundert. Brauchte Paulus ein Empfehlungsschreiben, um von der Gemeinde in Korinth angenommen zu werden? (2. Kor 3,1)</a:t>
            </a:r>
            <a:endParaRPr lang="es-ES" sz="2000" b="1" dirty="0"/>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de-DE" b="1" dirty="0">
                <a:solidFill>
                  <a:srgbClr val="7030A0"/>
                </a:solidFill>
                <a:latin typeface="Comic Sans MS" panose="030F0702030302020204" pitchFamily="66" charset="0"/>
              </a:rPr>
              <a:t>„Ihr seid unser Brief, in unser Herz geschrieben, erkannt und gelesen von allen Menschen!“</a:t>
            </a:r>
            <a:r>
              <a:rPr lang="es-ES" b="1" dirty="0">
                <a:solidFill>
                  <a:srgbClr val="7030A0"/>
                </a:solidFill>
                <a:latin typeface="Comic Sans MS" panose="030F0702030302020204" pitchFamily="66" charset="0"/>
              </a:rPr>
              <a:t> </a:t>
            </a:r>
            <a:r>
              <a:rPr lang="es-ES" sz="1400" b="1" dirty="0">
                <a:solidFill>
                  <a:srgbClr val="7030A0"/>
                </a:solidFill>
                <a:latin typeface="Comic Sans MS" panose="030F0702030302020204" pitchFamily="66" charset="0"/>
              </a:rPr>
              <a:t>(2. Kor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hqprint">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4043170"/>
            <a:ext cx="5230762" cy="1323439"/>
          </a:xfrm>
          <a:prstGeom prst="rect">
            <a:avLst/>
          </a:prstGeom>
          <a:noFill/>
        </p:spPr>
        <p:txBody>
          <a:bodyPr wrap="square">
            <a:spAutoFit/>
          </a:bodyPr>
          <a:lstStyle/>
          <a:p>
            <a:pPr>
              <a:spcBef>
                <a:spcPts val="600"/>
              </a:spcBef>
            </a:pPr>
            <a:r>
              <a:rPr lang="de-DE" sz="2000" b="1" dirty="0"/>
              <a:t>Paulus und seine Helfer waren „fähig als Diener eines neuen Bundes“ (2 Kor. 3,6). Ein herrlicher Bund, vom HEILIGEN GEIST auf das Herz geschrieben für das ewige Leben.</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hqprint">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80279" y="2822141"/>
            <a:ext cx="6652425" cy="1323439"/>
          </a:xfrm>
          <a:prstGeom prst="rect">
            <a:avLst/>
          </a:prstGeom>
          <a:noFill/>
        </p:spPr>
        <p:txBody>
          <a:bodyPr wrap="square">
            <a:spAutoFit/>
          </a:bodyPr>
          <a:lstStyle/>
          <a:p>
            <a:pPr lvl="0">
              <a:spcBef>
                <a:spcPts val="600"/>
              </a:spcBef>
              <a:defRPr/>
            </a:pPr>
            <a:r>
              <a:rPr lang="de-DE" sz="2000" b="1" dirty="0">
                <a:solidFill>
                  <a:prstClr val="black"/>
                </a:solidFill>
              </a:rPr>
              <a:t>Er besaß das beste verfügbare Empfehlungsschreiben: die Korinther selbst (2 Kor. 3,2). Ihre Herzen waren durch die Gnade GOTTES durch die Predigt des Apostels und seiner Mitwirkenden verwandelt worden (2 Kor.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264199"/>
            <a:ext cx="5303963" cy="1631216"/>
          </a:xfrm>
          <a:prstGeom prst="rect">
            <a:avLst/>
          </a:prstGeom>
          <a:noFill/>
        </p:spPr>
        <p:txBody>
          <a:bodyPr wrap="square">
            <a:spAutoFit/>
          </a:bodyPr>
          <a:lstStyle/>
          <a:p>
            <a:pPr lvl="0">
              <a:spcBef>
                <a:spcPts val="600"/>
              </a:spcBef>
              <a:defRPr/>
            </a:pPr>
            <a:r>
              <a:rPr lang="de-DE" sz="2000" b="1" dirty="0">
                <a:solidFill>
                  <a:prstClr val="black"/>
                </a:solidFill>
              </a:rPr>
              <a:t>Doch einige folgten einem anderen Bund, dem des Heils durch die in Stein gemeißelten Gesetze, die sie daran hinderten, die Herrlichkeit der Gnade zu erkennen (2 Kor. 3,7-9).</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DIE </a:t>
            </a:r>
            <a:r>
              <a:rPr lang="es-ES" sz="44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RISIKEN</a:t>
            </a: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DES </a:t>
            </a:r>
            <a:r>
              <a:rPr lang="es-ES" sz="4400" b="1" dirty="0" err="1">
                <a:ln w="10160">
                  <a:solidFill>
                    <a:schemeClr val="accent5"/>
                  </a:solidFill>
                  <a:prstDash val="solid"/>
                </a:ln>
                <a:solidFill>
                  <a:srgbClr val="FFFFFF"/>
                </a:solidFill>
                <a:effectLst>
                  <a:outerShdw blurRad="38100" dist="22860" dir="5400000" algn="tl" rotWithShape="0">
                    <a:srgbClr val="000000">
                      <a:alpha val="30000"/>
                    </a:srgbClr>
                  </a:outerShdw>
                </a:effectLst>
              </a:rPr>
              <a:t>DIENSTES</a:t>
            </a:r>
            <a:endPar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de-DE"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„Denn es geschieht alles um euretwillen, auf dass die Gnade durch viele wachse und so die Danksagung noch reicher werde zur Ehre Gottes“</a:t>
            </a:r>
            <a:r>
              <a:rPr lang="es-E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s-ES"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 Kor 4,15)</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6867525" cy="1631216"/>
          </a:xfrm>
          <a:prstGeom prst="rect">
            <a:avLst/>
          </a:prstGeom>
          <a:noFill/>
        </p:spPr>
        <p:txBody>
          <a:bodyPr wrap="square" rtlCol="0">
            <a:spAutoFit/>
          </a:bodyPr>
          <a:lstStyle/>
          <a:p>
            <a:pPr>
              <a:spcBef>
                <a:spcPts val="600"/>
              </a:spcBef>
            </a:pPr>
            <a:r>
              <a:rPr lang="de-DE" sz="2000" b="1" dirty="0"/>
              <a:t>Paulus verstand und ertrug die Risiken des Amtes. Aber er wusste, dass diese Risiken sich lohnen und er trug sie aus Liebe zu den Menschen, denen er die Gelegenheit gab, das Heil zu erlangen (2 Kor. 4,15). Außerdem hatte er die Gewissheit göttlicher Hilfe (2 Kor.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391972351"/>
              </p:ext>
            </p:extLst>
          </p:nvPr>
        </p:nvGraphicFramePr>
        <p:xfrm>
          <a:off x="95249" y="2951054"/>
          <a:ext cx="6867525"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de-DE" sz="2000" b="1" dirty="0"/>
              <a:t>Das Evangelium wird durch gebrechliche Menschen gepredigt, damit die Ehre nur GOTT gebührt.</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l="1144" t="218" r="6584" b="21536"/>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323439"/>
          </a:xfrm>
          <a:prstGeom prst="rect">
            <a:avLst/>
          </a:prstGeom>
          <a:noFill/>
        </p:spPr>
        <p:txBody>
          <a:bodyPr wrap="square">
            <a:spAutoFit/>
          </a:bodyPr>
          <a:lstStyle/>
          <a:p>
            <a:pPr lvl="0">
              <a:spcBef>
                <a:spcPts val="600"/>
              </a:spcBef>
              <a:defRPr/>
            </a:pPr>
            <a:r>
              <a:rPr lang="de-DE" sz="2000" b="1" dirty="0">
                <a:solidFill>
                  <a:prstClr val="black"/>
                </a:solidFill>
              </a:rPr>
              <a:t>Leiden sind eine „leichte Qual, die nur für einen Moment ist“ im Vergleich zur „ausgezeichneten und ewigen Last der HERRLICHKEIT“, die wir am Tag der AUFERSTEHUNG erhalten werden (2 Kor. 4,14-18).</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rgbClr val="C00000"/>
                </a:solidFill>
                <a:effectLst>
                  <a:outerShdw blurRad="12700" dist="38100" dir="2700000" algn="tl" rotWithShape="0">
                    <a:srgbClr val="FFC000"/>
                  </a:outerShdw>
                </a:effectLst>
              </a:rPr>
              <a:t>DIE </a:t>
            </a:r>
            <a:r>
              <a:rPr lang="es-ES" sz="6000" b="1" dirty="0" err="1">
                <a:ln w="9525">
                  <a:solidFill>
                    <a:schemeClr val="bg1"/>
                  </a:solidFill>
                  <a:prstDash val="solid"/>
                </a:ln>
                <a:solidFill>
                  <a:srgbClr val="C00000"/>
                </a:solidFill>
                <a:effectLst>
                  <a:outerShdw blurRad="12700" dist="38100" dir="2700000" algn="tl" rotWithShape="0">
                    <a:srgbClr val="FFC000"/>
                  </a:outerShdw>
                </a:effectLst>
              </a:rPr>
              <a:t>AUFGABEN</a:t>
            </a:r>
            <a:r>
              <a:rPr lang="es-ES" sz="6000" b="1" dirty="0">
                <a:ln w="9525">
                  <a:solidFill>
                    <a:schemeClr val="bg1"/>
                  </a:solidFill>
                  <a:prstDash val="solid"/>
                </a:ln>
                <a:solidFill>
                  <a:srgbClr val="C00000"/>
                </a:solidFill>
                <a:effectLst>
                  <a:outerShdw blurRad="12700" dist="38100" dir="2700000" algn="tl" rotWithShape="0">
                    <a:srgbClr val="FFC000"/>
                  </a:outerShdw>
                </a:effectLst>
              </a:rPr>
              <a:t> DER </a:t>
            </a:r>
            <a:r>
              <a:rPr lang="es-ES" sz="6000" b="1" dirty="0" err="1">
                <a:ln w="9525">
                  <a:solidFill>
                    <a:schemeClr val="bg1"/>
                  </a:solidFill>
                  <a:prstDash val="solid"/>
                </a:ln>
                <a:solidFill>
                  <a:srgbClr val="C00000"/>
                </a:solidFill>
                <a:effectLst>
                  <a:outerShdw blurRad="12700" dist="38100" dir="2700000" algn="tl" rotWithShape="0">
                    <a:srgbClr val="FFC000"/>
                  </a:outerShdw>
                </a:effectLst>
              </a:rPr>
              <a:t>MITGLIEDER</a:t>
            </a:r>
            <a:endParaRPr lang="es-ES" sz="6000" b="1" dirty="0">
              <a:ln w="9525">
                <a:solidFill>
                  <a:schemeClr val="bg1"/>
                </a:solidFill>
                <a:prstDash val="solid"/>
              </a:ln>
              <a:solidFill>
                <a:srgbClr val="C00000"/>
              </a:solidFill>
              <a:effectLst>
                <a:outerShdw blurRad="12700" dist="38100" dir="2700000" algn="tl" rotWithShape="0">
                  <a:srgbClr val="FFC000"/>
                </a:outerShdw>
              </a:effectLst>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0"/>
                    </a14:imgEffect>
                  </a14:imgLayer>
                </a14:imgProps>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err="1">
                <a:ln/>
                <a:solidFill>
                  <a:schemeClr val="accent3"/>
                </a:solidFill>
              </a:rPr>
              <a:t>BOTSCHAFTER</a:t>
            </a:r>
            <a:r>
              <a:rPr lang="es-ES" sz="4400" b="1" dirty="0">
                <a:ln/>
                <a:solidFill>
                  <a:schemeClr val="accent3"/>
                </a:solidFill>
              </a:rPr>
              <a:t> DER </a:t>
            </a:r>
            <a:r>
              <a:rPr lang="es-ES" sz="4400" b="1" dirty="0" err="1">
                <a:ln/>
                <a:solidFill>
                  <a:schemeClr val="accent3"/>
                </a:solidFill>
              </a:rPr>
              <a:t>VERSÖHNUNG</a:t>
            </a:r>
            <a:endParaRPr lang="es-ES" sz="4400" b="1" dirty="0">
              <a:ln/>
              <a:solidFill>
                <a:schemeClr val="accent3"/>
              </a:solidFill>
            </a:endParaRPr>
          </a:p>
        </p:txBody>
      </p:sp>
      <p:sp>
        <p:nvSpPr>
          <p:cNvPr id="4" name="CuadroTexto 3">
            <a:extLst>
              <a:ext uri="{FF2B5EF4-FFF2-40B4-BE49-F238E27FC236}">
                <a16:creationId xmlns:a16="http://schemas.microsoft.com/office/drawing/2014/main" id="{2C9D5BE0-AAA6-2110-E733-F8AD1CF822F4}"/>
              </a:ext>
            </a:extLst>
          </p:cNvPr>
          <p:cNvSpPr txBox="1"/>
          <p:nvPr/>
        </p:nvSpPr>
        <p:spPr>
          <a:xfrm>
            <a:off x="-1" y="702766"/>
            <a:ext cx="12191999" cy="646331"/>
          </a:xfrm>
          <a:prstGeom prst="rect">
            <a:avLst/>
          </a:prstGeom>
          <a:noFill/>
        </p:spPr>
        <p:txBody>
          <a:bodyPr wrap="square">
            <a:spAutoFit/>
          </a:bodyPr>
          <a:lstStyle/>
          <a:p>
            <a:pPr algn="ctr"/>
            <a:r>
              <a:rPr lang="de-DE" b="1" dirty="0">
                <a:solidFill>
                  <a:schemeClr val="accent6">
                    <a:lumMod val="50000"/>
                  </a:schemeClr>
                </a:solidFill>
                <a:latin typeface="Comic Sans MS" panose="030F0702030302020204" pitchFamily="66" charset="0"/>
              </a:rPr>
              <a:t>„Aber das alles ist von GOTT, der uns mit sich selber versöhnt hat durch CHRISTUS und uns das Amt gegeben, das die Versöhnung predigt“</a:t>
            </a:r>
            <a:r>
              <a:rPr lang="es-ES" b="1" dirty="0">
                <a:solidFill>
                  <a:schemeClr val="accent6">
                    <a:lumMod val="50000"/>
                  </a:schemeClr>
                </a:solidFill>
                <a:latin typeface="Comic Sans MS" panose="030F0702030302020204" pitchFamily="66" charset="0"/>
              </a:rPr>
              <a:t> </a:t>
            </a:r>
            <a:r>
              <a:rPr lang="es-ES" sz="1400" b="1" dirty="0">
                <a:solidFill>
                  <a:schemeClr val="accent6">
                    <a:lumMod val="50000"/>
                  </a:schemeClr>
                </a:solidFill>
                <a:latin typeface="Comic Sans MS" panose="030F0702030302020204" pitchFamily="66" charset="0"/>
              </a:rPr>
              <a:t>(2. Kor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391"/>
            <a:ext cx="6833419" cy="1323439"/>
          </a:xfrm>
          <a:prstGeom prst="rect">
            <a:avLst/>
          </a:prstGeom>
          <a:noFill/>
        </p:spPr>
        <p:txBody>
          <a:bodyPr wrap="square" rtlCol="0">
            <a:spAutoFit/>
          </a:bodyPr>
          <a:lstStyle/>
          <a:p>
            <a:pPr>
              <a:spcBef>
                <a:spcPts val="600"/>
              </a:spcBef>
            </a:pPr>
            <a:r>
              <a:rPr lang="de-DE" sz="2000" b="1" dirty="0"/>
              <a:t>Die treibende Kraft, die das Leben der Gemeinde (und jedes Mitglieds) leiten sollte, ist diese: „Denn die Liebe Christi drängt uns“ (2. Kor 5,14). Woraus besteht diese Liebe und was treibt uns an?</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2108171125"/>
              </p:ext>
            </p:extLst>
          </p:nvPr>
        </p:nvGraphicFramePr>
        <p:xfrm>
          <a:off x="2603090" y="2624480"/>
          <a:ext cx="6998110" cy="26584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283220"/>
            <a:ext cx="7839077" cy="1631216"/>
          </a:xfrm>
          <a:prstGeom prst="rect">
            <a:avLst/>
          </a:prstGeom>
          <a:noFill/>
        </p:spPr>
        <p:txBody>
          <a:bodyPr wrap="square" rtlCol="0">
            <a:spAutoFit/>
          </a:bodyPr>
          <a:lstStyle/>
          <a:p>
            <a:pPr>
              <a:spcBef>
                <a:spcPts val="600"/>
              </a:spcBef>
            </a:pPr>
            <a:r>
              <a:rPr lang="de-DE" sz="2000" b="1" dirty="0"/>
              <a:t>Die LIEBE CHRISTI führt uns daher zu einer radikalen Veränderung des Lebens. Das Leben in der Liebe CHRISTI führt uns auch dazu, diese Liebe mit anderen zu teilen und sie zu ermutigen, die BOTSCHAFT DER HOFFNUNG anzunehmen: „Lasst euch versöhnen mit Gott" (2 Kor. 5,20</a:t>
            </a:r>
            <a:r>
              <a:rPr lang="es-ES" sz="2000" b="1" dirty="0"/>
              <a:t>).</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l="12500" r="12500"/>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es-ES"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DER RUF ZUR </a:t>
            </a:r>
            <a:r>
              <a:rPr lang="es-ES" sz="3200" b="1" dirty="0" err="1">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HEILIGKEIT</a:t>
            </a:r>
            <a:endParaRPr lang="es-ES"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endParaRPr>
          </a:p>
        </p:txBody>
      </p:sp>
      <p:sp>
        <p:nvSpPr>
          <p:cNvPr id="4" name="CuadroTexto 3">
            <a:extLst>
              <a:ext uri="{FF2B5EF4-FFF2-40B4-BE49-F238E27FC236}">
                <a16:creationId xmlns:a16="http://schemas.microsoft.com/office/drawing/2014/main" id="{C342F99C-02E3-EDE9-E014-12DB33F9F14E}"/>
              </a:ext>
            </a:extLst>
          </p:cNvPr>
          <p:cNvSpPr txBox="1"/>
          <p:nvPr/>
        </p:nvSpPr>
        <p:spPr>
          <a:xfrm>
            <a:off x="5729990" y="34148"/>
            <a:ext cx="6462010" cy="1323439"/>
          </a:xfrm>
          <a:prstGeom prst="rect">
            <a:avLst/>
          </a:prstGeom>
          <a:noFill/>
        </p:spPr>
        <p:txBody>
          <a:bodyPr wrap="square">
            <a:spAutoFit/>
          </a:bodyPr>
          <a:lstStyle/>
          <a:p>
            <a:pPr algn="ctr"/>
            <a:r>
              <a:rPr lang="de-DE" sz="1600" b="1" dirty="0">
                <a:solidFill>
                  <a:schemeClr val="accent3">
                    <a:lumMod val="50000"/>
                  </a:schemeClr>
                </a:solidFill>
                <a:latin typeface="Comic Sans MS" panose="030F0702030302020204" pitchFamily="66" charset="0"/>
              </a:rPr>
              <a:t>„Siehe, ebendies, dass ihr betrübt worden seid nach GOTTES Willen, welches Mühen hat das in euch gewirkt, dazu Verteidigung, Unwillen, Furcht, Verlangen, Eifer und Bestrafung! Ihr habt in allen Stücken bewiesen, dass ihr rein seid in dieser Sache“</a:t>
            </a:r>
            <a:r>
              <a:rPr lang="es-ES" sz="1600" b="1" dirty="0">
                <a:solidFill>
                  <a:schemeClr val="accent3">
                    <a:lumMod val="50000"/>
                  </a:schemeClr>
                </a:solidFill>
                <a:latin typeface="Comic Sans MS" panose="030F0702030302020204" pitchFamily="66" charset="0"/>
              </a:rPr>
              <a:t> </a:t>
            </a:r>
            <a:r>
              <a:rPr lang="es-ES" sz="1200" b="1" dirty="0">
                <a:solidFill>
                  <a:schemeClr val="accent3">
                    <a:lumMod val="50000"/>
                  </a:schemeClr>
                </a:solidFill>
                <a:latin typeface="Comic Sans MS" panose="030F0702030302020204" pitchFamily="66" charset="0"/>
              </a:rPr>
              <a:t>(2. Kor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de-DE" sz="2000" b="1" dirty="0"/>
              <a:t>Der Ruf zur HEILIGKEIT gilt für den Alltag der GEISTLICHEN als auch der GEMEINDEMITGLIEDER aus:</a:t>
            </a: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1670052489"/>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5695951" y="1425214"/>
            <a:ext cx="6462010" cy="1015663"/>
          </a:xfrm>
          <a:prstGeom prst="rect">
            <a:avLst/>
          </a:prstGeom>
          <a:noFill/>
        </p:spPr>
        <p:txBody>
          <a:bodyPr wrap="square" rtlCol="0">
            <a:spAutoFit/>
          </a:bodyPr>
          <a:lstStyle/>
          <a:p>
            <a:pPr>
              <a:spcBef>
                <a:spcPts val="600"/>
              </a:spcBef>
            </a:pPr>
            <a:r>
              <a:rPr lang="de-DE" sz="2000" b="1" dirty="0"/>
              <a:t>Paulus fasst unter Einbeziehung verschiedener Stellen aus dem Alten Testament den Ruf zur Heiligkeit und dessen Konsequenzen zusammen (2 Kor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2123177266"/>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2136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538</TotalTime>
  <Words>1323</Words>
  <Application>Microsoft Office PowerPoint</Application>
  <PresentationFormat>Panorámica</PresentationFormat>
  <Paragraphs>78</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Aptos</vt:lpstr>
      <vt:lpstr>Comic Sans MS</vt:lpstr>
      <vt:lpstr>Aptos Display</vt:lpstr>
      <vt:lpstr>Constantia</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68</cp:revision>
  <dcterms:created xsi:type="dcterms:W3CDTF">2026-07-25T16:44:22Z</dcterms:created>
  <dcterms:modified xsi:type="dcterms:W3CDTF">2026-09-03T15:05:22Z</dcterms:modified>
</cp:coreProperties>
</file>