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6"/>
  </p:notesMasterIdLst>
  <p:sldIdLst>
    <p:sldId id="272" r:id="rId3"/>
    <p:sldId id="275" r:id="rId4"/>
    <p:sldId id="258" r:id="rId5"/>
    <p:sldId id="276" r:id="rId6"/>
    <p:sldId id="259" r:id="rId7"/>
    <p:sldId id="279" r:id="rId8"/>
    <p:sldId id="260" r:id="rId9"/>
    <p:sldId id="278" r:id="rId10"/>
    <p:sldId id="280" r:id="rId11"/>
    <p:sldId id="273" r:id="rId12"/>
    <p:sldId id="281" r:id="rId13"/>
    <p:sldId id="262" r:id="rId14"/>
    <p:sldId id="274" r:id="rId15"/>
    <p:sldId id="282" r:id="rId16"/>
    <p:sldId id="283" r:id="rId17"/>
    <p:sldId id="264" r:id="rId18"/>
    <p:sldId id="284" r:id="rId19"/>
    <p:sldId id="268" r:id="rId20"/>
    <p:sldId id="269" r:id="rId21"/>
    <p:sldId id="286" r:id="rId22"/>
    <p:sldId id="285" r:id="rId23"/>
    <p:sldId id="270" r:id="rId24"/>
    <p:sldId id="277" r:id="rId25"/>
  </p:sldIdLst>
  <p:sldSz cx="12192000" cy="6858000"/>
  <p:notesSz cx="6858000" cy="9144000"/>
  <p:embeddedFontLst>
    <p:embeddedFont>
      <p:font typeface="Candara" panose="020E0502030303020204" pitchFamily="34" charset="0"/>
      <p:regular r:id="rId27"/>
      <p:bold r:id="rId28"/>
      <p:italic r:id="rId29"/>
      <p:boldItalic r:id="rId30"/>
    </p:embeddedFont>
    <p:embeddedFont>
      <p:font typeface="Constantia" panose="02030602050306030303" pitchFamily="18" charset="0"/>
      <p:regular r:id="rId31"/>
      <p:bold r:id="rId32"/>
      <p:italic r:id="rId33"/>
      <p:boldItalic r:id="rId3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E9F"/>
    <a:srgbClr val="00CCB1"/>
    <a:srgbClr val="EE833A"/>
    <a:srgbClr val="FFF7A8"/>
    <a:srgbClr val="D9A8FE"/>
    <a:srgbClr val="FFFF66"/>
    <a:srgbClr val="FF9BC3"/>
    <a:srgbClr val="7AB7FA"/>
    <a:srgbClr val="2CD6BD"/>
    <a:srgbClr val="9141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4660"/>
  </p:normalViewPr>
  <p:slideViewPr>
    <p:cSldViewPr snapToGrid="0">
      <p:cViewPr varScale="1">
        <p:scale>
          <a:sx n="99" d="100"/>
          <a:sy n="99" d="100"/>
        </p:scale>
        <p:origin x="1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de-DE" sz="2400" b="1" dirty="0">
              <a:solidFill>
                <a:schemeClr val="bg1"/>
              </a:solidFill>
            </a:rPr>
            <a:t>Wir sind 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de-DE" sz="2400" b="1" dirty="0">
              <a:solidFill>
                <a:schemeClr val="bg1"/>
              </a:solidFill>
            </a:rPr>
            <a:t>Aber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schwer bedrängt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ängstigen uns … nicht</a:t>
          </a: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bange</a:t>
          </a: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verzagen nicht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verfolgt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Sind nicht verlassen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unterdrückt</a:t>
          </a: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kommen nicht um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Schwierigkeiten zu ertragen (2 Kor. 6,4-5)</a:t>
          </a:r>
          <a:endParaRPr lang="en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die Frucht des GEISTES hervorzubringen(2 Kor. 6,6)</a:t>
          </a:r>
          <a:endParaRPr lang="en" sz="2000" b="1" dirty="0">
            <a:solidFill>
              <a:schemeClr val="tx1"/>
            </a:solidFill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wahrhaftig und gerecht zu sein (2 Kor. 6,7)</a:t>
          </a:r>
          <a:endParaRPr lang="en" sz="2000" b="1" dirty="0">
            <a:solidFill>
              <a:schemeClr val="tx1"/>
            </a:solidFill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in jeder Situation standhaft zu bleiben (2 Kor. 6,8-10)</a:t>
          </a:r>
          <a:endParaRPr lang="en" sz="20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das Herz anderen zu öffnen (2 Kor. 6,11-13)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sich vom schädlichen Einfluss der Ungläubigen fernzuhalten (</a:t>
          </a:r>
          <a:r>
            <a:rPr lang="en" sz="2000" b="1" dirty="0">
              <a:solidFill>
                <a:schemeClr val="tx1"/>
              </a:solidFill>
            </a:rPr>
            <a:t>2 Kor.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653" y="0"/>
          <a:ext cx="3514399" cy="226459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bg1"/>
              </a:solidFill>
            </a:rPr>
            <a:t>Wir sind 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653" y="0"/>
        <a:ext cx="3514399" cy="679378"/>
      </dsp:txXfrm>
    </dsp:sp>
    <dsp:sp modelId="{C6857168-8733-46E3-8C7A-8C0A36C41D42}">
      <dsp:nvSpPr>
        <dsp:cNvPr id="0" name=""/>
        <dsp:cNvSpPr/>
      </dsp:nvSpPr>
      <dsp:spPr>
        <a:xfrm>
          <a:off x="355093" y="679433"/>
          <a:ext cx="2811519" cy="329903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schwer bedrängt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64756" y="689096"/>
        <a:ext cx="2792193" cy="310577"/>
      </dsp:txXfrm>
    </dsp:sp>
    <dsp:sp modelId="{76C8D22E-4B2E-4251-9C3E-817A7114C566}">
      <dsp:nvSpPr>
        <dsp:cNvPr id="0" name=""/>
        <dsp:cNvSpPr/>
      </dsp:nvSpPr>
      <dsp:spPr>
        <a:xfrm>
          <a:off x="355093" y="1060091"/>
          <a:ext cx="2811519" cy="329903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bange</a:t>
          </a:r>
        </a:p>
      </dsp:txBody>
      <dsp:txXfrm>
        <a:off x="364756" y="1069754"/>
        <a:ext cx="2792193" cy="310577"/>
      </dsp:txXfrm>
    </dsp:sp>
    <dsp:sp modelId="{4A46A151-8DAB-484D-87F3-2A3CDE652251}">
      <dsp:nvSpPr>
        <dsp:cNvPr id="0" name=""/>
        <dsp:cNvSpPr/>
      </dsp:nvSpPr>
      <dsp:spPr>
        <a:xfrm>
          <a:off x="355093" y="1440749"/>
          <a:ext cx="2811519" cy="32990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verfolgt</a:t>
          </a:r>
        </a:p>
      </dsp:txBody>
      <dsp:txXfrm>
        <a:off x="364756" y="1450412"/>
        <a:ext cx="2792193" cy="310577"/>
      </dsp:txXfrm>
    </dsp:sp>
    <dsp:sp modelId="{12672D78-DFBA-49D1-83A4-5A8DECC0F1D9}">
      <dsp:nvSpPr>
        <dsp:cNvPr id="0" name=""/>
        <dsp:cNvSpPr/>
      </dsp:nvSpPr>
      <dsp:spPr>
        <a:xfrm>
          <a:off x="355093" y="1821406"/>
          <a:ext cx="2811519" cy="329903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unterdrückt</a:t>
          </a:r>
        </a:p>
      </dsp:txBody>
      <dsp:txXfrm>
        <a:off x="364756" y="1831069"/>
        <a:ext cx="2792193" cy="310577"/>
      </dsp:txXfrm>
    </dsp:sp>
    <dsp:sp modelId="{E7AE57C8-7BED-4BFC-AEEA-458ED617BDD9}">
      <dsp:nvSpPr>
        <dsp:cNvPr id="0" name=""/>
        <dsp:cNvSpPr/>
      </dsp:nvSpPr>
      <dsp:spPr>
        <a:xfrm>
          <a:off x="3781632" y="0"/>
          <a:ext cx="3514399" cy="226459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bg1"/>
              </a:solidFill>
            </a:rPr>
            <a:t>Aber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781632" y="0"/>
        <a:ext cx="3514399" cy="679378"/>
      </dsp:txXfrm>
    </dsp:sp>
    <dsp:sp modelId="{E0457EA9-81B3-4EFD-BD45-F69A92A48A81}">
      <dsp:nvSpPr>
        <dsp:cNvPr id="0" name=""/>
        <dsp:cNvSpPr/>
      </dsp:nvSpPr>
      <dsp:spPr>
        <a:xfrm>
          <a:off x="4133072" y="679433"/>
          <a:ext cx="2811519" cy="329903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ängstigen uns … nicht</a:t>
          </a:r>
        </a:p>
      </dsp:txBody>
      <dsp:txXfrm>
        <a:off x="4142735" y="689096"/>
        <a:ext cx="2792193" cy="310577"/>
      </dsp:txXfrm>
    </dsp:sp>
    <dsp:sp modelId="{75EA5EF2-FBEB-4C81-A73B-23AF18853AE0}">
      <dsp:nvSpPr>
        <dsp:cNvPr id="0" name=""/>
        <dsp:cNvSpPr/>
      </dsp:nvSpPr>
      <dsp:spPr>
        <a:xfrm>
          <a:off x="4133072" y="1060091"/>
          <a:ext cx="2811519" cy="329903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verzagen nicht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4142735" y="1069754"/>
        <a:ext cx="2792193" cy="310577"/>
      </dsp:txXfrm>
    </dsp:sp>
    <dsp:sp modelId="{C853E4C3-BBD3-4127-9854-F66980A0323F}">
      <dsp:nvSpPr>
        <dsp:cNvPr id="0" name=""/>
        <dsp:cNvSpPr/>
      </dsp:nvSpPr>
      <dsp:spPr>
        <a:xfrm>
          <a:off x="4133072" y="1440749"/>
          <a:ext cx="2811519" cy="329903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Sind nicht verlassen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4142735" y="1450412"/>
        <a:ext cx="2792193" cy="310577"/>
      </dsp:txXfrm>
    </dsp:sp>
    <dsp:sp modelId="{AB48885F-7674-40A2-8850-B9CEF1C4612B}">
      <dsp:nvSpPr>
        <dsp:cNvPr id="0" name=""/>
        <dsp:cNvSpPr/>
      </dsp:nvSpPr>
      <dsp:spPr>
        <a:xfrm>
          <a:off x="4133072" y="1821406"/>
          <a:ext cx="2811519" cy="329903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kommen nicht um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4142735" y="1831069"/>
        <a:ext cx="2792193" cy="310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Schwierigkeiten zu ertragen (2 Kor. 6,4-5)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die Frucht des GEISTES hervorzubringen(2 Kor. 6,6)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wahrhaftig und gerecht zu sein (2 Kor. 6,7)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in jeder Situation standhaft zu bleiben (2 Kor. 6,8-10)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das Herz anderen zu öffnen (2 Kor. 6,11-13)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sich vom schädlichen Einfluss der Ungläubigen fernzuhalten (</a:t>
          </a:r>
          <a:r>
            <a:rPr lang="en" sz="2000" b="1" kern="1200" dirty="0">
              <a:solidFill>
                <a:schemeClr val="tx1"/>
              </a:solidFill>
            </a:rPr>
            <a:t>2 Kor.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965708" y="1323"/>
          <a:ext cx="2058440" cy="120425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1121012" y="1205580"/>
          <a:ext cx="1747833" cy="648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000" kern="1200" dirty="0"/>
            <a:t> </a:t>
          </a:r>
        </a:p>
      </dsp:txBody>
      <dsp:txXfrm>
        <a:off x="1121012" y="1205580"/>
        <a:ext cx="1747833" cy="648446"/>
      </dsp:txXfrm>
    </dsp:sp>
    <dsp:sp modelId="{FABB1DBC-9396-4BEA-9014-DE353D59D6F0}">
      <dsp:nvSpPr>
        <dsp:cNvPr id="0" name=""/>
        <dsp:cNvSpPr/>
      </dsp:nvSpPr>
      <dsp:spPr>
        <a:xfrm>
          <a:off x="3199006" y="1323"/>
          <a:ext cx="2058440" cy="120425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3354310" y="1205580"/>
          <a:ext cx="1747833" cy="648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000" kern="1200" dirty="0"/>
            <a:t> </a:t>
          </a:r>
        </a:p>
      </dsp:txBody>
      <dsp:txXfrm>
        <a:off x="3354310" y="1205580"/>
        <a:ext cx="1747833" cy="648446"/>
      </dsp:txXfrm>
    </dsp:sp>
    <dsp:sp modelId="{C15E7034-C7F8-4CCB-8B59-A9FA072C0D19}">
      <dsp:nvSpPr>
        <dsp:cNvPr id="0" name=""/>
        <dsp:cNvSpPr/>
      </dsp:nvSpPr>
      <dsp:spPr>
        <a:xfrm>
          <a:off x="5432303" y="1323"/>
          <a:ext cx="2058440" cy="120425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5587607" y="1205580"/>
          <a:ext cx="1747833" cy="648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000" kern="1200" dirty="0"/>
            <a:t> </a:t>
          </a:r>
        </a:p>
      </dsp:txBody>
      <dsp:txXfrm>
        <a:off x="5587607" y="1205580"/>
        <a:ext cx="1747833" cy="648446"/>
      </dsp:txXfrm>
    </dsp:sp>
    <dsp:sp modelId="{91CACE5B-F3BA-49B8-982E-A7F1E8F82B84}">
      <dsp:nvSpPr>
        <dsp:cNvPr id="0" name=""/>
        <dsp:cNvSpPr/>
      </dsp:nvSpPr>
      <dsp:spPr>
        <a:xfrm flipH="1">
          <a:off x="7665601" y="1323"/>
          <a:ext cx="2058440" cy="1204257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7820905" y="1205580"/>
          <a:ext cx="1747833" cy="648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000" kern="1200" dirty="0"/>
            <a:t> </a:t>
          </a:r>
        </a:p>
      </dsp:txBody>
      <dsp:txXfrm>
        <a:off x="7820905" y="1205580"/>
        <a:ext cx="1747833" cy="648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B0BD3-19F1-4F4A-925D-CC6919FB12A8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123B8-698E-49DE-ADE3-A3933534C36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4864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123B8-698E-49DE-ADE3-A3933534C36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582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123B8-698E-49DE-ADE3-A3933534C36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1769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258792" y="5772262"/>
            <a:ext cx="12471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AUTHENTISCHER</a:t>
            </a:r>
            <a:r>
              <a:rPr lang="de-DE" sz="5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CHRISTLICHER </a:t>
            </a:r>
            <a:r>
              <a:rPr lang="de-DE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8700000" algn="tl" rotWithShape="0">
                    <a:schemeClr val="accent2"/>
                  </a:outerShdw>
                </a:effectLst>
              </a:rPr>
              <a:t>DIENST</a:t>
            </a:r>
            <a:r>
              <a:rPr lang="de-DE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8700000" algn="tl" rotWithShape="0">
                    <a:schemeClr val="accent2"/>
                  </a:outerShdw>
                </a:effectLst>
              </a:rPr>
              <a:t> </a:t>
            </a:r>
            <a:endParaRPr lang="en" sz="5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8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id="{267CD349-D415-3070-70AC-E71F64C193A3}"/>
              </a:ext>
            </a:extLst>
          </p:cNvPr>
          <p:cNvSpPr txBox="1"/>
          <p:nvPr/>
        </p:nvSpPr>
        <p:spPr>
          <a:xfrm>
            <a:off x="0" y="116041"/>
            <a:ext cx="2498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noProof="0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Lektion 10</a:t>
            </a:r>
            <a:endParaRPr lang="de-DE" sz="2000" b="1" noProof="0" dirty="0">
              <a:solidFill>
                <a:srgbClr val="EEE4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CE1B11CE-3A89-D52E-201B-E6C11029E631}"/>
              </a:ext>
            </a:extLst>
          </p:cNvPr>
          <p:cNvSpPr txBox="1"/>
          <p:nvPr/>
        </p:nvSpPr>
        <p:spPr>
          <a:xfrm>
            <a:off x="88900" y="862814"/>
            <a:ext cx="3171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noProof="0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Sabbat, </a:t>
            </a:r>
            <a:r>
              <a:rPr lang="de-DE" sz="2000" b="1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lang="de-DE" sz="2000" b="1" noProof="0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de-DE" sz="2000" b="1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</a:t>
            </a:r>
            <a:r>
              <a:rPr lang="de-DE" sz="2000" b="1" noProof="0" dirty="0">
                <a:solidFill>
                  <a:srgbClr val="EEE4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4E79163-F6A1-EA6B-191F-03AECEDD0DE4}"/>
              </a:ext>
            </a:extLst>
          </p:cNvPr>
          <p:cNvSpPr txBox="1"/>
          <p:nvPr/>
        </p:nvSpPr>
        <p:spPr>
          <a:xfrm>
            <a:off x="7997190" y="630776"/>
            <a:ext cx="321945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5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7A8"/>
                </a:solidFill>
                <a:effectLst>
                  <a:outerShdw blurRad="50800" dist="50800" dir="8700000" algn="ctr" rotWithShape="0">
                    <a:schemeClr val="bg1"/>
                  </a:outerShdw>
                </a:effectLst>
              </a:rPr>
              <a:t>DIENST</a:t>
            </a:r>
            <a:endParaRPr lang="de-DE" dirty="0">
              <a:solidFill>
                <a:srgbClr val="FFF7A8"/>
              </a:solidFill>
              <a:effectLst>
                <a:outerShdw blurRad="50800" dist="50800" dir="8700000" algn="ctr" rotWithShape="0">
                  <a:schemeClr val="bg1"/>
                </a:outerShdw>
              </a:effectLst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958DFF7-B504-AEA5-A1A9-4CF8A12397C4}"/>
              </a:ext>
            </a:extLst>
          </p:cNvPr>
          <p:cNvSpPr txBox="1"/>
          <p:nvPr/>
        </p:nvSpPr>
        <p:spPr>
          <a:xfrm>
            <a:off x="8332470" y="1164176"/>
            <a:ext cx="3219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EE833A"/>
                </a:solidFill>
                <a:effectLst>
                  <a:outerShdw blurRad="50800" dist="50800" dir="8700000" algn="ctr" rotWithShape="0">
                    <a:schemeClr val="bg1"/>
                  </a:outerShdw>
                </a:effectLst>
              </a:rPr>
              <a:t>DIENST</a:t>
            </a:r>
            <a:endParaRPr lang="de-DE" sz="2400" dirty="0">
              <a:solidFill>
                <a:srgbClr val="EE833A"/>
              </a:solidFill>
              <a:effectLst>
                <a:outerShdw blurRad="50800" dist="50800" dir="8700000" algn="ctr" rotWithShape="0">
                  <a:schemeClr val="bg1"/>
                </a:outerShdw>
              </a:effectLst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36E882C-DF94-1FC8-C7A8-EA74EBF6DB02}"/>
              </a:ext>
            </a:extLst>
          </p:cNvPr>
          <p:cNvSpPr txBox="1"/>
          <p:nvPr/>
        </p:nvSpPr>
        <p:spPr>
          <a:xfrm>
            <a:off x="8770619" y="1769966"/>
            <a:ext cx="36633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50800" dir="8700000" algn="ctr" rotWithShape="0">
                    <a:schemeClr val="bg1"/>
                  </a:outerShdw>
                </a:effectLst>
              </a:rPr>
              <a:t>DIENST</a:t>
            </a:r>
            <a:endParaRPr lang="de-DE" sz="3200" dirty="0">
              <a:solidFill>
                <a:srgbClr val="FFC000"/>
              </a:solidFill>
              <a:effectLst>
                <a:outerShdw blurRad="50800" dist="50800" dir="8700000" algn="ctr" rotWithShape="0">
                  <a:schemeClr val="bg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4551902" y="0"/>
            <a:ext cx="764009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DIE RISIKEN DES DIENSTES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3099335" y="652373"/>
            <a:ext cx="90926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Denn es geschieht alles um euretwillen, auf dass die Gnade durch viele wachse und so die Danksagung noch reicher werde zur Ehre Gottes</a:t>
            </a:r>
            <a:r>
              <a:rPr lang="en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.” </a:t>
            </a:r>
            <a:r>
              <a:rPr lang="en" sz="16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(2. Kor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78066" y="1562495"/>
            <a:ext cx="6867525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200" b="1" dirty="0"/>
              <a:t>Paulus verstand und ertrug die Risiken des Amtes. Aber er wusste, dass diese Risiken sich lohnen </a:t>
            </a:r>
            <a:br>
              <a:rPr lang="de-DE" sz="2200" b="1" dirty="0"/>
            </a:br>
            <a:r>
              <a:rPr lang="de-DE" sz="2200" b="1" dirty="0"/>
              <a:t>und er trug sie aus Liebe zu den Menschen, </a:t>
            </a:r>
            <a:br>
              <a:rPr lang="de-DE" sz="2200" b="1" dirty="0"/>
            </a:br>
            <a:r>
              <a:rPr lang="de-DE" sz="2200" b="1" dirty="0"/>
              <a:t>denen er die Gelegenheit gab, </a:t>
            </a:r>
            <a:br>
              <a:rPr lang="de-DE" sz="2200" b="1" dirty="0"/>
            </a:br>
            <a:r>
              <a:rPr lang="de-DE" sz="2200" b="1" dirty="0"/>
              <a:t>das Heil zu erlangen (2 Kor. 4,15). </a:t>
            </a:r>
          </a:p>
          <a:p>
            <a:pPr>
              <a:spcBef>
                <a:spcPts val="600"/>
              </a:spcBef>
            </a:pPr>
            <a:r>
              <a:rPr lang="de-DE" sz="2200" b="1" dirty="0"/>
              <a:t>Außerdem hatte er die Gewissheit göttlicher Hilfe </a:t>
            </a:r>
            <a:br>
              <a:rPr lang="de-DE" sz="2200" b="1" dirty="0"/>
            </a:br>
            <a:r>
              <a:rPr lang="de-DE" sz="2200" b="1" dirty="0"/>
              <a:t>(2 Kor. 4,7-9):</a:t>
            </a:r>
            <a:endParaRPr lang="en" sz="2200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2083708"/>
              </p:ext>
            </p:extLst>
          </p:nvPr>
        </p:nvGraphicFramePr>
        <p:xfrm>
          <a:off x="345982" y="4303888"/>
          <a:ext cx="7299686" cy="2264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604" y="1463699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AB79831E-5C18-3DCE-5746-9CD7E6BFC08C}"/>
              </a:ext>
            </a:extLst>
          </p:cNvPr>
          <p:cNvSpPr/>
          <p:nvPr/>
        </p:nvSpPr>
        <p:spPr>
          <a:xfrm>
            <a:off x="70786" y="36281"/>
            <a:ext cx="2815589" cy="1097193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31.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Leid und Herrlichkeit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2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2C8714-47BA-80E2-8221-08EFE3E88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E693966-ABCD-C4E8-6BAB-1716F1880A30}"/>
              </a:ext>
            </a:extLst>
          </p:cNvPr>
          <p:cNvSpPr txBox="1"/>
          <p:nvPr/>
        </p:nvSpPr>
        <p:spPr>
          <a:xfrm>
            <a:off x="4551902" y="0"/>
            <a:ext cx="764009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DIE RISIKEN DES DIENSTES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B0C3B15-E957-D3A9-FED7-F4EE39386873}"/>
              </a:ext>
            </a:extLst>
          </p:cNvPr>
          <p:cNvSpPr txBox="1"/>
          <p:nvPr/>
        </p:nvSpPr>
        <p:spPr>
          <a:xfrm>
            <a:off x="3099335" y="652373"/>
            <a:ext cx="90926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Denn es geschieht alles um euretwillen, auf dass die Gnade durch viele wachse und so die Danksagung noch reicher werde zur Ehre Gottes</a:t>
            </a:r>
            <a:r>
              <a:rPr lang="en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.” </a:t>
            </a:r>
            <a:r>
              <a:rPr lang="en" sz="16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(2. Kor 4:15)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99F399-490B-645E-0B00-AD1F2709DA42}"/>
              </a:ext>
            </a:extLst>
          </p:cNvPr>
          <p:cNvSpPr txBox="1"/>
          <p:nvPr/>
        </p:nvSpPr>
        <p:spPr>
          <a:xfrm>
            <a:off x="219074" y="4634068"/>
            <a:ext cx="11515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Das Evangelium wird durch gebrechliche Menschen gepredigt, </a:t>
            </a:r>
            <a:br>
              <a:rPr lang="de-DE" sz="2400" b="1" dirty="0"/>
            </a:br>
            <a:r>
              <a:rPr lang="de-DE" sz="2400" b="1" dirty="0"/>
              <a:t>damit die Ehre nur GOTT gebührt.</a:t>
            </a:r>
            <a:endParaRPr lang="en" sz="24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3DC8C16-C41E-4A3B-4146-96437362BB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26131" y="1292933"/>
            <a:ext cx="9981248" cy="327692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2B03A6E-780C-5F8D-8C41-1C602F4D59BF}"/>
              </a:ext>
            </a:extLst>
          </p:cNvPr>
          <p:cNvSpPr txBox="1"/>
          <p:nvPr/>
        </p:nvSpPr>
        <p:spPr>
          <a:xfrm>
            <a:off x="219073" y="5437204"/>
            <a:ext cx="116681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400" b="1" dirty="0">
                <a:solidFill>
                  <a:prstClr val="black"/>
                </a:solidFill>
              </a:rPr>
              <a:t>Leiden sind eine "leichte Qual, die nur für einen Moment ist"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im Vergleich zur "ausgezeichneten und ewigen Last der HERRLICHKEIT", </a:t>
            </a:r>
            <a:br>
              <a:rPr lang="de-DE" sz="2400" b="1" dirty="0">
                <a:solidFill>
                  <a:prstClr val="black"/>
                </a:solidFill>
              </a:rPr>
            </a:br>
            <a:r>
              <a:rPr lang="de-DE" sz="2400" b="1" dirty="0">
                <a:solidFill>
                  <a:prstClr val="black"/>
                </a:solidFill>
              </a:rPr>
              <a:t>die wir am Tag der AUFERSTEHUNG erhalten werden (2 Kor. 4,14-18).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A8341358-1D77-8DF2-BFE7-A75FC4FC0341}"/>
              </a:ext>
            </a:extLst>
          </p:cNvPr>
          <p:cNvSpPr/>
          <p:nvPr/>
        </p:nvSpPr>
        <p:spPr>
          <a:xfrm>
            <a:off x="70786" y="36281"/>
            <a:ext cx="2815589" cy="1097193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31.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Leid und Herrlichkeit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59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D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IE AUFGABEN DER MITGLIEDER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27" r="7576"/>
          <a:stretch>
            <a:fillRect/>
          </a:stretch>
        </p:blipFill>
        <p:spPr>
          <a:xfrm>
            <a:off x="9182099" y="1262823"/>
            <a:ext cx="3009900" cy="282892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5727" y="1225211"/>
            <a:ext cx="3771902" cy="282892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3044650" y="0"/>
            <a:ext cx="914734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BOTSCHAFTER DER VERSÖHNUNG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2679290" y="636091"/>
            <a:ext cx="95127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Aber das alles ist von GOTT, der uns mit sich selber versöhnt hat durch CHRISTUS und uns das Amt gegeben, das die Versöhnung predigt.</a:t>
            </a:r>
            <a:r>
              <a:rPr lang="en" sz="20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.” </a:t>
            </a:r>
            <a:r>
              <a:rPr lang="en" sz="16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(2. Kor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Die treibende Kraft, </a:t>
            </a:r>
            <a:br>
              <a:rPr lang="de-DE" sz="2400" b="1" dirty="0"/>
            </a:br>
            <a:r>
              <a:rPr lang="de-DE" sz="2400" b="1" dirty="0"/>
              <a:t>die das Leben der Gemeinde </a:t>
            </a:r>
            <a:br>
              <a:rPr lang="de-DE" sz="2400" b="1" dirty="0"/>
            </a:br>
            <a:r>
              <a:rPr lang="de-DE" sz="2400" b="1" dirty="0"/>
              <a:t>(und jedes Mitglieds) leiten sollte, ist diese: </a:t>
            </a:r>
          </a:p>
          <a:p>
            <a:pPr algn="ctr">
              <a:spcBef>
                <a:spcPts val="600"/>
              </a:spcBef>
            </a:pPr>
            <a:r>
              <a:rPr lang="de-DE" sz="2400" b="1" dirty="0"/>
              <a:t>"Denn die Liebe Christi drängt uns" (2. Kor 5,14). </a:t>
            </a:r>
          </a:p>
          <a:p>
            <a:pPr algn="ctr">
              <a:spcBef>
                <a:spcPts val="600"/>
              </a:spcBef>
            </a:pPr>
            <a:r>
              <a:rPr lang="de-DE" sz="2400" b="1" dirty="0"/>
              <a:t>Woraus besteht diese Liebe </a:t>
            </a:r>
            <a:br>
              <a:rPr lang="de-DE" sz="2400" b="1" dirty="0"/>
            </a:br>
            <a:r>
              <a:rPr lang="de-DE" sz="2400" b="1" dirty="0"/>
              <a:t>und was treibt uns an?</a:t>
            </a:r>
            <a:endParaRPr lang="en" sz="2400" b="1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4075313-68CC-978F-6F55-20ED0B610E1F}"/>
              </a:ext>
            </a:extLst>
          </p:cNvPr>
          <p:cNvGrpSpPr/>
          <p:nvPr/>
        </p:nvGrpSpPr>
        <p:grpSpPr>
          <a:xfrm>
            <a:off x="2679290" y="3722166"/>
            <a:ext cx="6767992" cy="924561"/>
            <a:chOff x="2712003" y="2607741"/>
            <a:chExt cx="6767992" cy="924561"/>
          </a:xfrm>
        </p:grpSpPr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50DCCDD-14AE-1407-62D2-1AAE48AC46C7}"/>
                </a:ext>
              </a:extLst>
            </p:cNvPr>
            <p:cNvSpPr/>
            <p:nvPr/>
          </p:nvSpPr>
          <p:spPr>
            <a:xfrm>
              <a:off x="2712003" y="2607741"/>
              <a:ext cx="6767992" cy="719017"/>
            </a:xfrm>
            <a:custGeom>
              <a:avLst/>
              <a:gdLst>
                <a:gd name="csX0" fmla="*/ 0 w 6767992"/>
                <a:gd name="csY0" fmla="*/ 71902 h 719017"/>
                <a:gd name="csX1" fmla="*/ 71902 w 6767992"/>
                <a:gd name="csY1" fmla="*/ 0 h 719017"/>
                <a:gd name="csX2" fmla="*/ 6696090 w 6767992"/>
                <a:gd name="csY2" fmla="*/ 0 h 719017"/>
                <a:gd name="csX3" fmla="*/ 6767992 w 6767992"/>
                <a:gd name="csY3" fmla="*/ 71902 h 719017"/>
                <a:gd name="csX4" fmla="*/ 6767992 w 6767992"/>
                <a:gd name="csY4" fmla="*/ 647115 h 719017"/>
                <a:gd name="csX5" fmla="*/ 6696090 w 6767992"/>
                <a:gd name="csY5" fmla="*/ 719017 h 719017"/>
                <a:gd name="csX6" fmla="*/ 71902 w 6767992"/>
                <a:gd name="csY6" fmla="*/ 719017 h 719017"/>
                <a:gd name="csX7" fmla="*/ 0 w 6767992"/>
                <a:gd name="csY7" fmla="*/ 647115 h 719017"/>
                <a:gd name="csX8" fmla="*/ 0 w 6767992"/>
                <a:gd name="csY8" fmla="*/ 71902 h 7190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6767992" h="719017">
                  <a:moveTo>
                    <a:pt x="0" y="71902"/>
                  </a:moveTo>
                  <a:cubicBezTo>
                    <a:pt x="0" y="32192"/>
                    <a:pt x="32192" y="0"/>
                    <a:pt x="71902" y="0"/>
                  </a:cubicBezTo>
                  <a:lnTo>
                    <a:pt x="6696090" y="0"/>
                  </a:lnTo>
                  <a:cubicBezTo>
                    <a:pt x="6735800" y="0"/>
                    <a:pt x="6767992" y="32192"/>
                    <a:pt x="6767992" y="71902"/>
                  </a:cubicBezTo>
                  <a:lnTo>
                    <a:pt x="6767992" y="647115"/>
                  </a:lnTo>
                  <a:cubicBezTo>
                    <a:pt x="6767992" y="686825"/>
                    <a:pt x="6735800" y="719017"/>
                    <a:pt x="6696090" y="719017"/>
                  </a:cubicBezTo>
                  <a:lnTo>
                    <a:pt x="71902" y="719017"/>
                  </a:lnTo>
                  <a:cubicBezTo>
                    <a:pt x="32192" y="719017"/>
                    <a:pt x="0" y="686825"/>
                    <a:pt x="0" y="647115"/>
                  </a:cubicBezTo>
                  <a:lnTo>
                    <a:pt x="0" y="71902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259" tIns="97259" rIns="97259" bIns="97259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200" b="1" kern="1200" dirty="0">
                  <a:solidFill>
                    <a:schemeClr val="tx1"/>
                  </a:solidFill>
                </a:rPr>
                <a:t>Christus hat sein Leben aus Liebe hingegeben. </a:t>
              </a:r>
              <a:br>
                <a:rPr lang="de-DE" sz="2200" b="1" kern="1200" dirty="0">
                  <a:solidFill>
                    <a:schemeClr val="tx1"/>
                  </a:solidFill>
                </a:rPr>
              </a:br>
              <a:r>
                <a:rPr lang="de-DE" sz="2200" b="1" kern="1200" dirty="0">
                  <a:solidFill>
                    <a:schemeClr val="tx1"/>
                  </a:solidFill>
                </a:rPr>
                <a:t>Das spornt uns an, für ihn zu leben (2. Kor 5,14–15).</a:t>
              </a:r>
              <a:endParaRPr lang="en" sz="22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2C09BBD3-48B8-EFBF-F1AD-186769BD28FE}"/>
                </a:ext>
              </a:extLst>
            </p:cNvPr>
            <p:cNvSpPr/>
            <p:nvPr/>
          </p:nvSpPr>
          <p:spPr>
            <a:xfrm>
              <a:off x="5990290" y="3356121"/>
              <a:ext cx="211417" cy="176181"/>
            </a:xfrm>
            <a:custGeom>
              <a:avLst/>
              <a:gdLst>
                <a:gd name="csX0" fmla="*/ 0 w 176181"/>
                <a:gd name="csY0" fmla="*/ 42283 h 211417"/>
                <a:gd name="csX1" fmla="*/ 88091 w 176181"/>
                <a:gd name="csY1" fmla="*/ 42283 h 211417"/>
                <a:gd name="csX2" fmla="*/ 88091 w 176181"/>
                <a:gd name="csY2" fmla="*/ 0 h 211417"/>
                <a:gd name="csX3" fmla="*/ 176181 w 176181"/>
                <a:gd name="csY3" fmla="*/ 105709 h 211417"/>
                <a:gd name="csX4" fmla="*/ 88091 w 176181"/>
                <a:gd name="csY4" fmla="*/ 211417 h 211417"/>
                <a:gd name="csX5" fmla="*/ 88091 w 176181"/>
                <a:gd name="csY5" fmla="*/ 169134 h 211417"/>
                <a:gd name="csX6" fmla="*/ 0 w 176181"/>
                <a:gd name="csY6" fmla="*/ 169134 h 211417"/>
                <a:gd name="csX7" fmla="*/ 0 w 176181"/>
                <a:gd name="csY7" fmla="*/ 42283 h 2114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76181" h="211417">
                  <a:moveTo>
                    <a:pt x="140945" y="0"/>
                  </a:moveTo>
                  <a:lnTo>
                    <a:pt x="140945" y="105709"/>
                  </a:lnTo>
                  <a:lnTo>
                    <a:pt x="176181" y="105709"/>
                  </a:lnTo>
                  <a:lnTo>
                    <a:pt x="88090" y="211417"/>
                  </a:lnTo>
                  <a:lnTo>
                    <a:pt x="0" y="105709"/>
                  </a:lnTo>
                  <a:lnTo>
                    <a:pt x="35236" y="105709"/>
                  </a:lnTo>
                  <a:lnTo>
                    <a:pt x="35236" y="0"/>
                  </a:lnTo>
                  <a:lnTo>
                    <a:pt x="140945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283" tIns="0" rIns="42283" bIns="52854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2000" b="1" kern="1200"/>
            </a:p>
          </p:txBody>
        </p:sp>
      </p:grpSp>
      <p:sp>
        <p:nvSpPr>
          <p:cNvPr id="7" name="Scrollen: horizontal 6">
            <a:extLst>
              <a:ext uri="{FF2B5EF4-FFF2-40B4-BE49-F238E27FC236}">
                <a16:creationId xmlns:a16="http://schemas.microsoft.com/office/drawing/2014/main" id="{347E65D0-A58C-47EB-70E4-8818C60DC5DE}"/>
              </a:ext>
            </a:extLst>
          </p:cNvPr>
          <p:cNvSpPr/>
          <p:nvPr/>
        </p:nvSpPr>
        <p:spPr>
          <a:xfrm>
            <a:off x="93545" y="-60616"/>
            <a:ext cx="2585746" cy="1323439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1. Sept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Versöhnungsdienst (Mitte: CHRISTUS)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7102C56-FFBC-6158-2686-2C8FD2FD8C92}"/>
              </a:ext>
            </a:extLst>
          </p:cNvPr>
          <p:cNvSpPr txBox="1"/>
          <p:nvPr/>
        </p:nvSpPr>
        <p:spPr>
          <a:xfrm>
            <a:off x="590550" y="4504848"/>
            <a:ext cx="108966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dirty="0"/>
              <a:t>„Denn die </a:t>
            </a:r>
            <a:r>
              <a:rPr lang="de-DE" sz="2800" b="1" dirty="0"/>
              <a:t>LIEBE CHRISTI </a:t>
            </a:r>
            <a:r>
              <a:rPr lang="de-DE" sz="2800" dirty="0"/>
              <a:t>drängt uns, da wir erkannt haben: </a:t>
            </a:r>
            <a:br>
              <a:rPr lang="de-DE" sz="2800" dirty="0"/>
            </a:br>
            <a:r>
              <a:rPr lang="de-DE" sz="2800" dirty="0">
                <a:highlight>
                  <a:srgbClr val="FFEE9F"/>
                </a:highlight>
              </a:rPr>
              <a:t>Einer ist für alle gestorben</a:t>
            </a:r>
            <a:r>
              <a:rPr lang="de-DE" sz="2800" dirty="0"/>
              <a:t>, also sind alle gestorben. </a:t>
            </a:r>
            <a:br>
              <a:rPr lang="de-DE" sz="2800" dirty="0"/>
            </a:br>
            <a:r>
              <a:rPr lang="de-DE" sz="2800" dirty="0"/>
              <a:t>Er ist aber für alle gestorben, </a:t>
            </a:r>
            <a:br>
              <a:rPr lang="de-DE" sz="2800" dirty="0"/>
            </a:br>
            <a:r>
              <a:rPr lang="de-DE" sz="2800" dirty="0">
                <a:highlight>
                  <a:srgbClr val="FFEE9F"/>
                </a:highlight>
              </a:rPr>
              <a:t>damit die Lebenden nicht mehr für sich leben, </a:t>
            </a:r>
            <a:br>
              <a:rPr lang="de-DE" sz="2800" dirty="0">
                <a:highlight>
                  <a:srgbClr val="FFEE9F"/>
                </a:highlight>
              </a:rPr>
            </a:br>
            <a:r>
              <a:rPr lang="de-DE" sz="2800" dirty="0"/>
              <a:t>sondern </a:t>
            </a:r>
            <a:r>
              <a:rPr lang="de-DE" sz="2800" dirty="0">
                <a:highlight>
                  <a:srgbClr val="FFEE9F"/>
                </a:highlight>
              </a:rPr>
              <a:t>für Den, Der für sie starb </a:t>
            </a:r>
            <a:r>
              <a:rPr lang="de-DE" sz="2800" dirty="0"/>
              <a:t>und </a:t>
            </a:r>
            <a:r>
              <a:rPr lang="de-DE" sz="2800" dirty="0">
                <a:highlight>
                  <a:srgbClr val="FFEE9F"/>
                </a:highlight>
              </a:rPr>
              <a:t>auferweckt wurde.“</a:t>
            </a:r>
          </a:p>
        </p:txBody>
      </p:sp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uiExpand="1" build="p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9E7935-6B19-7A8A-5B10-9048039AB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>
            <a:extLst>
              <a:ext uri="{FF2B5EF4-FFF2-40B4-BE49-F238E27FC236}">
                <a16:creationId xmlns:a16="http://schemas.microsoft.com/office/drawing/2014/main" id="{6B8AF078-2870-74BA-30C4-87252E137C6D}"/>
              </a:ext>
            </a:extLst>
          </p:cNvPr>
          <p:cNvSpPr txBox="1"/>
          <p:nvPr/>
        </p:nvSpPr>
        <p:spPr>
          <a:xfrm>
            <a:off x="2679290" y="4527620"/>
            <a:ext cx="635826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dirty="0"/>
              <a:t>„Wenn also jemand </a:t>
            </a:r>
            <a:r>
              <a:rPr lang="de-DE" sz="2800" dirty="0">
                <a:highlight>
                  <a:srgbClr val="FFEE9F"/>
                </a:highlight>
              </a:rPr>
              <a:t>in </a:t>
            </a:r>
            <a:r>
              <a:rPr lang="de-DE" sz="2800" b="1" dirty="0">
                <a:highlight>
                  <a:srgbClr val="FFEE9F"/>
                </a:highlight>
              </a:rPr>
              <a:t>CHRISTUS</a:t>
            </a:r>
            <a:r>
              <a:rPr lang="de-DE" sz="2800" dirty="0">
                <a:highlight>
                  <a:srgbClr val="FFEE9F"/>
                </a:highlight>
              </a:rPr>
              <a:t> </a:t>
            </a:r>
            <a:r>
              <a:rPr lang="de-DE" sz="2800" dirty="0"/>
              <a:t>ist, dann ist er eine </a:t>
            </a:r>
            <a:r>
              <a:rPr lang="de-DE" sz="2800" dirty="0">
                <a:highlight>
                  <a:srgbClr val="FFEE9F"/>
                </a:highlight>
              </a:rPr>
              <a:t>NEUE SCHÖPFUNG: </a:t>
            </a:r>
            <a:r>
              <a:rPr lang="de-DE" sz="2800" dirty="0"/>
              <a:t>Das Alte ist vergangen, </a:t>
            </a:r>
            <a:br>
              <a:rPr lang="de-DE" sz="2800" dirty="0"/>
            </a:br>
            <a:r>
              <a:rPr lang="de-DE" sz="2800" dirty="0"/>
              <a:t>siehe, </a:t>
            </a:r>
            <a:r>
              <a:rPr lang="de-DE" sz="2800" dirty="0">
                <a:highlight>
                  <a:srgbClr val="FFEE9F"/>
                </a:highlight>
              </a:rPr>
              <a:t>Neues ist geworden.“</a:t>
            </a:r>
            <a:br>
              <a:rPr lang="de-DE" sz="2800" dirty="0">
                <a:highlight>
                  <a:srgbClr val="FFEE9F"/>
                </a:highlight>
              </a:rPr>
            </a:br>
            <a:r>
              <a:rPr lang="de-DE" sz="2800" b="0" i="1" u="none" strike="noStrike" dirty="0">
                <a:effectLst/>
                <a:latin typeface="+mn-lt"/>
              </a:rPr>
              <a:t>(EU + ELB)</a:t>
            </a:r>
            <a:endParaRPr lang="de-DE" sz="28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DBA4892-7E5D-7637-B484-DA59DC0DB8B4}"/>
              </a:ext>
            </a:extLst>
          </p:cNvPr>
          <p:cNvSpPr txBox="1"/>
          <p:nvPr/>
        </p:nvSpPr>
        <p:spPr>
          <a:xfrm>
            <a:off x="3044650" y="0"/>
            <a:ext cx="914734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BOTSCHAFTER DER VERSÖHNUNG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093949A-92D9-20C4-94BA-7F6FD5B0563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8212" y="1410818"/>
            <a:ext cx="3706019" cy="277951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2A31128-C30C-49A9-385E-DBC3F594EF8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70" y="1401868"/>
            <a:ext cx="3706019" cy="277951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crollen: horizontal 6">
            <a:extLst>
              <a:ext uri="{FF2B5EF4-FFF2-40B4-BE49-F238E27FC236}">
                <a16:creationId xmlns:a16="http://schemas.microsoft.com/office/drawing/2014/main" id="{0A60B6AD-F472-11F7-A7C4-2F861BDCEE32}"/>
              </a:ext>
            </a:extLst>
          </p:cNvPr>
          <p:cNvSpPr/>
          <p:nvPr/>
        </p:nvSpPr>
        <p:spPr>
          <a:xfrm>
            <a:off x="93545" y="-60616"/>
            <a:ext cx="2585746" cy="1323439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1. Sept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Versöhnungsdienst (Mitte: CHRISTUS)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id="{49EFF7CE-80D7-9E9F-3973-F58BAE6E5B49}"/>
              </a:ext>
            </a:extLst>
          </p:cNvPr>
          <p:cNvSpPr txBox="1"/>
          <p:nvPr/>
        </p:nvSpPr>
        <p:spPr>
          <a:xfrm>
            <a:off x="2679290" y="636091"/>
            <a:ext cx="95127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Aber das alles ist von GOTT, der uns mit sich selber versöhnt hat durch CHRISTUS und uns das Amt gegeben, das die Versöhnung predigt.</a:t>
            </a:r>
            <a:r>
              <a:rPr lang="en" sz="20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.” </a:t>
            </a:r>
            <a:r>
              <a:rPr lang="en" sz="16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(2. Kor 5:18)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08DB5FEB-E0A6-98D3-E170-628BC5C2DAFB}"/>
              </a:ext>
            </a:extLst>
          </p:cNvPr>
          <p:cNvGrpSpPr/>
          <p:nvPr/>
        </p:nvGrpSpPr>
        <p:grpSpPr>
          <a:xfrm>
            <a:off x="3997840" y="1650461"/>
            <a:ext cx="4199860" cy="2974718"/>
            <a:chOff x="2712003" y="3561666"/>
            <a:chExt cx="6767992" cy="890057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DD24FC92-0518-856E-07E6-FE93F74A1D85}"/>
                </a:ext>
              </a:extLst>
            </p:cNvPr>
            <p:cNvSpPr/>
            <p:nvPr/>
          </p:nvSpPr>
          <p:spPr>
            <a:xfrm>
              <a:off x="2712003" y="3561666"/>
              <a:ext cx="6767992" cy="719017"/>
            </a:xfrm>
            <a:custGeom>
              <a:avLst/>
              <a:gdLst>
                <a:gd name="csX0" fmla="*/ 0 w 6767992"/>
                <a:gd name="csY0" fmla="*/ 71902 h 719017"/>
                <a:gd name="csX1" fmla="*/ 71902 w 6767992"/>
                <a:gd name="csY1" fmla="*/ 0 h 719017"/>
                <a:gd name="csX2" fmla="*/ 6696090 w 6767992"/>
                <a:gd name="csY2" fmla="*/ 0 h 719017"/>
                <a:gd name="csX3" fmla="*/ 6767992 w 6767992"/>
                <a:gd name="csY3" fmla="*/ 71902 h 719017"/>
                <a:gd name="csX4" fmla="*/ 6767992 w 6767992"/>
                <a:gd name="csY4" fmla="*/ 647115 h 719017"/>
                <a:gd name="csX5" fmla="*/ 6696090 w 6767992"/>
                <a:gd name="csY5" fmla="*/ 719017 h 719017"/>
                <a:gd name="csX6" fmla="*/ 71902 w 6767992"/>
                <a:gd name="csY6" fmla="*/ 719017 h 719017"/>
                <a:gd name="csX7" fmla="*/ 0 w 6767992"/>
                <a:gd name="csY7" fmla="*/ 647115 h 719017"/>
                <a:gd name="csX8" fmla="*/ 0 w 6767992"/>
                <a:gd name="csY8" fmla="*/ 71902 h 7190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6767992" h="719017">
                  <a:moveTo>
                    <a:pt x="0" y="71902"/>
                  </a:moveTo>
                  <a:cubicBezTo>
                    <a:pt x="0" y="32192"/>
                    <a:pt x="32192" y="0"/>
                    <a:pt x="71902" y="0"/>
                  </a:cubicBezTo>
                  <a:lnTo>
                    <a:pt x="6696090" y="0"/>
                  </a:lnTo>
                  <a:cubicBezTo>
                    <a:pt x="6735800" y="0"/>
                    <a:pt x="6767992" y="32192"/>
                    <a:pt x="6767992" y="71902"/>
                  </a:cubicBezTo>
                  <a:lnTo>
                    <a:pt x="6767992" y="647115"/>
                  </a:lnTo>
                  <a:cubicBezTo>
                    <a:pt x="6767992" y="686825"/>
                    <a:pt x="6735800" y="719017"/>
                    <a:pt x="6696090" y="719017"/>
                  </a:cubicBezTo>
                  <a:lnTo>
                    <a:pt x="71902" y="719017"/>
                  </a:lnTo>
                  <a:cubicBezTo>
                    <a:pt x="32192" y="719017"/>
                    <a:pt x="0" y="686825"/>
                    <a:pt x="0" y="647115"/>
                  </a:cubicBezTo>
                  <a:lnTo>
                    <a:pt x="0" y="71902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7644700"/>
                <a:satOff val="0"/>
                <a:lumOff val="-10000"/>
                <a:alphaOff val="0"/>
              </a:schemeClr>
            </a:fillRef>
            <a:effectRef idx="3">
              <a:schemeClr val="accent4">
                <a:hueOff val="7644700"/>
                <a:satOff val="0"/>
                <a:lumOff val="-1000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259" tIns="97259" rIns="97259" bIns="97259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kern="1200" dirty="0">
                  <a:solidFill>
                    <a:schemeClr val="tx1"/>
                  </a:solidFill>
                </a:rPr>
                <a:t>CHRISTUS hat uns </a:t>
              </a:r>
              <a:br>
                <a:rPr lang="de-DE" sz="2400" b="1" kern="1200" dirty="0">
                  <a:solidFill>
                    <a:schemeClr val="tx1"/>
                  </a:solidFill>
                </a:rPr>
              </a:br>
              <a:r>
                <a:rPr lang="de-DE" sz="2400" b="1" kern="1200" dirty="0">
                  <a:solidFill>
                    <a:schemeClr val="tx1"/>
                  </a:solidFill>
                </a:rPr>
                <a:t>zu neuen Geschöpfen gemacht.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kern="1200" dirty="0">
                  <a:solidFill>
                    <a:schemeClr val="tx1"/>
                  </a:solidFill>
                </a:rPr>
                <a:t>Das verpflichtet uns, </a:t>
              </a:r>
              <a:br>
                <a:rPr lang="de-DE" sz="2400" b="1" kern="1200" dirty="0">
                  <a:solidFill>
                    <a:schemeClr val="tx1"/>
                  </a:solidFill>
                </a:rPr>
              </a:br>
              <a:r>
                <a:rPr lang="de-DE" sz="2400" b="1" kern="1200" dirty="0">
                  <a:solidFill>
                    <a:schemeClr val="tx1"/>
                  </a:solidFill>
                </a:rPr>
                <a:t>unser altes Leben </a:t>
              </a:r>
              <a:br>
                <a:rPr lang="de-DE" sz="2400" b="1" kern="1200" dirty="0">
                  <a:solidFill>
                    <a:schemeClr val="tx1"/>
                  </a:solidFill>
                </a:rPr>
              </a:br>
              <a:r>
                <a:rPr lang="de-DE" sz="2400" b="1" kern="1200" dirty="0">
                  <a:solidFill>
                    <a:schemeClr val="tx1"/>
                  </a:solidFill>
                </a:rPr>
                <a:t>hinter uns zu lassen </a:t>
              </a:r>
              <a:br>
                <a:rPr lang="de-DE" sz="2400" b="1" kern="1200" dirty="0">
                  <a:solidFill>
                    <a:schemeClr val="tx1"/>
                  </a:solidFill>
                </a:rPr>
              </a:br>
              <a:r>
                <a:rPr lang="de-DE" sz="2400" b="1" kern="1200" dirty="0">
                  <a:solidFill>
                    <a:schemeClr val="tx1"/>
                  </a:solidFill>
                </a:rPr>
                <a:t>(2 Kor 5,17 </a:t>
              </a:r>
              <a:r>
                <a:rPr lang="de-DE" sz="2400" kern="1200" dirty="0">
                  <a:solidFill>
                    <a:schemeClr val="tx1"/>
                  </a:solidFill>
                </a:rPr>
                <a:t>EU</a:t>
              </a:r>
              <a:r>
                <a:rPr lang="de-DE" sz="2400" b="1" kern="1200" dirty="0">
                  <a:solidFill>
                    <a:schemeClr val="tx1"/>
                  </a:solidFill>
                </a:rPr>
                <a:t>)</a:t>
              </a:r>
              <a:endParaRPr lang="en" sz="24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E181BE69-E5BB-9261-6885-9EE5F84B1375}"/>
                </a:ext>
              </a:extLst>
            </p:cNvPr>
            <p:cNvSpPr/>
            <p:nvPr/>
          </p:nvSpPr>
          <p:spPr>
            <a:xfrm>
              <a:off x="5750448" y="4308759"/>
              <a:ext cx="696790" cy="142964"/>
            </a:xfrm>
            <a:custGeom>
              <a:avLst/>
              <a:gdLst>
                <a:gd name="csX0" fmla="*/ 0 w 176181"/>
                <a:gd name="csY0" fmla="*/ 42283 h 211417"/>
                <a:gd name="csX1" fmla="*/ 88091 w 176181"/>
                <a:gd name="csY1" fmla="*/ 42283 h 211417"/>
                <a:gd name="csX2" fmla="*/ 88091 w 176181"/>
                <a:gd name="csY2" fmla="*/ 0 h 211417"/>
                <a:gd name="csX3" fmla="*/ 176181 w 176181"/>
                <a:gd name="csY3" fmla="*/ 105709 h 211417"/>
                <a:gd name="csX4" fmla="*/ 88091 w 176181"/>
                <a:gd name="csY4" fmla="*/ 211417 h 211417"/>
                <a:gd name="csX5" fmla="*/ 88091 w 176181"/>
                <a:gd name="csY5" fmla="*/ 169134 h 211417"/>
                <a:gd name="csX6" fmla="*/ 0 w 176181"/>
                <a:gd name="csY6" fmla="*/ 169134 h 211417"/>
                <a:gd name="csX7" fmla="*/ 0 w 176181"/>
                <a:gd name="csY7" fmla="*/ 42283 h 2114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176181" h="211417">
                  <a:moveTo>
                    <a:pt x="140945" y="0"/>
                  </a:moveTo>
                  <a:lnTo>
                    <a:pt x="140945" y="105709"/>
                  </a:lnTo>
                  <a:lnTo>
                    <a:pt x="176181" y="105709"/>
                  </a:lnTo>
                  <a:lnTo>
                    <a:pt x="88090" y="211417"/>
                  </a:lnTo>
                  <a:lnTo>
                    <a:pt x="0" y="105709"/>
                  </a:lnTo>
                  <a:lnTo>
                    <a:pt x="35236" y="105709"/>
                  </a:lnTo>
                  <a:lnTo>
                    <a:pt x="35236" y="0"/>
                  </a:lnTo>
                  <a:lnTo>
                    <a:pt x="140945" y="0"/>
                  </a:lnTo>
                  <a:close/>
                </a:path>
              </a:pathLst>
            </a:custGeom>
            <a:solidFill>
              <a:srgbClr val="00CCB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15289401"/>
                <a:satOff val="0"/>
                <a:lumOff val="-20000"/>
                <a:alphaOff val="0"/>
              </a:schemeClr>
            </a:fillRef>
            <a:effectRef idx="3">
              <a:schemeClr val="accent4">
                <a:hueOff val="15289401"/>
                <a:satOff val="0"/>
                <a:lumOff val="-2000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283" tIns="0" rIns="42283" bIns="52854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2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3361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E18259-8408-68A0-2BB0-620CD4571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AC34FD1-169E-BBE2-151E-EF1161AB08C2}"/>
              </a:ext>
            </a:extLst>
          </p:cNvPr>
          <p:cNvSpPr txBox="1"/>
          <p:nvPr/>
        </p:nvSpPr>
        <p:spPr>
          <a:xfrm>
            <a:off x="3044650" y="0"/>
            <a:ext cx="914734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BOTSCHAFTER DER VERSÖHNUNG</a:t>
            </a:r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2287240D-B5A1-AC14-8350-029BE1B8BFF6}"/>
              </a:ext>
            </a:extLst>
          </p:cNvPr>
          <p:cNvSpPr/>
          <p:nvPr/>
        </p:nvSpPr>
        <p:spPr>
          <a:xfrm>
            <a:off x="3221665" y="1340919"/>
            <a:ext cx="5814490" cy="1423532"/>
          </a:xfrm>
          <a:custGeom>
            <a:avLst/>
            <a:gdLst>
              <a:gd name="csX0" fmla="*/ 0 w 6767992"/>
              <a:gd name="csY0" fmla="*/ 71902 h 719017"/>
              <a:gd name="csX1" fmla="*/ 71902 w 6767992"/>
              <a:gd name="csY1" fmla="*/ 0 h 719017"/>
              <a:gd name="csX2" fmla="*/ 6696090 w 6767992"/>
              <a:gd name="csY2" fmla="*/ 0 h 719017"/>
              <a:gd name="csX3" fmla="*/ 6767992 w 6767992"/>
              <a:gd name="csY3" fmla="*/ 71902 h 719017"/>
              <a:gd name="csX4" fmla="*/ 6767992 w 6767992"/>
              <a:gd name="csY4" fmla="*/ 647115 h 719017"/>
              <a:gd name="csX5" fmla="*/ 6696090 w 6767992"/>
              <a:gd name="csY5" fmla="*/ 719017 h 719017"/>
              <a:gd name="csX6" fmla="*/ 71902 w 6767992"/>
              <a:gd name="csY6" fmla="*/ 719017 h 719017"/>
              <a:gd name="csX7" fmla="*/ 0 w 6767992"/>
              <a:gd name="csY7" fmla="*/ 647115 h 719017"/>
              <a:gd name="csX8" fmla="*/ 0 w 6767992"/>
              <a:gd name="csY8" fmla="*/ 71902 h 7190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767992" h="719017">
                <a:moveTo>
                  <a:pt x="0" y="71902"/>
                </a:moveTo>
                <a:cubicBezTo>
                  <a:pt x="0" y="32192"/>
                  <a:pt x="32192" y="0"/>
                  <a:pt x="71902" y="0"/>
                </a:cubicBezTo>
                <a:lnTo>
                  <a:pt x="6696090" y="0"/>
                </a:lnTo>
                <a:cubicBezTo>
                  <a:pt x="6735800" y="0"/>
                  <a:pt x="6767992" y="32192"/>
                  <a:pt x="6767992" y="71902"/>
                </a:cubicBezTo>
                <a:lnTo>
                  <a:pt x="6767992" y="647115"/>
                </a:lnTo>
                <a:cubicBezTo>
                  <a:pt x="6767992" y="686825"/>
                  <a:pt x="6735800" y="719017"/>
                  <a:pt x="6696090" y="719017"/>
                </a:cubicBezTo>
                <a:lnTo>
                  <a:pt x="71902" y="719017"/>
                </a:lnTo>
                <a:cubicBezTo>
                  <a:pt x="32192" y="719017"/>
                  <a:pt x="0" y="686825"/>
                  <a:pt x="0" y="647115"/>
                </a:cubicBezTo>
                <a:lnTo>
                  <a:pt x="0" y="7190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15289401"/>
              <a:satOff val="0"/>
              <a:lumOff val="-20000"/>
              <a:alphaOff val="0"/>
            </a:schemeClr>
          </a:fillRef>
          <a:effectRef idx="3">
            <a:schemeClr val="accent4">
              <a:hueOff val="15289401"/>
              <a:satOff val="0"/>
              <a:lumOff val="-20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7259" tIns="97259" rIns="97259" bIns="97259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CHRISTUS hat uns mit GOTT versöhnt. </a:t>
            </a:r>
            <a:br>
              <a:rPr lang="de-DE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verlangt von uns, </a:t>
            </a:r>
            <a:br>
              <a:rPr lang="de-DE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Botschafter der Versöhnung zu sein </a:t>
            </a:r>
            <a:br>
              <a:rPr lang="de-DE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(2. Kor 5,18–20).</a:t>
            </a:r>
            <a:endParaRPr lang="en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BBAC5F1-41E5-EB7C-C2AE-6C19BF2BA479}"/>
              </a:ext>
            </a:extLst>
          </p:cNvPr>
          <p:cNvSpPr txBox="1"/>
          <p:nvPr/>
        </p:nvSpPr>
        <p:spPr>
          <a:xfrm>
            <a:off x="2785730" y="2778783"/>
            <a:ext cx="67091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Die LIEBE CHRISTI führt uns daher </a:t>
            </a:r>
            <a:br>
              <a:rPr lang="de-DE" sz="2400" b="1" dirty="0"/>
            </a:br>
            <a:r>
              <a:rPr lang="de-DE" sz="2400" b="1" dirty="0"/>
              <a:t>zu einer radikalen Veränderung des Lebens. Das Leben in der Liebe CHRISTI </a:t>
            </a:r>
            <a:br>
              <a:rPr lang="de-DE" sz="2400" b="1" dirty="0"/>
            </a:br>
            <a:r>
              <a:rPr lang="de-DE" sz="2400" b="1" dirty="0"/>
              <a:t>führt uns auch dazu, </a:t>
            </a:r>
            <a:br>
              <a:rPr lang="de-DE" sz="2400" b="1" dirty="0"/>
            </a:br>
            <a:r>
              <a:rPr lang="de-DE" sz="2400" b="1" dirty="0"/>
              <a:t>diese Liebe mit anderen zu teilen </a:t>
            </a:r>
            <a:br>
              <a:rPr lang="de-DE" sz="2400" b="1" dirty="0"/>
            </a:br>
            <a:r>
              <a:rPr lang="de-DE" sz="2400" b="1" dirty="0"/>
              <a:t>und sie zu ermutigen, </a:t>
            </a:r>
            <a:br>
              <a:rPr lang="de-DE" sz="2400" b="1" dirty="0"/>
            </a:br>
            <a:r>
              <a:rPr lang="de-DE" sz="2400" b="1" dirty="0"/>
              <a:t>die BOTSCHAFT DER HOFFNUNG anzunehmen: </a:t>
            </a:r>
            <a:br>
              <a:rPr lang="de-DE" sz="2400" b="1" dirty="0"/>
            </a:br>
            <a:r>
              <a:rPr lang="de-DE" sz="2400" b="1" dirty="0"/>
              <a:t>„Lasst euch versöhnen mit Gott" (2 Kor. 5,20):</a:t>
            </a:r>
            <a:endParaRPr lang="en" sz="2400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A323728-BB9D-CA30-9E2C-AC52460D76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9690" y="1262823"/>
            <a:ext cx="2668774" cy="363769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2F40151-B1D2-CA65-B443-45D4C2923A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536" y="1343977"/>
            <a:ext cx="2757237" cy="393291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crollen: horizontal 6">
            <a:extLst>
              <a:ext uri="{FF2B5EF4-FFF2-40B4-BE49-F238E27FC236}">
                <a16:creationId xmlns:a16="http://schemas.microsoft.com/office/drawing/2014/main" id="{8A058FF1-A0EE-4F61-7573-F3F1C6B9D93C}"/>
              </a:ext>
            </a:extLst>
          </p:cNvPr>
          <p:cNvSpPr/>
          <p:nvPr/>
        </p:nvSpPr>
        <p:spPr>
          <a:xfrm>
            <a:off x="93545" y="-60616"/>
            <a:ext cx="2585746" cy="1323439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1. Sept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Versöhnungsdienst (Mitte: CHRISTUS)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id="{89D91546-08B5-25AD-D0DA-AB40D80C2CD6}"/>
              </a:ext>
            </a:extLst>
          </p:cNvPr>
          <p:cNvSpPr txBox="1"/>
          <p:nvPr/>
        </p:nvSpPr>
        <p:spPr>
          <a:xfrm>
            <a:off x="2679290" y="636091"/>
            <a:ext cx="95127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Aber das alles ist von GOTT, der uns mit sich selber versöhnt hat durch CHRISTUS und uns das Amt gegeben, das die Versöhnung predigt.</a:t>
            </a:r>
            <a:r>
              <a:rPr lang="en" sz="20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.” </a:t>
            </a:r>
            <a:r>
              <a:rPr lang="en" sz="1600" b="1" dirty="0">
                <a:solidFill>
                  <a:srgbClr val="FFFF66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  <a:latin typeface="Candara" panose="020E0502030303020204" pitchFamily="34" charset="0"/>
              </a:rPr>
              <a:t>(2. Kor 5:18)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29D4FC6-72C8-6D54-047D-7EC8A2B08630}"/>
              </a:ext>
            </a:extLst>
          </p:cNvPr>
          <p:cNvSpPr txBox="1"/>
          <p:nvPr/>
        </p:nvSpPr>
        <p:spPr>
          <a:xfrm>
            <a:off x="0" y="5780777"/>
            <a:ext cx="121919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dirty="0"/>
              <a:t>„So sind wir nun </a:t>
            </a:r>
            <a:r>
              <a:rPr lang="de-DE" sz="2400" dirty="0">
                <a:highlight>
                  <a:srgbClr val="FFEE9F"/>
                </a:highlight>
              </a:rPr>
              <a:t>Botschafter an </a:t>
            </a:r>
            <a:r>
              <a:rPr lang="de-DE" sz="2400" b="1" dirty="0">
                <a:highlight>
                  <a:srgbClr val="FFEE9F"/>
                </a:highlight>
              </a:rPr>
              <a:t>CHRISTI</a:t>
            </a:r>
            <a:r>
              <a:rPr lang="de-DE" sz="2400" dirty="0">
                <a:highlight>
                  <a:srgbClr val="FFEE9F"/>
                </a:highlight>
              </a:rPr>
              <a:t> Statt, </a:t>
            </a:r>
            <a:r>
              <a:rPr lang="de-DE" sz="2400" dirty="0"/>
              <a:t>denn Gott vermahnt durch uns; </a:t>
            </a:r>
            <a:br>
              <a:rPr lang="de-DE" sz="2400" dirty="0"/>
            </a:br>
            <a:r>
              <a:rPr lang="de-DE" sz="2400" dirty="0"/>
              <a:t>so bitten wir nun an CHRISTI Statt: </a:t>
            </a:r>
            <a:r>
              <a:rPr lang="de-DE" sz="2400" b="1" dirty="0"/>
              <a:t>Lasset euch versöhnen mit GOTT.“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26378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4394254" y="-6786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DER RUF ZUR HEILIGKEIT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422065" y="645092"/>
            <a:ext cx="568146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Siehe, ebendies, dass ihr betrübt worden seid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nach GOTTES Willen,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welches Mühen hat das in euch gewirkt,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dazu Verteidigung, Unwillen, Furcht, Verlangen,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Eifer und Bestrafung! </a:t>
            </a:r>
          </a:p>
          <a:p>
            <a:pPr algn="ctr"/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Ihr habt in allen Stücken bewiesen,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dass ihr rein seid in dieser Sache</a:t>
            </a:r>
            <a:r>
              <a:rPr lang="en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.” </a:t>
            </a:r>
            <a:r>
              <a:rPr lang="en" sz="16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(2. Kor 7:1)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1320272"/>
              </p:ext>
            </p:extLst>
          </p:nvPr>
        </p:nvGraphicFramePr>
        <p:xfrm>
          <a:off x="2467723" y="3429000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969" y="544413"/>
            <a:ext cx="6714843" cy="256809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Scrollen: horizontal 5">
            <a:extLst>
              <a:ext uri="{FF2B5EF4-FFF2-40B4-BE49-F238E27FC236}">
                <a16:creationId xmlns:a16="http://schemas.microsoft.com/office/drawing/2014/main" id="{3FA61F84-71A3-F848-5160-EEB6FD1A0380}"/>
              </a:ext>
            </a:extLst>
          </p:cNvPr>
          <p:cNvSpPr/>
          <p:nvPr/>
        </p:nvSpPr>
        <p:spPr>
          <a:xfrm>
            <a:off x="75397" y="30077"/>
            <a:ext cx="4172637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2. Sept – </a:t>
            </a: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Ein Aufruf, heilig zu sein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0" y="2872712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000" b="1" dirty="0"/>
              <a:t>Der Ruf zur </a:t>
            </a:r>
            <a:r>
              <a:rPr lang="de-DE" sz="2000" b="1" dirty="0">
                <a:highlight>
                  <a:srgbClr val="FFEE9F"/>
                </a:highlight>
              </a:rPr>
              <a:t>HEILIGKEIT</a:t>
            </a:r>
            <a:r>
              <a:rPr lang="de-DE" sz="2000" b="1" dirty="0"/>
              <a:t> gilt für den Alltag der </a:t>
            </a:r>
            <a:r>
              <a:rPr lang="de-DE" sz="2000" b="1" dirty="0">
                <a:highlight>
                  <a:srgbClr val="FFEE9F"/>
                </a:highlight>
              </a:rPr>
              <a:t>GEISTLICHEN</a:t>
            </a:r>
            <a:r>
              <a:rPr lang="de-DE" sz="2000" b="1" dirty="0"/>
              <a:t> als auch der </a:t>
            </a:r>
            <a:r>
              <a:rPr lang="de-DE" sz="2000" b="1" dirty="0">
                <a:highlight>
                  <a:srgbClr val="FFEE9F"/>
                </a:highlight>
              </a:rPr>
              <a:t>GEMEINDEMITGLIEDER</a:t>
            </a:r>
            <a:r>
              <a:rPr lang="de-DE" sz="2000" b="1" dirty="0"/>
              <a:t> aus: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  <p:bldP spid="6" grpId="0" uiExpand="1" build="p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950A50-AD6A-B54E-175C-0E04C3E3E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03BA69-F414-E2A9-C9C5-AC460F8ADA96}"/>
              </a:ext>
            </a:extLst>
          </p:cNvPr>
          <p:cNvSpPr txBox="1"/>
          <p:nvPr/>
        </p:nvSpPr>
        <p:spPr>
          <a:xfrm>
            <a:off x="0" y="-15452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DER RUF ZUR HEILIGKEIT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DC9B38B-4AC1-0910-60B7-71C75FDC73B5}"/>
              </a:ext>
            </a:extLst>
          </p:cNvPr>
          <p:cNvSpPr txBox="1"/>
          <p:nvPr/>
        </p:nvSpPr>
        <p:spPr>
          <a:xfrm>
            <a:off x="5553075" y="91298"/>
            <a:ext cx="66389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Siehe, ebendies, dass ihr betrübt worden seid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nach GOTTES Willen,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welches Mühen hat das in euch gewirkt,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dazu Verteidigung, Unwillen, Furcht, Verlangen,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Eifer und Bestrafung! </a:t>
            </a:r>
          </a:p>
          <a:p>
            <a:pPr algn="ctr"/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Ihr habt in allen Stücken bewiesen, </a:t>
            </a:r>
            <a:b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dass ihr rein seid in dieser Sache</a:t>
            </a:r>
            <a:r>
              <a:rPr lang="en" sz="20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.” </a:t>
            </a:r>
            <a:r>
              <a:rPr lang="en" sz="1600" b="1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(2. Kor 7:1)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F97105E-E072-FE5D-73A2-A8F95EB2C30B}"/>
              </a:ext>
            </a:extLst>
          </p:cNvPr>
          <p:cNvSpPr txBox="1"/>
          <p:nvPr/>
        </p:nvSpPr>
        <p:spPr>
          <a:xfrm>
            <a:off x="-38609" y="1589599"/>
            <a:ext cx="61898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000" b="1" dirty="0"/>
              <a:t>Paulus fasst unter Einbeziehung </a:t>
            </a:r>
            <a:br>
              <a:rPr lang="de-DE" sz="2000" b="1" dirty="0"/>
            </a:br>
            <a:r>
              <a:rPr lang="de-DE" sz="2000" b="1" dirty="0"/>
              <a:t>verschiedener Stellen aus dem Alten Testament </a:t>
            </a:r>
            <a:br>
              <a:rPr lang="de-DE" sz="2000" b="1" dirty="0"/>
            </a:br>
            <a:r>
              <a:rPr lang="de-DE" sz="2000" b="1" dirty="0"/>
              <a:t>den </a:t>
            </a:r>
            <a:r>
              <a:rPr lang="de-DE" sz="2000" b="1" dirty="0">
                <a:highlight>
                  <a:srgbClr val="FFFF00"/>
                </a:highlight>
              </a:rPr>
              <a:t>Ruf zur Heiligkeit </a:t>
            </a:r>
            <a:br>
              <a:rPr lang="de-DE" sz="2000" b="1" dirty="0">
                <a:highlight>
                  <a:srgbClr val="FFFF00"/>
                </a:highlight>
              </a:rPr>
            </a:br>
            <a:r>
              <a:rPr lang="de-DE" sz="2000" b="1" dirty="0"/>
              <a:t>und dessen </a:t>
            </a:r>
            <a:r>
              <a:rPr lang="de-DE" sz="2000" b="1" dirty="0">
                <a:highlight>
                  <a:srgbClr val="FFFF00"/>
                </a:highlight>
              </a:rPr>
              <a:t>Konsequenzen</a:t>
            </a:r>
            <a:r>
              <a:rPr lang="de-DE" sz="2000" b="1" dirty="0"/>
              <a:t> zusammen </a:t>
            </a:r>
            <a:br>
              <a:rPr lang="de-DE" sz="2000" b="1" dirty="0"/>
            </a:br>
            <a:r>
              <a:rPr lang="de-DE" sz="2000" b="1" dirty="0"/>
              <a:t>(2 Kor 6,16–18):</a:t>
            </a:r>
            <a:endParaRPr lang="en" sz="2000" b="1" dirty="0"/>
          </a:p>
        </p:txBody>
      </p:sp>
      <p:sp>
        <p:nvSpPr>
          <p:cNvPr id="6" name="Scrollen: horizontal 5">
            <a:extLst>
              <a:ext uri="{FF2B5EF4-FFF2-40B4-BE49-F238E27FC236}">
                <a16:creationId xmlns:a16="http://schemas.microsoft.com/office/drawing/2014/main" id="{F80D5764-7EB1-B624-A274-C763E6D1F43B}"/>
              </a:ext>
            </a:extLst>
          </p:cNvPr>
          <p:cNvSpPr/>
          <p:nvPr/>
        </p:nvSpPr>
        <p:spPr>
          <a:xfrm>
            <a:off x="161122" y="645092"/>
            <a:ext cx="4172637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2. Sept – </a:t>
            </a: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Ein Aufruf, heilig zu sein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F6970880-CA5F-3AB9-0D1D-4854B31BD698}"/>
              </a:ext>
            </a:extLst>
          </p:cNvPr>
          <p:cNvGrpSpPr/>
          <p:nvPr/>
        </p:nvGrpSpPr>
        <p:grpSpPr>
          <a:xfrm>
            <a:off x="626286" y="3721231"/>
            <a:ext cx="5413013" cy="1818332"/>
            <a:chOff x="0" y="298404"/>
            <a:chExt cx="4724399" cy="1496250"/>
          </a:xfrm>
          <a:scene3d>
            <a:camera prst="orthographicFront"/>
            <a:lightRig rig="flat" dir="t"/>
          </a:scene3d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C7B03D2-EAE0-7E05-0E2B-1136BA30979B}"/>
                </a:ext>
              </a:extLst>
            </p:cNvPr>
            <p:cNvSpPr/>
            <p:nvPr/>
          </p:nvSpPr>
          <p:spPr>
            <a:xfrm>
              <a:off x="0" y="298404"/>
              <a:ext cx="4724399" cy="1496250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9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z="190500" extrusionH="12700" prstMaterial="plastic">
              <a:bevelT w="50800" h="50800"/>
            </a:sp3d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 sz="2000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047BA2F-5290-5DAE-0C2C-ECEDDCADEF18}"/>
                </a:ext>
              </a:extLst>
            </p:cNvPr>
            <p:cNvSpPr txBox="1"/>
            <p:nvPr/>
          </p:nvSpPr>
          <p:spPr>
            <a:xfrm>
              <a:off x="0" y="298404"/>
              <a:ext cx="4724399" cy="1496250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6666" tIns="395732" rIns="366666" bIns="14224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5">
                    <a:lumMod val="75000"/>
                  </a:schemeClr>
                </a:buClr>
                <a:buChar char="•"/>
              </a:pPr>
              <a:r>
                <a:rPr lang="de-DE" sz="2400" b="1" kern="1200" dirty="0"/>
                <a:t>Raus aus den Orten der Sünde!</a:t>
              </a:r>
              <a:endParaRPr lang="en" sz="2400" b="1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5">
                    <a:lumMod val="75000"/>
                  </a:schemeClr>
                </a:buClr>
                <a:buChar char="•"/>
              </a:pPr>
              <a:r>
                <a:rPr lang="de-DE" sz="2400" b="1" kern="1200" dirty="0"/>
                <a:t>Trennt euch von den Sündern!</a:t>
              </a:r>
              <a:endParaRPr lang="en" sz="2400" b="1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5">
                    <a:lumMod val="75000"/>
                  </a:schemeClr>
                </a:buClr>
                <a:buChar char="•"/>
              </a:pPr>
              <a:r>
                <a:rPr lang="en" sz="2400" b="1" kern="1200" dirty="0"/>
                <a:t>Fasst nichts Unreines an!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BAC8BF44-6B95-91AE-8712-EA4FF7B9B792}"/>
              </a:ext>
            </a:extLst>
          </p:cNvPr>
          <p:cNvGrpSpPr/>
          <p:nvPr/>
        </p:nvGrpSpPr>
        <p:grpSpPr>
          <a:xfrm>
            <a:off x="834528" y="3437318"/>
            <a:ext cx="3307080" cy="560880"/>
            <a:chOff x="236220" y="17964"/>
            <a:chExt cx="3307080" cy="560880"/>
          </a:xfrm>
          <a:scene3d>
            <a:camera prst="orthographicFront"/>
            <a:lightRig rig="flat" dir="t"/>
          </a:scene3d>
        </p:grpSpPr>
        <p:sp>
          <p:nvSpPr>
            <p:cNvPr id="18" name="Rechteck: abgerundete Ecken 17">
              <a:extLst>
                <a:ext uri="{FF2B5EF4-FFF2-40B4-BE49-F238E27FC236}">
                  <a16:creationId xmlns:a16="http://schemas.microsoft.com/office/drawing/2014/main" id="{8424D31F-8C2B-1922-0527-BD94C8DD77A8}"/>
                </a:ext>
              </a:extLst>
            </p:cNvPr>
            <p:cNvSpPr/>
            <p:nvPr/>
          </p:nvSpPr>
          <p:spPr>
            <a:xfrm>
              <a:off x="236220" y="17964"/>
              <a:ext cx="3307080" cy="560880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 sz="2000"/>
            </a:p>
          </p:txBody>
        </p:sp>
        <p:sp>
          <p:nvSpPr>
            <p:cNvPr id="19" name="Rechteck: abgerundete Ecken 6">
              <a:extLst>
                <a:ext uri="{FF2B5EF4-FFF2-40B4-BE49-F238E27FC236}">
                  <a16:creationId xmlns:a16="http://schemas.microsoft.com/office/drawing/2014/main" id="{11DD3C00-0240-657D-F2D8-AAA5ED1D5693}"/>
                </a:ext>
              </a:extLst>
            </p:cNvPr>
            <p:cNvSpPr txBox="1"/>
            <p:nvPr/>
          </p:nvSpPr>
          <p:spPr>
            <a:xfrm>
              <a:off x="263600" y="45344"/>
              <a:ext cx="3252320" cy="5061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000" tIns="0" rIns="125000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" sz="2800" b="1" kern="1200" dirty="0"/>
                <a:t>Der RUF</a:t>
              </a: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E272B74-1877-0235-8583-8623609B7654}"/>
              </a:ext>
            </a:extLst>
          </p:cNvPr>
          <p:cNvGrpSpPr/>
          <p:nvPr/>
        </p:nvGrpSpPr>
        <p:grpSpPr>
          <a:xfrm>
            <a:off x="6795983" y="3758170"/>
            <a:ext cx="4724399" cy="2700189"/>
            <a:chOff x="0" y="2177694"/>
            <a:chExt cx="4724399" cy="2154600"/>
          </a:xfrm>
          <a:scene3d>
            <a:camera prst="orthographicFront"/>
            <a:lightRig rig="flat" dir="t"/>
          </a:scene3d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91FEE963-F262-5C6D-9B92-C3F23758DDB7}"/>
                </a:ext>
              </a:extLst>
            </p:cNvPr>
            <p:cNvSpPr/>
            <p:nvPr/>
          </p:nvSpPr>
          <p:spPr>
            <a:xfrm>
              <a:off x="0" y="2177694"/>
              <a:ext cx="4724399" cy="21546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9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z="190500" extrusionH="12700" prstMaterial="plastic">
              <a:bevelT w="50800" h="50800"/>
            </a:sp3d>
          </p:spPr>
          <p:style>
            <a:lnRef idx="1">
              <a:schemeClr val="accent5">
                <a:hueOff val="-12247053"/>
                <a:satOff val="-58196"/>
                <a:lumOff val="17843"/>
                <a:alphaOff val="0"/>
              </a:schemeClr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 sz="2000"/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B78E90A3-644B-AFBB-DE59-48A719C38528}"/>
                </a:ext>
              </a:extLst>
            </p:cNvPr>
            <p:cNvSpPr txBox="1"/>
            <p:nvPr/>
          </p:nvSpPr>
          <p:spPr>
            <a:xfrm>
              <a:off x="0" y="2177694"/>
              <a:ext cx="4724399" cy="2154600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6666" tIns="395732" rIns="366666" bIns="14224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6">
                    <a:lumMod val="50000"/>
                  </a:schemeClr>
                </a:buClr>
                <a:buChar char="•"/>
              </a:pPr>
              <a:r>
                <a:rPr lang="de-DE" sz="2400" b="1" kern="1200" dirty="0"/>
                <a:t>Ich werde bei dir wohnen</a:t>
              </a:r>
              <a:endParaRPr lang="en" sz="2400" b="1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6">
                    <a:lumMod val="50000"/>
                  </a:schemeClr>
                </a:buClr>
                <a:buChar char="•"/>
              </a:pPr>
              <a:r>
                <a:rPr lang="de-DE" sz="2400" b="1" kern="1200" dirty="0"/>
                <a:t>Ich werde dein Gott sein</a:t>
              </a:r>
              <a:endParaRPr lang="en" sz="2400" b="1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6">
                    <a:lumMod val="50000"/>
                  </a:schemeClr>
                </a:buClr>
                <a:buChar char="•"/>
              </a:pPr>
              <a:r>
                <a:rPr lang="de-DE" sz="2400" b="1" kern="1200" dirty="0"/>
                <a:t>Ihr werdet mein Volk sein</a:t>
              </a:r>
              <a:endParaRPr lang="en" sz="2400" b="1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6">
                    <a:lumMod val="50000"/>
                  </a:schemeClr>
                </a:buClr>
                <a:buChar char="•"/>
              </a:pPr>
              <a:r>
                <a:rPr lang="de-DE" sz="2400" b="1" kern="1200" dirty="0"/>
                <a:t>Ich werde dich empfangen</a:t>
              </a:r>
              <a:endParaRPr lang="en" sz="2400" b="1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6">
                    <a:lumMod val="50000"/>
                  </a:schemeClr>
                </a:buClr>
                <a:buChar char="•"/>
              </a:pPr>
              <a:r>
                <a:rPr lang="de-DE" sz="2400" b="1" kern="1200" dirty="0"/>
                <a:t>Ich werde dein Vater sein</a:t>
              </a:r>
              <a:endParaRPr lang="en" sz="2400" b="1" kern="1200" dirty="0"/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4965F7C7-9DEC-1A4D-5919-E8EE79304D78}"/>
              </a:ext>
            </a:extLst>
          </p:cNvPr>
          <p:cNvGrpSpPr/>
          <p:nvPr/>
        </p:nvGrpSpPr>
        <p:grpSpPr>
          <a:xfrm>
            <a:off x="7032203" y="3424565"/>
            <a:ext cx="3307080" cy="632015"/>
            <a:chOff x="236220" y="1897254"/>
            <a:chExt cx="3307080" cy="560880"/>
          </a:xfrm>
          <a:scene3d>
            <a:camera prst="orthographicFront"/>
            <a:lightRig rig="flat" dir="t"/>
          </a:scene3d>
        </p:grpSpPr>
        <p:sp>
          <p:nvSpPr>
            <p:cNvPr id="24" name="Rechteck: abgerundete Ecken 23">
              <a:extLst>
                <a:ext uri="{FF2B5EF4-FFF2-40B4-BE49-F238E27FC236}">
                  <a16:creationId xmlns:a16="http://schemas.microsoft.com/office/drawing/2014/main" id="{50A1BE2B-EEE2-C287-9CED-4D5F146F8376}"/>
                </a:ext>
              </a:extLst>
            </p:cNvPr>
            <p:cNvSpPr/>
            <p:nvPr/>
          </p:nvSpPr>
          <p:spPr>
            <a:xfrm>
              <a:off x="236220" y="1897254"/>
              <a:ext cx="3307080" cy="560880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12247053"/>
                <a:satOff val="-58196"/>
                <a:lumOff val="17843"/>
                <a:alphaOff val="0"/>
              </a:schemeClr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de-DE" sz="2000"/>
            </a:p>
          </p:txBody>
        </p:sp>
        <p:sp>
          <p:nvSpPr>
            <p:cNvPr id="25" name="Rechteck: abgerundete Ecken 6">
              <a:extLst>
                <a:ext uri="{FF2B5EF4-FFF2-40B4-BE49-F238E27FC236}">
                  <a16:creationId xmlns:a16="http://schemas.microsoft.com/office/drawing/2014/main" id="{1A00772A-22C1-82EE-AA3F-4C43176E54AD}"/>
                </a:ext>
              </a:extLst>
            </p:cNvPr>
            <p:cNvSpPr txBox="1"/>
            <p:nvPr/>
          </p:nvSpPr>
          <p:spPr>
            <a:xfrm>
              <a:off x="263600" y="1924634"/>
              <a:ext cx="3252320" cy="50612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000" tIns="0" rIns="125000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" sz="2800" b="1" kern="1200" dirty="0"/>
                <a:t>Die FOLGEN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994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DAS ERGEBNIS VEREINTER BEMÜHUNGEN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4138863" y="0"/>
            <a:ext cx="8053136" cy="769441"/>
          </a:xfrm>
          <a:prstGeom prst="rect">
            <a:avLst/>
          </a:prstGeom>
          <a:solidFill>
            <a:schemeClr val="accent3">
              <a:lumMod val="50000"/>
              <a:alpha val="82000"/>
            </a:schemeClr>
          </a:solidFill>
          <a:effectLst>
            <a:softEdge rad="139700"/>
          </a:effectLst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dist="38100" dir="8700000" algn="bl" rotWithShape="0">
                    <a:srgbClr val="00B050"/>
                  </a:outerShdw>
                </a:effectLst>
              </a:rPr>
              <a:t>TROST UND </a:t>
            </a:r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FF7A8"/>
                    </a:gs>
                    <a:gs pos="46000">
                      <a:srgbClr val="FFC000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effectLst>
                  <a:outerShdw dist="38100" dir="8700000" algn="bl" rotWithShape="0">
                    <a:srgbClr val="00B050"/>
                  </a:outerShdw>
                </a:effectLst>
              </a:rPr>
              <a:t>FREUDE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2261937" y="673791"/>
            <a:ext cx="993006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Ich rede mit großem Freimut zu euch; mir wird viel Ruhm zuteil euretwegen; </a:t>
            </a:r>
            <a:br>
              <a:rPr lang="de-DE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ich bin erfüllt mit Trost; ich habe überschwängliche Freude in aller unsrer Bedrängnis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.”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(2. Kor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278974"/>
            <a:ext cx="12008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200" b="1" dirty="0"/>
              <a:t>Trotz der Probleme, denen er begegnete, war Paulus überglücklich. (2 Kor. 7,4). </a:t>
            </a:r>
            <a:br>
              <a:rPr lang="de-DE" sz="2200" b="1" dirty="0"/>
            </a:br>
            <a:r>
              <a:rPr lang="de-DE" sz="2200" b="1" dirty="0"/>
              <a:t>Was verursachte diese Freude?</a:t>
            </a:r>
            <a:endParaRPr lang="en" sz="22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886"/>
          <a:stretch>
            <a:fillRect/>
          </a:stretch>
        </p:blipFill>
        <p:spPr>
          <a:xfrm>
            <a:off x="2655471" y="1837979"/>
            <a:ext cx="6881058" cy="336939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0" y="5136945"/>
            <a:ext cx="12192000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200" b="1" dirty="0">
                <a:solidFill>
                  <a:prstClr val="black"/>
                </a:solidFill>
              </a:rPr>
              <a:t>Paulus hatte einen harten Brief an die Korinther geschrieben, der sie traurig machte (2 Kor. 7,8). </a:t>
            </a:r>
          </a:p>
          <a:p>
            <a:pPr lvl="0" algn="ctr">
              <a:spcBef>
                <a:spcPts val="600"/>
              </a:spcBef>
              <a:defRPr/>
            </a:pPr>
            <a:r>
              <a:rPr lang="de-DE" sz="2200" b="1" dirty="0">
                <a:solidFill>
                  <a:prstClr val="black"/>
                </a:solidFill>
              </a:rPr>
              <a:t>Doch diese Traurigkeit führte sie zur Buße (2 Kor. 7,9-10).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Dies führte zu einer vollständigen Veränderung ihrer Beziehung zu Paulus und zueinander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(2 Kor. 7,11-12).</a:t>
            </a:r>
            <a:endParaRPr kumimoji="0" lang="en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3" name="Scrollen: horizontal 12">
            <a:extLst>
              <a:ext uri="{FF2B5EF4-FFF2-40B4-BE49-F238E27FC236}">
                <a16:creationId xmlns:a16="http://schemas.microsoft.com/office/drawing/2014/main" id="{17A52D0F-3F89-25F7-A488-F8662094A6F2}"/>
              </a:ext>
            </a:extLst>
          </p:cNvPr>
          <p:cNvSpPr/>
          <p:nvPr/>
        </p:nvSpPr>
        <p:spPr>
          <a:xfrm>
            <a:off x="69413" y="68352"/>
            <a:ext cx="3501559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Do,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3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. Sept – </a:t>
            </a: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Trost und Freude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/>
      <p:bldP spid="1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2">
            <a:extLst>
              <a:ext uri="{FF2B5EF4-FFF2-40B4-BE49-F238E27FC236}">
                <a16:creationId xmlns:a16="http://schemas.microsoft.com/office/drawing/2014/main" id="{547B0E2A-F005-2515-E6C0-8A525712E7A8}"/>
              </a:ext>
            </a:extLst>
          </p:cNvPr>
          <p:cNvSpPr txBox="1"/>
          <p:nvPr/>
        </p:nvSpPr>
        <p:spPr>
          <a:xfrm>
            <a:off x="2817495" y="-87086"/>
            <a:ext cx="32684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“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Wir sind von allen Seiten bedrängt, </a:t>
            </a:r>
            <a:b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aber wir ängstigen uns nicht. Uns ist bange, aber wir verzagen nicht.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”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</a:rPr>
              <a:t> 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Candara" panose="020E0502030303020204" pitchFamily="34" charset="0"/>
            </a:endParaRPr>
          </a:p>
        </p:txBody>
      </p:sp>
      <p:sp>
        <p:nvSpPr>
          <p:cNvPr id="6" name="CuadroTexto 2">
            <a:extLst>
              <a:ext uri="{FF2B5EF4-FFF2-40B4-BE49-F238E27FC236}">
                <a16:creationId xmlns:a16="http://schemas.microsoft.com/office/drawing/2014/main" id="{C54C3F8E-E82D-F4B6-308C-29420984869F}"/>
              </a:ext>
            </a:extLst>
          </p:cNvPr>
          <p:cNvSpPr txBox="1"/>
          <p:nvPr/>
        </p:nvSpPr>
        <p:spPr>
          <a:xfrm>
            <a:off x="6801354" y="1313497"/>
            <a:ext cx="386170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“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Wir leiden Verfolgung, aber wir werden nicht verlassen. </a:t>
            </a:r>
            <a:b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Wir werden unterdrückt, aber wir kommen </a:t>
            </a:r>
            <a:b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nicht um.“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Candara" panose="020E0502030303020204" pitchFamily="34" charset="0"/>
            </a:endParaRPr>
          </a:p>
        </p:txBody>
      </p:sp>
      <p:sp>
        <p:nvSpPr>
          <p:cNvPr id="8" name="CuadroTexto 2">
            <a:extLst>
              <a:ext uri="{FF2B5EF4-FFF2-40B4-BE49-F238E27FC236}">
                <a16:creationId xmlns:a16="http://schemas.microsoft.com/office/drawing/2014/main" id="{A9243214-5DC5-B872-812F-A6ACC8ED05E5}"/>
              </a:ext>
            </a:extLst>
          </p:cNvPr>
          <p:cNvSpPr txBox="1"/>
          <p:nvPr/>
        </p:nvSpPr>
        <p:spPr>
          <a:xfrm>
            <a:off x="351202" y="5265741"/>
            <a:ext cx="1018902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“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Wir tragen allezeit das Sterben JESU an unserm Leibe, </a:t>
            </a:r>
            <a:b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</a:b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auf dass auch das Leben JESU an unserm Leibe offenbar werde.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”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andara" panose="020E0502030303020204" pitchFamily="34" charset="0"/>
              </a:rPr>
              <a:t>(2. Kor 4:8–10)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6316BAC-7A41-7171-C0EF-7BF0A6685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83092">
            <a:off x="1308610" y="1906885"/>
            <a:ext cx="4005545" cy="278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FD6AA-9074-6C84-A550-FF71794E1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E195E49-8EDD-A694-AC19-D640AF85378E}"/>
              </a:ext>
            </a:extLst>
          </p:cNvPr>
          <p:cNvSpPr txBox="1"/>
          <p:nvPr/>
        </p:nvSpPr>
        <p:spPr>
          <a:xfrm>
            <a:off x="4138863" y="0"/>
            <a:ext cx="8053136" cy="769441"/>
          </a:xfrm>
          <a:prstGeom prst="rect">
            <a:avLst/>
          </a:prstGeom>
          <a:solidFill>
            <a:schemeClr val="accent3">
              <a:lumMod val="50000"/>
              <a:alpha val="82000"/>
            </a:schemeClr>
          </a:solidFill>
          <a:effectLst>
            <a:softEdge rad="139700"/>
          </a:effectLst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dist="38100" dir="8700000" algn="bl" rotWithShape="0">
                    <a:srgbClr val="00B050"/>
                  </a:outerShdw>
                </a:effectLst>
              </a:rPr>
              <a:t>TROST UND </a:t>
            </a:r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FF7A8"/>
                    </a:gs>
                    <a:gs pos="46000">
                      <a:srgbClr val="FFC000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effectLst>
                  <a:outerShdw dist="38100" dir="8700000" algn="bl" rotWithShape="0">
                    <a:srgbClr val="00B050"/>
                  </a:outerShdw>
                </a:effectLst>
              </a:rPr>
              <a:t>FREUDE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956CF97-0DAA-3433-6515-C20E09F17B74}"/>
              </a:ext>
            </a:extLst>
          </p:cNvPr>
          <p:cNvSpPr txBox="1"/>
          <p:nvPr/>
        </p:nvSpPr>
        <p:spPr>
          <a:xfrm>
            <a:off x="2261937" y="673791"/>
            <a:ext cx="993006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Ich rede mit großem Freimut zu euch; mir wird viel Ruhm zuteil euretwegen; </a:t>
            </a:r>
            <a:br>
              <a:rPr lang="de-DE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ich bin erfüllt mit Trost; ich habe überschwängliche Freude in aller unsrer Bedrängnis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.”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(2. Kor 7:4)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241735E5-F928-58B9-15F0-59EC251918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4722575"/>
              </p:ext>
            </p:extLst>
          </p:nvPr>
        </p:nvGraphicFramePr>
        <p:xfrm>
          <a:off x="665820" y="2194926"/>
          <a:ext cx="10689751" cy="1855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DF6F01E7-6AAB-BED4-BBE2-370700A13EFA}"/>
              </a:ext>
            </a:extLst>
          </p:cNvPr>
          <p:cNvSpPr txBox="1"/>
          <p:nvPr/>
        </p:nvSpPr>
        <p:spPr>
          <a:xfrm>
            <a:off x="69414" y="3782250"/>
            <a:ext cx="121225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800" b="1" dirty="0"/>
              <a:t>So fanden alle Trost. </a:t>
            </a:r>
            <a:br>
              <a:rPr lang="de-DE" sz="2800" b="1" dirty="0"/>
            </a:br>
            <a:r>
              <a:rPr lang="de-DE" sz="2800" b="1" dirty="0">
                <a:highlight>
                  <a:srgbClr val="FFEE9F"/>
                </a:highlight>
              </a:rPr>
              <a:t>Titus</a:t>
            </a:r>
            <a:r>
              <a:rPr lang="de-DE" sz="2800" b="1" dirty="0"/>
              <a:t>, der Begleiter des Paulus, wurde </a:t>
            </a:r>
            <a:r>
              <a:rPr lang="de-DE" sz="2800" b="1" dirty="0">
                <a:solidFill>
                  <a:srgbClr val="FFFF00"/>
                </a:solidFill>
              </a:rPr>
              <a:t>getröstet.</a:t>
            </a:r>
            <a:r>
              <a:rPr lang="de-DE" sz="2800" b="1" dirty="0"/>
              <a:t> (2 Kor 7,7). </a:t>
            </a:r>
            <a:br>
              <a:rPr lang="de-DE" sz="2800" b="1" dirty="0"/>
            </a:br>
            <a:r>
              <a:rPr lang="de-DE" sz="2800" b="1" dirty="0">
                <a:highlight>
                  <a:srgbClr val="FFEE9F"/>
                </a:highlight>
              </a:rPr>
              <a:t>Paulus</a:t>
            </a:r>
            <a:r>
              <a:rPr lang="de-DE" sz="2800" b="1" dirty="0"/>
              <a:t> wurde durch die Ankunft des Titus </a:t>
            </a:r>
            <a:r>
              <a:rPr lang="de-DE" sz="2800" b="1" dirty="0">
                <a:solidFill>
                  <a:srgbClr val="FFFF00"/>
                </a:solidFill>
              </a:rPr>
              <a:t>getröstet</a:t>
            </a:r>
            <a:r>
              <a:rPr lang="de-DE" sz="2800" b="1" dirty="0"/>
              <a:t> (2 Kor 7,6). </a:t>
            </a:r>
            <a:br>
              <a:rPr lang="de-DE" sz="2800" b="1" dirty="0"/>
            </a:br>
            <a:r>
              <a:rPr lang="de-DE" sz="2800" b="1" dirty="0">
                <a:highlight>
                  <a:srgbClr val="FFEE9F"/>
                </a:highlight>
              </a:rPr>
              <a:t>Die Korinther </a:t>
            </a:r>
            <a:r>
              <a:rPr lang="de-DE" sz="2800" b="1" dirty="0"/>
              <a:t>waren </a:t>
            </a:r>
            <a:r>
              <a:rPr lang="de-DE" sz="2800" b="1" dirty="0">
                <a:solidFill>
                  <a:srgbClr val="FFFF00"/>
                </a:solidFill>
              </a:rPr>
              <a:t>getröstet</a:t>
            </a:r>
            <a:r>
              <a:rPr lang="de-DE" sz="2800" b="1" dirty="0"/>
              <a:t> worden, </a:t>
            </a:r>
            <a:br>
              <a:rPr lang="de-DE" sz="2800" b="1" dirty="0"/>
            </a:br>
            <a:r>
              <a:rPr lang="de-DE" sz="2800" b="1" dirty="0"/>
              <a:t>was auch dem </a:t>
            </a:r>
            <a:r>
              <a:rPr lang="de-DE" sz="2800" b="1" dirty="0">
                <a:highlight>
                  <a:srgbClr val="FFEE9F"/>
                </a:highlight>
              </a:rPr>
              <a:t>Paulus</a:t>
            </a:r>
            <a:r>
              <a:rPr lang="de-DE" sz="2800" b="1" dirty="0"/>
              <a:t> </a:t>
            </a:r>
            <a:r>
              <a:rPr lang="de-DE" sz="2800" b="1" dirty="0">
                <a:solidFill>
                  <a:srgbClr val="FFFF00"/>
                </a:solidFill>
              </a:rPr>
              <a:t>Trost spendete </a:t>
            </a:r>
            <a:br>
              <a:rPr lang="de-DE" sz="2800" b="1" dirty="0"/>
            </a:br>
            <a:r>
              <a:rPr lang="de-DE" sz="2800" b="1" dirty="0"/>
              <a:t>(2 Kor 7,13).</a:t>
            </a:r>
            <a:endParaRPr lang="en" sz="2800" b="1" dirty="0"/>
          </a:p>
        </p:txBody>
      </p:sp>
      <p:sp>
        <p:nvSpPr>
          <p:cNvPr id="13" name="Scrollen: horizontal 12">
            <a:extLst>
              <a:ext uri="{FF2B5EF4-FFF2-40B4-BE49-F238E27FC236}">
                <a16:creationId xmlns:a16="http://schemas.microsoft.com/office/drawing/2014/main" id="{276DCF17-CBDC-480F-6A17-B4C71C2598F4}"/>
              </a:ext>
            </a:extLst>
          </p:cNvPr>
          <p:cNvSpPr/>
          <p:nvPr/>
        </p:nvSpPr>
        <p:spPr>
          <a:xfrm>
            <a:off x="69413" y="68352"/>
            <a:ext cx="3501559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Do,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3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. Sept – </a:t>
            </a: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Trost und Freude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72ACCA4-AF9F-3E06-0E25-8998CD4BCE8C}"/>
              </a:ext>
            </a:extLst>
          </p:cNvPr>
          <p:cNvSpPr txBox="1"/>
          <p:nvPr/>
        </p:nvSpPr>
        <p:spPr>
          <a:xfrm>
            <a:off x="-318977" y="32429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980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 bld="one"/>
        </p:bldSub>
      </p:bldGraphic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07F0F9-6BEE-D98A-9FBB-1F2E95117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FB6CBE6-BD27-F908-617F-321C5A1D9524}"/>
              </a:ext>
            </a:extLst>
          </p:cNvPr>
          <p:cNvSpPr txBox="1"/>
          <p:nvPr/>
        </p:nvSpPr>
        <p:spPr>
          <a:xfrm>
            <a:off x="4138863" y="0"/>
            <a:ext cx="8053136" cy="769441"/>
          </a:xfrm>
          <a:prstGeom prst="rect">
            <a:avLst/>
          </a:prstGeom>
          <a:solidFill>
            <a:schemeClr val="accent3">
              <a:lumMod val="50000"/>
              <a:alpha val="82000"/>
            </a:schemeClr>
          </a:solidFill>
          <a:effectLst>
            <a:softEdge rad="139700"/>
          </a:effectLst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dist="38100" dir="8700000" algn="bl" rotWithShape="0">
                    <a:srgbClr val="00B050"/>
                  </a:outerShdw>
                </a:effectLst>
              </a:rPr>
              <a:t>TROST UND </a:t>
            </a:r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FF7A8"/>
                    </a:gs>
                    <a:gs pos="46000">
                      <a:srgbClr val="FFC000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effectLst>
                  <a:outerShdw dist="38100" dir="8700000" algn="bl" rotWithShape="0">
                    <a:srgbClr val="00B050"/>
                  </a:outerShdw>
                </a:effectLst>
              </a:rPr>
              <a:t>FREUDE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AA71C64-1850-B025-E0E0-1050351C61B7}"/>
              </a:ext>
            </a:extLst>
          </p:cNvPr>
          <p:cNvSpPr txBox="1"/>
          <p:nvPr/>
        </p:nvSpPr>
        <p:spPr>
          <a:xfrm>
            <a:off x="2261937" y="673791"/>
            <a:ext cx="9930062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Ich rede mit großem Freimut zu euch; mir wird viel Ruhm zuteil euretwegen; </a:t>
            </a:r>
            <a:br>
              <a:rPr lang="de-DE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ich bin erfüllt mit Trost; ich habe überschwängliche Freude in aller unsrer Bedrängnis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.”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(2. Kor 7:4)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6BCA23C-52C8-3021-D133-64897473CDF5}"/>
              </a:ext>
            </a:extLst>
          </p:cNvPr>
          <p:cNvSpPr txBox="1"/>
          <p:nvPr/>
        </p:nvSpPr>
        <p:spPr>
          <a:xfrm>
            <a:off x="5160335" y="1715520"/>
            <a:ext cx="6251506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Doch Paulus schrieb sich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das nicht als Verdienst zu. </a:t>
            </a:r>
          </a:p>
          <a:p>
            <a:pPr lvl="0" algn="ctr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Wenn </a:t>
            </a:r>
            <a:r>
              <a:rPr lang="de-DE" sz="2800" b="1" dirty="0">
                <a:solidFill>
                  <a:prstClr val="black"/>
                </a:solidFill>
                <a:highlight>
                  <a:srgbClr val="FFEE9F"/>
                </a:highlight>
              </a:rPr>
              <a:t>Pastoren</a:t>
            </a:r>
            <a:r>
              <a:rPr lang="de-DE" sz="2800" b="1" dirty="0">
                <a:solidFill>
                  <a:prstClr val="black"/>
                </a:solidFill>
              </a:rPr>
              <a:t> und </a:t>
            </a:r>
            <a:r>
              <a:rPr lang="de-DE" sz="2800" b="1" dirty="0">
                <a:solidFill>
                  <a:prstClr val="black"/>
                </a:solidFill>
                <a:highlight>
                  <a:srgbClr val="FFEE9F"/>
                </a:highlight>
              </a:rPr>
              <a:t>Gemeindemitglieder</a:t>
            </a:r>
            <a:r>
              <a:rPr lang="de-DE" sz="2800" b="1" dirty="0">
                <a:solidFill>
                  <a:prstClr val="black"/>
                </a:solidFill>
              </a:rPr>
              <a:t>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Freude und Trost erfahren dürfen, dann deshalb,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weil </a:t>
            </a:r>
            <a:r>
              <a:rPr lang="de-DE" sz="2800" b="1" dirty="0">
                <a:solidFill>
                  <a:prstClr val="black"/>
                </a:solidFill>
                <a:highlight>
                  <a:srgbClr val="FFEE9F"/>
                </a:highlight>
              </a:rPr>
              <a:t>GOTT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  <a:highlight>
                  <a:srgbClr val="FFEE9F"/>
                </a:highlight>
              </a:rPr>
              <a:t>„die Demütigen tröstet“ </a:t>
            </a:r>
          </a:p>
          <a:p>
            <a:pPr lvl="0" algn="ctr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(2. Kor 7,6a).</a:t>
            </a:r>
            <a:endParaRPr kumimoji="0" lang="e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445BA3E-5681-CF2B-7D38-F0364A6D5E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6455" y="1520452"/>
            <a:ext cx="4529921" cy="5101163"/>
          </a:xfrm>
          <a:prstGeom prst="rect">
            <a:avLst/>
          </a:prstGeom>
        </p:spPr>
      </p:pic>
      <p:sp>
        <p:nvSpPr>
          <p:cNvPr id="13" name="Scrollen: horizontal 12">
            <a:extLst>
              <a:ext uri="{FF2B5EF4-FFF2-40B4-BE49-F238E27FC236}">
                <a16:creationId xmlns:a16="http://schemas.microsoft.com/office/drawing/2014/main" id="{EBDD523D-77BD-E608-F6D3-8BB154A085EF}"/>
              </a:ext>
            </a:extLst>
          </p:cNvPr>
          <p:cNvSpPr/>
          <p:nvPr/>
        </p:nvSpPr>
        <p:spPr>
          <a:xfrm>
            <a:off x="69413" y="68352"/>
            <a:ext cx="3501559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Do,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3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. Sept – </a:t>
            </a: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Trost und Freude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56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124200" y="499646"/>
            <a:ext cx="9067799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3200" b="1" dirty="0">
                <a:latin typeface="Constantia" panose="02030602050306030303" pitchFamily="18" charset="0"/>
              </a:rPr>
              <a:t>„DIENST bedeutet DIENEN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und </a:t>
            </a:r>
            <a:r>
              <a:rPr lang="de-DE" sz="3200" b="1" dirty="0">
                <a:highlight>
                  <a:srgbClr val="D9A8FE"/>
                </a:highlight>
                <a:latin typeface="Constantia" panose="02030602050306030303" pitchFamily="18" charset="0"/>
              </a:rPr>
              <a:t>zu diesem Dienst </a:t>
            </a:r>
            <a:r>
              <a:rPr lang="de-DE" sz="3200" b="1" dirty="0">
                <a:latin typeface="Constantia" panose="02030602050306030303" pitchFamily="18" charset="0"/>
              </a:rPr>
              <a:t>sind </a:t>
            </a:r>
            <a:r>
              <a:rPr lang="de-DE" sz="3200" b="1" dirty="0">
                <a:highlight>
                  <a:srgbClr val="D9A8FE"/>
                </a:highlight>
                <a:latin typeface="Constantia" panose="02030602050306030303" pitchFamily="18" charset="0"/>
              </a:rPr>
              <a:t>wir alle berufen. </a:t>
            </a:r>
          </a:p>
          <a:p>
            <a:pPr>
              <a:spcBef>
                <a:spcPts val="600"/>
              </a:spcBef>
            </a:pPr>
            <a:r>
              <a:rPr lang="de-DE" sz="3200" b="1" dirty="0">
                <a:latin typeface="Constantia" panose="02030602050306030303" pitchFamily="18" charset="0"/>
              </a:rPr>
              <a:t>Es ist eine Schande für GOTT,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wenn sich jemand für ein Leben entscheidet,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das nur der Selbstbefriedigung dient. </a:t>
            </a:r>
          </a:p>
          <a:p>
            <a:pPr>
              <a:spcBef>
                <a:spcPts val="600"/>
              </a:spcBef>
            </a:pPr>
            <a:r>
              <a:rPr lang="de-DE" sz="3200" b="1" dirty="0">
                <a:latin typeface="Constantia" panose="02030602050306030303" pitchFamily="18" charset="0"/>
              </a:rPr>
              <a:t>Meine Brüder und Schwestern,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ist euch bewusst, dass jedes Jahr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Tausende und Abertausende von Seelen zugrunde gehen und in ihren Sünden sterben, weil das Licht der Wahrheit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nicht auf ihren Weg geschienen hat?“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3731486" y="6303762"/>
            <a:ext cx="7572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2000" b="1" dirty="0"/>
              <a:t>E. G. White, </a:t>
            </a:r>
            <a:r>
              <a:rPr lang="en-US" sz="2000" b="1" dirty="0"/>
              <a:t>Reflecting Christ (JESUS </a:t>
            </a:r>
            <a:r>
              <a:rPr lang="en-US" sz="2000" b="1" dirty="0" err="1"/>
              <a:t>widerspiegeln</a:t>
            </a:r>
            <a:r>
              <a:rPr lang="en-US" sz="2000" b="1" dirty="0"/>
              <a:t>)</a:t>
            </a:r>
            <a:r>
              <a:rPr lang="en" sz="2000" b="1" dirty="0"/>
              <a:t>, 30. August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082A2C0-3F6F-DBC3-57C6-09A8AA9E6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4889" cy="6858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0BB0F2-9EF7-1B60-0CC5-D7779FC13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CDA885F-125C-02AD-2F10-163D23A71143}"/>
              </a:ext>
            </a:extLst>
          </p:cNvPr>
          <p:cNvSpPr txBox="1"/>
          <p:nvPr/>
        </p:nvSpPr>
        <p:spPr>
          <a:xfrm>
            <a:off x="222913" y="154128"/>
            <a:ext cx="9067799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3200" b="1" dirty="0">
                <a:latin typeface="Constantia" panose="02030602050306030303" pitchFamily="18" charset="0"/>
              </a:rPr>
              <a:t>„In unserer Welt gibt es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ein großes Werk zu vollbringen. </a:t>
            </a:r>
          </a:p>
          <a:p>
            <a:pPr>
              <a:spcBef>
                <a:spcPts val="600"/>
              </a:spcBef>
            </a:pPr>
            <a:r>
              <a:rPr lang="de-DE" sz="3200" b="1" dirty="0">
                <a:highlight>
                  <a:srgbClr val="D9A8FE"/>
                </a:highlight>
                <a:latin typeface="Constantia" panose="02030602050306030303" pitchFamily="18" charset="0"/>
              </a:rPr>
              <a:t>Männer und Frauen </a:t>
            </a:r>
            <a:br>
              <a:rPr lang="de-DE" sz="3200" b="1" dirty="0">
                <a:highlight>
                  <a:srgbClr val="D9A8FE"/>
                </a:highlight>
                <a:latin typeface="Constantia" panose="02030602050306030303" pitchFamily="18" charset="0"/>
              </a:rPr>
            </a:br>
            <a:r>
              <a:rPr lang="de-DE" sz="3200" b="1" dirty="0">
                <a:highlight>
                  <a:srgbClr val="D9A8FE"/>
                </a:highlight>
                <a:latin typeface="Constantia" panose="02030602050306030303" pitchFamily="18" charset="0"/>
              </a:rPr>
              <a:t>sollen bekehrt werden, </a:t>
            </a:r>
            <a:br>
              <a:rPr lang="de-DE" sz="3200" b="1" dirty="0">
                <a:highlight>
                  <a:srgbClr val="D9A8FE"/>
                </a:highlight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nicht durch die Gabe der Zungenrede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oder durch das Wirken von Wundern,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sondern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highlight>
                  <a:srgbClr val="D9A8FE"/>
                </a:highlight>
                <a:latin typeface="Constantia" panose="02030602050306030303" pitchFamily="18" charset="0"/>
              </a:rPr>
              <a:t>durch die Verkündigung </a:t>
            </a:r>
            <a:br>
              <a:rPr lang="de-DE" sz="3200" b="1" dirty="0">
                <a:highlight>
                  <a:srgbClr val="D9A8FE"/>
                </a:highlight>
                <a:latin typeface="Constantia" panose="02030602050306030303" pitchFamily="18" charset="0"/>
              </a:rPr>
            </a:br>
            <a:r>
              <a:rPr lang="de-DE" sz="3200" b="1" dirty="0">
                <a:highlight>
                  <a:srgbClr val="D9A8FE"/>
                </a:highlight>
                <a:latin typeface="Constantia" panose="02030602050306030303" pitchFamily="18" charset="0"/>
              </a:rPr>
              <a:t>des gekreuzigten CHRISTUS. </a:t>
            </a:r>
          </a:p>
          <a:p>
            <a:pPr>
              <a:spcBef>
                <a:spcPts val="600"/>
              </a:spcBef>
            </a:pPr>
            <a:r>
              <a:rPr lang="de-DE" sz="3200" b="1" dirty="0">
                <a:latin typeface="Constantia" panose="02030602050306030303" pitchFamily="18" charset="0"/>
              </a:rPr>
              <a:t>Warum sollten wir die Bemühungen,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die Welt besser zu machen,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aufschieben?“ </a:t>
            </a:r>
            <a:endParaRPr lang="en" sz="3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B1BEDEE-7982-F0C2-A3EC-5ED04298DA51}"/>
              </a:ext>
            </a:extLst>
          </p:cNvPr>
          <p:cNvSpPr txBox="1"/>
          <p:nvPr/>
        </p:nvSpPr>
        <p:spPr>
          <a:xfrm>
            <a:off x="2668232" y="6303762"/>
            <a:ext cx="7572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2000" b="1" dirty="0"/>
              <a:t>E. G. White, </a:t>
            </a:r>
            <a:r>
              <a:rPr lang="en-US" sz="2000" b="1" dirty="0"/>
              <a:t>Reflecting Christ (JESUS </a:t>
            </a:r>
            <a:r>
              <a:rPr lang="en-US" sz="2000" b="1" dirty="0" err="1"/>
              <a:t>widerspiegeln</a:t>
            </a:r>
            <a:r>
              <a:rPr lang="en-US" sz="2000" b="1" dirty="0"/>
              <a:t>)</a:t>
            </a:r>
            <a:r>
              <a:rPr lang="en" sz="2000" b="1" dirty="0"/>
              <a:t>, 30. August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99B7C1B-556C-BD46-8110-3FA551AF8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749" y="154128"/>
            <a:ext cx="4954522" cy="468462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47239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8167" y="1083489"/>
            <a:ext cx="11031085" cy="4477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129542" y="285443"/>
            <a:ext cx="44156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200" b="1" dirty="0"/>
              <a:t>Wer hat gesagt, dass das Leben eines Pastors bequem ist? Diener des Evangeliums</a:t>
            </a:r>
            <a:br>
              <a:rPr lang="de-DE" sz="2200" b="1" dirty="0"/>
            </a:br>
            <a:r>
              <a:rPr lang="de-DE" sz="2200" b="1" dirty="0"/>
              <a:t>tragen eine </a:t>
            </a:r>
            <a:r>
              <a:rPr lang="de-DE" sz="2200" b="1" dirty="0">
                <a:highlight>
                  <a:srgbClr val="FFEE9F"/>
                </a:highlight>
              </a:rPr>
              <a:t>große Verantwortung</a:t>
            </a:r>
            <a:br>
              <a:rPr lang="de-DE" sz="2200" b="1" dirty="0"/>
            </a:br>
            <a:r>
              <a:rPr lang="de-DE" sz="2200" b="1" dirty="0"/>
              <a:t>und ihre Bemühungen </a:t>
            </a:r>
            <a:br>
              <a:rPr lang="de-DE" sz="2200" b="1" dirty="0"/>
            </a:br>
            <a:r>
              <a:rPr lang="de-DE" sz="2200" b="1" dirty="0"/>
              <a:t>sind nicht ohne Gefahr.</a:t>
            </a:r>
            <a:endParaRPr lang="en" sz="22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663830" y="5595891"/>
            <a:ext cx="1092542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200" b="1" dirty="0">
                <a:solidFill>
                  <a:prstClr val="black"/>
                </a:solidFill>
              </a:rPr>
              <a:t>Wenn die </a:t>
            </a:r>
            <a:r>
              <a:rPr lang="de-DE" sz="2200" b="1" dirty="0">
                <a:solidFill>
                  <a:prstClr val="black"/>
                </a:solidFill>
                <a:highlight>
                  <a:srgbClr val="FFF7A8"/>
                </a:highlight>
              </a:rPr>
              <a:t>Gemeinde mit ihren Predigern zusammenarbeitet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und </a:t>
            </a:r>
            <a:r>
              <a:rPr lang="de-DE" sz="2200" b="1" dirty="0">
                <a:solidFill>
                  <a:srgbClr val="C00000"/>
                </a:solidFill>
              </a:rPr>
              <a:t>entscheidende Veränderungen im Lebensstil </a:t>
            </a:r>
            <a:r>
              <a:rPr lang="de-DE" sz="2200" b="1" dirty="0">
                <a:solidFill>
                  <a:prstClr val="black"/>
                </a:solidFill>
              </a:rPr>
              <a:t>vornimmt,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wird sie zu einem </a:t>
            </a:r>
            <a:r>
              <a:rPr lang="de-DE" sz="2200" b="1" dirty="0">
                <a:solidFill>
                  <a:prstClr val="black"/>
                </a:solidFill>
                <a:highlight>
                  <a:srgbClr val="FFF7A8"/>
                </a:highlight>
              </a:rPr>
              <a:t>versöhnenden Element, </a:t>
            </a:r>
            <a:r>
              <a:rPr lang="de-DE" sz="2200" b="1" dirty="0">
                <a:solidFill>
                  <a:prstClr val="black"/>
                </a:solidFill>
              </a:rPr>
              <a:t>das </a:t>
            </a:r>
            <a:r>
              <a:rPr lang="de-DE" sz="2200" b="1" dirty="0">
                <a:solidFill>
                  <a:prstClr val="black"/>
                </a:solidFill>
                <a:highlight>
                  <a:srgbClr val="FFF7A8"/>
                </a:highlight>
              </a:rPr>
              <a:t>allen Trost und Freude </a:t>
            </a:r>
            <a:r>
              <a:rPr lang="de-DE" sz="2200" b="1" dirty="0">
                <a:solidFill>
                  <a:prstClr val="black"/>
                </a:solidFill>
              </a:rPr>
              <a:t>schenkt.</a:t>
            </a:r>
            <a:endParaRPr kumimoji="0" lang="en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6095999" y="356226"/>
            <a:ext cx="570547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200" b="1" dirty="0">
                <a:solidFill>
                  <a:prstClr val="black"/>
                </a:solidFill>
              </a:rPr>
              <a:t>Liebe zu sterbenden Seelen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und die sanfte Fürsorge,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die sie geben müssen,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um diejenigen </a:t>
            </a:r>
            <a:r>
              <a:rPr lang="de-DE" sz="2200" b="1" dirty="0">
                <a:solidFill>
                  <a:prstClr val="black"/>
                </a:solidFill>
                <a:highlight>
                  <a:srgbClr val="FFEE9F"/>
                </a:highlight>
              </a:rPr>
              <a:t>zu erhalten und aufzubauen</a:t>
            </a:r>
            <a:r>
              <a:rPr lang="de-DE" sz="2200" b="1" dirty="0">
                <a:solidFill>
                  <a:prstClr val="black"/>
                </a:solidFill>
              </a:rPr>
              <a:t>, die das Evangelium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bereits angenommen haben,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unterscheidet wahre Diener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von gefräßigen Wölfen.</a:t>
            </a:r>
            <a:endParaRPr kumimoji="0" lang="en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963F8-0EEE-E1A3-05C6-A2A55CB8B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ED0F802-63DF-BCDB-44C4-B692039B344B}"/>
              </a:ext>
            </a:extLst>
          </p:cNvPr>
          <p:cNvSpPr txBox="1"/>
          <p:nvPr/>
        </p:nvSpPr>
        <p:spPr>
          <a:xfrm>
            <a:off x="893134" y="514538"/>
            <a:ext cx="5818951" cy="53245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de-DE" sz="2000" b="1" dirty="0">
                <a:solidFill>
                  <a:srgbClr val="35559D"/>
                </a:solidFill>
              </a:rPr>
              <a:t>DIE ARBEIT DES </a:t>
            </a:r>
            <a:r>
              <a:rPr lang="en" sz="2000" b="1" dirty="0">
                <a:solidFill>
                  <a:srgbClr val="35559D"/>
                </a:solidFill>
              </a:rPr>
              <a:t>PASTORS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Kompetente Diener</a:t>
            </a:r>
          </a:p>
          <a:p>
            <a:pPr lvl="1">
              <a:spcBef>
                <a:spcPts val="600"/>
              </a:spcBef>
            </a:pP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" sz="2000" b="1" dirty="0"/>
              <a:t>Die Riesiken des Dienstes</a:t>
            </a:r>
          </a:p>
          <a:p>
            <a:pPr lvl="1">
              <a:spcBef>
                <a:spcPts val="600"/>
              </a:spcBef>
            </a:pPr>
            <a:endParaRPr lang="en" sz="2000" b="1" dirty="0"/>
          </a:p>
          <a:p>
            <a:pPr>
              <a:spcBef>
                <a:spcPts val="600"/>
              </a:spcBef>
            </a:pPr>
            <a:br>
              <a:rPr lang="en" sz="2000" b="1" dirty="0">
                <a:solidFill>
                  <a:srgbClr val="BA4242"/>
                </a:solidFill>
              </a:rPr>
            </a:br>
            <a:r>
              <a:rPr lang="en" sz="2000" b="1" dirty="0">
                <a:solidFill>
                  <a:srgbClr val="BA4242"/>
                </a:solidFill>
              </a:rPr>
              <a:t>DIE AUFGABEN DER MITGLIEDER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Botschafter der Versöhnung</a:t>
            </a:r>
          </a:p>
          <a:p>
            <a:pPr lvl="1">
              <a:spcBef>
                <a:spcPts val="600"/>
              </a:spcBef>
            </a:pP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" sz="2000" b="1" dirty="0"/>
              <a:t>Der Ruf zur Heiligkeit</a:t>
            </a:r>
          </a:p>
          <a:p>
            <a:pPr lvl="1">
              <a:spcBef>
                <a:spcPts val="600"/>
              </a:spcBef>
            </a:pPr>
            <a:endParaRPr lang="en" sz="2000" b="1" dirty="0"/>
          </a:p>
          <a:p>
            <a:pPr>
              <a:spcBef>
                <a:spcPts val="600"/>
              </a:spcBef>
            </a:pPr>
            <a:endParaRPr lang="en" sz="2000" b="1" dirty="0">
              <a:solidFill>
                <a:srgbClr val="6B9B32"/>
              </a:solidFill>
            </a:endParaRP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6B9B32"/>
                </a:solidFill>
              </a:rPr>
              <a:t>DAS ERGEBNIS VEREINTER BEMÜHUNGEN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Trost und Freude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7F75EDF-2E3E-8495-D331-3275F15E52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585" y="402572"/>
            <a:ext cx="378948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C48C4C5-93B2-21DC-D9F8-E438256A0C3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855" y="4890939"/>
            <a:ext cx="378948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6291838F-155C-9B71-79A1-88B9EDB15BE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201" y="2614460"/>
            <a:ext cx="378763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F60C033-7AEB-C81A-FF50-A7015D2D37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134" y="3156635"/>
            <a:ext cx="412188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25E19B94-BFA0-6580-A5C6-FA778915A3A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134" y="1691756"/>
            <a:ext cx="412188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E323997-307D-B91B-FFDC-C3AE682DEE7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134" y="927625"/>
            <a:ext cx="412188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AB3A105-6ADE-0B75-2FD3-ECCAF6C0F94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134" y="3920230"/>
            <a:ext cx="411955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F62A9960-4001-643A-988F-D738C8F1978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951" y="5433569"/>
            <a:ext cx="411955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3726AC5-0C0B-EA1A-A004-C24D836750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66026" y="319313"/>
            <a:ext cx="3450635" cy="345673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9839A82D-C1EB-0AC9-4DDC-EDC5F3DAAB06}"/>
              </a:ext>
            </a:extLst>
          </p:cNvPr>
          <p:cNvSpPr txBox="1"/>
          <p:nvPr/>
        </p:nvSpPr>
        <p:spPr>
          <a:xfrm>
            <a:off x="8795814" y="4007835"/>
            <a:ext cx="2946706" cy="523220"/>
          </a:xfrm>
          <a:prstGeom prst="rect">
            <a:avLst/>
          </a:prstGeom>
          <a:solidFill>
            <a:srgbClr val="D06100"/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ptos Display" panose="020B0004020202020204" pitchFamily="34" charset="0"/>
              </a:rPr>
              <a:t>Ü b e r b l i c k</a:t>
            </a:r>
          </a:p>
        </p:txBody>
      </p:sp>
      <p:sp>
        <p:nvSpPr>
          <p:cNvPr id="10" name="Scrollen: horizontal 9">
            <a:extLst>
              <a:ext uri="{FF2B5EF4-FFF2-40B4-BE49-F238E27FC236}">
                <a16:creationId xmlns:a16="http://schemas.microsoft.com/office/drawing/2014/main" id="{CBF487E6-B623-17B2-5D9B-B5CD985FF1F9}"/>
              </a:ext>
            </a:extLst>
          </p:cNvPr>
          <p:cNvSpPr/>
          <p:nvPr/>
        </p:nvSpPr>
        <p:spPr>
          <a:xfrm>
            <a:off x="1898478" y="1174580"/>
            <a:ext cx="5056799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30. Aug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Früchte authentischen Dienstes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4" name="Scrollen: horizontal 13">
            <a:extLst>
              <a:ext uri="{FF2B5EF4-FFF2-40B4-BE49-F238E27FC236}">
                <a16:creationId xmlns:a16="http://schemas.microsoft.com/office/drawing/2014/main" id="{E8AC26E2-9D97-7E7A-9742-38489CB14BF7}"/>
              </a:ext>
            </a:extLst>
          </p:cNvPr>
          <p:cNvSpPr/>
          <p:nvPr/>
        </p:nvSpPr>
        <p:spPr>
          <a:xfrm>
            <a:off x="1898478" y="1950861"/>
            <a:ext cx="4074305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31. Aug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Leid und Herrlichkeit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6" name="Scrollen: horizontal 15">
            <a:extLst>
              <a:ext uri="{FF2B5EF4-FFF2-40B4-BE49-F238E27FC236}">
                <a16:creationId xmlns:a16="http://schemas.microsoft.com/office/drawing/2014/main" id="{1832FD4F-8392-B539-A51B-3E0A0A9C2B8F}"/>
              </a:ext>
            </a:extLst>
          </p:cNvPr>
          <p:cNvSpPr/>
          <p:nvPr/>
        </p:nvSpPr>
        <p:spPr>
          <a:xfrm>
            <a:off x="1901589" y="3381162"/>
            <a:ext cx="5642285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Di, 1. Sept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Versöhnungsdienst (Mitte: CHRISTUS)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7" name="Scrollen: horizontal 16">
            <a:extLst>
              <a:ext uri="{FF2B5EF4-FFF2-40B4-BE49-F238E27FC236}">
                <a16:creationId xmlns:a16="http://schemas.microsoft.com/office/drawing/2014/main" id="{C7F09ED8-69CE-B103-3B54-0468F4310746}"/>
              </a:ext>
            </a:extLst>
          </p:cNvPr>
          <p:cNvSpPr/>
          <p:nvPr/>
        </p:nvSpPr>
        <p:spPr>
          <a:xfrm>
            <a:off x="1923363" y="4150778"/>
            <a:ext cx="4172637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2. Sept – </a:t>
            </a: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Ein Aufruf, heilig zu sein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8" name="Scrollen: horizontal 17">
            <a:extLst>
              <a:ext uri="{FF2B5EF4-FFF2-40B4-BE49-F238E27FC236}">
                <a16:creationId xmlns:a16="http://schemas.microsoft.com/office/drawing/2014/main" id="{6163BB67-5DFD-80DB-1B1F-236AB018512A}"/>
              </a:ext>
            </a:extLst>
          </p:cNvPr>
          <p:cNvSpPr/>
          <p:nvPr/>
        </p:nvSpPr>
        <p:spPr>
          <a:xfrm>
            <a:off x="1926475" y="5668623"/>
            <a:ext cx="3501559" cy="554536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Do,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3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. Sept – </a:t>
            </a: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Trost und Freude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05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animBg="1"/>
      <p:bldP spid="10" grpId="0" uiExpand="1" build="p" animBg="1"/>
      <p:bldP spid="14" grpId="0" uiExpand="1" build="p" animBg="1"/>
      <p:bldP spid="16" grpId="0" uiExpand="1" build="p" animBg="1"/>
      <p:bldP spid="17" grpId="0" uiExpand="1" build="p" animBg="1"/>
      <p:bldP spid="18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2022307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DIE ARBEIT DES PASTORS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9796D0-8FCC-6353-30C9-03E13E68E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F188D3-531B-5042-59CF-19476CF0A8A3}"/>
              </a:ext>
            </a:extLst>
          </p:cNvPr>
          <p:cNvSpPr txBox="1"/>
          <p:nvPr/>
        </p:nvSpPr>
        <p:spPr>
          <a:xfrm>
            <a:off x="3794020" y="0"/>
            <a:ext cx="8397979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KOMPETENTE DIENER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F0A2687-F972-F7B9-DFE5-19D5923DF2FD}"/>
              </a:ext>
            </a:extLst>
          </p:cNvPr>
          <p:cNvSpPr txBox="1"/>
          <p:nvPr/>
        </p:nvSpPr>
        <p:spPr>
          <a:xfrm>
            <a:off x="4962598" y="4167117"/>
            <a:ext cx="6664717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Empfehlungsschreiben </a:t>
            </a:r>
            <a:br>
              <a:rPr lang="de-DE" sz="2400" b="1" dirty="0"/>
            </a:br>
            <a:r>
              <a:rPr lang="de-DE" sz="2400" b="1" dirty="0"/>
              <a:t>öffnen auch heute noch Türen, </a:t>
            </a:r>
            <a:br>
              <a:rPr lang="de-DE" sz="2400" b="1" dirty="0"/>
            </a:br>
            <a:r>
              <a:rPr lang="de-DE" sz="2400" b="1" dirty="0"/>
              <a:t>genau wie im 1. Jahrhundert. </a:t>
            </a:r>
          </a:p>
          <a:p>
            <a:pPr algn="ctr">
              <a:spcBef>
                <a:spcPts val="600"/>
              </a:spcBef>
            </a:pPr>
            <a:r>
              <a:rPr lang="de-DE" sz="2400" b="1" dirty="0"/>
              <a:t>Brauchte Paulus ein Empfehlungsschreiben, um von der Gemeinde in Korinth </a:t>
            </a:r>
            <a:br>
              <a:rPr lang="de-DE" sz="2400" b="1" dirty="0"/>
            </a:br>
            <a:r>
              <a:rPr lang="de-DE" sz="2400" b="1" dirty="0"/>
              <a:t>angenommen zu werden? (2. </a:t>
            </a:r>
            <a:r>
              <a:rPr lang="de-DE" sz="2400" b="1"/>
              <a:t>Kor 3:1)</a:t>
            </a:r>
            <a:endParaRPr lang="en" sz="24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58D616A-0AFB-AB26-3011-9DDCADF73B29}"/>
              </a:ext>
            </a:extLst>
          </p:cNvPr>
          <p:cNvSpPr txBox="1"/>
          <p:nvPr/>
        </p:nvSpPr>
        <p:spPr>
          <a:xfrm>
            <a:off x="4030609" y="636183"/>
            <a:ext cx="79248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Ihr seid unser Brief, in unser Herz geschrieben, </a:t>
            </a:r>
            <a:br>
              <a:rPr lang="de-DE" sz="2000" b="1" dirty="0">
                <a:solidFill>
                  <a:srgbClr val="FF0000"/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erkannt und gelesen von allen Menschen!</a:t>
            </a:r>
            <a:r>
              <a:rPr lang="en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” </a:t>
            </a:r>
            <a:r>
              <a:rPr lang="en" sz="1600" b="1" dirty="0">
                <a:solidFill>
                  <a:srgbClr val="FF0000"/>
                </a:solidFill>
                <a:latin typeface="Candara" panose="020E0502030303020204" pitchFamily="34" charset="0"/>
              </a:rPr>
              <a:t>(2. Kor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460588-AACA-C846-1B07-1606DD457B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358" y="2676639"/>
            <a:ext cx="3317826" cy="221188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A0538EF-6B31-E9F2-9030-41D446855BE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094556" y="1227855"/>
            <a:ext cx="5690443" cy="3200875"/>
          </a:xfrm>
          <a:prstGeom prst="rect">
            <a:avLst/>
          </a:prstGeom>
        </p:spPr>
      </p:pic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6144CF16-97B1-6280-05F0-BC2EF86682F5}"/>
              </a:ext>
            </a:extLst>
          </p:cNvPr>
          <p:cNvSpPr/>
          <p:nvPr/>
        </p:nvSpPr>
        <p:spPr>
          <a:xfrm>
            <a:off x="55375" y="60138"/>
            <a:ext cx="3063406" cy="888219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30. Aug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Früchte </a:t>
            </a:r>
            <a:b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authentischen Dienstes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9" name="CuadroTexto 1">
            <a:extLst>
              <a:ext uri="{FF2B5EF4-FFF2-40B4-BE49-F238E27FC236}">
                <a16:creationId xmlns:a16="http://schemas.microsoft.com/office/drawing/2014/main" id="{25D0D5CD-0A97-FDD8-1B47-FB4B6D320803}"/>
              </a:ext>
            </a:extLst>
          </p:cNvPr>
          <p:cNvSpPr txBox="1"/>
          <p:nvPr/>
        </p:nvSpPr>
        <p:spPr>
          <a:xfrm>
            <a:off x="477407" y="1435533"/>
            <a:ext cx="4107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Manche Dinge ändern sich </a:t>
            </a:r>
            <a:br>
              <a:rPr lang="de-DE" sz="2400" b="1" dirty="0"/>
            </a:br>
            <a:r>
              <a:rPr lang="de-DE" sz="2400" b="1" dirty="0"/>
              <a:t>im Laufe der Zeit kaum.</a:t>
            </a:r>
            <a:endParaRPr lang="en" sz="2400" b="1" dirty="0"/>
          </a:p>
        </p:txBody>
      </p:sp>
    </p:spTree>
    <p:extLst>
      <p:ext uri="{BB962C8B-B14F-4D97-AF65-F5344CB8AC3E}">
        <p14:creationId xmlns:p14="http://schemas.microsoft.com/office/powerpoint/2010/main" val="144835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4" grpId="0" uiExpand="1" build="p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3794020" y="0"/>
            <a:ext cx="8397979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KOMPETENTE DIENER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4030609" y="636183"/>
            <a:ext cx="79248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Ihr seid unser Brief, in unser Herz geschrieben, </a:t>
            </a:r>
            <a:br>
              <a:rPr lang="de-DE" sz="2000" b="1" dirty="0">
                <a:solidFill>
                  <a:srgbClr val="FF0000"/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erkannt und gelesen von allen Menschen!</a:t>
            </a:r>
            <a:r>
              <a:rPr lang="en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” </a:t>
            </a:r>
            <a:r>
              <a:rPr lang="en" sz="1600" b="1" dirty="0">
                <a:solidFill>
                  <a:srgbClr val="FF0000"/>
                </a:solidFill>
                <a:latin typeface="Candara" panose="020E0502030303020204" pitchFamily="34" charset="0"/>
              </a:rPr>
              <a:t>(2. Kor 3:2)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6892" y="1458378"/>
            <a:ext cx="3807541" cy="507672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884613" y="1980252"/>
            <a:ext cx="6291991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Er besaß das beste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verfügbare Empfehlungsschreiben: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die Korinther selbst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(2 Kor. 3,2). </a:t>
            </a:r>
          </a:p>
          <a:p>
            <a:pPr lvl="0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Ihre Herzen waren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durch die Gnade GOTTES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durch die Predigt des Apostels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und seiner Mitwirkenden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verwandelt worden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(2 Kor. 3,3).</a:t>
            </a:r>
            <a:endParaRPr kumimoji="0" lang="e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51714717-4C82-4F05-8342-B575C7BC49CC}"/>
              </a:ext>
            </a:extLst>
          </p:cNvPr>
          <p:cNvSpPr/>
          <p:nvPr/>
        </p:nvSpPr>
        <p:spPr>
          <a:xfrm>
            <a:off x="55375" y="60138"/>
            <a:ext cx="3063406" cy="888219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30. Aug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Früchte </a:t>
            </a:r>
            <a:b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authentischen Dienstes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04F992-9AB7-A517-8218-BD08DA588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3F620FD2-1BBD-681A-B74A-5039A22DF09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613"/>
          <a:stretch>
            <a:fillRect/>
          </a:stretch>
        </p:blipFill>
        <p:spPr>
          <a:xfrm>
            <a:off x="4196129" y="326010"/>
            <a:ext cx="8208948" cy="653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5F9D5BF-BF38-2E9D-A1C6-8BFAEFA862CA}"/>
              </a:ext>
            </a:extLst>
          </p:cNvPr>
          <p:cNvSpPr txBox="1"/>
          <p:nvPr/>
        </p:nvSpPr>
        <p:spPr>
          <a:xfrm>
            <a:off x="77422" y="2405898"/>
            <a:ext cx="3949455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" sz="2400" b="1" dirty="0">
                <a:solidFill>
                  <a:srgbClr val="FF0000"/>
                </a:solidFill>
                <a:latin typeface="Candara" panose="020E0502030303020204" pitchFamily="34" charset="0"/>
              </a:rPr>
              <a:t>“</a:t>
            </a:r>
            <a:r>
              <a:rPr lang="de-DE" sz="2400" b="1" dirty="0">
                <a:solidFill>
                  <a:srgbClr val="FF0000"/>
                </a:solidFill>
                <a:latin typeface="Candara" panose="020E0502030303020204" pitchFamily="34" charset="0"/>
              </a:rPr>
              <a:t>Ihr seid unser Brief, </a:t>
            </a:r>
            <a:br>
              <a:rPr lang="de-DE" sz="2400" b="1" dirty="0">
                <a:solidFill>
                  <a:srgbClr val="FF0000"/>
                </a:solidFill>
                <a:latin typeface="Candara" panose="020E0502030303020204" pitchFamily="34" charset="0"/>
              </a:rPr>
            </a:br>
            <a:r>
              <a:rPr lang="de-DE" sz="2400" b="1" dirty="0">
                <a:solidFill>
                  <a:srgbClr val="FF0000"/>
                </a:solidFill>
                <a:latin typeface="Candara" panose="020E0502030303020204" pitchFamily="34" charset="0"/>
              </a:rPr>
              <a:t>in unser Herz geschrieben, </a:t>
            </a:r>
            <a:br>
              <a:rPr lang="de-DE" sz="2400" b="1" dirty="0">
                <a:solidFill>
                  <a:srgbClr val="FF0000"/>
                </a:solidFill>
                <a:latin typeface="Candara" panose="020E0502030303020204" pitchFamily="34" charset="0"/>
              </a:rPr>
            </a:br>
            <a:r>
              <a:rPr lang="de-DE" sz="2400" b="1" dirty="0">
                <a:solidFill>
                  <a:srgbClr val="FF0000"/>
                </a:solidFill>
                <a:latin typeface="Candara" panose="020E0502030303020204" pitchFamily="34" charset="0"/>
              </a:rPr>
              <a:t>erkannt und gelesen </a:t>
            </a:r>
            <a:br>
              <a:rPr lang="de-DE" sz="2400" b="1" dirty="0">
                <a:solidFill>
                  <a:srgbClr val="FF0000"/>
                </a:solidFill>
                <a:latin typeface="Candara" panose="020E0502030303020204" pitchFamily="34" charset="0"/>
              </a:rPr>
            </a:br>
            <a:r>
              <a:rPr lang="de-DE" sz="2400" b="1" dirty="0">
                <a:solidFill>
                  <a:srgbClr val="FF0000"/>
                </a:solidFill>
                <a:latin typeface="Candara" panose="020E0502030303020204" pitchFamily="34" charset="0"/>
              </a:rPr>
              <a:t>von allen Menschen!</a:t>
            </a:r>
            <a:r>
              <a:rPr lang="en" sz="2400" b="1" dirty="0">
                <a:solidFill>
                  <a:srgbClr val="FF0000"/>
                </a:solidFill>
                <a:latin typeface="Candara" panose="020E0502030303020204" pitchFamily="34" charset="0"/>
              </a:rPr>
              <a:t>” </a:t>
            </a:r>
            <a:br>
              <a:rPr lang="en" sz="2400" b="1" dirty="0">
                <a:solidFill>
                  <a:srgbClr val="FF0000"/>
                </a:solidFill>
                <a:latin typeface="Candara" panose="020E0502030303020204" pitchFamily="34" charset="0"/>
              </a:rPr>
            </a:br>
            <a:r>
              <a:rPr lang="en" b="1" dirty="0">
                <a:solidFill>
                  <a:srgbClr val="FF0000"/>
                </a:solidFill>
                <a:latin typeface="Candara" panose="020E0502030303020204" pitchFamily="34" charset="0"/>
              </a:rPr>
              <a:t>(2. Kor 3:2)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796EF1E-8B08-A7CE-6A1B-704BD551FB51}"/>
              </a:ext>
            </a:extLst>
          </p:cNvPr>
          <p:cNvSpPr txBox="1"/>
          <p:nvPr/>
        </p:nvSpPr>
        <p:spPr>
          <a:xfrm>
            <a:off x="55374" y="4252557"/>
            <a:ext cx="458696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200" b="1" dirty="0"/>
              <a:t>Paulus und seine Helfer waren "fähig als Diener eines neuen Bundes" (2 Kor. 3,6).</a:t>
            </a:r>
            <a:br>
              <a:rPr lang="de-DE" sz="2200" b="1" dirty="0"/>
            </a:br>
            <a:r>
              <a:rPr lang="de-DE" sz="2200" b="1" dirty="0"/>
              <a:t> Ein herrlicher Bund, </a:t>
            </a:r>
            <a:br>
              <a:rPr lang="de-DE" sz="2200" b="1" dirty="0"/>
            </a:br>
            <a:r>
              <a:rPr lang="de-DE" sz="2200" b="1" dirty="0"/>
              <a:t>vom HEILIGEN GEIST </a:t>
            </a:r>
            <a:br>
              <a:rPr lang="de-DE" sz="2200" b="1" dirty="0"/>
            </a:br>
            <a:r>
              <a:rPr lang="de-DE" sz="2200" b="1" dirty="0"/>
              <a:t>auf das Herz geschrieben </a:t>
            </a:r>
            <a:br>
              <a:rPr lang="de-DE" sz="2200" b="1" dirty="0"/>
            </a:br>
            <a:r>
              <a:rPr lang="de-DE" sz="2200" b="1" dirty="0"/>
              <a:t>für das ewige Leben.</a:t>
            </a:r>
            <a:endParaRPr lang="en" sz="2200" b="1" dirty="0"/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28E48F15-F47A-7251-D2C3-D3D023F8BD9A}"/>
              </a:ext>
            </a:extLst>
          </p:cNvPr>
          <p:cNvSpPr/>
          <p:nvPr/>
        </p:nvSpPr>
        <p:spPr>
          <a:xfrm>
            <a:off x="55375" y="60138"/>
            <a:ext cx="3063406" cy="888219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30. Aug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Früchte </a:t>
            </a:r>
            <a:b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authentischen Dienstes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B96984B-9D5D-BD3C-46EF-A8CAC17A8C45}"/>
              </a:ext>
            </a:extLst>
          </p:cNvPr>
          <p:cNvSpPr txBox="1"/>
          <p:nvPr/>
        </p:nvSpPr>
        <p:spPr>
          <a:xfrm>
            <a:off x="55376" y="959348"/>
            <a:ext cx="4586962" cy="1446550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KOMPETENTE </a:t>
            </a:r>
            <a:b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</a:br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DIENER</a:t>
            </a:r>
          </a:p>
        </p:txBody>
      </p:sp>
    </p:spTree>
    <p:extLst>
      <p:ext uri="{BB962C8B-B14F-4D97-AF65-F5344CB8AC3E}">
        <p14:creationId xmlns:p14="http://schemas.microsoft.com/office/powerpoint/2010/main" val="187224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115D54-8A4F-702E-2A5A-4BE6D0D43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69EA066-8B83-1D85-51FC-C084FC4E0B0A}"/>
              </a:ext>
            </a:extLst>
          </p:cNvPr>
          <p:cNvSpPr txBox="1"/>
          <p:nvPr/>
        </p:nvSpPr>
        <p:spPr>
          <a:xfrm>
            <a:off x="3794020" y="0"/>
            <a:ext cx="8397979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KOMPETENTE DIENER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DA3B6A-1C76-06F4-8E3C-2AB3AB8E8CDA}"/>
              </a:ext>
            </a:extLst>
          </p:cNvPr>
          <p:cNvSpPr txBox="1"/>
          <p:nvPr/>
        </p:nvSpPr>
        <p:spPr>
          <a:xfrm>
            <a:off x="4030609" y="688938"/>
            <a:ext cx="79248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Ihr seid unser Brief, in unser Herz geschrieben, </a:t>
            </a:r>
            <a:br>
              <a:rPr lang="de-DE" sz="2000" b="1" dirty="0">
                <a:solidFill>
                  <a:srgbClr val="FF0000"/>
                </a:solidFill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erkannt und gelesen von allen Menschen!</a:t>
            </a:r>
            <a:r>
              <a:rPr lang="en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” </a:t>
            </a:r>
            <a:r>
              <a:rPr lang="en" sz="1600" b="1" dirty="0">
                <a:solidFill>
                  <a:srgbClr val="FF0000"/>
                </a:solidFill>
                <a:latin typeface="Candara" panose="020E0502030303020204" pitchFamily="34" charset="0"/>
              </a:rPr>
              <a:t>(2. Kor 3:2)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9D5703-13D5-5657-963F-4905028BF6F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5" y="215613"/>
            <a:ext cx="4311634" cy="64267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6546D9F-318A-878F-9338-777304538416}"/>
              </a:ext>
            </a:extLst>
          </p:cNvPr>
          <p:cNvSpPr txBox="1"/>
          <p:nvPr/>
        </p:nvSpPr>
        <p:spPr>
          <a:xfrm>
            <a:off x="5318973" y="1870149"/>
            <a:ext cx="5921061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Doch einige folgten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einem anderen Bund,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dem des Heils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durch die in Stein gemeißelten Gesetze,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die sie daran hinderten,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die </a:t>
            </a:r>
            <a:r>
              <a:rPr lang="de-DE" sz="2800" b="1" dirty="0">
                <a:solidFill>
                  <a:prstClr val="black"/>
                </a:solidFill>
                <a:highlight>
                  <a:srgbClr val="FFFF66"/>
                </a:highlight>
              </a:rPr>
              <a:t>Herrlichkeit der Gnade </a:t>
            </a:r>
            <a:br>
              <a:rPr lang="de-DE" sz="2800" b="1" dirty="0">
                <a:solidFill>
                  <a:prstClr val="black"/>
                </a:solidFill>
                <a:highlight>
                  <a:srgbClr val="FFFF66"/>
                </a:highlight>
              </a:rPr>
            </a:br>
            <a:r>
              <a:rPr lang="de-DE" sz="2800" b="1" dirty="0">
                <a:solidFill>
                  <a:prstClr val="black"/>
                </a:solidFill>
              </a:rPr>
              <a:t>zu erkennen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1200" b="1" dirty="0">
                <a:solidFill>
                  <a:prstClr val="black"/>
                </a:solidFill>
              </a:rPr>
              <a:t>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(2 Kor. 3,7-9).</a:t>
            </a:r>
            <a:endParaRPr kumimoji="0" lang="e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E07B18D1-95E0-3C3B-569B-E98D963F8FC6}"/>
              </a:ext>
            </a:extLst>
          </p:cNvPr>
          <p:cNvSpPr/>
          <p:nvPr/>
        </p:nvSpPr>
        <p:spPr>
          <a:xfrm>
            <a:off x="55375" y="60138"/>
            <a:ext cx="3063406" cy="888219"/>
          </a:xfrm>
          <a:prstGeom prst="horizontalScroll">
            <a:avLst/>
          </a:prstGeom>
          <a:solidFill>
            <a:srgbClr val="FFC000">
              <a:alpha val="82000"/>
            </a:srgb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895350"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30. Aug –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Früchte </a:t>
            </a:r>
            <a:b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authentischen Dienstes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60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2130</Words>
  <Application>Microsoft Office PowerPoint</Application>
  <PresentationFormat>Panorámica</PresentationFormat>
  <Paragraphs>149</Paragraphs>
  <Slides>23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Constantia</vt:lpstr>
      <vt:lpstr>Candara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102</cp:revision>
  <dcterms:created xsi:type="dcterms:W3CDTF">2026-07-25T16:44:22Z</dcterms:created>
  <dcterms:modified xsi:type="dcterms:W3CDTF">2026-09-03T14:49:41Z</dcterms:modified>
</cp:coreProperties>
</file>