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1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diagrams/_rels/data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image" Target="../media/image37.jpg"/><Relationship Id="rId4" Type="http://schemas.openxmlformats.org/officeDocument/2006/relationships/image" Target="../media/image4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image" Target="../media/image37.jpg"/><Relationship Id="rId4" Type="http://schemas.openxmlformats.org/officeDocument/2006/relationships/image" Target="../media/image40.jpg"/></Relationships>
</file>

<file path=ppt/diagrams/colors1.xml><?xml version="1.0" encoding="utf-8"?>
<dgm:colorsDef xmlns:dgm="http://schemas.openxmlformats.org/drawingml/2006/diagram" xmlns:a="http://schemas.openxmlformats.org/drawingml/2006/main" uniqueId="urn:microsoft.com/office/officeart/2005/8/colors/accent2_1#2">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2">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3" qsCatId="3D" csTypeId="urn:microsoft.com/office/officeart/2005/8/colors/accent2_1#2"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 sz="2000" b="1" dirty="0">
              <a:solidFill>
                <a:srgbClr val="745E00"/>
              </a:solidFill>
            </a:rPr>
            <a:t>Obwohl Er reich war, wurde Er arm (2. Kor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 sz="2000" b="1" dirty="0">
              <a:solidFill>
                <a:srgbClr val="208438"/>
              </a:solidFill>
            </a:rPr>
            <a:t>Er verließ den Himmel, um auf Erden zu leben</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de-DE" sz="2000" b="1" dirty="0">
              <a:solidFill>
                <a:schemeClr val="tx2">
                  <a:lumMod val="75000"/>
                </a:schemeClr>
              </a:solidFill>
            </a:rPr>
            <a:t>Er gab als GOTT-SOHN vorübergehend Seine Herrschaft über das Universum auf, um als Menschen-Sohn Zimmermann zu werden</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dirty="0">
              <a:solidFill>
                <a:srgbClr val="1C97A8"/>
              </a:solidFill>
            </a:rPr>
            <a:t>Er verließ einen sicheren Ort (Himmel), um im Herrschaftsbereich des Feindes (Erde) zu leben</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de-DE" sz="2000" b="1" dirty="0">
              <a:solidFill>
                <a:schemeClr val="accent5">
                  <a:lumMod val="75000"/>
                </a:schemeClr>
              </a:solidFill>
            </a:rPr>
            <a:t>Er tauschte die königliche Krone gegen eine Dornenkrone aus</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69579">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4" qsCatId="3D" csTypeId="urn:microsoft.com/office/officeart/2005/8/colors/colorful1#3"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Dankbarkeit für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GOTTES Gnade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a:t>JESUS hat alles für uns gegeben. Unsere Dankbarkeit zeigt sich im Wunsch, uns Ihm ganz hinzugeben</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Wunsch,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Gottes Segen zu teilen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 9,11a)</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a:t>Wir geben anderen, weil wir zuerst </a:t>
          </a:r>
          <a:br>
            <a:rPr lang="de-DE" sz="2000" b="1" dirty="0"/>
          </a:br>
          <a:r>
            <a:rPr lang="de-DE" sz="2000" b="1" dirty="0"/>
            <a:t>von GOTT empfangen haben</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Aufrichtige Liebe</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Korinther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es-ES" sz="2000" b="1"/>
            <a:t>La dadivosidad es la evidencia de que el amor habita en nuestro corazón</a:t>
          </a:r>
          <a:endParaRPr lang="es-ES" sz="200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custLinFactNeighborX="23051">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Sie flehten um das Privileg, anderen helfen zu dürfen </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8,4)</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Trotz ihrer Armut gaben sie mehr als sie konnten </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8,2-3)</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3" qsCatId="3D" csTypeId="urn:microsoft.com/office/officeart/2005/8/colors/colorful5#2" csCatId="colorful" phldr="1"/>
      <dgm:spPr/>
      <dgm:t>
        <a:bodyPr/>
        <a:lstStyle/>
        <a:p>
          <a:endParaRPr lang="es-ES"/>
        </a:p>
      </dgm:t>
    </dgm:pt>
    <dgm:pt modelId="{2CE89600-6642-451A-8D0C-428779AFB63D}">
      <dgm:prSet custT="1"/>
      <dgm:spPr/>
      <dgm:t>
        <a:bodyPr/>
        <a:lstStyle/>
        <a:p>
          <a:pPr algn="ctr"/>
          <a:r>
            <a:rPr lang="de-DE" sz="2000" b="1" dirty="0">
              <a:effectLst>
                <a:outerShdw blurRad="38100" dist="38100" dir="2700000" algn="tl">
                  <a:srgbClr val="000000"/>
                </a:outerShdw>
              </a:effectLst>
            </a:rPr>
            <a:t>Sie empfingen die Gnade JESU (2 Kor.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de-DE" sz="2000" b="1" dirty="0">
              <a:effectLst>
                <a:outerShdw blurRad="38100" dist="38100" dir="2700000" algn="tl">
                  <a:srgbClr val="000000"/>
                </a:outerShdw>
              </a:effectLst>
            </a:rPr>
            <a:t>Sie gaben sich JESUS hin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4" qsCatId="3D" csTypeId="urn:microsoft.com/office/officeart/2005/8/colors/colorful1#4"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de-DE" sz="2000" b="1" dirty="0">
              <a:effectLst>
                <a:outerShdw blurRad="38100" dist="38100" dir="2700000" algn="tl">
                  <a:srgbClr val="000000"/>
                </a:outerShdw>
              </a:effectLst>
            </a:rPr>
            <a:t>FREUDIG</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es-ES" sz="2000" b="1" dirty="0" err="1"/>
            <a:t>ie</a:t>
          </a:r>
          <a:r>
            <a:rPr lang="es-ES" sz="2000" b="1" dirty="0"/>
            <a:t> </a:t>
          </a:r>
          <a:r>
            <a:rPr lang="es-ES" sz="2000" b="1" dirty="0" err="1"/>
            <a:t>waren</a:t>
          </a:r>
          <a:r>
            <a:rPr lang="es-ES" sz="2000" b="1" dirty="0"/>
            <a:t> </a:t>
          </a:r>
          <a:r>
            <a:rPr lang="es-ES" sz="2000" b="1" dirty="0" err="1"/>
            <a:t>glücklich</a:t>
          </a:r>
          <a:r>
            <a:rPr lang="es-ES" sz="2000" b="1" dirty="0"/>
            <a:t>, </a:t>
          </a:r>
          <a:r>
            <a:rPr lang="es-ES" sz="2000" b="1" dirty="0" err="1"/>
            <a:t>geben</a:t>
          </a:r>
          <a:r>
            <a:rPr lang="es-ES" sz="2000" b="1" dirty="0"/>
            <a:t> </a:t>
          </a:r>
          <a:r>
            <a:rPr lang="es-ES" sz="2000" b="1" dirty="0" err="1"/>
            <a:t>zu</a:t>
          </a:r>
          <a:r>
            <a:rPr lang="es-ES" sz="2000" b="1" dirty="0"/>
            <a:t> </a:t>
          </a:r>
          <a:r>
            <a:rPr lang="es-ES" sz="2000" b="1" dirty="0" err="1"/>
            <a:t>können</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de-DE" sz="2000" b="1" dirty="0">
              <a:effectLst>
                <a:outerShdw blurRad="38100" dist="38100" dir="2700000" algn="tl">
                  <a:srgbClr val="000000"/>
                </a:outerShdw>
              </a:effectLst>
            </a:rPr>
            <a:t>GROSSZÜGIG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de-DE" sz="2000" b="1" dirty="0"/>
            <a:t>hre Armut war kein Hindernis</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de-DE" sz="2000" b="1" dirty="0">
              <a:effectLst>
                <a:outerShdw blurRad="38100" dist="38100" dir="2700000" algn="tl">
                  <a:srgbClr val="000000"/>
                </a:outerShdw>
              </a:effectLst>
            </a:rPr>
            <a:t>mit VERGNÜGEN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(2 Kor.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de-DE" sz="2000" b="1" dirty="0"/>
            <a:t>ie taten es freiwillig und spontan</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nn-NO" sz="2000" b="1" dirty="0">
              <a:effectLst>
                <a:outerShdw blurRad="38100" dist="38100" dir="2700000" algn="tl">
                  <a:srgbClr val="000000"/>
                </a:outerShdw>
              </a:effectLst>
            </a:rPr>
            <a:t>als PRIVILEG</a:t>
          </a:r>
          <a:br>
            <a:rPr lang="nn-NO" sz="2000" b="1" dirty="0">
              <a:effectLst>
                <a:outerShdw blurRad="38100" dist="38100" dir="2700000" algn="tl">
                  <a:srgbClr val="000000"/>
                </a:outerShdw>
              </a:effectLst>
            </a:rPr>
          </a:br>
          <a:r>
            <a:rPr lang="nn-NO" sz="2000" b="1" dirty="0">
              <a:effectLst>
                <a:outerShdw blurRad="38100" dist="38100" dir="2700000" algn="tl">
                  <a:srgbClr val="000000"/>
                </a:outerShdw>
              </a:effectLst>
            </a:rPr>
            <a:t>(2 Kor.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de-DE" sz="2000" b="1" dirty="0"/>
            <a:t>o konnten sie ihre Liebe zu GOTT und der Gemeinde zu zeigen</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de-DE" sz="2000" b="1" dirty="0">
              <a:effectLst>
                <a:outerShdw blurRad="38100" dist="38100" dir="2700000" algn="tl">
                  <a:srgbClr val="000000"/>
                </a:outerShdw>
              </a:effectLst>
            </a:rPr>
            <a:t>als Akt der WEIHE (2 Kor.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es-ES" sz="2000" b="1" dirty="0" err="1"/>
            <a:t>eine</a:t>
          </a:r>
          <a:r>
            <a:rPr lang="es-ES" sz="2000" b="1" dirty="0"/>
            <a:t> </a:t>
          </a:r>
          <a:r>
            <a:rPr lang="es-ES" sz="2000" b="1" dirty="0" err="1"/>
            <a:t>Hingabe</a:t>
          </a:r>
          <a:r>
            <a:rPr lang="es-ES" sz="2000" b="1" dirty="0"/>
            <a:t> </a:t>
          </a:r>
          <a:r>
            <a:rPr lang="es-ES" sz="2000" b="1" dirty="0" err="1"/>
            <a:t>an</a:t>
          </a:r>
          <a:r>
            <a:rPr lang="es-ES" sz="2000" b="1" dirty="0"/>
            <a:t> GOTT </a:t>
          </a:r>
          <a:r>
            <a:rPr lang="de-DE" sz="2000" b="1" dirty="0"/>
            <a:t>steckte andere in ihrer Hingabe an</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2" qsCatId="3D" csTypeId="urn:microsoft.com/office/officeart/2005/8/colors/colorful4#2" csCatId="colorful" phldr="1"/>
      <dgm:spPr/>
      <dgm:t>
        <a:bodyPr/>
        <a:lstStyle/>
        <a:p>
          <a:endParaRPr lang="es-ES"/>
        </a:p>
      </dgm:t>
    </dgm:pt>
    <dgm:pt modelId="{6432BC70-2D9C-4FA5-BD6E-7396F6E834E8}">
      <dgm:prSet phldrT="[Texto]" phldr="0" custT="1"/>
      <dgm:spPr>
        <a:solidFill>
          <a:srgbClr val="CC6600"/>
        </a:solidFill>
      </dgm:spPr>
      <dgm:t>
        <a:bodyPr/>
        <a:lstStyle/>
        <a:p>
          <a:r>
            <a:rPr lang="de-DE" sz="2000" b="1" dirty="0">
              <a:effectLst>
                <a:outerShdw blurRad="38100" dist="38100" dir="2700000" algn="tl">
                  <a:srgbClr val="000000">
                    <a:alpha val="43137"/>
                  </a:srgbClr>
                </a:outerShdw>
              </a:effectLst>
            </a:rPr>
            <a:t>Jüdische Gemeinden</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de-DE" sz="2000" b="1" dirty="0">
              <a:effectLst>
                <a:outerShdw blurRad="38100" dist="38100" dir="2700000" algn="tl">
                  <a:srgbClr val="000000">
                    <a:alpha val="43137"/>
                  </a:srgbClr>
                </a:outerShdw>
              </a:effectLst>
            </a:rPr>
            <a:t>Sie tragen das Evangelium</a:t>
          </a:r>
          <a:endParaRPr lang="es-ES" sz="20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de-DE" sz="2000" b="1" dirty="0">
              <a:effectLst>
                <a:outerShdw blurRad="38100" dist="38100" dir="2700000" algn="tl">
                  <a:srgbClr val="000000">
                    <a:alpha val="43137"/>
                  </a:srgbClr>
                </a:outerShdw>
              </a:effectLst>
            </a:rPr>
            <a:t>Nichtjüdische Gemeinden</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r>
            <a:rPr lang="de-DE" sz="2000" b="1" dirty="0">
              <a:effectLst>
                <a:outerShdw blurRad="38100" dist="38100" dir="2700000" algn="tl">
                  <a:srgbClr val="000000">
                    <a:alpha val="43137"/>
                  </a:srgbClr>
                </a:outerShdw>
              </a:effectLst>
            </a:rPr>
            <a:t>Sie helfen mit ihren Mitteln</a:t>
          </a:r>
          <a:endParaRPr lang="es-ES" sz="20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2" qsCatId="3D" csTypeId="urn:microsoft.com/office/officeart/2005/8/colors/colorful3#2" csCatId="colorful" phldr="1"/>
      <dgm:spPr/>
      <dgm:t>
        <a:bodyPr/>
        <a:lstStyle/>
        <a:p>
          <a:endParaRPr lang="es-ES"/>
        </a:p>
      </dgm:t>
    </dgm:pt>
    <dgm:pt modelId="{CD7240CC-78C7-48D5-91F9-1319D8B37A27}">
      <dgm:prSet phldrT="[Texto]" phldr="0" custT="1"/>
      <dgm:spPr/>
      <dgm:t>
        <a:bodyPr/>
        <a:lstStyle/>
        <a:p>
          <a:r>
            <a:rPr lang="de-DE" sz="1600" b="1" dirty="0">
              <a:effectLst>
                <a:outerShdw blurRad="38100" dist="38100" dir="2700000" algn="tl">
                  <a:srgbClr val="000000"/>
                </a:outerShdw>
              </a:effectLst>
            </a:rPr>
            <a:t>Orts-gemeinde</a:t>
          </a:r>
          <a:endParaRPr lang="es-ES" sz="16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en" sz="1800" b="1" dirty="0">
              <a:effectLst>
                <a:outerShdw blurRad="38100" dist="38100" dir="2700000" algn="tl">
                  <a:srgbClr val="000000"/>
                </a:outerShdw>
              </a:effectLst>
            </a:rPr>
            <a:t>General-Konferenz</a:t>
          </a:r>
          <a:endParaRPr lang="es-ES"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de-DE" sz="1800" b="1" dirty="0">
              <a:effectLst>
                <a:outerShdw blurRad="38100" dist="38100" dir="2700000" algn="tl">
                  <a:srgbClr val="000000"/>
                </a:outerShdw>
              </a:effectLst>
            </a:rPr>
            <a:t>Konferenz</a:t>
          </a:r>
          <a:br>
            <a:rPr lang="de-DE" sz="1800" b="1" dirty="0">
              <a:effectLst>
                <a:outerShdw blurRad="38100" dist="38100" dir="2700000" algn="tl">
                  <a:srgbClr val="000000"/>
                </a:outerShdw>
              </a:effectLst>
            </a:rPr>
          </a:br>
          <a:r>
            <a:rPr lang="de-DE" sz="1800" b="1" dirty="0">
              <a:effectLst>
                <a:outerShdw blurRad="38100" dist="38100" dir="2700000" algn="tl">
                  <a:srgbClr val="000000"/>
                </a:outerShdw>
              </a:effectLst>
            </a:rPr>
            <a:t>Mission/</a:t>
          </a:r>
          <a:br>
            <a:rPr lang="de-DE" sz="1800" b="1" dirty="0">
              <a:effectLst>
                <a:outerShdw blurRad="38100" dist="38100" dir="2700000" algn="tl">
                  <a:srgbClr val="000000"/>
                </a:outerShdw>
              </a:effectLst>
            </a:rPr>
          </a:br>
          <a:r>
            <a:rPr lang="de-DE" sz="1800" b="1" dirty="0">
              <a:effectLst>
                <a:outerShdw blurRad="38100" dist="38100" dir="2700000" algn="tl">
                  <a:srgbClr val="000000"/>
                </a:outerShdw>
              </a:effectLst>
            </a:rPr>
            <a:t>Union</a:t>
          </a:r>
          <a:endParaRPr lang="es-ES"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en" sz="1800" b="1" dirty="0">
              <a:effectLst>
                <a:outerShdw blurRad="38100" dist="38100" dir="2700000" algn="tl">
                  <a:srgbClr val="000000"/>
                </a:outerShdw>
              </a:effectLst>
            </a:rPr>
            <a:t>Division</a:t>
          </a:r>
          <a:endParaRPr lang="es-ES"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745E00"/>
              </a:solidFill>
            </a:rPr>
            <a:t>Obwohl Er reich war, wurde Er arm (2. Kor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208438"/>
              </a:solidFill>
            </a:rPr>
            <a:t>Er verließ den Himmel, um auf Erden zu leben</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de-DE" sz="2000" b="1" kern="1200" dirty="0">
              <a:solidFill>
                <a:schemeClr val="tx2">
                  <a:lumMod val="75000"/>
                </a:schemeClr>
              </a:solidFill>
            </a:rPr>
            <a:t>Er gab als GOTT-SOHN vorübergehend Seine Herrschaft über das Universum auf, um als Menschen-Sohn Zimmermann zu werden</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467681"/>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1C97A8"/>
              </a:solidFill>
            </a:rPr>
            <a:t>Er verließ einen sicheren Ort (Himmel), um im Herrschaftsbereich des Feindes (Erde) zu leben</a:t>
          </a:r>
          <a:endParaRPr lang="es-ES" sz="2000" kern="1200" dirty="0">
            <a:solidFill>
              <a:srgbClr val="1C97A8"/>
            </a:solidFill>
          </a:endParaRPr>
        </a:p>
      </dsp:txBody>
      <dsp:txXfrm>
        <a:off x="389579" y="4467681"/>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de-DE" sz="2000" b="1" kern="1200" dirty="0">
              <a:solidFill>
                <a:schemeClr val="accent5">
                  <a:lumMod val="75000"/>
                </a:schemeClr>
              </a:solidFill>
            </a:rPr>
            <a:t>Er tauschte die königliche Krone gegen eine Dornenkrone aus</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Dankbarkeit für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GOTTES Gnade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JESUS hat alles für uns gegeben. Unsere Dankbarkeit zeigt sich im Wunsch, uns Ihm ganz hinzugeben</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Wunsch,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Gottes Segen zu teilen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 9,11a)</a:t>
          </a:r>
          <a:endParaRPr lang="es-ES" sz="20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89708"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Wir geben anderen, weil wir zuerst </a:t>
          </a:r>
          <a:br>
            <a:rPr lang="de-DE" sz="2000" b="1" kern="1200" dirty="0"/>
          </a:br>
          <a:r>
            <a:rPr lang="de-DE" sz="2000" b="1" kern="1200" dirty="0"/>
            <a:t>von GOTT empfangen haben</a:t>
          </a:r>
          <a:endParaRPr lang="es-ES" sz="2000" kern="1200" dirty="0"/>
        </a:p>
      </dsp:txBody>
      <dsp:txXfrm>
        <a:off x="3059091"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Aufrichtige Liebe</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Korinther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t>La dadivosidad es la evidencia de que el amor habita en nuestro corazón</a:t>
          </a:r>
          <a:endParaRPr lang="es-ES" sz="2000" kern="120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27"/>
          <a:ext cx="4400552" cy="654525"/>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Sie flehten um das Privileg, anderen helfen zu dürfen </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8,4)</a:t>
          </a:r>
        </a:p>
      </dsp:txBody>
      <dsp:txXfrm>
        <a:off x="31951" y="32078"/>
        <a:ext cx="4336650" cy="590623"/>
      </dsp:txXfrm>
    </dsp:sp>
    <dsp:sp modelId="{F8F6F75F-1573-4DA0-ACC3-3D93CED1CD83}">
      <dsp:nvSpPr>
        <dsp:cNvPr id="0" name=""/>
        <dsp:cNvSpPr/>
      </dsp:nvSpPr>
      <dsp:spPr>
        <a:xfrm>
          <a:off x="0" y="668785"/>
          <a:ext cx="4400552" cy="654525"/>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outerShdw>
              </a:effectLst>
              <a:latin typeface="Aptos" panose="02110004020202020204"/>
              <a:ea typeface="+mn-ea"/>
              <a:cs typeface="+mn-cs"/>
            </a:rPr>
            <a:t>Trotz ihrer Armut gaben sie mehr als sie konnten </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(2 Kor. 8,2-3)</a:t>
          </a:r>
        </a:p>
      </dsp:txBody>
      <dsp:txXfrm>
        <a:off x="31951" y="700736"/>
        <a:ext cx="4336650" cy="5906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708"/>
          <a:ext cx="3457574" cy="655055"/>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Sie empfingen die Gnade JESU (2 Kor. 8,9)</a:t>
          </a:r>
          <a:endParaRPr lang="es-ES" sz="2000" kern="1200" dirty="0">
            <a:effectLst>
              <a:outerShdw blurRad="38100" dist="38100" dir="2700000" algn="tl">
                <a:srgbClr val="000000"/>
              </a:outerShdw>
            </a:effectLst>
          </a:endParaRPr>
        </a:p>
      </dsp:txBody>
      <dsp:txXfrm>
        <a:off x="31977" y="32685"/>
        <a:ext cx="3393620" cy="591101"/>
      </dsp:txXfrm>
    </dsp:sp>
    <dsp:sp modelId="{B9DDC8E8-E407-48D4-8111-818FA67DBE63}">
      <dsp:nvSpPr>
        <dsp:cNvPr id="0" name=""/>
        <dsp:cNvSpPr/>
      </dsp:nvSpPr>
      <dsp:spPr>
        <a:xfrm>
          <a:off x="0" y="667674"/>
          <a:ext cx="3457574" cy="655055"/>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Sie gaben sich JESUS hin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8,5)</a:t>
          </a:r>
          <a:endParaRPr lang="es-ES" sz="2000" kern="1200" dirty="0">
            <a:effectLst>
              <a:outerShdw blurRad="38100" dist="38100" dir="2700000" algn="tl">
                <a:srgbClr val="000000"/>
              </a:outerShdw>
            </a:effectLst>
          </a:endParaRPr>
        </a:p>
      </dsp:txBody>
      <dsp:txXfrm>
        <a:off x="31977" y="699651"/>
        <a:ext cx="3393620" cy="5911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s-ES" sz="2000" b="1" kern="1200" dirty="0" err="1"/>
            <a:t>ie</a:t>
          </a:r>
          <a:r>
            <a:rPr lang="es-ES" sz="2000" b="1" kern="1200" dirty="0"/>
            <a:t> </a:t>
          </a:r>
          <a:r>
            <a:rPr lang="es-ES" sz="2000" b="1" kern="1200" dirty="0" err="1"/>
            <a:t>waren</a:t>
          </a:r>
          <a:r>
            <a:rPr lang="es-ES" sz="2000" b="1" kern="1200" dirty="0"/>
            <a:t> </a:t>
          </a:r>
          <a:r>
            <a:rPr lang="es-ES" sz="2000" b="1" kern="1200" dirty="0" err="1"/>
            <a:t>glücklich</a:t>
          </a:r>
          <a:r>
            <a:rPr lang="es-ES" sz="2000" b="1" kern="1200" dirty="0"/>
            <a:t>, </a:t>
          </a:r>
          <a:r>
            <a:rPr lang="es-ES" sz="2000" b="1" kern="1200" dirty="0" err="1"/>
            <a:t>geben</a:t>
          </a:r>
          <a:r>
            <a:rPr lang="es-ES" sz="2000" b="1" kern="1200" dirty="0"/>
            <a:t> </a:t>
          </a:r>
          <a:r>
            <a:rPr lang="es-ES" sz="2000" b="1" kern="1200" dirty="0" err="1"/>
            <a:t>zu</a:t>
          </a:r>
          <a:r>
            <a:rPr lang="es-ES" sz="2000" b="1" kern="1200" dirty="0"/>
            <a:t> </a:t>
          </a:r>
          <a:r>
            <a:rPr lang="es-ES" sz="2000" b="1" kern="1200" dirty="0" err="1"/>
            <a:t>können</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FREUDIG</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8,2a)</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hre Armut war kein Hindernis</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GROSSZÜGIG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ie taten es freiwillig und spontan</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mit VERGNÜGEN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(2 Kor.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de-DE" sz="2000" b="1" kern="1200" dirty="0"/>
            <a:t>o konnten sie ihre Liebe zu GOTT und der Gemeinde zu zeigen</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n-NO" sz="2000" b="1" kern="1200" dirty="0">
              <a:effectLst>
                <a:outerShdw blurRad="38100" dist="38100" dir="2700000" algn="tl">
                  <a:srgbClr val="000000"/>
                </a:outerShdw>
              </a:effectLst>
            </a:rPr>
            <a:t>als PRIVILEG</a:t>
          </a:r>
          <a:br>
            <a:rPr lang="nn-NO" sz="2000" b="1" kern="1200" dirty="0">
              <a:effectLst>
                <a:outerShdw blurRad="38100" dist="38100" dir="2700000" algn="tl">
                  <a:srgbClr val="000000"/>
                </a:outerShdw>
              </a:effectLst>
            </a:rPr>
          </a:br>
          <a:r>
            <a:rPr lang="nn-NO" sz="2000" b="1" kern="1200" dirty="0">
              <a:effectLst>
                <a:outerShdw blurRad="38100" dist="38100" dir="2700000" algn="tl">
                  <a:srgbClr val="000000"/>
                </a:outerShdw>
              </a:effectLst>
            </a:rPr>
            <a:t>(2 Kor.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s-ES" sz="2000" b="1" kern="1200" dirty="0" err="1"/>
            <a:t>eine</a:t>
          </a:r>
          <a:r>
            <a:rPr lang="es-ES" sz="2000" b="1" kern="1200" dirty="0"/>
            <a:t> </a:t>
          </a:r>
          <a:r>
            <a:rPr lang="es-ES" sz="2000" b="1" kern="1200" dirty="0" err="1"/>
            <a:t>Hingabe</a:t>
          </a:r>
          <a:r>
            <a:rPr lang="es-ES" sz="2000" b="1" kern="1200" dirty="0"/>
            <a:t> </a:t>
          </a:r>
          <a:r>
            <a:rPr lang="es-ES" sz="2000" b="1" kern="1200" dirty="0" err="1"/>
            <a:t>an</a:t>
          </a:r>
          <a:r>
            <a:rPr lang="es-ES" sz="2000" b="1" kern="1200" dirty="0"/>
            <a:t> GOTT </a:t>
          </a:r>
          <a:r>
            <a:rPr lang="de-DE" sz="2000" b="1" kern="1200" dirty="0"/>
            <a:t>steckte andere in ihrer Hingabe an</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als Akt der WEIHE (2 Kor.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Jüdische Gemeinden</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Sie tragen das Evangelium</a:t>
          </a:r>
          <a:endParaRPr lang="es-ES" sz="20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Nichtjüdische Gemeinden</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Sie helfen mit ihren Mitteln</a:t>
          </a:r>
          <a:endParaRPr lang="es-ES" sz="20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5337" y="123823"/>
          <a:ext cx="1007999" cy="1224000"/>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680" y="1449988"/>
          <a:ext cx="1115999" cy="8781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effectLst>
                <a:outerShdw blurRad="38100" dist="38100" dir="2700000" algn="tl">
                  <a:srgbClr val="000000"/>
                </a:outerShdw>
              </a:effectLst>
            </a:rPr>
            <a:t>Orts-gemeinde</a:t>
          </a:r>
          <a:endParaRPr lang="es-ES" sz="1600" b="1" kern="1200" dirty="0">
            <a:effectLst>
              <a:outerShdw blurRad="38100" dist="38100" dir="2700000" algn="tl">
                <a:srgbClr val="000000"/>
              </a:outerShdw>
            </a:effectLst>
          </a:endParaRPr>
        </a:p>
      </dsp:txBody>
      <dsp:txXfrm>
        <a:off x="28399" y="1475707"/>
        <a:ext cx="1064561" cy="826685"/>
      </dsp:txXfrm>
    </dsp:sp>
    <dsp:sp modelId="{6240A3A8-9023-4AE9-B435-120214A01AB4}">
      <dsp:nvSpPr>
        <dsp:cNvPr id="0" name=""/>
        <dsp:cNvSpPr/>
      </dsp:nvSpPr>
      <dsp:spPr>
        <a:xfrm>
          <a:off x="1089061" y="645824"/>
          <a:ext cx="215999" cy="17999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1089061" y="681824"/>
        <a:ext cx="161999" cy="107999"/>
      </dsp:txXfrm>
    </dsp:sp>
    <dsp:sp modelId="{A2402C1F-908A-4044-83A7-8258DB8C0B00}">
      <dsp:nvSpPr>
        <dsp:cNvPr id="0" name=""/>
        <dsp:cNvSpPr/>
      </dsp:nvSpPr>
      <dsp:spPr>
        <a:xfrm>
          <a:off x="1327098" y="123823"/>
          <a:ext cx="1007999" cy="1224000"/>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45683" y="1449988"/>
          <a:ext cx="1393514" cy="87812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effectLst>
                <a:outerShdw blurRad="38100" dist="38100" dir="2700000" algn="tl">
                  <a:srgbClr val="000000"/>
                </a:outerShdw>
              </a:effectLst>
            </a:rPr>
            <a:t>Konferenz</a:t>
          </a:r>
          <a:br>
            <a:rPr lang="de-DE" sz="1800" b="1" kern="1200" dirty="0">
              <a:effectLst>
                <a:outerShdw blurRad="38100" dist="38100" dir="2700000" algn="tl">
                  <a:srgbClr val="000000"/>
                </a:outerShdw>
              </a:effectLst>
            </a:rPr>
          </a:br>
          <a:r>
            <a:rPr lang="de-DE" sz="1800" b="1" kern="1200" dirty="0">
              <a:effectLst>
                <a:outerShdw blurRad="38100" dist="38100" dir="2700000" algn="tl">
                  <a:srgbClr val="000000"/>
                </a:outerShdw>
              </a:effectLst>
            </a:rPr>
            <a:t>Mission/</a:t>
          </a:r>
          <a:br>
            <a:rPr lang="de-DE" sz="1800" b="1" kern="1200" dirty="0">
              <a:effectLst>
                <a:outerShdw blurRad="38100" dist="38100" dir="2700000" algn="tl">
                  <a:srgbClr val="000000"/>
                </a:outerShdw>
              </a:effectLst>
            </a:rPr>
          </a:br>
          <a:r>
            <a:rPr lang="de-DE" sz="1800" b="1" kern="1200" dirty="0">
              <a:effectLst>
                <a:outerShdw blurRad="38100" dist="38100" dir="2700000" algn="tl">
                  <a:srgbClr val="000000"/>
                </a:outerShdw>
              </a:effectLst>
            </a:rPr>
            <a:t>Union</a:t>
          </a:r>
          <a:endParaRPr lang="es-ES" sz="1800" b="1" kern="1200" dirty="0">
            <a:effectLst>
              <a:outerShdw blurRad="38100" dist="38100" dir="2700000" algn="tl">
                <a:srgbClr val="000000"/>
              </a:outerShdw>
            </a:effectLst>
          </a:endParaRPr>
        </a:p>
      </dsp:txBody>
      <dsp:txXfrm>
        <a:off x="1171402" y="1475707"/>
        <a:ext cx="1342076" cy="826685"/>
      </dsp:txXfrm>
    </dsp:sp>
    <dsp:sp modelId="{0C29B168-0B11-47E0-A26F-288917C37C3F}">
      <dsp:nvSpPr>
        <dsp:cNvPr id="0" name=""/>
        <dsp:cNvSpPr/>
      </dsp:nvSpPr>
      <dsp:spPr>
        <a:xfrm>
          <a:off x="2370822" y="645824"/>
          <a:ext cx="215999" cy="179999"/>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2370822" y="681824"/>
        <a:ext cx="161999" cy="107999"/>
      </dsp:txXfrm>
    </dsp:sp>
    <dsp:sp modelId="{CB36F94E-AE41-4191-A389-815E236637CC}">
      <dsp:nvSpPr>
        <dsp:cNvPr id="0" name=""/>
        <dsp:cNvSpPr/>
      </dsp:nvSpPr>
      <dsp:spPr>
        <a:xfrm>
          <a:off x="2608859" y="123823"/>
          <a:ext cx="1007999" cy="1224000"/>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566201" y="1449988"/>
          <a:ext cx="1115999" cy="87812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Division</a:t>
          </a:r>
          <a:endParaRPr lang="es-ES" sz="1800" b="1" kern="1200" dirty="0">
            <a:effectLst>
              <a:outerShdw blurRad="38100" dist="38100" dir="2700000" algn="tl">
                <a:srgbClr val="000000"/>
              </a:outerShdw>
            </a:effectLst>
          </a:endParaRPr>
        </a:p>
      </dsp:txBody>
      <dsp:txXfrm>
        <a:off x="2591920" y="1475707"/>
        <a:ext cx="1064561" cy="826685"/>
      </dsp:txXfrm>
    </dsp:sp>
    <dsp:sp modelId="{8F5B832C-EFCC-42E3-845F-991653AD55B3}">
      <dsp:nvSpPr>
        <dsp:cNvPr id="0" name=""/>
        <dsp:cNvSpPr/>
      </dsp:nvSpPr>
      <dsp:spPr>
        <a:xfrm>
          <a:off x="3652583" y="645824"/>
          <a:ext cx="215999" cy="179999"/>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3652583" y="681824"/>
        <a:ext cx="161999" cy="107999"/>
      </dsp:txXfrm>
    </dsp:sp>
    <dsp:sp modelId="{A014DCC8-BC27-40F3-AF66-E9A5DD6BBA5D}">
      <dsp:nvSpPr>
        <dsp:cNvPr id="0" name=""/>
        <dsp:cNvSpPr/>
      </dsp:nvSpPr>
      <dsp:spPr>
        <a:xfrm>
          <a:off x="3890620" y="123823"/>
          <a:ext cx="1007999" cy="1224000"/>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709205" y="1449988"/>
          <a:ext cx="1393514" cy="87812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General-Konferenz</a:t>
          </a:r>
          <a:endParaRPr lang="es-ES" sz="1800" b="1" kern="1200" dirty="0">
            <a:effectLst>
              <a:outerShdw blurRad="38100" dist="38100" dir="2700000" algn="tl">
                <a:srgbClr val="000000"/>
              </a:outerShdw>
            </a:effectLst>
          </a:endParaRPr>
        </a:p>
      </dsp:txBody>
      <dsp:txXfrm>
        <a:off x="3734924" y="1475707"/>
        <a:ext cx="1342076" cy="82668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4">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2">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4.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3.jpg"/><Relationship Id="rId16" Type="http://schemas.openxmlformats.org/officeDocument/2006/relationships/diagramLayout" Target="../diagrams/layout4.xml"/><Relationship Id="rId20"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5.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05274" y="0"/>
            <a:ext cx="7715251" cy="156966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s-ES" sz="4800" b="1" spc="300" dirty="0" err="1">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HAUSHALTERSCHAFT</a:t>
            </a:r>
            <a:r>
              <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 </a:t>
            </a:r>
            <a:r>
              <a:rPr lang="es-ES" sz="4800" b="1" spc="300" dirty="0" err="1">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UND</a:t>
            </a:r>
            <a:r>
              <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 MISSION</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9888455" y="6273225"/>
            <a:ext cx="2028825" cy="584775"/>
          </a:xfrm>
          <a:prstGeom prst="rect">
            <a:avLst/>
          </a:prstGeom>
          <a:noFill/>
        </p:spPr>
        <p:txBody>
          <a:bodyPr wrap="square" rtlCol="0">
            <a:spAutoFit/>
          </a:bodyPr>
          <a:lstStyle/>
          <a:p>
            <a:pPr algn="r"/>
            <a:r>
              <a:rPr lang="es-ES" sz="1600" b="1" dirty="0" err="1">
                <a:solidFill>
                  <a:srgbClr val="FFEBC9"/>
                </a:solidFill>
                <a:effectLst>
                  <a:outerShdw blurRad="38100" dist="38100" dir="2700000" algn="tl">
                    <a:srgbClr val="000000">
                      <a:alpha val="43137"/>
                    </a:srgbClr>
                  </a:outerShdw>
                </a:effectLst>
              </a:rPr>
              <a:t>Lektion</a:t>
            </a:r>
            <a:r>
              <a:rPr lang="es-ES" sz="1600" b="1" dirty="0">
                <a:solidFill>
                  <a:srgbClr val="FFEBC9"/>
                </a:solidFill>
                <a:effectLst>
                  <a:outerShdw blurRad="38100" dist="38100" dir="2700000" algn="tl">
                    <a:srgbClr val="000000">
                      <a:alpha val="43137"/>
                    </a:srgbClr>
                  </a:outerShdw>
                </a:effectLst>
              </a:rPr>
              <a:t> 11 Sabbat, 12. Sept. 2026</a:t>
            </a:r>
          </a:p>
        </p:txBody>
      </p:sp>
      <p:pic>
        <p:nvPicPr>
          <p:cNvPr id="3" name="Grafik 8">
            <a:extLst>
              <a:ext uri="{FF2B5EF4-FFF2-40B4-BE49-F238E27FC236}">
                <a16:creationId xmlns:a16="http://schemas.microsoft.com/office/drawing/2014/main" id="{5B74D362-F188-9ABF-E7F0-E49CA6578E82}"/>
              </a:ext>
            </a:extLst>
          </p:cNvPr>
          <p:cNvPicPr>
            <a:picLocks noChangeAspect="1"/>
          </p:cNvPicPr>
          <p:nvPr/>
        </p:nvPicPr>
        <p:blipFill>
          <a:blip r:embed="rId3"/>
          <a:stretch>
            <a:fillRect/>
          </a:stretch>
        </p:blipFill>
        <p:spPr>
          <a:xfrm>
            <a:off x="11841080" y="477991"/>
            <a:ext cx="322346" cy="5967455"/>
          </a:xfrm>
          <a:prstGeom prst="rect">
            <a:avLst/>
          </a:prstGeom>
        </p:spPr>
      </p:pic>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89959" y="2069859"/>
            <a:ext cx="12191999" cy="2154380"/>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de-DE" sz="6000" b="1" noProof="0">
                <a:ln w="15875">
                  <a:noFill/>
                  <a:prstDash val="solid"/>
                </a:ln>
                <a:solidFill>
                  <a:srgbClr val="297F75"/>
                </a:solidFill>
                <a:effectLst>
                  <a:outerShdw dist="38100" dir="2700000" algn="bl" rotWithShape="0">
                    <a:srgbClr val="DD8E4B"/>
                  </a:outerShdw>
                </a:effectLst>
              </a:rPr>
              <a:t>ERGEBNISSE GUTER HAUSHALTERSCHAFT</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DIE </a:t>
            </a:r>
            <a:r>
              <a:rPr lang="es-ES" sz="4400" b="1" spc="30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EINHEIT</a:t>
            </a:r>
            <a:r>
              <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 DER </a:t>
            </a:r>
            <a:r>
              <a:rPr lang="es-ES" sz="4400" b="1" spc="30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GEMEINDE</a:t>
            </a:r>
            <a:endPar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923330"/>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de-DE" b="1" dirty="0">
                <a:latin typeface="Comic Sans MS" panose="030F0702030302020204" pitchFamily="66" charset="0"/>
              </a:rPr>
              <a:t>„Denn der Dienst dieser Sammlung füllt nicht allein aus, woran es den Heiligen mangelt, sondern wirkt auch überschwänglich darin, dass viele GOTT danken“ </a:t>
            </a:r>
            <a:r>
              <a:rPr lang="es-ES" sz="1400" b="1" dirty="0">
                <a:latin typeface="Comic Sans MS" panose="030F0702030302020204" pitchFamily="66" charset="0"/>
              </a:rPr>
              <a:t>(2. Kor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450848628"/>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772754"/>
            <a:ext cx="4391026" cy="923330"/>
          </a:xfrm>
          <a:prstGeom prst="rect">
            <a:avLst/>
          </a:prstGeom>
          <a:noFill/>
        </p:spPr>
        <p:txBody>
          <a:bodyPr wrap="square" rtlCol="0">
            <a:spAutoFit/>
          </a:bodyPr>
          <a:lstStyle/>
          <a:p>
            <a:pPr>
              <a:spcBef>
                <a:spcPts val="600"/>
              </a:spcBef>
            </a:pPr>
            <a:r>
              <a:rPr lang="de-DE" b="1" dirty="0"/>
              <a:t>Das Opfer, das nach Jerusalem gebracht wurde, hatte weitere positive Effekte </a:t>
            </a:r>
            <a:br>
              <a:rPr lang="de-DE" b="1" dirty="0"/>
            </a:br>
            <a:r>
              <a:rPr lang="de-DE" b="1" dirty="0"/>
              <a:t>(2 Kor.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353050" y="4339388"/>
            <a:ext cx="6705601" cy="923330"/>
          </a:xfrm>
          <a:prstGeom prst="rect">
            <a:avLst/>
          </a:prstGeom>
          <a:noFill/>
        </p:spPr>
        <p:txBody>
          <a:bodyPr wrap="square" rtlCol="0">
            <a:spAutoFit/>
          </a:bodyPr>
          <a:lstStyle/>
          <a:p>
            <a:pPr>
              <a:spcBef>
                <a:spcPts val="600"/>
              </a:spcBef>
            </a:pPr>
            <a:r>
              <a:rPr lang="de-DE" b="1" dirty="0"/>
              <a:t>Ein weiterer positiver Effekt für uns heute ist die Art und Weise, wie der Vorschlag durchgeführt wurde: Alles muss geordnet und gut geplant (mit den richtigen Verfahren) geschehen.</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286501869"/>
              </p:ext>
            </p:extLst>
          </p:nvPr>
        </p:nvGraphicFramePr>
        <p:xfrm>
          <a:off x="171450" y="4339388"/>
          <a:ext cx="5105400"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708172"/>
            <a:ext cx="4914900" cy="1477328"/>
          </a:xfrm>
          <a:prstGeom prst="rect">
            <a:avLst/>
          </a:prstGeom>
          <a:noFill/>
        </p:spPr>
        <p:txBody>
          <a:bodyPr wrap="square">
            <a:spAutoFit/>
          </a:bodyPr>
          <a:lstStyle/>
          <a:p>
            <a:pPr lvl="0">
              <a:spcBef>
                <a:spcPts val="600"/>
              </a:spcBef>
              <a:defRPr/>
            </a:pPr>
            <a:r>
              <a:rPr lang="de-DE" b="1" dirty="0">
                <a:solidFill>
                  <a:prstClr val="black"/>
                </a:solidFill>
              </a:rPr>
              <a:t>Juden und Heiden wurden durch Bande der Hilfe und Dankbarkeit untereinander verbunden (Röm. 15,26-27). So wurde das ultimative Ziel des Apostels erreicht: Einheit in der Gemeinde.</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353050" y="5375846"/>
            <a:ext cx="6838950" cy="1477328"/>
          </a:xfrm>
          <a:prstGeom prst="rect">
            <a:avLst/>
          </a:prstGeom>
          <a:noFill/>
        </p:spPr>
        <p:txBody>
          <a:bodyPr wrap="square">
            <a:spAutoFit/>
          </a:bodyPr>
          <a:lstStyle/>
          <a:p>
            <a:pPr lvl="0">
              <a:spcBef>
                <a:spcPts val="600"/>
              </a:spcBef>
              <a:defRPr/>
            </a:pPr>
            <a:r>
              <a:rPr lang="de-DE" b="1" dirty="0">
                <a:solidFill>
                  <a:prstClr val="black"/>
                </a:solidFill>
              </a:rPr>
              <a:t>Paulus ernannte Titus, die Sammlung zu überwachen (Verwalter der Finanzen). Die Gemeinden ernannten verantwortliche Brüder, die ihn bei dieser Aufgabe unterstützten (2 Kor. 8,16-24). Es gab keinen anderen geeigneten Weg, die Opfergabe zu sammeln und nach Jerusalem zu schicken.</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6875" y="570539"/>
            <a:ext cx="10525125" cy="5786199"/>
          </a:xfrm>
          <a:prstGeom prst="rect">
            <a:avLst/>
          </a:prstGeom>
          <a:noFill/>
        </p:spPr>
        <p:txBody>
          <a:bodyPr wrap="square">
            <a:spAutoFit/>
          </a:bodyPr>
          <a:lstStyle/>
          <a:p>
            <a:pPr>
              <a:spcBef>
                <a:spcPts val="600"/>
              </a:spcBef>
            </a:pPr>
            <a:r>
              <a:rPr lang="de-DE" sz="2400" b="1" dirty="0">
                <a:solidFill>
                  <a:schemeClr val="bg2">
                    <a:lumMod val="40000"/>
                    <a:lumOff val="60000"/>
                  </a:schemeClr>
                </a:solidFill>
                <a:latin typeface="Constantia" panose="02030602050306030303" pitchFamily="18" charset="0"/>
              </a:rPr>
              <a:t>„GOTTES Werk muss durch den Zehnten, durch Spenden und Opfergaben getragen werden. Der HERR fordert nun die Mittel ein, die Er Seinen Verwaltern anvertraut hat</a:t>
            </a:r>
            <a:r>
              <a:rPr lang="es-ES" sz="2400" b="1" dirty="0">
                <a:solidFill>
                  <a:schemeClr val="bg2">
                    <a:lumMod val="40000"/>
                    <a:lumOff val="60000"/>
                  </a:schemeClr>
                </a:solidFill>
                <a:latin typeface="Constantia" panose="02030602050306030303" pitchFamily="18" charset="0"/>
              </a:rPr>
              <a:t>. […]</a:t>
            </a:r>
          </a:p>
          <a:p>
            <a:pPr>
              <a:spcBef>
                <a:spcPts val="600"/>
              </a:spcBef>
            </a:pPr>
            <a:r>
              <a:rPr lang="de-DE" sz="2400" b="1" dirty="0">
                <a:solidFill>
                  <a:schemeClr val="bg2">
                    <a:lumMod val="40000"/>
                    <a:lumOff val="60000"/>
                  </a:schemeClr>
                </a:solidFill>
                <a:latin typeface="Constantia" panose="02030602050306030303" pitchFamily="18" charset="0"/>
              </a:rPr>
              <a:t>Der HERR JESUS verlangt von Seinen Nachfolgern nichts mehr, als Er selbst geleistet hat</a:t>
            </a:r>
            <a:r>
              <a:rPr lang="es-ES" sz="2400" b="1" dirty="0">
                <a:solidFill>
                  <a:schemeClr val="bg2">
                    <a:lumMod val="40000"/>
                    <a:lumOff val="60000"/>
                  </a:schemeClr>
                </a:solidFill>
                <a:latin typeface="Constantia" panose="02030602050306030303" pitchFamily="18" charset="0"/>
              </a:rPr>
              <a:t>. […] </a:t>
            </a:r>
            <a:r>
              <a:rPr lang="de-DE" sz="2400" b="1" dirty="0">
                <a:solidFill>
                  <a:schemeClr val="bg2">
                    <a:lumMod val="40000"/>
                    <a:lumOff val="60000"/>
                  </a:schemeClr>
                </a:solidFill>
                <a:latin typeface="Constantia" panose="02030602050306030303" pitchFamily="18" charset="0"/>
              </a:rPr>
              <a:t>ER legte Sein königliches Gewand und Seine Königskrone ab und trat von Seinem hohen Amt zurück. Er wurde arm, damit wir durch Seine Armut in den Besitz der ewigen Schätze gelangen könnten</a:t>
            </a:r>
            <a:r>
              <a:rPr lang="es-ES" sz="2400" b="1" dirty="0">
                <a:solidFill>
                  <a:schemeClr val="bg2">
                    <a:lumMod val="40000"/>
                    <a:lumOff val="60000"/>
                  </a:schemeClr>
                </a:solidFill>
                <a:latin typeface="Constantia" panose="02030602050306030303" pitchFamily="18" charset="0"/>
              </a:rPr>
              <a:t>. </a:t>
            </a:r>
            <a:r>
              <a:rPr lang="de-DE" sz="2400" b="1" dirty="0">
                <a:solidFill>
                  <a:schemeClr val="bg2">
                    <a:lumMod val="40000"/>
                    <a:lumOff val="60000"/>
                  </a:schemeClr>
                </a:solidFill>
                <a:latin typeface="Constantia" panose="02030602050306030303" pitchFamily="18" charset="0"/>
              </a:rPr>
              <a:t>Er gab nicht nur Seinen Reichtum, sondern auch Sein eigenes Leben in  Selbstverleugnung  und  Selbstaufopferung  hin, damit er jedes Hindernis aus dem Weg räumen könne für jene, die den  Eingang in das Reich GOTTES  suchen</a:t>
            </a:r>
            <a:r>
              <a:rPr lang="es-ES" sz="2400" b="1" dirty="0">
                <a:solidFill>
                  <a:schemeClr val="bg2">
                    <a:lumMod val="40000"/>
                    <a:lumOff val="60000"/>
                  </a:schemeClr>
                </a:solidFill>
                <a:latin typeface="Constantia" panose="02030602050306030303" pitchFamily="18" charset="0"/>
              </a:rPr>
              <a:t>.</a:t>
            </a:r>
          </a:p>
          <a:p>
            <a:pPr>
              <a:spcBef>
                <a:spcPts val="600"/>
              </a:spcBef>
            </a:pPr>
            <a:r>
              <a:rPr lang="es-ES" sz="2400" b="1" dirty="0">
                <a:solidFill>
                  <a:schemeClr val="bg2">
                    <a:lumMod val="40000"/>
                    <a:lumOff val="60000"/>
                  </a:schemeClr>
                </a:solidFill>
                <a:latin typeface="Constantia" panose="02030602050306030303" pitchFamily="18" charset="0"/>
              </a:rPr>
              <a:t>[…] </a:t>
            </a:r>
            <a:r>
              <a:rPr lang="de-DE" sz="2400" b="1" dirty="0">
                <a:solidFill>
                  <a:schemeClr val="bg2">
                    <a:lumMod val="40000"/>
                    <a:lumOff val="60000"/>
                  </a:schemeClr>
                </a:solidFill>
                <a:latin typeface="Constantia" panose="02030602050306030303" pitchFamily="18" charset="0"/>
              </a:rPr>
              <a:t>Der HERR JESUS lädt uns ein, gemeinsam mit Ihm zu arbeiten. Er ist der EIGENTÜMER von allem, was wir besitzen und hat Anspruch darauf. Durch unsere Bereitschaft, bei Seinem Werk mitzuhelfen, können wir nun unsere LIEBE zu IHM zeigen.“</a:t>
            </a:r>
            <a:endParaRPr lang="es-ES" sz="24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6524165" y="6356738"/>
            <a:ext cx="5667835" cy="338554"/>
          </a:xfrm>
          <a:prstGeom prst="rect">
            <a:avLst/>
          </a:prstGeom>
          <a:noFill/>
        </p:spPr>
        <p:txBody>
          <a:bodyPr wrap="none" rtlCol="0">
            <a:spAutoFit/>
          </a:bodyPr>
          <a:lstStyle/>
          <a:p>
            <a:pPr algn="r"/>
            <a:r>
              <a:rPr lang="es-ES" sz="1600" b="1" dirty="0">
                <a:effectLst>
                  <a:glow rad="127000">
                    <a:schemeClr val="bg2">
                      <a:lumMod val="60000"/>
                      <a:lumOff val="40000"/>
                    </a:schemeClr>
                  </a:glow>
                </a:effectLst>
              </a:rPr>
              <a:t>E. G. White, The Upward Look (Der Blick </a:t>
            </a:r>
            <a:r>
              <a:rPr lang="es-ES" sz="1600" b="1" dirty="0" err="1">
                <a:effectLst>
                  <a:glow rad="127000">
                    <a:schemeClr val="bg2">
                      <a:lumMod val="60000"/>
                      <a:lumOff val="40000"/>
                    </a:schemeClr>
                  </a:glow>
                </a:effectLst>
              </a:rPr>
              <a:t>nach</a:t>
            </a:r>
            <a:r>
              <a:rPr lang="es-ES" sz="1600" b="1" dirty="0">
                <a:effectLst>
                  <a:glow rad="127000">
                    <a:schemeClr val="bg2">
                      <a:lumMod val="60000"/>
                      <a:lumOff val="40000"/>
                    </a:schemeClr>
                  </a:glow>
                </a:effectLst>
              </a:rPr>
              <a:t> </a:t>
            </a:r>
            <a:r>
              <a:rPr lang="es-ES" sz="1600" b="1" dirty="0" err="1">
                <a:effectLst>
                  <a:glow rad="127000">
                    <a:schemeClr val="bg2">
                      <a:lumMod val="60000"/>
                      <a:lumOff val="40000"/>
                    </a:schemeClr>
                  </a:glow>
                </a:effectLst>
              </a:rPr>
              <a:t>oben</a:t>
            </a:r>
            <a:r>
              <a:rPr lang="es-ES" sz="1600" b="1" dirty="0">
                <a:effectLst>
                  <a:glow rad="127000">
                    <a:schemeClr val="bg2">
                      <a:lumMod val="60000"/>
                      <a:lumOff val="40000"/>
                    </a:schemeClr>
                  </a:glow>
                </a:effectLst>
              </a:rPr>
              <a:t>), 9. April</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„Denn ihr kennt die Gnade unseres HERRN JESUS CHRISTUS: Obwohl Er reich ist, wurde Er doch arm um euretwillen, auf dass ihr durch Seine Armut reich würdet“</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Kor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3752850" y="3190873"/>
            <a:ext cx="52578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solidFill>
                  <a:srgbClr val="BA4252"/>
                </a:solidFill>
              </a:rPr>
              <a:t>Ursprung </a:t>
            </a:r>
            <a:r>
              <a:rPr lang="es-ES" sz="2000" b="1" dirty="0" err="1">
                <a:solidFill>
                  <a:srgbClr val="BA4252"/>
                </a:solidFill>
              </a:rPr>
              <a:t>der</a:t>
            </a:r>
            <a:r>
              <a:rPr lang="es-ES" sz="2000" b="1" dirty="0">
                <a:solidFill>
                  <a:srgbClr val="BA4252"/>
                </a:solidFill>
              </a:rPr>
              <a:t> </a:t>
            </a:r>
            <a:r>
              <a:rPr lang="es-ES" sz="2000" b="1" dirty="0" err="1">
                <a:solidFill>
                  <a:srgbClr val="BA4252"/>
                </a:solidFill>
              </a:rPr>
              <a:t>Führungsrolle</a:t>
            </a:r>
            <a:r>
              <a:rPr lang="es-ES" sz="2000" b="1" dirty="0">
                <a:solidFill>
                  <a:srgbClr val="BA4252"/>
                </a:solidFill>
              </a:rPr>
              <a:t>:</a:t>
            </a:r>
          </a:p>
          <a:p>
            <a:pPr lvl="1">
              <a:spcBef>
                <a:spcPts val="600"/>
              </a:spcBef>
            </a:pPr>
            <a:r>
              <a:rPr lang="es-ES" sz="2000" b="1" dirty="0"/>
              <a:t>Das </a:t>
            </a:r>
            <a:r>
              <a:rPr lang="es-ES" sz="2000" b="1" dirty="0" err="1"/>
              <a:t>Vorbild</a:t>
            </a:r>
            <a:r>
              <a:rPr lang="es-ES" sz="2000" b="1" dirty="0"/>
              <a:t> JESU</a:t>
            </a:r>
          </a:p>
          <a:p>
            <a:pPr lvl="1">
              <a:spcBef>
                <a:spcPts val="600"/>
              </a:spcBef>
            </a:pPr>
            <a:r>
              <a:rPr lang="de-DE" sz="2000" b="1" dirty="0"/>
              <a:t>Die Antwort auf die empfangene Gnade</a:t>
            </a:r>
            <a:endParaRPr lang="es-ES" sz="2000" b="1" dirty="0"/>
          </a:p>
          <a:p>
            <a:pPr>
              <a:spcBef>
                <a:spcPts val="1200"/>
              </a:spcBef>
            </a:pPr>
            <a:r>
              <a:rPr lang="es-ES" sz="2000" b="1" dirty="0" err="1">
                <a:solidFill>
                  <a:srgbClr val="7F48B9"/>
                </a:solidFill>
              </a:rPr>
              <a:t>Verantwortung</a:t>
            </a:r>
            <a:r>
              <a:rPr lang="es-ES" sz="2000" b="1" dirty="0">
                <a:solidFill>
                  <a:srgbClr val="7F48B9"/>
                </a:solidFill>
              </a:rPr>
              <a:t> </a:t>
            </a:r>
            <a:r>
              <a:rPr lang="es-ES" sz="2000" b="1" dirty="0" err="1">
                <a:solidFill>
                  <a:srgbClr val="7F48B9"/>
                </a:solidFill>
              </a:rPr>
              <a:t>praktizieren</a:t>
            </a:r>
            <a:r>
              <a:rPr lang="es-ES" sz="2000" b="1" dirty="0">
                <a:solidFill>
                  <a:srgbClr val="7F48B9"/>
                </a:solidFill>
              </a:rPr>
              <a:t>:</a:t>
            </a:r>
          </a:p>
          <a:p>
            <a:pPr lvl="1">
              <a:spcBef>
                <a:spcPts val="600"/>
              </a:spcBef>
            </a:pPr>
            <a:r>
              <a:rPr lang="es-ES" sz="2000" b="1" dirty="0"/>
              <a:t>Die </a:t>
            </a:r>
            <a:r>
              <a:rPr lang="es-ES" sz="2000" b="1" dirty="0" err="1"/>
              <a:t>Richtige</a:t>
            </a:r>
            <a:r>
              <a:rPr lang="es-ES" sz="2000" b="1" dirty="0"/>
              <a:t> </a:t>
            </a:r>
            <a:r>
              <a:rPr lang="es-ES" sz="2000" b="1" dirty="0" err="1"/>
              <a:t>Planung</a:t>
            </a:r>
            <a:r>
              <a:rPr lang="es-ES" sz="2000" b="1" dirty="0"/>
              <a:t>.</a:t>
            </a:r>
          </a:p>
          <a:p>
            <a:pPr lvl="1">
              <a:spcBef>
                <a:spcPts val="600"/>
              </a:spcBef>
            </a:pPr>
            <a:r>
              <a:rPr lang="es-ES" sz="2000" b="1" dirty="0"/>
              <a:t>Die </a:t>
            </a:r>
            <a:r>
              <a:rPr lang="es-ES" sz="2000" b="1" dirty="0" err="1"/>
              <a:t>richtige</a:t>
            </a:r>
            <a:r>
              <a:rPr lang="es-ES" sz="2000" b="1" dirty="0"/>
              <a:t> </a:t>
            </a:r>
            <a:r>
              <a:rPr lang="es-ES" sz="2000" b="1" dirty="0" err="1"/>
              <a:t>Einstellung</a:t>
            </a:r>
            <a:r>
              <a:rPr lang="es-ES" sz="2000" b="1" dirty="0"/>
              <a:t>.</a:t>
            </a:r>
          </a:p>
          <a:p>
            <a:pPr>
              <a:spcBef>
                <a:spcPts val="1200"/>
              </a:spcBef>
            </a:pPr>
            <a:r>
              <a:rPr lang="es-ES" sz="2000" b="1" dirty="0" err="1">
                <a:solidFill>
                  <a:srgbClr val="375FA5"/>
                </a:solidFill>
              </a:rPr>
              <a:t>Ergebnisse</a:t>
            </a:r>
            <a:r>
              <a:rPr lang="es-ES" sz="2000" b="1" dirty="0">
                <a:solidFill>
                  <a:srgbClr val="375FA5"/>
                </a:solidFill>
              </a:rPr>
              <a:t> </a:t>
            </a:r>
            <a:r>
              <a:rPr lang="es-ES" sz="2000" b="1" dirty="0" err="1">
                <a:solidFill>
                  <a:srgbClr val="375FA5"/>
                </a:solidFill>
              </a:rPr>
              <a:t>guter</a:t>
            </a:r>
            <a:r>
              <a:rPr lang="es-ES" sz="2000" b="1" dirty="0">
                <a:solidFill>
                  <a:srgbClr val="375FA5"/>
                </a:solidFill>
              </a:rPr>
              <a:t> </a:t>
            </a:r>
            <a:r>
              <a:rPr lang="es-ES" sz="2000" b="1" dirty="0" err="1">
                <a:solidFill>
                  <a:srgbClr val="375FA5"/>
                </a:solidFill>
              </a:rPr>
              <a:t>Haushalterschaft</a:t>
            </a:r>
            <a:r>
              <a:rPr lang="es-ES" sz="2000" b="1" dirty="0">
                <a:solidFill>
                  <a:srgbClr val="375FA5"/>
                </a:solidFill>
              </a:rPr>
              <a:t>:</a:t>
            </a:r>
          </a:p>
          <a:p>
            <a:pPr lvl="1">
              <a:spcBef>
                <a:spcPts val="600"/>
              </a:spcBef>
            </a:pPr>
            <a:r>
              <a:rPr lang="es-ES" sz="2000" b="1" dirty="0"/>
              <a:t>Die </a:t>
            </a:r>
            <a:r>
              <a:rPr lang="es-ES" sz="2000" b="1" dirty="0" err="1"/>
              <a:t>Einheit</a:t>
            </a:r>
            <a:r>
              <a:rPr lang="es-ES" sz="2000" b="1" dirty="0"/>
              <a:t> </a:t>
            </a:r>
            <a:r>
              <a:rPr lang="es-ES" sz="2000" b="1" dirty="0" err="1"/>
              <a:t>der</a:t>
            </a:r>
            <a:r>
              <a:rPr lang="es-ES" sz="2000" b="1" dirty="0"/>
              <a:t> </a:t>
            </a:r>
            <a:r>
              <a:rPr lang="es-ES" sz="2000" b="1" dirty="0" err="1"/>
              <a:t>Gemeinde</a:t>
            </a:r>
            <a:endParaRPr lang="es-ES" sz="2000" b="1" dirty="0"/>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9243"/>
            <a:ext cx="11944351" cy="400110"/>
          </a:xfrm>
          <a:prstGeom prst="rect">
            <a:avLst/>
          </a:prstGeom>
          <a:noFill/>
        </p:spPr>
        <p:txBody>
          <a:bodyPr wrap="square" rtlCol="0">
            <a:spAutoFit/>
          </a:bodyPr>
          <a:lstStyle/>
          <a:p>
            <a:pPr>
              <a:spcBef>
                <a:spcPts val="600"/>
              </a:spcBef>
            </a:pPr>
            <a:r>
              <a:rPr lang="de-DE" sz="2000" b="1" dirty="0"/>
              <a:t>Haushalterschaft ist die Art und Weise, wie eine Person das verwaltet, was ihr anvertraut wurde.</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3577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3577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3577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9473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9473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9473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9473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39473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286365"/>
            <a:ext cx="12068176" cy="1631216"/>
          </a:xfrm>
          <a:prstGeom prst="rect">
            <a:avLst/>
          </a:prstGeom>
          <a:noFill/>
        </p:spPr>
        <p:txBody>
          <a:bodyPr wrap="square">
            <a:spAutoFit/>
          </a:bodyPr>
          <a:lstStyle/>
          <a:p>
            <a:pPr lvl="0">
              <a:spcBef>
                <a:spcPts val="600"/>
              </a:spcBef>
              <a:defRPr/>
            </a:pPr>
            <a:r>
              <a:rPr lang="de-DE" sz="2000" b="1" dirty="0">
                <a:solidFill>
                  <a:prstClr val="black"/>
                </a:solidFill>
              </a:rPr>
              <a:t>Die Korinther hatten sich bereits zur Hilfe verpflichtet und die Zeit rückte näher, in der dieses Versprechen umgesetzt werden sollte. Die Gemeinden Mazedoniens hatten bereits begonnen, teilzunehmen. Paulus interessierte sich nicht für die Höhe der Geldsumme, sondern vielmehr für die Motivation und Begeisterung, mit der die Gläubigen an dieser Gelegenheit teilnehmen würden, auf die Gnade zu reagieren, die sie erhalten hatten.</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330784"/>
            <a:ext cx="12068175" cy="1015663"/>
          </a:xfrm>
          <a:prstGeom prst="rect">
            <a:avLst/>
          </a:prstGeom>
          <a:noFill/>
        </p:spPr>
        <p:txBody>
          <a:bodyPr wrap="square">
            <a:spAutoFit/>
          </a:bodyPr>
          <a:lstStyle/>
          <a:p>
            <a:pPr lvl="0">
              <a:spcBef>
                <a:spcPts val="600"/>
              </a:spcBef>
              <a:defRPr/>
            </a:pPr>
            <a:r>
              <a:rPr lang="de-DE" sz="2000" b="1" dirty="0">
                <a:solidFill>
                  <a:prstClr val="black"/>
                </a:solidFill>
              </a:rPr>
              <a:t>Der Begriff Haushalterschaft bezieht sich im 2. Korintherbrief auf ein konkretes Projekt des Apostels: Die heidnischen Gemeinden sollen Geld sammeln, um der Gemeinde in Jerusalem zu helfen, </a:t>
            </a:r>
            <a:br>
              <a:rPr lang="de-DE" sz="2000" b="1" dirty="0">
                <a:solidFill>
                  <a:prstClr val="black"/>
                </a:solidFill>
              </a:rPr>
            </a:br>
            <a:r>
              <a:rPr lang="de-DE" sz="2000" b="1" dirty="0">
                <a:solidFill>
                  <a:prstClr val="black"/>
                </a:solidFill>
              </a:rPr>
              <a:t>die sehr schwierige Zeiten durchzumachen hatte.</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516543" y="2162151"/>
            <a:ext cx="12191999" cy="227766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s-ES" sz="6000" b="1" dirty="0">
                <a:ln w="15875">
                  <a:noFill/>
                  <a:prstDash val="solid"/>
                </a:ln>
                <a:solidFill>
                  <a:schemeClr val="accent3">
                    <a:lumMod val="75000"/>
                  </a:schemeClr>
                </a:solidFill>
                <a:effectLst>
                  <a:outerShdw dist="38100" dir="2700000" algn="bl" rotWithShape="0">
                    <a:srgbClr val="00DA9C"/>
                  </a:outerShdw>
                </a:effectLst>
              </a:rPr>
              <a:t>DER URSPRUNG DER </a:t>
            </a:r>
            <a:r>
              <a:rPr lang="es-ES" sz="6000" b="1" dirty="0" err="1">
                <a:ln w="15875">
                  <a:noFill/>
                  <a:prstDash val="solid"/>
                </a:ln>
                <a:solidFill>
                  <a:schemeClr val="accent3">
                    <a:lumMod val="75000"/>
                  </a:schemeClr>
                </a:solidFill>
                <a:effectLst>
                  <a:outerShdw dist="38100" dir="2700000" algn="bl" rotWithShape="0">
                    <a:srgbClr val="00DA9C"/>
                  </a:outerShdw>
                </a:effectLst>
              </a:rPr>
              <a:t>FÜHRUNGSROLLE</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a:ln/>
                <a:solidFill>
                  <a:schemeClr val="accent5"/>
                </a:solidFill>
              </a:rPr>
              <a:t>DAS </a:t>
            </a:r>
            <a:r>
              <a:rPr lang="es-ES" sz="4000" b="1" dirty="0" err="1">
                <a:ln/>
                <a:solidFill>
                  <a:schemeClr val="accent5"/>
                </a:solidFill>
              </a:rPr>
              <a:t>VORBILD</a:t>
            </a:r>
            <a:r>
              <a:rPr lang="es-ES" sz="4000" b="1" dirty="0">
                <a:ln/>
                <a:solidFill>
                  <a:schemeClr val="accent5"/>
                </a:solidFill>
              </a:rPr>
              <a:t> JESU</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de-DE" b="1" dirty="0">
                <a:effectLst>
                  <a:outerShdw blurRad="38100" dist="38100" dir="2700000" algn="tl">
                    <a:srgbClr val="000000">
                      <a:alpha val="43137"/>
                    </a:srgbClr>
                  </a:outerShdw>
                </a:effectLst>
                <a:latin typeface="Comic Sans MS" panose="030F0702030302020204" pitchFamily="66" charset="0"/>
              </a:rPr>
              <a:t>„Denn ihr kennt die Gnade unseres HERRN JESUS CHRISTUS: Obwohl Er reich ist, wurde Er doch arm um euretwillen, auf dass ihr durch Seine Armut reich würdet“</a:t>
            </a:r>
            <a:endParaRPr lang="es-ES" b="1" dirty="0">
              <a:effectLst>
                <a:outerShdw blurRad="38100" dist="38100" dir="2700000" algn="tl">
                  <a:srgbClr val="000000">
                    <a:alpha val="43137"/>
                  </a:srgbClr>
                </a:outerShdw>
              </a:effectLst>
              <a:latin typeface="Comic Sans MS" panose="030F0702030302020204" pitchFamily="66" charset="0"/>
            </a:endParaRPr>
          </a:p>
          <a:p>
            <a:pPr algn="ctr"/>
            <a:r>
              <a:rPr lang="es-ES" sz="1400" b="1" dirty="0">
                <a:effectLst>
                  <a:outerShdw blurRad="38100" dist="38100" dir="2700000" algn="tl">
                    <a:srgbClr val="000000">
                      <a:alpha val="43137"/>
                    </a:srgbClr>
                  </a:outerShdw>
                </a:effectLst>
                <a:latin typeface="Comic Sans MS" panose="030F0702030302020204" pitchFamily="66" charset="0"/>
              </a:rPr>
              <a:t>(2. Kor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de-DE" sz="2000" b="1" dirty="0"/>
              <a:t>Welcher Zusammenhang besteht zwischen Gottes Gnade und Großmut? (2. Kor 8,1-2)</a:t>
            </a:r>
            <a:endParaRPr lang="es-ES" sz="2000" b="1" dirty="0"/>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349587667"/>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224714" y="4226510"/>
            <a:ext cx="3499186" cy="1015663"/>
          </a:xfrm>
          <a:prstGeom prst="rect">
            <a:avLst/>
          </a:prstGeom>
          <a:noFill/>
        </p:spPr>
        <p:txBody>
          <a:bodyPr wrap="square" rtlCol="0">
            <a:spAutoFit/>
          </a:bodyPr>
          <a:lstStyle/>
          <a:p>
            <a:pPr>
              <a:spcBef>
                <a:spcPts val="600"/>
              </a:spcBef>
            </a:pPr>
            <a:r>
              <a:rPr lang="de-DE" sz="2000" b="1" dirty="0"/>
              <a:t>Und er tat das alles aus Liebe zu uns</a:t>
            </a:r>
            <a:r>
              <a:rPr lang="es-ES" sz="2000" b="1" dirty="0"/>
              <a:t>! (Joh 15,13; Eph 5,2; Gal 2,20; 1. Joh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4232"/>
            <a:ext cx="5491839" cy="1323439"/>
          </a:xfrm>
          <a:prstGeom prst="rect">
            <a:avLst/>
          </a:prstGeom>
          <a:noFill/>
        </p:spPr>
        <p:txBody>
          <a:bodyPr wrap="square">
            <a:spAutoFit/>
          </a:bodyPr>
          <a:lstStyle/>
          <a:p>
            <a:pPr lvl="0">
              <a:spcBef>
                <a:spcPts val="600"/>
              </a:spcBef>
              <a:defRPr/>
            </a:pPr>
            <a:r>
              <a:rPr lang="de-DE" sz="2000" b="1" dirty="0">
                <a:solidFill>
                  <a:prstClr val="black"/>
                </a:solidFill>
              </a:rPr>
              <a:t>GOTT schenkte den Gemeinden in Mazedonien Seine Gnade und sie „strömten über vor Großzügigkeit“ (2. Kor 8,2). Und das ist die Gnade JESU für sie und für uns:</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97968" y="5242173"/>
            <a:ext cx="3220053" cy="1631216"/>
          </a:xfrm>
          <a:prstGeom prst="rect">
            <a:avLst/>
          </a:prstGeom>
          <a:noFill/>
        </p:spPr>
        <p:txBody>
          <a:bodyPr wrap="square">
            <a:spAutoFit/>
          </a:bodyPr>
          <a:lstStyle/>
          <a:p>
            <a:pPr lvl="0">
              <a:spcBef>
                <a:spcPts val="600"/>
              </a:spcBef>
              <a:defRPr/>
            </a:pPr>
            <a:r>
              <a:rPr lang="de-DE" sz="2000" b="1" dirty="0">
                <a:solidFill>
                  <a:prstClr val="black"/>
                </a:solidFill>
              </a:rPr>
              <a:t>Wie werden wir auf die Gnade Jesu reagieren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de-DE" sz="2000" b="1" dirty="0">
                <a:solidFill>
                  <a:prstClr val="black"/>
                </a:solidFill>
              </a:rPr>
              <a:t>Umsonst habt ihr’s empfangen, umsonst gebt es auch“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(Mt.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5551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err="1">
                <a:ln/>
                <a:solidFill>
                  <a:schemeClr val="accent3"/>
                </a:solidFill>
              </a:rPr>
              <a:t>ANTWORT</a:t>
            </a:r>
            <a:r>
              <a:rPr lang="es-ES" sz="4400" b="1" dirty="0">
                <a:ln/>
                <a:solidFill>
                  <a:schemeClr val="accent3"/>
                </a:solidFill>
              </a:rPr>
              <a:t> </a:t>
            </a:r>
            <a:r>
              <a:rPr lang="es-ES" sz="4400" b="1" dirty="0" err="1">
                <a:ln/>
                <a:solidFill>
                  <a:schemeClr val="accent3"/>
                </a:solidFill>
              </a:rPr>
              <a:t>AUF</a:t>
            </a:r>
            <a:r>
              <a:rPr lang="es-ES" sz="4400" b="1" dirty="0">
                <a:ln/>
                <a:solidFill>
                  <a:schemeClr val="accent3"/>
                </a:solidFill>
              </a:rPr>
              <a:t> </a:t>
            </a:r>
            <a:r>
              <a:rPr lang="es-ES" sz="4400" b="1" dirty="0" err="1">
                <a:ln/>
                <a:solidFill>
                  <a:schemeClr val="accent3"/>
                </a:solidFill>
              </a:rPr>
              <a:t>EMPFANGENE</a:t>
            </a:r>
            <a:r>
              <a:rPr lang="es-ES" sz="4400" b="1" dirty="0">
                <a:ln/>
                <a:solidFill>
                  <a:schemeClr val="accent3"/>
                </a:solidFill>
              </a:rPr>
              <a:t> GNADE</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de-DE" b="1" dirty="0">
                <a:solidFill>
                  <a:schemeClr val="accent1">
                    <a:lumMod val="50000"/>
                  </a:schemeClr>
                </a:solidFill>
                <a:latin typeface="Comic Sans MS" panose="030F0702030302020204" pitchFamily="66" charset="0"/>
              </a:rPr>
              <a:t>„und nicht nur das, wie wir hofften, sondern sie gaben sich selbst, zuerst dem Herrn und danach uns, durch den Willen Gottes“</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(2. Kor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8353424" cy="400110"/>
          </a:xfrm>
          <a:prstGeom prst="rect">
            <a:avLst/>
          </a:prstGeom>
          <a:noFill/>
        </p:spPr>
        <p:txBody>
          <a:bodyPr wrap="square" rtlCol="0">
            <a:spAutoFit/>
          </a:bodyPr>
          <a:lstStyle/>
          <a:p>
            <a:pPr>
              <a:spcBef>
                <a:spcPts val="600"/>
              </a:spcBef>
            </a:pPr>
            <a:r>
              <a:rPr lang="de-DE" sz="2000" b="1" dirty="0"/>
              <a:t>Beobachte die Reaktion der Makedonier auf die Gnade:</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es-ES" sz="2000" b="1" dirty="0"/>
              <a:t>Was </a:t>
            </a:r>
            <a:r>
              <a:rPr lang="es-ES" sz="2000" b="1" dirty="0" err="1"/>
              <a:t>lehrt</a:t>
            </a:r>
            <a:r>
              <a:rPr lang="es-ES" sz="2000" b="1" dirty="0"/>
              <a:t> </a:t>
            </a:r>
            <a:r>
              <a:rPr lang="es-ES" sz="2000" b="1" dirty="0" err="1"/>
              <a:t>uns</a:t>
            </a:r>
            <a:r>
              <a:rPr lang="es-ES" sz="2000" b="1" dirty="0"/>
              <a:t> das?</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019925308"/>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642278973"/>
              </p:ext>
            </p:extLst>
          </p:nvPr>
        </p:nvGraphicFramePr>
        <p:xfrm>
          <a:off x="7705723" y="1948754"/>
          <a:ext cx="4400552"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240571995"/>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675146" y="2011680"/>
            <a:ext cx="11878787" cy="2377439"/>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de-DE" sz="6000" b="1" noProof="0" dirty="0">
                <a:ln w="15875">
                  <a:noFill/>
                  <a:prstDash val="solid"/>
                </a:ln>
                <a:solidFill>
                  <a:srgbClr val="6C8329"/>
                </a:solidFill>
                <a:effectLst>
                  <a:outerShdw dist="38100" dir="2700000" algn="bl" rotWithShape="0">
                    <a:schemeClr val="tx2">
                      <a:lumMod val="50000"/>
                    </a:schemeClr>
                  </a:outerShdw>
                </a:effectLst>
              </a:rPr>
              <a:t>VERANTWORTUNG PRAKTIZIEREN</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spc="300" dirty="0">
                <a:ln/>
                <a:solidFill>
                  <a:schemeClr val="accent4"/>
                </a:solidFill>
                <a:effectLst>
                  <a:outerShdw blurRad="38100" dist="25400" dir="2700000" algn="tl">
                    <a:srgbClr val="002060">
                      <a:alpha val="99000"/>
                    </a:srgbClr>
                  </a:outerShdw>
                </a:effectLst>
              </a:rPr>
              <a:t>DIE </a:t>
            </a:r>
            <a:r>
              <a:rPr lang="es-ES" sz="4400" b="1" spc="300" dirty="0" err="1">
                <a:ln/>
                <a:solidFill>
                  <a:schemeClr val="accent4"/>
                </a:solidFill>
                <a:effectLst>
                  <a:outerShdw blurRad="38100" dist="25400" dir="2700000" algn="tl">
                    <a:srgbClr val="002060">
                      <a:alpha val="99000"/>
                    </a:srgbClr>
                  </a:outerShdw>
                </a:effectLst>
              </a:rPr>
              <a:t>RICHTIGE</a:t>
            </a:r>
            <a:r>
              <a:rPr lang="es-ES" sz="4400" b="1" spc="300" dirty="0">
                <a:ln/>
                <a:solidFill>
                  <a:schemeClr val="accent4"/>
                </a:solidFill>
                <a:effectLst>
                  <a:outerShdw blurRad="38100" dist="25400" dir="2700000" algn="tl">
                    <a:srgbClr val="002060">
                      <a:alpha val="99000"/>
                    </a:srgbClr>
                  </a:outerShdw>
                </a:effectLst>
              </a:rPr>
              <a:t> </a:t>
            </a:r>
            <a:r>
              <a:rPr lang="es-ES" sz="4400" b="1" spc="300" dirty="0" err="1">
                <a:ln/>
                <a:solidFill>
                  <a:schemeClr val="accent4"/>
                </a:solidFill>
                <a:effectLst>
                  <a:outerShdw blurRad="38100" dist="25400" dir="2700000" algn="tl">
                    <a:srgbClr val="002060">
                      <a:alpha val="99000"/>
                    </a:srgbClr>
                  </a:outerShdw>
                </a:effectLst>
              </a:rPr>
              <a:t>PLANUNG</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7993077" cy="584775"/>
          </a:xfrm>
          <a:prstGeom prst="rect">
            <a:avLst/>
          </a:prstGeom>
          <a:noFill/>
        </p:spPr>
        <p:txBody>
          <a:bodyPr wrap="square">
            <a:spAutoFit/>
            <a:scene3d>
              <a:camera prst="orthographicFront"/>
              <a:lightRig rig="threePt" dir="t"/>
            </a:scene3d>
            <a:sp3d extrusionH="57150">
              <a:bevelT w="38100" h="38100"/>
            </a:sp3d>
          </a:bodyPr>
          <a:lstStyle/>
          <a:p>
            <a:pPr algn="ctr"/>
            <a:r>
              <a:rPr lang="de-DE" sz="1600" b="1" dirty="0">
                <a:solidFill>
                  <a:schemeClr val="accent5"/>
                </a:solidFill>
                <a:latin typeface="Comic Sans MS" panose="030F0702030302020204" pitchFamily="66" charset="0"/>
              </a:rPr>
              <a:t>„Ein jeder, wie er’s sich im Herzen vorgenommen hat, nicht mit Unwillen oder aus Zwang; denn einen fröhlichen Geber hat GOTT lieb“</a:t>
            </a:r>
            <a:r>
              <a:rPr lang="es-ES" sz="1600" b="1" dirty="0">
                <a:solidFill>
                  <a:schemeClr val="accent5"/>
                </a:solidFill>
                <a:latin typeface="Comic Sans MS" panose="030F0702030302020204" pitchFamily="66" charset="0"/>
              </a:rPr>
              <a:t> </a:t>
            </a:r>
            <a:r>
              <a:rPr lang="es-ES" sz="1200" b="1" dirty="0">
                <a:solidFill>
                  <a:schemeClr val="accent5"/>
                </a:solidFill>
                <a:latin typeface="Comic Sans MS" panose="030F0702030302020204" pitchFamily="66" charset="0"/>
              </a:rPr>
              <a:t>(2. Kor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26980"/>
            <a:ext cx="7921411" cy="923330"/>
          </a:xfrm>
          <a:prstGeom prst="rect">
            <a:avLst/>
          </a:prstGeom>
          <a:noFill/>
        </p:spPr>
        <p:txBody>
          <a:bodyPr wrap="square" rtlCol="0">
            <a:spAutoFit/>
          </a:bodyPr>
          <a:lstStyle/>
          <a:p>
            <a:pPr>
              <a:spcBef>
                <a:spcPts val="600"/>
              </a:spcBef>
            </a:pPr>
            <a:r>
              <a:rPr lang="de-DE" b="1" dirty="0"/>
              <a:t>Der von Paulus vorgeschlagener Plan war, eine besondere Opfergabe von den Gemeinden von Makedonien und Akhaia (Provinz v. Korinth) lag) zu sammeln, um der Gemeinde in Jerusalem zu helfen (Rö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8042" y="2564189"/>
              <a:ext cx="711284" cy="276999"/>
            </a:xfrm>
            <a:prstGeom prst="rect">
              <a:avLst/>
            </a:prstGeom>
            <a:noFill/>
          </p:spPr>
          <p:txBody>
            <a:bodyPr wrap="none" rtlCol="0">
              <a:spAutoFit/>
            </a:bodyPr>
            <a:lstStyle/>
            <a:p>
              <a:pPr algn="ctr"/>
              <a:r>
                <a:rPr lang="es-ES" sz="1200" b="1" dirty="0">
                  <a:solidFill>
                    <a:schemeClr val="bg1"/>
                  </a:solidFill>
                  <a:highlight>
                    <a:srgbClr val="000000"/>
                  </a:highlight>
                </a:rPr>
                <a:t>Corinto</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78772" y="2763291"/>
              <a:ext cx="649024" cy="276999"/>
            </a:xfrm>
            <a:prstGeom prst="rect">
              <a:avLst/>
            </a:prstGeom>
            <a:noFill/>
          </p:spPr>
          <p:txBody>
            <a:bodyPr wrap="none" rtlCol="0">
              <a:spAutoFit/>
            </a:bodyPr>
            <a:lstStyle/>
            <a:p>
              <a:pPr algn="ctr"/>
              <a:r>
                <a:rPr lang="es-ES" sz="1200" b="1" dirty="0">
                  <a:solidFill>
                    <a:schemeClr val="bg2"/>
                  </a:solidFill>
                  <a:highlight>
                    <a:srgbClr val="000000"/>
                  </a:highlight>
                </a:rPr>
                <a:t>ACAYA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198220" y="1679019"/>
              <a:ext cx="1157689" cy="276999"/>
            </a:xfrm>
            <a:prstGeom prst="rect">
              <a:avLst/>
            </a:prstGeom>
            <a:noFill/>
          </p:spPr>
          <p:txBody>
            <a:bodyPr wrap="none" rtlCol="0">
              <a:spAutoFit/>
            </a:bodyPr>
            <a:lstStyle/>
            <a:p>
              <a:pPr algn="ctr"/>
              <a:r>
                <a:rPr lang="es-ES" sz="1200" b="1" dirty="0" err="1">
                  <a:solidFill>
                    <a:schemeClr val="bg2"/>
                  </a:solidFill>
                  <a:highlight>
                    <a:srgbClr val="000000"/>
                  </a:highlight>
                </a:rPr>
                <a:t>MAZEDONIEN</a:t>
              </a:r>
              <a:endParaRPr lang="es-ES" sz="1200" b="1" dirty="0">
                <a:solidFill>
                  <a:schemeClr val="bg2"/>
                </a:solidFill>
                <a:highlight>
                  <a:srgbClr val="000000"/>
                </a:highlight>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s-ES" sz="1200" b="1" dirty="0">
                  <a:solidFill>
                    <a:schemeClr val="bg1"/>
                  </a:solidFill>
                  <a:highlight>
                    <a:srgbClr val="000000"/>
                  </a:highlight>
                </a:rPr>
                <a:t>Jerusalén</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9" y="4551074"/>
            <a:ext cx="4989192" cy="2308324"/>
          </a:xfrm>
          <a:prstGeom prst="rect">
            <a:avLst/>
          </a:prstGeom>
          <a:noFill/>
        </p:spPr>
        <p:txBody>
          <a:bodyPr wrap="square">
            <a:spAutoFit/>
          </a:bodyPr>
          <a:lstStyle/>
          <a:p>
            <a:pPr>
              <a:spcBef>
                <a:spcPts val="600"/>
              </a:spcBef>
            </a:pPr>
            <a:r>
              <a:rPr lang="de-DE" b="1" dirty="0"/>
              <a:t>Ein weiterer Punkt, den Paulus in seinem Plan einfließen lässt, ist, dass sie nicht warten sollten, um alles auf einmal zu übergeben, sondern jede Woche ein wenig beiseitelegen, bis sie die vorgeschlagene Menge erreicht haben (1 Kor. 16,2). So kann die gesamte Sammlung freudig zusammengetragen werden, wenn Paulus ankommt, (2 Kor.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753375"/>
            <a:ext cx="9066264" cy="646331"/>
          </a:xfrm>
          <a:prstGeom prst="rect">
            <a:avLst/>
          </a:prstGeom>
          <a:noFill/>
        </p:spPr>
        <p:txBody>
          <a:bodyPr wrap="square">
            <a:spAutoFit/>
          </a:bodyPr>
          <a:lstStyle/>
          <a:p>
            <a:pPr>
              <a:spcBef>
                <a:spcPts val="600"/>
              </a:spcBef>
            </a:pPr>
            <a:r>
              <a:rPr lang="de-DE" b="1" dirty="0"/>
              <a:t>Bei der Planung des Opfers sollte jede Familie sich selbst bewerten und realistische Ziele setzen, entsprechend ihrer finanziellen Lage.</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01678"/>
            <a:ext cx="7993077" cy="1200329"/>
          </a:xfrm>
          <a:prstGeom prst="rect">
            <a:avLst/>
          </a:prstGeom>
          <a:noFill/>
        </p:spPr>
        <p:txBody>
          <a:bodyPr wrap="square">
            <a:spAutoFit/>
          </a:bodyPr>
          <a:lstStyle/>
          <a:p>
            <a:pPr>
              <a:spcBef>
                <a:spcPts val="600"/>
              </a:spcBef>
            </a:pPr>
            <a:r>
              <a:rPr lang="de-DE" b="1" dirty="0"/>
              <a:t>Als der Apostel den Plan ein Jahr zuvor in Kolossä vorschlug, wurde er begeistert aufgenommen, obwohl damals keine konkreten Ziele festgelegt wurden (2 Kor. 9,1-2</a:t>
            </a:r>
            <a:r>
              <a:rPr lang="es-ES" b="1" dirty="0"/>
              <a:t>). </a:t>
            </a:r>
            <a:r>
              <a:rPr lang="de-DE" b="1" dirty="0"/>
              <a:t>Jedes Mitglied nahm sich jedoch im Herzen vor, einen bestimmten Betrag zu spenden (2 Kor. 9,7a</a:t>
            </a:r>
            <a:r>
              <a:rPr lang="es-ES" b="1" dirty="0"/>
              <a:t>).</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 </a:t>
            </a:r>
            <a:r>
              <a:rPr lang="es-ES" sz="4800" b="1" spc="60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RICHTIGE</a:t>
            </a:r>
            <a:r>
              <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s-ES" sz="4800" b="1" spc="60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EINSTELLUNG</a:t>
            </a:r>
            <a:endPar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de-DE" b="1" dirty="0">
                <a:solidFill>
                  <a:schemeClr val="accent3">
                    <a:lumMod val="75000"/>
                  </a:schemeClr>
                </a:solidFill>
                <a:latin typeface="Comic Sans MS" panose="030F0702030302020204" pitchFamily="66" charset="0"/>
              </a:rPr>
              <a:t>„Denn nach Kräften, das bezeuge ich, und sogar über ihre Kräfte haben sie willig gegeben“</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(2. Kor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50823"/>
            <a:ext cx="7324725" cy="1323439"/>
          </a:xfrm>
          <a:prstGeom prst="rect">
            <a:avLst/>
          </a:prstGeom>
          <a:noFill/>
        </p:spPr>
        <p:txBody>
          <a:bodyPr wrap="square" rtlCol="0">
            <a:spAutoFit/>
          </a:bodyPr>
          <a:lstStyle/>
          <a:p>
            <a:pPr>
              <a:spcBef>
                <a:spcPts val="600"/>
              </a:spcBef>
            </a:pPr>
            <a:r>
              <a:rPr lang="de-DE" sz="2000" b="1" dirty="0"/>
              <a:t>Um die Großzügigkeit der Kolosser zu fördern, gibt Paulus ihnen das Beispiel Makedoniens. In diesen Gemeinden hatten die Brüder eine angemessene und vorbildliche Haltung gezeigt, als sie ihre Opfergaben gaben, denn sie gaben...</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437256345"/>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672</TotalTime>
  <Words>1356</Words>
  <Application>Microsoft Office PowerPoint</Application>
  <PresentationFormat>Panorámica</PresentationFormat>
  <Paragraphs>84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82</cp:revision>
  <dcterms:created xsi:type="dcterms:W3CDTF">2026-08-01T16:23:29Z</dcterms:created>
  <dcterms:modified xsi:type="dcterms:W3CDTF">2026-09-11T19:35:42Z</dcterms:modified>
</cp:coreProperties>
</file>