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84" r:id="rId3"/>
    <p:sldId id="257" r:id="rId4"/>
    <p:sldId id="293" r:id="rId5"/>
    <p:sldId id="295" r:id="rId6"/>
    <p:sldId id="297" r:id="rId7"/>
    <p:sldId id="300" r:id="rId8"/>
    <p:sldId id="260" r:id="rId9"/>
    <p:sldId id="302" r:id="rId10"/>
    <p:sldId id="262" r:id="rId11"/>
    <p:sldId id="264" r:id="rId12"/>
    <p:sldId id="263"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42BF"/>
    <a:srgbClr val="FFFF99"/>
    <a:srgbClr val="E7E200"/>
    <a:srgbClr val="C5C000"/>
    <a:srgbClr val="FFFFCC"/>
    <a:srgbClr val="628A85"/>
    <a:srgbClr val="ABFFD9"/>
    <a:srgbClr val="00743F"/>
    <a:srgbClr val="00894D"/>
    <a:srgbClr val="8C5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8" autoAdjust="0"/>
    <p:restoredTop sz="94660"/>
  </p:normalViewPr>
  <p:slideViewPr>
    <p:cSldViewPr snapToGrid="0">
      <p:cViewPr varScale="1">
        <p:scale>
          <a:sx n="101" d="100"/>
          <a:sy n="101" d="100"/>
        </p:scale>
        <p:origin x="62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 qsCatId="3D" csTypeId="urn:microsoft.com/office/officeart/2005/8/colors/colorful1" csCatId="colorful" phldr="1"/>
      <dgm:spPr/>
      <dgm:t>
        <a:bodyPr/>
        <a:lstStyle/>
        <a:p>
          <a:endParaRPr lang="es-ES"/>
        </a:p>
      </dgm:t>
    </dgm:pt>
    <dgm:pt modelId="{55591A6F-B6AF-429B-8C32-91F5B1547D10}">
      <dgm:prSet custT="1"/>
      <dgm:spPr/>
      <dgm:t>
        <a:bodyPr/>
        <a:lstStyle/>
        <a:p>
          <a:pPr>
            <a:defRPr b="1"/>
          </a:pPr>
          <a:r>
            <a:rPr lang="de-DE" sz="2000" dirty="0">
              <a:effectLst/>
            </a:rPr>
            <a:t>Wie kommunizierte GOTT ursprünglich </a:t>
          </a:r>
          <a:br>
            <a:rPr lang="de-DE" sz="2000" dirty="0">
              <a:effectLst/>
            </a:rPr>
          </a:br>
          <a:r>
            <a:rPr lang="de-DE" sz="2000" dirty="0">
              <a:effectLst/>
            </a:rPr>
            <a:t>mit der Menschheit?</a:t>
          </a:r>
          <a:endParaRPr lang="es-ES"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de-DE" sz="2000" dirty="0">
              <a:effectLst/>
            </a:rPr>
            <a:t>Wie hat die Menschheit aufgehört, </a:t>
          </a:r>
          <a:br>
            <a:rPr lang="de-DE" sz="2000" dirty="0">
              <a:effectLst/>
            </a:rPr>
          </a:br>
          <a:r>
            <a:rPr lang="de-DE" sz="2000" dirty="0">
              <a:effectLst/>
            </a:rPr>
            <a:t>mit GOTT zu kommunizieren?</a:t>
          </a:r>
          <a:endParaRPr lang="es-ES"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de-DE" sz="2000" dirty="0">
              <a:effectLst/>
            </a:rPr>
            <a:t>Wie hat GOTT versucht, </a:t>
          </a:r>
          <a:br>
            <a:rPr lang="de-DE" sz="2000" dirty="0">
              <a:effectLst/>
            </a:rPr>
          </a:br>
          <a:r>
            <a:rPr lang="de-DE" sz="2000" dirty="0">
              <a:effectLst/>
            </a:rPr>
            <a:t>die Kommunikation wiederherzustellen?</a:t>
          </a:r>
          <a:endParaRPr lang="es-ES"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de-DE" sz="2000" dirty="0">
              <a:effectLst/>
            </a:rPr>
            <a:t>Warum können wir jetzt nicht direkt </a:t>
          </a:r>
          <a:br>
            <a:rPr lang="de-DE" sz="2000" dirty="0">
              <a:effectLst/>
            </a:rPr>
          </a:br>
          <a:r>
            <a:rPr lang="de-DE" sz="2000" dirty="0">
              <a:effectLst/>
            </a:rPr>
            <a:t>mit GOTT kommunizieren?</a:t>
          </a:r>
          <a:endParaRPr lang="es-ES"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de-DE" sz="2000" dirty="0">
              <a:effectLst/>
            </a:rPr>
            <a:t>Wie können wir heute </a:t>
          </a:r>
          <a:br>
            <a:rPr lang="de-DE" sz="2000" dirty="0">
              <a:effectLst/>
            </a:rPr>
          </a:br>
          <a:r>
            <a:rPr lang="de-DE" sz="2000" dirty="0">
              <a:effectLst/>
            </a:rPr>
            <a:t>mit GOTT kommunizieren?</a:t>
          </a:r>
          <a:endParaRPr lang="es-ES"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 qsCatId="3D" csTypeId="urn:microsoft.com/office/officeart/2005/8/colors/colorful3"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Eva</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600" b="1" dirty="0"/>
            <a:t>Mit Schmerzen gebären</a:t>
          </a:r>
          <a:endParaRPr lang="es-ES" sz="16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de-DE" sz="1600" b="1" dirty="0"/>
            <a:t>Verlust der Gleichstellung mit Adam</a:t>
          </a:r>
          <a:endParaRPr lang="es-ES" sz="16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Adam</a:t>
          </a:r>
          <a:endParaRPr lang="es-ES" sz="1800" b="1" dirty="0">
            <a:effectLst>
              <a:outerShdw blurRad="38100" dist="38100" dir="2700000" algn="tl">
                <a:srgbClr val="000000"/>
              </a:outerShdw>
            </a:effectLst>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Harte Arbeit</a:t>
          </a:r>
          <a:endParaRPr lang="es-ES" sz="18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Mühevoller Lebensmittelerwerb</a:t>
          </a:r>
          <a:endParaRPr lang="es-ES" sz="18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Alle</a:t>
          </a:r>
          <a:endParaRPr lang="es-ES" sz="18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Tod</a:t>
          </a:r>
          <a:endParaRPr lang="es-ES"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Trennung von GOTT</a:t>
          </a:r>
          <a:endParaRPr lang="es-ES" sz="18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de-DE" sz="2000" kern="1200" dirty="0">
              <a:effectLst/>
            </a:rPr>
            <a:t>Wie kommunizierte GOTT ursprünglich </a:t>
          </a:r>
          <a:br>
            <a:rPr lang="de-DE" sz="2000" kern="1200" dirty="0">
              <a:effectLst/>
            </a:rPr>
          </a:br>
          <a:r>
            <a:rPr lang="de-DE" sz="2000" kern="1200" dirty="0">
              <a:effectLst/>
            </a:rPr>
            <a:t>mit der Menschheit?</a:t>
          </a:r>
          <a:endParaRPr lang="es-ES"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de-DE" sz="2000" kern="1200" dirty="0">
              <a:effectLst/>
            </a:rPr>
            <a:t>Wie hat die Menschheit aufgehört, </a:t>
          </a:r>
          <a:br>
            <a:rPr lang="de-DE" sz="2000" kern="1200" dirty="0">
              <a:effectLst/>
            </a:rPr>
          </a:br>
          <a:r>
            <a:rPr lang="de-DE" sz="2000" kern="1200" dirty="0">
              <a:effectLst/>
            </a:rPr>
            <a:t>mit GOTT zu kommunizieren?</a:t>
          </a:r>
          <a:endParaRPr lang="es-ES"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de-DE" sz="2000" kern="1200" dirty="0">
              <a:effectLst/>
            </a:rPr>
            <a:t>Wie hat GOTT versucht, </a:t>
          </a:r>
          <a:br>
            <a:rPr lang="de-DE" sz="2000" kern="1200" dirty="0">
              <a:effectLst/>
            </a:rPr>
          </a:br>
          <a:r>
            <a:rPr lang="de-DE" sz="2000" kern="1200" dirty="0">
              <a:effectLst/>
            </a:rPr>
            <a:t>die Kommunikation wiederherzustellen?</a:t>
          </a:r>
          <a:endParaRPr lang="es-ES"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de-DE" sz="2000" kern="1200" dirty="0">
              <a:effectLst/>
            </a:rPr>
            <a:t>Warum können wir jetzt nicht direkt </a:t>
          </a:r>
          <a:br>
            <a:rPr lang="de-DE" sz="2000" kern="1200" dirty="0">
              <a:effectLst/>
            </a:rPr>
          </a:br>
          <a:r>
            <a:rPr lang="de-DE" sz="2000" kern="1200" dirty="0">
              <a:effectLst/>
            </a:rPr>
            <a:t>mit GOTT kommunizieren?</a:t>
          </a:r>
          <a:endParaRPr lang="es-ES"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de-DE" sz="2000" kern="1200" dirty="0">
              <a:effectLst/>
            </a:rPr>
            <a:t>Wie können wir heute </a:t>
          </a:r>
          <a:br>
            <a:rPr lang="de-DE" sz="2000" kern="1200" dirty="0">
              <a:effectLst/>
            </a:rPr>
          </a:br>
          <a:r>
            <a:rPr lang="de-DE" sz="2000" kern="1200" dirty="0">
              <a:effectLst/>
            </a:rPr>
            <a:t>mit GOTT kommunizieren?</a:t>
          </a:r>
          <a:endParaRPr lang="es-ES"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Eva</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en" sz="1600" b="1" kern="1200" dirty="0"/>
            <a:t>Mit Schmerzen gebären</a:t>
          </a:r>
          <a:endParaRPr lang="es-ES" sz="1600" b="1" kern="1200" dirty="0"/>
        </a:p>
        <a:p>
          <a:pPr marL="171450" lvl="1" indent="-171450" algn="l" defTabSz="711200">
            <a:lnSpc>
              <a:spcPct val="90000"/>
            </a:lnSpc>
            <a:spcBef>
              <a:spcPct val="0"/>
            </a:spcBef>
            <a:spcAft>
              <a:spcPts val="0"/>
            </a:spcAft>
            <a:buFontTx/>
            <a:buChar char="–"/>
          </a:pPr>
          <a:r>
            <a:rPr lang="de-DE" sz="1600" b="1" kern="1200" dirty="0"/>
            <a:t>Verlust der Gleichstellung mit Adam</a:t>
          </a:r>
          <a:endParaRPr lang="es-ES" sz="1600" b="1" kern="1200" dirty="0"/>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Adam</a:t>
          </a:r>
          <a:endParaRPr lang="es-ES" sz="1800" b="1" kern="1200" dirty="0">
            <a:effectLst>
              <a:outerShdw blurRad="38100" dist="38100" dir="2700000" algn="tl">
                <a:srgbClr val="000000"/>
              </a:outerShdw>
            </a:effectLst>
          </a:endParaRP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Harte Arbeit</a:t>
          </a:r>
          <a:endParaRPr lang="es-ES" sz="1800" b="1" kern="1200" dirty="0"/>
        </a:p>
        <a:p>
          <a:pPr marL="171450" lvl="1" indent="-171450" algn="l" defTabSz="800100">
            <a:lnSpc>
              <a:spcPct val="90000"/>
            </a:lnSpc>
            <a:spcBef>
              <a:spcPct val="0"/>
            </a:spcBef>
            <a:spcAft>
              <a:spcPts val="0"/>
            </a:spcAft>
            <a:buFontTx/>
            <a:buChar char="–"/>
          </a:pPr>
          <a:r>
            <a:rPr lang="en" sz="1800" b="1" kern="1200" dirty="0"/>
            <a:t>Mühevoller Lebensmittelerwerb</a:t>
          </a:r>
          <a:endParaRPr lang="es-ES" sz="18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Alle</a:t>
          </a:r>
          <a:endParaRPr lang="es-ES" sz="1800" b="1" kern="1200" dirty="0">
            <a:effectLst>
              <a:outerShdw blurRad="38100" dist="38100" dir="2700000" algn="tl">
                <a:srgbClr val="000000"/>
              </a:outerShdw>
            </a:effectLst>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Tod</a:t>
          </a:r>
          <a:endParaRPr lang="es-ES" sz="1800" b="1" kern="1200" dirty="0"/>
        </a:p>
        <a:p>
          <a:pPr marL="171450" lvl="1" indent="-171450" algn="l" defTabSz="800100">
            <a:lnSpc>
              <a:spcPct val="90000"/>
            </a:lnSpc>
            <a:spcBef>
              <a:spcPct val="0"/>
            </a:spcBef>
            <a:spcAft>
              <a:spcPts val="0"/>
            </a:spcAft>
            <a:buFontTx/>
            <a:buChar char="–"/>
          </a:pPr>
          <a:r>
            <a:rPr lang="en" sz="1800" b="1" kern="1200" dirty="0"/>
            <a:t>Trennung von GOTT</a:t>
          </a:r>
          <a:endParaRPr lang="es-ES" sz="1800" b="1" kern="1200" dirty="0"/>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61283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5886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70913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48234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91560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7449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1427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737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25648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52878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fld id="{7A892662-602A-4A2F-8847-CFEE9BEDE8A2}" type="datetimeFigureOut">
              <a:rPr lang="es-ES" smtClean="0"/>
              <a:t>30/09/2026</a:t>
            </a:fld>
            <a:endParaRPr lang="es-ES"/>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23343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t>30/09/2026</a:t>
            </a:fld>
            <a:endParaRPr lang="es-ES"/>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t>‹Nº›</a:t>
            </a:fld>
            <a:endParaRPr lang="es-ES"/>
          </a:p>
        </p:txBody>
      </p:sp>
    </p:spTree>
    <p:extLst>
      <p:ext uri="{BB962C8B-B14F-4D97-AF65-F5344CB8AC3E}">
        <p14:creationId xmlns:p14="http://schemas.microsoft.com/office/powerpoint/2010/main" val="391714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sv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jpeg"/><Relationship Id="rId2" Type="http://schemas.openxmlformats.org/officeDocument/2006/relationships/image" Target="../media/image29.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1.pn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5.jpeg"/><Relationship Id="rId7" Type="http://schemas.openxmlformats.org/officeDocument/2006/relationships/diagramData" Target="../diagrams/data2.xml"/><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7.jpeg"/><Relationship Id="rId11" Type="http://schemas.microsoft.com/office/2007/relationships/diagramDrawing" Target="../diagrams/drawing2.xml"/><Relationship Id="rId5" Type="http://schemas.microsoft.com/office/2007/relationships/hdphoto" Target="../media/hdphoto7.wdp"/><Relationship Id="rId10" Type="http://schemas.openxmlformats.org/officeDocument/2006/relationships/diagramColors" Target="../diagrams/colors2.xml"/><Relationship Id="rId4" Type="http://schemas.openxmlformats.org/officeDocument/2006/relationships/image" Target="../media/image36.png"/><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62791" y="123825"/>
            <a:ext cx="5063836" cy="2585323"/>
          </a:xfrm>
          <a:prstGeom prst="rect">
            <a:avLst/>
          </a:prstGeom>
          <a:noFill/>
        </p:spPr>
        <p:txBody>
          <a:bodyPr wrap="square" rtlCol="0">
            <a:spAutoFit/>
          </a:bodyPr>
          <a:lstStyle/>
          <a:p>
            <a:pPr algn="ctr"/>
            <a:r>
              <a:rPr lang="es-ES" sz="5400" b="1" spc="600" dirty="0">
                <a:ln>
                  <a:solidFill>
                    <a:srgbClr val="F1893B"/>
                  </a:solidFill>
                </a:ln>
                <a:solidFill>
                  <a:schemeClr val="bg1"/>
                </a:solidFill>
                <a:effectLst>
                  <a:glow rad="114300">
                    <a:srgbClr val="FAD8BE">
                      <a:alpha val="75000"/>
                    </a:srgbClr>
                  </a:glow>
                </a:effectLst>
              </a:rPr>
              <a:t>DER </a:t>
            </a:r>
            <a:r>
              <a:rPr lang="es-ES" sz="5400" b="1" spc="600" dirty="0" err="1">
                <a:ln>
                  <a:solidFill>
                    <a:srgbClr val="F1893B"/>
                  </a:solidFill>
                </a:ln>
                <a:solidFill>
                  <a:schemeClr val="bg1"/>
                </a:solidFill>
                <a:effectLst>
                  <a:glow rad="114300">
                    <a:srgbClr val="FAD8BE">
                      <a:alpha val="75000"/>
                    </a:srgbClr>
                  </a:glow>
                </a:effectLst>
              </a:rPr>
              <a:t>SCHÖPFER</a:t>
            </a:r>
            <a:r>
              <a:rPr lang="es-ES" sz="5400" b="1" spc="600" dirty="0">
                <a:ln>
                  <a:solidFill>
                    <a:srgbClr val="F1893B"/>
                  </a:solidFill>
                </a:ln>
                <a:solidFill>
                  <a:schemeClr val="bg1"/>
                </a:solidFill>
                <a:effectLst>
                  <a:glow rad="114300">
                    <a:srgbClr val="FAD8BE">
                      <a:alpha val="75000"/>
                    </a:srgbClr>
                  </a:glow>
                </a:effectLst>
              </a:rPr>
              <a:t> </a:t>
            </a:r>
            <a:r>
              <a:rPr lang="es-ES" sz="5400" b="1" spc="600" dirty="0" err="1">
                <a:ln>
                  <a:solidFill>
                    <a:srgbClr val="F1893B"/>
                  </a:solidFill>
                </a:ln>
                <a:solidFill>
                  <a:schemeClr val="bg1"/>
                </a:solidFill>
                <a:effectLst>
                  <a:glow rad="114300">
                    <a:srgbClr val="FAD8BE">
                      <a:alpha val="75000"/>
                    </a:srgbClr>
                  </a:glow>
                </a:effectLst>
              </a:rPr>
              <a:t>SPRICHT</a:t>
            </a:r>
            <a:endParaRPr lang="es-ES" sz="5400" b="1" spc="600" dirty="0">
              <a:ln>
                <a:solidFill>
                  <a:srgbClr val="F1893B"/>
                </a:solidFill>
              </a:ln>
              <a:solidFill>
                <a:schemeClr val="bg1"/>
              </a:solidFill>
              <a:effectLst>
                <a:glow rad="114300">
                  <a:srgbClr val="FAD8BE">
                    <a:alpha val="75000"/>
                  </a:srgbClr>
                </a:glow>
              </a:effectLst>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8906036" y="6519446"/>
            <a:ext cx="3285964" cy="338554"/>
          </a:xfrm>
          <a:prstGeom prst="rect">
            <a:avLst/>
          </a:prstGeom>
          <a:noFill/>
        </p:spPr>
        <p:txBody>
          <a:bodyPr wrap="none" rtlCol="0">
            <a:spAutoFit/>
          </a:bodyPr>
          <a:lstStyle/>
          <a:p>
            <a:pPr algn="r"/>
            <a:r>
              <a:rPr lang="es-ES" sz="1600" b="1" dirty="0" err="1">
                <a:solidFill>
                  <a:srgbClr val="CDE6FF"/>
                </a:solidFill>
                <a:effectLst>
                  <a:glow rad="127000">
                    <a:schemeClr val="tx1">
                      <a:alpha val="42000"/>
                    </a:schemeClr>
                  </a:glow>
                  <a:outerShdw blurRad="38100" dist="38100" dir="2700000" algn="tl">
                    <a:srgbClr val="000000">
                      <a:alpha val="43137"/>
                    </a:srgbClr>
                  </a:outerShdw>
                </a:effectLst>
              </a:rPr>
              <a:t>Lektion</a:t>
            </a:r>
            <a:r>
              <a:rPr lang="es-ES" sz="1600" b="1" dirty="0">
                <a:solidFill>
                  <a:srgbClr val="CDE6FF"/>
                </a:solidFill>
                <a:effectLst>
                  <a:glow rad="127000">
                    <a:schemeClr val="tx1">
                      <a:alpha val="42000"/>
                    </a:schemeClr>
                  </a:glow>
                  <a:outerShdw blurRad="38100" dist="38100" dir="2700000" algn="tl">
                    <a:srgbClr val="000000">
                      <a:alpha val="43137"/>
                    </a:srgbClr>
                  </a:outerShdw>
                </a:effectLst>
              </a:rPr>
              <a:t> 1 Sabbat, 3. Oktober 2026</a:t>
            </a:r>
          </a:p>
        </p:txBody>
      </p:sp>
      <p:pic>
        <p:nvPicPr>
          <p:cNvPr id="3" name="Grafik 24">
            <a:extLst>
              <a:ext uri="{FF2B5EF4-FFF2-40B4-BE49-F238E27FC236}">
                <a16:creationId xmlns:a16="http://schemas.microsoft.com/office/drawing/2014/main" id="{E1068D5E-A581-7E3E-00F1-CEC60AE686A1}"/>
              </a:ext>
            </a:extLst>
          </p:cNvPr>
          <p:cNvPicPr>
            <a:picLocks noChangeAspect="1"/>
          </p:cNvPicPr>
          <p:nvPr/>
        </p:nvPicPr>
        <p:blipFill>
          <a:blip r:embed="rId3"/>
          <a:stretch>
            <a:fillRect/>
          </a:stretch>
        </p:blipFill>
        <p:spPr>
          <a:xfrm rot="16200000">
            <a:off x="2601580" y="3716119"/>
            <a:ext cx="423918" cy="5627077"/>
          </a:xfrm>
          <a:prstGeom prst="rect">
            <a:avLst/>
          </a:prstGeom>
        </p:spPr>
      </p:pic>
    </p:spTree>
    <p:extLst>
      <p:ext uri="{BB962C8B-B14F-4D97-AF65-F5344CB8AC3E}">
        <p14:creationId xmlns:p14="http://schemas.microsoft.com/office/powerpoint/2010/main" val="177831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30381"/>
            <a:ext cx="10285500" cy="1323439"/>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„Nachdem GOTT vorzeiten vielfach und auf vielerlei Weise geredet hat zu den Vätern durch die Propheten</a:t>
            </a:r>
            <a:r>
              <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de-DE"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hat ER zuletzt in diesen Tagen zu uns geredet durch den SOHN, Den ER eingesetzt hat zum ERBEN über alles, durch Den Er auch die Welten gemacht hat“ </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es-ES" sz="1600" b="1" i="0" u="none" strike="noStrike" kern="1200" cap="none" spc="0" normalizeH="0" baseline="0" noProof="0" dirty="0" err="1">
                <a:ln>
                  <a:noFill/>
                </a:ln>
                <a:solidFill>
                  <a:srgbClr val="E97132">
                    <a:lumMod val="75000"/>
                  </a:srgbClr>
                </a:solidFill>
                <a:effectLst/>
                <a:uLnTx/>
                <a:uFillTx/>
                <a:latin typeface="Comic Sans MS" panose="030F0702030302020204" pitchFamily="66" charset="0"/>
                <a:ea typeface="+mn-ea"/>
                <a:cs typeface="+mn-cs"/>
              </a:rPr>
              <a:t>Hebräer</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49416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3721967623"/>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19050"/>
            <a:ext cx="6048375" cy="1015663"/>
          </a:xfrm>
          <a:prstGeom prst="rect">
            <a:avLst/>
          </a:prstGeom>
          <a:noFill/>
        </p:spPr>
        <p:txBody>
          <a:bodyPr wrap="square" rtlCol="0">
            <a:spAutoFit/>
          </a:bodyPr>
          <a:lstStyle/>
          <a:p>
            <a:pPr>
              <a:spcBef>
                <a:spcPts val="600"/>
              </a:spcBef>
            </a:pPr>
            <a:r>
              <a:rPr lang="de-DE" sz="2000" b="1" dirty="0"/>
              <a:t>Hast du jemals „von Angesicht zu Angesicht“, d. h. direkt mit GOTT gesprochen? Konntest du jemals Seine Worte hören?</a:t>
            </a:r>
            <a:endParaRPr lang="es-ES" sz="2000" b="1" dirty="0"/>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2023035"/>
            <a:ext cx="6048375" cy="1015663"/>
          </a:xfrm>
          <a:prstGeom prst="rect">
            <a:avLst/>
          </a:prstGeom>
          <a:noFill/>
        </p:spPr>
        <p:txBody>
          <a:bodyPr wrap="square">
            <a:spAutoFit/>
          </a:bodyPr>
          <a:lstStyle/>
          <a:p>
            <a:pPr lvl="0">
              <a:spcBef>
                <a:spcPts val="600"/>
              </a:spcBef>
              <a:defRPr/>
            </a:pPr>
            <a:r>
              <a:rPr lang="de-DE" sz="2000" b="1" dirty="0">
                <a:solidFill>
                  <a:prstClr val="black"/>
                </a:solidFill>
              </a:rPr>
              <a:t>Woran liegt es, dass wir nicht in der Lage sind, direkt mit Gott zu sprechen? War das schon immer so? Werden wir das jemals können?</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001992"/>
            <a:ext cx="6048375" cy="1015663"/>
          </a:xfrm>
          <a:prstGeom prst="rect">
            <a:avLst/>
          </a:prstGeom>
          <a:noFill/>
        </p:spPr>
        <p:txBody>
          <a:bodyPr wrap="square">
            <a:spAutoFit/>
          </a:bodyPr>
          <a:lstStyle/>
          <a:p>
            <a:pPr lvl="0">
              <a:spcBef>
                <a:spcPts val="600"/>
              </a:spcBef>
              <a:defRPr/>
            </a:pPr>
            <a:r>
              <a:rPr lang="de-DE" sz="2000" b="1" dirty="0">
                <a:solidFill>
                  <a:prstClr val="black"/>
                </a:solidFill>
              </a:rPr>
              <a:t>Wir können indirekt mit GOTT sprechen: z. B. durch </a:t>
            </a:r>
            <a:br>
              <a:rPr lang="de-DE" sz="2000" b="1" dirty="0">
                <a:solidFill>
                  <a:prstClr val="black"/>
                </a:solidFill>
              </a:rPr>
            </a:br>
            <a:r>
              <a:rPr lang="de-DE" sz="2000" b="1" dirty="0">
                <a:solidFill>
                  <a:prstClr val="black"/>
                </a:solidFill>
              </a:rPr>
              <a:t>das Gebet.  Durch die Bibel, die Propheten, die Natur, andere Menschen etc. antwortet uns GOTT. </a:t>
            </a:r>
          </a:p>
        </p:txBody>
      </p:sp>
    </p:spTree>
    <p:extLst>
      <p:ext uri="{BB962C8B-B14F-4D97-AF65-F5344CB8AC3E}">
        <p14:creationId xmlns:p14="http://schemas.microsoft.com/office/powerpoint/2010/main" val="71743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F17E392E-2AD1-5135-6A15-3D95A3B16C8C}"/>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66076" y="1402079"/>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11" name="Imagen 10">
            <a:extLst>
              <a:ext uri="{FF2B5EF4-FFF2-40B4-BE49-F238E27FC236}">
                <a16:creationId xmlns:a16="http://schemas.microsoft.com/office/drawing/2014/main" id="{6E485549-E1A6-69E7-F4F8-0E8C8AA7D630}"/>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57916" y="971169"/>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0BBCD36D-37F2-59CB-FA66-6ABEA131D2E2}"/>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6"/>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8" name="Imagen 7">
            <a:extLst>
              <a:ext uri="{FF2B5EF4-FFF2-40B4-BE49-F238E27FC236}">
                <a16:creationId xmlns:a16="http://schemas.microsoft.com/office/drawing/2014/main" id="{FE9ADA98-95EA-A0B4-553A-452A922063CF}"/>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6182138" y="3858127"/>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708754C9-BF25-7AFD-DFF1-F8372FA344F4}"/>
              </a:ext>
            </a:extLst>
          </p:cNvPr>
          <p:cNvPicPr>
            <a:picLocks noGrp="1" noRot="1" noChangeAspec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p:blipFill>
        <p:spPr>
          <a:xfrm>
            <a:off x="8937683"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endParaRPr lang="es-ES"/>
          </a:p>
        </p:txBody>
      </p:sp>
      <p:sp>
        <p:nvSpPr>
          <p:cNvPr id="5" name="CuadroTexto 4">
            <a:extLst>
              <a:ext uri="{FF2B5EF4-FFF2-40B4-BE49-F238E27FC236}">
                <a16:creationId xmlns:a16="http://schemas.microsoft.com/office/drawing/2014/main" id="{FC078393-6A07-1A82-10A8-9E466DDC308F}"/>
              </a:ext>
            </a:extLst>
          </p:cNvPr>
          <p:cNvSpPr txBox="1"/>
          <p:nvPr/>
        </p:nvSpPr>
        <p:spPr>
          <a:xfrm>
            <a:off x="0" y="-38100"/>
            <a:ext cx="12192000" cy="523220"/>
          </a:xfrm>
          <a:prstGeom prst="rect">
            <a:avLst/>
          </a:prstGeom>
          <a:noFill/>
        </p:spPr>
        <p:txBody>
          <a:bodyPr wrap="square">
            <a:spAutoFit/>
          </a:bodyPr>
          <a:lstStyle/>
          <a:p>
            <a:pPr algn="ctr"/>
            <a:r>
              <a:rPr lang="de-DE"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WIE KOMMUNIZIERTE GOTT URSPRÜNGLICH MIT DER MENSCHHEIT?</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0" y="275125"/>
            <a:ext cx="12191999" cy="584775"/>
          </a:xfrm>
          <a:prstGeom prst="rect">
            <a:avLst/>
          </a:prstGeom>
          <a:noFill/>
        </p:spPr>
        <p:txBody>
          <a:bodyPr wrap="square">
            <a:spAutoFit/>
          </a:bodyPr>
          <a:lstStyle/>
          <a:p>
            <a:pPr algn="ctr"/>
            <a:r>
              <a:rPr lang="de-DE"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„Und GOTT, der HERR gebot dem Menschen und sprach: ,Du darfst essen von allen Bäumen im Garten‘ “</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(1. Mose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a:spcBef>
                <a:spcPts val="600"/>
              </a:spcBef>
            </a:pPr>
            <a:r>
              <a:rPr lang="de-DE" sz="2000" b="1" dirty="0"/>
              <a:t>Am Anfang schuf GOTT die Welt mit der Absicht, dass sie von Menschen bewohnt wird (Jes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a:spcBef>
                <a:spcPts val="600"/>
              </a:spcBef>
            </a:pPr>
            <a:r>
              <a:rPr lang="de-DE" sz="2000" b="1" dirty="0"/>
              <a:t>Die Menschheit war nun vollständig und bereit, die neu geschaffene Welt zu bewohnen (1. Mo1,27).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a:spcBef>
                <a:spcPts val="600"/>
              </a:spcBef>
            </a:pPr>
            <a:r>
              <a:rPr lang="de-DE" sz="2000" b="1" dirty="0"/>
              <a:t>Am selben Tag erschuf Er Eva aus einer von Adams Rippen (1. Mo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a:spcBef>
                <a:spcPts val="600"/>
              </a:spcBef>
            </a:pPr>
            <a:r>
              <a:rPr lang="de-DE" sz="2000" b="1" dirty="0"/>
              <a:t>Als alles bereit war, erschuf Er Adam aus dem Staub der Erde (1. Mose 2,4-7).</a:t>
            </a:r>
          </a:p>
        </p:txBody>
      </p:sp>
    </p:spTree>
    <p:extLst>
      <p:ext uri="{BB962C8B-B14F-4D97-AF65-F5344CB8AC3E}">
        <p14:creationId xmlns:p14="http://schemas.microsoft.com/office/powerpoint/2010/main" val="419784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0-#ppt_w/2"/>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1000" fill="hold"/>
                                        <p:tgtEl>
                                          <p:spTgt spid="14"/>
                                        </p:tgtEl>
                                        <p:attrNameLst>
                                          <p:attrName>ppt_w</p:attrName>
                                        </p:attrNameLst>
                                      </p:cBhvr>
                                      <p:tavLst>
                                        <p:tav tm="0">
                                          <p:val>
                                            <p:fltVal val="0"/>
                                          </p:val>
                                        </p:tav>
                                        <p:tav tm="100000">
                                          <p:val>
                                            <p:strVal val="#ppt_w"/>
                                          </p:val>
                                        </p:tav>
                                      </p:tavLst>
                                    </p:anim>
                                    <p:anim calcmode="lin" valueType="num">
                                      <p:cBhvr>
                                        <p:cTn id="66" dur="1000" fill="hold"/>
                                        <p:tgtEl>
                                          <p:spTgt spid="14"/>
                                        </p:tgtEl>
                                        <p:attrNameLst>
                                          <p:attrName>ppt_h</p:attrName>
                                        </p:attrNameLst>
                                      </p:cBhvr>
                                      <p:tavLst>
                                        <p:tav tm="0">
                                          <p:val>
                                            <p:fltVal val="0"/>
                                          </p:val>
                                        </p:tav>
                                        <p:tav tm="100000">
                                          <p:val>
                                            <p:strVal val="#ppt_h"/>
                                          </p:val>
                                        </p:tav>
                                      </p:tavLst>
                                    </p:anim>
                                    <p:anim calcmode="lin" valueType="num">
                                      <p:cBhvr>
                                        <p:cTn id="67" dur="1000" fill="hold"/>
                                        <p:tgtEl>
                                          <p:spTgt spid="14"/>
                                        </p:tgtEl>
                                        <p:attrNameLst>
                                          <p:attrName>style.rotation</p:attrName>
                                        </p:attrNameLst>
                                      </p:cBhvr>
                                      <p:tavLst>
                                        <p:tav tm="0">
                                          <p:val>
                                            <p:fltVal val="90"/>
                                          </p:val>
                                        </p:tav>
                                        <p:tav tm="100000">
                                          <p:val>
                                            <p:fltVal val="0"/>
                                          </p:val>
                                        </p:tav>
                                      </p:tavLst>
                                    </p:anim>
                                    <p:animEffect transition="in" filter="fade">
                                      <p:cBhvr>
                                        <p:cTn id="68" dur="1000"/>
                                        <p:tgtEl>
                                          <p:spTgt spid="1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30A39513-9A37-27BE-CAB6-AB5040D033CB}"/>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202785"/>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71CA31D5-9D68-C55C-F504-23960D4A836A}"/>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38172" y="1202785"/>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BE1D41A0-FCFD-5DA9-C0CC-3ECDA9F49DA7}"/>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7182"/>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a:extLst>
              <a:ext uri="{FF2B5EF4-FFF2-40B4-BE49-F238E27FC236}">
                <a16:creationId xmlns:a16="http://schemas.microsoft.com/office/drawing/2014/main" id="{D44D77D9-FF40-BD12-BF94-4EC8D956752E}"/>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718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a:spcBef>
                <a:spcPts val="600"/>
              </a:spcBef>
            </a:pPr>
            <a:r>
              <a:rPr lang="de-DE" sz="2000" b="1" dirty="0"/>
              <a:t>Dieser Prozess verlief mit  viel Kommunikation zwischen GOTT und Adam:</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37" y="5766759"/>
            <a:ext cx="3011561" cy="1015663"/>
          </a:xfrm>
          <a:prstGeom prst="rect">
            <a:avLst/>
          </a:prstGeom>
          <a:noFill/>
        </p:spPr>
        <p:txBody>
          <a:bodyPr wrap="square">
            <a:spAutoFit/>
          </a:bodyPr>
          <a:lstStyle/>
          <a:p>
            <a:pPr>
              <a:spcBef>
                <a:spcPts val="600"/>
              </a:spcBef>
            </a:pPr>
            <a:r>
              <a:rPr lang="de-DE" sz="2000" b="1" dirty="0"/>
              <a:t>Er stellte ihm Eva vor und vereinigte sie in der Ehe (Gen.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7" y="4672224"/>
            <a:ext cx="3011561" cy="1015663"/>
          </a:xfrm>
          <a:prstGeom prst="rect">
            <a:avLst/>
          </a:prstGeom>
          <a:noFill/>
        </p:spPr>
        <p:txBody>
          <a:bodyPr wrap="square">
            <a:spAutoFit/>
          </a:bodyPr>
          <a:lstStyle/>
          <a:p>
            <a:pPr>
              <a:spcBef>
                <a:spcPts val="600"/>
              </a:spcBef>
            </a:pPr>
            <a:r>
              <a:rPr lang="de-DE" sz="2000" b="1" dirty="0"/>
              <a:t>Er forderte ihn auf, </a:t>
            </a:r>
            <a:br>
              <a:rPr lang="de-DE" sz="2000" b="1" dirty="0"/>
            </a:br>
            <a:r>
              <a:rPr lang="de-DE" sz="2000" b="1" dirty="0"/>
              <a:t>die Tiere zu benennen (1. Mo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7" y="3577688"/>
            <a:ext cx="3011561" cy="1015663"/>
          </a:xfrm>
          <a:prstGeom prst="rect">
            <a:avLst/>
          </a:prstGeom>
          <a:noFill/>
        </p:spPr>
        <p:txBody>
          <a:bodyPr wrap="square">
            <a:spAutoFit/>
          </a:bodyPr>
          <a:lstStyle/>
          <a:p>
            <a:pPr>
              <a:spcBef>
                <a:spcPts val="600"/>
              </a:spcBef>
            </a:pPr>
            <a:r>
              <a:rPr lang="de-DE" sz="2000" b="1" dirty="0"/>
              <a:t>Er wies ihn </a:t>
            </a:r>
            <a:br>
              <a:rPr lang="de-DE" sz="2000" b="1" dirty="0"/>
            </a:br>
            <a:r>
              <a:rPr lang="de-DE" sz="2000" b="1" dirty="0"/>
              <a:t>auf seine Grenzen hin (1. Mo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28120" cy="1323439"/>
          </a:xfrm>
          <a:prstGeom prst="rect">
            <a:avLst/>
          </a:prstGeom>
          <a:noFill/>
        </p:spPr>
        <p:txBody>
          <a:bodyPr wrap="square">
            <a:spAutoFit/>
          </a:bodyPr>
          <a:lstStyle/>
          <a:p>
            <a:pPr>
              <a:spcBef>
                <a:spcPts val="600"/>
              </a:spcBef>
              <a:buSzPct val="150000"/>
            </a:pPr>
            <a:r>
              <a:rPr lang="de-DE" sz="2000" b="1" dirty="0"/>
              <a:t>Er gab ihm Anweisungen zu der Arbeit, die er </a:t>
            </a:r>
            <a:br>
              <a:rPr lang="de-DE" sz="2000" b="1" dirty="0"/>
            </a:br>
            <a:r>
              <a:rPr lang="de-DE" sz="2000" b="1" dirty="0"/>
              <a:t>in Eden verrichten sollte (1. Mo 2,15).</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3620395"/>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4735990"/>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5830325"/>
            <a:ext cx="308705" cy="308705"/>
          </a:xfrm>
          <a:prstGeom prst="rect">
            <a:avLst/>
          </a:prstGeom>
          <a:effectLst/>
        </p:spPr>
      </p:pic>
      <p:sp>
        <p:nvSpPr>
          <p:cNvPr id="2" name="CuadroTexto 1">
            <a:extLst>
              <a:ext uri="{FF2B5EF4-FFF2-40B4-BE49-F238E27FC236}">
                <a16:creationId xmlns:a16="http://schemas.microsoft.com/office/drawing/2014/main" id="{72D11CB4-86FE-91E4-BA01-9770A48C2211}"/>
              </a:ext>
            </a:extLst>
          </p:cNvPr>
          <p:cNvSpPr txBox="1"/>
          <p:nvPr/>
        </p:nvSpPr>
        <p:spPr>
          <a:xfrm>
            <a:off x="0" y="-38100"/>
            <a:ext cx="12192000" cy="523220"/>
          </a:xfrm>
          <a:prstGeom prst="rect">
            <a:avLst/>
          </a:prstGeom>
          <a:noFill/>
        </p:spPr>
        <p:txBody>
          <a:bodyPr wrap="square">
            <a:spAutoFit/>
          </a:bodyPr>
          <a:lstStyle/>
          <a:p>
            <a:pPr algn="ctr"/>
            <a:r>
              <a:rPr lang="de-DE"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WIE KOMMUNIZIERTE GOTT URSPRÜNGLICH MIT DER MENSCHHEIT?</a:t>
            </a:r>
          </a:p>
        </p:txBody>
      </p:sp>
      <p:sp>
        <p:nvSpPr>
          <p:cNvPr id="3" name="CuadroTexto 2">
            <a:extLst>
              <a:ext uri="{FF2B5EF4-FFF2-40B4-BE49-F238E27FC236}">
                <a16:creationId xmlns:a16="http://schemas.microsoft.com/office/drawing/2014/main" id="{EC17CA09-6C72-D9A3-153F-11384770BDCA}"/>
              </a:ext>
            </a:extLst>
          </p:cNvPr>
          <p:cNvSpPr txBox="1"/>
          <p:nvPr/>
        </p:nvSpPr>
        <p:spPr>
          <a:xfrm>
            <a:off x="0" y="275125"/>
            <a:ext cx="12191999" cy="584775"/>
          </a:xfrm>
          <a:prstGeom prst="rect">
            <a:avLst/>
          </a:prstGeom>
          <a:noFill/>
        </p:spPr>
        <p:txBody>
          <a:bodyPr wrap="square">
            <a:spAutoFit/>
          </a:bodyPr>
          <a:lstStyle/>
          <a:p>
            <a:pPr algn="ctr"/>
            <a:r>
              <a:rPr lang="de-DE"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„Und GOTT, der HERR gebot dem Menschen und sprach: ,Du darfst essen von allen Bäumen im Garten‘ “</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(1. Mose  2,16)</a:t>
            </a:r>
          </a:p>
        </p:txBody>
      </p:sp>
    </p:spTree>
    <p:extLst>
      <p:ext uri="{BB962C8B-B14F-4D97-AF65-F5344CB8AC3E}">
        <p14:creationId xmlns:p14="http://schemas.microsoft.com/office/powerpoint/2010/main" val="371320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strVal val="#ppt_w+.3"/>
                                          </p:val>
                                        </p:tav>
                                        <p:tav tm="100000">
                                          <p:val>
                                            <p:strVal val="#ppt_w"/>
                                          </p:val>
                                        </p:tav>
                                      </p:tavLst>
                                    </p:anim>
                                    <p:anim calcmode="lin" valueType="num">
                                      <p:cBhvr>
                                        <p:cTn id="29" dur="500" fill="hold"/>
                                        <p:tgtEl>
                                          <p:spTgt spid="12"/>
                                        </p:tgtEl>
                                        <p:attrNameLst>
                                          <p:attrName>ppt_h</p:attrName>
                                        </p:attrNameLst>
                                      </p:cBhvr>
                                      <p:tavLst>
                                        <p:tav tm="0">
                                          <p:val>
                                            <p:strVal val="#ppt_h"/>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strVal val="#ppt_w+.3"/>
                                          </p:val>
                                        </p:tav>
                                        <p:tav tm="100000">
                                          <p:val>
                                            <p:strVal val="#ppt_w"/>
                                          </p:val>
                                        </p:tav>
                                      </p:tavLst>
                                    </p:anim>
                                    <p:anim calcmode="lin" valueType="num">
                                      <p:cBhvr>
                                        <p:cTn id="47" dur="500" fill="hold"/>
                                        <p:tgtEl>
                                          <p:spTgt spid="10"/>
                                        </p:tgtEl>
                                        <p:attrNameLst>
                                          <p:attrName>ppt_h</p:attrName>
                                        </p:attrNameLst>
                                      </p:cBhvr>
                                      <p:tavLst>
                                        <p:tav tm="0">
                                          <p:val>
                                            <p:strVal val="#ppt_h"/>
                                          </p:val>
                                        </p:tav>
                                        <p:tav tm="100000">
                                          <p:val>
                                            <p:strVal val="#ppt_h"/>
                                          </p:val>
                                        </p:tav>
                                      </p:tavLst>
                                    </p:anim>
                                    <p:animEffect transition="in" filter="fade">
                                      <p:cBhvr>
                                        <p:cTn id="48" dur="500"/>
                                        <p:tgtEl>
                                          <p:spTgt spid="10"/>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strVal val="#ppt_w+.3"/>
                                          </p:val>
                                        </p:tav>
                                        <p:tav tm="100000">
                                          <p:val>
                                            <p:strVal val="#ppt_w"/>
                                          </p:val>
                                        </p:tav>
                                      </p:tavLst>
                                    </p:anim>
                                    <p:anim calcmode="lin" valueType="num">
                                      <p:cBhvr>
                                        <p:cTn id="65" dur="500" fill="hold"/>
                                        <p:tgtEl>
                                          <p:spTgt spid="7"/>
                                        </p:tgtEl>
                                        <p:attrNameLst>
                                          <p:attrName>ppt_h</p:attrName>
                                        </p:attrNameLst>
                                      </p:cBhvr>
                                      <p:tavLst>
                                        <p:tav tm="0">
                                          <p:val>
                                            <p:strVal val="#ppt_h"/>
                                          </p:val>
                                        </p:tav>
                                        <p:tav tm="100000">
                                          <p:val>
                                            <p:strVal val="#ppt_h"/>
                                          </p:val>
                                        </p:tav>
                                      </p:tavLst>
                                    </p:anim>
                                    <p:animEffect transition="in" filter="fade">
                                      <p:cBhvr>
                                        <p:cTn id="66" dur="500"/>
                                        <p:tgtEl>
                                          <p:spTgt spid="7"/>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strVal val="#ppt_w+.3"/>
                                          </p:val>
                                        </p:tav>
                                        <p:tav tm="100000">
                                          <p:val>
                                            <p:strVal val="#ppt_w"/>
                                          </p:val>
                                        </p:tav>
                                      </p:tavLst>
                                    </p:anim>
                                    <p:anim calcmode="lin" valueType="num">
                                      <p:cBhvr>
                                        <p:cTn id="83" dur="500" fill="hold"/>
                                        <p:tgtEl>
                                          <p:spTgt spid="20"/>
                                        </p:tgtEl>
                                        <p:attrNameLst>
                                          <p:attrName>ppt_h</p:attrName>
                                        </p:attrNameLst>
                                      </p:cBhvr>
                                      <p:tavLst>
                                        <p:tav tm="0">
                                          <p:val>
                                            <p:strVal val="#ppt_h"/>
                                          </p:val>
                                        </p:tav>
                                        <p:tav tm="100000">
                                          <p:val>
                                            <p:strVal val="#ppt_h"/>
                                          </p:val>
                                        </p:tav>
                                      </p:tavLst>
                                    </p:anim>
                                    <p:animEffect transition="in" filter="fade">
                                      <p:cBhvr>
                                        <p:cTn id="84" dur="500"/>
                                        <p:tgtEl>
                                          <p:spTgt spid="20"/>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Imagen 17">
            <a:extLst>
              <a:ext uri="{FF2B5EF4-FFF2-40B4-BE49-F238E27FC236}">
                <a16:creationId xmlns:a16="http://schemas.microsoft.com/office/drawing/2014/main" id="{6DEB24B5-5238-7498-FFC7-F64E64A537D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C0BACAB4-1313-7456-25F4-4DC087FCD29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10" y="1682886"/>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9C7A8A3B-D2AF-2774-6A0A-3FC5E39FE00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8" y="4752544"/>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 name="Imagen 21">
            <a:extLst>
              <a:ext uri="{FF2B5EF4-FFF2-40B4-BE49-F238E27FC236}">
                <a16:creationId xmlns:a16="http://schemas.microsoft.com/office/drawing/2014/main" id="{6C278725-E564-F6E7-271C-B1BF0FF2662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10"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015663"/>
          </a:xfrm>
          <a:prstGeom prst="rect">
            <a:avLst/>
          </a:prstGeom>
          <a:noFill/>
        </p:spPr>
        <p:txBody>
          <a:bodyPr wrap="square" rtlCol="0">
            <a:spAutoFit/>
          </a:bodyPr>
          <a:lstStyle/>
          <a:p>
            <a:pPr>
              <a:spcBef>
                <a:spcPts val="600"/>
              </a:spcBef>
            </a:pPr>
            <a:r>
              <a:rPr lang="de-DE" sz="2000" b="1" dirty="0"/>
              <a:t>GOTT wies Adam und Eva an, </a:t>
            </a:r>
            <a:br>
              <a:rPr lang="de-DE" sz="2000" b="1" dirty="0"/>
            </a:br>
            <a:r>
              <a:rPr lang="de-DE" sz="2000" b="1" dirty="0"/>
              <a:t>wie sie sich verhalten und was sie essen sollten (1. Mo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1015663"/>
          </a:xfrm>
          <a:prstGeom prst="rect">
            <a:avLst/>
          </a:prstGeom>
          <a:noFill/>
        </p:spPr>
        <p:txBody>
          <a:bodyPr wrap="square">
            <a:spAutoFit/>
          </a:bodyPr>
          <a:lstStyle/>
          <a:p>
            <a:pPr>
              <a:spcBef>
                <a:spcPts val="600"/>
              </a:spcBef>
            </a:pPr>
            <a:r>
              <a:rPr lang="de-DE" sz="2000" b="1" dirty="0"/>
              <a:t>Von diesem Augenblick an traf Er sich jeden Tag mit ihnen am Abend des Tages (1. Mo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309872"/>
            <a:ext cx="4334685" cy="1323439"/>
          </a:xfrm>
          <a:prstGeom prst="rect">
            <a:avLst/>
          </a:prstGeom>
          <a:noFill/>
        </p:spPr>
        <p:txBody>
          <a:bodyPr wrap="square">
            <a:spAutoFit/>
          </a:bodyPr>
          <a:lstStyle/>
          <a:p>
            <a:pPr>
              <a:spcBef>
                <a:spcPts val="600"/>
              </a:spcBef>
            </a:pPr>
            <a:r>
              <a:rPr lang="de-DE" sz="2000" b="1" dirty="0"/>
              <a:t>Dann setzte Er den 7. Tag ein, damit sie die Gesellschaft untereinander während des gesamten Tages genießen konnten.</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363305"/>
            <a:ext cx="4334685" cy="1938992"/>
          </a:xfrm>
          <a:prstGeom prst="rect">
            <a:avLst/>
          </a:prstGeom>
          <a:noFill/>
        </p:spPr>
        <p:txBody>
          <a:bodyPr wrap="square">
            <a:spAutoFit/>
          </a:bodyPr>
          <a:lstStyle/>
          <a:p>
            <a:pPr>
              <a:spcBef>
                <a:spcPts val="600"/>
              </a:spcBef>
            </a:pPr>
            <a:r>
              <a:rPr lang="de-DE" sz="2000" b="1" dirty="0"/>
              <a:t>Er erschuf sie als soziale Wesen mit der Fähigkeit, nicht nur untereinander, sondern auch mit anderen Wesen (z. B. mit  Engeln u. aller Kreatur zu kommunizieren </a:t>
            </a:r>
            <a:r>
              <a:rPr lang="de-DE" sz="2000" dirty="0"/>
              <a:t>(Patr. u. Proph., S. 29–30)</a:t>
            </a:r>
            <a:r>
              <a:rPr lang="de-DE" sz="2000" b="1" dirty="0"/>
              <a:t>.</a:t>
            </a:r>
          </a:p>
        </p:txBody>
      </p:sp>
      <p:sp>
        <p:nvSpPr>
          <p:cNvPr id="3" name="CuadroTexto 2">
            <a:extLst>
              <a:ext uri="{FF2B5EF4-FFF2-40B4-BE49-F238E27FC236}">
                <a16:creationId xmlns:a16="http://schemas.microsoft.com/office/drawing/2014/main" id="{E0B175DC-492D-C4D3-7769-66A3CBC01F27}"/>
              </a:ext>
            </a:extLst>
          </p:cNvPr>
          <p:cNvSpPr txBox="1"/>
          <p:nvPr/>
        </p:nvSpPr>
        <p:spPr>
          <a:xfrm>
            <a:off x="0" y="-38100"/>
            <a:ext cx="12192000" cy="523220"/>
          </a:xfrm>
          <a:prstGeom prst="rect">
            <a:avLst/>
          </a:prstGeom>
          <a:noFill/>
        </p:spPr>
        <p:txBody>
          <a:bodyPr wrap="square">
            <a:spAutoFit/>
          </a:bodyPr>
          <a:lstStyle/>
          <a:p>
            <a:pPr algn="ctr"/>
            <a:r>
              <a:rPr lang="de-DE"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WIE KOMMUNIZIERTE GOTT URSPRÜNGLICH MIT DER MENSCHHEIT?</a:t>
            </a:r>
          </a:p>
        </p:txBody>
      </p:sp>
      <p:sp>
        <p:nvSpPr>
          <p:cNvPr id="5" name="CuadroTexto 4">
            <a:extLst>
              <a:ext uri="{FF2B5EF4-FFF2-40B4-BE49-F238E27FC236}">
                <a16:creationId xmlns:a16="http://schemas.microsoft.com/office/drawing/2014/main" id="{95E3E5D2-3747-0BA5-4C27-16DAD44106F7}"/>
              </a:ext>
            </a:extLst>
          </p:cNvPr>
          <p:cNvSpPr txBox="1"/>
          <p:nvPr/>
        </p:nvSpPr>
        <p:spPr>
          <a:xfrm>
            <a:off x="0" y="275125"/>
            <a:ext cx="12191999" cy="584775"/>
          </a:xfrm>
          <a:prstGeom prst="rect">
            <a:avLst/>
          </a:prstGeom>
          <a:noFill/>
        </p:spPr>
        <p:txBody>
          <a:bodyPr wrap="square">
            <a:spAutoFit/>
          </a:bodyPr>
          <a:lstStyle/>
          <a:p>
            <a:pPr algn="ctr"/>
            <a:r>
              <a:rPr lang="de-DE"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„Und GOTT, der HERR gebot dem Menschen und sprach: ,Du darfst essen von allen Bäumen im Garten‘ “</a:t>
            </a:r>
            <a:r>
              <a:rPr lang="es-ES"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(1. Mose  2,16)</a:t>
            </a:r>
          </a:p>
        </p:txBody>
      </p:sp>
    </p:spTree>
    <p:extLst>
      <p:ext uri="{BB962C8B-B14F-4D97-AF65-F5344CB8AC3E}">
        <p14:creationId xmlns:p14="http://schemas.microsoft.com/office/powerpoint/2010/main" val="275239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strips(upLeft)">
                                      <p:cBhvr>
                                        <p:cTn id="20" dur="500"/>
                                        <p:tgtEl>
                                          <p:spTgt spid="18"/>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trips(upRight)">
                                      <p:cBhvr>
                                        <p:cTn id="29" dur="500"/>
                                        <p:tgtEl>
                                          <p:spTgt spid="16"/>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Left)">
                                      <p:cBhvr>
                                        <p:cTn id="38" dur="500"/>
                                        <p:tgtEl>
                                          <p:spTgt spid="1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strips(downRight)">
                                      <p:cBhvr>
                                        <p:cTn id="47" dur="500"/>
                                        <p:tgtEl>
                                          <p:spTgt spid="22"/>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6" name="Imagen 15">
            <a:extLst>
              <a:ext uri="{FF2B5EF4-FFF2-40B4-BE49-F238E27FC236}">
                <a16:creationId xmlns:a16="http://schemas.microsoft.com/office/drawing/2014/main" id="{57036F1C-6F3A-13C6-9A53-7F0195408582}"/>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00CABC82-5F33-14C5-79EF-4979D65301FD}"/>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B1921514-C87B-0E61-43F7-6F76A91B565A}"/>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9CFBA60E-6E00-B8B9-014F-EB55E4A0D306}"/>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a:fillRect/>
          </a:stretch>
        </p:blipFill>
        <p:spPr>
          <a:xfrm>
            <a:off x="9617746"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8986CF8E-14CE-82F9-E984-1963898DB93F}"/>
              </a:ext>
            </a:extLst>
          </p:cNvPr>
          <p:cNvPicPr>
            <a:picLocks noGrp="1" noRot="1" noChangeAspect="1" noMove="1" noResize="1" noEditPoints="1" noAdjustHandles="1" noChangeArrowheads="1" noChangeShapeType="1" noCrop="1"/>
          </p:cNvPicPr>
          <p:nvPr/>
        </p:nvPicPr>
        <p:blipFill rotWithShape="1">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6" y="4762569"/>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de-DE" sz="2800" b="1" kern="0" dirty="0">
                <a:ln/>
                <a:solidFill>
                  <a:schemeClr val="tx2">
                    <a:lumMod val="50000"/>
                  </a:schemeClr>
                </a:solidFill>
              </a:rPr>
              <a:t>WIE HAT DIE MENSCHHEIT AUFGEHÖRT, MIT GOTT ZU KOMMUNIZIEREN?</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646331"/>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rgbClr val="7030A0"/>
                </a:solidFill>
                <a:latin typeface="Comic Sans MS" panose="030F0702030302020204" pitchFamily="66" charset="0"/>
              </a:rPr>
              <a:t>„Und er sprach: Ich hörte Dich im Garten und fürchtete mich; denn ich bin nackt, darum versteckte ich mich“</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(1. Mose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155642" y="2425520"/>
            <a:ext cx="9369369" cy="1015663"/>
          </a:xfrm>
          <a:prstGeom prst="rect">
            <a:avLst/>
          </a:prstGeom>
          <a:noFill/>
        </p:spPr>
        <p:txBody>
          <a:bodyPr wrap="square" rtlCol="0">
            <a:spAutoFit/>
          </a:bodyPr>
          <a:lstStyle/>
          <a:p>
            <a:pPr>
              <a:spcBef>
                <a:spcPts val="600"/>
              </a:spcBef>
            </a:pPr>
            <a:r>
              <a:rPr lang="de-DE" sz="2000" b="1" dirty="0">
                <a:solidFill>
                  <a:schemeClr val="bg1"/>
                </a:solidFill>
              </a:rPr>
              <a:t>Adam und Eva wurden mit dem freien Willen erschaffen. Damit sie diese Freiheit ausüben konnten, stellte ihnen GOTT alles zur freien Verfügung, sonderte aber EINEN Baum aus, um ihren Gehorsam zu prüfen (1. Mo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155642" y="5886578"/>
            <a:ext cx="9369368" cy="1015663"/>
          </a:xfrm>
          <a:prstGeom prst="rect">
            <a:avLst/>
          </a:prstGeom>
          <a:noFill/>
        </p:spPr>
        <p:txBody>
          <a:bodyPr wrap="square">
            <a:spAutoFit/>
          </a:bodyPr>
          <a:lstStyle/>
          <a:p>
            <a:pPr lvl="0">
              <a:spcBef>
                <a:spcPts val="600"/>
              </a:spcBef>
              <a:defRPr/>
            </a:pPr>
            <a:r>
              <a:rPr lang="de-DE" sz="2000" b="1" dirty="0">
                <a:solidFill>
                  <a:prstClr val="black"/>
                </a:solidFill>
              </a:rPr>
              <a:t>Die nächste negative Reaktion war, dass sie sich wegen ihres Ungehorsams so schuldig fühlten, dass sie der Kommunikation mit GOTT ausweichen wollten</a:t>
            </a:r>
            <a:br>
              <a:rPr lang="de-DE" sz="2000" b="1" dirty="0">
                <a:solidFill>
                  <a:prstClr val="black"/>
                </a:solidFill>
              </a:rPr>
            </a:br>
            <a:r>
              <a:rPr lang="de-DE" sz="2000" b="1" dirty="0">
                <a:solidFill>
                  <a:prstClr val="black"/>
                </a:solidFill>
              </a:rPr>
              <a:t>(1. Mo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155641" y="5021314"/>
            <a:ext cx="9369367" cy="1015663"/>
          </a:xfrm>
          <a:prstGeom prst="rect">
            <a:avLst/>
          </a:prstGeom>
          <a:noFill/>
        </p:spPr>
        <p:txBody>
          <a:bodyPr wrap="square">
            <a:spAutoFit/>
          </a:bodyPr>
          <a:lstStyle/>
          <a:p>
            <a:pPr lvl="0">
              <a:spcBef>
                <a:spcPts val="600"/>
              </a:spcBef>
              <a:defRPr/>
            </a:pPr>
            <a:r>
              <a:rPr lang="de-DE" sz="2000" b="1" dirty="0">
                <a:solidFill>
                  <a:prstClr val="black"/>
                </a:solidFill>
              </a:rPr>
              <a:t>In diesem Moment verschwand das herrliche Kleid der Gerechtigkeit, das sie bedeckte; sie erkannten ihre Nacktheit;  sie suchten nach Lösungen, um ihren Fehltritt zu verbergen (1. Mo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155639" y="4463826"/>
            <a:ext cx="9369366" cy="707886"/>
          </a:xfrm>
          <a:prstGeom prst="rect">
            <a:avLst/>
          </a:prstGeom>
          <a:noFill/>
        </p:spPr>
        <p:txBody>
          <a:bodyPr wrap="square">
            <a:spAutoFit/>
          </a:bodyPr>
          <a:lstStyle/>
          <a:p>
            <a:pPr lvl="0">
              <a:spcBef>
                <a:spcPts val="600"/>
              </a:spcBef>
              <a:defRPr/>
            </a:pPr>
            <a:r>
              <a:rPr lang="de-DE" sz="2000" b="1" dirty="0">
                <a:solidFill>
                  <a:prstClr val="black"/>
                </a:solidFill>
              </a:rPr>
              <a:t>Fasziniert von den verlogenen Versprechungen der verbotenen Frucht, aß Eva davon und verführte Adam ebenfalls davon zu essen (1. Mo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155639" y="3290785"/>
            <a:ext cx="9462104" cy="1323439"/>
          </a:xfrm>
          <a:prstGeom prst="rect">
            <a:avLst/>
          </a:prstGeom>
          <a:noFill/>
        </p:spPr>
        <p:txBody>
          <a:bodyPr wrap="square">
            <a:spAutoFit/>
          </a:bodyPr>
          <a:lstStyle/>
          <a:p>
            <a:pPr lvl="0">
              <a:spcBef>
                <a:spcPts val="600"/>
              </a:spcBef>
              <a:defRPr/>
            </a:pPr>
            <a:r>
              <a:rPr lang="de-DE" sz="2000" b="1" dirty="0">
                <a:solidFill>
                  <a:prstClr val="black"/>
                </a:solidFill>
              </a:rPr>
              <a:t>Satan tarnte sich als sprechende Schlange auf demselben Baum. Von dort aus erzählte er ihnen, angeblich um sie besorgt, eine Reihe von Lügen: Unsterblichkeit ("ihr werdet nicht sterben"); Gottgleichheit ("ihr werdet wie GOTT sein"); GOTT enthält euch die Wahrheit vor ("GOTT weiß das...") (1. Mo 3,1-5).</a:t>
            </a:r>
          </a:p>
        </p:txBody>
      </p:sp>
    </p:spTree>
    <p:extLst>
      <p:ext uri="{BB962C8B-B14F-4D97-AF65-F5344CB8AC3E}">
        <p14:creationId xmlns:p14="http://schemas.microsoft.com/office/powerpoint/2010/main" val="1595166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outVertical)">
                                      <p:cBhvr>
                                        <p:cTn id="30" dur="500"/>
                                        <p:tgtEl>
                                          <p:spTgt spid="1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23220"/>
          </a:xfrm>
          <a:prstGeom prst="rect">
            <a:avLst/>
          </a:prstGeom>
          <a:noFill/>
        </p:spPr>
        <p:txBody>
          <a:bodyPr wrap="square">
            <a:spAutoFit/>
          </a:bodyPr>
          <a:lstStyle/>
          <a:p>
            <a:pPr algn="ctr"/>
            <a:r>
              <a:rPr lang="de-DE" sz="28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WIE HAT GOTT VERSUCHT, DIE KOMMUNIKATION WIEDERHERZUSTELLEN?</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algn="ctr"/>
            <a:r>
              <a:rPr lang="de-DE"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„Da rief Gott der Herr den Menschen und sprach: Wo bist du?“</a:t>
            </a:r>
            <a:r>
              <a:rPr lang="es-ES"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(Génesis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spAutoFit/>
          </a:bodyPr>
          <a:lstStyle/>
          <a:p>
            <a:pPr>
              <a:spcBef>
                <a:spcPts val="600"/>
              </a:spcBef>
            </a:pPr>
            <a:r>
              <a:rPr lang="de-DE" sz="2000" b="1" dirty="0"/>
              <a:t>Da GOTT wusste, dass Adam und Eva gesündigt hatten, trat GOTT – wie es seine Gewohnheit war – zu ihnen, um mit ihnen zu sprechen. Zum ersten Mal musste GOTT sie zu sich rufen statt dass sie Ihm freudig begegnet wären (1. Mo 3,8-9).</a:t>
            </a:r>
          </a:p>
        </p:txBody>
      </p:sp>
      <p:pic>
        <p:nvPicPr>
          <p:cNvPr id="6" name="Imagen 5">
            <a:extLst>
              <a:ext uri="{FF2B5EF4-FFF2-40B4-BE49-F238E27FC236}">
                <a16:creationId xmlns:a16="http://schemas.microsoft.com/office/drawing/2014/main" id="{F62E18DD-F7CE-7374-94C7-55A6B2C7EAAD}"/>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339471" y="4583205"/>
            <a:ext cx="3690604" cy="207596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C568967B-534A-9900-7593-96C312104CAF}"/>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2DB1FF10-409B-655A-78A8-072613E8AFA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295550C5-4306-E2B1-B8A7-9C1B36ACA0FF}"/>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3"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14" name="CuadroTexto 13">
            <a:extLst>
              <a:ext uri="{FF2B5EF4-FFF2-40B4-BE49-F238E27FC236}">
                <a16:creationId xmlns:a16="http://schemas.microsoft.com/office/drawing/2014/main" id="{E8804883-85B3-9DDD-B6EA-D73A26152A2C}"/>
              </a:ext>
            </a:extLst>
          </p:cNvPr>
          <p:cNvSpPr txBox="1"/>
          <p:nvPr/>
        </p:nvSpPr>
        <p:spPr>
          <a:xfrm>
            <a:off x="2428875" y="3846529"/>
            <a:ext cx="7652265" cy="707886"/>
          </a:xfrm>
          <a:prstGeom prst="rect">
            <a:avLst/>
          </a:prstGeom>
          <a:noFill/>
        </p:spPr>
        <p:txBody>
          <a:bodyPr wrap="square">
            <a:spAutoFit/>
          </a:bodyPr>
          <a:lstStyle/>
          <a:p>
            <a:pPr>
              <a:spcBef>
                <a:spcPts val="600"/>
              </a:spcBef>
            </a:pPr>
            <a:r>
              <a:rPr lang="de-DE" sz="2000" b="1" dirty="0"/>
              <a:t>Jahrhunderte später warf GOTT Seinen Blick auf einen anderen Sünder, um ihn zur Buße zu bringen: Petrus (Lk 22,61-62).</a:t>
            </a:r>
            <a:endParaRPr lang="es-ES" sz="2000" b="1" dirty="0"/>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544039"/>
            <a:ext cx="8187071" cy="1323439"/>
          </a:xfrm>
          <a:prstGeom prst="rect">
            <a:avLst/>
          </a:prstGeom>
          <a:noFill/>
        </p:spPr>
        <p:txBody>
          <a:bodyPr wrap="square">
            <a:spAutoFit/>
          </a:bodyPr>
          <a:lstStyle/>
          <a:p>
            <a:pPr>
              <a:spcBef>
                <a:spcPts val="600"/>
              </a:spcBef>
            </a:pPr>
            <a:r>
              <a:rPr lang="de-DE" sz="2000" b="1" dirty="0"/>
              <a:t>Heute folgen wir Menschen ähnlichen Mustern</a:t>
            </a:r>
            <a:r>
              <a:rPr lang="es-ES" sz="2000" b="1" dirty="0"/>
              <a:t>. </a:t>
            </a:r>
            <a:r>
              <a:rPr lang="de-DE" sz="2000" b="1" dirty="0"/>
              <a:t>Wir klammern uns </a:t>
            </a:r>
            <a:br>
              <a:rPr lang="de-DE" sz="2000" b="1" dirty="0"/>
            </a:br>
            <a:r>
              <a:rPr lang="de-DE" sz="2000" b="1" dirty="0"/>
              <a:t>an die Sünde und versuchen, uns selbst zu rechtfertigen</a:t>
            </a:r>
            <a:r>
              <a:rPr lang="es-ES" sz="2000" b="1" dirty="0"/>
              <a:t>. </a:t>
            </a:r>
            <a:r>
              <a:rPr lang="de-DE" sz="2000" b="1" dirty="0"/>
              <a:t>Auch wenn </a:t>
            </a:r>
            <a:br>
              <a:rPr lang="de-DE" sz="2000" b="1" dirty="0"/>
            </a:br>
            <a:r>
              <a:rPr lang="de-DE" sz="2000" b="1" dirty="0"/>
              <a:t>die Sünde uns „anhaftet“</a:t>
            </a:r>
            <a:r>
              <a:rPr lang="es-ES" sz="2000" b="1" dirty="0"/>
              <a:t>, </a:t>
            </a:r>
            <a:r>
              <a:rPr lang="de-DE" sz="2000" b="1" dirty="0"/>
              <a:t>will GOTT uns dennoch wiederherstellen und ruft uns zu: „Kommt her zu Mir!“ (Jes 55,3)</a:t>
            </a:r>
            <a:r>
              <a:rPr lang="es-ES" sz="2000" b="1" dirty="0"/>
              <a:t>.</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28875" y="4541396"/>
            <a:ext cx="5908751" cy="1015663"/>
          </a:xfrm>
          <a:prstGeom prst="rect">
            <a:avLst/>
          </a:prstGeom>
          <a:noFill/>
        </p:spPr>
        <p:txBody>
          <a:bodyPr wrap="square">
            <a:spAutoFit/>
          </a:bodyPr>
          <a:lstStyle/>
          <a:p>
            <a:pPr>
              <a:spcBef>
                <a:spcPts val="600"/>
              </a:spcBef>
            </a:pPr>
            <a:r>
              <a:rPr lang="de-DE" sz="2000" b="1" dirty="0"/>
              <a:t>Im Gegensatz zu Petrus begannen Adam und Eva, sich vor GOTT zu rechtfertigen</a:t>
            </a:r>
            <a:r>
              <a:rPr lang="es-ES" sz="2000" b="1" dirty="0"/>
              <a:t> </a:t>
            </a:r>
            <a:r>
              <a:rPr lang="de-DE" sz="2000" b="1" dirty="0"/>
              <a:t>und dem anderen die Schuld zuzuschieben (1. Mo 3,12-13</a:t>
            </a:r>
            <a:r>
              <a:rPr lang="es-ES" sz="2000" b="1" dirty="0"/>
              <a:t>).</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28332"/>
            <a:ext cx="6354058" cy="1631216"/>
          </a:xfrm>
          <a:prstGeom prst="rect">
            <a:avLst/>
          </a:prstGeom>
          <a:noFill/>
        </p:spPr>
        <p:txBody>
          <a:bodyPr wrap="square">
            <a:spAutoFit/>
          </a:bodyPr>
          <a:lstStyle/>
          <a:p>
            <a:pPr>
              <a:spcBef>
                <a:spcPts val="600"/>
              </a:spcBef>
            </a:pPr>
            <a:r>
              <a:rPr lang="de-DE" sz="2000" b="1" dirty="0"/>
              <a:t>Obwohl sie nicht mit GOTT kommunizieren wollten, wollte GOTT es dennoch mit ihnen. GOTT scheute nicht die Gesellschaft des Sünders, sondern stellte ihn mit seiner Sünde zur Rede, um Einsicht und Buße zu erreichen (1. Mo 3,10-11).</a:t>
            </a:r>
          </a:p>
        </p:txBody>
      </p:sp>
    </p:spTree>
    <p:extLst>
      <p:ext uri="{BB962C8B-B14F-4D97-AF65-F5344CB8AC3E}">
        <p14:creationId xmlns:p14="http://schemas.microsoft.com/office/powerpoint/2010/main" val="28006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fltVal val="0.5"/>
                                          </p:val>
                                        </p:tav>
                                        <p:tav tm="100000">
                                          <p:val>
                                            <p:strVal val="#ppt_x"/>
                                          </p:val>
                                        </p:tav>
                                      </p:tavLst>
                                    </p:anim>
                                    <p:anim calcmode="lin" valueType="num">
                                      <p:cBhvr>
                                        <p:cTn id="54" dur="500" fill="hold"/>
                                        <p:tgtEl>
                                          <p:spTgt spid="12"/>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anim calcmode="lin" valueType="num">
                                      <p:cBhvr>
                                        <p:cTn id="60" dur="500" fill="hold"/>
                                        <p:tgtEl>
                                          <p:spTgt spid="6"/>
                                        </p:tgtEl>
                                        <p:attrNameLst>
                                          <p:attrName>ppt_x</p:attrName>
                                        </p:attrNameLst>
                                      </p:cBhvr>
                                      <p:tavLst>
                                        <p:tav tm="0">
                                          <p:val>
                                            <p:fltVal val="0.5"/>
                                          </p:val>
                                        </p:tav>
                                        <p:tav tm="100000">
                                          <p:val>
                                            <p:strVal val="#ppt_x"/>
                                          </p:val>
                                        </p:tav>
                                      </p:tavLst>
                                    </p:anim>
                                    <p:anim calcmode="lin" valueType="num">
                                      <p:cBhvr>
                                        <p:cTn id="61" dur="500" fill="hold"/>
                                        <p:tgtEl>
                                          <p:spTgt spid="6"/>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algn="ctr"/>
            <a:r>
              <a:rPr lang="de-DE" sz="2400" b="1" dirty="0">
                <a:ln w="22225">
                  <a:noFill/>
                  <a:prstDash val="solid"/>
                </a:ln>
                <a:solidFill>
                  <a:srgbClr val="FFFF99"/>
                </a:solidFill>
                <a:effectLst>
                  <a:outerShdw blurRad="38100" dist="38100" dir="2700000" algn="tl">
                    <a:srgbClr val="000000"/>
                  </a:outerShdw>
                </a:effectLst>
              </a:rPr>
              <a:t>WARUM KÖNNEN WIR JETZT NICHT DIREKT MIT GOTT KOMMUNIZIEREN?</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algn="ctr"/>
            <a:r>
              <a:rPr lang="de-DE"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„Und Er trieb den Menschen hinaus und ließ lagern vor dem Garten Eden die CHERUBIM mit dem flammenden, blitzenden Schwert, zu bewachen den Weg zu dem BAUM DES LEBENS“</a:t>
            </a:r>
            <a:r>
              <a:rPr lang="es-ES"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 </a:t>
            </a:r>
            <a:r>
              <a:rPr lang="es-ES" sz="1400"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(1. Mose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333750" y="1105288"/>
            <a:ext cx="4253547" cy="2246769"/>
          </a:xfrm>
          <a:prstGeom prst="rect">
            <a:avLst/>
          </a:prstGeom>
          <a:noFill/>
        </p:spPr>
        <p:txBody>
          <a:bodyPr wrap="square" rtlCol="0">
            <a:spAutoFit/>
          </a:bodyPr>
          <a:lstStyle/>
          <a:p>
            <a:pPr>
              <a:spcBef>
                <a:spcPts val="600"/>
              </a:spcBef>
            </a:pPr>
            <a:r>
              <a:rPr lang="de-DE" sz="2000" b="1" dirty="0"/>
              <a:t>GOTT führte dem sündigen Paar die Folgen ihrer Sünde vor Augen: Unter anderem, dass es nach ihrer Vertreibung aus dem Paradies keine Möglichkeit mehr gab, wieder unmittelbar mit GOTT sprechen zu können (1. Mo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4" y="3287237"/>
            <a:ext cx="9153525" cy="1015663"/>
          </a:xfrm>
          <a:prstGeom prst="rect">
            <a:avLst/>
          </a:prstGeom>
          <a:noFill/>
        </p:spPr>
        <p:txBody>
          <a:bodyPr wrap="square" rtlCol="0">
            <a:spAutoFit/>
          </a:bodyPr>
          <a:lstStyle/>
          <a:p>
            <a:pPr>
              <a:spcBef>
                <a:spcPts val="600"/>
              </a:spcBef>
            </a:pPr>
            <a:r>
              <a:rPr lang="de-DE" sz="2000" b="1" dirty="0"/>
              <a:t>Bevor Er ihnen die Folgen der Sünde mitteilte, bot GOTT ihnen die Lösung an: Ein Nachkomme Evas würde die Macht des Teufels beenden und die Menschheit wiederherstellen (1. Mo 3,15).</a:t>
            </a:r>
          </a:p>
        </p:txBody>
      </p:sp>
      <p:pic>
        <p:nvPicPr>
          <p:cNvPr id="6" name="Imagen 5">
            <a:extLst>
              <a:ext uri="{FF2B5EF4-FFF2-40B4-BE49-F238E27FC236}">
                <a16:creationId xmlns:a16="http://schemas.microsoft.com/office/drawing/2014/main" id="{061E0356-E78A-42EC-0D27-A2FF5352914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5673" r="5673"/>
          <a:stretch>
            <a:fillRect/>
          </a:stretch>
        </p:blipFill>
        <p:spPr>
          <a:xfrm>
            <a:off x="193517" y="1264341"/>
            <a:ext cx="2959258"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a:extLst>
              <a:ext uri="{FF2B5EF4-FFF2-40B4-BE49-F238E27FC236}">
                <a16:creationId xmlns:a16="http://schemas.microsoft.com/office/drawing/2014/main" id="{69640D7E-AB65-E254-FC98-55B8A1BE7A3B}"/>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138909" y="4350076"/>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614F3D3E-CFB0-EC94-B5E9-F9FE994B671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95EC5FBD-975A-9C4D-27E6-E3E3B006D542}"/>
              </a:ext>
            </a:extLst>
          </p:cNvPr>
          <p:cNvSpPr txBox="1"/>
          <p:nvPr/>
        </p:nvSpPr>
        <p:spPr>
          <a:xfrm>
            <a:off x="3038474" y="4238080"/>
            <a:ext cx="5079415" cy="1938992"/>
          </a:xfrm>
          <a:prstGeom prst="rect">
            <a:avLst/>
          </a:prstGeom>
          <a:noFill/>
        </p:spPr>
        <p:txBody>
          <a:bodyPr wrap="square">
            <a:spAutoFit/>
          </a:bodyPr>
          <a:lstStyle/>
          <a:p>
            <a:pPr>
              <a:spcBef>
                <a:spcPts val="600"/>
              </a:spcBef>
            </a:pPr>
            <a:r>
              <a:rPr lang="de-DE" sz="2000" b="1" dirty="0"/>
              <a:t>Durch die Propheten verkündete GOTT die Art und Weise, wie die Erlösung vollbracht werden würde: GOTT selbst wird Mensch,  erleidet den Tod für unsere Sünden, aufersteht und schenkt uns das ewige Leben (Jes.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95958"/>
            <a:ext cx="4382136" cy="400110"/>
          </a:xfrm>
          <a:prstGeom prst="rect">
            <a:avLst/>
          </a:prstGeom>
          <a:noFill/>
        </p:spPr>
        <p:txBody>
          <a:bodyPr wrap="square">
            <a:spAutoFit/>
          </a:bodyPr>
          <a:lstStyle/>
          <a:p>
            <a:pPr>
              <a:spcBef>
                <a:spcPts val="600"/>
              </a:spcBef>
            </a:pPr>
            <a:r>
              <a:rPr lang="es-ES" sz="2000" b="1" dirty="0"/>
              <a:t>Die </a:t>
            </a:r>
            <a:r>
              <a:rPr lang="es-ES" sz="2000" b="1" dirty="0" err="1"/>
              <a:t>Folgen</a:t>
            </a:r>
            <a:r>
              <a:rPr lang="es-ES" sz="2000" b="1" dirty="0"/>
              <a:t> </a:t>
            </a:r>
            <a:r>
              <a:rPr lang="es-ES" sz="2000" b="1" dirty="0" err="1"/>
              <a:t>für</a:t>
            </a:r>
            <a:r>
              <a:rPr lang="es-ES" sz="2000" b="1" dirty="0"/>
              <a:t>:</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501756583"/>
              </p:ext>
            </p:extLst>
          </p:nvPr>
        </p:nvGraphicFramePr>
        <p:xfrm>
          <a:off x="7566975" y="1390559"/>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38473" y="6112253"/>
            <a:ext cx="5079415" cy="707886"/>
          </a:xfrm>
          <a:prstGeom prst="rect">
            <a:avLst/>
          </a:prstGeom>
          <a:noFill/>
        </p:spPr>
        <p:txBody>
          <a:bodyPr wrap="square">
            <a:spAutoFit/>
          </a:bodyPr>
          <a:lstStyle/>
          <a:p>
            <a:pPr lvl="0">
              <a:spcBef>
                <a:spcPts val="600"/>
              </a:spcBef>
              <a:defRPr/>
            </a:pPr>
            <a:r>
              <a:rPr lang="de-DE" sz="2000" b="1" dirty="0">
                <a:solidFill>
                  <a:prstClr val="black"/>
                </a:solidFill>
              </a:rPr>
              <a:t>Nach dem Sündenfall kam auch das Versprechen eines ERLÖSERS.</a:t>
            </a:r>
          </a:p>
        </p:txBody>
      </p:sp>
    </p:spTree>
    <p:extLst>
      <p:ext uri="{BB962C8B-B14F-4D97-AF65-F5344CB8AC3E}">
        <p14:creationId xmlns:p14="http://schemas.microsoft.com/office/powerpoint/2010/main" val="22050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8)">
                                      <p:cBhvr>
                                        <p:cTn id="21" dur="750"/>
                                        <p:tgtEl>
                                          <p:spTgt spid="6"/>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800" decel="100000"/>
                                        <p:tgtEl>
                                          <p:spTgt spid="8"/>
                                        </p:tgtEl>
                                      </p:cBhvr>
                                    </p:animEffect>
                                    <p:anim calcmode="lin" valueType="num">
                                      <p:cBhvr>
                                        <p:cTn id="85" dur="800" decel="100000" fill="hold"/>
                                        <p:tgtEl>
                                          <p:spTgt spid="8"/>
                                        </p:tgtEl>
                                        <p:attrNameLst>
                                          <p:attrName>style.rotation</p:attrName>
                                        </p:attrNameLst>
                                      </p:cBhvr>
                                      <p:tavLst>
                                        <p:tav tm="0">
                                          <p:val>
                                            <p:fltVal val="-90"/>
                                          </p:val>
                                        </p:tav>
                                        <p:tav tm="100000">
                                          <p:val>
                                            <p:fltVal val="0"/>
                                          </p:val>
                                        </p:tav>
                                      </p:tavLst>
                                    </p:anim>
                                    <p:anim calcmode="lin" valueType="num">
                                      <p:cBhvr>
                                        <p:cTn id="86" dur="800" decel="100000" fill="hold"/>
                                        <p:tgtEl>
                                          <p:spTgt spid="8"/>
                                        </p:tgtEl>
                                        <p:attrNameLst>
                                          <p:attrName>ppt_x</p:attrName>
                                        </p:attrNameLst>
                                      </p:cBhvr>
                                      <p:tavLst>
                                        <p:tav tm="0">
                                          <p:val>
                                            <p:strVal val="#ppt_x+0.4"/>
                                          </p:val>
                                        </p:tav>
                                        <p:tav tm="100000">
                                          <p:val>
                                            <p:strVal val="#ppt_x-0.05"/>
                                          </p:val>
                                        </p:tav>
                                      </p:tavLst>
                                    </p:anim>
                                    <p:anim calcmode="lin" valueType="num">
                                      <p:cBhvr>
                                        <p:cTn id="87" dur="800" decel="100000" fill="hold"/>
                                        <p:tgtEl>
                                          <p:spTgt spid="8"/>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algn="ctr"/>
            <a:r>
              <a:rPr lang="de-DE" sz="3200" b="1"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rPr>
              <a:t>WIE KÖNNEN WIR HEUTE MIT GOTT KOMMUNIZIEREN?</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377631" y="1043375"/>
            <a:ext cx="7470560" cy="923330"/>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chemeClr val="tx2">
                    <a:lumMod val="75000"/>
                  </a:schemeClr>
                </a:solidFill>
                <a:latin typeface="Comic Sans MS" panose="030F0702030302020204" pitchFamily="66" charset="0"/>
              </a:rPr>
              <a:t>„Dich aber, du Menschenkind, habe ich zum Wächter gesetzt über das Haus Israel. Wenn du ein Wort aus Meinem Munde hörst, sollst du sie vor Mir warnen“</a:t>
            </a:r>
            <a:r>
              <a:rPr lang="es-ES" b="1" dirty="0">
                <a:solidFill>
                  <a:schemeClr val="tx2">
                    <a:lumMod val="75000"/>
                  </a:schemeClr>
                </a:solidFill>
                <a:latin typeface="Comic Sans MS" panose="030F0702030302020204" pitchFamily="66" charset="0"/>
              </a:rPr>
              <a:t> </a:t>
            </a:r>
            <a:r>
              <a:rPr lang="es-ES" sz="1400" b="1" dirty="0">
                <a:solidFill>
                  <a:schemeClr val="tx2">
                    <a:lumMod val="75000"/>
                  </a:schemeClr>
                </a:solidFill>
                <a:latin typeface="Comic Sans MS" panose="030F0702030302020204" pitchFamily="66" charset="0"/>
              </a:rPr>
              <a:t>(Hesekiel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1015663"/>
          </a:xfrm>
          <a:prstGeom prst="rect">
            <a:avLst/>
          </a:prstGeom>
          <a:noFill/>
        </p:spPr>
        <p:txBody>
          <a:bodyPr wrap="square" rtlCol="0">
            <a:spAutoFit/>
          </a:bodyPr>
          <a:lstStyle/>
          <a:p>
            <a:pPr>
              <a:spcBef>
                <a:spcPts val="600"/>
              </a:spcBef>
            </a:pPr>
            <a:r>
              <a:rPr lang="de-DE" sz="2000" b="1" dirty="0"/>
              <a:t>Um heute mit uns zu kommunizieren, hat GOTT zwei „Nachschlagewerke“ geschrieben: Die SCHÖPFUNG und die BIBEL (Römer 1,20</a:t>
            </a:r>
            <a:r>
              <a:rPr lang="es-ES" sz="2000" b="1" dirty="0"/>
              <a:t>; 2. Tim. 3,15).</a:t>
            </a:r>
          </a:p>
        </p:txBody>
      </p:sp>
      <p:pic>
        <p:nvPicPr>
          <p:cNvPr id="6" name="Imagen 5">
            <a:extLst>
              <a:ext uri="{FF2B5EF4-FFF2-40B4-BE49-F238E27FC236}">
                <a16:creationId xmlns:a16="http://schemas.microsoft.com/office/drawing/2014/main" id="{593BB76E-D66B-57B3-F766-BB41F55C1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Imagen 7">
            <a:extLst>
              <a:ext uri="{FF2B5EF4-FFF2-40B4-BE49-F238E27FC236}">
                <a16:creationId xmlns:a16="http://schemas.microsoft.com/office/drawing/2014/main" id="{5C80F275-5975-632D-BD39-FD8C1F9C344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7145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BE443789-29C5-82EB-13D4-6D022F3C5D0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71450"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D5DC2F72-3E54-E6C9-9C97-AFD63F359E8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87743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4" name="Imagen 13">
            <a:extLst>
              <a:ext uri="{FF2B5EF4-FFF2-40B4-BE49-F238E27FC236}">
                <a16:creationId xmlns:a16="http://schemas.microsoft.com/office/drawing/2014/main" id="{948D7DFD-4D95-35AD-A403-0BC2EFDE3E1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874641" y="463434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91B30232-0875-D9E0-BDBB-DEF24000BB96}"/>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9877430"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CuadroTexto 6">
            <a:extLst>
              <a:ext uri="{FF2B5EF4-FFF2-40B4-BE49-F238E27FC236}">
                <a16:creationId xmlns:a16="http://schemas.microsoft.com/office/drawing/2014/main" id="{B130ED01-C6AB-8B09-8927-34D3E6D15D2E}"/>
              </a:ext>
            </a:extLst>
          </p:cNvPr>
          <p:cNvSpPr txBox="1"/>
          <p:nvPr/>
        </p:nvSpPr>
        <p:spPr>
          <a:xfrm>
            <a:off x="2377629" y="5808412"/>
            <a:ext cx="7436739" cy="1015663"/>
          </a:xfrm>
          <a:prstGeom prst="rect">
            <a:avLst/>
          </a:prstGeom>
          <a:noFill/>
        </p:spPr>
        <p:txBody>
          <a:bodyPr wrap="square">
            <a:spAutoFit/>
          </a:bodyPr>
          <a:lstStyle/>
          <a:p>
            <a:pPr lvl="0">
              <a:spcBef>
                <a:spcPts val="600"/>
              </a:spcBef>
              <a:defRPr/>
            </a:pPr>
            <a:r>
              <a:rPr lang="de-DE" sz="2000" b="1" dirty="0">
                <a:solidFill>
                  <a:prstClr val="black"/>
                </a:solidFill>
              </a:rPr>
              <a:t>Außerdem spricht GOTT mit uns durch Gebet (Psalm 5,2); Engel (Apostelgeschichte 8,26); Propheten (Joel 2,28); und besonders durch den HEILIGEN GEIST (Johannes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74843" y="4896909"/>
            <a:ext cx="7499798" cy="1015663"/>
          </a:xfrm>
          <a:prstGeom prst="rect">
            <a:avLst/>
          </a:prstGeom>
          <a:noFill/>
        </p:spPr>
        <p:txBody>
          <a:bodyPr wrap="square">
            <a:spAutoFit/>
          </a:bodyPr>
          <a:lstStyle/>
          <a:p>
            <a:pPr lvl="0">
              <a:spcBef>
                <a:spcPts val="600"/>
              </a:spcBef>
              <a:defRPr/>
            </a:pPr>
            <a:r>
              <a:rPr lang="de-DE" sz="2000" b="1" dirty="0">
                <a:solidFill>
                  <a:prstClr val="black"/>
                </a:solidFill>
              </a:rPr>
              <a:t>Darin entdecken wir, wer wir sind, woher wir kommen und wohin wir gehen. Dort finden wir GOTTES Zweck für unser Leben.</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3062076"/>
            <a:ext cx="7470560" cy="1938992"/>
          </a:xfrm>
          <a:prstGeom prst="rect">
            <a:avLst/>
          </a:prstGeom>
          <a:noFill/>
        </p:spPr>
        <p:txBody>
          <a:bodyPr wrap="square">
            <a:spAutoFit/>
          </a:bodyPr>
          <a:lstStyle/>
          <a:p>
            <a:pPr lvl="0">
              <a:spcBef>
                <a:spcPts val="600"/>
              </a:spcBef>
              <a:defRPr/>
            </a:pPr>
            <a:r>
              <a:rPr lang="de-DE" sz="2000" b="1" dirty="0">
                <a:solidFill>
                  <a:prstClr val="black"/>
                </a:solidFill>
              </a:rPr>
              <a:t>Obwohl die Schöpfung zu uns vom SCHÖPFER spricht, ist sie tief von der Sünde befleckt. Die BIBEL enthält jedoch klare und unmittelbare Leitlinien, die von den Propheten übermittelt wurden, die Botschaften von GOTT empfingen. In der BIBEL finden wir auch die vollkommenste OFFENBARUNG GOTTES im Leben und Wirken JESU (Hebr. 1,1-2).</a:t>
            </a:r>
          </a:p>
        </p:txBody>
      </p:sp>
    </p:spTree>
    <p:extLst>
      <p:ext uri="{BB962C8B-B14F-4D97-AF65-F5344CB8AC3E}">
        <p14:creationId xmlns:p14="http://schemas.microsoft.com/office/powerpoint/2010/main" val="251961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4)">
                                      <p:cBhvr>
                                        <p:cTn id="34" dur="750"/>
                                        <p:tgtEl>
                                          <p:spTgt spid="6"/>
                                        </p:tgtEl>
                                      </p:cBhvr>
                                    </p:animEffect>
                                  </p:childTnLst>
                                </p:cTn>
                              </p:par>
                              <p:par>
                                <p:cTn id="35" presetID="21"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4)">
                                      <p:cBhvr>
                                        <p:cTn id="37" dur="750"/>
                                        <p:tgtEl>
                                          <p:spTgt spid="16"/>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000" fill="hold"/>
                                        <p:tgtEl>
                                          <p:spTgt spid="10"/>
                                        </p:tgtEl>
                                        <p:attrNameLst>
                                          <p:attrName>ppt_w</p:attrName>
                                        </p:attrNameLst>
                                      </p:cBhvr>
                                      <p:tavLst>
                                        <p:tav tm="0">
                                          <p:val>
                                            <p:fltVal val="0"/>
                                          </p:val>
                                        </p:tav>
                                        <p:tav tm="100000">
                                          <p:val>
                                            <p:strVal val="#ppt_w"/>
                                          </p:val>
                                        </p:tav>
                                      </p:tavLst>
                                    </p:anim>
                                    <p:anim calcmode="lin" valueType="num">
                                      <p:cBhvr>
                                        <p:cTn id="67" dur="1000" fill="hold"/>
                                        <p:tgtEl>
                                          <p:spTgt spid="10"/>
                                        </p:tgtEl>
                                        <p:attrNameLst>
                                          <p:attrName>ppt_h</p:attrName>
                                        </p:attrNameLst>
                                      </p:cBhvr>
                                      <p:tavLst>
                                        <p:tav tm="0">
                                          <p:val>
                                            <p:fltVal val="0"/>
                                          </p:val>
                                        </p:tav>
                                        <p:tav tm="100000">
                                          <p:val>
                                            <p:strVal val="#ppt_h"/>
                                          </p:val>
                                        </p:tav>
                                      </p:tavLst>
                                    </p:anim>
                                    <p:anim calcmode="lin" valueType="num">
                                      <p:cBhvr>
                                        <p:cTn id="68" dur="1000" fill="hold"/>
                                        <p:tgtEl>
                                          <p:spTgt spid="10"/>
                                        </p:tgtEl>
                                        <p:attrNameLst>
                                          <p:attrName>style.rotation</p:attrName>
                                        </p:attrNameLst>
                                      </p:cBhvr>
                                      <p:tavLst>
                                        <p:tav tm="0">
                                          <p:val>
                                            <p:fltVal val="90"/>
                                          </p:val>
                                        </p:tav>
                                        <p:tav tm="100000">
                                          <p:val>
                                            <p:fltVal val="0"/>
                                          </p:val>
                                        </p:tav>
                                      </p:tavLst>
                                    </p:anim>
                                    <p:animEffect transition="in" filter="fade">
                                      <p:cBhvr>
                                        <p:cTn id="69" dur="1000"/>
                                        <p:tgtEl>
                                          <p:spTgt spid="1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randombar(vertical)">
                                      <p:cBhvr>
                                        <p:cTn id="78" dur="500"/>
                                        <p:tgtEl>
                                          <p:spTgt spid="14"/>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542925" y="351234"/>
            <a:ext cx="11649075" cy="6155531"/>
          </a:xfrm>
          <a:prstGeom prst="rect">
            <a:avLst/>
          </a:prstGeom>
          <a:noFill/>
        </p:spPr>
        <p:txBody>
          <a:bodyPr wrap="square">
            <a:spAutoFit/>
          </a:bodyPr>
          <a:lstStyle/>
          <a:p>
            <a:pPr>
              <a:spcBef>
                <a:spcPts val="600"/>
              </a:spcBef>
            </a:pPr>
            <a:r>
              <a:rPr lang="de-DE" sz="2400" b="1" dirty="0">
                <a:latin typeface="Constantia" panose="02030602050306030303" pitchFamily="18" charset="0"/>
              </a:rPr>
              <a:t>„Es sollte eine Zusammenarbeit zwischen Mensch und GOTT geben</a:t>
            </a:r>
            <a:r>
              <a:rPr lang="es-ES" sz="2400" b="1" dirty="0">
                <a:latin typeface="Constantia" panose="02030602050306030303" pitchFamily="18" charset="0"/>
              </a:rPr>
              <a:t>. </a:t>
            </a:r>
            <a:r>
              <a:rPr lang="de-DE" sz="2400" b="1" dirty="0">
                <a:latin typeface="Constantia" panose="02030602050306030303" pitchFamily="18" charset="0"/>
              </a:rPr>
              <a:t>Doch dieser Plan wurde durch Adams Vergehen stark behindert. Satan führte ihn zur Sünde.</a:t>
            </a:r>
            <a:r>
              <a:rPr lang="es-ES" sz="2400" b="1" dirty="0">
                <a:latin typeface="Constantia" panose="02030602050306030303" pitchFamily="18" charset="0"/>
              </a:rPr>
              <a:t> </a:t>
            </a:r>
            <a:r>
              <a:rPr lang="de-DE" sz="2400" b="1" dirty="0">
                <a:latin typeface="Constantia" panose="02030602050306030303" pitchFamily="18" charset="0"/>
              </a:rPr>
              <a:t>Und der HERR wollte, nachdem der Mensch gesündigt hatte, nicht mehr mit ihm in der Weise kommunizieren, wie Er es tat, als dieser ohne Sünde war.</a:t>
            </a:r>
          </a:p>
          <a:p>
            <a:pPr>
              <a:spcBef>
                <a:spcPts val="600"/>
              </a:spcBef>
            </a:pPr>
            <a:r>
              <a:rPr lang="de-DE" sz="2400" b="1" dirty="0">
                <a:latin typeface="Constantia" panose="02030602050306030303" pitchFamily="18" charset="0"/>
              </a:rPr>
              <a:t>Nach dem Fall wurde CHRISTUS Adams Lehrer. Er handelte im Namen GOTTES gegenüber der Menschheit und rettete das Volk vor dem sofortigen Tod. Er übernahm das Amt des VERMITTLERS</a:t>
            </a:r>
            <a:r>
              <a:rPr lang="es-ES" sz="2400" b="1" dirty="0">
                <a:latin typeface="Constantia" panose="02030602050306030303" pitchFamily="18" charset="0"/>
              </a:rPr>
              <a:t>. </a:t>
            </a:r>
            <a:r>
              <a:rPr lang="de-DE" sz="2400" b="1" dirty="0">
                <a:latin typeface="Constantia" panose="02030602050306030303" pitchFamily="18" charset="0"/>
              </a:rPr>
              <a:t>Adam und Eva </a:t>
            </a:r>
            <a:br>
              <a:rPr lang="de-DE" sz="2400" b="1" dirty="0">
                <a:latin typeface="Constantia" panose="02030602050306030303" pitchFamily="18" charset="0"/>
              </a:rPr>
            </a:br>
            <a:r>
              <a:rPr lang="de-DE" sz="2400" b="1" dirty="0">
                <a:latin typeface="Constantia" panose="02030602050306030303" pitchFamily="18" charset="0"/>
              </a:rPr>
              <a:t>erhielten eine Bewährung, um zu ihrer Loyalität zurückzukehren und in diesem Plan wurden alle Nachkommen umarmt</a:t>
            </a:r>
            <a:r>
              <a:rPr lang="pt-BR" sz="2400" b="1" dirty="0">
                <a:latin typeface="Constantia" panose="02030602050306030303" pitchFamily="18" charset="0"/>
              </a:rPr>
              <a:t>.</a:t>
            </a:r>
            <a:endParaRPr lang="es-ES" sz="2400" b="1" dirty="0">
              <a:latin typeface="Constantia" panose="02030602050306030303" pitchFamily="18" charset="0"/>
            </a:endParaRPr>
          </a:p>
          <a:p>
            <a:pPr>
              <a:spcBef>
                <a:spcPts val="600"/>
              </a:spcBef>
            </a:pPr>
            <a:r>
              <a:rPr lang="de-DE" sz="2400" b="1" dirty="0">
                <a:latin typeface="Constantia" panose="02030602050306030303" pitchFamily="18" charset="0"/>
              </a:rPr>
              <a:t>Ohne die Sühne des SOHNES GOTTES hätte es keine Übermittlung von Segen oder Heil von GOTT an den Menschen geben können. GOTT war eifersüchtig auf die Ehre seines Gesetzes. Der Verstoß gegen dieses Gesetz hatte eine furchterregende Trennung zwischen GOTT und Mensch verursacht</a:t>
            </a:r>
            <a:r>
              <a:rPr lang="es-ES" sz="2400" b="1" dirty="0">
                <a:latin typeface="Constantia" panose="02030602050306030303" pitchFamily="18" charset="0"/>
              </a:rPr>
              <a:t>. </a:t>
            </a:r>
            <a:r>
              <a:rPr lang="de-DE" sz="2400" b="1" dirty="0">
                <a:latin typeface="Constantia" panose="02030602050306030303" pitchFamily="18" charset="0"/>
              </a:rPr>
              <a:t>In seiner Unschuld wurde Adam die Kommunikation mit seinem Schöpfer direkt, frei und glücklich, gewährt. Nach seiner Übertretung würde GOTT nur durch CHRISTUS und die Engel mit dem Menschen kommunizieren“</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AB63CE35-0814-3253-34E3-86B7F486FC19}"/>
              </a:ext>
            </a:extLst>
          </p:cNvPr>
          <p:cNvSpPr txBox="1"/>
          <p:nvPr/>
        </p:nvSpPr>
        <p:spPr>
          <a:xfrm>
            <a:off x="5464004" y="6457890"/>
            <a:ext cx="6727996" cy="369332"/>
          </a:xfrm>
          <a:prstGeom prst="rect">
            <a:avLst/>
          </a:prstGeom>
          <a:noFill/>
        </p:spPr>
        <p:txBody>
          <a:bodyPr wrap="none" rtlCol="0">
            <a:spAutoFit/>
          </a:bodyPr>
          <a:lstStyle/>
          <a:p>
            <a:pPr algn="r"/>
            <a:r>
              <a:rPr lang="en-US" b="1" dirty="0"/>
              <a:t>E. G. White, Conflict and Courage (</a:t>
            </a:r>
            <a:r>
              <a:rPr lang="en-US" b="1" dirty="0" err="1"/>
              <a:t>Konflikt</a:t>
            </a:r>
            <a:r>
              <a:rPr lang="en-US" b="1" dirty="0"/>
              <a:t> und Mut), 14. </a:t>
            </a:r>
            <a:r>
              <a:rPr lang="en-US" b="1" dirty="0" err="1"/>
              <a:t>Januar</a:t>
            </a:r>
            <a:endParaRPr lang="en-US" b="1" dirty="0"/>
          </a:p>
        </p:txBody>
      </p:sp>
    </p:spTree>
    <p:extLst>
      <p:ext uri="{BB962C8B-B14F-4D97-AF65-F5344CB8AC3E}">
        <p14:creationId xmlns:p14="http://schemas.microsoft.com/office/powerpoint/2010/main" val="263913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algn="ctr"/>
            <a:r>
              <a:rPr lang="es-ES" sz="4400" b="1" dirty="0" err="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ANHANG</a:t>
            </a:r>
            <a:r>
              <a:rPr lang="es-ES" sz="4400" b="1"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 </a:t>
            </a:r>
            <a:r>
              <a:rPr lang="de-DE" sz="4400" b="1" dirty="0">
                <a:ln w="6600">
                  <a:solidFill>
                    <a:schemeClr val="accent2"/>
                  </a:solidFill>
                  <a:prstDash val="solid"/>
                </a:ln>
                <a:solidFill>
                  <a:srgbClr val="FFFFFF"/>
                </a:solidFill>
                <a:effectLst>
                  <a:outerShdw dist="38100" dir="2700000" algn="tl" rotWithShape="0">
                    <a:schemeClr val="accent2"/>
                  </a:outerShdw>
                </a:effectLst>
              </a:rPr>
              <a:t>BIOGRAPHIE VON ELLEN G. WHITE</a:t>
            </a:r>
            <a:endParaRPr lang="es-ES"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a:spcBef>
                <a:spcPts val="600"/>
              </a:spcBef>
            </a:pPr>
            <a:r>
              <a:rPr lang="de-DE" sz="2000" b="1" dirty="0"/>
              <a:t>Ellen Gould und Elizabeth Harmon, das jüngste von acht Kindern von Eunice und Robert Harmon, wurden am 26. November 1827 in Gorham, Maine, USA, geboren.</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964793" cy="1015663"/>
          </a:xfrm>
          <a:prstGeom prst="rect">
            <a:avLst/>
          </a:prstGeom>
          <a:noFill/>
        </p:spPr>
        <p:txBody>
          <a:bodyPr wrap="square">
            <a:spAutoFit/>
          </a:bodyPr>
          <a:lstStyle/>
          <a:p>
            <a:pPr>
              <a:spcBef>
                <a:spcPts val="600"/>
              </a:spcBef>
            </a:pPr>
            <a:r>
              <a:rPr lang="de-DE" sz="2000" b="1" dirty="0"/>
              <a:t>Als Ellen 9 Jahre alt war, warf ein Klassenkamerad einen Stein nach ihr, was eine schwere Gesichtsverletzung verursachte. Die Verletzung hinterließ bleibende Folgen, die sie zwangen, die Schule abzubrechen und ihr Sozialleben einschränkten.</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29000"/>
            <a:ext cx="6505903" cy="707886"/>
          </a:xfrm>
          <a:prstGeom prst="rect">
            <a:avLst/>
          </a:prstGeom>
          <a:noFill/>
        </p:spPr>
        <p:txBody>
          <a:bodyPr wrap="square">
            <a:spAutoFit/>
          </a:bodyPr>
          <a:lstStyle/>
          <a:p>
            <a:pPr>
              <a:spcBef>
                <a:spcPts val="600"/>
              </a:spcBef>
            </a:pPr>
            <a:r>
              <a:rPr lang="de-DE" sz="2000" b="1" dirty="0"/>
              <a:t>Die Familie akzeptierte William Millers Lehren, und Ellen wurde 1842 in die methodistische Kirche getauft.</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8" y="4136886"/>
            <a:ext cx="5538953" cy="1323439"/>
          </a:xfrm>
          <a:prstGeom prst="rect">
            <a:avLst/>
          </a:prstGeom>
          <a:noFill/>
        </p:spPr>
        <p:txBody>
          <a:bodyPr wrap="square">
            <a:spAutoFit/>
          </a:bodyPr>
          <a:lstStyle/>
          <a:p>
            <a:pPr>
              <a:spcBef>
                <a:spcPts val="600"/>
              </a:spcBef>
            </a:pPr>
            <a:r>
              <a:rPr lang="de-DE" sz="2000" b="1" dirty="0"/>
              <a:t>Doch Ellen fühlte sich verloren und glaubte, der Erlösung nicht würdig zu sein, bis Pastor Levi Stockman ihr half, Gottes wahre Liebe zu verstehen.</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460325"/>
            <a:ext cx="4424857" cy="1015663"/>
          </a:xfrm>
          <a:prstGeom prst="rect">
            <a:avLst/>
          </a:prstGeom>
          <a:noFill/>
        </p:spPr>
        <p:txBody>
          <a:bodyPr wrap="square">
            <a:spAutoFit/>
          </a:bodyPr>
          <a:lstStyle/>
          <a:p>
            <a:pPr>
              <a:spcBef>
                <a:spcPts val="600"/>
              </a:spcBef>
            </a:pPr>
            <a:r>
              <a:rPr lang="de-DE" sz="2000" b="1" dirty="0"/>
              <a:t>Seit dieser Zeit empfand sie eine innige Liebe zu JESUS und diente Ihm bis zum Ende ihres Lebens.</a:t>
            </a:r>
          </a:p>
        </p:txBody>
      </p:sp>
      <p:pic>
        <p:nvPicPr>
          <p:cNvPr id="13" name="Imagen 12">
            <a:extLst>
              <a:ext uri="{FF2B5EF4-FFF2-40B4-BE49-F238E27FC236}">
                <a16:creationId xmlns:a16="http://schemas.microsoft.com/office/drawing/2014/main" id="{0591BCB9-0C6F-19A2-93DB-8A23C210335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58115"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5" name="Imagen 14">
            <a:extLst>
              <a:ext uri="{FF2B5EF4-FFF2-40B4-BE49-F238E27FC236}">
                <a16:creationId xmlns:a16="http://schemas.microsoft.com/office/drawing/2014/main" id="{F6E42601-BD08-C011-1D45-DA30111B3DD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8115" y="3443939"/>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7" name="Imagen 16">
            <a:extLst>
              <a:ext uri="{FF2B5EF4-FFF2-40B4-BE49-F238E27FC236}">
                <a16:creationId xmlns:a16="http://schemas.microsoft.com/office/drawing/2014/main" id="{91FEDFAB-1BD4-1D85-1777-82BBAADBB873}"/>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358115"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6" name="CuadroTexto 5">
            <a:extLst>
              <a:ext uri="{FF2B5EF4-FFF2-40B4-BE49-F238E27FC236}">
                <a16:creationId xmlns:a16="http://schemas.microsoft.com/office/drawing/2014/main" id="{C00618FB-C2D1-C259-0F0B-881B65A04840}"/>
              </a:ext>
            </a:extLst>
          </p:cNvPr>
          <p:cNvSpPr txBox="1"/>
          <p:nvPr/>
        </p:nvSpPr>
        <p:spPr>
          <a:xfrm>
            <a:off x="3647088" y="1675575"/>
            <a:ext cx="8271640" cy="707886"/>
          </a:xfrm>
          <a:prstGeom prst="rect">
            <a:avLst/>
          </a:prstGeom>
          <a:noFill/>
        </p:spPr>
        <p:txBody>
          <a:bodyPr wrap="square">
            <a:spAutoFit/>
          </a:bodyPr>
          <a:lstStyle/>
          <a:p>
            <a:pPr lvl="0">
              <a:spcBef>
                <a:spcPts val="600"/>
              </a:spcBef>
              <a:defRPr/>
            </a:pPr>
            <a:r>
              <a:rPr lang="de-DE" sz="2000" b="1" dirty="0">
                <a:solidFill>
                  <a:prstClr val="black"/>
                </a:solidFill>
              </a:rPr>
              <a:t>Kurz darauf zog die Familie nach Portland, einer Großstadt in Maine, um ihr Hutgeschäft auszubauen.</a:t>
            </a:r>
          </a:p>
        </p:txBody>
      </p:sp>
    </p:spTree>
    <p:extLst>
      <p:ext uri="{BB962C8B-B14F-4D97-AF65-F5344CB8AC3E}">
        <p14:creationId xmlns:p14="http://schemas.microsoft.com/office/powerpoint/2010/main" val="224681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ppt_w/2"/>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ppt_w/2"/>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713</TotalTime>
  <Words>1804</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Comic Sans MS</vt:lpstr>
      <vt:lpstr>Arial</vt:lpstr>
      <vt:lpstr>Constantia</vt:lpstr>
      <vt:lpstr>Aptos Display</vt:lpstr>
      <vt:lpstr>Aptos</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99</cp:revision>
  <dcterms:created xsi:type="dcterms:W3CDTF">2026-08-31T15:29:54Z</dcterms:created>
  <dcterms:modified xsi:type="dcterms:W3CDTF">2026-09-30T20:46:28Z</dcterms:modified>
</cp:coreProperties>
</file>