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7" r:id="rId2"/>
    <p:sldId id="258" r:id="rId3"/>
    <p:sldId id="259" r:id="rId4"/>
    <p:sldId id="269" r:id="rId5"/>
    <p:sldId id="260" r:id="rId6"/>
    <p:sldId id="261" r:id="rId7"/>
    <p:sldId id="262" r:id="rId8"/>
    <p:sldId id="263" r:id="rId9"/>
    <p:sldId id="270" r:id="rId10"/>
    <p:sldId id="264" r:id="rId11"/>
    <p:sldId id="272" r:id="rId12"/>
    <p:sldId id="271" r:id="rId13"/>
    <p:sldId id="273" r:id="rId14"/>
    <p:sldId id="265" r:id="rId15"/>
    <p:sldId id="274" r:id="rId16"/>
    <p:sldId id="276" r:id="rId17"/>
    <p:sldId id="266" r:id="rId18"/>
    <p:sldId id="277" r:id="rId19"/>
    <p:sldId id="278" r:id="rId20"/>
    <p:sldId id="267" r:id="rId21"/>
    <p:sldId id="279" r:id="rId22"/>
    <p:sldId id="280" r:id="rId23"/>
    <p:sldId id="268" r:id="rId24"/>
  </p:sldIdLst>
  <p:sldSz cx="12192000" cy="6858000"/>
  <p:notesSz cx="6858000" cy="9144000"/>
  <p:embeddedFontLst>
    <p:embeddedFont>
      <p:font typeface="Candara" panose="020E0502030303020204" pitchFamily="34" charset="0"/>
      <p:regular r:id="rId25"/>
      <p:bold r:id="rId26"/>
      <p:italic r:id="rId27"/>
      <p:boldItalic r:id="rId28"/>
    </p:embeddedFont>
    <p:embeddedFont>
      <p:font typeface="Constantia" panose="02030602050306030303" pitchFamily="18" charset="0"/>
      <p:regular r:id="rId29"/>
      <p:bold r:id="rId30"/>
      <p:italic r:id="rId31"/>
      <p:boldItalic r:id="rId32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C6A6"/>
    <a:srgbClr val="6D734B"/>
    <a:srgbClr val="873D2C"/>
    <a:srgbClr val="675544"/>
    <a:srgbClr val="B77F59"/>
    <a:srgbClr val="A17F50"/>
    <a:srgbClr val="765DA2"/>
    <a:srgbClr val="C5B4A5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94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2" y="18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de-DE" sz="2000" dirty="0">
              <a:effectLst/>
            </a:rPr>
            <a:t>Wie kommunizierte GOTT ursprünglich </a:t>
          </a:r>
          <a:br>
            <a:rPr lang="de-DE" sz="2000" dirty="0">
              <a:effectLst/>
            </a:rPr>
          </a:br>
          <a:r>
            <a:rPr lang="de-DE" sz="2000" dirty="0">
              <a:effectLst/>
            </a:rPr>
            <a:t>mit der Menschheit?</a:t>
          </a:r>
          <a:endParaRPr lang="en" sz="2000" dirty="0">
            <a:effectLst/>
          </a:endParaRP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de-DE" sz="2000" dirty="0">
              <a:effectLst/>
            </a:rPr>
            <a:t>Wie hat die Menschheit aufgehört, </a:t>
          </a:r>
          <a:br>
            <a:rPr lang="de-DE" sz="2000" dirty="0">
              <a:effectLst/>
            </a:rPr>
          </a:br>
          <a:r>
            <a:rPr lang="de-DE" sz="2000" dirty="0">
              <a:effectLst/>
            </a:rPr>
            <a:t>mit GOTT zu kommunizieren?</a:t>
          </a:r>
          <a:endParaRPr lang="en" sz="2000" dirty="0">
            <a:effectLst/>
          </a:endParaRP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de-DE" sz="2000" dirty="0">
              <a:effectLst/>
            </a:rPr>
            <a:t>Wie hat GOTT versucht, </a:t>
          </a:r>
          <a:br>
            <a:rPr lang="de-DE" sz="2000" dirty="0">
              <a:effectLst/>
            </a:rPr>
          </a:br>
          <a:r>
            <a:rPr lang="de-DE" sz="2000" dirty="0">
              <a:effectLst/>
            </a:rPr>
            <a:t>die Kommunikation wiederherzustellen?</a:t>
          </a:r>
          <a:endParaRPr lang="en" sz="2000" dirty="0">
            <a:effectLst/>
          </a:endParaRP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de-DE" sz="2000" dirty="0">
              <a:effectLst/>
            </a:rPr>
            <a:t>Warum können wir jetzt nicht direkt </a:t>
          </a:r>
          <a:br>
            <a:rPr lang="de-DE" sz="2000" dirty="0">
              <a:effectLst/>
            </a:rPr>
          </a:br>
          <a:r>
            <a:rPr lang="de-DE" sz="2000" dirty="0">
              <a:effectLst/>
            </a:rPr>
            <a:t>mit GOTT kommunizieren?</a:t>
          </a:r>
          <a:endParaRPr lang="en" sz="2000" dirty="0">
            <a:effectLst/>
          </a:endParaRP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de-DE" sz="2000" dirty="0">
              <a:effectLst/>
            </a:rPr>
            <a:t>Wie können wir heute </a:t>
          </a:r>
          <a:br>
            <a:rPr lang="de-DE" sz="2000" dirty="0">
              <a:effectLst/>
            </a:rPr>
          </a:br>
          <a:r>
            <a:rPr lang="de-DE" sz="2000" dirty="0">
              <a:effectLst/>
            </a:rPr>
            <a:t>mit GOTT kommunizieren?</a:t>
          </a:r>
          <a:endParaRPr lang="en" sz="2000" dirty="0">
            <a:effectLst/>
          </a:endParaRP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"/>
    <dgm:cxn modelId="{2647FD12-9245-4707-B268-2652E430C9CC}" type="presOf" srcId="{19F867EE-A6CF-4EC1-B7D0-A041C3631F9B}" destId="{782FEEA3-0052-4FF9-A5EA-B54CA2C4537A}" srcOrd="0" destOrd="0" presId="urn:microsoft.com/office/officeart/2026/layout/NumberedDotsVertical"/>
    <dgm:cxn modelId="{80ED102C-1CB6-47E6-9547-DEF0E2FBDC13}" type="presOf" srcId="{4C74804E-B125-4A75-9F6C-6BDF3A197543}" destId="{E68D658C-2FE9-43DE-BC4D-A18F6DF55924}" srcOrd="0" destOrd="0" presId="urn:microsoft.com/office/officeart/2026/layout/NumberedDotsVertical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"/>
    <dgm:cxn modelId="{2366FD40-8F5A-4864-88BC-67627FA568A6}" type="presOf" srcId="{71E6F894-A02F-486E-9F09-6EB612C80F24}" destId="{B8CF647B-F574-4FCE-8352-FE92FB35CAB3}" srcOrd="0" destOrd="0" presId="urn:microsoft.com/office/officeart/2026/layout/NumberedDotsVertical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"/>
    <dgm:cxn modelId="{B71A5080-BF8D-44BA-986D-E3C1C6BB1AD3}" type="presOf" srcId="{71E6F894-A02F-486E-9F09-6EB612C80F24}" destId="{8F44D221-F2F5-48FD-AE91-8A30813CA4DA}" srcOrd="1" destOrd="0" presId="urn:microsoft.com/office/officeart/2026/layout/NumberedDotsVertical"/>
    <dgm:cxn modelId="{3DC6E197-E1E3-47BF-ADAC-FF62292E7CD7}" type="presOf" srcId="{29201ECF-5C39-4F5A-B547-A34BE62A6232}" destId="{27F00753-58F7-45DA-821F-2008EAC94CEB}" srcOrd="0" destOrd="0" presId="urn:microsoft.com/office/officeart/2026/layout/NumberedDotsVertical"/>
    <dgm:cxn modelId="{F662399A-467B-445B-ACED-B106703E0D4B}" type="presOf" srcId="{72869244-121B-4780-9BC6-96CD601EFDD7}" destId="{521D96E3-37A7-45CD-B7CD-53A035BA3A3F}" srcOrd="0" destOrd="0" presId="urn:microsoft.com/office/officeart/2026/layout/NumberedDotsVertical"/>
    <dgm:cxn modelId="{0DF6EBB3-330B-42BF-9CD6-39D974B4B539}" type="presOf" srcId="{30BC4967-E917-4BA5-8D46-8D5C52F647B9}" destId="{A432D7D2-6FD6-4C39-A8B1-0396848A9681}" srcOrd="0" destOrd="0" presId="urn:microsoft.com/office/officeart/2026/layout/NumberedDotsVertical"/>
    <dgm:cxn modelId="{415FC9D7-BB20-46B4-BE38-31ECD0C5EA30}" type="presOf" srcId="{6CC6E6D2-F015-46A6-A7CC-352350BC3278}" destId="{67B9361A-5011-4506-B9D3-9E6D19D05D5F}" srcOrd="1" destOrd="0" presId="urn:microsoft.com/office/officeart/2026/layout/NumberedDotsVertical"/>
    <dgm:cxn modelId="{30874ADC-0BC4-48DE-BB06-4FE1B0428A67}" type="presOf" srcId="{6CC6E6D2-F015-46A6-A7CC-352350BC3278}" destId="{1AEFD01D-DD54-47AA-9C6C-E1445084A3DD}" srcOrd="0" destOrd="0" presId="urn:microsoft.com/office/officeart/2026/layout/NumberedDotsVertical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"/>
    <dgm:cxn modelId="{A992ED78-FED9-4D20-B719-553E39A7F778}" type="presParOf" srcId="{27F00753-58F7-45DA-821F-2008EAC94CEB}" destId="{497D8036-589A-4F07-A99C-A10D7E59B54B}" srcOrd="0" destOrd="0" presId="urn:microsoft.com/office/officeart/2026/layout/NumberedDotsVertical"/>
    <dgm:cxn modelId="{8A8A9439-ACBD-427C-8D7A-EB502A1B2406}" type="presParOf" srcId="{497D8036-589A-4F07-A99C-A10D7E59B54B}" destId="{DA3D02F7-6669-4681-B66B-3EBCF374A276}" srcOrd="0" destOrd="0" presId="urn:microsoft.com/office/officeart/2026/layout/NumberedDotsVertical"/>
    <dgm:cxn modelId="{98BD9374-6691-4DC6-AE49-F00001F447A4}" type="presParOf" srcId="{DA3D02F7-6669-4681-B66B-3EBCF374A276}" destId="{982C3882-100A-40BE-B120-6DF36B634F24}" srcOrd="0" destOrd="0" presId="urn:microsoft.com/office/officeart/2026/layout/NumberedDotsVertical"/>
    <dgm:cxn modelId="{48F035BE-CD4A-4396-A6B1-26D078FBB99D}" type="presParOf" srcId="{DA3D02F7-6669-4681-B66B-3EBCF374A276}" destId="{88A4B5C2-68AA-461A-A959-82AF1408014E}" srcOrd="1" destOrd="0" presId="urn:microsoft.com/office/officeart/2026/layout/NumberedDotsVertical"/>
    <dgm:cxn modelId="{3CF4F067-7185-47CA-900B-65B1FA630FDD}" type="presParOf" srcId="{DA3D02F7-6669-4681-B66B-3EBCF374A276}" destId="{B8CF647B-F574-4FCE-8352-FE92FB35CAB3}" srcOrd="2" destOrd="0" presId="urn:microsoft.com/office/officeart/2026/layout/NumberedDotsVertical"/>
    <dgm:cxn modelId="{E90EA2C1-C441-4B96-935A-4B851A1B883B}" type="presParOf" srcId="{DA3D02F7-6669-4681-B66B-3EBCF374A276}" destId="{CACFAD57-DC0C-4376-82EB-20144DAB1996}" srcOrd="3" destOrd="0" presId="urn:microsoft.com/office/officeart/2026/layout/NumberedDotsVertical"/>
    <dgm:cxn modelId="{588134A7-3D22-4654-A7D8-7EF39B6FD0C1}" type="presParOf" srcId="{497D8036-589A-4F07-A99C-A10D7E59B54B}" destId="{8F44D221-F2F5-48FD-AE91-8A30813CA4DA}" srcOrd="1" destOrd="0" presId="urn:microsoft.com/office/officeart/2026/layout/NumberedDotsVertical"/>
    <dgm:cxn modelId="{B69CABD0-8572-4EDF-95FC-030CA12BC4D9}" type="presParOf" srcId="{497D8036-589A-4F07-A99C-A10D7E59B54B}" destId="{4ACEE19B-DFAE-4BF0-86AB-80C1A4583B30}" srcOrd="2" destOrd="0" presId="urn:microsoft.com/office/officeart/2026/layout/NumberedDotsVertical"/>
    <dgm:cxn modelId="{6F0BF5A5-0ACD-46B2-BDCA-70B026BD610E}" type="presParOf" srcId="{4ACEE19B-DFAE-4BF0-86AB-80C1A4583B30}" destId="{8A7783AF-8F2F-45F3-9476-4AEB8AB5AF8C}" srcOrd="0" destOrd="0" presId="urn:microsoft.com/office/officeart/2026/layout/NumberedDotsVertical"/>
    <dgm:cxn modelId="{FDFFF691-E6F3-430F-83A7-20D82D33A80C}" type="presParOf" srcId="{4ACEE19B-DFAE-4BF0-86AB-80C1A4583B30}" destId="{E68D658C-2FE9-43DE-BC4D-A18F6DF55924}" srcOrd="1" destOrd="0" presId="urn:microsoft.com/office/officeart/2026/layout/NumberedDotsVertical"/>
    <dgm:cxn modelId="{4A1CD154-3E45-4D48-8D16-EDACAE0F98E4}" type="presParOf" srcId="{4ACEE19B-DFAE-4BF0-86AB-80C1A4583B30}" destId="{521D96E3-37A7-45CD-B7CD-53A035BA3A3F}" srcOrd="2" destOrd="0" presId="urn:microsoft.com/office/officeart/2026/layout/NumberedDotsVertical"/>
    <dgm:cxn modelId="{964D5389-606D-4DC5-9702-7BA6E7573EB8}" type="presParOf" srcId="{4ACEE19B-DFAE-4BF0-86AB-80C1A4583B30}" destId="{C8C47892-6108-42EE-914F-5B4CF2B93540}" srcOrd="3" destOrd="0" presId="urn:microsoft.com/office/officeart/2026/layout/NumberedDotsVertical"/>
    <dgm:cxn modelId="{F91B3335-0BD0-41AD-B83C-1183D48CF0F9}" type="presParOf" srcId="{497D8036-589A-4F07-A99C-A10D7E59B54B}" destId="{DDDFDB86-102D-47F8-BD42-78D627B90AFC}" srcOrd="3" destOrd="0" presId="urn:microsoft.com/office/officeart/2026/layout/NumberedDotsVertical"/>
    <dgm:cxn modelId="{398EBB00-29F3-45A6-84F4-6713573FA45F}" type="presParOf" srcId="{497D8036-589A-4F07-A99C-A10D7E59B54B}" destId="{4ACC58D4-7669-45C9-9515-D2DA812815E5}" srcOrd="4" destOrd="0" presId="urn:microsoft.com/office/officeart/2026/layout/NumberedDotsVertical"/>
    <dgm:cxn modelId="{CF2811E0-7A72-41E2-AB29-59022EF3C5E1}" type="presParOf" srcId="{4ACC58D4-7669-45C9-9515-D2DA812815E5}" destId="{EC15913F-3925-4F09-A85A-39D1A7197F46}" srcOrd="0" destOrd="0" presId="urn:microsoft.com/office/officeart/2026/layout/NumberedDotsVertical"/>
    <dgm:cxn modelId="{43A895DB-79C8-4022-BF7D-50CC886DD520}" type="presParOf" srcId="{4ACC58D4-7669-45C9-9515-D2DA812815E5}" destId="{243124F9-5C60-4E2E-8E4B-19138C17904C}" srcOrd="1" destOrd="0" presId="urn:microsoft.com/office/officeart/2026/layout/NumberedDotsVertical"/>
    <dgm:cxn modelId="{14FA1D96-C66F-4AA7-9A00-78B6002A13BC}" type="presParOf" srcId="{4ACC58D4-7669-45C9-9515-D2DA812815E5}" destId="{1AEFD01D-DD54-47AA-9C6C-E1445084A3DD}" srcOrd="2" destOrd="0" presId="urn:microsoft.com/office/officeart/2026/layout/NumberedDotsVertical"/>
    <dgm:cxn modelId="{5CF029FD-5E7F-4286-B340-500022139C3C}" type="presParOf" srcId="{4ACC58D4-7669-45C9-9515-D2DA812815E5}" destId="{939EF492-8CE0-4123-B682-BB234C944795}" srcOrd="3" destOrd="0" presId="urn:microsoft.com/office/officeart/2026/layout/NumberedDotsVertical"/>
    <dgm:cxn modelId="{926EBFB2-E165-4BDD-820B-0B0553555357}" type="presParOf" srcId="{497D8036-589A-4F07-A99C-A10D7E59B54B}" destId="{67B9361A-5011-4506-B9D3-9E6D19D05D5F}" srcOrd="5" destOrd="0" presId="urn:microsoft.com/office/officeart/2026/layout/NumberedDotsVertical"/>
    <dgm:cxn modelId="{C8C9C988-37F6-45DC-A987-571063F7D1FA}" type="presParOf" srcId="{497D8036-589A-4F07-A99C-A10D7E59B54B}" destId="{89A30DBD-D7C6-4398-B220-DB8D30AF4307}" srcOrd="6" destOrd="0" presId="urn:microsoft.com/office/officeart/2026/layout/NumberedDotsVertical"/>
    <dgm:cxn modelId="{A74C6D6D-6312-40CA-951B-9D49FDEB67C9}" type="presParOf" srcId="{89A30DBD-D7C6-4398-B220-DB8D30AF4307}" destId="{1AF34E8B-547C-456B-9173-196B71863CE5}" srcOrd="0" destOrd="0" presId="urn:microsoft.com/office/officeart/2026/layout/NumberedDotsVertical"/>
    <dgm:cxn modelId="{8A8FE63C-BEC9-4461-938B-71A43F61559A}" type="presParOf" srcId="{89A30DBD-D7C6-4398-B220-DB8D30AF4307}" destId="{782FEEA3-0052-4FF9-A5EA-B54CA2C4537A}" srcOrd="1" destOrd="0" presId="urn:microsoft.com/office/officeart/2026/layout/NumberedDotsVertical"/>
    <dgm:cxn modelId="{9B3D4C26-2728-4312-91E2-4992E77ABFE2}" type="presParOf" srcId="{89A30DBD-D7C6-4398-B220-DB8D30AF4307}" destId="{49D5BDFE-8663-4590-9DAD-3F859CCCE0C7}" srcOrd="2" destOrd="0" presId="urn:microsoft.com/office/officeart/2026/layout/NumberedDotsVertical"/>
    <dgm:cxn modelId="{C54EEE06-1555-44DC-8034-B42E9EFE7CF5}" type="presParOf" srcId="{89A30DBD-D7C6-4398-B220-DB8D30AF4307}" destId="{4C837333-A2A8-404A-899D-681463BB0E2E}" srcOrd="3" destOrd="0" presId="urn:microsoft.com/office/officeart/2026/layout/NumberedDotsVertical"/>
    <dgm:cxn modelId="{ABA1EC80-0837-48FC-A9A3-A5DC5DD96ED8}" type="presParOf" srcId="{497D8036-589A-4F07-A99C-A10D7E59B54B}" destId="{679928AE-2679-4B59-86AC-089A2906A4F5}" srcOrd="7" destOrd="0" presId="urn:microsoft.com/office/officeart/2026/layout/NumberedDotsVertical"/>
    <dgm:cxn modelId="{7E6B3029-482C-47AE-9F2F-B66648976C3F}" type="presParOf" srcId="{497D8036-589A-4F07-A99C-A10D7E59B54B}" destId="{C71088E1-D57A-4A08-99BB-3359CE183322}" srcOrd="8" destOrd="0" presId="urn:microsoft.com/office/officeart/2026/layout/NumberedDotsVertical"/>
    <dgm:cxn modelId="{9ECE48E4-AF54-459F-8F3E-AED641AF04B2}" type="presParOf" srcId="{C71088E1-D57A-4A08-99BB-3359CE183322}" destId="{7A983CDD-C5D7-4FFA-BBA5-59DF0D692CD0}" srcOrd="0" destOrd="0" presId="urn:microsoft.com/office/officeart/2026/layout/NumberedDotsVertical"/>
    <dgm:cxn modelId="{1FF5CB72-91A2-4A60-B841-7D0EB2D11CA8}" type="presParOf" srcId="{C71088E1-D57A-4A08-99BB-3359CE183322}" destId="{FBFD330B-BB8A-4800-A5D2-C3B6AADA529A}" srcOrd="1" destOrd="0" presId="urn:microsoft.com/office/officeart/2026/layout/NumberedDotsVertical"/>
    <dgm:cxn modelId="{C22DDA9D-B882-4B22-9109-F5CCD9D0FE0B}" type="presParOf" srcId="{C71088E1-D57A-4A08-99BB-3359CE183322}" destId="{A432D7D2-6FD6-4C39-A8B1-0396848A9681}" srcOrd="2" destOrd="0" presId="urn:microsoft.com/office/officeart/2026/layout/NumberedDotsVertical"/>
    <dgm:cxn modelId="{410E1AD4-3321-4700-8C84-2750B2DB7035}" type="presParOf" srcId="{C71088E1-D57A-4A08-99BB-3359CE183322}" destId="{97DBA1A1-0329-49B6-A136-7A68628873EB}" srcOrd="3" destOrd="0" presId="urn:microsoft.com/office/officeart/2026/layout/NumberedDotsVertic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Eva</a:t>
          </a: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Mit Schmerzen gebären</a:t>
          </a:r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de-DE" sz="1800" b="1" dirty="0"/>
            <a:t>Verlust der Gleichstellung </a:t>
          </a:r>
          <a:br>
            <a:rPr lang="de-DE" sz="1800" b="1" dirty="0"/>
          </a:br>
          <a:r>
            <a:rPr lang="de-DE" sz="1800" b="1" dirty="0"/>
            <a:t>mit Adam</a:t>
          </a:r>
          <a:endParaRPr lang="en" sz="1800" b="1" dirty="0"/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Adam</a:t>
          </a: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Harte Arbeit</a:t>
          </a:r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Mühevoller Lebensmittelerwerb</a:t>
          </a:r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Alle</a:t>
          </a: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Tod</a:t>
          </a:r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Trennung von GOTT</a:t>
          </a:r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3868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54458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857862" y="3454"/>
          <a:ext cx="7681299" cy="107990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de-DE" sz="2000" kern="1200" dirty="0">
              <a:effectLst/>
            </a:rPr>
            <a:t>Wie kommunizierte GOTT ursprünglich </a:t>
          </a:r>
          <a:br>
            <a:rPr lang="de-DE" sz="2000" kern="1200" dirty="0">
              <a:effectLst/>
            </a:rPr>
          </a:br>
          <a:r>
            <a:rPr lang="de-DE" sz="2000" kern="1200" dirty="0">
              <a:effectLst/>
            </a:rPr>
            <a:t>mit der Menschheit?</a:t>
          </a:r>
          <a:endParaRPr lang="en" sz="2000" kern="1200" dirty="0">
            <a:effectLst/>
          </a:endParaRPr>
        </a:p>
      </dsp:txBody>
      <dsp:txXfrm>
        <a:off x="1857862" y="3454"/>
        <a:ext cx="7681299" cy="1079901"/>
      </dsp:txXfrm>
    </dsp:sp>
    <dsp:sp modelId="{B8CF647B-F574-4FCE-8352-FE92FB35CAB3}">
      <dsp:nvSpPr>
        <dsp:cNvPr id="0" name=""/>
        <dsp:cNvSpPr/>
      </dsp:nvSpPr>
      <dsp:spPr>
        <a:xfrm>
          <a:off x="598092" y="46650"/>
          <a:ext cx="993509" cy="993509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43588" y="192146"/>
        <a:ext cx="702517" cy="702517"/>
      </dsp:txXfrm>
    </dsp:sp>
    <dsp:sp modelId="{8F44D221-F2F5-48FD-AE91-8A30813CA4DA}">
      <dsp:nvSpPr>
        <dsp:cNvPr id="0" name=""/>
        <dsp:cNvSpPr/>
      </dsp:nvSpPr>
      <dsp:spPr>
        <a:xfrm rot="5400000">
          <a:off x="1008455" y="1113593"/>
          <a:ext cx="172784" cy="25917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743588" y="192146"/>
        <a:ext cx="702517" cy="702517"/>
      </dsp:txXfrm>
    </dsp:sp>
    <dsp:sp modelId="{E68D658C-2FE9-43DE-BC4D-A18F6DF55924}">
      <dsp:nvSpPr>
        <dsp:cNvPr id="0" name=""/>
        <dsp:cNvSpPr/>
      </dsp:nvSpPr>
      <dsp:spPr>
        <a:xfrm>
          <a:off x="1857862" y="1169748"/>
          <a:ext cx="7681299" cy="107990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de-DE" sz="2000" kern="1200" dirty="0">
              <a:effectLst/>
            </a:rPr>
            <a:t>Wie hat die Menschheit aufgehört, </a:t>
          </a:r>
          <a:br>
            <a:rPr lang="de-DE" sz="2000" kern="1200" dirty="0">
              <a:effectLst/>
            </a:rPr>
          </a:br>
          <a:r>
            <a:rPr lang="de-DE" sz="2000" kern="1200" dirty="0">
              <a:effectLst/>
            </a:rPr>
            <a:t>mit GOTT zu kommunizieren?</a:t>
          </a:r>
          <a:endParaRPr lang="en" sz="2000" kern="1200" dirty="0">
            <a:effectLst/>
          </a:endParaRPr>
        </a:p>
      </dsp:txBody>
      <dsp:txXfrm>
        <a:off x="1857862" y="1169748"/>
        <a:ext cx="7681299" cy="1079901"/>
      </dsp:txXfrm>
    </dsp:sp>
    <dsp:sp modelId="{521D96E3-37A7-45CD-B7CD-53A035BA3A3F}">
      <dsp:nvSpPr>
        <dsp:cNvPr id="0" name=""/>
        <dsp:cNvSpPr/>
      </dsp:nvSpPr>
      <dsp:spPr>
        <a:xfrm>
          <a:off x="598092" y="1212944"/>
          <a:ext cx="993509" cy="99350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743588" y="1358440"/>
        <a:ext cx="702517" cy="702517"/>
      </dsp:txXfrm>
    </dsp:sp>
    <dsp:sp modelId="{DDDFDB86-102D-47F8-BD42-78D627B90AFC}">
      <dsp:nvSpPr>
        <dsp:cNvPr id="0" name=""/>
        <dsp:cNvSpPr/>
      </dsp:nvSpPr>
      <dsp:spPr>
        <a:xfrm rot="5400000">
          <a:off x="1008455" y="2279886"/>
          <a:ext cx="172784" cy="25917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743588" y="1358440"/>
        <a:ext cx="702517" cy="702517"/>
      </dsp:txXfrm>
    </dsp:sp>
    <dsp:sp modelId="{243124F9-5C60-4E2E-8E4B-19138C17904C}">
      <dsp:nvSpPr>
        <dsp:cNvPr id="0" name=""/>
        <dsp:cNvSpPr/>
      </dsp:nvSpPr>
      <dsp:spPr>
        <a:xfrm>
          <a:off x="1857862" y="2336041"/>
          <a:ext cx="7681299" cy="107990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de-DE" sz="2000" kern="1200" dirty="0">
              <a:effectLst/>
            </a:rPr>
            <a:t>Wie hat GOTT versucht, </a:t>
          </a:r>
          <a:br>
            <a:rPr lang="de-DE" sz="2000" kern="1200" dirty="0">
              <a:effectLst/>
            </a:rPr>
          </a:br>
          <a:r>
            <a:rPr lang="de-DE" sz="2000" kern="1200" dirty="0">
              <a:effectLst/>
            </a:rPr>
            <a:t>die Kommunikation wiederherzustellen?</a:t>
          </a:r>
          <a:endParaRPr lang="en" sz="2000" kern="1200" dirty="0">
            <a:effectLst/>
          </a:endParaRPr>
        </a:p>
      </dsp:txBody>
      <dsp:txXfrm>
        <a:off x="1857862" y="2336041"/>
        <a:ext cx="7681299" cy="1079901"/>
      </dsp:txXfrm>
    </dsp:sp>
    <dsp:sp modelId="{1AEFD01D-DD54-47AA-9C6C-E1445084A3DD}">
      <dsp:nvSpPr>
        <dsp:cNvPr id="0" name=""/>
        <dsp:cNvSpPr/>
      </dsp:nvSpPr>
      <dsp:spPr>
        <a:xfrm>
          <a:off x="598092" y="2379237"/>
          <a:ext cx="993509" cy="99350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743588" y="2524733"/>
        <a:ext cx="702517" cy="702517"/>
      </dsp:txXfrm>
    </dsp:sp>
    <dsp:sp modelId="{67B9361A-5011-4506-B9D3-9E6D19D05D5F}">
      <dsp:nvSpPr>
        <dsp:cNvPr id="0" name=""/>
        <dsp:cNvSpPr/>
      </dsp:nvSpPr>
      <dsp:spPr>
        <a:xfrm rot="5400000">
          <a:off x="1008455" y="3446180"/>
          <a:ext cx="172784" cy="25917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743588" y="2524733"/>
        <a:ext cx="702517" cy="702517"/>
      </dsp:txXfrm>
    </dsp:sp>
    <dsp:sp modelId="{782FEEA3-0052-4FF9-A5EA-B54CA2C4537A}">
      <dsp:nvSpPr>
        <dsp:cNvPr id="0" name=""/>
        <dsp:cNvSpPr/>
      </dsp:nvSpPr>
      <dsp:spPr>
        <a:xfrm>
          <a:off x="1857862" y="3502335"/>
          <a:ext cx="7681299" cy="107990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de-DE" sz="2000" kern="1200" dirty="0">
              <a:effectLst/>
            </a:rPr>
            <a:t>Warum können wir jetzt nicht direkt </a:t>
          </a:r>
          <a:br>
            <a:rPr lang="de-DE" sz="2000" kern="1200" dirty="0">
              <a:effectLst/>
            </a:rPr>
          </a:br>
          <a:r>
            <a:rPr lang="de-DE" sz="2000" kern="1200" dirty="0">
              <a:effectLst/>
            </a:rPr>
            <a:t>mit GOTT kommunizieren?</a:t>
          </a:r>
          <a:endParaRPr lang="en" sz="2000" kern="1200" dirty="0">
            <a:effectLst/>
          </a:endParaRPr>
        </a:p>
      </dsp:txBody>
      <dsp:txXfrm>
        <a:off x="1857862" y="3502335"/>
        <a:ext cx="7681299" cy="1079901"/>
      </dsp:txXfrm>
    </dsp:sp>
    <dsp:sp modelId="{49D5BDFE-8663-4590-9DAD-3F859CCCE0C7}">
      <dsp:nvSpPr>
        <dsp:cNvPr id="0" name=""/>
        <dsp:cNvSpPr/>
      </dsp:nvSpPr>
      <dsp:spPr>
        <a:xfrm>
          <a:off x="598092" y="3545531"/>
          <a:ext cx="993509" cy="993509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743588" y="3691027"/>
        <a:ext cx="702517" cy="702517"/>
      </dsp:txXfrm>
    </dsp:sp>
    <dsp:sp modelId="{679928AE-2679-4B59-86AC-089A2906A4F5}">
      <dsp:nvSpPr>
        <dsp:cNvPr id="0" name=""/>
        <dsp:cNvSpPr/>
      </dsp:nvSpPr>
      <dsp:spPr>
        <a:xfrm rot="5400000">
          <a:off x="1008455" y="4612474"/>
          <a:ext cx="172784" cy="25917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743588" y="3691027"/>
        <a:ext cx="702517" cy="702517"/>
      </dsp:txXfrm>
    </dsp:sp>
    <dsp:sp modelId="{FBFD330B-BB8A-4800-A5D2-C3B6AADA529A}">
      <dsp:nvSpPr>
        <dsp:cNvPr id="0" name=""/>
        <dsp:cNvSpPr/>
      </dsp:nvSpPr>
      <dsp:spPr>
        <a:xfrm>
          <a:off x="1857862" y="4668628"/>
          <a:ext cx="7681299" cy="107990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de-DE" sz="2000" kern="1200" dirty="0">
              <a:effectLst/>
            </a:rPr>
            <a:t>Wie können wir heute </a:t>
          </a:r>
          <a:br>
            <a:rPr lang="de-DE" sz="2000" kern="1200" dirty="0">
              <a:effectLst/>
            </a:rPr>
          </a:br>
          <a:r>
            <a:rPr lang="de-DE" sz="2000" kern="1200" dirty="0">
              <a:effectLst/>
            </a:rPr>
            <a:t>mit GOTT kommunizieren?</a:t>
          </a:r>
          <a:endParaRPr lang="en" sz="2000" kern="1200" dirty="0">
            <a:effectLst/>
          </a:endParaRPr>
        </a:p>
      </dsp:txBody>
      <dsp:txXfrm>
        <a:off x="1857862" y="4668628"/>
        <a:ext cx="7681299" cy="1079901"/>
      </dsp:txXfrm>
    </dsp:sp>
    <dsp:sp modelId="{A432D7D2-6FD6-4C39-A8B1-0396848A9681}">
      <dsp:nvSpPr>
        <dsp:cNvPr id="0" name=""/>
        <dsp:cNvSpPr/>
      </dsp:nvSpPr>
      <dsp:spPr>
        <a:xfrm>
          <a:off x="598092" y="4711825"/>
          <a:ext cx="993509" cy="993509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743588" y="4857321"/>
        <a:ext cx="702517" cy="7025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90259" y="243283"/>
          <a:ext cx="756199" cy="983487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Eva</a:t>
          </a:r>
        </a:p>
      </dsp:txBody>
      <dsp:txXfrm rot="-5400000">
        <a:off x="-23385" y="356927"/>
        <a:ext cx="983487" cy="567149"/>
      </dsp:txXfrm>
    </dsp:sp>
    <dsp:sp modelId="{EBCB0F9C-9A2A-4CB8-B625-28085C230517}">
      <dsp:nvSpPr>
        <dsp:cNvPr id="0" name=""/>
        <dsp:cNvSpPr/>
      </dsp:nvSpPr>
      <dsp:spPr>
        <a:xfrm rot="5400000">
          <a:off x="2297113" y="-1175169"/>
          <a:ext cx="886233" cy="365379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Mit Schmerzen gebären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de-DE" sz="1800" b="1" kern="1200" dirty="0"/>
            <a:t>Verlust der Gleichstellung </a:t>
          </a:r>
          <a:br>
            <a:rPr lang="de-DE" sz="1800" b="1" kern="1200" dirty="0"/>
          </a:br>
          <a:r>
            <a:rPr lang="de-DE" sz="1800" b="1" kern="1200" dirty="0"/>
            <a:t>mit Adam</a:t>
          </a:r>
          <a:endParaRPr lang="en" sz="1800" b="1" kern="1200" dirty="0"/>
        </a:p>
      </dsp:txBody>
      <dsp:txXfrm rot="-5400000">
        <a:off x="913332" y="251874"/>
        <a:ext cx="3610533" cy="799709"/>
      </dsp:txXfrm>
    </dsp:sp>
    <dsp:sp modelId="{7A26033D-C22A-4F50-AA3D-A8F9E6619CC7}">
      <dsp:nvSpPr>
        <dsp:cNvPr id="0" name=""/>
        <dsp:cNvSpPr/>
      </dsp:nvSpPr>
      <dsp:spPr>
        <a:xfrm rot="5400000">
          <a:off x="54350" y="1505885"/>
          <a:ext cx="828016" cy="983487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Adam</a:t>
          </a:r>
        </a:p>
      </dsp:txBody>
      <dsp:txXfrm rot="-5400000">
        <a:off x="-23385" y="1583620"/>
        <a:ext cx="983487" cy="621012"/>
      </dsp:txXfrm>
    </dsp:sp>
    <dsp:sp modelId="{B88879ED-2486-40B7-B176-CD90F8AE9BD1}">
      <dsp:nvSpPr>
        <dsp:cNvPr id="0" name=""/>
        <dsp:cNvSpPr/>
      </dsp:nvSpPr>
      <dsp:spPr>
        <a:xfrm rot="5400000">
          <a:off x="2246713" y="57987"/>
          <a:ext cx="987033" cy="365379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Harte Arbeit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Mühevoller Lebensmittelerwerb</a:t>
          </a:r>
        </a:p>
      </dsp:txBody>
      <dsp:txXfrm rot="-5400000">
        <a:off x="913333" y="1439551"/>
        <a:ext cx="3605612" cy="890667"/>
      </dsp:txXfrm>
    </dsp:sp>
    <dsp:sp modelId="{50467A6B-5600-4D08-A7A4-1E31712E37CF}">
      <dsp:nvSpPr>
        <dsp:cNvPr id="0" name=""/>
        <dsp:cNvSpPr/>
      </dsp:nvSpPr>
      <dsp:spPr>
        <a:xfrm rot="5400000">
          <a:off x="53052" y="2648418"/>
          <a:ext cx="830611" cy="983487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Alle</a:t>
          </a:r>
        </a:p>
      </dsp:txBody>
      <dsp:txXfrm rot="-5400000">
        <a:off x="-23385" y="2724856"/>
        <a:ext cx="983487" cy="622958"/>
      </dsp:txXfrm>
    </dsp:sp>
    <dsp:sp modelId="{10EEF041-E6A6-492D-A7E3-3DB76943A600}">
      <dsp:nvSpPr>
        <dsp:cNvPr id="0" name=""/>
        <dsp:cNvSpPr/>
      </dsp:nvSpPr>
      <dsp:spPr>
        <a:xfrm rot="5400000">
          <a:off x="2387600" y="1211502"/>
          <a:ext cx="705259" cy="365379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Tod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Trennung von GOTT</a:t>
          </a:r>
        </a:p>
      </dsp:txBody>
      <dsp:txXfrm rot="-5400000">
        <a:off x="913332" y="2720198"/>
        <a:ext cx="3619367" cy="6364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3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9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sv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53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microsoft.com/office/2007/relationships/hdphoto" Target="../media/hdphoto4.wdp"/><Relationship Id="rId9" Type="http://schemas.microsoft.com/office/2007/relationships/diagramDrawing" Target="../diagrams/drawing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1" y="123825"/>
            <a:ext cx="45271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5400" b="1" i="0" u="none" strike="noStrike" kern="1200" cap="none" spc="600" normalizeH="0" baseline="0" noProof="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DER SCHÖPFER SPRICHT</a:t>
            </a:r>
          </a:p>
        </p:txBody>
      </p:sp>
      <p:sp>
        <p:nvSpPr>
          <p:cNvPr id="11" name="CuadroTexto 4">
            <a:extLst>
              <a:ext uri="{FF2B5EF4-FFF2-40B4-BE49-F238E27FC236}">
                <a16:creationId xmlns:a16="http://schemas.microsoft.com/office/drawing/2014/main" id="{E0AC46E8-5758-56D3-AB41-4B68845B1BC3}"/>
              </a:ext>
            </a:extLst>
          </p:cNvPr>
          <p:cNvSpPr txBox="1"/>
          <p:nvPr/>
        </p:nvSpPr>
        <p:spPr>
          <a:xfrm>
            <a:off x="8739587" y="5609812"/>
            <a:ext cx="3088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noProof="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04F7B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Lektion 1</a:t>
            </a:r>
            <a:endParaRPr lang="de-DE" sz="2400" b="1" noProof="0" dirty="0">
              <a:solidFill>
                <a:schemeClr val="accent2">
                  <a:lumMod val="40000"/>
                  <a:lumOff val="60000"/>
                </a:schemeClr>
              </a:solidFill>
              <a:effectLst>
                <a:glow rad="127000">
                  <a:srgbClr val="204F7B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CuadroTexto 4">
            <a:extLst>
              <a:ext uri="{FF2B5EF4-FFF2-40B4-BE49-F238E27FC236}">
                <a16:creationId xmlns:a16="http://schemas.microsoft.com/office/drawing/2014/main" id="{93E4B3DF-EEA4-7F42-10F0-02A7F375DB59}"/>
              </a:ext>
            </a:extLst>
          </p:cNvPr>
          <p:cNvSpPr txBox="1"/>
          <p:nvPr/>
        </p:nvSpPr>
        <p:spPr>
          <a:xfrm>
            <a:off x="9014308" y="6336376"/>
            <a:ext cx="3383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noProof="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04F7B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Sabbat, </a:t>
            </a:r>
            <a:r>
              <a:rPr lang="de-DE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04F7B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de-DE" sz="2000" b="1" noProof="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04F7B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de-DE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04F7B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Oktober</a:t>
            </a:r>
            <a:r>
              <a:rPr lang="de-DE" sz="2000" b="1" noProof="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04F7B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2026</a:t>
            </a: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5FE77367-6270-AA2D-8921-158BE68E6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601580" y="3716119"/>
            <a:ext cx="423918" cy="562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0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AD96FDFD-4E42-4A06-B8B5-768A1DB9C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786445E2-F0DC-B3C0-56A9-6C31215669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7" r="3" b="3"/>
          <a:stretch>
            <a:fillRect/>
          </a:stretch>
        </p:blipFill>
        <p:spPr>
          <a:xfrm>
            <a:off x="8452968" y="3681465"/>
            <a:ext cx="3747932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8E3F598-E2BA-65C0-BF02-FEE44EC480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" r="3" b="20987"/>
          <a:stretch>
            <a:fillRect/>
          </a:stretch>
        </p:blipFill>
        <p:spPr>
          <a:xfrm>
            <a:off x="7621024" y="-5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ADED1BB-FC94-443B-5E74-F03DE093F2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948" y="118183"/>
            <a:ext cx="3456732" cy="3475021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B8E5B4B3-5780-ED01-D6B9-8935D8AFD00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805428" y="-316120"/>
            <a:ext cx="8105534" cy="5418699"/>
          </a:xfrm>
          <a:prstGeom prst="rect">
            <a:avLst/>
          </a:prstGeom>
        </p:spPr>
      </p:pic>
      <p:sp>
        <p:nvSpPr>
          <p:cNvPr id="14" name="CuadroTexto 8">
            <a:extLst>
              <a:ext uri="{FF2B5EF4-FFF2-40B4-BE49-F238E27FC236}">
                <a16:creationId xmlns:a16="http://schemas.microsoft.com/office/drawing/2014/main" id="{F5CDBCB8-48C3-8DC5-6669-8C9360DC9B36}"/>
              </a:ext>
            </a:extLst>
          </p:cNvPr>
          <p:cNvSpPr txBox="1"/>
          <p:nvPr/>
        </p:nvSpPr>
        <p:spPr>
          <a:xfrm>
            <a:off x="4410662" y="3681465"/>
            <a:ext cx="6222169" cy="3176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sz="3200" b="1" dirty="0"/>
              <a:t>…hat ER zuletzt in diesen Tagen </a:t>
            </a:r>
            <a:br>
              <a:rPr lang="de-DE" sz="3200" b="1" dirty="0"/>
            </a:br>
            <a:r>
              <a:rPr lang="de-DE" sz="3200" b="1" dirty="0"/>
              <a:t>zu uns geredet durch den </a:t>
            </a:r>
            <a:r>
              <a:rPr lang="de-DE" sz="3200" b="1" dirty="0">
                <a:effectLst>
                  <a:glow rad="127000">
                    <a:srgbClr val="FFFF00"/>
                  </a:glow>
                </a:effectLst>
              </a:rPr>
              <a:t>SOHN,</a:t>
            </a:r>
            <a:r>
              <a:rPr lang="de-DE" sz="3200" b="1" dirty="0"/>
              <a:t> </a:t>
            </a:r>
            <a:br>
              <a:rPr lang="de-DE" sz="3200" b="1" dirty="0"/>
            </a:br>
            <a:r>
              <a:rPr lang="de-DE" sz="3200" b="1" dirty="0"/>
              <a:t>Den ER eingesetzt hat </a:t>
            </a:r>
            <a:br>
              <a:rPr lang="de-DE" sz="3200" b="1" dirty="0"/>
            </a:br>
            <a:r>
              <a:rPr lang="de-DE" sz="3200" b="1" dirty="0"/>
              <a:t>zum ERBEN über alles, </a:t>
            </a:r>
            <a:br>
              <a:rPr lang="de-DE" sz="3200" b="1" dirty="0"/>
            </a:br>
            <a:r>
              <a:rPr lang="de-DE" sz="3200" b="1" dirty="0"/>
              <a:t>durch Den Er auch </a:t>
            </a:r>
            <a:br>
              <a:rPr lang="de-DE" sz="3200" b="1" dirty="0"/>
            </a:br>
            <a:r>
              <a:rPr lang="de-DE" sz="3200" b="1" dirty="0"/>
              <a:t>die Welten gemacht hat</a:t>
            </a:r>
            <a:r>
              <a:rPr kumimoji="0" lang="en-US" sz="32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.“ </a:t>
            </a:r>
            <a:br>
              <a:rPr kumimoji="0" lang="en-US" sz="32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</a:b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(</a:t>
            </a: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Hebräer</a:t>
            </a: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1:1-2)</a:t>
            </a:r>
            <a:endParaRPr kumimoji="0" lang="en-US" sz="3200" b="1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15249" y="3837438"/>
            <a:ext cx="4395414" cy="25196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32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"</a:t>
            </a:r>
            <a:r>
              <a:rPr lang="de-DE" sz="3200" b="1" dirty="0"/>
              <a:t>Nachdem </a:t>
            </a:r>
            <a:r>
              <a:rPr lang="de-DE" sz="3200" b="1" dirty="0">
                <a:effectLst>
                  <a:glow rad="127000">
                    <a:srgbClr val="FFFF00"/>
                  </a:glow>
                </a:effectLst>
              </a:rPr>
              <a:t>GOTT </a:t>
            </a:r>
            <a:br>
              <a:rPr lang="de-DE" sz="3200" b="1" dirty="0"/>
            </a:br>
            <a:r>
              <a:rPr lang="de-DE" sz="3200" b="1" dirty="0"/>
              <a:t>vorzeiten vielfach </a:t>
            </a:r>
            <a:br>
              <a:rPr lang="de-DE" sz="3200" b="1" dirty="0"/>
            </a:br>
            <a:r>
              <a:rPr lang="de-DE" sz="3200" b="1" dirty="0"/>
              <a:t>und auf vielerlei Weise </a:t>
            </a:r>
            <a:br>
              <a:rPr lang="de-DE" sz="3200" b="1" dirty="0"/>
            </a:br>
            <a:r>
              <a:rPr lang="de-DE" sz="3200" b="1" dirty="0"/>
              <a:t>geredet hat </a:t>
            </a:r>
            <a:br>
              <a:rPr lang="de-DE" sz="3200" b="1" dirty="0"/>
            </a:br>
            <a:r>
              <a:rPr lang="de-DE" sz="3200" b="1" dirty="0"/>
              <a:t>zu den Vätern </a:t>
            </a:r>
            <a:br>
              <a:rPr lang="de-DE" sz="3200" b="1" dirty="0"/>
            </a:br>
            <a:r>
              <a:rPr lang="de-DE" sz="3200" b="1" dirty="0"/>
              <a:t>durch die Propheten,…</a:t>
            </a:r>
            <a:endParaRPr kumimoji="0" lang="en-US" sz="3200" b="1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19" name="Grafik 18" descr="Ein Bild, das Schrift, Handschrift, Grafiken, Schwarz enthält.&#10;&#10;KI-generierte Inhalte können fehlerhaft sein.">
            <a:extLst>
              <a:ext uri="{FF2B5EF4-FFF2-40B4-BE49-F238E27FC236}">
                <a16:creationId xmlns:a16="http://schemas.microsoft.com/office/drawing/2014/main" id="{C26AA26A-FBC6-1ED7-D67E-F28BEA0792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504685">
            <a:off x="9859697" y="5206158"/>
            <a:ext cx="2380518" cy="1548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145953" y="171450"/>
            <a:ext cx="6683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400" b="1" dirty="0">
                <a:ln>
                  <a:solidFill>
                    <a:schemeClr val="accent1"/>
                  </a:solidFill>
                </a:ln>
                <a:solidFill>
                  <a:srgbClr val="DCC6A6"/>
                </a:solidFill>
              </a:rPr>
              <a:t>Hast du jemals </a:t>
            </a:r>
            <a:br>
              <a:rPr lang="de-DE" sz="2400" b="1" dirty="0">
                <a:ln>
                  <a:solidFill>
                    <a:schemeClr val="accent1"/>
                  </a:solidFill>
                </a:ln>
                <a:solidFill>
                  <a:srgbClr val="DCC6A6"/>
                </a:solidFill>
              </a:rPr>
            </a:br>
            <a:r>
              <a:rPr lang="de-DE" sz="2400" b="1" dirty="0">
                <a:ln>
                  <a:solidFill>
                    <a:schemeClr val="accent1"/>
                  </a:solidFill>
                </a:ln>
                <a:solidFill>
                  <a:srgbClr val="DCC6A6"/>
                </a:solidFill>
              </a:rPr>
              <a:t>„von Angesicht zu Angesicht“, </a:t>
            </a:r>
            <a:br>
              <a:rPr lang="de-DE" sz="2400" b="1" dirty="0">
                <a:ln>
                  <a:solidFill>
                    <a:schemeClr val="accent1"/>
                  </a:solidFill>
                </a:ln>
                <a:solidFill>
                  <a:srgbClr val="DCC6A6"/>
                </a:solidFill>
              </a:rPr>
            </a:br>
            <a:r>
              <a:rPr lang="de-DE" sz="2400" b="1" dirty="0">
                <a:ln>
                  <a:solidFill>
                    <a:schemeClr val="accent1"/>
                  </a:solidFill>
                </a:ln>
                <a:solidFill>
                  <a:srgbClr val="DCC6A6"/>
                </a:solidFill>
              </a:rPr>
              <a:t>d. h. direkt mit GOTT gesprochen? </a:t>
            </a:r>
            <a:br>
              <a:rPr lang="de-DE" sz="2400" b="1" dirty="0">
                <a:ln>
                  <a:solidFill>
                    <a:schemeClr val="accent1"/>
                  </a:solidFill>
                </a:ln>
                <a:solidFill>
                  <a:srgbClr val="DCC6A6"/>
                </a:solidFill>
              </a:rPr>
            </a:br>
            <a:r>
              <a:rPr lang="de-DE" sz="2400" b="1" dirty="0">
                <a:ln>
                  <a:solidFill>
                    <a:schemeClr val="accent1"/>
                  </a:solidFill>
                </a:ln>
                <a:solidFill>
                  <a:srgbClr val="DCC6A6"/>
                </a:solidFill>
              </a:rPr>
              <a:t>Konntest du jemals Seine Worte hören?  </a:t>
            </a:r>
            <a:endParaRPr kumimoji="0" lang="en" sz="2400" b="1" i="0" u="none" strike="noStrike" kern="1200" cap="none" spc="0" normalizeH="0" baseline="0" noProof="0" dirty="0">
              <a:ln>
                <a:solidFill>
                  <a:schemeClr val="accent1"/>
                </a:solidFill>
              </a:ln>
              <a:solidFill>
                <a:srgbClr val="DCC6A6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5791201" y="4326364"/>
            <a:ext cx="6048375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400" b="1" dirty="0">
                <a:solidFill>
                  <a:prstClr val="black"/>
                </a:solidFill>
              </a:rPr>
              <a:t>Woran liegt es,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dass wir nicht in der Lage sind,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direkt mit Gott zu sprechen? </a:t>
            </a:r>
          </a:p>
          <a:p>
            <a:pPr lvl="0" algn="ctr">
              <a:spcBef>
                <a:spcPts val="600"/>
              </a:spcBef>
              <a:defRPr/>
            </a:pPr>
            <a:r>
              <a:rPr lang="de-DE" sz="2400" b="1" dirty="0">
                <a:solidFill>
                  <a:prstClr val="black"/>
                </a:solidFill>
              </a:rPr>
              <a:t>War das schon immer so?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Werden wir das jemals können?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145953" y="1702569"/>
            <a:ext cx="5064222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Wir können indirekt mit GOTT sprechen: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z. B. durch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das Gebet.  </a:t>
            </a:r>
            <a:br>
              <a:rPr lang="de-DE" sz="2000" b="1" dirty="0">
                <a:solidFill>
                  <a:prstClr val="black"/>
                </a:solidFill>
              </a:rPr>
            </a:br>
            <a:br>
              <a:rPr lang="de-DE" sz="1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Durch die Bibel,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die Propheten,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die Natur,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andere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Menschen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etc.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antwortet </a:t>
            </a:r>
            <a:br>
              <a:rPr lang="en" sz="2000" b="1" dirty="0">
                <a:solidFill>
                  <a:prstClr val="black"/>
                </a:solidFill>
                <a:latin typeface="Aptos" panose="02110004020202020204"/>
              </a:rPr>
            </a:b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uns GOTT. </a:t>
            </a:r>
            <a:endParaRPr lang="de-DE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4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7CFCFF-B47A-8CF9-D327-B27CBD9B5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137E8C06-3ED2-C6F9-1A38-07A3395067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6286174"/>
              </p:ext>
            </p:extLst>
          </p:nvPr>
        </p:nvGraphicFramePr>
        <p:xfrm>
          <a:off x="-440267" y="263023"/>
          <a:ext cx="10380134" cy="5751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D8A99C7F-79BF-CABF-013C-39DB51F9045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072041" y="-457200"/>
            <a:ext cx="4794954" cy="3596216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95A6792C-D780-9005-46BF-DEE85699EA90}"/>
              </a:ext>
            </a:extLst>
          </p:cNvPr>
          <p:cNvSpPr txBox="1"/>
          <p:nvPr/>
        </p:nvSpPr>
        <p:spPr>
          <a:xfrm>
            <a:off x="8416707" y="3218331"/>
            <a:ext cx="3450288" cy="800219"/>
          </a:xfrm>
          <a:custGeom>
            <a:avLst/>
            <a:gdLst>
              <a:gd name="csX0" fmla="*/ 13252 w 3450288"/>
              <a:gd name="csY0" fmla="*/ 335540 h 2057195"/>
              <a:gd name="csX1" fmla="*/ 3450288 w 3450288"/>
              <a:gd name="csY1" fmla="*/ 0 h 2057195"/>
              <a:gd name="csX2" fmla="*/ 3251506 w 3450288"/>
              <a:gd name="csY2" fmla="*/ 2057195 h 2057195"/>
              <a:gd name="csX3" fmla="*/ 0 w 3450288"/>
              <a:gd name="csY3" fmla="*/ 1800455 h 2057195"/>
              <a:gd name="csX4" fmla="*/ 13252 w 3450288"/>
              <a:gd name="csY4" fmla="*/ 335540 h 20571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450288" h="2057195">
                <a:moveTo>
                  <a:pt x="13252" y="335540"/>
                </a:moveTo>
                <a:lnTo>
                  <a:pt x="3450288" y="0"/>
                </a:lnTo>
                <a:lnTo>
                  <a:pt x="3251506" y="2057195"/>
                </a:lnTo>
                <a:lnTo>
                  <a:pt x="0" y="1800455"/>
                </a:lnTo>
                <a:lnTo>
                  <a:pt x="13252" y="33554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de-DE" sz="500" b="1" dirty="0">
              <a:solidFill>
                <a:schemeClr val="bg2">
                  <a:lumMod val="20000"/>
                  <a:lumOff val="80000"/>
                </a:schemeClr>
              </a:solidFill>
              <a:latin typeface="Candara" panose="020E0502030303020204" pitchFamily="34" charset="0"/>
            </a:endParaRPr>
          </a:p>
          <a:p>
            <a:pPr algn="ctr"/>
            <a:r>
              <a:rPr lang="de-DE" sz="36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andara" panose="020E0502030303020204" pitchFamily="34" charset="0"/>
              </a:rPr>
              <a:t>Ü b e r b l i c k</a:t>
            </a:r>
          </a:p>
          <a:p>
            <a:pPr algn="ctr"/>
            <a:endParaRPr lang="de-DE" sz="500" b="1" dirty="0">
              <a:solidFill>
                <a:schemeClr val="bg2">
                  <a:lumMod val="20000"/>
                  <a:lumOff val="8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8" name="Scrollen: horizontal 7">
            <a:extLst>
              <a:ext uri="{FF2B5EF4-FFF2-40B4-BE49-F238E27FC236}">
                <a16:creationId xmlns:a16="http://schemas.microsoft.com/office/drawing/2014/main" id="{3908FFC9-AF2E-0153-3B7C-B9A727B0E9DC}"/>
              </a:ext>
            </a:extLst>
          </p:cNvPr>
          <p:cNvSpPr/>
          <p:nvPr/>
        </p:nvSpPr>
        <p:spPr>
          <a:xfrm>
            <a:off x="1726281" y="1026949"/>
            <a:ext cx="4369719" cy="502863"/>
          </a:xfrm>
          <a:prstGeom prst="horizontalScroll">
            <a:avLst/>
          </a:prstGeom>
          <a:solidFill>
            <a:srgbClr val="C39300">
              <a:alpha val="5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So, 27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Sept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Kommunikation in Eden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0" name="Scrollen: horizontal 9">
            <a:extLst>
              <a:ext uri="{FF2B5EF4-FFF2-40B4-BE49-F238E27FC236}">
                <a16:creationId xmlns:a16="http://schemas.microsoft.com/office/drawing/2014/main" id="{EF85C515-C01F-E3B4-6A57-E29363C89346}"/>
              </a:ext>
            </a:extLst>
          </p:cNvPr>
          <p:cNvSpPr/>
          <p:nvPr/>
        </p:nvSpPr>
        <p:spPr>
          <a:xfrm>
            <a:off x="1730399" y="2202865"/>
            <a:ext cx="4365602" cy="502863"/>
          </a:xfrm>
          <a:prstGeom prst="horizontalScroll">
            <a:avLst/>
          </a:prstGeom>
          <a:solidFill>
            <a:srgbClr val="C39300">
              <a:alpha val="5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M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o,  28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Sept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Vor GOTT verstecken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Scrollen: horizontal 10">
            <a:extLst>
              <a:ext uri="{FF2B5EF4-FFF2-40B4-BE49-F238E27FC236}">
                <a16:creationId xmlns:a16="http://schemas.microsoft.com/office/drawing/2014/main" id="{37D0789D-9675-EA05-51AB-216AA30AA7F5}"/>
              </a:ext>
            </a:extLst>
          </p:cNvPr>
          <p:cNvSpPr/>
          <p:nvPr/>
        </p:nvSpPr>
        <p:spPr>
          <a:xfrm>
            <a:off x="1734513" y="3363905"/>
            <a:ext cx="4682616" cy="502863"/>
          </a:xfrm>
          <a:prstGeom prst="horizontalScroll">
            <a:avLst/>
          </a:prstGeom>
          <a:solidFill>
            <a:srgbClr val="C39300">
              <a:alpha val="5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Di,  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29. Sept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GOTT sucht die Menschen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2" name="Scrollen: horizontal 11">
            <a:extLst>
              <a:ext uri="{FF2B5EF4-FFF2-40B4-BE49-F238E27FC236}">
                <a16:creationId xmlns:a16="http://schemas.microsoft.com/office/drawing/2014/main" id="{E18569EB-4F48-2A40-5953-D564E044120E}"/>
              </a:ext>
            </a:extLst>
          </p:cNvPr>
          <p:cNvSpPr/>
          <p:nvPr/>
        </p:nvSpPr>
        <p:spPr>
          <a:xfrm>
            <a:off x="1738630" y="4515485"/>
            <a:ext cx="4873186" cy="502863"/>
          </a:xfrm>
          <a:prstGeom prst="horizontalScroll">
            <a:avLst/>
          </a:prstGeom>
          <a:solidFill>
            <a:srgbClr val="C39300">
              <a:alpha val="5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M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i,  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30. Sept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Aus dem Garten vertrieben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Scrollen: horizontal 12">
            <a:extLst>
              <a:ext uri="{FF2B5EF4-FFF2-40B4-BE49-F238E27FC236}">
                <a16:creationId xmlns:a16="http://schemas.microsoft.com/office/drawing/2014/main" id="{96885E08-B448-6425-8096-1858B95C1C4C}"/>
              </a:ext>
            </a:extLst>
          </p:cNvPr>
          <p:cNvSpPr/>
          <p:nvPr/>
        </p:nvSpPr>
        <p:spPr>
          <a:xfrm>
            <a:off x="1742747" y="5712584"/>
            <a:ext cx="3645179" cy="502863"/>
          </a:xfrm>
          <a:prstGeom prst="horizontalScroll">
            <a:avLst/>
          </a:prstGeom>
          <a:solidFill>
            <a:srgbClr val="C39300">
              <a:alpha val="5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Do,  1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GOTTES Sprecher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21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"/>
                            </p:stCondLst>
                            <p:childTnLst>
                              <p:par>
                                <p:cTn id="26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"/>
                            </p:stCondLst>
                            <p:childTnLst>
                              <p:par>
                                <p:cTn id="4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"/>
                            </p:stCondLst>
                            <p:childTnLst>
                              <p:par>
                                <p:cTn id="64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50"/>
                            </p:stCondLst>
                            <p:childTnLst>
                              <p:par>
                                <p:cTn id="99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5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2" grpId="0" animBg="1"/>
      <p:bldP spid="8" grpId="0" uiExpand="1" build="p" animBg="1"/>
      <p:bldP spid="10" grpId="0" uiExpand="1" build="p" animBg="1"/>
      <p:bldP spid="11" grpId="0" uiExpand="1" build="p" animBg="1"/>
      <p:bldP spid="12" grpId="0" uiExpand="1" build="p" animBg="1"/>
      <p:bldP spid="1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2321168" y="-53790"/>
            <a:ext cx="98708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b="1"/>
            </a:pPr>
            <a:r>
              <a:rPr lang="de-DE" sz="2800" dirty="0"/>
              <a:t>Wie kommunizierte GOTT ursprünglich mit der Menschheit?</a:t>
            </a:r>
            <a:endParaRPr lang="en" sz="28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2238375" y="312240"/>
            <a:ext cx="96462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50800" dir="8700000" algn="tl">
                    <a:schemeClr val="accent2">
                      <a:lumMod val="20000"/>
                      <a:lumOff val="80000"/>
                      <a:alpha val="55000"/>
                    </a:schemeClr>
                  </a:outerShdw>
                </a:effectLst>
                <a:uLnTx/>
                <a:uFillTx/>
                <a:latin typeface="Candara" panose="020E0502030303020204" pitchFamily="34" charset="0"/>
              </a:rPr>
              <a:t>“</a:t>
            </a:r>
            <a:r>
              <a:rPr lang="de-DE" sz="2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50800" dir="8700000" algn="tl">
                    <a:schemeClr val="accent2">
                      <a:lumMod val="20000"/>
                      <a:lumOff val="80000"/>
                      <a:alpha val="55000"/>
                    </a:schemeClr>
                  </a:outerShdw>
                </a:effectLst>
                <a:latin typeface="Candara" panose="020E0502030303020204" pitchFamily="34" charset="0"/>
              </a:rPr>
              <a:t>Und GOTT, der HERR gebot dem Menschen und sprach: </a:t>
            </a:r>
            <a:br>
              <a:rPr lang="de-DE" sz="2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50800" dir="8700000" algn="tl">
                    <a:schemeClr val="accent2">
                      <a:lumMod val="20000"/>
                      <a:lumOff val="80000"/>
                      <a:alpha val="55000"/>
                    </a:schemeClr>
                  </a:outerShdw>
                </a:effectLst>
                <a:latin typeface="Candara" panose="020E0502030303020204" pitchFamily="34" charset="0"/>
              </a:rPr>
            </a:br>
            <a:r>
              <a:rPr lang="de-DE" sz="2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50800" dir="8700000" algn="tl">
                    <a:schemeClr val="accent2">
                      <a:lumMod val="20000"/>
                      <a:lumOff val="80000"/>
                      <a:alpha val="55000"/>
                    </a:schemeClr>
                  </a:outerShdw>
                </a:effectLst>
                <a:latin typeface="Candara" panose="020E0502030303020204" pitchFamily="34" charset="0"/>
              </a:rPr>
              <a:t>,Du darfst essen von allen Bäumen im Garten,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50800" dir="8700000" algn="tl">
                    <a:schemeClr val="accent2">
                      <a:lumMod val="20000"/>
                      <a:lumOff val="80000"/>
                      <a:alpha val="55000"/>
                    </a:schemeClr>
                  </a:outerShdw>
                </a:effectLst>
                <a:uLnTx/>
                <a:uFillTx/>
                <a:latin typeface="Candara" panose="020E0502030303020204" pitchFamily="34" charset="0"/>
              </a:rPr>
              <a:t>’ ” 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50800" dir="8700000" algn="tl">
                    <a:schemeClr val="accent2">
                      <a:lumMod val="20000"/>
                      <a:lumOff val="80000"/>
                      <a:alpha val="55000"/>
                    </a:schemeClr>
                  </a:outerShdw>
                </a:effectLst>
                <a:uLnTx/>
                <a:uFillTx/>
                <a:latin typeface="Candara" panose="020E0502030303020204" pitchFamily="34" charset="0"/>
              </a:rPr>
              <a:t>(1. Mose 2:16)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5" y="3800923"/>
            <a:ext cx="6399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Am Anfang schuf GOTT die Welt mit der Absicht,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dass sie von Menschen bewohnt wird (</a:t>
            </a:r>
            <a:r>
              <a:rPr lang="de-DE" sz="2000" b="1" dirty="0" err="1">
                <a:solidFill>
                  <a:prstClr val="black"/>
                </a:solidFill>
              </a:rPr>
              <a:t>Jes</a:t>
            </a:r>
            <a:r>
              <a:rPr lang="de-DE" sz="2000" b="1" dirty="0">
                <a:solidFill>
                  <a:prstClr val="black"/>
                </a:solidFill>
              </a:rPr>
              <a:t> 45,18).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Die Menschheit war nun vollständig und bereit,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die neu geschaffene Welt zu bewohnen (1. Mo1,27).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Am selben Tag erschuf Er Eva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aus einer von Adams Rippen (1. Mo 2,18, 21-22).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88022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Als alles bereit war, erschuf Er Adam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aus dem Staub der Erde (1. Mose 2,4-7).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crollen: horizontal 5">
            <a:extLst>
              <a:ext uri="{FF2B5EF4-FFF2-40B4-BE49-F238E27FC236}">
                <a16:creationId xmlns:a16="http://schemas.microsoft.com/office/drawing/2014/main" id="{3961B049-E6E4-CD0E-180E-C35F9C179FBE}"/>
              </a:ext>
            </a:extLst>
          </p:cNvPr>
          <p:cNvSpPr/>
          <p:nvPr/>
        </p:nvSpPr>
        <p:spPr>
          <a:xfrm>
            <a:off x="136309" y="59534"/>
            <a:ext cx="2184859" cy="1114403"/>
          </a:xfrm>
          <a:prstGeom prst="horizontalScroll">
            <a:avLst/>
          </a:prstGeom>
          <a:solidFill>
            <a:srgbClr val="C39300">
              <a:alpha val="5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So, 27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Sept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</a:t>
            </a:r>
            <a:b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Kommunikation in Eden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pic>
        <p:nvPicPr>
          <p:cNvPr id="40" name="Grafik 39">
            <a:extLst>
              <a:ext uri="{FF2B5EF4-FFF2-40B4-BE49-F238E27FC236}">
                <a16:creationId xmlns:a16="http://schemas.microsoft.com/office/drawing/2014/main" id="{D1D5B360-3E49-45FC-59BA-6AD588754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5561" y="3848629"/>
            <a:ext cx="2571926" cy="2351584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65D8BDF3-948B-1B3E-AEF3-31038456F1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6565" y="3461405"/>
            <a:ext cx="3309621" cy="302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  <p:bldP spid="6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96094" y="1080840"/>
            <a:ext cx="3425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Dieser Prozess verlief mit  viel Kommunikation zwischen GOTT und Adam: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41112" y="5325924"/>
            <a:ext cx="29996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Er stellte ihm Eva vor und vereinigte sie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in der Ehe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(Gen. 2,22-24).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41111" y="4354093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Er forderte ihn auf,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die Tiere zu benennen (1. Mo 2,19).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41111" y="3369468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Er wies ihn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auf seine Grenzen hin (1. Mo 2,16-17).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24550" y="2086888"/>
            <a:ext cx="30161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SzPct val="150000"/>
              <a:defRPr/>
            </a:pPr>
            <a:r>
              <a:rPr lang="de-DE" sz="2000" b="1" dirty="0">
                <a:solidFill>
                  <a:prstClr val="black"/>
                </a:solidFill>
              </a:rPr>
              <a:t>Er gab ihm Anweisungen zu der Arbeit, die er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in Eden verrichten sollte (1. Mo 2,15).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32405" y="2139859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50071" y="3433813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58879" y="4419478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6760" y="5389932"/>
            <a:ext cx="308705" cy="308705"/>
          </a:xfrm>
          <a:prstGeom prst="rect">
            <a:avLst/>
          </a:prstGeom>
          <a:effectLst/>
        </p:spPr>
      </p:pic>
      <p:sp>
        <p:nvSpPr>
          <p:cNvPr id="8" name="CuadroTexto 9">
            <a:extLst>
              <a:ext uri="{FF2B5EF4-FFF2-40B4-BE49-F238E27FC236}">
                <a16:creationId xmlns:a16="http://schemas.microsoft.com/office/drawing/2014/main" id="{A8DE3066-C256-2D7C-9C62-17EF551270C1}"/>
              </a:ext>
            </a:extLst>
          </p:cNvPr>
          <p:cNvSpPr txBox="1"/>
          <p:nvPr/>
        </p:nvSpPr>
        <p:spPr>
          <a:xfrm>
            <a:off x="2321167" y="378915"/>
            <a:ext cx="98588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50800" dir="8700000" algn="tl">
                    <a:schemeClr val="accent2">
                      <a:lumMod val="20000"/>
                      <a:lumOff val="80000"/>
                      <a:alpha val="55000"/>
                    </a:schemeClr>
                  </a:outerShdw>
                </a:effectLst>
                <a:uLnTx/>
                <a:uFillTx/>
                <a:latin typeface="Candara" panose="020E0502030303020204" pitchFamily="34" charset="0"/>
              </a:rPr>
              <a:t>“</a:t>
            </a:r>
            <a:r>
              <a:rPr lang="de-DE" sz="2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50800" dir="8700000" algn="tl">
                    <a:schemeClr val="accent2">
                      <a:lumMod val="20000"/>
                      <a:lumOff val="80000"/>
                      <a:alpha val="55000"/>
                    </a:schemeClr>
                  </a:outerShdw>
                </a:effectLst>
                <a:latin typeface="Candara" panose="020E0502030303020204" pitchFamily="34" charset="0"/>
              </a:rPr>
              <a:t>Und GOTT, der HERR gebot dem Menschen und sprach: </a:t>
            </a:r>
            <a:br>
              <a:rPr lang="de-DE" sz="2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50800" dir="8700000" algn="tl">
                    <a:schemeClr val="accent2">
                      <a:lumMod val="20000"/>
                      <a:lumOff val="80000"/>
                      <a:alpha val="55000"/>
                    </a:schemeClr>
                  </a:outerShdw>
                </a:effectLst>
                <a:latin typeface="Candara" panose="020E0502030303020204" pitchFamily="34" charset="0"/>
              </a:rPr>
            </a:br>
            <a:r>
              <a:rPr lang="de-DE" sz="2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50800" dir="8700000" algn="tl">
                    <a:schemeClr val="accent2">
                      <a:lumMod val="20000"/>
                      <a:lumOff val="80000"/>
                      <a:alpha val="55000"/>
                    </a:schemeClr>
                  </a:outerShdw>
                </a:effectLst>
                <a:latin typeface="Candara" panose="020E0502030303020204" pitchFamily="34" charset="0"/>
              </a:rPr>
              <a:t>,Du darfst essen von allen Bäumen im Garten,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50800" dir="8700000" algn="tl">
                    <a:schemeClr val="accent2">
                      <a:lumMod val="20000"/>
                      <a:lumOff val="80000"/>
                      <a:alpha val="55000"/>
                    </a:schemeClr>
                  </a:outerShdw>
                </a:effectLst>
                <a:uLnTx/>
                <a:uFillTx/>
                <a:latin typeface="Candara" panose="020E0502030303020204" pitchFamily="34" charset="0"/>
              </a:rPr>
              <a:t>’ ” 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50800" dir="8700000" algn="tl">
                    <a:schemeClr val="accent2">
                      <a:lumMod val="20000"/>
                      <a:lumOff val="80000"/>
                      <a:alpha val="55000"/>
                    </a:schemeClr>
                  </a:outerShdw>
                </a:effectLst>
                <a:uLnTx/>
                <a:uFillTx/>
                <a:latin typeface="Candara" panose="020E0502030303020204" pitchFamily="34" charset="0"/>
              </a:rPr>
              <a:t>(1. Mose 2:16)</a:t>
            </a:r>
          </a:p>
        </p:txBody>
      </p:sp>
      <p:sp>
        <p:nvSpPr>
          <p:cNvPr id="12" name="CuadroTexto 4">
            <a:extLst>
              <a:ext uri="{FF2B5EF4-FFF2-40B4-BE49-F238E27FC236}">
                <a16:creationId xmlns:a16="http://schemas.microsoft.com/office/drawing/2014/main" id="{EB08D80E-7E5F-1BC7-D2C2-C9947DA4A556}"/>
              </a:ext>
            </a:extLst>
          </p:cNvPr>
          <p:cNvSpPr txBox="1"/>
          <p:nvPr/>
        </p:nvSpPr>
        <p:spPr>
          <a:xfrm>
            <a:off x="2321168" y="-53790"/>
            <a:ext cx="98708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 b="1"/>
            </a:pPr>
            <a:r>
              <a:rPr lang="de-DE" sz="2800" spc="-100" dirty="0"/>
              <a:t>Wie kommunizierte GOTT ursprünglich mit der Menschheit?</a:t>
            </a:r>
            <a:endParaRPr lang="en" sz="2800" spc="-100" dirty="0"/>
          </a:p>
        </p:txBody>
      </p:sp>
      <p:sp>
        <p:nvSpPr>
          <p:cNvPr id="13" name="Scrollen: horizontal 12">
            <a:extLst>
              <a:ext uri="{FF2B5EF4-FFF2-40B4-BE49-F238E27FC236}">
                <a16:creationId xmlns:a16="http://schemas.microsoft.com/office/drawing/2014/main" id="{4F6DEB5A-D793-38D6-38B9-FCA387152669}"/>
              </a:ext>
            </a:extLst>
          </p:cNvPr>
          <p:cNvSpPr/>
          <p:nvPr/>
        </p:nvSpPr>
        <p:spPr>
          <a:xfrm>
            <a:off x="136309" y="59534"/>
            <a:ext cx="2184859" cy="1114403"/>
          </a:xfrm>
          <a:prstGeom prst="horizontalScroll">
            <a:avLst/>
          </a:prstGeom>
          <a:solidFill>
            <a:srgbClr val="C39300">
              <a:alpha val="5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So, 27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Sept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</a:t>
            </a:r>
            <a:b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Kommunikation in Eden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20097FD8-9B99-F38F-C30F-3A2B60DE550A}"/>
              </a:ext>
            </a:extLst>
          </p:cNvPr>
          <p:cNvGrpSpPr/>
          <p:nvPr/>
        </p:nvGrpSpPr>
        <p:grpSpPr>
          <a:xfrm>
            <a:off x="4443598" y="1200371"/>
            <a:ext cx="3719192" cy="2608367"/>
            <a:chOff x="4443598" y="1200371"/>
            <a:chExt cx="3719192" cy="2608367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D5E81767-8AFD-D940-EE66-1BF176FD9A42}"/>
                </a:ext>
              </a:extLst>
            </p:cNvPr>
            <p:cNvPicPr>
              <a:picLocks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443598" y="1200371"/>
              <a:ext cx="3719192" cy="2542032"/>
            </a:xfrm>
            <a:prstGeom prst="roundRect">
              <a:avLst>
                <a:gd name="adj" fmla="val 10802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A7733DF0-AC77-761C-B83B-ABF6F9BE8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7096" y="2226949"/>
              <a:ext cx="867125" cy="1581789"/>
            </a:xfrm>
            <a:prstGeom prst="rect">
              <a:avLst/>
            </a:prstGeom>
          </p:spPr>
        </p:pic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6C737C77-B601-1CCE-DE43-B18A259BE4AC}"/>
              </a:ext>
            </a:extLst>
          </p:cNvPr>
          <p:cNvGrpSpPr/>
          <p:nvPr/>
        </p:nvGrpSpPr>
        <p:grpSpPr>
          <a:xfrm>
            <a:off x="581477" y="3944406"/>
            <a:ext cx="3721608" cy="2542032"/>
            <a:chOff x="581477" y="3944406"/>
            <a:chExt cx="3721608" cy="2542032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A85D7B37-9DB1-0A9B-3355-E3B675515CE2}"/>
                </a:ext>
              </a:extLst>
            </p:cNvPr>
            <p:cNvPicPr>
              <a:picLocks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1477" y="3944406"/>
              <a:ext cx="3721608" cy="2542032"/>
            </a:xfrm>
            <a:prstGeom prst="roundRect">
              <a:avLst>
                <a:gd name="adj" fmla="val 10411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2C6AA918-147C-A762-68E0-2EB8173CB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94" y="4405301"/>
              <a:ext cx="933827" cy="1915299"/>
            </a:xfrm>
            <a:prstGeom prst="rect">
              <a:avLst/>
            </a:prstGeom>
          </p:spPr>
        </p:pic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92390DF1-C8A9-8F7C-A092-93C0CAD15407}"/>
              </a:ext>
            </a:extLst>
          </p:cNvPr>
          <p:cNvGrpSpPr/>
          <p:nvPr/>
        </p:nvGrpSpPr>
        <p:grpSpPr>
          <a:xfrm>
            <a:off x="4401150" y="3944406"/>
            <a:ext cx="3761640" cy="2677700"/>
            <a:chOff x="4401150" y="3944406"/>
            <a:chExt cx="3761640" cy="267770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2DFC13C5-825D-4710-0A7E-ECE4CE787233}"/>
                </a:ext>
              </a:extLst>
            </p:cNvPr>
            <p:cNvPicPr>
              <a:picLocks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43598" y="3944406"/>
              <a:ext cx="3719192" cy="2542032"/>
            </a:xfrm>
            <a:prstGeom prst="roundRect">
              <a:avLst>
                <a:gd name="adj" fmla="val 10802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3112348F-A53E-DC76-2CA9-144722361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1150" y="4068374"/>
              <a:ext cx="3659079" cy="2553732"/>
            </a:xfrm>
            <a:prstGeom prst="rect">
              <a:avLst/>
            </a:prstGeom>
          </p:spPr>
        </p:pic>
      </p:grp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C9B82217-DFCE-554E-234D-F12A460AE19E}"/>
              </a:ext>
            </a:extLst>
          </p:cNvPr>
          <p:cNvGrpSpPr/>
          <p:nvPr/>
        </p:nvGrpSpPr>
        <p:grpSpPr>
          <a:xfrm>
            <a:off x="591144" y="1185824"/>
            <a:ext cx="3721608" cy="2542032"/>
            <a:chOff x="3287855" y="1034266"/>
            <a:chExt cx="3721608" cy="2542032"/>
          </a:xfrm>
        </p:grpSpPr>
        <p:pic>
          <p:nvPicPr>
            <p:cNvPr id="42" name="Imagen 1">
              <a:extLst>
                <a:ext uri="{FF2B5EF4-FFF2-40B4-BE49-F238E27FC236}">
                  <a16:creationId xmlns:a16="http://schemas.microsoft.com/office/drawing/2014/main" id="{CA133BBF-9474-E05B-B3EF-3BF393E0C046}"/>
                </a:ext>
              </a:extLst>
            </p:cNvPr>
            <p:cNvPicPr/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87855" y="1034266"/>
              <a:ext cx="3721608" cy="2542032"/>
            </a:xfrm>
            <a:prstGeom prst="roundRect">
              <a:avLst>
                <a:gd name="adj" fmla="val 10411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44" name="Grafik 43">
              <a:extLst>
                <a:ext uri="{FF2B5EF4-FFF2-40B4-BE49-F238E27FC236}">
                  <a16:creationId xmlns:a16="http://schemas.microsoft.com/office/drawing/2014/main" id="{08E1A7C5-D481-9F37-D738-E810B90EE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2752" y="1994867"/>
              <a:ext cx="752779" cy="12959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65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5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  <p:bldP spid="8" grpId="0"/>
      <p:bldP spid="12" grpId="0"/>
      <p:bldP spid="1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6" y="1340067"/>
            <a:ext cx="4275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GOTT wies Adam und Eva an,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wie sie sich verhalten und was sie essen sollten (1. Mo 1,28-29).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640886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Von diesem Augenblick an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traf Er sich jeden Tag mit ihnen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am Abend des Tages (1. Mo 3,8).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225656"/>
            <a:ext cx="48538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Dann setzte Er den 7. Tag ein,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damit sie die Gesellschaft untereinander während des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gesamten Tages genießen konnten.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307012"/>
            <a:ext cx="485380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Er erschuf sie als soziale Wesen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mit der Fähigkeit, nicht nur untereinander, sondern auch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mit anderen Wesen (z. B. mit  Engeln u. aller Kreatur zu kommunizieren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dirty="0"/>
              <a:t>(</a:t>
            </a:r>
            <a:r>
              <a:rPr lang="de-DE" i="1" dirty="0"/>
              <a:t>Patr. u. </a:t>
            </a:r>
            <a:r>
              <a:rPr lang="de-DE" i="1" dirty="0" err="1"/>
              <a:t>Proph</a:t>
            </a:r>
            <a:r>
              <a:rPr lang="de-DE" i="1" dirty="0"/>
              <a:t>.</a:t>
            </a:r>
            <a:r>
              <a:rPr lang="de-DE" sz="2000" dirty="0"/>
              <a:t>, S. 29–30)</a:t>
            </a:r>
            <a:r>
              <a:rPr lang="de-DE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4">
            <a:extLst>
              <a:ext uri="{FF2B5EF4-FFF2-40B4-BE49-F238E27FC236}">
                <a16:creationId xmlns:a16="http://schemas.microsoft.com/office/drawing/2014/main" id="{87A374B7-452C-28DF-5E4C-A299C4B0D99D}"/>
              </a:ext>
            </a:extLst>
          </p:cNvPr>
          <p:cNvSpPr txBox="1"/>
          <p:nvPr/>
        </p:nvSpPr>
        <p:spPr>
          <a:xfrm>
            <a:off x="2321168" y="-53790"/>
            <a:ext cx="98708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b="1"/>
            </a:pPr>
            <a:r>
              <a:rPr lang="de-DE" sz="2800" dirty="0"/>
              <a:t>Wie kommunizierte GOTT ursprünglich mit der Menschheit?</a:t>
            </a:r>
            <a:endParaRPr lang="en" sz="2800" dirty="0"/>
          </a:p>
        </p:txBody>
      </p:sp>
      <p:sp>
        <p:nvSpPr>
          <p:cNvPr id="8" name="Scrollen: horizontal 7">
            <a:extLst>
              <a:ext uri="{FF2B5EF4-FFF2-40B4-BE49-F238E27FC236}">
                <a16:creationId xmlns:a16="http://schemas.microsoft.com/office/drawing/2014/main" id="{12D97A1C-58E7-8131-58AB-07410AD05F60}"/>
              </a:ext>
            </a:extLst>
          </p:cNvPr>
          <p:cNvSpPr/>
          <p:nvPr/>
        </p:nvSpPr>
        <p:spPr>
          <a:xfrm>
            <a:off x="63157" y="13814"/>
            <a:ext cx="2184859" cy="1114403"/>
          </a:xfrm>
          <a:prstGeom prst="horizontalScroll">
            <a:avLst/>
          </a:prstGeom>
          <a:solidFill>
            <a:srgbClr val="C39300">
              <a:alpha val="5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So, 27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Sept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</a:t>
            </a:r>
            <a:b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Kommunikation in Eden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D5C6AA0-6E14-BD73-6736-B4E964FBF9B6}"/>
              </a:ext>
            </a:extLst>
          </p:cNvPr>
          <p:cNvSpPr txBox="1"/>
          <p:nvPr/>
        </p:nvSpPr>
        <p:spPr>
          <a:xfrm>
            <a:off x="2321167" y="378915"/>
            <a:ext cx="98588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50800" dir="8700000" algn="tl">
                    <a:schemeClr val="accent2">
                      <a:lumMod val="20000"/>
                      <a:lumOff val="80000"/>
                      <a:alpha val="55000"/>
                    </a:schemeClr>
                  </a:outerShdw>
                </a:effectLst>
                <a:uLnTx/>
                <a:uFillTx/>
                <a:latin typeface="Candara" panose="020E0502030303020204" pitchFamily="34" charset="0"/>
              </a:rPr>
              <a:t>“</a:t>
            </a:r>
            <a:r>
              <a:rPr lang="de-DE" sz="2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50800" dir="8700000" algn="tl">
                    <a:schemeClr val="accent2">
                      <a:lumMod val="20000"/>
                      <a:lumOff val="80000"/>
                      <a:alpha val="55000"/>
                    </a:schemeClr>
                  </a:outerShdw>
                </a:effectLst>
                <a:latin typeface="Candara" panose="020E0502030303020204" pitchFamily="34" charset="0"/>
              </a:rPr>
              <a:t>Und GOTT, der HERR gebot dem Menschen und sprach: </a:t>
            </a:r>
            <a:br>
              <a:rPr lang="de-DE" sz="2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50800" dir="8700000" algn="tl">
                    <a:schemeClr val="accent2">
                      <a:lumMod val="20000"/>
                      <a:lumOff val="80000"/>
                      <a:alpha val="55000"/>
                    </a:schemeClr>
                  </a:outerShdw>
                </a:effectLst>
                <a:latin typeface="Candara" panose="020E0502030303020204" pitchFamily="34" charset="0"/>
              </a:rPr>
            </a:br>
            <a:r>
              <a:rPr lang="de-DE" sz="2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50800" dir="8700000" algn="tl">
                    <a:schemeClr val="accent2">
                      <a:lumMod val="20000"/>
                      <a:lumOff val="80000"/>
                      <a:alpha val="55000"/>
                    </a:schemeClr>
                  </a:outerShdw>
                </a:effectLst>
                <a:latin typeface="Candara" panose="020E0502030303020204" pitchFamily="34" charset="0"/>
              </a:rPr>
              <a:t>,Du darfst essen von allen Bäumen im Garten,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50800" dir="8700000" algn="tl">
                    <a:schemeClr val="accent2">
                      <a:lumMod val="20000"/>
                      <a:lumOff val="80000"/>
                      <a:alpha val="55000"/>
                    </a:schemeClr>
                  </a:outerShdw>
                </a:effectLst>
                <a:uLnTx/>
                <a:uFillTx/>
                <a:latin typeface="Candara" panose="020E0502030303020204" pitchFamily="34" charset="0"/>
              </a:rPr>
              <a:t>’ ” 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50800" dir="8700000" algn="tl">
                    <a:schemeClr val="accent2">
                      <a:lumMod val="20000"/>
                      <a:lumOff val="80000"/>
                      <a:alpha val="55000"/>
                    </a:schemeClr>
                  </a:outerShdw>
                </a:effectLst>
                <a:uLnTx/>
                <a:uFillTx/>
                <a:latin typeface="Candara" panose="020E0502030303020204" pitchFamily="34" charset="0"/>
              </a:rPr>
              <a:t>(1. Mose 2:16)</a:t>
            </a: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2D896C0B-0127-28DA-936E-8A73D670E35A}"/>
              </a:ext>
            </a:extLst>
          </p:cNvPr>
          <p:cNvGrpSpPr/>
          <p:nvPr/>
        </p:nvGrpSpPr>
        <p:grpSpPr>
          <a:xfrm>
            <a:off x="5154502" y="1682885"/>
            <a:ext cx="3061551" cy="2808455"/>
            <a:chOff x="1424928" y="1216385"/>
            <a:chExt cx="3061551" cy="2808455"/>
          </a:xfrm>
        </p:grpSpPr>
        <p:pic>
          <p:nvPicPr>
            <p:cNvPr id="16" name="Imagen 1">
              <a:extLst>
                <a:ext uri="{FF2B5EF4-FFF2-40B4-BE49-F238E27FC236}">
                  <a16:creationId xmlns:a16="http://schemas.microsoft.com/office/drawing/2014/main" id="{64B0530C-AA73-3F0B-235A-3E4BEBE5623C}"/>
                </a:ext>
              </a:extLst>
            </p:cNvPr>
            <p:cNvPicPr/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424928" y="1216385"/>
              <a:ext cx="3061551" cy="2808455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89E8AF47-16E8-8049-69BD-F8D75DD99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0399" y="1799203"/>
              <a:ext cx="2267867" cy="1962943"/>
            </a:xfrm>
            <a:prstGeom prst="rect">
              <a:avLst/>
            </a:prstGeom>
          </p:spPr>
        </p:pic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E635B649-14CF-8CAC-57B5-441F494AAAD4}"/>
              </a:ext>
            </a:extLst>
          </p:cNvPr>
          <p:cNvGrpSpPr/>
          <p:nvPr/>
        </p:nvGrpSpPr>
        <p:grpSpPr>
          <a:xfrm>
            <a:off x="8402672" y="1682885"/>
            <a:ext cx="3118104" cy="2307430"/>
            <a:chOff x="5073475" y="1443510"/>
            <a:chExt cx="3118104" cy="2307430"/>
          </a:xfrm>
        </p:grpSpPr>
        <p:pic>
          <p:nvPicPr>
            <p:cNvPr id="19" name="Imagen 2">
              <a:extLst>
                <a:ext uri="{FF2B5EF4-FFF2-40B4-BE49-F238E27FC236}">
                  <a16:creationId xmlns:a16="http://schemas.microsoft.com/office/drawing/2014/main" id="{AC2D5C1B-33DD-51DE-6CA9-B7180200D8B3}"/>
                </a:ext>
              </a:extLst>
            </p:cNvPr>
            <p:cNvPicPr/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389"/>
            <a:stretch>
              <a:fillRect/>
            </a:stretch>
          </p:blipFill>
          <p:spPr>
            <a:xfrm>
              <a:off x="5073475" y="1443510"/>
              <a:ext cx="3118104" cy="2307430"/>
            </a:xfrm>
            <a:prstGeom prst="rect">
              <a:avLst/>
            </a:prstGeom>
          </p:spPr>
        </p:pic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90832B19-7F26-C535-8A90-7461392CF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1800" y="2125362"/>
              <a:ext cx="981472" cy="1433384"/>
            </a:xfrm>
            <a:prstGeom prst="rect">
              <a:avLst/>
            </a:prstGeom>
          </p:spPr>
        </p:pic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E6CCC865-FC14-507D-B27A-FAD2044D88AE}"/>
              </a:ext>
            </a:extLst>
          </p:cNvPr>
          <p:cNvGrpSpPr/>
          <p:nvPr/>
        </p:nvGrpSpPr>
        <p:grpSpPr>
          <a:xfrm>
            <a:off x="5154502" y="4744043"/>
            <a:ext cx="3061552" cy="1814451"/>
            <a:chOff x="3758807" y="5351418"/>
            <a:chExt cx="3061552" cy="1814451"/>
          </a:xfrm>
        </p:grpSpPr>
        <p:pic>
          <p:nvPicPr>
            <p:cNvPr id="25" name="Imagen 3">
              <a:extLst>
                <a:ext uri="{FF2B5EF4-FFF2-40B4-BE49-F238E27FC236}">
                  <a16:creationId xmlns:a16="http://schemas.microsoft.com/office/drawing/2014/main" id="{C497A8E6-D7BC-0DAF-FC29-87CCA3C4087F}"/>
                </a:ext>
              </a:extLst>
            </p:cNvPr>
            <p:cNvPicPr/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758807" y="5351418"/>
              <a:ext cx="3061552" cy="1814451"/>
            </a:xfrm>
            <a:prstGeom prst="rect">
              <a:avLst/>
            </a:prstGeom>
          </p:spPr>
        </p:pic>
        <p:pic>
          <p:nvPicPr>
            <p:cNvPr id="28" name="Grafik 27">
              <a:extLst>
                <a:ext uri="{FF2B5EF4-FFF2-40B4-BE49-F238E27FC236}">
                  <a16:creationId xmlns:a16="http://schemas.microsoft.com/office/drawing/2014/main" id="{9D8B750F-F46D-2437-125D-CC5F194CC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726" y="5952558"/>
              <a:ext cx="2086818" cy="1191106"/>
            </a:xfrm>
            <a:prstGeom prst="rect">
              <a:avLst/>
            </a:prstGeom>
          </p:spPr>
        </p:pic>
      </p:grpSp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69A216DC-EFE7-DC3D-23F8-EFB0C68C3DC7}"/>
              </a:ext>
            </a:extLst>
          </p:cNvPr>
          <p:cNvGrpSpPr/>
          <p:nvPr/>
        </p:nvGrpSpPr>
        <p:grpSpPr>
          <a:xfrm>
            <a:off x="8402672" y="4210830"/>
            <a:ext cx="3118104" cy="2339103"/>
            <a:chOff x="6297440" y="4579921"/>
            <a:chExt cx="3118104" cy="2339103"/>
          </a:xfrm>
        </p:grpSpPr>
        <p:pic>
          <p:nvPicPr>
            <p:cNvPr id="40" name="Imagen 4">
              <a:extLst>
                <a:ext uri="{FF2B5EF4-FFF2-40B4-BE49-F238E27FC236}">
                  <a16:creationId xmlns:a16="http://schemas.microsoft.com/office/drawing/2014/main" id="{8F40BE82-4709-F1A1-0176-CA8A686723DA}"/>
                </a:ext>
              </a:extLst>
            </p:cNvPr>
            <p:cNvPicPr/>
            <p:nvPr/>
          </p:nvPicPr>
          <p:blipFill rotWithShape="1"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297440" y="4579921"/>
              <a:ext cx="3118104" cy="2339103"/>
            </a:xfrm>
            <a:prstGeom prst="rect">
              <a:avLst/>
            </a:prstGeom>
          </p:spPr>
        </p:pic>
        <p:pic>
          <p:nvPicPr>
            <p:cNvPr id="39" name="Grafik 38">
              <a:extLst>
                <a:ext uri="{FF2B5EF4-FFF2-40B4-BE49-F238E27FC236}">
                  <a16:creationId xmlns:a16="http://schemas.microsoft.com/office/drawing/2014/main" id="{C54453BF-9738-6BF7-E364-D78FC5B2E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6390" y="5137731"/>
              <a:ext cx="2095151" cy="16484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8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  <p:bldP spid="6" grpId="0"/>
      <p:bldP spid="8" grpId="0" uiExpand="1" build="p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9370141" y="2699439"/>
            <a:ext cx="309397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  <a:highlight>
                  <a:srgbClr val="FFFF00"/>
                </a:highlight>
              </a:rPr>
              <a:t>Fasziniert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von den verlogenen Versprechungen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der verbotenen Frucht,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  <a:highlight>
                  <a:srgbClr val="FFFF00"/>
                </a:highlight>
              </a:rPr>
              <a:t>aß Eva davon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und </a:t>
            </a:r>
            <a:r>
              <a:rPr lang="de-DE" sz="2000" b="1" dirty="0">
                <a:solidFill>
                  <a:prstClr val="black"/>
                </a:solidFill>
                <a:highlight>
                  <a:srgbClr val="FFFF00"/>
                </a:highlight>
              </a:rPr>
              <a:t>verführte Adam ebenfalls davon </a:t>
            </a:r>
            <a:br>
              <a:rPr lang="de-DE" sz="2000" b="1" dirty="0">
                <a:solidFill>
                  <a:prstClr val="black"/>
                </a:solidFill>
                <a:highlight>
                  <a:srgbClr val="FFFF00"/>
                </a:highlight>
              </a:rPr>
            </a:br>
            <a:r>
              <a:rPr lang="de-DE" sz="2000" b="1" dirty="0">
                <a:solidFill>
                  <a:prstClr val="black"/>
                </a:solidFill>
                <a:highlight>
                  <a:srgbClr val="FFFF00"/>
                </a:highlight>
              </a:rPr>
              <a:t>zu essen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(1. Mo 3,6).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6CF9115-4C92-26AF-792B-CDB0444AED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2653206" y="-19878"/>
            <a:ext cx="9538794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>
              <a:defRPr b="1"/>
            </a:pPr>
            <a:r>
              <a:rPr lang="de-DE" sz="2800" spc="-150" dirty="0">
                <a:solidFill>
                  <a:schemeClr val="tx2">
                    <a:lumMod val="50000"/>
                  </a:schemeClr>
                </a:solidFill>
              </a:rPr>
              <a:t>Wie hat die Menschheit aufgehört, mit GOTT zu kommunizieren?</a:t>
            </a:r>
            <a:endParaRPr lang="en" sz="2800" spc="-15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2666988" y="398288"/>
            <a:ext cx="9525012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ndara" panose="020E0502030303020204" pitchFamily="34" charset="0"/>
              </a:rPr>
              <a:t>“</a:t>
            </a:r>
            <a:r>
              <a:rPr lang="de-DE" b="1" dirty="0">
                <a:solidFill>
                  <a:srgbClr val="7030A0"/>
                </a:solidFill>
                <a:latin typeface="Candara" panose="020E0502030303020204" pitchFamily="34" charset="0"/>
              </a:rPr>
              <a:t>Und er sprach: Ich hörte Dich im Garten und fürchtete mich; denn ich bin nackt, </a:t>
            </a:r>
            <a:br>
              <a:rPr lang="de-DE" b="1" dirty="0">
                <a:solidFill>
                  <a:srgbClr val="7030A0"/>
                </a:solidFill>
                <a:latin typeface="Candara" panose="020E0502030303020204" pitchFamily="34" charset="0"/>
              </a:rPr>
            </a:br>
            <a:r>
              <a:rPr lang="de-DE" b="1" dirty="0">
                <a:solidFill>
                  <a:srgbClr val="7030A0"/>
                </a:solidFill>
                <a:latin typeface="Candara" panose="020E0502030303020204" pitchFamily="34" charset="0"/>
              </a:rPr>
              <a:t>darum versteckte ich mich.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ndara" panose="020E0502030303020204" pitchFamily="34" charset="0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ndara" panose="020E0502030303020204" pitchFamily="34" charset="0"/>
              </a:rPr>
              <a:t>(</a:t>
            </a:r>
            <a:r>
              <a:rPr lang="en" sz="1400" b="1" dirty="0">
                <a:solidFill>
                  <a:srgbClr val="7030A0"/>
                </a:solidFill>
                <a:latin typeface="Candara" panose="020E0502030303020204" pitchFamily="34" charset="0"/>
              </a:rPr>
              <a:t>1. Mose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ndara" panose="020E0502030303020204" pitchFamily="34" charset="0"/>
              </a:rPr>
              <a:t> 3:10)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155642" y="2551801"/>
            <a:ext cx="4565521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Adam und Eva wurden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mit dem freien Willen erschaffen.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Sie konnten selbst entscheiden,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welche Handlungen sie setzen.</a:t>
            </a:r>
          </a:p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Damit sie diese Freiheit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ausüben konnten,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stellte ihnen GOTT alles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zur freien Verfügung,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sonderte aber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EINEN Baum aus,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  <a:highlight>
                  <a:srgbClr val="FFFF00"/>
                </a:highlight>
              </a:rPr>
              <a:t>um ihren Gehorsam zu prüfen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(1. Mo 2,16-17).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4968250" y="2623510"/>
            <a:ext cx="4493335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Satan tarnte sich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als sprechende Schlange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auf demselben Baum. </a:t>
            </a:r>
          </a:p>
          <a:p>
            <a:pPr lvl="0">
              <a:spcBef>
                <a:spcPts val="600"/>
              </a:spcBef>
              <a:tabLst>
                <a:tab pos="266700" algn="l"/>
              </a:tabLst>
              <a:defRPr/>
            </a:pPr>
            <a:r>
              <a:rPr lang="de-DE" sz="2000" b="1" dirty="0">
                <a:solidFill>
                  <a:prstClr val="black"/>
                </a:solidFill>
              </a:rPr>
              <a:t>Von dort aus erzählte er ihnen, angeblich um sie besorgt,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eine Reihe von Lügen: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 - Unsterblichkeit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      ("ihr werdet nicht sterben");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- Gottgleichheit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      ("ihr werdet wie GOTT sein");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- GOTT enthält euch die Wahrheit vor       	("GOTT weiß das...") (1. Mo 3,1-5).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Scrollen: horizontal 7">
            <a:extLst>
              <a:ext uri="{FF2B5EF4-FFF2-40B4-BE49-F238E27FC236}">
                <a16:creationId xmlns:a16="http://schemas.microsoft.com/office/drawing/2014/main" id="{76DD1A86-A03C-1479-1033-61C093F90DD3}"/>
              </a:ext>
            </a:extLst>
          </p:cNvPr>
          <p:cNvSpPr/>
          <p:nvPr/>
        </p:nvSpPr>
        <p:spPr>
          <a:xfrm>
            <a:off x="64202" y="25189"/>
            <a:ext cx="2589004" cy="1008746"/>
          </a:xfrm>
          <a:prstGeom prst="horizontalScroll">
            <a:avLst/>
          </a:prstGeom>
          <a:solidFill>
            <a:srgbClr val="C39300">
              <a:alpha val="5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M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o,  28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Sept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</a:t>
            </a:r>
            <a:b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Vor GOTT verstecken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FECAAFEE-60F4-7C5F-996E-B3AE9CCFF4C3}"/>
              </a:ext>
            </a:extLst>
          </p:cNvPr>
          <p:cNvGrpSpPr/>
          <p:nvPr/>
        </p:nvGrpSpPr>
        <p:grpSpPr>
          <a:xfrm>
            <a:off x="4968250" y="1002939"/>
            <a:ext cx="4556762" cy="1441021"/>
            <a:chOff x="4225403" y="2095679"/>
            <a:chExt cx="4556762" cy="1441021"/>
          </a:xfrm>
        </p:grpSpPr>
        <p:pic>
          <p:nvPicPr>
            <p:cNvPr id="5" name="Imagen 3">
              <a:extLst>
                <a:ext uri="{FF2B5EF4-FFF2-40B4-BE49-F238E27FC236}">
                  <a16:creationId xmlns:a16="http://schemas.microsoft.com/office/drawing/2014/main" id="{96B5D689-1298-2E64-EFAA-986BA4D34AA1}"/>
                </a:ext>
              </a:extLst>
            </p:cNvPr>
            <p:cNvPicPr/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5"/>
            <a:stretch>
              <a:fillRect/>
            </a:stretch>
          </p:blipFill>
          <p:spPr>
            <a:xfrm>
              <a:off x="4225403" y="2095679"/>
              <a:ext cx="4556762" cy="144102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chemeClr val="accent2">
                  <a:lumMod val="60000"/>
                  <a:lumOff val="40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643F954C-C459-A486-8607-461B13CCF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0423" y="2551801"/>
              <a:ext cx="543145" cy="971943"/>
            </a:xfrm>
            <a:prstGeom prst="rect">
              <a:avLst/>
            </a:prstGeom>
          </p:spPr>
        </p:pic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A5B55F0C-34C3-F981-054F-B2185280AA3F}"/>
              </a:ext>
            </a:extLst>
          </p:cNvPr>
          <p:cNvGrpSpPr/>
          <p:nvPr/>
        </p:nvGrpSpPr>
        <p:grpSpPr>
          <a:xfrm>
            <a:off x="9617744" y="1002939"/>
            <a:ext cx="2418614" cy="1606802"/>
            <a:chOff x="9179212" y="1411292"/>
            <a:chExt cx="2418614" cy="1606802"/>
          </a:xfrm>
        </p:grpSpPr>
        <p:pic>
          <p:nvPicPr>
            <p:cNvPr id="16" name="Imagen 6">
              <a:extLst>
                <a:ext uri="{FF2B5EF4-FFF2-40B4-BE49-F238E27FC236}">
                  <a16:creationId xmlns:a16="http://schemas.microsoft.com/office/drawing/2014/main" id="{74A7EB4D-7CAE-89D7-B9EE-31360CF95B9B}"/>
                </a:ext>
              </a:extLst>
            </p:cNvPr>
            <p:cNvPicPr/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179212" y="1411292"/>
              <a:ext cx="2418614" cy="160680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chemeClr val="tx2">
                  <a:lumMod val="7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97523B5C-0DB7-91E9-BF66-30F666035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49102" y="1843364"/>
              <a:ext cx="1515087" cy="10958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  <p:bldP spid="9" grpId="0"/>
      <p:bldP spid="13" grpId="0"/>
      <p:bldP spid="17" grpId="0"/>
      <p:bldP spid="8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844120-0F92-F4E1-D579-C4A08A5F8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0045AD81-EFC5-5A14-B473-23C03AA65F49}"/>
              </a:ext>
            </a:extLst>
          </p:cNvPr>
          <p:cNvSpPr txBox="1"/>
          <p:nvPr/>
        </p:nvSpPr>
        <p:spPr>
          <a:xfrm>
            <a:off x="2653206" y="-19878"/>
            <a:ext cx="9538794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>
              <a:defRPr b="1"/>
            </a:pPr>
            <a:r>
              <a:rPr lang="de-DE" sz="2800" spc="-150" dirty="0">
                <a:solidFill>
                  <a:schemeClr val="tx2">
                    <a:lumMod val="50000"/>
                  </a:schemeClr>
                </a:solidFill>
              </a:rPr>
              <a:t>Wie hat die Menschheit aufgehört, mit GOTT zu kommunizieren?</a:t>
            </a:r>
            <a:endParaRPr lang="en" sz="2800" spc="-15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2FF86AE-6E43-82B5-A187-5C4DC1EFAECB}"/>
              </a:ext>
            </a:extLst>
          </p:cNvPr>
          <p:cNvSpPr txBox="1"/>
          <p:nvPr/>
        </p:nvSpPr>
        <p:spPr>
          <a:xfrm>
            <a:off x="2666988" y="398288"/>
            <a:ext cx="9525012" cy="86177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ndara" panose="020E0502030303020204" pitchFamily="34" charset="0"/>
              </a:rPr>
              <a:t>“</a:t>
            </a:r>
            <a:r>
              <a:rPr lang="de-DE" b="1" dirty="0">
                <a:solidFill>
                  <a:srgbClr val="7030A0"/>
                </a:solidFill>
                <a:latin typeface="Candara" panose="020E0502030303020204" pitchFamily="34" charset="0"/>
              </a:rPr>
              <a:t>Und er sprach: Ich hörte Dich im Garten und fürchtete mich; denn ich bin nackt, </a:t>
            </a:r>
            <a:br>
              <a:rPr lang="de-DE" b="1" dirty="0">
                <a:solidFill>
                  <a:srgbClr val="7030A0"/>
                </a:solidFill>
                <a:latin typeface="Candara" panose="020E0502030303020204" pitchFamily="34" charset="0"/>
              </a:rPr>
            </a:br>
            <a:r>
              <a:rPr lang="de-DE" b="1" dirty="0">
                <a:solidFill>
                  <a:srgbClr val="7030A0"/>
                </a:solidFill>
                <a:latin typeface="Candara" panose="020E0502030303020204" pitchFamily="34" charset="0"/>
              </a:rPr>
              <a:t>darum versteckte ich mich.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ndara" panose="020E0502030303020204" pitchFamily="34" charset="0"/>
              </a:rPr>
              <a:t>” </a:t>
            </a:r>
            <a:b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ndara" panose="020E0502030303020204" pitchFamily="34" charset="0"/>
              </a:rPr>
            </a:b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ndara" panose="020E0502030303020204" pitchFamily="34" charset="0"/>
              </a:rPr>
              <a:t>(</a:t>
            </a:r>
            <a:r>
              <a:rPr lang="en" sz="1400" b="1" dirty="0">
                <a:solidFill>
                  <a:srgbClr val="7030A0"/>
                </a:solidFill>
                <a:latin typeface="Candara" panose="020E0502030303020204" pitchFamily="34" charset="0"/>
              </a:rPr>
              <a:t>1. Mose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ndara" panose="020E0502030303020204" pitchFamily="34" charset="0"/>
              </a:rPr>
              <a:t> 3:10)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C71F33F-D68C-5078-D08F-FFDDE750C661}"/>
              </a:ext>
            </a:extLst>
          </p:cNvPr>
          <p:cNvSpPr txBox="1"/>
          <p:nvPr/>
        </p:nvSpPr>
        <p:spPr>
          <a:xfrm>
            <a:off x="4521767" y="3695360"/>
            <a:ext cx="4755628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de-DE" sz="2200" b="1" dirty="0">
                <a:solidFill>
                  <a:prstClr val="black"/>
                </a:solidFill>
              </a:rPr>
              <a:t>Die nächste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negative Reaktion war,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dass sie sich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wegen ihres Ungehorsams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so schuldig fühlten,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dass sie der Kommunikation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mit GOTT ausweichen wollten.</a:t>
            </a:r>
            <a:br>
              <a:rPr lang="de-DE" sz="2200" b="1" dirty="0">
                <a:solidFill>
                  <a:prstClr val="black"/>
                </a:solidFill>
              </a:rPr>
            </a:br>
            <a:br>
              <a:rPr lang="de-DE" sz="10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(1. Mo 3,8).</a:t>
            </a:r>
            <a:endParaRPr lang="en" sz="2200" b="1" dirty="0">
              <a:solidFill>
                <a:prstClr val="black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9C9B35-42D9-F635-FF38-99856D96263D}"/>
              </a:ext>
            </a:extLst>
          </p:cNvPr>
          <p:cNvSpPr txBox="1"/>
          <p:nvPr/>
        </p:nvSpPr>
        <p:spPr>
          <a:xfrm>
            <a:off x="1949967" y="1162820"/>
            <a:ext cx="672989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200" b="1" dirty="0">
                <a:solidFill>
                  <a:prstClr val="black"/>
                </a:solidFill>
              </a:rPr>
              <a:t>In diesem Moment verschwand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das herrliche Kleid der Gerechtigkeit,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das sie bedeckte;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sie erkannten ihre Nacktheit;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 sie suchten nach Lösungen,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um ihren Fehltritt zu verbergen (1. Mo 3,7).</a:t>
            </a:r>
            <a:endParaRPr kumimoji="0" lang="en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8" name="Scrollen: horizontal 7">
            <a:extLst>
              <a:ext uri="{FF2B5EF4-FFF2-40B4-BE49-F238E27FC236}">
                <a16:creationId xmlns:a16="http://schemas.microsoft.com/office/drawing/2014/main" id="{7820DBAD-5D52-3CD8-6839-8CFC90D17889}"/>
              </a:ext>
            </a:extLst>
          </p:cNvPr>
          <p:cNvSpPr/>
          <p:nvPr/>
        </p:nvSpPr>
        <p:spPr>
          <a:xfrm>
            <a:off x="64202" y="25189"/>
            <a:ext cx="2589004" cy="1008746"/>
          </a:xfrm>
          <a:prstGeom prst="horizontalScroll">
            <a:avLst/>
          </a:prstGeom>
          <a:solidFill>
            <a:srgbClr val="C39300">
              <a:alpha val="5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M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o,  28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Sept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</a:t>
            </a:r>
            <a:b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Vor GOTT verstecken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pic>
        <p:nvPicPr>
          <p:cNvPr id="10" name="Imagen 14">
            <a:extLst>
              <a:ext uri="{FF2B5EF4-FFF2-40B4-BE49-F238E27FC236}">
                <a16:creationId xmlns:a16="http://schemas.microsoft.com/office/drawing/2014/main" id="{60D120E9-9646-3E93-1AB3-7DAF66B3F0ED}"/>
              </a:ext>
            </a:extLst>
          </p:cNvPr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11613" y="1388947"/>
            <a:ext cx="3870661" cy="287825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7">
            <a:extLst>
              <a:ext uri="{FF2B5EF4-FFF2-40B4-BE49-F238E27FC236}">
                <a16:creationId xmlns:a16="http://schemas.microsoft.com/office/drawing/2014/main" id="{8E7B1D97-BD8C-957D-6587-CCF6D6A73015}"/>
              </a:ext>
            </a:extLst>
          </p:cNvPr>
          <p:cNvPicPr/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149398" y="3316941"/>
            <a:ext cx="4206291" cy="328014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316215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65DA2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5750684" cy="3234760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2635767" y="0"/>
            <a:ext cx="9556232" cy="138499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prstMaterial="matte"/>
          </a:bodyPr>
          <a:lstStyle/>
          <a:p>
            <a:pPr lvl="0" algn="ctr">
              <a:defRPr b="1"/>
            </a:pPr>
            <a:endParaRPr lang="de-DE" sz="2800" spc="-150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ctr">
              <a:defRPr b="1"/>
            </a:pPr>
            <a:endParaRPr lang="de-DE" sz="2800" spc="-150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ctr">
              <a:defRPr b="1"/>
            </a:pPr>
            <a:endParaRPr lang="en" sz="2800" spc="-15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2635768" y="354927"/>
            <a:ext cx="95562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</a:rPr>
              <a:t>“</a:t>
            </a:r>
            <a:r>
              <a:rPr lang="de-DE" sz="2000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Im Schweiße deines Angesichts sollst du dein Brot essen, bis du wieder zu Erde wirst, davon du genommen bist. Denn Staub bist du und zum Staub kehrst du zurück.</a:t>
            </a:r>
            <a:r>
              <a:rPr lang="en-US" sz="2000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?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</a:rPr>
              <a:t>’ ” </a:t>
            </a:r>
            <a:b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</a:rPr>
            </a:b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</a:rPr>
              <a:t>(1. Mose 3:9)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5896437" y="1082666"/>
            <a:ext cx="6295564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400" b="1" dirty="0">
                <a:solidFill>
                  <a:prstClr val="black"/>
                </a:solidFill>
              </a:rPr>
              <a:t>Da GOTT wusste,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dass Adam und Eva gesündigt hatten,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trat GOTT – wie es seine Gewohnheit war –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zu ihnen, um mit ihnen zu sprechen. </a:t>
            </a:r>
          </a:p>
          <a:p>
            <a:pPr lvl="0" algn="ctr">
              <a:spcBef>
                <a:spcPts val="600"/>
              </a:spcBef>
              <a:defRPr/>
            </a:pPr>
            <a:r>
              <a:rPr lang="de-DE" sz="2400" b="1" dirty="0">
                <a:solidFill>
                  <a:prstClr val="black"/>
                </a:solidFill>
              </a:rPr>
              <a:t>Zum ersten Mal musste GOTT sie zu sich rufen statt dass sie Ihm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freudig begegnet wären </a:t>
            </a:r>
            <a:endParaRPr lang="de-DE" sz="2200" b="1" dirty="0">
              <a:solidFill>
                <a:prstClr val="black"/>
              </a:solidFill>
            </a:endParaRPr>
          </a:p>
          <a:p>
            <a:pPr lvl="0" algn="ctr">
              <a:spcBef>
                <a:spcPts val="600"/>
              </a:spcBef>
              <a:defRPr/>
            </a:pPr>
            <a:r>
              <a:rPr lang="de-DE" sz="2200" b="1" dirty="0">
                <a:solidFill>
                  <a:prstClr val="black"/>
                </a:solidFill>
              </a:rPr>
              <a:t>(1. Mo 3,8-9).</a:t>
            </a:r>
            <a:endParaRPr kumimoji="0" lang="en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sz="2200" b="1" dirty="0">
              <a:solidFill>
                <a:prstClr val="black"/>
              </a:solidFill>
              <a:latin typeface="Aptos" panose="021100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1103586" y="4351247"/>
            <a:ext cx="876562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800" b="1" dirty="0">
                <a:solidFill>
                  <a:prstClr val="black"/>
                </a:solidFill>
              </a:rPr>
              <a:t>Obwohl sie nicht mit GOTT kommunizieren wollten, </a:t>
            </a:r>
            <a:br>
              <a:rPr lang="de-DE" sz="2800" b="1" dirty="0">
                <a:solidFill>
                  <a:prstClr val="black"/>
                </a:solidFill>
              </a:rPr>
            </a:br>
            <a:r>
              <a:rPr lang="de-DE" sz="2800" b="1" dirty="0">
                <a:solidFill>
                  <a:prstClr val="black"/>
                </a:solidFill>
              </a:rPr>
              <a:t>wollte GOTT es dennoch mit ihnen. </a:t>
            </a:r>
            <a:br>
              <a:rPr lang="de-DE" sz="2800" b="1" dirty="0">
                <a:solidFill>
                  <a:prstClr val="black"/>
                </a:solidFill>
              </a:rPr>
            </a:br>
            <a:r>
              <a:rPr lang="de-DE" sz="2800" b="1" dirty="0">
                <a:solidFill>
                  <a:prstClr val="black"/>
                </a:solidFill>
              </a:rPr>
              <a:t>GOTT scheute nicht die Gesellschaft des Sünders, </a:t>
            </a:r>
            <a:br>
              <a:rPr lang="de-DE" sz="2800" b="1" dirty="0">
                <a:solidFill>
                  <a:prstClr val="black"/>
                </a:solidFill>
              </a:rPr>
            </a:br>
            <a:r>
              <a:rPr lang="de-DE" sz="2800" b="1" dirty="0">
                <a:solidFill>
                  <a:prstClr val="black"/>
                </a:solidFill>
              </a:rPr>
              <a:t>sondern stellte ihn mit seiner Sünde zur Rede, </a:t>
            </a:r>
            <a:br>
              <a:rPr lang="de-DE" sz="2800" b="1" dirty="0">
                <a:solidFill>
                  <a:prstClr val="black"/>
                </a:solidFill>
              </a:rPr>
            </a:br>
            <a:r>
              <a:rPr lang="de-DE" sz="2800" b="1" dirty="0">
                <a:solidFill>
                  <a:prstClr val="black"/>
                </a:solidFill>
              </a:rPr>
              <a:t>um Einsicht und Buße zu erreichen (1. Mo 3,10-11).</a:t>
            </a:r>
            <a:endParaRPr kumimoji="0" lang="e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6" name="Scrollen: horizontal 5">
            <a:extLst>
              <a:ext uri="{FF2B5EF4-FFF2-40B4-BE49-F238E27FC236}">
                <a16:creationId xmlns:a16="http://schemas.microsoft.com/office/drawing/2014/main" id="{F96B2661-291C-5BF1-229F-87298E9BC6A1}"/>
              </a:ext>
            </a:extLst>
          </p:cNvPr>
          <p:cNvSpPr/>
          <p:nvPr/>
        </p:nvSpPr>
        <p:spPr>
          <a:xfrm>
            <a:off x="63456" y="26187"/>
            <a:ext cx="2572311" cy="891726"/>
          </a:xfrm>
          <a:prstGeom prst="horizontalScroll">
            <a:avLst/>
          </a:prstGeom>
          <a:solidFill>
            <a:srgbClr val="C39300">
              <a:alpha val="5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Di,  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29. Sept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GOTT </a:t>
            </a:r>
            <a:b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sucht die Menschen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7" name="CuadroTexto 2">
            <a:extLst>
              <a:ext uri="{FF2B5EF4-FFF2-40B4-BE49-F238E27FC236}">
                <a16:creationId xmlns:a16="http://schemas.microsoft.com/office/drawing/2014/main" id="{EAF7A55E-DF8E-6E36-7EC0-E9FA82A2AEB8}"/>
              </a:ext>
            </a:extLst>
          </p:cNvPr>
          <p:cNvSpPr txBox="1"/>
          <p:nvPr/>
        </p:nvSpPr>
        <p:spPr>
          <a:xfrm>
            <a:off x="2635767" y="0"/>
            <a:ext cx="95562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 b="1"/>
            </a:pPr>
            <a:r>
              <a:rPr lang="de-DE" sz="2800" spc="-15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Wie hat GOTT versucht, die Kommunikation wiederherzustellen?</a:t>
            </a:r>
            <a:endParaRPr lang="en" sz="2800" spc="-15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20" grpId="0"/>
      <p:bldP spid="6" grpId="0" uiExpand="1" build="p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1060BD-E016-91CC-2E55-E56506930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4DFEFB6-23F4-ACFB-140B-54E7B139C1A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83415" y="1266770"/>
            <a:ext cx="4713801" cy="507864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E08AD91-E4E6-404C-B8CD-3DD0F353C8E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31468" y="2407017"/>
            <a:ext cx="3239033" cy="3433576"/>
          </a:xfrm>
          <a:prstGeom prst="rect">
            <a:avLst/>
          </a:prstGeom>
          <a:effectLst/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503240C-C735-B354-E8DC-74E9A9E35BC6}"/>
              </a:ext>
            </a:extLst>
          </p:cNvPr>
          <p:cNvSpPr txBox="1"/>
          <p:nvPr/>
        </p:nvSpPr>
        <p:spPr>
          <a:xfrm>
            <a:off x="2635767" y="0"/>
            <a:ext cx="95562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pPr>
            <a:r>
              <a:rPr kumimoji="0" lang="de-DE" sz="2800" b="1" i="0" u="none" strike="noStrike" kern="1200" cap="none" spc="-150" normalizeH="0" baseline="0" noProof="0" dirty="0">
                <a:ln>
                  <a:noFill/>
                </a:ln>
                <a:solidFill>
                  <a:srgbClr val="FFCC00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Wie hat GOTT versucht, die Kommunikation wiederherzustellen?</a:t>
            </a:r>
            <a:endParaRPr kumimoji="0" lang="en" sz="2800" b="1" i="0" u="none" strike="noStrike" kern="1200" cap="none" spc="-150" normalizeH="0" baseline="0" noProof="0" dirty="0">
              <a:ln>
                <a:noFill/>
              </a:ln>
              <a:solidFill>
                <a:srgbClr val="FFCC00">
                  <a:lumMod val="60000"/>
                  <a:lumOff val="4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6F2F3A3-3C40-C894-8EB9-7F61658C1CEB}"/>
              </a:ext>
            </a:extLst>
          </p:cNvPr>
          <p:cNvSpPr txBox="1"/>
          <p:nvPr/>
        </p:nvSpPr>
        <p:spPr>
          <a:xfrm>
            <a:off x="2635768" y="449523"/>
            <a:ext cx="95562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“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Im Schweiße deines Angesichts sollst du dein Brot essen, bis du wieder zu Erde wirst, davon du genommen bist. Denn Staub bist du und zum Staub kehrst du zurück.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?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’ ” 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(1. Mose 3:9)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13AC5E0-E484-D323-C5B4-15A3E7A21750}"/>
              </a:ext>
            </a:extLst>
          </p:cNvPr>
          <p:cNvSpPr txBox="1"/>
          <p:nvPr/>
        </p:nvSpPr>
        <p:spPr>
          <a:xfrm>
            <a:off x="131468" y="1061298"/>
            <a:ext cx="70519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Jahrhunderte später warf GOTT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Seinen Blick auf einen anderen Sünder,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um ihn zur Buße zu bringen: Petrus (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Lk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22,61-62):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crollen: horizontal 5">
            <a:extLst>
              <a:ext uri="{FF2B5EF4-FFF2-40B4-BE49-F238E27FC236}">
                <a16:creationId xmlns:a16="http://schemas.microsoft.com/office/drawing/2014/main" id="{EA3D388E-D9FE-5C74-213B-58097E5A4BAE}"/>
              </a:ext>
            </a:extLst>
          </p:cNvPr>
          <p:cNvSpPr/>
          <p:nvPr/>
        </p:nvSpPr>
        <p:spPr>
          <a:xfrm>
            <a:off x="63456" y="26187"/>
            <a:ext cx="2572311" cy="891726"/>
          </a:xfrm>
          <a:prstGeom prst="horizontalScroll">
            <a:avLst/>
          </a:prstGeom>
          <a:solidFill>
            <a:srgbClr val="C39300">
              <a:alpha val="5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Di,  29. Sept –  GOTT </a:t>
            </a:r>
            <a:b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</a:b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sucht die Menschen</a:t>
            </a:r>
          </a:p>
        </p:txBody>
      </p:sp>
      <p:sp>
        <p:nvSpPr>
          <p:cNvPr id="8" name="CuadroTexto 17">
            <a:extLst>
              <a:ext uri="{FF2B5EF4-FFF2-40B4-BE49-F238E27FC236}">
                <a16:creationId xmlns:a16="http://schemas.microsoft.com/office/drawing/2014/main" id="{1C556C0F-34A4-D709-5E2F-CF4626EE1E4E}"/>
              </a:ext>
            </a:extLst>
          </p:cNvPr>
          <p:cNvSpPr txBox="1"/>
          <p:nvPr/>
        </p:nvSpPr>
        <p:spPr>
          <a:xfrm>
            <a:off x="9146496" y="4123805"/>
            <a:ext cx="304550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C5B4A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Petrus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C5B4A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C5B4A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erkannte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C5B4A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C5B4A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seine Sünde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C5B4A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C5B4A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und weinte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C5B4A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C5B4A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bitterlich. 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srgbClr val="C5B4A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3">
            <a:extLst>
              <a:ext uri="{FF2B5EF4-FFF2-40B4-BE49-F238E27FC236}">
                <a16:creationId xmlns:a16="http://schemas.microsoft.com/office/drawing/2014/main" id="{9F7641E5-DEA6-0C71-4D85-BDBFAE42CD02}"/>
              </a:ext>
            </a:extLst>
          </p:cNvPr>
          <p:cNvSpPr txBox="1"/>
          <p:nvPr/>
        </p:nvSpPr>
        <p:spPr>
          <a:xfrm>
            <a:off x="3436889" y="2277145"/>
            <a:ext cx="3951484" cy="4308872"/>
          </a:xfrm>
          <a:prstGeom prst="rect">
            <a:avLst/>
          </a:prstGeom>
          <a:solidFill>
            <a:srgbClr val="675544"/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C5B4A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„Und der HERR wandte sich um und sah Petrus an. Da erinnerte sich Petrus an das Wort des HERRN,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C5B4A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C5B4A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das Er zu ihm gesprochen hatte: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C5B4A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„Ehe der Hahn kräht,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C5B4A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C5B4A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wirst du mich dreimal verleugnen!“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C5B4A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Und Petrus ging hinaus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C5B4A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C5B4A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und weinte bitterlich.“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srgbClr val="C5B4A5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15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143AF8-857E-7CE6-E50C-3AF00BBCE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0BA3A19-676E-2320-A15A-A9B9522E8B2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4698"/>
            <a:ext cx="12177849" cy="685004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D456E8E-359E-8128-25B1-2180924AE8D4}"/>
              </a:ext>
            </a:extLst>
          </p:cNvPr>
          <p:cNvSpPr txBox="1"/>
          <p:nvPr/>
        </p:nvSpPr>
        <p:spPr>
          <a:xfrm>
            <a:off x="2635767" y="0"/>
            <a:ext cx="95562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pPr>
            <a:r>
              <a:rPr kumimoji="0" lang="de-DE" sz="2800" b="1" i="0" u="none" strike="noStrike" kern="1200" cap="none" spc="-15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Wie hat GOTT versucht, die Kommunikation wiederherzustellen?</a:t>
            </a:r>
            <a:endParaRPr kumimoji="0" lang="en" sz="2800" b="1" i="0" u="none" strike="noStrike" kern="120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F3E7291-7CD5-AB84-16A4-BDACF07F869B}"/>
              </a:ext>
            </a:extLst>
          </p:cNvPr>
          <p:cNvSpPr txBox="1"/>
          <p:nvPr/>
        </p:nvSpPr>
        <p:spPr>
          <a:xfrm>
            <a:off x="673618" y="5903893"/>
            <a:ext cx="95562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“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Im Schweiße deines Angesichts sollst du dein Brot essen, bis du wieder zu Erde wirst, davon du genommen bist. Denn Staub bist du und zum Staub kehrst du zurück.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?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’ ” 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(1. Mose 3:9)</a:t>
            </a:r>
          </a:p>
        </p:txBody>
      </p:sp>
      <p:sp>
        <p:nvSpPr>
          <p:cNvPr id="6" name="Scrollen: horizontal 5">
            <a:extLst>
              <a:ext uri="{FF2B5EF4-FFF2-40B4-BE49-F238E27FC236}">
                <a16:creationId xmlns:a16="http://schemas.microsoft.com/office/drawing/2014/main" id="{159EE211-C8A0-B252-3284-C8B390CFBAC4}"/>
              </a:ext>
            </a:extLst>
          </p:cNvPr>
          <p:cNvSpPr/>
          <p:nvPr/>
        </p:nvSpPr>
        <p:spPr>
          <a:xfrm>
            <a:off x="63456" y="26187"/>
            <a:ext cx="2572311" cy="891726"/>
          </a:xfrm>
          <a:prstGeom prst="horizontalScroll">
            <a:avLst/>
          </a:prstGeom>
          <a:solidFill>
            <a:srgbClr val="C39300">
              <a:alpha val="5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Di,  29. Sept –  GOTT </a:t>
            </a:r>
            <a:b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</a:b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sucht die Menschen</a:t>
            </a:r>
          </a:p>
        </p:txBody>
      </p:sp>
      <p:sp>
        <p:nvSpPr>
          <p:cNvPr id="8" name="CuadroTexto 17">
            <a:extLst>
              <a:ext uri="{FF2B5EF4-FFF2-40B4-BE49-F238E27FC236}">
                <a16:creationId xmlns:a16="http://schemas.microsoft.com/office/drawing/2014/main" id="{0B917812-9392-0082-50DD-9D4C0080C03B}"/>
              </a:ext>
            </a:extLst>
          </p:cNvPr>
          <p:cNvSpPr txBox="1"/>
          <p:nvPr/>
        </p:nvSpPr>
        <p:spPr>
          <a:xfrm>
            <a:off x="63457" y="892552"/>
            <a:ext cx="2070144" cy="2462213"/>
          </a:xfrm>
          <a:prstGeom prst="rect">
            <a:avLst/>
          </a:prstGeom>
          <a:solidFill>
            <a:srgbClr val="873D2C">
              <a:alpha val="60000"/>
            </a:srgb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Im Gegensatz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zu Petrus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begannen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Adam und Eva,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sich vor GOTT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zu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rechtfertigen</a:t>
            </a:r>
            <a:endParaRPr kumimoji="0" lang="en" sz="2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uadroTexto 17">
            <a:extLst>
              <a:ext uri="{FF2B5EF4-FFF2-40B4-BE49-F238E27FC236}">
                <a16:creationId xmlns:a16="http://schemas.microsoft.com/office/drawing/2014/main" id="{0C1BB930-8995-3EEB-A77B-D034AF723F6D}"/>
              </a:ext>
            </a:extLst>
          </p:cNvPr>
          <p:cNvSpPr txBox="1"/>
          <p:nvPr/>
        </p:nvSpPr>
        <p:spPr>
          <a:xfrm>
            <a:off x="7871220" y="1273624"/>
            <a:ext cx="3038475" cy="1600438"/>
          </a:xfrm>
          <a:prstGeom prst="rect">
            <a:avLst/>
          </a:prstGeom>
          <a:solidFill>
            <a:srgbClr val="B77F59">
              <a:alpha val="62000"/>
            </a:srgb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 und dem anderen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die Schuld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zuzuschieben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b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(1. Mo 3,12-13).</a:t>
            </a:r>
            <a:endParaRPr kumimoji="0" lang="en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786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E2ED56-4447-6B7F-DAA1-2EBE8F0D9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71455347-CBCF-2F55-FD84-EC7A31085B9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alphaModFix amt="4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4698"/>
            <a:ext cx="12177849" cy="685004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6567817-08D4-C8D0-29E3-EE5375F2F5C0}"/>
              </a:ext>
            </a:extLst>
          </p:cNvPr>
          <p:cNvSpPr txBox="1"/>
          <p:nvPr/>
        </p:nvSpPr>
        <p:spPr>
          <a:xfrm>
            <a:off x="2635767" y="0"/>
            <a:ext cx="95562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Wie hat GOTT versucht,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die Kommunikation wiederherzustellen?</a:t>
            </a:r>
            <a:endParaRPr kumimoji="0" lang="e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AF80D81-2136-98B3-DF50-675FC6189DC2}"/>
              </a:ext>
            </a:extLst>
          </p:cNvPr>
          <p:cNvSpPr txBox="1"/>
          <p:nvPr/>
        </p:nvSpPr>
        <p:spPr>
          <a:xfrm>
            <a:off x="196896" y="1832550"/>
            <a:ext cx="187977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Heute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folgen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wir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Menschen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ähnlichen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Mustern. </a:t>
            </a:r>
            <a:endParaRPr kumimoji="0" lang="e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crollen: horizontal 5">
            <a:extLst>
              <a:ext uri="{FF2B5EF4-FFF2-40B4-BE49-F238E27FC236}">
                <a16:creationId xmlns:a16="http://schemas.microsoft.com/office/drawing/2014/main" id="{DBCC9406-3E9F-2976-B95E-8995D4D21ABA}"/>
              </a:ext>
            </a:extLst>
          </p:cNvPr>
          <p:cNvSpPr/>
          <p:nvPr/>
        </p:nvSpPr>
        <p:spPr>
          <a:xfrm>
            <a:off x="63456" y="26187"/>
            <a:ext cx="2572311" cy="891726"/>
          </a:xfrm>
          <a:prstGeom prst="horizontalScroll">
            <a:avLst/>
          </a:prstGeom>
          <a:solidFill>
            <a:srgbClr val="C39300">
              <a:alpha val="5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Di,  29. Sept –  GOTT </a:t>
            </a:r>
            <a:b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</a:b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sucht die Menschen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8C2309A-648A-9035-448A-7C118D6EC9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0128" y="1832550"/>
            <a:ext cx="4791744" cy="3038899"/>
          </a:xfrm>
          <a:prstGeom prst="rect">
            <a:avLst/>
          </a:prstGeom>
          <a:effectLst>
            <a:glow rad="241300">
              <a:schemeClr val="bg2">
                <a:lumMod val="75000"/>
              </a:schemeClr>
            </a:glow>
          </a:effectLst>
        </p:spPr>
      </p:pic>
      <p:sp>
        <p:nvSpPr>
          <p:cNvPr id="7" name="CuadroTexto 15">
            <a:extLst>
              <a:ext uri="{FF2B5EF4-FFF2-40B4-BE49-F238E27FC236}">
                <a16:creationId xmlns:a16="http://schemas.microsoft.com/office/drawing/2014/main" id="{268A8E88-5E85-F934-F247-BA37CF8FE569}"/>
              </a:ext>
            </a:extLst>
          </p:cNvPr>
          <p:cNvSpPr txBox="1"/>
          <p:nvPr/>
        </p:nvSpPr>
        <p:spPr>
          <a:xfrm>
            <a:off x="5212693" y="5329037"/>
            <a:ext cx="512193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FFBDBD">
                    <a:lumMod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Auch wenn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FFBDBD">
                    <a:lumMod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FFBDBD">
                    <a:lumMod val="2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die Sünde uns „anhaftet",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endParaRPr kumimoji="0" lang="e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uadroTexto 15">
            <a:extLst>
              <a:ext uri="{FF2B5EF4-FFF2-40B4-BE49-F238E27FC236}">
                <a16:creationId xmlns:a16="http://schemas.microsoft.com/office/drawing/2014/main" id="{3BCAD3F7-E3F5-5779-BF70-14892C753716}"/>
              </a:ext>
            </a:extLst>
          </p:cNvPr>
          <p:cNvSpPr txBox="1"/>
          <p:nvPr/>
        </p:nvSpPr>
        <p:spPr>
          <a:xfrm>
            <a:off x="8717702" y="1967004"/>
            <a:ext cx="655480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Wir klammern uns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 die Sünde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und versuchen,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uns selbst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zu rechtfertigen. 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CuadroTexto 15">
            <a:extLst>
              <a:ext uri="{FF2B5EF4-FFF2-40B4-BE49-F238E27FC236}">
                <a16:creationId xmlns:a16="http://schemas.microsoft.com/office/drawing/2014/main" id="{83C8CBE7-CA56-030C-0071-C2C2699F545E}"/>
              </a:ext>
            </a:extLst>
          </p:cNvPr>
          <p:cNvSpPr txBox="1"/>
          <p:nvPr/>
        </p:nvSpPr>
        <p:spPr>
          <a:xfrm>
            <a:off x="196896" y="4898150"/>
            <a:ext cx="694941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will GOTT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uns dennoch wiederherstellen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und ruft uns zu: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Jes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55,3)	</a:t>
            </a: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"Kommt her zu Mir!“</a:t>
            </a: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</a:t>
            </a:r>
            <a:endParaRPr kumimoji="0" lang="e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004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7" grpId="0"/>
      <p:bldP spid="10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2194560" y="490448"/>
            <a:ext cx="9997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“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Und Er trieb den Menschen hinaus und ließ lagern vor dem Garten Eden die CHERUBIM mit dem flammenden, blitzenden Schwert, zu bewachen den Weg zu dem BAUM DES LEBENS.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(1. Mose 3:24)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254259" y="1264340"/>
            <a:ext cx="2946141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GOTT führte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dem sündigen Paar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die Folgen ihrer Sünde vor Augen: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Unter anderem,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dass es nach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ihrer Vertreibung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aus dem Paradies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highlight>
                  <a:srgbClr val="873D2C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keine Möglichkeit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mehr gab,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wieder </a:t>
            </a: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highlight>
                  <a:srgbClr val="873D2C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unmittelbar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highlight>
                  <a:srgbClr val="873D2C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highlight>
                  <a:srgbClr val="873D2C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mit GOTT sprechen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highlight>
                  <a:srgbClr val="873D2C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highlight>
                  <a:srgbClr val="873D2C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zu können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highlight>
                  <a:srgbClr val="873D2C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</a:br>
            <a:br>
              <a:rPr kumimoji="0" lang="de-DE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(1. Mo 3,16-24):</a:t>
            </a:r>
            <a:endParaRPr kumimoji="0" lang="de-DE" sz="2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BBE050E-0B5C-0D5B-CA70-5E6A7602E558}"/>
              </a:ext>
            </a:extLst>
          </p:cNvPr>
          <p:cNvSpPr txBox="1"/>
          <p:nvPr/>
        </p:nvSpPr>
        <p:spPr>
          <a:xfrm>
            <a:off x="2340864" y="-8218"/>
            <a:ext cx="985113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pPr>
            <a:r>
              <a:rPr kumimoji="0" lang="de-DE" sz="3000" b="1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B77F59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Warum können wir jetzt nicht direkt mit GOTT kommunizieren?</a:t>
            </a:r>
            <a:endParaRPr kumimoji="0" lang="en" sz="3000" b="1" i="0" u="none" strike="noStrike" kern="120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B77F5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Scrollen: horizontal 9">
            <a:extLst>
              <a:ext uri="{FF2B5EF4-FFF2-40B4-BE49-F238E27FC236}">
                <a16:creationId xmlns:a16="http://schemas.microsoft.com/office/drawing/2014/main" id="{B8DF4933-2D60-4CDF-0D2E-FD9909077270}"/>
              </a:ext>
            </a:extLst>
          </p:cNvPr>
          <p:cNvSpPr/>
          <p:nvPr/>
        </p:nvSpPr>
        <p:spPr>
          <a:xfrm>
            <a:off x="81282" y="28336"/>
            <a:ext cx="2113278" cy="1236004"/>
          </a:xfrm>
          <a:prstGeom prst="horizontalScroll">
            <a:avLst/>
          </a:prstGeom>
          <a:solidFill>
            <a:srgbClr val="C39300">
              <a:alpha val="5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Mi,  30. Sept –  </a:t>
            </a:r>
            <a:b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</a:b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Aus dem Garten vertrieben</a:t>
            </a:r>
          </a:p>
        </p:txBody>
      </p:sp>
      <p:sp>
        <p:nvSpPr>
          <p:cNvPr id="3" name="CuadroTexto 4">
            <a:extLst>
              <a:ext uri="{FF2B5EF4-FFF2-40B4-BE49-F238E27FC236}">
                <a16:creationId xmlns:a16="http://schemas.microsoft.com/office/drawing/2014/main" id="{E52D655F-F6E6-1DAF-6799-89A244ED8555}"/>
              </a:ext>
            </a:extLst>
          </p:cNvPr>
          <p:cNvSpPr txBox="1"/>
          <p:nvPr/>
        </p:nvSpPr>
        <p:spPr>
          <a:xfrm>
            <a:off x="8245323" y="1136779"/>
            <a:ext cx="4067180" cy="3554819"/>
          </a:xfrm>
          <a:prstGeom prst="rect">
            <a:avLst/>
          </a:prstGeom>
          <a:solidFill>
            <a:schemeClr val="bg2">
              <a:lumMod val="90000"/>
              <a:alpha val="34000"/>
            </a:schemeClr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„Und GOTT der HERR sprach: ,Siehe, der Mensch </a:t>
            </a:r>
            <a:b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ist geworden wie Unsereiner </a:t>
            </a:r>
            <a:b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und weiß, </a:t>
            </a:r>
            <a:b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was gut und böse ist.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Nun aber, </a:t>
            </a:r>
            <a:b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dass er nur nicht ausstrecke seine Hand</a:t>
            </a:r>
            <a:b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und nehme auch </a:t>
            </a:r>
            <a:b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von dem Baum des Lebens </a:t>
            </a:r>
            <a:b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und esse und lebe ewiglich!‘ …</a:t>
            </a:r>
          </a:p>
        </p:txBody>
      </p:sp>
      <p:sp>
        <p:nvSpPr>
          <p:cNvPr id="6" name="CuadroTexto 4">
            <a:extLst>
              <a:ext uri="{FF2B5EF4-FFF2-40B4-BE49-F238E27FC236}">
                <a16:creationId xmlns:a16="http://schemas.microsoft.com/office/drawing/2014/main" id="{0ECD99ED-5C01-4E02-D63E-09B13CFC571E}"/>
              </a:ext>
            </a:extLst>
          </p:cNvPr>
          <p:cNvSpPr txBox="1"/>
          <p:nvPr/>
        </p:nvSpPr>
        <p:spPr>
          <a:xfrm>
            <a:off x="2340864" y="4996578"/>
            <a:ext cx="9764921" cy="1862048"/>
          </a:xfrm>
          <a:prstGeom prst="rect">
            <a:avLst/>
          </a:prstGeom>
          <a:solidFill>
            <a:schemeClr val="bg2">
              <a:lumMod val="25000"/>
              <a:alpha val="59000"/>
            </a:schemeClr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srgbClr val="FFBDB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 Da wies ihn GOTT der HERR aus dem GARTEN EDEN,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srgbClr val="FFBDB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srgbClr val="FFBDB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dass er die Erde bebaute, von der er genommen war.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srgbClr val="FFBDB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Und Er trieb den Menschen hinaus und ließ lagern vor dem GARTEN EDEN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srgbClr val="FFBDB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srgbClr val="FFBDB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die CHERUBIM mit dem flammenden, blitzenden Schwert,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srgbClr val="FFBDB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srgbClr val="FFBDB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zu bewachen den Weg zu dem BAUM des LEBENS.“</a:t>
            </a:r>
            <a:endParaRPr kumimoji="0" lang="en" sz="2200" b="1" i="0" u="none" strike="noStrike" kern="1200" cap="none" spc="0" normalizeH="0" baseline="0" noProof="0" dirty="0">
              <a:ln>
                <a:noFill/>
              </a:ln>
              <a:solidFill>
                <a:srgbClr val="FFBDBD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10" grpId="0" uiExpand="1" build="p" animBg="1"/>
      <p:bldP spid="3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D8CAB9-B9B9-3AF9-1583-0083B4819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D9D00791-A358-7908-A37D-31541563501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69" y="1900067"/>
            <a:ext cx="6731790" cy="378663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4DB9187-6054-D83F-7CBD-AAE1EA9CDC87}"/>
              </a:ext>
            </a:extLst>
          </p:cNvPr>
          <p:cNvSpPr txBox="1"/>
          <p:nvPr/>
        </p:nvSpPr>
        <p:spPr>
          <a:xfrm>
            <a:off x="2194560" y="490448"/>
            <a:ext cx="9997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“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Und Er trieb den Menschen hinaus und ließ lagern vor dem Garten Eden die CHERUBIM mit dem flammenden, blitzenden Schwert, zu bewachen den Weg zu dem BAUM DES LEBENS.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(1. Mose 3:24)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F940020-0C1F-4D39-B6D0-8A7A2FDB3385}"/>
              </a:ext>
            </a:extLst>
          </p:cNvPr>
          <p:cNvSpPr txBox="1"/>
          <p:nvPr/>
        </p:nvSpPr>
        <p:spPr>
          <a:xfrm>
            <a:off x="7271907" y="1780052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Die Folgen für: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C0A41E46-B5D4-941D-1D46-C98720B1B476}"/>
              </a:ext>
            </a:extLst>
          </p:cNvPr>
          <p:cNvGraphicFramePr/>
          <p:nvPr/>
        </p:nvGraphicFramePr>
        <p:xfrm>
          <a:off x="7223646" y="2074652"/>
          <a:ext cx="4543743" cy="3690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6D85A36D-9B21-F305-93A0-F6C436810113}"/>
              </a:ext>
            </a:extLst>
          </p:cNvPr>
          <p:cNvSpPr txBox="1"/>
          <p:nvPr/>
        </p:nvSpPr>
        <p:spPr>
          <a:xfrm>
            <a:off x="2340864" y="-8218"/>
            <a:ext cx="985113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pPr>
            <a:r>
              <a:rPr kumimoji="0" lang="de-DE" sz="3000" b="1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Warum können wir jetzt nicht direkt mit GOTT kommunizieren?</a:t>
            </a:r>
            <a:endParaRPr kumimoji="0" lang="en" sz="3000" b="1" i="0" u="none" strike="noStrike" kern="120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Scrollen: horizontal 9">
            <a:extLst>
              <a:ext uri="{FF2B5EF4-FFF2-40B4-BE49-F238E27FC236}">
                <a16:creationId xmlns:a16="http://schemas.microsoft.com/office/drawing/2014/main" id="{388E86CD-0A49-1717-9EAD-760A519BB4BA}"/>
              </a:ext>
            </a:extLst>
          </p:cNvPr>
          <p:cNvSpPr/>
          <p:nvPr/>
        </p:nvSpPr>
        <p:spPr>
          <a:xfrm>
            <a:off x="81282" y="28336"/>
            <a:ext cx="2113278" cy="1236004"/>
          </a:xfrm>
          <a:prstGeom prst="horizontalScroll">
            <a:avLst/>
          </a:prstGeom>
          <a:solidFill>
            <a:srgbClr val="C39300">
              <a:alpha val="5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Mi,  30. Sept –  </a:t>
            </a:r>
            <a:b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</a:b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Aus dem Garten vertrieben</a:t>
            </a:r>
          </a:p>
        </p:txBody>
      </p:sp>
    </p:spTree>
    <p:extLst>
      <p:ext uri="{BB962C8B-B14F-4D97-AF65-F5344CB8AC3E}">
        <p14:creationId xmlns:p14="http://schemas.microsoft.com/office/powerpoint/2010/main" val="1194928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Graphic spid="14" grpId="0" uiExpand="1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C6FF82-E812-B362-52CF-8F381C981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0CCA1E6-D521-6B65-6D4A-AFCF78766F3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2" y="1111906"/>
            <a:ext cx="4490718" cy="5574684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E803F7D-73BD-99E4-6F62-1ED5DFE76B45}"/>
              </a:ext>
            </a:extLst>
          </p:cNvPr>
          <p:cNvSpPr txBox="1"/>
          <p:nvPr/>
        </p:nvSpPr>
        <p:spPr>
          <a:xfrm>
            <a:off x="2194560" y="490448"/>
            <a:ext cx="9997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“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Und Er trieb den Menschen hinaus und ließ lagern vor dem Garten Eden die CHERUBIM mit dem flammenden, blitzenden Schwert, zu bewachen den Weg zu dem BAUM DES LEBENS.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(1. Mose 3:24)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638E17E-E66D-FBC6-CB42-AB5D7AA3F498}"/>
              </a:ext>
            </a:extLst>
          </p:cNvPr>
          <p:cNvSpPr txBox="1"/>
          <p:nvPr/>
        </p:nvSpPr>
        <p:spPr>
          <a:xfrm>
            <a:off x="4702628" y="1136779"/>
            <a:ext cx="74893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Bevor Er ihnen die Folgen der Sünde mitteilte,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bot GOTT ihnen die Lösung an: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Ein Nachkomme Evas würde die Macht des Teufels beenden und die Menschheit wiederherstellen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(1. Mo 3,15).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F4CCAD5-2147-6DE1-E6DA-43BFC88FD15D}"/>
              </a:ext>
            </a:extLst>
          </p:cNvPr>
          <p:cNvSpPr txBox="1"/>
          <p:nvPr/>
        </p:nvSpPr>
        <p:spPr>
          <a:xfrm>
            <a:off x="4702628" y="3100203"/>
            <a:ext cx="740809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Durch die Propheten verkündete GOTT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die Art und Weise, wie die Erlösung vollbracht werden würde: GOTT selbst wird Mensch, 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erleidet den Tod für unsere Sünden,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aufersteht und schenkt uns das ewige Leben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(Jes. 9,6; 53,6, 10-11).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E2C94E0-837E-C751-46CD-F04C240DBC17}"/>
              </a:ext>
            </a:extLst>
          </p:cNvPr>
          <p:cNvSpPr txBox="1"/>
          <p:nvPr/>
        </p:nvSpPr>
        <p:spPr>
          <a:xfrm>
            <a:off x="4702628" y="5512702"/>
            <a:ext cx="689882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Nach dem Sündenfall kam auch das Versprechen eines ERLÖSERS.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C9FE303-AC7E-D16B-CBAE-16DE11FC9FBD}"/>
              </a:ext>
            </a:extLst>
          </p:cNvPr>
          <p:cNvSpPr txBox="1"/>
          <p:nvPr/>
        </p:nvSpPr>
        <p:spPr>
          <a:xfrm>
            <a:off x="2340864" y="-8218"/>
            <a:ext cx="985113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pPr>
            <a:r>
              <a:rPr kumimoji="0" lang="de-DE" sz="3000" b="1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Warum können wir jetzt nicht direkt mit GOTT kommunizieren?</a:t>
            </a:r>
            <a:endParaRPr kumimoji="0" lang="en" sz="3000" b="1" i="0" u="none" strike="noStrike" kern="120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Scrollen: horizontal 9">
            <a:extLst>
              <a:ext uri="{FF2B5EF4-FFF2-40B4-BE49-F238E27FC236}">
                <a16:creationId xmlns:a16="http://schemas.microsoft.com/office/drawing/2014/main" id="{6568165E-2B57-6970-D5B6-8C6CA267562D}"/>
              </a:ext>
            </a:extLst>
          </p:cNvPr>
          <p:cNvSpPr/>
          <p:nvPr/>
        </p:nvSpPr>
        <p:spPr>
          <a:xfrm>
            <a:off x="81282" y="28336"/>
            <a:ext cx="2113278" cy="1236004"/>
          </a:xfrm>
          <a:prstGeom prst="horizontalScroll">
            <a:avLst/>
          </a:prstGeom>
          <a:solidFill>
            <a:srgbClr val="C39300">
              <a:alpha val="5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Mi,  30. Sept –  </a:t>
            </a:r>
            <a:b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</a:b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Aus dem Garten vertrieben</a:t>
            </a:r>
          </a:p>
        </p:txBody>
      </p:sp>
    </p:spTree>
    <p:extLst>
      <p:ext uri="{BB962C8B-B14F-4D97-AF65-F5344CB8AC3E}">
        <p14:creationId xmlns:p14="http://schemas.microsoft.com/office/powerpoint/2010/main" val="363116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1200" y="970777"/>
            <a:ext cx="3470800" cy="3367156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11" y="2161415"/>
            <a:ext cx="3194490" cy="296589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9814370" cy="584775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pPr>
            <a: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Wie können wir heute mit GOTT kommunizieren?</a:t>
            </a:r>
            <a:endParaRPr kumimoji="0" lang="e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308995" y="492709"/>
            <a:ext cx="9883005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“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Dich aber, du Menschenkind, habe ich zum Wächter gesetzt über das Haus Israel. </a:t>
            </a:r>
            <a:b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</a:b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Wenn du ein Wort aus Meinem Munde hörst, sollst du sie vor Mir warnen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(Hesekiel 33:7)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412445" y="1340661"/>
            <a:ext cx="7470560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Um heute mit uns zu kommunizieren, </a:t>
            </a:r>
            <a:b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hat GOTT 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zwei "Nachschlagewerke" 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geschrieben: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Die </a:t>
            </a: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SCHÖPFUNG</a:t>
            </a: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und die </a:t>
            </a: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BIBEL</a:t>
            </a: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(Römer 1,20):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„ Denn Sein unsichtbares Wesen –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das ist Seine ewige Kraft und GOTTHEIT –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wird seit der </a:t>
            </a: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Schöpfung der Welt</a:t>
            </a: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wenn man es mit Vernunft wahrnimmt,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 Seinen Werken ersehen.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Darum haben sie keine Entschuldigung.“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(2. Tim. 3,15):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„ und dass du von Kind auf die </a:t>
            </a: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HEILIGEN SCHRIFTEN </a:t>
            </a: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kennst, die dich unterweisen können zur Seligkeit </a:t>
            </a:r>
            <a:b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durch den Glauben an </a:t>
            </a: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CHRISTUS JESUS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.“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Scrollen: horizontal 1">
            <a:extLst>
              <a:ext uri="{FF2B5EF4-FFF2-40B4-BE49-F238E27FC236}">
                <a16:creationId xmlns:a16="http://schemas.microsoft.com/office/drawing/2014/main" id="{A382A4AA-CF03-5FA7-F348-4E7EDE3F5CBE}"/>
              </a:ext>
            </a:extLst>
          </p:cNvPr>
          <p:cNvSpPr/>
          <p:nvPr/>
        </p:nvSpPr>
        <p:spPr>
          <a:xfrm>
            <a:off x="37860" y="27154"/>
            <a:ext cx="2322364" cy="943623"/>
          </a:xfrm>
          <a:prstGeom prst="horizontalScroll">
            <a:avLst/>
          </a:prstGeom>
          <a:solidFill>
            <a:srgbClr val="C39300">
              <a:alpha val="5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Do,  1. Okt –  </a:t>
            </a:r>
            <a:b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</a:b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GOTTES Sprecher</a:t>
            </a:r>
          </a:p>
        </p:txBody>
      </p:sp>
    </p:spTree>
    <p:extLst>
      <p:ext uri="{BB962C8B-B14F-4D97-AF65-F5344CB8AC3E}">
        <p14:creationId xmlns:p14="http://schemas.microsoft.com/office/powerpoint/2010/main" val="42741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" grpId="0" uiExpand="1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595AF7-E5FE-CAC4-533E-143B4FB95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9F0E8428-D445-1774-D923-DB7DB4275AE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6875" y="2357407"/>
            <a:ext cx="2730886" cy="273088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64E6F10-7709-3DD7-1A4A-734B903722F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4" y="2357439"/>
            <a:ext cx="2824975" cy="282497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4F2AE34-5C28-27DA-F918-74389A2E05B5}"/>
              </a:ext>
            </a:extLst>
          </p:cNvPr>
          <p:cNvSpPr txBox="1"/>
          <p:nvPr/>
        </p:nvSpPr>
        <p:spPr>
          <a:xfrm>
            <a:off x="2377630" y="10510"/>
            <a:ext cx="9814370" cy="584775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pPr>
            <a: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Wie können wir heute mit GOTT kommunizieren?</a:t>
            </a:r>
            <a:endParaRPr kumimoji="0" lang="e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081D564-43F2-3F63-C99F-F19C206CC6C6}"/>
              </a:ext>
            </a:extLst>
          </p:cNvPr>
          <p:cNvSpPr txBox="1"/>
          <p:nvPr/>
        </p:nvSpPr>
        <p:spPr>
          <a:xfrm>
            <a:off x="2308995" y="492709"/>
            <a:ext cx="9883005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“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Dich aber, du Menschenkind, habe ich zum Wächter gesetzt über das Haus Israel. </a:t>
            </a:r>
            <a:b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</a:b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Wenn du ein Wort aus Meinem Munde hörst, sollst du sie vor Mir warnen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(Hesekiel 33:7)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B8E9B23-5A57-E31D-2CF4-775753A88014}"/>
              </a:ext>
            </a:extLst>
          </p:cNvPr>
          <p:cNvSpPr txBox="1"/>
          <p:nvPr/>
        </p:nvSpPr>
        <p:spPr>
          <a:xfrm>
            <a:off x="2308995" y="2357407"/>
            <a:ext cx="7436739" cy="3893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Obwohl die Schöpfung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zu uns vom </a:t>
            </a: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SCHÖPFER</a:t>
            </a: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spricht,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ist sie tief von der Sünde befleckt.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Die BIBEL enthält jedoch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klare und unmittelbare </a:t>
            </a: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Leitlinien</a:t>
            </a: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die von den </a:t>
            </a: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Propheten</a:t>
            </a: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übermittelt wurden,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die Botschaften von GOTT empfingen.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der BIBEL finden wir auch die vollkommenste </a:t>
            </a: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OFFENBARUNG GOTTES</a:t>
            </a: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im </a:t>
            </a: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Leben und Wirken JESU </a:t>
            </a:r>
            <a:b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(Hebr. 1,1-2).</a:t>
            </a:r>
            <a:endParaRPr kumimoji="0" lang="en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Scrollen: horizontal 1">
            <a:extLst>
              <a:ext uri="{FF2B5EF4-FFF2-40B4-BE49-F238E27FC236}">
                <a16:creationId xmlns:a16="http://schemas.microsoft.com/office/drawing/2014/main" id="{84D9BD39-F2FF-1BE3-BEA8-22650CF63292}"/>
              </a:ext>
            </a:extLst>
          </p:cNvPr>
          <p:cNvSpPr/>
          <p:nvPr/>
        </p:nvSpPr>
        <p:spPr>
          <a:xfrm>
            <a:off x="37860" y="27154"/>
            <a:ext cx="2322364" cy="943623"/>
          </a:xfrm>
          <a:prstGeom prst="horizontalScroll">
            <a:avLst/>
          </a:prstGeom>
          <a:solidFill>
            <a:srgbClr val="C39300">
              <a:alpha val="5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Do,  1. Okt –  </a:t>
            </a:r>
            <a:b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</a:b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GOTTES Sprecher</a:t>
            </a:r>
          </a:p>
        </p:txBody>
      </p:sp>
    </p:spTree>
    <p:extLst>
      <p:ext uri="{BB962C8B-B14F-4D97-AF65-F5344CB8AC3E}">
        <p14:creationId xmlns:p14="http://schemas.microsoft.com/office/powerpoint/2010/main" val="358872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977087-155D-364E-8EDE-9E1F619C9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209CFBAD-9676-13EC-69AB-D23C22AC154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40" y="1497744"/>
            <a:ext cx="3326119" cy="3326119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F4833AD-47E9-B25D-3CFF-5A51F9A0DA22}"/>
              </a:ext>
            </a:extLst>
          </p:cNvPr>
          <p:cNvSpPr txBox="1"/>
          <p:nvPr/>
        </p:nvSpPr>
        <p:spPr>
          <a:xfrm>
            <a:off x="2377630" y="10510"/>
            <a:ext cx="9814370" cy="584775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/>
            </a:pPr>
            <a: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Wie können wir heute mit GOTT kommunizieren?</a:t>
            </a:r>
            <a:endParaRPr kumimoji="0" lang="e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496AB65-7C24-CD0D-3368-7A256ACDA891}"/>
              </a:ext>
            </a:extLst>
          </p:cNvPr>
          <p:cNvSpPr txBox="1"/>
          <p:nvPr/>
        </p:nvSpPr>
        <p:spPr>
          <a:xfrm>
            <a:off x="2308995" y="492709"/>
            <a:ext cx="9883005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“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Dich aber, du Menschenkind, habe ich zum Wächter gesetzt über das Haus Israel. </a:t>
            </a:r>
            <a:b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</a:b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Wenn du ein Wort aus Meinem Munde hörst, sollst du sie vor Mir warnen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(Hesekiel 33:7)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986ADBF-C189-5951-E7DA-506C82B7DDE0}"/>
              </a:ext>
            </a:extLst>
          </p:cNvPr>
          <p:cNvSpPr txBox="1"/>
          <p:nvPr/>
        </p:nvSpPr>
        <p:spPr>
          <a:xfrm>
            <a:off x="2009139" y="4296896"/>
            <a:ext cx="743673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Außerdem spricht GOTT mit uns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durch Gebet (Psalm 5,2);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Engel (Apostelgeschichte 8,26);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Propheten (Joel 2,28);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und besonders durch den HEILIGEN GEIST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(Johannes 14,26).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439C51E-E43B-7CFE-D8AC-58920A1B3AE9}"/>
              </a:ext>
            </a:extLst>
          </p:cNvPr>
          <p:cNvSpPr txBox="1"/>
          <p:nvPr/>
        </p:nvSpPr>
        <p:spPr>
          <a:xfrm>
            <a:off x="3447517" y="1651721"/>
            <a:ext cx="455998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Darin entdecken wir,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wer wir sind,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woher wir kommen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und wohin wir gehen.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Dort finden wir GOTTES Zweck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für unser Leben.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Scrollen: horizontal 1">
            <a:extLst>
              <a:ext uri="{FF2B5EF4-FFF2-40B4-BE49-F238E27FC236}">
                <a16:creationId xmlns:a16="http://schemas.microsoft.com/office/drawing/2014/main" id="{3A4BAA62-E0A8-5D07-5DA4-1BF1DCBE98B2}"/>
              </a:ext>
            </a:extLst>
          </p:cNvPr>
          <p:cNvSpPr/>
          <p:nvPr/>
        </p:nvSpPr>
        <p:spPr>
          <a:xfrm>
            <a:off x="37860" y="27154"/>
            <a:ext cx="2322364" cy="943623"/>
          </a:xfrm>
          <a:prstGeom prst="horizontalScroll">
            <a:avLst/>
          </a:prstGeom>
          <a:solidFill>
            <a:srgbClr val="C39300">
              <a:alpha val="5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Do,  1. Okt –  </a:t>
            </a:r>
            <a:b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</a:b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GOTTES Sprecher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DC1F54F-8856-10AB-C431-9BC00C270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0265" y="1166412"/>
            <a:ext cx="4106472" cy="3836704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78774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B02C5AE-3E24-B751-5FBE-E53CF3061B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78" r="562"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7263060" y="2005850"/>
            <a:ext cx="5124450" cy="3812455"/>
          </a:xfrm>
          <a:prstGeom prst="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90000">
                <a:schemeClr val="accent1">
                  <a:lumMod val="45000"/>
                  <a:lumOff val="55000"/>
                </a:schemeClr>
              </a:gs>
              <a:gs pos="45000">
                <a:srgbClr val="93ADC7"/>
              </a:gs>
              <a:gs pos="83000">
                <a:srgbClr val="DFE4EA"/>
              </a:gs>
              <a:gs pos="64000">
                <a:srgbClr val="929AA2"/>
              </a:gs>
              <a:gs pos="6000">
                <a:schemeClr val="bg1">
                  <a:lumMod val="5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softEdge rad="635000"/>
          </a:effectLst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de-D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„Und der HERR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wollte,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nachdem der Mensch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gesündigt hatte,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nicht mehr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mit ihm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in der Weise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kommunizieren,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wie Er es tat, 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als dieser ohne Sünde war.“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238D6D2-DD96-0228-C12B-44DF4DC54AAF}"/>
              </a:ext>
            </a:extLst>
          </p:cNvPr>
          <p:cNvSpPr txBox="1"/>
          <p:nvPr/>
        </p:nvSpPr>
        <p:spPr>
          <a:xfrm>
            <a:off x="-137159" y="121920"/>
            <a:ext cx="4960709" cy="232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kumimoji="0" lang="en" sz="26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40000"/>
                    <a:lumOff val="60000"/>
                  </a:srgbClr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en" sz="26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40000"/>
                    <a:lumOff val="60000"/>
                  </a:srgbClr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“</a:t>
            </a:r>
            <a:r>
              <a:rPr kumimoji="0" lang="de-DE" sz="26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40000"/>
                    <a:lumOff val="60000"/>
                  </a:srgbClr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Es sollte </a:t>
            </a:r>
            <a:br>
              <a:rPr kumimoji="0" lang="de-DE" sz="26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40000"/>
                    <a:lumOff val="60000"/>
                  </a:srgbClr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6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40000"/>
                    <a:lumOff val="60000"/>
                  </a:srgbClr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eine Zusammenarbeit </a:t>
            </a:r>
            <a:br>
              <a:rPr kumimoji="0" lang="de-DE" sz="26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40000"/>
                    <a:lumOff val="60000"/>
                  </a:srgbClr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6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40000"/>
                    <a:lumOff val="60000"/>
                  </a:srgbClr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zwischen Mensch und GOTT </a:t>
            </a:r>
            <a:br>
              <a:rPr kumimoji="0" lang="de-DE" sz="26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40000"/>
                    <a:lumOff val="60000"/>
                  </a:srgbClr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6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40000"/>
                    <a:lumOff val="60000"/>
                  </a:srgbClr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geben.“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de-DE" sz="2600" b="1" i="0" u="none" strike="noStrike" kern="1200" cap="none" spc="0" normalizeH="0" baseline="0" noProof="0" dirty="0">
              <a:ln>
                <a:noFill/>
              </a:ln>
              <a:solidFill>
                <a:srgbClr val="FFCC00">
                  <a:lumMod val="40000"/>
                  <a:lumOff val="60000"/>
                </a:srgbClr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E06C3301-F0C1-F302-A721-E5DAFAA8144D}"/>
              </a:ext>
            </a:extLst>
          </p:cNvPr>
          <p:cNvSpPr txBox="1"/>
          <p:nvPr/>
        </p:nvSpPr>
        <p:spPr>
          <a:xfrm>
            <a:off x="2565031" y="4065184"/>
            <a:ext cx="4440419" cy="2163669"/>
          </a:xfrm>
          <a:prstGeom prst="rect">
            <a:avLst/>
          </a:prstGeom>
          <a:gradFill>
            <a:gsLst>
              <a:gs pos="1000">
                <a:schemeClr val="accent1">
                  <a:lumMod val="45000"/>
                  <a:lumOff val="55000"/>
                </a:schemeClr>
              </a:gs>
              <a:gs pos="44000">
                <a:srgbClr val="93ADC7"/>
              </a:gs>
              <a:gs pos="59000">
                <a:srgbClr val="929AA2"/>
              </a:gs>
              <a:gs pos="46000">
                <a:srgbClr val="91A8BF"/>
              </a:gs>
              <a:gs pos="94000">
                <a:srgbClr val="484848"/>
              </a:gs>
              <a:gs pos="76000">
                <a:schemeClr val="bg1">
                  <a:lumMod val="50000"/>
                </a:schemeClr>
              </a:gs>
            </a:gsLst>
            <a:lin ang="5400000" scaled="1"/>
          </a:gradFill>
          <a:effectLst>
            <a:softEdge rad="317500"/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„Doch dieser Plan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wurde durch Adams Vergehen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stark behindert.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Satan führte ihn zur Sünde.“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E3EF7B4-8690-2FE7-1728-0EFE95FA4908}"/>
              </a:ext>
            </a:extLst>
          </p:cNvPr>
          <p:cNvSpPr txBox="1"/>
          <p:nvPr/>
        </p:nvSpPr>
        <p:spPr>
          <a:xfrm>
            <a:off x="10082151" y="66976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CuadroTexto 3">
            <a:extLst>
              <a:ext uri="{FF2B5EF4-FFF2-40B4-BE49-F238E27FC236}">
                <a16:creationId xmlns:a16="http://schemas.microsoft.com/office/drawing/2014/main" id="{756423E2-10C8-07C3-C1D7-89B0BEB3E246}"/>
              </a:ext>
            </a:extLst>
          </p:cNvPr>
          <p:cNvSpPr txBox="1"/>
          <p:nvPr/>
        </p:nvSpPr>
        <p:spPr>
          <a:xfrm>
            <a:off x="2522357" y="6408510"/>
            <a:ext cx="6918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E. G. White, Conflict and Courage (Konflikt und Mut), 14. Januar</a:t>
            </a:r>
          </a:p>
        </p:txBody>
      </p:sp>
    </p:spTree>
    <p:extLst>
      <p:ext uri="{BB962C8B-B14F-4D97-AF65-F5344CB8AC3E}">
        <p14:creationId xmlns:p14="http://schemas.microsoft.com/office/powerpoint/2010/main" val="2552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/>
      <p:bldP spid="15" grpId="0" animBg="1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F5A524-9A50-0217-F987-AED53ABB8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3D3505E-5037-A408-B32C-3DDFB9D99F6F}"/>
              </a:ext>
            </a:extLst>
          </p:cNvPr>
          <p:cNvSpPr txBox="1"/>
          <p:nvPr/>
        </p:nvSpPr>
        <p:spPr>
          <a:xfrm>
            <a:off x="7306478" y="96556"/>
            <a:ext cx="5048250" cy="4385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
„Nach dem Fall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wurde CHRISTUS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Adams Lehrer.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Er handelte im Namen GOTTES gegenüber der Menschheit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und rettete das Volk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vor dem sofortigen Tod.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Er übernahm das Amt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des VERMITTLERS.“
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B50EEBB-4C8D-F6D4-41DF-362029E4CD91}"/>
              </a:ext>
            </a:extLst>
          </p:cNvPr>
          <p:cNvSpPr txBox="1"/>
          <p:nvPr/>
        </p:nvSpPr>
        <p:spPr>
          <a:xfrm>
            <a:off x="5273246" y="6457890"/>
            <a:ext cx="6918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E. G. White, Conflict and Courage (Konflikt und Mut), 14. Januar</a:t>
            </a:r>
          </a:p>
        </p:txBody>
      </p:sp>
      <p:pic>
        <p:nvPicPr>
          <p:cNvPr id="8" name="Imagen 4">
            <a:extLst>
              <a:ext uri="{FF2B5EF4-FFF2-40B4-BE49-F238E27FC236}">
                <a16:creationId xmlns:a16="http://schemas.microsoft.com/office/drawing/2014/main" id="{C8B745F9-448D-473A-2ACE-6C87B43D39F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6855" y="0"/>
            <a:ext cx="8140316" cy="4578928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3C91ACA8-E26A-81F1-8529-17C5E887815E}"/>
              </a:ext>
            </a:extLst>
          </p:cNvPr>
          <p:cNvSpPr txBox="1"/>
          <p:nvPr/>
        </p:nvSpPr>
        <p:spPr>
          <a:xfrm>
            <a:off x="320932" y="4287209"/>
            <a:ext cx="1134681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„Adam und Eva </a:t>
            </a:r>
            <a:b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erhielten eine Bewährung, </a:t>
            </a:r>
            <a:b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um zu ihrer Loyalität zurückzukehren </a:t>
            </a:r>
            <a:b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und in diesem Plan wurden alle Nachkommen umarmt.“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01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DF38D8-FD82-D685-D565-51B73040F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DDD63A52-B5B5-FE8C-8B5E-C85A7E9028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564" r="4363"/>
          <a:stretch>
            <a:fillRect/>
          </a:stretch>
        </p:blipFill>
        <p:spPr>
          <a:xfrm>
            <a:off x="24384" y="-190500"/>
            <a:ext cx="6303264" cy="7238999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47D80E2-47F6-9D7B-1E0B-26A600F5D25E}"/>
              </a:ext>
            </a:extLst>
          </p:cNvPr>
          <p:cNvSpPr txBox="1"/>
          <p:nvPr/>
        </p:nvSpPr>
        <p:spPr>
          <a:xfrm>
            <a:off x="6327648" y="0"/>
            <a:ext cx="553402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Ohne die Sühne des SOHNES GOTTES hätte es keine Übermittlung von Segen oder Heil von GOTT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an den Menschen geben können. GOTT war eifersüchtig auf die Ehre seines Gesetzes.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Der Verstoß gegen dieses Gesetz hatte eine furchterregende Trennung zwischen GOTT und Mensch verursacht.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0C62C2-20DE-97E2-23BA-8208EA599530}"/>
              </a:ext>
            </a:extLst>
          </p:cNvPr>
          <p:cNvSpPr txBox="1"/>
          <p:nvPr/>
        </p:nvSpPr>
        <p:spPr>
          <a:xfrm>
            <a:off x="164473" y="6341040"/>
            <a:ext cx="59993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E. G. White, Conflict and Courage (Konflikt und Mut), 14. Januar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F40B292-F0B3-AC4E-E610-E07D4D65838D}"/>
              </a:ext>
            </a:extLst>
          </p:cNvPr>
          <p:cNvSpPr txBox="1"/>
          <p:nvPr/>
        </p:nvSpPr>
        <p:spPr>
          <a:xfrm>
            <a:off x="5997131" y="3785652"/>
            <a:ext cx="619506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In seiner Unschuld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wurde Adam die Kommunikation mit seinem Schöpfer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direkt, frei und glücklich, gewährt. Nach seiner Übertretung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würde GOTT nur durch CHRISTUS und die Engel 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mit dem Menschen kommunizieren."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725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2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3" y="3446624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4400" b="1" i="0" u="none" strike="noStrike" kern="1200" cap="none" spc="0" normalizeH="0" baseline="0" noProof="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ANHANG: </a:t>
            </a:r>
            <a:r>
              <a:rPr kumimoji="0" lang="en" sz="44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BIOGRAPHIE VON ELLEN G. WHITE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Ellen Gould und Elizabeth Harmon, das jüngste von acht Kindern von Eunice und Robert Harmon, wurden am 26. November 1827 in Gorham, Maine, USA, geboren.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428276"/>
            <a:ext cx="99285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Als Ellen 9 Jahre alt war, warf ein Klassenkamerad einen Stein nach ihr, was eine schwere Gesichtsverletzung verursachte. Die Verletzung hinterließ bleibende Folgen, die sie zwangen, die Schule abzubrechen und ihr Sozialleben einschränkten.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467969"/>
            <a:ext cx="65059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Die Familie akzeptierte William Millers Lehren, und Ellen wurde 1842 in die methodistische Kirche getauft.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9" y="4199885"/>
            <a:ext cx="51983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Doch Ellen fühlte sich verloren und glaubte, der Erlösung nicht würdig zu sein, bis Pastor Levi Stockman ihr half, Gottes wahre Liebe zu verstehen.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8" y="5547355"/>
            <a:ext cx="44248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Seit dieser Zeit empfand sie eine innige Liebe zu JESUS und diente Ihm bis zum Ende ihres Lebens.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705452"/>
            <a:ext cx="8271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Kurz darauf zog die Familie nach Portland, einer Großstadt in Maine, um ihr Hutgeschäft auszubauen.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14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2897</Words>
  <Application>Microsoft Office PowerPoint</Application>
  <PresentationFormat>Panorámica</PresentationFormat>
  <Paragraphs>156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9" baseType="lpstr">
      <vt:lpstr>Arial</vt:lpstr>
      <vt:lpstr>Constantia</vt:lpstr>
      <vt:lpstr>Aptos Display</vt:lpstr>
      <vt:lpstr>Aptos</vt:lpstr>
      <vt:lpstr>Candara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63</cp:revision>
  <dcterms:created xsi:type="dcterms:W3CDTF">2026-09-07T12:37:12Z</dcterms:created>
  <dcterms:modified xsi:type="dcterms:W3CDTF">2026-09-30T20:06:20Z</dcterms:modified>
</cp:coreProperties>
</file>