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5" r:id="rId3"/>
    <p:sldId id="257" r:id="rId4"/>
    <p:sldId id="258" r:id="rId5"/>
    <p:sldId id="292" r:id="rId6"/>
    <p:sldId id="259" r:id="rId7"/>
    <p:sldId id="260" r:id="rId8"/>
    <p:sldId id="293" r:id="rId9"/>
    <p:sldId id="261" r:id="rId10"/>
    <p:sldId id="262" r:id="rId11"/>
    <p:sldId id="289" r:id="rId12"/>
    <p:sldId id="264"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2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3" qsCatId="simple" csTypeId="urn:microsoft.com/office/officeart/2005/8/colors/colorful4#2" csCatId="colorful" phldr="1"/>
      <dgm:spPr/>
      <dgm:t>
        <a:bodyPr/>
        <a:lstStyle/>
        <a:p>
          <a:endParaRPr lang="es-ES"/>
        </a:p>
      </dgm:t>
    </dgm:pt>
    <dgm:pt modelId="{F4610E80-4EA3-47E2-B382-D17B8EA4B5F0}">
      <dgm:prSet/>
      <dgm:spPr>
        <a:solidFill>
          <a:schemeClr val="accent5">
            <a:lumMod val="50000"/>
          </a:schemeClr>
        </a:solidFill>
      </dgm:spPr>
      <dgm:t>
        <a:bodyPr/>
        <a:lstStyle/>
        <a:p>
          <a:r>
            <a:rPr lang="de-DE" b="1" noProof="0" dirty="0">
              <a:effectLst>
                <a:outerShdw blurRad="38100" dist="38100" dir="2700000" algn="tl">
                  <a:srgbClr val="000000">
                    <a:alpha val="60000"/>
                  </a:srgbClr>
                </a:outerShdw>
              </a:effectLst>
            </a:rPr>
            <a:t>In genau diesem Moment schloss GOTT einen Bund mit Abram indem Er mitten mitten in die Opfer schritt (1. Mo 15,7-21)</a:t>
          </a:r>
          <a:endParaRPr lang="es-ES"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a:effectLst>
              <a:outerShdw blurRad="38100" dist="38100" dir="2700000" algn="tl">
                <a:srgbClr val="000000">
                  <a:alpha val="60000"/>
                </a:srgbClr>
              </a:outerShdw>
            </a:effectLst>
          </a:endParaRPr>
        </a:p>
      </dgm:t>
    </dgm:pt>
    <dgm:pt modelId="{1645775C-B166-4877-AE68-92D7E00D3383}">
      <dgm:prSet/>
      <dgm:spPr>
        <a:solidFill>
          <a:schemeClr val="accent6">
            <a:lumMod val="75000"/>
          </a:schemeClr>
        </a:solidFill>
      </dgm:spPr>
      <dgm:t>
        <a:bodyPr/>
        <a:lstStyle/>
        <a:p>
          <a:r>
            <a:rPr lang="de-DE" b="1" noProof="0" dirty="0">
              <a:effectLst>
                <a:outerShdw blurRad="38100" dist="38100" dir="2700000" algn="tl">
                  <a:srgbClr val="000000">
                    <a:alpha val="60000"/>
                  </a:srgbClr>
                </a:outerShdw>
              </a:effectLst>
            </a:rPr>
            <a:t>GOTT änderte seinen Namen und Sarahs Namen und versicherte ihm, dass sein Nachkomme Sarahs Sohn sein würde</a:t>
          </a:r>
          <a:br>
            <a:rPr lang="de-DE" b="1" noProof="0" dirty="0">
              <a:effectLst>
                <a:outerShdw blurRad="38100" dist="38100" dir="2700000" algn="tl">
                  <a:srgbClr val="000000">
                    <a:alpha val="60000"/>
                  </a:srgbClr>
                </a:outerShdw>
              </a:effectLst>
            </a:rPr>
          </a:br>
          <a:r>
            <a:rPr lang="de-DE" b="1" noProof="0" dirty="0">
              <a:effectLst>
                <a:outerShdw blurRad="38100" dist="38100" dir="2700000" algn="tl">
                  <a:srgbClr val="000000">
                    <a:alpha val="60000"/>
                  </a:srgbClr>
                </a:outerShdw>
              </a:effectLst>
            </a:rPr>
            <a:t>(1. Mo 17,1-8, 15-16)</a:t>
          </a:r>
          <a:endParaRPr lang="es-ES"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a:effectLst>
              <a:outerShdw blurRad="38100" dist="38100" dir="2700000" algn="tl">
                <a:srgbClr val="000000">
                  <a:alpha val="60000"/>
                </a:srgbClr>
              </a:outerShdw>
            </a:effectLst>
          </a:endParaRPr>
        </a:p>
      </dgm:t>
    </dgm:pt>
    <dgm:pt modelId="{B80B4D25-B8C0-4234-BE4B-8943C9D019EA}">
      <dgm:prSet/>
      <dgm:spPr>
        <a:solidFill>
          <a:schemeClr val="tx2">
            <a:lumMod val="75000"/>
          </a:schemeClr>
        </a:solidFill>
      </dgm:spPr>
      <dgm:t>
        <a:bodyPr/>
        <a:lstStyle/>
        <a:p>
          <a:r>
            <a:rPr lang="de-DE" b="1" noProof="0" dirty="0">
              <a:effectLst>
                <a:outerShdw blurRad="38100" dist="38100" dir="2700000" algn="tl">
                  <a:srgbClr val="000000">
                    <a:alpha val="60000"/>
                  </a:srgbClr>
                </a:outerShdw>
              </a:effectLst>
            </a:rPr>
            <a:t>Physisch erschien GOTT Abraham zusammen mit zwei Engeln und verkündete ihm die Geburt Isaaks (1. Mo 18,1-2, 10)</a:t>
          </a:r>
          <a:endParaRPr lang="es-ES"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a:effectLst>
              <a:outerShdw blurRad="38100" dist="38100" dir="2700000" algn="tl">
                <a:srgbClr val="000000">
                  <a:alpha val="60000"/>
                </a:srgbClr>
              </a:outerShdw>
            </a:effectLst>
          </a:endParaRPr>
        </a:p>
      </dgm:t>
    </dgm:pt>
    <dgm:pt modelId="{C980763B-B45D-47D8-A091-59CD3B2ED63E}">
      <dgm:prSet/>
      <dgm:spPr>
        <a:solidFill>
          <a:srgbClr val="98465F"/>
        </a:solidFill>
      </dgm:spPr>
      <dgm:t>
        <a:bodyPr/>
        <a:lstStyle/>
        <a:p>
          <a:r>
            <a:rPr lang="de-DE" b="1" noProof="0" dirty="0">
              <a:effectLst>
                <a:outerShdw blurRad="38100" dist="38100" dir="2700000" algn="tl">
                  <a:srgbClr val="000000">
                    <a:alpha val="60000"/>
                  </a:srgbClr>
                </a:outerShdw>
              </a:effectLst>
            </a:rPr>
            <a:t>GOTT trug Abraham auf, seinen Sohn Isaak zu opfern. Nachdem er die Prüfung bestand, unterbrach ihn GOTT und zeigte ihm ein Ersatzopfer. Dieses opferte er. Dann wurde ihm der große Plan der Erlösung offenbart (Gen. 22,1-3, 9-13).</a:t>
          </a:r>
          <a:endParaRPr lang="es-ES"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4" qsCatId="simple" csTypeId="urn:microsoft.com/office/officeart/2005/8/colors/colorful1#3" csCatId="colorful" phldr="1"/>
      <dgm:spPr/>
      <dgm:t>
        <a:bodyPr/>
        <a:lstStyle/>
        <a:p>
          <a:endParaRPr lang="es-ES"/>
        </a:p>
      </dgm:t>
    </dgm:pt>
    <dgm:pt modelId="{A7D4F87E-0341-4A97-BC66-2F68D2A2E44E}">
      <dgm:prSet/>
      <dgm:spPr>
        <a:solidFill>
          <a:srgbClr val="9F7919"/>
        </a:solidFill>
      </dgm:spPr>
      <dgm:t>
        <a:bodyPr/>
        <a:lstStyle/>
        <a:p>
          <a:r>
            <a:rPr lang="de-DE" b="1" noProof="0" dirty="0">
              <a:effectLst>
                <a:outerShdw blurRad="38100" dist="38100" dir="2700000" algn="tl">
                  <a:srgbClr val="000000">
                    <a:alpha val="59000"/>
                  </a:srgbClr>
                </a:outerShdw>
              </a:effectLst>
            </a:rPr>
            <a:t>In Sichem wurde ihm versprochen, </a:t>
          </a:r>
          <a:br>
            <a:rPr lang="de-DE" b="1" noProof="0" dirty="0">
              <a:effectLst>
                <a:outerShdw blurRad="38100" dist="38100" dir="2700000" algn="tl">
                  <a:srgbClr val="000000">
                    <a:alpha val="59000"/>
                  </a:srgbClr>
                </a:outerShdw>
              </a:effectLst>
            </a:rPr>
          </a:br>
          <a:r>
            <a:rPr lang="de-DE" b="1" noProof="0" dirty="0">
              <a:effectLst>
                <a:outerShdw blurRad="38100" dist="38100" dir="2700000" algn="tl">
                  <a:srgbClr val="000000">
                    <a:alpha val="59000"/>
                  </a:srgbClr>
                </a:outerShdw>
              </a:effectLst>
            </a:rPr>
            <a:t>dass seine Nachkommen das Land Kanaan erben würden (1. Mo 12,6-7)</a:t>
          </a:r>
          <a:endParaRPr lang="es-ES"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a:effectLst>
              <a:outerShdw blurRad="38100" dist="38100" dir="2700000" algn="tl">
                <a:srgbClr val="000000">
                  <a:alpha val="59000"/>
                </a:srgbClr>
              </a:outerShdw>
            </a:effectLst>
          </a:endParaRPr>
        </a:p>
      </dgm:t>
    </dgm:pt>
    <dgm:pt modelId="{491BE7FD-8FE6-44EE-AF33-5F9CB9DC3673}">
      <dgm:prSet/>
      <dgm:spPr>
        <a:solidFill>
          <a:schemeClr val="accent1">
            <a:lumMod val="75000"/>
          </a:schemeClr>
        </a:solidFill>
      </dgm:spPr>
      <dgm:t>
        <a:bodyPr/>
        <a:lstStyle/>
        <a:p>
          <a:r>
            <a:rPr lang="de-DE" b="1" noProof="0" dirty="0">
              <a:effectLst>
                <a:outerShdw blurRad="38100" dist="38100" dir="2700000" algn="tl">
                  <a:srgbClr val="000000">
                    <a:alpha val="59000"/>
                  </a:srgbClr>
                </a:outerShdw>
              </a:effectLst>
            </a:rPr>
            <a:t>In Bethel erneuerte GOTT Seinen Bund und verhieß ihm, dass seine Nachkommen wie „der Staub der Erde“ sein würden (1. Mo 13,14-18)</a:t>
          </a:r>
          <a:endParaRPr lang="es-ES"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a:effectLst>
              <a:outerShdw blurRad="38100" dist="38100" dir="2700000" algn="tl">
                <a:srgbClr val="000000">
                  <a:alpha val="59000"/>
                </a:srgbClr>
              </a:outerShdw>
            </a:effectLst>
          </a:endParaRPr>
        </a:p>
      </dgm:t>
    </dgm:pt>
    <dgm:pt modelId="{C3D3DA70-85C8-4FD5-99F3-98BF13042262}">
      <dgm:prSet/>
      <dgm:spPr>
        <a:solidFill>
          <a:schemeClr val="accent3">
            <a:lumMod val="75000"/>
          </a:schemeClr>
        </a:solidFill>
      </dgm:spPr>
      <dgm:t>
        <a:bodyPr/>
        <a:lstStyle/>
        <a:p>
          <a:r>
            <a:rPr lang="de-DE" b="1" noProof="0" dirty="0">
              <a:effectLst>
                <a:outerShdw blurRad="38100" dist="38100" dir="2700000" algn="tl">
                  <a:srgbClr val="000000">
                    <a:alpha val="59000"/>
                  </a:srgbClr>
                </a:outerShdw>
              </a:effectLst>
            </a:rPr>
            <a:t>In Mamre wurde ihm versichert, dass seine Nachkommen so zahlreich sein würden wie die Sterne. „Abram glaubte dem HERRN und er schrieb es ihm als Gerechtigkeit zu“</a:t>
          </a:r>
          <a:br>
            <a:rPr lang="de-DE" b="1" noProof="0" dirty="0">
              <a:effectLst>
                <a:outerShdw blurRad="38100" dist="38100" dir="2700000" algn="tl">
                  <a:srgbClr val="000000">
                    <a:alpha val="59000"/>
                  </a:srgbClr>
                </a:outerShdw>
              </a:effectLst>
            </a:rPr>
          </a:br>
          <a:r>
            <a:rPr lang="de-DE" b="1" noProof="0" dirty="0">
              <a:effectLst>
                <a:outerShdw blurRad="38100" dist="38100" dir="2700000" algn="tl">
                  <a:srgbClr val="000000">
                    <a:alpha val="59000"/>
                  </a:srgbClr>
                </a:outerShdw>
              </a:effectLst>
            </a:rPr>
            <a:t>(1. Mo 15,1-6)</a:t>
          </a:r>
          <a:endParaRPr lang="es-ES"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2" qsCatId="3D" csTypeId="urn:microsoft.com/office/officeart/2005/8/colors/colorful1#4"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en-US" sz="1600" b="1" noProof="0" dirty="0"/>
            <a:t>Er </a:t>
          </a:r>
          <a:r>
            <a:rPr lang="en-US" sz="1600" b="1" noProof="0" dirty="0" err="1"/>
            <a:t>beeindruckte</a:t>
          </a:r>
          <a:r>
            <a:rPr lang="en-US" sz="1600" b="1" noProof="0" dirty="0"/>
            <a:t> nicht </a:t>
          </a:r>
          <a:r>
            <a:rPr lang="en-US" sz="1600" b="1" noProof="0" dirty="0" err="1"/>
            <a:t>durch</a:t>
          </a:r>
          <a:r>
            <a:rPr lang="en-US" sz="1600" b="1" noProof="0" dirty="0"/>
            <a:t> </a:t>
          </a:r>
          <a:r>
            <a:rPr lang="en-US" sz="1600" b="1" noProof="0" dirty="0" err="1"/>
            <a:t>Äußerlich-keiten</a:t>
          </a:r>
          <a:r>
            <a:rPr lang="en-US" sz="1600" b="1" noProof="0" dirty="0"/>
            <a:t> , </a:t>
          </a:r>
          <a:r>
            <a:rPr lang="en-US" sz="1600" b="1" noProof="0" dirty="0" err="1"/>
            <a:t>sondern</a:t>
          </a:r>
          <a:r>
            <a:rPr lang="en-US" sz="1600" b="1" noProof="0" dirty="0"/>
            <a:t> </a:t>
          </a:r>
          <a:r>
            <a:rPr lang="en-US" sz="1600" b="1" noProof="0" dirty="0" err="1"/>
            <a:t>durch</a:t>
          </a:r>
          <a:r>
            <a:rPr lang="en-US" sz="1600" b="1" noProof="0" dirty="0"/>
            <a:t> Seinen Geist (v. 2)</a:t>
          </a:r>
          <a:endParaRPr lang="es-ES" sz="160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de-DE" sz="1800" b="1" noProof="0" dirty="0"/>
            <a:t>Er wurde verachtet, zermürbt und abgelehnt </a:t>
          </a:r>
          <a:r>
            <a:rPr lang="en-US" sz="1800" b="1" noProof="0" dirty="0"/>
            <a:t>(v. 3)</a:t>
          </a:r>
          <a:endParaRPr lang="es-ES" sz="180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de-DE" sz="1800" b="1" noProof="0" dirty="0"/>
            <a:t>Obwohl Er viele heilte, nahmen sie Ihn nicht an (V. 4)</a:t>
          </a:r>
          <a:endParaRPr lang="es-ES" sz="180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de-DE" sz="1800" b="1" noProof="0" dirty="0"/>
            <a:t>Durch Seinen Tod </a:t>
          </a:r>
          <a:br>
            <a:rPr lang="de-DE" sz="1800" b="1" noProof="0" dirty="0"/>
          </a:br>
          <a:r>
            <a:rPr lang="de-DE" sz="1800" b="1" noProof="0" dirty="0"/>
            <a:t>am Kreuz schenkt Er uns das Heil (V. 5)</a:t>
          </a:r>
          <a:endParaRPr lang="es-ES" sz="180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de-DE" sz="1800" b="1" noProof="0" dirty="0"/>
            <a:t>GOTT legte all unsere Sünden auf Ihn (V. 6)</a:t>
          </a:r>
          <a:endParaRPr lang="es-ES" sz="180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de-DE" sz="1800" b="1" noProof="0" dirty="0"/>
            <a:t>Er verteidigte sich nicht vor Seinen Anklägern (Bd. 7)</a:t>
          </a:r>
          <a:endParaRPr lang="es-ES" sz="180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de-DE" sz="1800" b="1" noProof="0" dirty="0"/>
            <a:t>Er wurde vor Gericht gestellt und zum Tode verurteilt (V. 8)</a:t>
          </a:r>
          <a:endParaRPr lang="es-ES" sz="180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de-DE" sz="1800" b="1" noProof="0" dirty="0"/>
            <a:t>Er wurde bei den Reichen beigesetzt (V. 9a)</a:t>
          </a:r>
          <a:endParaRPr lang="es-ES" sz="180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de-DE" sz="1800" b="1" noProof="0" dirty="0"/>
            <a:t>Er hat nie gesündigt (V. 9b)</a:t>
          </a:r>
          <a:endParaRPr lang="es-ES" sz="180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de-DE" sz="1800" b="1" noProof="0" dirty="0"/>
            <a:t>Er auferstand nach Seinem sühnenden Tod (V. 10) erneut</a:t>
          </a:r>
          <a:endParaRPr lang="es-ES" sz="180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de-DE" sz="1700" b="1" noProof="0" dirty="0"/>
            <a:t>Eines Tages wird Er mit denen leben, </a:t>
          </a:r>
          <a:br>
            <a:rPr lang="de-DE" sz="1700" b="1" noProof="0" dirty="0"/>
          </a:br>
          <a:r>
            <a:rPr lang="de-DE" sz="1700" b="1" noProof="0" dirty="0"/>
            <a:t>die er erlöst hat (V. 11)</a:t>
          </a:r>
          <a:endParaRPr lang="es-ES" sz="170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de-DE" sz="1800" b="1" noProof="0" dirty="0"/>
            <a:t>In der Zwischenzeit tritt Er für uns (V. 12) fürbittend ein</a:t>
          </a:r>
          <a:endParaRPr lang="es-ES" sz="180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b="1" kern="1200" noProof="0" dirty="0">
              <a:effectLst>
                <a:outerShdw blurRad="38100" dist="38100" dir="2700000" algn="tl">
                  <a:srgbClr val="000000">
                    <a:alpha val="60000"/>
                  </a:srgbClr>
                </a:outerShdw>
              </a:effectLst>
            </a:rPr>
            <a:t>In genau diesem Moment schloss GOTT einen Bund mit Abram indem Er mitten mitten in die Opfer schritt (1. Mo 15,7-21)</a:t>
          </a:r>
          <a:endParaRPr lang="es-ES" sz="1600" kern="120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b="1" kern="1200" noProof="0" dirty="0">
              <a:effectLst>
                <a:outerShdw blurRad="38100" dist="38100" dir="2700000" algn="tl">
                  <a:srgbClr val="000000">
                    <a:alpha val="60000"/>
                  </a:srgbClr>
                </a:outerShdw>
              </a:effectLst>
            </a:rPr>
            <a:t>GOTT änderte seinen Namen und Sarahs Namen und versicherte ihm, dass sein Nachkomme Sarahs Sohn sein würde</a:t>
          </a:r>
          <a:br>
            <a:rPr lang="de-DE" sz="1600" b="1" kern="1200" noProof="0" dirty="0">
              <a:effectLst>
                <a:outerShdw blurRad="38100" dist="38100" dir="2700000" algn="tl">
                  <a:srgbClr val="000000">
                    <a:alpha val="60000"/>
                  </a:srgbClr>
                </a:outerShdw>
              </a:effectLst>
            </a:rPr>
          </a:br>
          <a:r>
            <a:rPr lang="de-DE" sz="1600" b="1" kern="1200" noProof="0" dirty="0">
              <a:effectLst>
                <a:outerShdw blurRad="38100" dist="38100" dir="2700000" algn="tl">
                  <a:srgbClr val="000000">
                    <a:alpha val="60000"/>
                  </a:srgbClr>
                </a:outerShdw>
              </a:effectLst>
            </a:rPr>
            <a:t>(1. Mo 17,1-8, 15-16)</a:t>
          </a:r>
          <a:endParaRPr lang="es-ES" sz="1600" kern="120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b="1" kern="1200" noProof="0" dirty="0">
              <a:effectLst>
                <a:outerShdw blurRad="38100" dist="38100" dir="2700000" algn="tl">
                  <a:srgbClr val="000000">
                    <a:alpha val="60000"/>
                  </a:srgbClr>
                </a:outerShdw>
              </a:effectLst>
            </a:rPr>
            <a:t>Physisch erschien GOTT Abraham zusammen mit zwei Engeln und verkündete ihm die Geburt Isaaks (1. Mo 18,1-2, 10)</a:t>
          </a:r>
          <a:endParaRPr lang="es-ES" sz="1600" kern="120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b="1" kern="1200" noProof="0" dirty="0">
              <a:effectLst>
                <a:outerShdw blurRad="38100" dist="38100" dir="2700000" algn="tl">
                  <a:srgbClr val="000000">
                    <a:alpha val="60000"/>
                  </a:srgbClr>
                </a:outerShdw>
              </a:effectLst>
            </a:rPr>
            <a:t>GOTT trug Abraham auf, seinen Sohn Isaak zu opfern. Nachdem er die Prüfung bestand, unterbrach ihn GOTT und zeigte ihm ein Ersatzopfer. Dieses opferte er. Dann wurde ihm der große Plan der Erlösung offenbart (Gen. 22,1-3, 9-13).</a:t>
          </a:r>
          <a:endParaRPr lang="es-ES" sz="1600" kern="120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254211"/>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b="1" kern="1200" noProof="0" dirty="0">
              <a:effectLst>
                <a:outerShdw blurRad="38100" dist="38100" dir="2700000" algn="tl">
                  <a:srgbClr val="000000">
                    <a:alpha val="59000"/>
                  </a:srgbClr>
                </a:outerShdw>
              </a:effectLst>
            </a:rPr>
            <a:t>In Sichem wurde ihm versprochen, </a:t>
          </a:r>
          <a:br>
            <a:rPr lang="de-DE" sz="1600" b="1" kern="1200" noProof="0" dirty="0">
              <a:effectLst>
                <a:outerShdw blurRad="38100" dist="38100" dir="2700000" algn="tl">
                  <a:srgbClr val="000000">
                    <a:alpha val="59000"/>
                  </a:srgbClr>
                </a:outerShdw>
              </a:effectLst>
            </a:rPr>
          </a:br>
          <a:r>
            <a:rPr lang="de-DE" sz="1600" b="1" kern="1200" noProof="0" dirty="0">
              <a:effectLst>
                <a:outerShdw blurRad="38100" dist="38100" dir="2700000" algn="tl">
                  <a:srgbClr val="000000">
                    <a:alpha val="59000"/>
                  </a:srgbClr>
                </a:outerShdw>
              </a:effectLst>
            </a:rPr>
            <a:t>dass seine Nachkommen das Land Kanaan erben würden (1. Mo 12,6-7)</a:t>
          </a:r>
          <a:endParaRPr lang="es-ES" sz="1600" kern="1200" dirty="0">
            <a:effectLst>
              <a:outerShdw blurRad="38100" dist="38100" dir="2700000" algn="tl">
                <a:srgbClr val="000000">
                  <a:alpha val="59000"/>
                </a:srgbClr>
              </a:outerShdw>
            </a:effectLst>
          </a:endParaRPr>
        </a:p>
      </dsp:txBody>
      <dsp:txXfrm>
        <a:off x="1237941" y="0"/>
        <a:ext cx="4324660" cy="1254211"/>
      </dsp:txXfrm>
    </dsp:sp>
    <dsp:sp modelId="{FDBE7BA9-F2C9-492E-83BA-2EED7B3E52A1}">
      <dsp:nvSpPr>
        <dsp:cNvPr id="0" name=""/>
        <dsp:cNvSpPr/>
      </dsp:nvSpPr>
      <dsp:spPr>
        <a:xfrm>
          <a:off x="125421" y="125421"/>
          <a:ext cx="1112520" cy="100336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379633"/>
          <a:ext cx="5562602" cy="1254211"/>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b="1" kern="1200" noProof="0" dirty="0">
              <a:effectLst>
                <a:outerShdw blurRad="38100" dist="38100" dir="2700000" algn="tl">
                  <a:srgbClr val="000000">
                    <a:alpha val="59000"/>
                  </a:srgbClr>
                </a:outerShdw>
              </a:effectLst>
            </a:rPr>
            <a:t>In Bethel erneuerte GOTT Seinen Bund und verhieß ihm, dass seine Nachkommen wie „der Staub der Erde“ sein würden (1. Mo 13,14-18)</a:t>
          </a:r>
          <a:endParaRPr lang="es-ES" sz="1600" kern="1200" dirty="0">
            <a:effectLst>
              <a:outerShdw blurRad="38100" dist="38100" dir="2700000" algn="tl">
                <a:srgbClr val="000000">
                  <a:alpha val="59000"/>
                </a:srgbClr>
              </a:outerShdw>
            </a:effectLst>
          </a:endParaRPr>
        </a:p>
      </dsp:txBody>
      <dsp:txXfrm>
        <a:off x="1237941" y="1379633"/>
        <a:ext cx="4324660" cy="1254211"/>
      </dsp:txXfrm>
    </dsp:sp>
    <dsp:sp modelId="{64766CB8-A1C6-464D-9FA2-A493A09185E9}">
      <dsp:nvSpPr>
        <dsp:cNvPr id="0" name=""/>
        <dsp:cNvSpPr/>
      </dsp:nvSpPr>
      <dsp:spPr>
        <a:xfrm>
          <a:off x="125421" y="1505054"/>
          <a:ext cx="1112520" cy="100336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759266"/>
          <a:ext cx="5562602" cy="1254211"/>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b="1" kern="1200" noProof="0" dirty="0">
              <a:effectLst>
                <a:outerShdw blurRad="38100" dist="38100" dir="2700000" algn="tl">
                  <a:srgbClr val="000000">
                    <a:alpha val="59000"/>
                  </a:srgbClr>
                </a:outerShdw>
              </a:effectLst>
            </a:rPr>
            <a:t>In Mamre wurde ihm versichert, dass seine Nachkommen so zahlreich sein würden wie die Sterne. „Abram glaubte dem HERRN und er schrieb es ihm als Gerechtigkeit zu“</a:t>
          </a:r>
          <a:br>
            <a:rPr lang="de-DE" sz="1600" b="1" kern="1200" noProof="0" dirty="0">
              <a:effectLst>
                <a:outerShdw blurRad="38100" dist="38100" dir="2700000" algn="tl">
                  <a:srgbClr val="000000">
                    <a:alpha val="59000"/>
                  </a:srgbClr>
                </a:outerShdw>
              </a:effectLst>
            </a:rPr>
          </a:br>
          <a:r>
            <a:rPr lang="de-DE" sz="1600" b="1" kern="1200" noProof="0" dirty="0">
              <a:effectLst>
                <a:outerShdw blurRad="38100" dist="38100" dir="2700000" algn="tl">
                  <a:srgbClr val="000000">
                    <a:alpha val="59000"/>
                  </a:srgbClr>
                </a:outerShdw>
              </a:effectLst>
            </a:rPr>
            <a:t>(1. Mo 15,1-6)</a:t>
          </a:r>
          <a:endParaRPr lang="es-ES" sz="1600" kern="1200" dirty="0">
            <a:effectLst>
              <a:outerShdw blurRad="38100" dist="38100" dir="2700000" algn="tl">
                <a:srgbClr val="000000">
                  <a:alpha val="59000"/>
                </a:srgbClr>
              </a:outerShdw>
            </a:effectLst>
          </a:endParaRPr>
        </a:p>
      </dsp:txBody>
      <dsp:txXfrm>
        <a:off x="1237941" y="2759266"/>
        <a:ext cx="4324660" cy="1254211"/>
      </dsp:txXfrm>
    </dsp:sp>
    <dsp:sp modelId="{EB2C40E9-8ADC-4E8F-B069-5B0EF8221EA8}">
      <dsp:nvSpPr>
        <dsp:cNvPr id="0" name=""/>
        <dsp:cNvSpPr/>
      </dsp:nvSpPr>
      <dsp:spPr>
        <a:xfrm>
          <a:off x="125421" y="2884687"/>
          <a:ext cx="1112520" cy="100336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noProof="0" dirty="0"/>
            <a:t>Er </a:t>
          </a:r>
          <a:r>
            <a:rPr lang="en-US" sz="1600" b="1" kern="1200" noProof="0" dirty="0" err="1"/>
            <a:t>beeindruckte</a:t>
          </a:r>
          <a:r>
            <a:rPr lang="en-US" sz="1600" b="1" kern="1200" noProof="0" dirty="0"/>
            <a:t> nicht </a:t>
          </a:r>
          <a:r>
            <a:rPr lang="en-US" sz="1600" b="1" kern="1200" noProof="0" dirty="0" err="1"/>
            <a:t>durch</a:t>
          </a:r>
          <a:r>
            <a:rPr lang="en-US" sz="1600" b="1" kern="1200" noProof="0" dirty="0"/>
            <a:t> </a:t>
          </a:r>
          <a:r>
            <a:rPr lang="en-US" sz="1600" b="1" kern="1200" noProof="0" dirty="0" err="1"/>
            <a:t>Äußerlich-keiten</a:t>
          </a:r>
          <a:r>
            <a:rPr lang="en-US" sz="1600" b="1" kern="1200" noProof="0" dirty="0"/>
            <a:t> , </a:t>
          </a:r>
          <a:r>
            <a:rPr lang="en-US" sz="1600" b="1" kern="1200" noProof="0" dirty="0" err="1"/>
            <a:t>sondern</a:t>
          </a:r>
          <a:r>
            <a:rPr lang="en-US" sz="1600" b="1" kern="1200" noProof="0" dirty="0"/>
            <a:t> </a:t>
          </a:r>
          <a:r>
            <a:rPr lang="en-US" sz="1600" b="1" kern="1200" noProof="0" dirty="0" err="1"/>
            <a:t>durch</a:t>
          </a:r>
          <a:r>
            <a:rPr lang="en-US" sz="1600" b="1" kern="1200" noProof="0" dirty="0"/>
            <a:t> Seinen Geist (v. 2)</a:t>
          </a:r>
          <a:endParaRPr lang="es-ES" sz="1600" kern="120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wurde verachtet, zermürbt und abgelehnt </a:t>
          </a:r>
          <a:r>
            <a:rPr lang="en-US" sz="1800" b="1" kern="1200" noProof="0" dirty="0"/>
            <a:t>(v. 3)</a:t>
          </a:r>
          <a:endParaRPr lang="es-ES" sz="1800" kern="120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Obwohl Er viele heilte, nahmen sie Ihn nicht an (V. 4)</a:t>
          </a:r>
          <a:endParaRPr lang="es-ES" sz="1800" kern="120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Durch Seinen Tod </a:t>
          </a:r>
          <a:br>
            <a:rPr lang="de-DE" sz="1800" b="1" kern="1200" noProof="0" dirty="0"/>
          </a:br>
          <a:r>
            <a:rPr lang="de-DE" sz="1800" b="1" kern="1200" noProof="0" dirty="0"/>
            <a:t>am Kreuz schenkt Er uns das Heil (V. 5)</a:t>
          </a:r>
          <a:endParaRPr lang="es-ES" sz="1800" kern="120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GOTT legte all unsere Sünden auf Ihn (V. 6)</a:t>
          </a:r>
          <a:endParaRPr lang="es-ES" sz="1800" kern="120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verteidigte sich nicht vor Seinen Anklägern (Bd. 7)</a:t>
          </a:r>
          <a:endParaRPr lang="es-ES" sz="1800" kern="120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wurde vor Gericht gestellt und zum Tode verurteilt (V. 8)</a:t>
          </a:r>
          <a:endParaRPr lang="es-ES" sz="1800" kern="120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wurde bei den Reichen beigesetzt (V. 9a)</a:t>
          </a:r>
          <a:endParaRPr lang="es-ES" sz="1800" kern="120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hat nie gesündigt (V. 9b)</a:t>
          </a:r>
          <a:endParaRPr lang="es-ES" sz="1800" kern="120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auferstand nach Seinem sühnenden Tod (V. 10) erneut</a:t>
          </a:r>
          <a:endParaRPr lang="es-ES" sz="1800" kern="120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4770" rIns="64770" bIns="64770" numCol="1" spcCol="1270" anchor="ctr" anchorCtr="0">
          <a:noAutofit/>
        </a:bodyPr>
        <a:lstStyle/>
        <a:p>
          <a:pPr marL="0" lvl="0" indent="0" algn="l" defTabSz="755650">
            <a:lnSpc>
              <a:spcPct val="90000"/>
            </a:lnSpc>
            <a:spcBef>
              <a:spcPct val="0"/>
            </a:spcBef>
            <a:spcAft>
              <a:spcPct val="35000"/>
            </a:spcAft>
            <a:buNone/>
          </a:pPr>
          <a:r>
            <a:rPr lang="de-DE" sz="1700" b="1" kern="1200" noProof="0" dirty="0"/>
            <a:t>Eines Tages wird Er mit denen leben, </a:t>
          </a:r>
          <a:br>
            <a:rPr lang="de-DE" sz="1700" b="1" kern="1200" noProof="0" dirty="0"/>
          </a:br>
          <a:r>
            <a:rPr lang="de-DE" sz="1700" b="1" kern="1200" noProof="0" dirty="0"/>
            <a:t>die er erlöst hat (V. 11)</a:t>
          </a:r>
          <a:endParaRPr lang="es-ES" sz="1700" kern="120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In der Zwischenzeit tritt Er für uns (V. 12) fürbittend ein</a:t>
          </a:r>
          <a:endParaRPr lang="es-ES" sz="1800" kern="120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073405"/>
            <a:ext cx="4572625" cy="3539430"/>
          </a:xfrm>
          <a:prstGeom prst="rect">
            <a:avLst/>
          </a:prstGeom>
          <a:noFill/>
        </p:spPr>
        <p:txBody>
          <a:bodyPr wrap="square" rtlCol="0">
            <a:spAutoFit/>
          </a:bodyPr>
          <a:lstStyle/>
          <a:p>
            <a:pPr algn="ctr">
              <a:spcBef>
                <a:spcPts val="600"/>
              </a:spcBef>
            </a:pPr>
            <a:r>
              <a:rPr lang="es-ES" sz="5400" b="1" dirty="0">
                <a:ln w="10160">
                  <a:solidFill>
                    <a:schemeClr val="accent5"/>
                  </a:solidFill>
                  <a:prstDash val="solid"/>
                </a:ln>
                <a:solidFill>
                  <a:srgbClr val="FFFFFF"/>
                </a:solidFill>
                <a:effectLst>
                  <a:outerShdw blurRad="38100" dist="22860" dir="5400000" algn="tl" rotWithShape="0">
                    <a:srgbClr val="000000"/>
                  </a:outerShdw>
                </a:effectLst>
              </a:rPr>
              <a:t>DIE </a:t>
            </a:r>
            <a:r>
              <a:rPr lang="es-ES" sz="5400" b="1" dirty="0" err="1">
                <a:ln w="10160">
                  <a:solidFill>
                    <a:schemeClr val="accent5"/>
                  </a:solidFill>
                  <a:prstDash val="solid"/>
                </a:ln>
                <a:solidFill>
                  <a:srgbClr val="FFFFFF"/>
                </a:solidFill>
                <a:effectLst>
                  <a:outerShdw blurRad="38100" dist="22860" dir="5400000" algn="tl" rotWithShape="0">
                    <a:srgbClr val="000000"/>
                  </a:outerShdw>
                </a:effectLst>
              </a:rPr>
              <a:t>BERUFUNG</a:t>
            </a:r>
            <a:br>
              <a:rPr lang="es-ES" sz="5400" b="1" dirty="0">
                <a:ln w="10160">
                  <a:solidFill>
                    <a:schemeClr val="accent5"/>
                  </a:solidFill>
                  <a:prstDash val="solid"/>
                </a:ln>
                <a:solidFill>
                  <a:srgbClr val="FFFFFF"/>
                </a:solidFill>
                <a:effectLst>
                  <a:outerShdw blurRad="38100" dist="22860" dir="5400000" algn="tl" rotWithShape="0">
                    <a:srgbClr val="000000"/>
                  </a:outerShdw>
                </a:effectLst>
              </a:rPr>
            </a:br>
            <a:r>
              <a:rPr lang="es-ES" sz="5400" b="1" dirty="0">
                <a:ln w="10160">
                  <a:solidFill>
                    <a:schemeClr val="accent5"/>
                  </a:solidFill>
                  <a:prstDash val="solid"/>
                </a:ln>
                <a:solidFill>
                  <a:srgbClr val="FFFFFF"/>
                </a:solidFill>
                <a:effectLst>
                  <a:outerShdw blurRad="38100" dist="22860" dir="5400000" algn="tl" rotWithShape="0">
                    <a:srgbClr val="000000"/>
                  </a:outerShdw>
                </a:effectLst>
              </a:rPr>
              <a:t> EINES </a:t>
            </a:r>
            <a:br>
              <a:rPr lang="es-ES" sz="5400" b="1" dirty="0">
                <a:ln w="10160">
                  <a:solidFill>
                    <a:schemeClr val="accent5"/>
                  </a:solidFill>
                  <a:prstDash val="solid"/>
                </a:ln>
                <a:solidFill>
                  <a:srgbClr val="FFFFFF"/>
                </a:solidFill>
                <a:effectLst>
                  <a:outerShdw blurRad="38100" dist="22860" dir="5400000" algn="tl" rotWithShape="0">
                    <a:srgbClr val="000000"/>
                  </a:outerShdw>
                </a:effectLst>
              </a:rPr>
            </a:br>
            <a:r>
              <a:rPr lang="es-ES" sz="5400" b="1" dirty="0" err="1">
                <a:ln w="10160">
                  <a:solidFill>
                    <a:schemeClr val="accent5"/>
                  </a:solidFill>
                  <a:prstDash val="solid"/>
                </a:ln>
                <a:solidFill>
                  <a:srgbClr val="FFFFFF"/>
                </a:solidFill>
                <a:effectLst>
                  <a:outerShdw blurRad="38100" dist="22860" dir="5400000" algn="tl" rotWithShape="0">
                    <a:srgbClr val="000000"/>
                  </a:outerShdw>
                </a:effectLst>
              </a:rPr>
              <a:t>PROPHETEN</a:t>
            </a:r>
            <a:endParaRPr lang="es-ES" sz="5400" b="1" dirty="0">
              <a:ln w="10160">
                <a:solidFill>
                  <a:schemeClr val="accent5"/>
                </a:solidFill>
                <a:prstDash val="solid"/>
              </a:ln>
              <a:solidFill>
                <a:srgbClr val="FFFFFF"/>
              </a:solidFill>
              <a:effectLst>
                <a:outerShdw blurRad="38100" dist="22860" dir="5400000" algn="tl" rotWithShape="0">
                  <a:srgbClr val="000000"/>
                </a:outerShdw>
              </a:effectLst>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es-ES" sz="1600" b="1" dirty="0" err="1">
                <a:solidFill>
                  <a:srgbClr val="145423"/>
                </a:solidFill>
              </a:rPr>
              <a:t>Lektion</a:t>
            </a:r>
            <a:r>
              <a:rPr lang="es-ES" sz="1600" b="1" dirty="0">
                <a:solidFill>
                  <a:srgbClr val="145423"/>
                </a:solidFill>
              </a:rPr>
              <a:t> 2 Sabbat, 2. </a:t>
            </a:r>
            <a:r>
              <a:rPr lang="es-ES" sz="1600" b="1" dirty="0" err="1">
                <a:solidFill>
                  <a:srgbClr val="145423"/>
                </a:solidFill>
              </a:rPr>
              <a:t>Okt</a:t>
            </a:r>
            <a:r>
              <a:rPr lang="es-ES" sz="1600" b="1" dirty="0">
                <a:solidFill>
                  <a:srgbClr val="145423"/>
                </a:solidFill>
              </a:rPr>
              <a:t>.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783294" y="1425022"/>
            <a:ext cx="3161056" cy="3693319"/>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«Und ich hörte die Stimme des HERRN, wie Er sprach: ‘Wen soll Ich senden? Wer will Unser Bote sein?`Ich aber sprach: `Hier bin ich! Sende mich`»</a:t>
            </a:r>
            <a:br>
              <a:rPr kumimoji="0" lang="de-DE"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de-DE"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Jes. 6,8 (LÜ_2017)</a:t>
            </a:r>
            <a:endParaRPr kumimoji="0" lang="de-DE"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25781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4781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s-ES" sz="2000" b="1" dirty="0">
                <a:solidFill>
                  <a:srgbClr val="373574"/>
                </a:solidFill>
              </a:rPr>
              <a:t>Abraham</a:t>
            </a:r>
            <a:r>
              <a:rPr lang="es-ES" sz="2000" b="1" dirty="0"/>
              <a:t>: Der Prophet des Bundes</a:t>
            </a:r>
          </a:p>
          <a:p>
            <a:pPr>
              <a:spcBef>
                <a:spcPts val="1800"/>
              </a:spcBef>
            </a:pPr>
            <a:r>
              <a:rPr lang="es-ES" sz="2000" b="1" dirty="0">
                <a:solidFill>
                  <a:srgbClr val="723574"/>
                </a:solidFill>
              </a:rPr>
              <a:t>Elia</a:t>
            </a:r>
            <a:r>
              <a:rPr lang="es-ES" sz="2000" b="1" dirty="0"/>
              <a:t>: Der Prophet </a:t>
            </a:r>
            <a:r>
              <a:rPr lang="es-ES" sz="2000" b="1" dirty="0" err="1"/>
              <a:t>der</a:t>
            </a:r>
            <a:r>
              <a:rPr lang="es-ES" sz="2000" b="1" dirty="0"/>
              <a:t> </a:t>
            </a:r>
            <a:r>
              <a:rPr lang="es-ES" sz="2000" b="1" dirty="0" err="1"/>
              <a:t>Wiederherstellung</a:t>
            </a:r>
            <a:endParaRPr lang="es-ES" sz="2000" b="1" dirty="0"/>
          </a:p>
          <a:p>
            <a:pPr>
              <a:spcBef>
                <a:spcPts val="1800"/>
              </a:spcBef>
            </a:pPr>
            <a:r>
              <a:rPr lang="es-ES" sz="2000" b="1" dirty="0">
                <a:solidFill>
                  <a:srgbClr val="98465F"/>
                </a:solidFill>
              </a:rPr>
              <a:t>Jesaja</a:t>
            </a:r>
            <a:r>
              <a:rPr lang="es-ES" sz="2000" b="1" dirty="0"/>
              <a:t>: Der MESSIAS-Prophet</a:t>
            </a:r>
          </a:p>
          <a:p>
            <a:pPr>
              <a:spcBef>
                <a:spcPts val="1800"/>
              </a:spcBef>
            </a:pPr>
            <a:r>
              <a:rPr lang="es-ES" sz="2000" b="1" dirty="0">
                <a:solidFill>
                  <a:srgbClr val="744235"/>
                </a:solidFill>
              </a:rPr>
              <a:t>Daniel</a:t>
            </a:r>
            <a:r>
              <a:rPr lang="es-ES" sz="2000" b="1" dirty="0"/>
              <a:t>: Der Prophet </a:t>
            </a:r>
            <a:r>
              <a:rPr lang="es-ES" sz="2000" b="1" dirty="0" err="1"/>
              <a:t>der</a:t>
            </a:r>
            <a:r>
              <a:rPr lang="es-ES" sz="2000" b="1" dirty="0"/>
              <a:t> Zukunft</a:t>
            </a:r>
          </a:p>
          <a:p>
            <a:pPr>
              <a:spcBef>
                <a:spcPts val="1800"/>
              </a:spcBef>
            </a:pPr>
            <a:r>
              <a:rPr lang="es-ES" sz="2000" b="1" dirty="0">
                <a:solidFill>
                  <a:srgbClr val="746435"/>
                </a:solidFill>
              </a:rPr>
              <a:t>Johannes d. </a:t>
            </a:r>
            <a:r>
              <a:rPr lang="es-ES" sz="2000" b="1" dirty="0" err="1">
                <a:solidFill>
                  <a:srgbClr val="746435"/>
                </a:solidFill>
              </a:rPr>
              <a:t>Täufer</a:t>
            </a:r>
            <a:r>
              <a:rPr lang="es-ES" sz="2000" b="1" dirty="0"/>
              <a:t>: </a:t>
            </a:r>
            <a:r>
              <a:rPr lang="de-DE" sz="2000" b="1" dirty="0"/>
              <a:t>Der Prophet als Wegbereiter des MESSIAS</a:t>
            </a:r>
            <a:endParaRPr lang="es-ES" sz="2000" b="1" dirty="0"/>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9763"/>
            <a:ext cx="8801101" cy="677108"/>
          </a:xfrm>
          <a:prstGeom prst="rect">
            <a:avLst/>
          </a:prstGeom>
          <a:noFill/>
        </p:spPr>
        <p:txBody>
          <a:bodyPr wrap="square" rtlCol="0">
            <a:spAutoFit/>
          </a:bodyPr>
          <a:lstStyle/>
          <a:p>
            <a:pPr>
              <a:spcBef>
                <a:spcPts val="600"/>
              </a:spcBef>
            </a:pPr>
            <a:r>
              <a:rPr lang="de-DE" sz="1900" b="1" dirty="0"/>
              <a:t>Ca. 1.900 Jahre trennen Abraham (den ersten Propheten des Alten Testaments) von Johannes dem Täufer (den ersten Propheten des Neuen Testaments).</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467607"/>
            <a:chOff x="228600" y="3334850"/>
            <a:chExt cx="5838825" cy="3467607"/>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s-ES" sz="1300" b="1" dirty="0"/>
                <a:t>±1,900</a:t>
              </a:r>
            </a:p>
            <a:p>
              <a:pPr algn="ctr">
                <a:lnSpc>
                  <a:spcPts val="1400"/>
                </a:lnSpc>
              </a:pPr>
              <a:r>
                <a:rPr lang="es-ES" sz="1300" b="1" dirty="0" err="1"/>
                <a:t>Jahre</a:t>
              </a:r>
              <a:endParaRPr lang="es-ES" sz="1300" b="1" dirty="0"/>
            </a:p>
          </p:txBody>
        </p:sp>
        <p:sp>
          <p:nvSpPr>
            <p:cNvPr id="7" name="CuadroTexto 6">
              <a:extLst>
                <a:ext uri="{FF2B5EF4-FFF2-40B4-BE49-F238E27FC236}">
                  <a16:creationId xmlns:a16="http://schemas.microsoft.com/office/drawing/2014/main" id="{F5508BFB-C3C1-E320-9BDD-89D76A0C4E2D}"/>
                </a:ext>
              </a:extLst>
            </p:cNvPr>
            <p:cNvSpPr txBox="1"/>
            <p:nvPr/>
          </p:nvSpPr>
          <p:spPr>
            <a:xfrm>
              <a:off x="514350" y="5915025"/>
              <a:ext cx="1381125" cy="523220"/>
            </a:xfrm>
            <a:prstGeom prst="rect">
              <a:avLst/>
            </a:prstGeom>
            <a:noFill/>
          </p:spPr>
          <p:txBody>
            <a:bodyPr wrap="square" rtlCol="0">
              <a:spAutoFit/>
            </a:bodyPr>
            <a:lstStyle/>
            <a:p>
              <a:pPr algn="ctr"/>
              <a:r>
                <a:rPr lang="es-ES" sz="1400" b="1" dirty="0">
                  <a:solidFill>
                    <a:schemeClr val="bg1"/>
                  </a:solidFill>
                  <a:effectLst>
                    <a:outerShdw blurRad="38100" dist="38100" dir="2700000" algn="tl">
                      <a:srgbClr val="000000">
                        <a:alpha val="43137"/>
                      </a:srgbClr>
                    </a:outerShdw>
                  </a:effectLst>
                </a:rPr>
                <a:t>ABRAHAM</a:t>
              </a:r>
            </a:p>
            <a:p>
              <a:pPr algn="ctr"/>
              <a:r>
                <a:rPr lang="es-ES" sz="1400" b="1" dirty="0">
                  <a:solidFill>
                    <a:schemeClr val="bg1"/>
                  </a:solidFill>
                  <a:effectLst>
                    <a:outerShdw blurRad="38100" dist="38100" dir="2700000" algn="tl">
                      <a:srgbClr val="000000">
                        <a:alpha val="43137"/>
                      </a:srgbClr>
                    </a:outerShdw>
                  </a:effectLst>
                </a:rPr>
                <a:t>19. </a:t>
              </a:r>
              <a:r>
                <a:rPr lang="es-ES" sz="1400" b="1" dirty="0" err="1">
                  <a:solidFill>
                    <a:schemeClr val="bg1"/>
                  </a:solidFill>
                  <a:effectLst>
                    <a:outerShdw blurRad="38100" dist="38100" dir="2700000" algn="tl">
                      <a:srgbClr val="000000">
                        <a:alpha val="43137"/>
                      </a:srgbClr>
                    </a:outerShdw>
                  </a:effectLst>
                </a:rPr>
                <a:t>Jhd</a:t>
              </a:r>
              <a:r>
                <a:rPr lang="es-ES" sz="1400" b="1" dirty="0">
                  <a:solidFill>
                    <a:schemeClr val="bg1"/>
                  </a:solidFill>
                  <a:effectLst>
                    <a:outerShdw blurRad="38100" dist="38100" dir="2700000" algn="tl">
                      <a:srgbClr val="000000">
                        <a:alpha val="43137"/>
                      </a:srgbClr>
                    </a:outerShdw>
                  </a:effectLst>
                </a:rPr>
                <a:t>. v. Chr.</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7" y="5848350"/>
              <a:ext cx="1381124" cy="954107"/>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rPr>
                <a:t>JOHANNES d. </a:t>
              </a:r>
              <a:r>
                <a:rPr lang="en-US" sz="1400" b="1" dirty="0" err="1">
                  <a:solidFill>
                    <a:schemeClr val="bg1"/>
                  </a:solidFill>
                  <a:effectLst>
                    <a:outerShdw blurRad="38100" dist="38100" dir="2700000" algn="tl">
                      <a:srgbClr val="000000">
                        <a:alpha val="43137"/>
                      </a:srgbClr>
                    </a:outerShdw>
                  </a:effectLst>
                </a:rPr>
                <a:t>Täufer</a:t>
              </a:r>
              <a:endParaRPr lang="en-US" sz="1400" b="1" dirty="0">
                <a:solidFill>
                  <a:schemeClr val="bg1"/>
                </a:solidFill>
                <a:effectLst>
                  <a:outerShdw blurRad="38100" dist="38100" dir="2700000" algn="tl">
                    <a:srgbClr val="000000">
                      <a:alpha val="43137"/>
                    </a:srgbClr>
                  </a:outerShdw>
                </a:effectLst>
              </a:endParaRPr>
            </a:p>
            <a:p>
              <a:pPr algn="ctr"/>
              <a:r>
                <a:rPr lang="en-US" sz="1400" b="1" dirty="0">
                  <a:solidFill>
                    <a:schemeClr val="bg1"/>
                  </a:solidFill>
                  <a:effectLst>
                    <a:outerShdw blurRad="38100" dist="38100" dir="2700000" algn="tl">
                      <a:srgbClr val="000000">
                        <a:alpha val="43137"/>
                      </a:srgbClr>
                    </a:outerShdw>
                  </a:effectLst>
                </a:rPr>
                <a:t>1. </a:t>
              </a:r>
              <a:r>
                <a:rPr lang="en-US" sz="1400" b="1" dirty="0" err="1">
                  <a:solidFill>
                    <a:schemeClr val="bg1"/>
                  </a:solidFill>
                  <a:effectLst>
                    <a:outerShdw blurRad="38100" dist="38100" dir="2700000" algn="tl">
                      <a:srgbClr val="000000">
                        <a:alpha val="43137"/>
                      </a:srgbClr>
                    </a:outerShdw>
                  </a:effectLst>
                </a:rPr>
                <a:t>Jhd</a:t>
              </a:r>
              <a:r>
                <a:rPr lang="en-US" sz="1400" b="1" dirty="0">
                  <a:solidFill>
                    <a:schemeClr val="bg1"/>
                  </a:solidFill>
                  <a:effectLst>
                    <a:outerShdw blurRad="38100" dist="38100" dir="2700000" algn="tl">
                      <a:srgbClr val="000000">
                        <a:alpha val="43137"/>
                      </a:srgbClr>
                    </a:outerShdw>
                  </a:effectLst>
                </a:rPr>
                <a:t>. n. Chr.</a:t>
              </a:r>
            </a:p>
            <a:p>
              <a:pPr algn="ctr"/>
              <a:endParaRPr lang="es-ES" sz="1400" b="1" dirty="0">
                <a:solidFill>
                  <a:schemeClr val="bg1"/>
                </a:solidFill>
                <a:effectLst>
                  <a:outerShdw blurRad="38100" dist="38100" dir="2700000" algn="tl">
                    <a:srgbClr val="000000">
                      <a:alpha val="43137"/>
                    </a:srgbClr>
                  </a:outerShdw>
                </a:effectLst>
              </a:endParaRP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743795"/>
            <a:ext cx="8786814" cy="677108"/>
          </a:xfrm>
          <a:prstGeom prst="rect">
            <a:avLst/>
          </a:prstGeom>
          <a:noFill/>
        </p:spPr>
        <p:txBody>
          <a:bodyPr wrap="square">
            <a:spAutoFit/>
          </a:bodyPr>
          <a:lstStyle/>
          <a:p>
            <a:pPr lvl="0">
              <a:spcBef>
                <a:spcPts val="600"/>
              </a:spcBef>
              <a:defRPr/>
            </a:pPr>
            <a:r>
              <a:rPr lang="de-DE" sz="1900" b="1" dirty="0">
                <a:solidFill>
                  <a:prstClr val="black"/>
                </a:solidFill>
              </a:rPr>
              <a:t>Wie wurden diese Propheten erwählt? Wie reagierten sie auf ihre Berufung als Propheten?</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442601"/>
            <a:ext cx="8786814" cy="1261884"/>
          </a:xfrm>
          <a:prstGeom prst="rect">
            <a:avLst/>
          </a:prstGeom>
          <a:noFill/>
        </p:spPr>
        <p:txBody>
          <a:bodyPr wrap="square">
            <a:spAutoFit/>
          </a:bodyPr>
          <a:lstStyle/>
          <a:p>
            <a:pPr lvl="0">
              <a:spcBef>
                <a:spcPts val="600"/>
              </a:spcBef>
              <a:defRPr/>
            </a:pPr>
            <a:r>
              <a:rPr lang="de-DE" sz="1900" b="1" dirty="0">
                <a:solidFill>
                  <a:prstClr val="black"/>
                </a:solidFill>
              </a:rPr>
              <a:t>In der Zwischenzeit wurden weitere Propheten berufen: um die Gemeinschaft des Volkes mit GOTT wiederherzustellen; und die Erwartung des MESSIAS aufrecht zu erhalten. Einige sagten sogar den genauen Zeitpunkt der Ankunft des MESSIAS vorher.</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726182"/>
            <a:ext cx="8801100" cy="677108"/>
          </a:xfrm>
          <a:prstGeom prst="rect">
            <a:avLst/>
          </a:prstGeom>
          <a:noFill/>
        </p:spPr>
        <p:txBody>
          <a:bodyPr wrap="square">
            <a:spAutoFit/>
          </a:bodyPr>
          <a:lstStyle/>
          <a:p>
            <a:pPr lvl="0">
              <a:spcBef>
                <a:spcPts val="600"/>
              </a:spcBef>
              <a:defRPr/>
            </a:pPr>
            <a:r>
              <a:rPr lang="de-DE" sz="1900" b="1" dirty="0">
                <a:solidFill>
                  <a:prstClr val="black"/>
                </a:solidFill>
              </a:rPr>
              <a:t>Der erste kündigte den “Samen” (Nachkommen) der Frau an. Der zweite die Ankunft des “Samens” (JESUS), Der die Erfüllung des verheißenen Bundes war.</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de-DE" sz="4400" b="1" spc="300" dirty="0">
                <a:ln/>
                <a:solidFill>
                  <a:schemeClr val="accent3"/>
                </a:solidFill>
                <a:effectLst>
                  <a:outerShdw blurRad="50800" dist="63500" dir="13320000" algn="ctr" rotWithShape="0">
                    <a:schemeClr val="bg1"/>
                  </a:outerShdw>
                </a:effectLst>
              </a:rPr>
              <a:t>ABRAHAM: DER PROPHET DES BUNDES</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0" y="693241"/>
            <a:ext cx="12191999" cy="646331"/>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chemeClr val="accent1">
                    <a:lumMod val="75000"/>
                  </a:schemeClr>
                </a:solidFill>
                <a:latin typeface="Comic Sans MS" panose="030F0702030302020204" pitchFamily="66" charset="0"/>
              </a:rPr>
              <a:t>„Und der HERR sprach zu Abram: .Geh aus deinem Vaterland und von deiner Verwandtschaft und aus deines Vaters Hause in ein Land, das ich dir zeigen will.‘ “ </a:t>
            </a:r>
            <a:r>
              <a:rPr lang="de-DE" sz="1400" b="1" dirty="0">
                <a:solidFill>
                  <a:schemeClr val="accent1">
                    <a:lumMod val="75000"/>
                  </a:schemeClr>
                </a:solidFill>
                <a:latin typeface="Comic Sans MS" panose="030F0702030302020204" pitchFamily="66" charset="0"/>
              </a:rPr>
              <a:t>(1. Mo 12,1)</a:t>
            </a:r>
            <a:endParaRPr lang="de-DE" b="1"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 y="1348382"/>
            <a:ext cx="6660682" cy="1477328"/>
          </a:xfrm>
          <a:prstGeom prst="rect">
            <a:avLst/>
          </a:prstGeom>
          <a:noFill/>
        </p:spPr>
        <p:txBody>
          <a:bodyPr wrap="square" rtlCol="0">
            <a:spAutoFit/>
          </a:bodyPr>
          <a:lstStyle/>
          <a:p>
            <a:pPr>
              <a:spcBef>
                <a:spcPts val="600"/>
              </a:spcBef>
            </a:pPr>
            <a:r>
              <a:rPr lang="de-DE" b="1" dirty="0"/>
              <a:t>Abraham wird als erster als “Prophet” bezeichnet (1. Mo 20,7). Er wurde unmittelbar von GOTT berufen und dazu aufgefordert, den Götzendienst und die Unmoral hinter sich zu lassen, von denen er jeweils umgeben war, um an einen unbekannten Ort zu ziehen (1. Mo 12, 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612071" y="4838186"/>
            <a:ext cx="7579930" cy="923330"/>
          </a:xfrm>
          <a:prstGeom prst="rect">
            <a:avLst/>
          </a:prstGeom>
          <a:noFill/>
        </p:spPr>
        <p:txBody>
          <a:bodyPr wrap="square">
            <a:spAutoFit/>
          </a:bodyPr>
          <a:lstStyle/>
          <a:p>
            <a:pPr>
              <a:spcBef>
                <a:spcPts val="600"/>
              </a:spcBef>
            </a:pPr>
            <a:r>
              <a:rPr lang="de-DE" b="1" dirty="0"/>
              <a:t>Wie reagierte er auf den Ruf GOTTES? „Durch den GLAUBEN gehorchte Abraham als er berufen wurde, wegzuziehen an den den Ort, den er als Erbteil empfangen würde“ (Hebr. 11,8).</a:t>
            </a:r>
            <a:endParaRPr lang="es-ES" b="1" dirty="0"/>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17282"/>
            <a:ext cx="4164252" cy="234239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8577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0" y="2828835"/>
            <a:ext cx="6386161" cy="1200329"/>
          </a:xfrm>
          <a:prstGeom prst="rect">
            <a:avLst/>
          </a:prstGeom>
          <a:noFill/>
        </p:spPr>
        <p:txBody>
          <a:bodyPr wrap="square">
            <a:spAutoFit/>
          </a:bodyPr>
          <a:lstStyle/>
          <a:p>
            <a:pPr lvl="0">
              <a:spcBef>
                <a:spcPts val="600"/>
              </a:spcBef>
              <a:defRPr/>
            </a:pPr>
            <a:r>
              <a:rPr lang="de-DE" b="1" dirty="0">
                <a:solidFill>
                  <a:prstClr val="black"/>
                </a:solidFill>
              </a:rPr>
              <a:t>Die Berufung erfolgte zeitgleich mit verschiedenen Verheißungen. Er würde Gottes Segen erhalten, er würde erhoben werden und durch ihn würde der Segen "alle Familien der Erde" erreichen (1. Mose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701449"/>
            <a:ext cx="7579929" cy="1200329"/>
          </a:xfrm>
          <a:prstGeom prst="rect">
            <a:avLst/>
          </a:prstGeom>
          <a:noFill/>
        </p:spPr>
        <p:txBody>
          <a:bodyPr wrap="square">
            <a:spAutoFit/>
          </a:bodyPr>
          <a:lstStyle/>
          <a:p>
            <a:pPr lvl="0">
              <a:spcBef>
                <a:spcPts val="600"/>
              </a:spcBef>
              <a:defRPr/>
            </a:pPr>
            <a:r>
              <a:rPr lang="de-DE" b="1" dirty="0">
                <a:solidFill>
                  <a:prstClr val="black"/>
                </a:solidFill>
              </a:rPr>
              <a:t>Als Prophet wurde Abraham nicht dazu berufen, ein drohendes Unglück zu verkünden, sondern den WAHREN GOTT bekannt zu machen und die VERHEISSUNG der ERLÖSUNG durch den GESALBTEN (den MESSIAS) zu offenbaren. </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de-DE" sz="4400" b="1" spc="300" dirty="0">
                <a:ln/>
                <a:solidFill>
                  <a:schemeClr val="accent3"/>
                </a:solidFill>
                <a:effectLst>
                  <a:outerShdw blurRad="50800" dist="63500" dir="13320000" algn="ctr" rotWithShape="0">
                    <a:schemeClr val="bg1"/>
                  </a:outerShdw>
                </a:effectLst>
              </a:rPr>
              <a:t>ABRAHAM: DER PROPHET DES BUNDES</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0" y="693241"/>
            <a:ext cx="12192000" cy="646331"/>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chemeClr val="accent1">
                    <a:lumMod val="75000"/>
                  </a:schemeClr>
                </a:solidFill>
                <a:latin typeface="Comic Sans MS" panose="030F0702030302020204" pitchFamily="66" charset="0"/>
              </a:rPr>
              <a:t>„Und der HERR sprach zu Abram: .Geh aus deinem Vaterland und von deiner Verwandtschaft und aus deines Vaters Hause in ein Land, das ich dir zeigen will.‘ “</a:t>
            </a:r>
            <a:r>
              <a:rPr lang="es-ES" b="1" dirty="0">
                <a:solidFill>
                  <a:schemeClr val="accent1">
                    <a:lumMod val="75000"/>
                  </a:schemeClr>
                </a:solidFill>
                <a:latin typeface="Comic Sans MS" panose="030F0702030302020204" pitchFamily="66" charset="0"/>
              </a:rPr>
              <a:t> </a:t>
            </a:r>
            <a:r>
              <a:rPr lang="es-ES" sz="1400" b="1" dirty="0">
                <a:solidFill>
                  <a:schemeClr val="accent1">
                    <a:lumMod val="75000"/>
                  </a:schemeClr>
                </a:solidFill>
                <a:latin typeface="Comic Sans MS" panose="030F0702030302020204" pitchFamily="66" charset="0"/>
              </a:rPr>
              <a:t>(1. Mo 12,1)</a:t>
            </a: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200524522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3606777563"/>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de-DE" sz="2000" b="1" dirty="0"/>
              <a:t>Während seines Aufenthalts in Kanaan  hatte Abraham (ursprünglicher Name: Abram) </a:t>
            </a:r>
            <a:br>
              <a:rPr lang="de-DE" sz="2000" b="1" dirty="0"/>
            </a:br>
            <a:r>
              <a:rPr lang="de-DE" sz="2000" b="1" dirty="0"/>
              <a:t>verschiedene Begegnungen mit GOTT; dort empfing er verschiedene Botschaften:</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64633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de-DE" sz="3600" b="1" spc="300" dirty="0">
                <a:ln w="12700">
                  <a:noFill/>
                  <a:prstDash val="solid"/>
                </a:ln>
                <a:solidFill>
                  <a:srgbClr val="FFFFFF"/>
                </a:solidFill>
                <a:effectLst>
                  <a:outerShdw blurRad="38100" dist="22860" dir="7800000" algn="tl" rotWithShape="0">
                    <a:schemeClr val="accent5">
                      <a:lumMod val="50000"/>
                      <a:alpha val="86000"/>
                    </a:schemeClr>
                  </a:outerShdw>
                </a:effectLst>
              </a:rPr>
              <a:t>ELIA: DER PROPHET DER WIEDERHERSTELLUNG</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de-DE" b="1" dirty="0">
                <a:solidFill>
                  <a:schemeClr val="accent3">
                    <a:lumMod val="75000"/>
                  </a:schemeClr>
                </a:solidFill>
                <a:latin typeface="Comic Sans MS" panose="030F0702030302020204" pitchFamily="66" charset="0"/>
              </a:rPr>
              <a:t>„Er aber sprach: Nicht ich bringe Israel ins Unglück, sondern du und das Haus deines Vaters, weil ihr die Gebote des Herrn verlassen habt und du den Baalen nachgefolgt bist!“</a:t>
            </a:r>
            <a:r>
              <a:rPr lang="es-ES" b="1" dirty="0">
                <a:solidFill>
                  <a:schemeClr val="accent3">
                    <a:lumMod val="75000"/>
                  </a:schemeClr>
                </a:solidFill>
                <a:latin typeface="Comic Sans MS" panose="030F0702030302020204" pitchFamily="66" charset="0"/>
              </a:rPr>
              <a:t> </a:t>
            </a:r>
            <a:r>
              <a:rPr lang="es-ES" sz="1400" b="1" dirty="0">
                <a:solidFill>
                  <a:schemeClr val="accent3">
                    <a:lumMod val="75000"/>
                  </a:schemeClr>
                </a:solidFill>
                <a:latin typeface="Comic Sans MS" panose="030F0702030302020204" pitchFamily="66" charset="0"/>
              </a:rPr>
              <a:t>(1. </a:t>
            </a:r>
            <a:r>
              <a:rPr lang="es-ES" sz="1400" b="1" dirty="0" err="1">
                <a:solidFill>
                  <a:schemeClr val="accent3">
                    <a:lumMod val="75000"/>
                  </a:schemeClr>
                </a:solidFill>
                <a:latin typeface="Comic Sans MS" panose="030F0702030302020204" pitchFamily="66" charset="0"/>
              </a:rPr>
              <a:t>Könige</a:t>
            </a:r>
            <a:r>
              <a:rPr lang="es-ES" sz="1400" b="1" dirty="0">
                <a:solidFill>
                  <a:schemeClr val="accent3">
                    <a:lumMod val="75000"/>
                  </a:schemeClr>
                </a:solidFill>
                <a:latin typeface="Comic Sans MS" panose="030F0702030302020204" pitchFamily="66" charset="0"/>
              </a:rPr>
              <a:t> 18,21 </a:t>
            </a:r>
            <a:r>
              <a:rPr lang="es-ES" sz="1100" b="1" dirty="0">
                <a:solidFill>
                  <a:schemeClr val="accent3">
                    <a:lumMod val="75000"/>
                  </a:schemeClr>
                </a:solidFill>
                <a:latin typeface="Comic Sans MS" panose="030F0702030302020204" pitchFamily="66" charset="0"/>
              </a:rPr>
              <a:t>SCH2000</a:t>
            </a:r>
            <a:r>
              <a:rPr lang="es-ES" sz="1400" b="1" dirty="0">
                <a:solidFill>
                  <a:schemeClr val="accent3">
                    <a:lumMod val="75000"/>
                  </a:schemeClr>
                </a:solidFill>
                <a:latin typeface="Comic Sans MS" panose="030F0702030302020204" pitchFamily="66" charset="0"/>
              </a:rPr>
              <a:t>)</a:t>
            </a:r>
            <a:endParaRPr lang="es-E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3" y="1330370"/>
            <a:ext cx="6591978" cy="1477328"/>
          </a:xfrm>
          <a:prstGeom prst="rect">
            <a:avLst/>
          </a:prstGeom>
          <a:noFill/>
        </p:spPr>
        <p:txBody>
          <a:bodyPr wrap="square" rtlCol="0">
            <a:spAutoFit/>
          </a:bodyPr>
          <a:lstStyle/>
          <a:p>
            <a:pPr>
              <a:spcBef>
                <a:spcPts val="600"/>
              </a:spcBef>
            </a:pPr>
            <a:r>
              <a:rPr lang="de-DE" b="1" dirty="0"/>
              <a:t>Ahab  und Isebel hatten das Volk Israel tatsächlich zum Abfall von GOTT verführt. Nur wenige dienten GOTT; der Rest betete Baal, Aschera und weitere Götzen an. In diesem Zusammenhang berief GOTT den Propheten Elia,  um SEINE Beziehung zum auserwählten Volk zu erneuern (1. Kön. 17,1</a:t>
            </a:r>
            <a:r>
              <a:rPr lang="es-ES" b="1" dirty="0"/>
              <a:t>).</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337852"/>
            <a:ext cx="6591977" cy="1200329"/>
          </a:xfrm>
          <a:prstGeom prst="rect">
            <a:avLst/>
          </a:prstGeom>
          <a:noFill/>
        </p:spPr>
        <p:txBody>
          <a:bodyPr wrap="square">
            <a:spAutoFit/>
          </a:bodyPr>
          <a:lstStyle/>
          <a:p>
            <a:pPr>
              <a:spcBef>
                <a:spcPts val="600"/>
              </a:spcBef>
            </a:pPr>
            <a:r>
              <a:rPr lang="de-DE" b="1" dirty="0"/>
              <a:t>Die Botschaft des Propheten Elija – den Götzendienst aufzugeben und sich Gott zuzuwenden – wird vor der Wiederkunft erneut mit Kraft verkündet. Sein Hauptziel: den Familienaltar wiederherzustellen (Maleachi 3,23.24</a:t>
            </a:r>
            <a:r>
              <a:rPr lang="es-ES" b="1" dirty="0"/>
              <a:t>).</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2834111"/>
            <a:ext cx="6523010" cy="1477328"/>
          </a:xfrm>
          <a:prstGeom prst="rect">
            <a:avLst/>
          </a:prstGeom>
          <a:noFill/>
        </p:spPr>
        <p:txBody>
          <a:bodyPr wrap="square">
            <a:spAutoFit/>
          </a:bodyPr>
          <a:lstStyle/>
          <a:p>
            <a:pPr lvl="0">
              <a:spcBef>
                <a:spcPts val="600"/>
              </a:spcBef>
              <a:defRPr/>
            </a:pPr>
            <a:r>
              <a:rPr lang="de-DE" b="1" dirty="0">
                <a:solidFill>
                  <a:prstClr val="black"/>
                </a:solidFill>
              </a:rPr>
              <a:t>Nach mehreren Jahren der Dürre rief Elija Israel auf den Berg Karmel, um sie zur Rückkehr zu GOTT zu ermutigen, doch sie antworteten nicht (1. Könige 18,21). Es bedurfte eines Wunders, damit sie den wahren Gott erkannten (1. Könige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51668" y="5564593"/>
            <a:ext cx="6487481" cy="1200329"/>
          </a:xfrm>
          <a:prstGeom prst="rect">
            <a:avLst/>
          </a:prstGeom>
          <a:noFill/>
        </p:spPr>
        <p:txBody>
          <a:bodyPr wrap="square">
            <a:spAutoFit/>
          </a:bodyPr>
          <a:lstStyle/>
          <a:p>
            <a:pPr lvl="0">
              <a:spcBef>
                <a:spcPts val="600"/>
              </a:spcBef>
              <a:defRPr/>
            </a:pPr>
            <a:r>
              <a:rPr lang="de-DE" b="1" dirty="0">
                <a:solidFill>
                  <a:prstClr val="black"/>
                </a:solidFill>
              </a:rPr>
              <a:t>Durch die Familie wird der GOTTESDIENST in den Gemeinden und den Nationen wiederhergestellt. Wer wird diese Arbeit vollbringen? Du und ich sind der Elia, den die Gesellschaft heute braucht.</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99886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JESAJA: DER MESSIAS PROPHET</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0" y="594791"/>
            <a:ext cx="9988698" cy="646331"/>
          </a:xfrm>
          <a:prstGeom prst="rect">
            <a:avLst/>
          </a:prstGeom>
          <a:noFill/>
        </p:spPr>
        <p:txBody>
          <a:bodyPr wrap="square">
            <a:spAutoFit/>
          </a:bodyPr>
          <a:lstStyle/>
          <a:p>
            <a:pPr algn="ctr"/>
            <a:r>
              <a:rPr lang="de-DE"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„Wir gingen alle in die Irre wie Schafe, ein jeder sah auf seinen Weg. Aber der HERR warf unser aller Sünde auf Ihn“ (</a:t>
            </a:r>
            <a:r>
              <a:rPr lang="de-DE"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Jesaja 53,6)</a:t>
            </a:r>
            <a:endParaRPr lang="de-DE"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81565" y="1403928"/>
            <a:ext cx="8143659" cy="707886"/>
          </a:xfrm>
          <a:prstGeom prst="rect">
            <a:avLst/>
          </a:prstGeom>
          <a:noFill/>
        </p:spPr>
        <p:txBody>
          <a:bodyPr wrap="square" rtlCol="0">
            <a:spAutoFit/>
          </a:bodyPr>
          <a:lstStyle/>
          <a:p>
            <a:pPr>
              <a:spcBef>
                <a:spcPts val="600"/>
              </a:spcBef>
            </a:pPr>
            <a:r>
              <a:rPr lang="de-DE" sz="2000" b="1" dirty="0"/>
              <a:t>Jesaja wurde berufen, das Volk aufzufordern, seine Sünde anzuerkennen und GOTTES Vergebung anzunehmen (Jesaja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458" r="458"/>
          <a:stretch>
            <a:fillRect/>
          </a:stretch>
        </p:blipFill>
        <p:spPr>
          <a:xfrm>
            <a:off x="2794035" y="4783830"/>
            <a:ext cx="342922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91204"/>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8247" y="2062586"/>
            <a:ext cx="9040233" cy="1323439"/>
          </a:xfrm>
          <a:prstGeom prst="rect">
            <a:avLst/>
          </a:prstGeom>
          <a:noFill/>
        </p:spPr>
        <p:txBody>
          <a:bodyPr wrap="square">
            <a:spAutoFit/>
          </a:bodyPr>
          <a:lstStyle/>
          <a:p>
            <a:pPr>
              <a:spcBef>
                <a:spcPts val="600"/>
              </a:spcBef>
            </a:pPr>
            <a:r>
              <a:rPr lang="de-DE" sz="2000" b="1" dirty="0"/>
              <a:t>Als König Usia starb, erhielt Jesaja eine beeindruckende Vision, an die er sich während seines gesamten Dienstes erinnern würde: GOTT war in Seinem heiligen Tempel und während die Türschwellen erbebten, bebte auch das Herz des Propheten wegen seiner eigenen Unwürdigkeit (Jesaja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367486" y="4895721"/>
            <a:ext cx="2816960" cy="1938992"/>
          </a:xfrm>
          <a:prstGeom prst="rect">
            <a:avLst/>
          </a:prstGeom>
          <a:noFill/>
        </p:spPr>
        <p:txBody>
          <a:bodyPr wrap="square">
            <a:spAutoFit/>
          </a:bodyPr>
          <a:lstStyle/>
          <a:p>
            <a:pPr>
              <a:spcBef>
                <a:spcPts val="600"/>
              </a:spcBef>
            </a:pPr>
            <a:r>
              <a:rPr lang="de-DE" sz="2000" b="1" dirty="0"/>
              <a:t>Es überrascht nicht, </a:t>
            </a:r>
            <a:br>
              <a:rPr lang="de-DE" sz="2000" b="1" dirty="0"/>
            </a:br>
            <a:r>
              <a:rPr lang="de-DE" sz="2000" b="1" dirty="0"/>
              <a:t>dass das Buch Jesaja </a:t>
            </a:r>
            <a:br>
              <a:rPr lang="de-DE" sz="2000" b="1" dirty="0"/>
            </a:br>
            <a:r>
              <a:rPr lang="de-DE" sz="2000" b="1" dirty="0"/>
              <a:t>als „ProtoEvangelium“ bezeichnet wird (also das Evangelium vor dem Evangelium).</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8246" y="3995456"/>
            <a:ext cx="9043754" cy="707886"/>
          </a:xfrm>
          <a:prstGeom prst="rect">
            <a:avLst/>
          </a:prstGeom>
          <a:noFill/>
        </p:spPr>
        <p:txBody>
          <a:bodyPr wrap="square">
            <a:spAutoFit/>
          </a:bodyPr>
          <a:lstStyle/>
          <a:p>
            <a:pPr>
              <a:spcBef>
                <a:spcPts val="600"/>
              </a:spcBef>
            </a:pPr>
            <a:r>
              <a:rPr lang="de-DE" sz="2000" b="1" dirty="0"/>
              <a:t>Sein langer Dienst umfasste nicht nur den Ruf zur Buße, sondern er verkündete besonders das Werk JESU, des MESSIAS</a:t>
            </a:r>
            <a:r>
              <a:rPr lang="es-ES" sz="2000" b="1" dirty="0"/>
              <a:t>.</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de-DE" sz="2000" b="1" dirty="0">
                <a:solidFill>
                  <a:prstClr val="black"/>
                </a:solidFill>
              </a:rPr>
              <a:t>Nachdem er gereinigt wurde und ihm vergeben worden war, konnte er ohne Angst GOTTES Botschaft verkünden</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de-DE" sz="2000" b="1" dirty="0">
                <a:solidFill>
                  <a:prstClr val="black"/>
                </a:solidFill>
              </a:rPr>
              <a:t>„Hier bin ich, sende mich“ (Jes. 6,6-8</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JESAJA: DER MESSIAS PROPHET</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de-DE"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„Wir gingen alle in die Irre wie Schafe, ein jeder sah auf seinen Weg. Aber der HERR warf unser aller Sünde auf Ihn“</a:t>
            </a: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(Jesaja 53,6)</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449771123"/>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de-DE" sz="2000" b="1" dirty="0"/>
              <a:t>Jesaja 53 enthält eine ausführliche Erklärung des Erlösungsplans JESU:</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de-DE"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DER PROPHET DER ZUKUNFT</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chemeClr val="accent6">
                    <a:lumMod val="75000"/>
                  </a:schemeClr>
                </a:solidFill>
                <a:latin typeface="Comic Sans MS" panose="030F0702030302020204" pitchFamily="66" charset="0"/>
              </a:rPr>
              <a:t>„Aber es ist ein GOTT im Himmel, der kann verborgene Dinge offenbaren; Der hat dem König Nebukadnezar angezeigt, was in künftigen Zeiten geschehen soll“</a:t>
            </a:r>
            <a:r>
              <a:rPr lang="es-ES" b="1" dirty="0">
                <a:solidFill>
                  <a:schemeClr val="accent6">
                    <a:lumMod val="75000"/>
                  </a:schemeClr>
                </a:solidFill>
                <a:latin typeface="Comic Sans MS" panose="030F0702030302020204" pitchFamily="66" charset="0"/>
              </a:rPr>
              <a:t> </a:t>
            </a:r>
            <a:r>
              <a:rPr lang="es-ES" sz="1400" b="1" dirty="0">
                <a:solidFill>
                  <a:schemeClr val="accent6">
                    <a:lumMod val="75000"/>
                  </a:schemeClr>
                </a:solidFill>
                <a:latin typeface="Comic Sans MS" panose="030F0702030302020204" pitchFamily="66" charset="0"/>
              </a:rPr>
              <a:t>(Daniel 2,28a </a:t>
            </a:r>
            <a:r>
              <a:rPr lang="es-ES" sz="1100" b="1" dirty="0" err="1">
                <a:solidFill>
                  <a:schemeClr val="accent6">
                    <a:lumMod val="75000"/>
                  </a:schemeClr>
                </a:solidFill>
                <a:latin typeface="Comic Sans MS" panose="030F0702030302020204" pitchFamily="66" charset="0"/>
              </a:rPr>
              <a:t>LÜ</a:t>
            </a:r>
            <a:r>
              <a:rPr lang="es-ES" sz="1100" b="1" dirty="0">
                <a:solidFill>
                  <a:schemeClr val="accent6">
                    <a:lumMod val="75000"/>
                  </a:schemeClr>
                </a:solidFill>
                <a:latin typeface="Comic Sans MS" panose="030F0702030302020204" pitchFamily="66" charset="0"/>
              </a:rPr>
              <a:t> 1912</a:t>
            </a:r>
            <a:r>
              <a:rPr lang="es-ES" sz="1400" b="1" dirty="0">
                <a:solidFill>
                  <a:schemeClr val="accent6">
                    <a:lumMod val="75000"/>
                  </a:schemeClr>
                </a:solidFill>
                <a:latin typeface="Comic Sans MS" panose="030F0702030302020204" pitchFamily="66" charset="0"/>
              </a:rPr>
              <a:t>)</a:t>
            </a:r>
            <a:endParaRPr lang="es-ES" b="1"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71551"/>
            <a:ext cx="5286375" cy="2031325"/>
          </a:xfrm>
          <a:prstGeom prst="rect">
            <a:avLst/>
          </a:prstGeom>
          <a:noFill/>
        </p:spPr>
        <p:txBody>
          <a:bodyPr wrap="square" rtlCol="0">
            <a:spAutoFit/>
          </a:bodyPr>
          <a:lstStyle/>
          <a:p>
            <a:pPr>
              <a:spcBef>
                <a:spcPts val="600"/>
              </a:spcBef>
            </a:pPr>
            <a:r>
              <a:rPr lang="de-DE" b="1" dirty="0"/>
              <a:t>Von Anfang an war Daniel für seine Treue bekannt. Er war treu im Essen (Dan. 1,8); er war treu darin, GOTT zu verherrlichen (Dan. 2,27-30); er war treu darin, das Böse für Nebukadnezar vorherzusagen (Dan. 4,19); er war treu darin, Belshazzars Sünde zu verurteilen (Dan. 5,22-23); er war treu in seinem Gebetsleben (Dan.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192101"/>
            <a:ext cx="7421687" cy="1200329"/>
          </a:xfrm>
          <a:prstGeom prst="rect">
            <a:avLst/>
          </a:prstGeom>
          <a:noFill/>
        </p:spPr>
        <p:txBody>
          <a:bodyPr wrap="square">
            <a:spAutoFit/>
          </a:bodyPr>
          <a:lstStyle/>
          <a:p>
            <a:pPr>
              <a:spcBef>
                <a:spcPts val="600"/>
              </a:spcBef>
            </a:pPr>
            <a:r>
              <a:rPr lang="de-DE" b="1" dirty="0"/>
              <a:t>Neben der Botschaft, die er mit seinem eigenen Leben übermittelte, wurde er berufen, den Aufstieg und Fall der großen Weltreiche anzukündigen: Babylon, Persien, Griechenland, Rom und Europa (Dan.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81655"/>
            <a:ext cx="3710842" cy="1754326"/>
          </a:xfrm>
          <a:prstGeom prst="rect">
            <a:avLst/>
          </a:prstGeom>
          <a:noFill/>
        </p:spPr>
        <p:txBody>
          <a:bodyPr wrap="square">
            <a:spAutoFit/>
          </a:bodyPr>
          <a:lstStyle/>
          <a:p>
            <a:pPr>
              <a:spcBef>
                <a:spcPts val="600"/>
              </a:spcBef>
            </a:pPr>
            <a:r>
              <a:rPr lang="de-DE" b="1" dirty="0"/>
              <a:t>Vermischt mit den Prophezeiungen der Reiche verkündete Daniel das Gericht (Dan. 7,9-10) und die genaue Zeit der ersten Ankunft JESU</a:t>
            </a:r>
            <a:br>
              <a:rPr lang="de-DE" b="1" dirty="0"/>
            </a:br>
            <a:r>
              <a:rPr lang="de-DE" b="1" dirty="0"/>
              <a:t>(Dan.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730535" y="5925205"/>
            <a:ext cx="5732601" cy="923330"/>
          </a:xfrm>
          <a:prstGeom prst="rect">
            <a:avLst/>
          </a:prstGeom>
          <a:noFill/>
        </p:spPr>
        <p:txBody>
          <a:bodyPr wrap="square">
            <a:spAutoFit/>
          </a:bodyPr>
          <a:lstStyle/>
          <a:p>
            <a:pPr>
              <a:spcBef>
                <a:spcPts val="600"/>
              </a:spcBef>
            </a:pPr>
            <a:r>
              <a:rPr lang="de-DE" b="1" dirty="0"/>
              <a:t>Seine Prophezeiungen helfen uns heute, die Erfüllung des Teils zu verkünden, der noch erfüllt werden muss: die Ankunft des Reiches GOTTES (Dan. 2,44; 7,27).</a:t>
            </a:r>
            <a:endParaRPr lang="es-ES" b="1" dirty="0"/>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C88A0CC-1140-88DC-8267-D8E7416B17C9}"/>
              </a:ext>
            </a:extLst>
          </p:cNvPr>
          <p:cNvSpPr txBox="1"/>
          <p:nvPr/>
        </p:nvSpPr>
        <p:spPr>
          <a:xfrm>
            <a:off x="4238625" y="2232947"/>
            <a:ext cx="5105402" cy="2862322"/>
          </a:xfrm>
          <a:prstGeom prst="rect">
            <a:avLst/>
          </a:prstGeom>
          <a:noFill/>
        </p:spPr>
        <p:txBody>
          <a:bodyPr wrap="square">
            <a:spAutoFit/>
          </a:bodyPr>
          <a:lstStyle/>
          <a:p>
            <a:pPr>
              <a:spcBef>
                <a:spcPts val="600"/>
              </a:spcBef>
            </a:pPr>
            <a:r>
              <a:rPr lang="de-DE" sz="2000" b="1" dirty="0"/>
              <a:t>Sein entbehrungsreiches Leben und seine Überzeugung, Sünden anzuprangern zu müssen und eindringlich zur Umkehr aufzurufen, veranlassten viele, sich taufen zu lassen (Markus 1,4–6). Sein Wirken markierte einen Wendepunkt in Israel, dem der Teufel nur schwach entgegenwirken konnte, was schließlich zum Tod des Propheten führte (Lukas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584775"/>
          </a:xfrm>
          <a:prstGeom prst="rect">
            <a:avLst/>
          </a:prstGeom>
          <a:noFill/>
        </p:spPr>
        <p:txBody>
          <a:bodyPr wrap="square">
            <a:spAutoFit/>
            <a:scene3d>
              <a:camera prst="orthographicFront"/>
              <a:lightRig rig="threePt" dir="t"/>
            </a:scene3d>
            <a:sp3d extrusionH="57150">
              <a:bevelT h="25400" prst="softRound"/>
            </a:sp3d>
          </a:bodyPr>
          <a:lstStyle/>
          <a:p>
            <a:pPr algn="ctr"/>
            <a:r>
              <a:rPr lang="de-DE" sz="3200" b="1" dirty="0">
                <a:ln w="22225">
                  <a:noFill/>
                  <a:prstDash val="solid"/>
                </a:ln>
                <a:solidFill>
                  <a:schemeClr val="bg2">
                    <a:lumMod val="40000"/>
                    <a:lumOff val="60000"/>
                  </a:schemeClr>
                </a:solidFill>
                <a:effectLst>
                  <a:outerShdw blurRad="50800" dist="38100" dir="4200000" algn="ctr" rotWithShape="0">
                    <a:srgbClr val="FF0000"/>
                  </a:outerShdw>
                </a:effectLst>
              </a:rPr>
              <a:t>JOHANNES D. TÄUFER: WEGBEREITER DES MESSIAS</a:t>
            </a:r>
          </a:p>
        </p:txBody>
      </p:sp>
      <p:sp>
        <p:nvSpPr>
          <p:cNvPr id="4" name="CuadroTexto 3">
            <a:extLst>
              <a:ext uri="{FF2B5EF4-FFF2-40B4-BE49-F238E27FC236}">
                <a16:creationId xmlns:a16="http://schemas.microsoft.com/office/drawing/2014/main" id="{47EF7D01-92EB-2208-25CA-BCF6A728F75A}"/>
              </a:ext>
            </a:extLst>
          </p:cNvPr>
          <p:cNvSpPr txBox="1"/>
          <p:nvPr/>
        </p:nvSpPr>
        <p:spPr>
          <a:xfrm>
            <a:off x="653208" y="653238"/>
            <a:ext cx="9187690" cy="646331"/>
          </a:xfrm>
          <a:prstGeom prst="rect">
            <a:avLst/>
          </a:prstGeom>
          <a:noFill/>
        </p:spPr>
        <p:txBody>
          <a:bodyPr wrap="square">
            <a:spAutoFit/>
          </a:bodyPr>
          <a:lstStyle/>
          <a:p>
            <a:pPr algn="ctr"/>
            <a:r>
              <a:rPr lang="de-DE" b="1" dirty="0">
                <a:solidFill>
                  <a:srgbClr val="B9F5FD"/>
                </a:solidFill>
                <a:effectLst>
                  <a:outerShdw blurRad="38100" dist="38100" dir="2700000" algn="tl">
                    <a:srgbClr val="000000">
                      <a:alpha val="43137"/>
                    </a:srgbClr>
                  </a:outerShdw>
                </a:effectLst>
                <a:latin typeface="Comic Sans MS" panose="030F0702030302020204" pitchFamily="66" charset="0"/>
              </a:rPr>
              <a:t>Er sprach: »Ich bin die Stimme eines Predigers in der Wüste: ,Ebnet den Weg des HERRN!«, wie der Prophet Jesaja gesagt hat.‘ “</a:t>
            </a:r>
            <a:r>
              <a:rPr lang="es-E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rgbClr val="B9F5FD"/>
                </a:solidFill>
                <a:effectLst>
                  <a:outerShdw blurRad="38100" dist="38100" dir="2700000" algn="tl">
                    <a:srgbClr val="000000">
                      <a:alpha val="43137"/>
                    </a:srgbClr>
                  </a:outerShdw>
                </a:effectLst>
                <a:latin typeface="Comic Sans MS" panose="030F0702030302020204" pitchFamily="66" charset="0"/>
              </a:rPr>
              <a:t>(Joh 1,23)</a:t>
            </a:r>
          </a:p>
        </p:txBody>
      </p:sp>
      <p:sp>
        <p:nvSpPr>
          <p:cNvPr id="5" name="CuadroTexto 4">
            <a:extLst>
              <a:ext uri="{FF2B5EF4-FFF2-40B4-BE49-F238E27FC236}">
                <a16:creationId xmlns:a16="http://schemas.microsoft.com/office/drawing/2014/main" id="{85CCD2AC-8F49-00F8-5E69-0E401711DE56}"/>
              </a:ext>
            </a:extLst>
          </p:cNvPr>
          <p:cNvSpPr txBox="1"/>
          <p:nvPr/>
        </p:nvSpPr>
        <p:spPr>
          <a:xfrm>
            <a:off x="1" y="1510307"/>
            <a:ext cx="10678608" cy="707886"/>
          </a:xfrm>
          <a:prstGeom prst="rect">
            <a:avLst/>
          </a:prstGeom>
          <a:noFill/>
        </p:spPr>
        <p:txBody>
          <a:bodyPr wrap="square" rtlCol="0">
            <a:spAutoFit/>
          </a:bodyPr>
          <a:lstStyle/>
          <a:p>
            <a:pPr>
              <a:spcBef>
                <a:spcPts val="600"/>
              </a:spcBef>
            </a:pPr>
            <a:r>
              <a:rPr lang="de-DE" sz="2000" b="1" dirty="0"/>
              <a:t>Wie andere Propheten – wie Samuel oder Jeremia – wurde Johannes vor seiner Geburt erwählt. Er wurde berufen, das Werk Elias zu tun, als Vorläufer des MESSIAS (Luk. 1,13-17).</a:t>
            </a:r>
            <a:endParaRPr lang="es-ES" sz="2000" b="1" dirty="0"/>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8551" r="8551"/>
          <a:stretch>
            <a:fillRect/>
          </a:stretch>
        </p:blipFill>
        <p:spPr>
          <a:xfrm>
            <a:off x="156337" y="2294502"/>
            <a:ext cx="3967988"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0" y="6140440"/>
            <a:ext cx="12191999" cy="707886"/>
          </a:xfrm>
          <a:prstGeom prst="rect">
            <a:avLst/>
          </a:prstGeom>
          <a:noFill/>
        </p:spPr>
        <p:txBody>
          <a:bodyPr wrap="square">
            <a:spAutoFit/>
          </a:bodyPr>
          <a:lstStyle/>
          <a:p>
            <a:pPr>
              <a:spcBef>
                <a:spcPts val="600"/>
              </a:spcBef>
            </a:pPr>
            <a:r>
              <a:rPr lang="de-DE" sz="2000" b="1" dirty="0"/>
              <a:t>Es ist kein Rosenbett. Es verlangt Treue, Überzeugung und Hingabe. Sicherheit ist nicht garantiert, aber ewiges Leben (unseres und das derjenigen, die die Botschaft heute annehmen).</a:t>
            </a:r>
            <a:endParaRPr lang="es-ES" sz="2000" b="1" dirty="0"/>
          </a:p>
        </p:txBody>
      </p:sp>
      <p:sp>
        <p:nvSpPr>
          <p:cNvPr id="16" name="CuadroTexto 15">
            <a:extLst>
              <a:ext uri="{FF2B5EF4-FFF2-40B4-BE49-F238E27FC236}">
                <a16:creationId xmlns:a16="http://schemas.microsoft.com/office/drawing/2014/main" id="{129001D1-E93B-8904-4D65-4B585EDBE372}"/>
              </a:ext>
            </a:extLst>
          </p:cNvPr>
          <p:cNvSpPr txBox="1"/>
          <p:nvPr/>
        </p:nvSpPr>
        <p:spPr>
          <a:xfrm>
            <a:off x="0" y="5110023"/>
            <a:ext cx="9344027" cy="1015663"/>
          </a:xfrm>
          <a:prstGeom prst="rect">
            <a:avLst/>
          </a:prstGeom>
          <a:noFill/>
        </p:spPr>
        <p:txBody>
          <a:bodyPr wrap="square">
            <a:spAutoFit/>
          </a:bodyPr>
          <a:lstStyle/>
          <a:p>
            <a:pPr>
              <a:spcBef>
                <a:spcPts val="600"/>
              </a:spcBef>
            </a:pPr>
            <a:r>
              <a:rPr lang="de-DE" sz="2000" b="1" dirty="0"/>
              <a:t>Das Werk des Johannes (das auch das Werk von Elia ist) ist nun unser Werk. Wir sind berufen, uns auf das Kommen JESU vorzubereiten, indem wir allen das Evangelium von Buße und Erlösung durch den sühnenden Tod JESU verkünden.</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257300" y="907511"/>
            <a:ext cx="10471969" cy="4893647"/>
          </a:xfrm>
          <a:prstGeom prst="rect">
            <a:avLst/>
          </a:prstGeom>
          <a:noFill/>
        </p:spPr>
        <p:txBody>
          <a:bodyPr wrap="square">
            <a:spAutoFit/>
          </a:bodyPr>
          <a:lstStyle/>
          <a:p>
            <a:pPr>
              <a:spcBef>
                <a:spcPts val="600"/>
              </a:spcBef>
            </a:pPr>
            <a:r>
              <a:rPr lang="de-DE" sz="2600" b="1" dirty="0">
                <a:solidFill>
                  <a:schemeClr val="accent5">
                    <a:lumMod val="50000"/>
                  </a:schemeClr>
                </a:solidFill>
                <a:latin typeface="Constantia" panose="02030602050306030303" pitchFamily="18" charset="0"/>
              </a:rPr>
              <a:t>„Von besonderem Wert für die heutige Gemeinde GOTTES auf Erden — der Hüterin Seines Weinbergs — sind die Botschaften des Rats und der Ermahnung, die von Seinen Propheten mitgeteilt wurden, um Seinen ewigen Ratschluß mit der Menschheit kundzutun. GOTTES Liebe zur verlorenen Menschheit und sein Plan zu ihrer Erlösung sind uns in den Lehren der Propheten klar offenbart</a:t>
            </a:r>
            <a:r>
              <a:rPr lang="es-ES" sz="2600" b="1" dirty="0">
                <a:solidFill>
                  <a:schemeClr val="accent5">
                    <a:lumMod val="50000"/>
                  </a:schemeClr>
                </a:solidFill>
                <a:latin typeface="Constantia" panose="02030602050306030303" pitchFamily="18" charset="0"/>
              </a:rPr>
              <a:t>. […] </a:t>
            </a:r>
            <a:r>
              <a:rPr lang="de-DE" sz="2600" b="1" dirty="0">
                <a:solidFill>
                  <a:schemeClr val="accent5">
                    <a:lumMod val="50000"/>
                  </a:schemeClr>
                </a:solidFill>
                <a:latin typeface="Constantia" panose="02030602050306030303" pitchFamily="18" charset="0"/>
              </a:rPr>
              <a:t>Gottes Botschaft an Seine Gemeinde heute, d.h. an alle, die als treue Weinbergarbeiter Seinen Weinberg bearbeiten, ist keine andere als die der Propheten vor alters: „Lieblicher Weinberg, singet ihm zu! Ich, der HERR, behüte ihn und begieße ihn immer wieder. Damit man ihn nicht verderbe, will Ich ihn Tag und Nacht behüten“</a:t>
            </a:r>
            <a:endParaRPr lang="es-ES" sz="2600" b="1" dirty="0">
              <a:solidFill>
                <a:schemeClr val="accent5">
                  <a:lumMod val="5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4793079" y="5657387"/>
            <a:ext cx="6769418" cy="338554"/>
          </a:xfrm>
          <a:prstGeom prst="rect">
            <a:avLst/>
          </a:prstGeom>
          <a:noFill/>
        </p:spPr>
        <p:txBody>
          <a:bodyPr wrap="none" rtlCol="0">
            <a:spAutoFit/>
          </a:bodyPr>
          <a:lstStyle/>
          <a:p>
            <a:pPr algn="r"/>
            <a:r>
              <a:rPr lang="de-DE" sz="1600" b="1" dirty="0">
                <a:solidFill>
                  <a:schemeClr val="accent5">
                    <a:lumMod val="50000"/>
                  </a:schemeClr>
                </a:solidFill>
              </a:rPr>
              <a:t>E.G. White, Prophets and Kings (Propheten u. Könige), S. 22 (entl. Ausg.)</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20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s-ES" sz="3600" b="1" dirty="0" err="1">
                <a:ln w="6600">
                  <a:solidFill>
                    <a:srgbClr val="FF66F9"/>
                  </a:solidFill>
                  <a:prstDash val="solid"/>
                </a:ln>
                <a:solidFill>
                  <a:srgbClr val="FFFFFF"/>
                </a:solidFill>
                <a:effectLst>
                  <a:outerShdw dist="38100" dir="2700000" algn="tl" rotWithShape="0">
                    <a:srgbClr val="FF66F9"/>
                  </a:outerShdw>
                </a:effectLst>
              </a:rPr>
              <a:t>ANHANG</a:t>
            </a:r>
            <a:r>
              <a:rPr lang="es-ES" sz="3600" b="1" dirty="0">
                <a:ln w="6600">
                  <a:solidFill>
                    <a:srgbClr val="FF66F9"/>
                  </a:solidFill>
                  <a:prstDash val="solid"/>
                </a:ln>
                <a:solidFill>
                  <a:srgbClr val="FFFFFF"/>
                </a:solidFill>
                <a:effectLst>
                  <a:outerShdw dist="38100" dir="2700000" algn="tl" rotWithShape="0">
                    <a:srgbClr val="FF66F9"/>
                  </a:outerShdw>
                </a:effectLst>
              </a:rPr>
              <a:t>:</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de-DE"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DER PROPHETISCHE RUF AN ELLEN G. WHITE</a:t>
            </a:r>
            <a:endParaRPr lang="es-ES"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de-DE" sz="2000" b="1" dirty="0"/>
              <a:t>Ellen Gould Harmon erhielt ihr erstes Gesicht im Dezember 1844, als sie 17 Jahre alt war.</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3088634"/>
            <a:ext cx="11926957" cy="1015663"/>
          </a:xfrm>
          <a:prstGeom prst="rect">
            <a:avLst/>
          </a:prstGeom>
          <a:noFill/>
        </p:spPr>
        <p:txBody>
          <a:bodyPr wrap="square">
            <a:spAutoFit/>
          </a:bodyPr>
          <a:lstStyle/>
          <a:p>
            <a:pPr lvl="0">
              <a:spcBef>
                <a:spcPts val="600"/>
              </a:spcBef>
              <a:defRPr/>
            </a:pPr>
            <a:r>
              <a:rPr lang="de-DE" sz="2000" b="1" dirty="0">
                <a:solidFill>
                  <a:prstClr val="black"/>
                </a:solidFill>
              </a:rPr>
              <a:t>Mit dieser Vision versicherte GOTT den Gläubigen, dass sie auf dem richtigen Weg seien. Obwohl anfangs nur wenige Ellen glaubten, wurde sie schließlich als Prophetin akzeptiert. Ihre Botschaften ermutigten und leiteten das adventistische Volk von Anfang an, und das tun sie bis heute.</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323439"/>
          </a:xfrm>
          <a:prstGeom prst="rect">
            <a:avLst/>
          </a:prstGeom>
          <a:noFill/>
        </p:spPr>
        <p:txBody>
          <a:bodyPr wrap="square">
            <a:spAutoFit/>
          </a:bodyPr>
          <a:lstStyle/>
          <a:p>
            <a:pPr lvl="0">
              <a:spcBef>
                <a:spcPts val="600"/>
              </a:spcBef>
              <a:defRPr/>
            </a:pPr>
            <a:r>
              <a:rPr lang="de-DE" sz="2000" b="1" dirty="0">
                <a:solidFill>
                  <a:prstClr val="black"/>
                </a:solidFill>
              </a:rPr>
              <a:t>In diesem Zusammenhang wurde Ellen ein Weg gezeigt, der von dieser Erde ins himmlische Jerusalem führte, und die adventistischen Gläubigen bewegten sich auf den Weg zur Heiligen Stadt, geleitet von Jesus. Wenn ihre Augen auf Jesus gerichtet blieben, gingen sie den Weg entlang. </a:t>
            </a:r>
            <a:br>
              <a:rPr lang="de-DE" sz="2000" b="1" dirty="0">
                <a:solidFill>
                  <a:prstClr val="black"/>
                </a:solidFill>
              </a:rPr>
            </a:br>
            <a:r>
              <a:rPr lang="de-DE" sz="2000" b="1" dirty="0">
                <a:solidFill>
                  <a:prstClr val="black"/>
                </a:solidFill>
              </a:rPr>
              <a:t>Wenn sie wegsahen, fielen sie davon ab.</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lvl="0">
              <a:spcBef>
                <a:spcPts val="600"/>
              </a:spcBef>
              <a:defRPr/>
            </a:pPr>
            <a:r>
              <a:rPr lang="de-DE" sz="2000" b="1" dirty="0">
                <a:solidFill>
                  <a:prstClr val="black"/>
                </a:solidFill>
              </a:rPr>
              <a:t>William Miller hatte die Prophezeiung von Daniel 8,14 als Ankündigung der Rückkehr JESU im Jahr 1843 interpretiert. Später wurde das Datum des 22. Oktober 1844 festgelegt. Doch JESUS kam nicht.</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663</TotalTime>
  <Words>2070</Words>
  <Application>Microsoft Office PowerPoint</Application>
  <PresentationFormat>Panorámica</PresentationFormat>
  <Paragraphs>81</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 Display</vt:lpstr>
      <vt:lpstr>Comic Sans MS</vt:lpstr>
      <vt:lpstr>Arial</vt:lpstr>
      <vt:lpstr>Constantia</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119</cp:revision>
  <dcterms:created xsi:type="dcterms:W3CDTF">2026-09-11T15:58:36Z</dcterms:created>
  <dcterms:modified xsi:type="dcterms:W3CDTF">2026-10-09T20:39:09Z</dcterms:modified>
</cp:coreProperties>
</file>