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26"/>
  </p:notesMasterIdLst>
  <p:sldIdLst>
    <p:sldId id="296" r:id="rId3"/>
    <p:sldId id="295" r:id="rId4"/>
    <p:sldId id="257" r:id="rId5"/>
    <p:sldId id="297" r:id="rId6"/>
    <p:sldId id="258" r:id="rId7"/>
    <p:sldId id="299" r:id="rId8"/>
    <p:sldId id="292" r:id="rId9"/>
    <p:sldId id="300" r:id="rId10"/>
    <p:sldId id="259" r:id="rId11"/>
    <p:sldId id="301" r:id="rId12"/>
    <p:sldId id="260" r:id="rId13"/>
    <p:sldId id="302" r:id="rId14"/>
    <p:sldId id="293" r:id="rId15"/>
    <p:sldId id="261" r:id="rId16"/>
    <p:sldId id="305" r:id="rId17"/>
    <p:sldId id="303" r:id="rId18"/>
    <p:sldId id="304" r:id="rId19"/>
    <p:sldId id="262" r:id="rId20"/>
    <p:sldId id="308" r:id="rId21"/>
    <p:sldId id="289" r:id="rId22"/>
    <p:sldId id="310" r:id="rId23"/>
    <p:sldId id="309" r:id="rId24"/>
    <p:sldId id="264" r:id="rId25"/>
  </p:sldIdLst>
  <p:sldSz cx="12192000" cy="6858000"/>
  <p:notesSz cx="6858000" cy="9144000"/>
  <p:embeddedFontLst>
    <p:embeddedFont>
      <p:font typeface="Candara" panose="020E0502030303020204" pitchFamily="34" charset="0"/>
      <p:regular r:id="rId27"/>
      <p:bold r:id="rId28"/>
      <p:italic r:id="rId29"/>
      <p:boldItalic r:id="rId30"/>
    </p:embeddedFont>
    <p:embeddedFont>
      <p:font typeface="Castellar" panose="020A0402060406010301" pitchFamily="18" charset="0"/>
      <p:regular r:id="rId31"/>
    </p:embeddedFont>
    <p:embeddedFont>
      <p:font typeface="Constantia" panose="02030602050306030303" pitchFamily="18" charset="0"/>
      <p:regular r:id="rId32"/>
      <p:bold r:id="rId33"/>
      <p:italic r:id="rId34"/>
      <p:boldItalic r:id="rId35"/>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AF69"/>
    <a:srgbClr val="145423"/>
    <a:srgbClr val="B9F5FD"/>
    <a:srgbClr val="94F0FC"/>
    <a:srgbClr val="6ADC85"/>
    <a:srgbClr val="2DBD4F"/>
    <a:srgbClr val="6699FF"/>
    <a:srgbClr val="B7CFFF"/>
    <a:srgbClr val="97BAFF"/>
    <a:srgbClr val="3CAA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494" autoAdjust="0"/>
    <p:restoredTop sz="94660"/>
  </p:normalViewPr>
  <p:slideViewPr>
    <p:cSldViewPr snapToGrid="0">
      <p:cViewPr varScale="1">
        <p:scale>
          <a:sx n="98" d="100"/>
          <a:sy n="98" d="100"/>
        </p:scale>
        <p:origin x="102"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6.xml"/><Relationship Id="rId3" Type="http://schemas.openxmlformats.org/officeDocument/2006/relationships/slide" Target="slides/slide1.xml"/></Relationships>
</file>

<file path=ppt/diagrams/_rels/data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 Id="rId4" Type="http://schemas.openxmlformats.org/officeDocument/2006/relationships/image" Target="../media/image29.jpeg"/></Relationships>
</file>

<file path=ppt/diagrams/_rels/data3.xml.rels><?xml version="1.0" encoding="UTF-8" standalone="yes"?>
<Relationships xmlns="http://schemas.openxmlformats.org/package/2006/relationships"><Relationship Id="rId8" Type="http://schemas.microsoft.com/office/2007/relationships/hdphoto" Target="../media/hdphoto7.wdp"/><Relationship Id="rId13" Type="http://schemas.openxmlformats.org/officeDocument/2006/relationships/image" Target="../media/image52.jpeg"/><Relationship Id="rId3" Type="http://schemas.openxmlformats.org/officeDocument/2006/relationships/image" Target="../media/image44.jpeg"/><Relationship Id="rId7" Type="http://schemas.openxmlformats.org/officeDocument/2006/relationships/image" Target="../media/image47.png"/><Relationship Id="rId12" Type="http://schemas.openxmlformats.org/officeDocument/2006/relationships/image" Target="../media/image51.jpeg"/><Relationship Id="rId2" Type="http://schemas.openxmlformats.org/officeDocument/2006/relationships/image" Target="../media/image43.jpeg"/><Relationship Id="rId1" Type="http://schemas.openxmlformats.org/officeDocument/2006/relationships/image" Target="../media/image42.jpeg"/><Relationship Id="rId6" Type="http://schemas.openxmlformats.org/officeDocument/2006/relationships/image" Target="../media/image46.jpeg"/><Relationship Id="rId11" Type="http://schemas.openxmlformats.org/officeDocument/2006/relationships/image" Target="../media/image50.jpeg"/><Relationship Id="rId5" Type="http://schemas.microsoft.com/office/2007/relationships/hdphoto" Target="../media/hdphoto6.wdp"/><Relationship Id="rId10" Type="http://schemas.openxmlformats.org/officeDocument/2006/relationships/image" Target="../media/image49.jpeg"/><Relationship Id="rId4" Type="http://schemas.openxmlformats.org/officeDocument/2006/relationships/image" Target="../media/image45.png"/><Relationship Id="rId9" Type="http://schemas.openxmlformats.org/officeDocument/2006/relationships/image" Target="../media/image48.jpeg"/><Relationship Id="rId14" Type="http://schemas.openxmlformats.org/officeDocument/2006/relationships/image" Target="../media/image53.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 Id="rId4" Type="http://schemas.openxmlformats.org/officeDocument/2006/relationships/image" Target="../media/image29.jpeg"/></Relationships>
</file>

<file path=ppt/diagrams/_rels/drawing3.xml.rels><?xml version="1.0" encoding="UTF-8" standalone="yes"?>
<Relationships xmlns="http://schemas.openxmlformats.org/package/2006/relationships"><Relationship Id="rId8" Type="http://schemas.microsoft.com/office/2007/relationships/hdphoto" Target="../media/hdphoto7.wdp"/><Relationship Id="rId13" Type="http://schemas.openxmlformats.org/officeDocument/2006/relationships/image" Target="../media/image52.jpeg"/><Relationship Id="rId3" Type="http://schemas.openxmlformats.org/officeDocument/2006/relationships/image" Target="../media/image44.jpeg"/><Relationship Id="rId7" Type="http://schemas.openxmlformats.org/officeDocument/2006/relationships/image" Target="../media/image47.png"/><Relationship Id="rId12" Type="http://schemas.openxmlformats.org/officeDocument/2006/relationships/image" Target="../media/image51.jpeg"/><Relationship Id="rId2" Type="http://schemas.openxmlformats.org/officeDocument/2006/relationships/image" Target="../media/image43.jpeg"/><Relationship Id="rId1" Type="http://schemas.openxmlformats.org/officeDocument/2006/relationships/image" Target="../media/image42.jpeg"/><Relationship Id="rId6" Type="http://schemas.openxmlformats.org/officeDocument/2006/relationships/image" Target="../media/image46.jpeg"/><Relationship Id="rId11" Type="http://schemas.openxmlformats.org/officeDocument/2006/relationships/image" Target="../media/image50.jpeg"/><Relationship Id="rId5" Type="http://schemas.microsoft.com/office/2007/relationships/hdphoto" Target="../media/hdphoto6.wdp"/><Relationship Id="rId10" Type="http://schemas.openxmlformats.org/officeDocument/2006/relationships/image" Target="../media/image49.jpeg"/><Relationship Id="rId4" Type="http://schemas.openxmlformats.org/officeDocument/2006/relationships/image" Target="../media/image45.png"/><Relationship Id="rId9" Type="http://schemas.openxmlformats.org/officeDocument/2006/relationships/image" Target="../media/image48.jpeg"/><Relationship Id="rId14" Type="http://schemas.openxmlformats.org/officeDocument/2006/relationships/image" Target="../media/image53.jpe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2" qsCatId="simple" csTypeId="urn:microsoft.com/office/officeart/2005/8/colors/colorful1#1" csCatId="colorful" phldr="1"/>
      <dgm:spPr/>
      <dgm:t>
        <a:bodyPr/>
        <a:lstStyle/>
        <a:p>
          <a:endParaRPr lang="es-ES"/>
        </a:p>
      </dgm:t>
    </dgm:pt>
    <dgm:pt modelId="{A7D4F87E-0341-4A97-BC66-2F68D2A2E44E}">
      <dgm:prSet custT="1"/>
      <dgm:spPr>
        <a:solidFill>
          <a:srgbClr val="9F7919"/>
        </a:solidFill>
      </dgm:spPr>
      <dgm:t>
        <a:bodyPr/>
        <a:lstStyle/>
        <a:p>
          <a:r>
            <a:rPr lang="de-DE" sz="2000" b="1" noProof="0" dirty="0">
              <a:effectLst>
                <a:outerShdw blurRad="38100" dist="38100" dir="2700000" algn="tl">
                  <a:srgbClr val="000000">
                    <a:alpha val="59000"/>
                  </a:srgbClr>
                </a:outerShdw>
              </a:effectLst>
            </a:rPr>
            <a:t>In Sichem wurde ihm versprochen, </a:t>
          </a:r>
          <a:br>
            <a:rPr lang="de-DE" sz="2000" b="1" noProof="0" dirty="0">
              <a:effectLst>
                <a:outerShdw blurRad="38100" dist="38100" dir="2700000" algn="tl">
                  <a:srgbClr val="000000">
                    <a:alpha val="59000"/>
                  </a:srgbClr>
                </a:outerShdw>
              </a:effectLst>
            </a:rPr>
          </a:br>
          <a:r>
            <a:rPr lang="de-DE" sz="2000" b="1" noProof="0" dirty="0">
              <a:effectLst>
                <a:outerShdw blurRad="38100" dist="38100" dir="2700000" algn="tl">
                  <a:srgbClr val="000000">
                    <a:alpha val="59000"/>
                  </a:srgbClr>
                </a:outerShdw>
              </a:effectLst>
            </a:rPr>
            <a:t>dass seine Nachkommen das Land Kanaan erben würden </a:t>
          </a:r>
          <a:br>
            <a:rPr lang="de-DE" sz="2000" b="1" noProof="0" dirty="0">
              <a:effectLst>
                <a:outerShdw blurRad="38100" dist="38100" dir="2700000" algn="tl">
                  <a:srgbClr val="000000">
                    <a:alpha val="59000"/>
                  </a:srgbClr>
                </a:outerShdw>
              </a:effectLst>
            </a:rPr>
          </a:br>
          <a:r>
            <a:rPr lang="de-DE" sz="2000" b="1" noProof="0" dirty="0">
              <a:effectLst>
                <a:outerShdw blurRad="38100" dist="38100" dir="2700000" algn="tl">
                  <a:srgbClr val="000000">
                    <a:alpha val="59000"/>
                  </a:srgbClr>
                </a:outerShdw>
              </a:effectLst>
            </a:rPr>
            <a:t>(1. Mo 12,6-7)</a:t>
          </a:r>
          <a:endParaRPr lang="en-US" sz="2000" noProof="0" dirty="0">
            <a:effectLst>
              <a:outerShdw blurRad="38100" dist="38100" dir="2700000" algn="tl">
                <a:srgbClr val="000000">
                  <a:alpha val="59000"/>
                </a:srgbClr>
              </a:outerShdw>
            </a:effectLst>
          </a:endParaRPr>
        </a:p>
      </dgm:t>
    </dgm:pt>
    <dgm:pt modelId="{C3BADD93-D035-40F5-8741-2FF394DBECE8}" type="par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491BE7FD-8FE6-44EE-AF33-5F9CB9DC3673}">
      <dgm:prSet custT="1"/>
      <dgm:spPr>
        <a:solidFill>
          <a:schemeClr val="accent1">
            <a:lumMod val="75000"/>
          </a:schemeClr>
        </a:solidFill>
      </dgm:spPr>
      <dgm:t>
        <a:bodyPr/>
        <a:lstStyle/>
        <a:p>
          <a:pPr rtl="0"/>
          <a:r>
            <a:rPr lang="de-DE" sz="2000" b="1" noProof="0" dirty="0">
              <a:effectLst>
                <a:outerShdw blurRad="38100" dist="38100" dir="2700000" algn="tl">
                  <a:srgbClr val="000000">
                    <a:alpha val="59000"/>
                  </a:srgbClr>
                </a:outerShdw>
              </a:effectLst>
            </a:rPr>
            <a:t>In Bethel erneuerte GOTT Seinen Bund und verhieß ihm, </a:t>
          </a:r>
          <a:br>
            <a:rPr lang="de-DE" sz="2000" b="1" noProof="0" dirty="0">
              <a:effectLst>
                <a:outerShdw blurRad="38100" dist="38100" dir="2700000" algn="tl">
                  <a:srgbClr val="000000">
                    <a:alpha val="59000"/>
                  </a:srgbClr>
                </a:outerShdw>
              </a:effectLst>
            </a:rPr>
          </a:br>
          <a:r>
            <a:rPr lang="de-DE" sz="2000" b="1" noProof="0" dirty="0">
              <a:effectLst>
                <a:outerShdw blurRad="38100" dist="38100" dir="2700000" algn="tl">
                  <a:srgbClr val="000000">
                    <a:alpha val="59000"/>
                  </a:srgbClr>
                </a:outerShdw>
              </a:effectLst>
            </a:rPr>
            <a:t>dass seine Nachkommen wie "der Staub der Erde" sein würden </a:t>
          </a:r>
          <a:br>
            <a:rPr lang="de-DE" sz="2000" b="1" noProof="0" dirty="0">
              <a:effectLst>
                <a:outerShdw blurRad="38100" dist="38100" dir="2700000" algn="tl">
                  <a:srgbClr val="000000">
                    <a:alpha val="59000"/>
                  </a:srgbClr>
                </a:outerShdw>
              </a:effectLst>
            </a:rPr>
          </a:br>
          <a:r>
            <a:rPr lang="de-DE" sz="2000" b="1" noProof="0" dirty="0">
              <a:effectLst>
                <a:outerShdw blurRad="38100" dist="38100" dir="2700000" algn="tl">
                  <a:srgbClr val="000000">
                    <a:alpha val="59000"/>
                  </a:srgbClr>
                </a:outerShdw>
              </a:effectLst>
            </a:rPr>
            <a:t>(1. Mo 13,14-18)</a:t>
          </a:r>
          <a:endParaRPr lang="en-US" sz="2000" noProof="0" dirty="0">
            <a:effectLst>
              <a:outerShdw blurRad="38100" dist="38100" dir="2700000" algn="tl">
                <a:srgbClr val="000000">
                  <a:alpha val="59000"/>
                </a:srgbClr>
              </a:outerShdw>
            </a:effectLst>
          </a:endParaRPr>
        </a:p>
      </dgm:t>
    </dgm:pt>
    <dgm:pt modelId="{BD864A20-95DC-4E47-BEF4-6460C3F0D2E9}" type="par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C3D3DA70-85C8-4FD5-99F3-98BF13042262}">
      <dgm:prSet custT="1"/>
      <dgm:spPr>
        <a:solidFill>
          <a:schemeClr val="accent3">
            <a:lumMod val="75000"/>
          </a:schemeClr>
        </a:solidFill>
      </dgm:spPr>
      <dgm:t>
        <a:bodyPr/>
        <a:lstStyle/>
        <a:p>
          <a:r>
            <a:rPr lang="de-DE" sz="2000" b="1" noProof="0" dirty="0">
              <a:effectLst>
                <a:outerShdw blurRad="38100" dist="38100" dir="2700000" algn="tl">
                  <a:srgbClr val="000000">
                    <a:alpha val="59000"/>
                  </a:srgbClr>
                </a:outerShdw>
              </a:effectLst>
            </a:rPr>
            <a:t>In Mamre wurde ihm versichert, </a:t>
          </a:r>
          <a:br>
            <a:rPr lang="de-DE" sz="2000" b="1" noProof="0" dirty="0">
              <a:effectLst>
                <a:outerShdw blurRad="38100" dist="38100" dir="2700000" algn="tl">
                  <a:srgbClr val="000000">
                    <a:alpha val="59000"/>
                  </a:srgbClr>
                </a:outerShdw>
              </a:effectLst>
            </a:rPr>
          </a:br>
          <a:r>
            <a:rPr lang="de-DE" sz="2000" b="1" noProof="0" dirty="0">
              <a:effectLst>
                <a:outerShdw blurRad="38100" dist="38100" dir="2700000" algn="tl">
                  <a:srgbClr val="000000">
                    <a:alpha val="59000"/>
                  </a:srgbClr>
                </a:outerShdw>
              </a:effectLst>
            </a:rPr>
            <a:t>dass seine Nachkommen so zahlreich sein würden wie die Sterne. </a:t>
          </a:r>
          <a:br>
            <a:rPr lang="de-DE" sz="2000" b="1" noProof="0" dirty="0">
              <a:effectLst>
                <a:outerShdw blurRad="38100" dist="38100" dir="2700000" algn="tl">
                  <a:srgbClr val="000000">
                    <a:alpha val="59000"/>
                  </a:srgbClr>
                </a:outerShdw>
              </a:effectLst>
            </a:rPr>
          </a:br>
          <a:r>
            <a:rPr lang="de-DE" sz="2000" b="1" noProof="0" dirty="0">
              <a:effectLst>
                <a:outerShdw blurRad="38100" dist="38100" dir="2700000" algn="tl">
                  <a:srgbClr val="000000">
                    <a:alpha val="59000"/>
                  </a:srgbClr>
                </a:outerShdw>
              </a:effectLst>
            </a:rPr>
            <a:t>"Abram glaubte dem HERRN</a:t>
          </a:r>
          <a:br>
            <a:rPr lang="de-DE" sz="2000" b="1" noProof="0" dirty="0">
              <a:effectLst>
                <a:outerShdw blurRad="38100" dist="38100" dir="2700000" algn="tl">
                  <a:srgbClr val="000000">
                    <a:alpha val="59000"/>
                  </a:srgbClr>
                </a:outerShdw>
              </a:effectLst>
            </a:rPr>
          </a:br>
          <a:r>
            <a:rPr lang="de-DE" sz="2000" b="1" noProof="0" dirty="0">
              <a:effectLst>
                <a:outerShdw blurRad="38100" dist="38100" dir="2700000" algn="tl">
                  <a:srgbClr val="000000">
                    <a:alpha val="59000"/>
                  </a:srgbClr>
                </a:outerShdw>
              </a:effectLst>
            </a:rPr>
            <a:t>und er schrieb es ihm als Gerechtigkeit zu" (1. Mo 15,1-6)</a:t>
          </a:r>
          <a:endParaRPr lang="en-US" sz="2000" noProof="0" dirty="0">
            <a:effectLst>
              <a:outerShdw blurRad="38100" dist="38100" dir="2700000" algn="tl">
                <a:srgbClr val="000000">
                  <a:alpha val="59000"/>
                </a:srgbClr>
              </a:outerShdw>
            </a:effectLst>
          </a:endParaRPr>
        </a:p>
      </dgm:t>
    </dgm:pt>
    <dgm:pt modelId="{213921A4-81E6-4446-8ACA-E805410581B4}" type="par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custLinFactNeighborX="108"/>
      <dgm:spPr/>
    </dgm:pt>
    <dgm:pt modelId="{FDBE7BA9-F2C9-492E-83BA-2EED7B3E52A1}" type="pres">
      <dgm:prSet presAssocID="{A7D4F87E-0341-4A97-BC66-2F68D2A2E44E}" presName="img" presStyleLbl="fgImgPlace1" presStyleIdx="0" presStyleCnt="3" custScaleX="82792" custScaleY="117939"/>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custScaleX="82792" custScaleY="117939"/>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custScaleY="126197"/>
      <dgm:spPr/>
    </dgm:pt>
    <dgm:pt modelId="{EB2C40E9-8ADC-4E8F-B069-5B0EF8221EA8}" type="pres">
      <dgm:prSet presAssocID="{C3D3DA70-85C8-4FD5-99F3-98BF13042262}" presName="img" presStyleLbl="fgImgPlace1" presStyleIdx="2" presStyleCnt="3" custScaleX="85675" custScaleY="137504"/>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1" qsCatId="simple" csTypeId="urn:microsoft.com/office/officeart/2005/8/colors/colorful4#1" csCatId="colorful" phldr="1"/>
      <dgm:spPr/>
      <dgm:t>
        <a:bodyPr/>
        <a:lstStyle/>
        <a:p>
          <a:endParaRPr lang="es-ES"/>
        </a:p>
      </dgm:t>
    </dgm:pt>
    <dgm:pt modelId="{F4610E80-4EA3-47E2-B382-D17B8EA4B5F0}">
      <dgm:prSet custT="1"/>
      <dgm:spPr>
        <a:solidFill>
          <a:schemeClr val="accent5">
            <a:lumMod val="50000"/>
          </a:schemeClr>
        </a:solidFill>
      </dgm:spPr>
      <dgm:t>
        <a:bodyPr/>
        <a:lstStyle/>
        <a:p>
          <a:r>
            <a:rPr lang="de-DE" sz="2000" b="1" noProof="0" dirty="0">
              <a:effectLst>
                <a:outerShdw blurRad="38100" dist="38100" dir="2700000" algn="tl">
                  <a:srgbClr val="000000">
                    <a:alpha val="60000"/>
                  </a:srgbClr>
                </a:outerShdw>
              </a:effectLst>
            </a:rPr>
            <a:t>In genau diesem Moment schloss GOTT einen Bund mit Abram </a:t>
          </a:r>
          <a:br>
            <a:rPr lang="de-DE" sz="2000" b="1" noProof="0" dirty="0">
              <a:effectLst>
                <a:outerShdw blurRad="38100" dist="38100" dir="2700000" algn="tl">
                  <a:srgbClr val="000000">
                    <a:alpha val="60000"/>
                  </a:srgbClr>
                </a:outerShdw>
              </a:effectLst>
            </a:rPr>
          </a:br>
          <a:r>
            <a:rPr lang="de-DE" sz="2000" b="1" noProof="0" dirty="0">
              <a:effectLst>
                <a:outerShdw blurRad="38100" dist="38100" dir="2700000" algn="tl">
                  <a:srgbClr val="000000">
                    <a:alpha val="60000"/>
                  </a:srgbClr>
                </a:outerShdw>
              </a:effectLst>
            </a:rPr>
            <a:t>indem Er mitten mitten in die Opfer schritt (1. Mo 15,7-21)</a:t>
          </a:r>
          <a:endParaRPr lang="en-US" sz="2000" noProof="0" dirty="0">
            <a:effectLst>
              <a:outerShdw blurRad="38100" dist="38100" dir="2700000" algn="tl">
                <a:srgbClr val="000000">
                  <a:alpha val="60000"/>
                </a:srgbClr>
              </a:outerShdw>
            </a:effectLst>
          </a:endParaRPr>
        </a:p>
      </dgm:t>
    </dgm:pt>
    <dgm:pt modelId="{8353B093-9109-42EB-BD5A-090A5E1C16A3}" type="par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257E71F6-5EA8-491A-82E5-F4454F4601B5}" type="sib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1645775C-B166-4877-AE68-92D7E00D3383}">
      <dgm:prSet custT="1"/>
      <dgm:spPr>
        <a:solidFill>
          <a:schemeClr val="accent6">
            <a:lumMod val="75000"/>
          </a:schemeClr>
        </a:solidFill>
      </dgm:spPr>
      <dgm:t>
        <a:bodyPr/>
        <a:lstStyle/>
        <a:p>
          <a:r>
            <a:rPr lang="de-DE" sz="2000" b="1" noProof="0" dirty="0">
              <a:effectLst>
                <a:outerShdw blurRad="38100" dist="38100" dir="2700000" algn="tl">
                  <a:srgbClr val="000000">
                    <a:alpha val="60000"/>
                  </a:srgbClr>
                </a:outerShdw>
              </a:effectLst>
            </a:rPr>
            <a:t>GOTT änderte seinen Namen und Sarahs Namen </a:t>
          </a:r>
          <a:br>
            <a:rPr lang="de-DE" sz="2000" b="1" noProof="0" dirty="0">
              <a:effectLst>
                <a:outerShdw blurRad="38100" dist="38100" dir="2700000" algn="tl">
                  <a:srgbClr val="000000">
                    <a:alpha val="60000"/>
                  </a:srgbClr>
                </a:outerShdw>
              </a:effectLst>
            </a:rPr>
          </a:br>
          <a:r>
            <a:rPr lang="de-DE" sz="2000" b="1" noProof="0" dirty="0">
              <a:effectLst>
                <a:outerShdw blurRad="38100" dist="38100" dir="2700000" algn="tl">
                  <a:srgbClr val="000000">
                    <a:alpha val="60000"/>
                  </a:srgbClr>
                </a:outerShdw>
              </a:effectLst>
            </a:rPr>
            <a:t>und versicherte ihm, dass sein Nachkomme </a:t>
          </a:r>
          <a:br>
            <a:rPr lang="de-DE" sz="2000" b="1" noProof="0" dirty="0">
              <a:effectLst>
                <a:outerShdw blurRad="38100" dist="38100" dir="2700000" algn="tl">
                  <a:srgbClr val="000000">
                    <a:alpha val="60000"/>
                  </a:srgbClr>
                </a:outerShdw>
              </a:effectLst>
            </a:rPr>
          </a:br>
          <a:r>
            <a:rPr lang="de-DE" sz="2000" b="1" noProof="0" dirty="0">
              <a:effectLst>
                <a:outerShdw blurRad="38100" dist="38100" dir="2700000" algn="tl">
                  <a:srgbClr val="000000">
                    <a:alpha val="60000"/>
                  </a:srgbClr>
                </a:outerShdw>
              </a:effectLst>
            </a:rPr>
            <a:t>Sarahs Sohn sein würde (1. Mo 17,1-8, 15-16)</a:t>
          </a:r>
          <a:endParaRPr lang="en-US" sz="2000" noProof="0" dirty="0">
            <a:effectLst>
              <a:outerShdw blurRad="38100" dist="38100" dir="2700000" algn="tl">
                <a:srgbClr val="000000">
                  <a:alpha val="60000"/>
                </a:srgbClr>
              </a:outerShdw>
            </a:effectLst>
          </a:endParaRPr>
        </a:p>
      </dgm:t>
    </dgm:pt>
    <dgm:pt modelId="{439587C3-614E-4022-AA57-695FD291A010}" type="par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FBCDA0D-85B1-466E-8276-8644A1258765}" type="sib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80B4D25-B8C0-4234-BE4B-8943C9D019EA}">
      <dgm:prSet custT="1"/>
      <dgm:spPr>
        <a:solidFill>
          <a:schemeClr val="tx2">
            <a:lumMod val="75000"/>
          </a:schemeClr>
        </a:solidFill>
      </dgm:spPr>
      <dgm:t>
        <a:bodyPr/>
        <a:lstStyle/>
        <a:p>
          <a:r>
            <a:rPr lang="de-DE" sz="2000" b="1" noProof="0" dirty="0">
              <a:effectLst>
                <a:outerShdw blurRad="38100" dist="38100" dir="2700000" algn="tl">
                  <a:srgbClr val="000000">
                    <a:alpha val="60000"/>
                  </a:srgbClr>
                </a:outerShdw>
              </a:effectLst>
            </a:rPr>
            <a:t>Physisch erschien GOTT Abraham zusammen mit zwei Engeln </a:t>
          </a:r>
          <a:br>
            <a:rPr lang="de-DE" sz="2000" b="1" noProof="0" dirty="0">
              <a:effectLst>
                <a:outerShdw blurRad="38100" dist="38100" dir="2700000" algn="tl">
                  <a:srgbClr val="000000">
                    <a:alpha val="60000"/>
                  </a:srgbClr>
                </a:outerShdw>
              </a:effectLst>
            </a:rPr>
          </a:br>
          <a:r>
            <a:rPr lang="de-DE" sz="2000" b="1" noProof="0" dirty="0">
              <a:effectLst>
                <a:outerShdw blurRad="38100" dist="38100" dir="2700000" algn="tl">
                  <a:srgbClr val="000000">
                    <a:alpha val="60000"/>
                  </a:srgbClr>
                </a:outerShdw>
              </a:effectLst>
            </a:rPr>
            <a:t>und verkündete ihm die Geburt Isaaks (1. Mo 18,1-2, 10)</a:t>
          </a:r>
          <a:endParaRPr lang="en-US" sz="2000" noProof="0" dirty="0">
            <a:effectLst>
              <a:outerShdw blurRad="38100" dist="38100" dir="2700000" algn="tl">
                <a:srgbClr val="000000">
                  <a:alpha val="60000"/>
                </a:srgbClr>
              </a:outerShdw>
            </a:effectLst>
          </a:endParaRPr>
        </a:p>
      </dgm:t>
    </dgm:pt>
    <dgm:pt modelId="{E725FF78-E1EB-405F-B5AE-BB22635CF6D2}" type="par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799DB999-3C5C-42EB-888D-E77E3CE8E76C}" type="sib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C980763B-B45D-47D8-A091-59CD3B2ED63E}">
      <dgm:prSet custT="1"/>
      <dgm:spPr>
        <a:solidFill>
          <a:srgbClr val="98465F"/>
        </a:solidFill>
      </dgm:spPr>
      <dgm:t>
        <a:bodyPr/>
        <a:lstStyle/>
        <a:p>
          <a:r>
            <a:rPr lang="de-DE" sz="2000" b="1" noProof="0" dirty="0">
              <a:effectLst>
                <a:outerShdw blurRad="38100" dist="38100" dir="2700000" algn="tl">
                  <a:srgbClr val="000000">
                    <a:alpha val="60000"/>
                  </a:srgbClr>
                </a:outerShdw>
              </a:effectLst>
            </a:rPr>
            <a:t>GOTT trug Abraham auf, seinen Sohn Isaak zu opfern. </a:t>
          </a:r>
          <a:br>
            <a:rPr lang="de-DE" sz="2000" b="1" noProof="0" dirty="0">
              <a:effectLst>
                <a:outerShdw blurRad="38100" dist="38100" dir="2700000" algn="tl">
                  <a:srgbClr val="000000">
                    <a:alpha val="60000"/>
                  </a:srgbClr>
                </a:outerShdw>
              </a:effectLst>
            </a:rPr>
          </a:br>
          <a:r>
            <a:rPr lang="de-DE" sz="2000" b="1" noProof="0" dirty="0">
              <a:effectLst>
                <a:outerShdw blurRad="38100" dist="38100" dir="2700000" algn="tl">
                  <a:srgbClr val="000000">
                    <a:alpha val="60000"/>
                  </a:srgbClr>
                </a:outerShdw>
              </a:effectLst>
            </a:rPr>
            <a:t>Nachdem er die Prüfung bestand, unterbrach ihn GOTT </a:t>
          </a:r>
          <a:br>
            <a:rPr lang="de-DE" sz="2000" b="1" noProof="0" dirty="0">
              <a:effectLst>
                <a:outerShdw blurRad="38100" dist="38100" dir="2700000" algn="tl">
                  <a:srgbClr val="000000">
                    <a:alpha val="60000"/>
                  </a:srgbClr>
                </a:outerShdw>
              </a:effectLst>
            </a:rPr>
          </a:br>
          <a:r>
            <a:rPr lang="de-DE" sz="2000" b="1" noProof="0" dirty="0">
              <a:effectLst>
                <a:outerShdw blurRad="38100" dist="38100" dir="2700000" algn="tl">
                  <a:srgbClr val="000000">
                    <a:alpha val="60000"/>
                  </a:srgbClr>
                </a:outerShdw>
              </a:effectLst>
            </a:rPr>
            <a:t>und zeigte ihm ein Ersatzopfer. Dieses opferte er. </a:t>
          </a:r>
          <a:br>
            <a:rPr lang="de-DE" sz="2000" b="1" noProof="0" dirty="0">
              <a:effectLst>
                <a:outerShdw blurRad="38100" dist="38100" dir="2700000" algn="tl">
                  <a:srgbClr val="000000">
                    <a:alpha val="60000"/>
                  </a:srgbClr>
                </a:outerShdw>
              </a:effectLst>
            </a:rPr>
          </a:br>
          <a:r>
            <a:rPr lang="de-DE" sz="2000" b="1" noProof="0" dirty="0">
              <a:effectLst>
                <a:outerShdw blurRad="38100" dist="38100" dir="2700000" algn="tl">
                  <a:srgbClr val="000000">
                    <a:alpha val="60000"/>
                  </a:srgbClr>
                </a:outerShdw>
              </a:effectLst>
            </a:rPr>
            <a:t>Dann wurde ihm der große Plan der Erlösung offenbart (Gen. 22,1-3, 9-13).</a:t>
          </a:r>
          <a:endParaRPr lang="en-US" sz="2000" noProof="0" dirty="0">
            <a:effectLst>
              <a:outerShdw blurRad="38100" dist="38100" dir="2700000" algn="tl">
                <a:srgbClr val="000000">
                  <a:alpha val="60000"/>
                </a:srgbClr>
              </a:outerShdw>
            </a:effectLst>
          </a:endParaRPr>
        </a:p>
      </dgm:t>
    </dgm:pt>
    <dgm:pt modelId="{423A6DB8-6814-41AA-B090-4773B9A5A29D}" type="par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7F4003AC-D363-4F64-9767-580E2C969E82}" type="sib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dgm:spPr/>
    </dgm:pt>
    <dgm:pt modelId="{51B27083-B009-4DBA-8978-E052AC4B7311}" type="pres">
      <dgm:prSet presAssocID="{F4610E80-4EA3-47E2-B382-D17B8EA4B5F0}" presName="img" presStyleLbl="fgImgPlace1" presStyleIdx="0" presStyleCnt="4" custScaleX="7196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custScaleX="7196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custScaleX="71964"/>
      <dgm:spPr>
        <a:blipFill rotWithShape="1">
          <a:blip xmlns:r="http://schemas.openxmlformats.org/officeDocument/2006/relationships" r:embed="rId3"/>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custScaleX="71964"/>
      <dgm:spPr>
        <a:blipFill dpi="0" rotWithShape="1">
          <a:blip xmlns:r="http://schemas.openxmlformats.org/officeDocument/2006/relationships" r:embed="rId4"/>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1" qsCatId="3D" csTypeId="urn:microsoft.com/office/officeart/2005/8/colors/colorful1#2" csCatId="colorful" phldr="1"/>
      <dgm:spPr/>
      <dgm: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a:lstStyle/>
        <a:p>
          <a:r>
            <a:rPr lang="en-US" sz="1800" b="1" noProof="0" dirty="0"/>
            <a:t>Er </a:t>
          </a:r>
          <a:r>
            <a:rPr lang="en-US" sz="1800" b="1" noProof="0" dirty="0" err="1"/>
            <a:t>beeindruckte</a:t>
          </a:r>
          <a:r>
            <a:rPr lang="en-US" sz="1800" b="1" noProof="0" dirty="0"/>
            <a:t> nicht </a:t>
          </a:r>
          <a:r>
            <a:rPr lang="en-US" sz="1800" b="1" noProof="0" dirty="0" err="1"/>
            <a:t>durch</a:t>
          </a:r>
          <a:r>
            <a:rPr lang="en-US" sz="1800" b="1" noProof="0" dirty="0"/>
            <a:t> </a:t>
          </a:r>
          <a:r>
            <a:rPr lang="en-US" sz="1800" b="1" noProof="0" dirty="0" err="1"/>
            <a:t>Äußerlich-keiten</a:t>
          </a:r>
          <a:r>
            <a:rPr lang="en-US" sz="1800" b="1" noProof="0" dirty="0"/>
            <a:t> , </a:t>
          </a:r>
          <a:r>
            <a:rPr lang="en-US" sz="1800" b="1" noProof="0" dirty="0" err="1"/>
            <a:t>sondern</a:t>
          </a:r>
          <a:r>
            <a:rPr lang="en-US" sz="1800" b="1" noProof="0" dirty="0"/>
            <a:t> </a:t>
          </a:r>
          <a:r>
            <a:rPr lang="en-US" sz="1600" b="1" noProof="0" dirty="0" err="1"/>
            <a:t>durch</a:t>
          </a:r>
          <a:r>
            <a:rPr lang="en-US" sz="1600" b="1" noProof="0" dirty="0"/>
            <a:t> </a:t>
          </a:r>
          <a:r>
            <a:rPr lang="en-US" sz="1800" b="1" noProof="0" dirty="0"/>
            <a:t>Seinen Geist (v. 2)</a:t>
          </a:r>
          <a:endParaRPr lang="en-US" sz="1800" noProof="0" dirty="0"/>
        </a:p>
      </dgm:t>
    </dgm:pt>
    <dgm:pt modelId="{9EF17351-858D-42CC-A53A-654F3F1A230E}" type="parTrans" cxnId="{8EF2366F-25A2-44F0-8103-4FBABD4D95B5}">
      <dgm:prSet/>
      <dgm:spPr/>
      <dgm:t>
        <a:bodyPr/>
        <a:lstStyle/>
        <a:p>
          <a:endParaRPr lang="es-ES" sz="1800"/>
        </a:p>
      </dgm:t>
    </dgm:pt>
    <dgm:pt modelId="{6012DC52-1026-4642-8474-5511A643BF7D}" type="sibTrans" cxnId="{8EF2366F-25A2-44F0-8103-4FBABD4D95B5}">
      <dgm:prSet/>
      <dgm:spPr/>
      <dgm:t>
        <a:bodyPr/>
        <a:lstStyle/>
        <a:p>
          <a:endParaRPr lang="es-ES" sz="1800"/>
        </a:p>
      </dgm:t>
    </dgm:pt>
    <dgm:pt modelId="{99CEFA0D-3749-4EA1-9F83-6E2EDEE07172}">
      <dgm:prSet custT="1"/>
      <dgm:spPr>
        <a:solidFill>
          <a:schemeClr val="accent5">
            <a:lumMod val="20000"/>
            <a:lumOff val="80000"/>
          </a:schemeClr>
        </a:solidFill>
        <a:ln>
          <a:solidFill>
            <a:schemeClr val="accent5">
              <a:lumMod val="75000"/>
            </a:schemeClr>
          </a:solidFill>
        </a:ln>
      </dgm:spPr>
      <dgm:t>
        <a:bodyPr/>
        <a:lstStyle/>
        <a:p>
          <a:r>
            <a:rPr lang="de-DE" sz="1800" b="1" noProof="0" dirty="0"/>
            <a:t>Er wurde verachtet, zermürbt und abgelehnt</a:t>
          </a:r>
          <a:r>
            <a:rPr lang="en-US" sz="1800" b="1" noProof="0" dirty="0"/>
            <a:t>(v. 3)</a:t>
          </a:r>
          <a:endParaRPr lang="en-US" sz="1800" noProof="0" dirty="0"/>
        </a:p>
      </dgm:t>
    </dgm:pt>
    <dgm:pt modelId="{B733B311-22A7-4109-9E76-D4DED783F57E}" type="parTrans" cxnId="{1B818C11-BA74-4D62-8CF0-EA08E0B958D5}">
      <dgm:prSet/>
      <dgm:spPr/>
      <dgm:t>
        <a:bodyPr/>
        <a:lstStyle/>
        <a:p>
          <a:endParaRPr lang="es-ES" sz="1800"/>
        </a:p>
      </dgm:t>
    </dgm:pt>
    <dgm:pt modelId="{6991A908-6CC1-4845-8E33-A4D94CD0CB88}" type="sibTrans" cxnId="{1B818C11-BA74-4D62-8CF0-EA08E0B958D5}">
      <dgm:prSet/>
      <dgm:spPr/>
      <dgm:t>
        <a:bodyPr/>
        <a:lstStyle/>
        <a:p>
          <a:endParaRPr lang="es-ES" sz="1800"/>
        </a:p>
      </dgm:t>
    </dgm:pt>
    <dgm:pt modelId="{158076A8-2EFC-40C4-AE20-3186ABB38EED}">
      <dgm:prSet custT="1"/>
      <dgm:spPr>
        <a:solidFill>
          <a:schemeClr val="accent1">
            <a:lumMod val="20000"/>
            <a:lumOff val="80000"/>
          </a:schemeClr>
        </a:solidFill>
        <a:ln>
          <a:solidFill>
            <a:schemeClr val="accent1">
              <a:lumMod val="75000"/>
            </a:schemeClr>
          </a:solidFill>
        </a:ln>
      </dgm:spPr>
      <dgm:t>
        <a:bodyPr/>
        <a:lstStyle/>
        <a:p>
          <a:r>
            <a:rPr lang="de-DE" sz="1800" b="1" noProof="0" dirty="0"/>
            <a:t>Obwohl Er viele heilte, nahmen sie Ihn nicht an (V. 4)</a:t>
          </a:r>
          <a:endParaRPr lang="en-US" sz="1800" noProof="0" dirty="0"/>
        </a:p>
      </dgm:t>
    </dgm:pt>
    <dgm:pt modelId="{248FCA8B-D634-4C59-80EB-9365DC7BBFFC}" type="parTrans" cxnId="{FD0FB32C-23BB-4B35-A9C7-686DA919AF8D}">
      <dgm:prSet/>
      <dgm:spPr/>
      <dgm:t>
        <a:bodyPr/>
        <a:lstStyle/>
        <a:p>
          <a:endParaRPr lang="es-ES" sz="1800"/>
        </a:p>
      </dgm:t>
    </dgm:pt>
    <dgm:pt modelId="{29FA3C20-713A-4918-AADC-E88263134FF7}" type="sibTrans" cxnId="{FD0FB32C-23BB-4B35-A9C7-686DA919AF8D}">
      <dgm:prSet/>
      <dgm:spPr/>
      <dgm:t>
        <a:bodyPr/>
        <a:lstStyle/>
        <a:p>
          <a:endParaRPr lang="es-ES" sz="1800"/>
        </a:p>
      </dgm:t>
    </dgm:pt>
    <dgm:pt modelId="{EFF64215-54B7-4E30-B268-F6C616566B21}">
      <dgm:prSet custT="1"/>
      <dgm:spPr>
        <a:solidFill>
          <a:schemeClr val="accent4">
            <a:lumMod val="20000"/>
            <a:lumOff val="80000"/>
          </a:schemeClr>
        </a:solidFill>
        <a:ln>
          <a:solidFill>
            <a:schemeClr val="accent4">
              <a:lumMod val="75000"/>
            </a:schemeClr>
          </a:solidFill>
        </a:ln>
      </dgm:spPr>
      <dgm:t>
        <a:bodyPr/>
        <a:lstStyle/>
        <a:p>
          <a:r>
            <a:rPr lang="de-DE" sz="1800" b="1" noProof="0" dirty="0"/>
            <a:t>Durch Seinen Tod </a:t>
          </a:r>
          <a:br>
            <a:rPr lang="de-DE" sz="1800" b="1" noProof="0" dirty="0"/>
          </a:br>
          <a:r>
            <a:rPr lang="de-DE" sz="1800" b="1" noProof="0" dirty="0"/>
            <a:t>am Kreuz schenkt Er uns das Heil (V. 5)</a:t>
          </a:r>
          <a:endParaRPr lang="en-US" sz="1800" noProof="0" dirty="0"/>
        </a:p>
      </dgm:t>
    </dgm:pt>
    <dgm:pt modelId="{09FF405C-48B6-4750-AE10-89659BE9B458}" type="parTrans" cxnId="{820B0BAE-47AE-49AC-B82E-E050E2D8EE63}">
      <dgm:prSet/>
      <dgm:spPr/>
      <dgm:t>
        <a:bodyPr/>
        <a:lstStyle/>
        <a:p>
          <a:endParaRPr lang="es-ES" sz="1800"/>
        </a:p>
      </dgm:t>
    </dgm:pt>
    <dgm:pt modelId="{45E1D0F5-6913-4BC9-A914-36B0546AD27E}" type="sibTrans" cxnId="{820B0BAE-47AE-49AC-B82E-E050E2D8EE63}">
      <dgm:prSet/>
      <dgm:spPr/>
      <dgm:t>
        <a:bodyPr/>
        <a:lstStyle/>
        <a:p>
          <a:endParaRPr lang="es-ES" sz="1800"/>
        </a:p>
      </dgm:t>
    </dgm:pt>
    <dgm:pt modelId="{A1018400-FF57-45C1-BC49-7BE863908122}">
      <dgm:prSet custT="1"/>
      <dgm:spPr>
        <a:solidFill>
          <a:schemeClr val="accent6">
            <a:lumMod val="20000"/>
            <a:lumOff val="80000"/>
          </a:schemeClr>
        </a:solidFill>
        <a:ln>
          <a:solidFill>
            <a:schemeClr val="accent6">
              <a:lumMod val="75000"/>
            </a:schemeClr>
          </a:solidFill>
        </a:ln>
      </dgm:spPr>
      <dgm:t>
        <a:bodyPr/>
        <a:lstStyle/>
        <a:p>
          <a:r>
            <a:rPr lang="de-DE" sz="1800" b="1" noProof="0" dirty="0"/>
            <a:t>GOTT legte all unsere Sünden auf Ihn (V. 6)</a:t>
          </a:r>
          <a:endParaRPr lang="en-US" sz="1800" noProof="0" dirty="0"/>
        </a:p>
      </dgm:t>
    </dgm:pt>
    <dgm:pt modelId="{D725D9D1-8860-46B5-899B-2392C3737577}" type="parTrans" cxnId="{FEAB4EA7-3DD3-49F0-9F37-39539930F610}">
      <dgm:prSet/>
      <dgm:spPr/>
      <dgm:t>
        <a:bodyPr/>
        <a:lstStyle/>
        <a:p>
          <a:endParaRPr lang="es-ES" sz="1800"/>
        </a:p>
      </dgm:t>
    </dgm:pt>
    <dgm:pt modelId="{7DB41B7B-54C8-4BD5-9F9F-40BA8F957016}" type="sibTrans" cxnId="{FEAB4EA7-3DD3-49F0-9F37-39539930F610}">
      <dgm:prSet/>
      <dgm:spPr/>
      <dgm:t>
        <a:bodyPr/>
        <a:lstStyle/>
        <a:p>
          <a:endParaRPr lang="es-ES" sz="1800"/>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r>
            <a:rPr lang="de-DE" sz="1800" b="1" noProof="0" dirty="0"/>
            <a:t>Er verteidigte sich nicht vor Seinen Anklägern (Bd. 7)</a:t>
          </a:r>
          <a:endParaRPr lang="en-US" sz="1800" noProof="0" dirty="0"/>
        </a:p>
      </dgm:t>
    </dgm:pt>
    <dgm:pt modelId="{008715D0-6B1D-4526-8C5B-CFB06D81D2BF}" type="parTrans" cxnId="{874E38AD-1524-4897-88A0-34FE8A86B650}">
      <dgm:prSet/>
      <dgm:spPr/>
      <dgm:t>
        <a:bodyPr/>
        <a:lstStyle/>
        <a:p>
          <a:endParaRPr lang="es-ES" sz="1800"/>
        </a:p>
      </dgm:t>
    </dgm:pt>
    <dgm:pt modelId="{0DEADBDD-8602-4BA7-8B3F-2E9D04E12553}" type="sibTrans" cxnId="{874E38AD-1524-4897-88A0-34FE8A86B650}">
      <dgm:prSet/>
      <dgm:spPr/>
      <dgm:t>
        <a:bodyPr/>
        <a:lstStyle/>
        <a:p>
          <a:endParaRPr lang="es-ES" sz="1800"/>
        </a:p>
      </dgm:t>
    </dgm:pt>
    <dgm:pt modelId="{21EE72C8-3711-4DB1-A109-33D4D7CD99F3}">
      <dgm:prSet custT="1"/>
      <dgm:spPr>
        <a:solidFill>
          <a:srgbClr val="FFE697"/>
        </a:solidFill>
        <a:ln>
          <a:solidFill>
            <a:srgbClr val="FFC000"/>
          </a:solidFill>
        </a:ln>
      </dgm:spPr>
      <dgm:t>
        <a:bodyPr/>
        <a:lstStyle/>
        <a:p>
          <a:r>
            <a:rPr lang="de-DE" sz="1800" b="1" noProof="0" dirty="0"/>
            <a:t>Er wurde vor Gericht gestellt und zum Tode verurteilt (V. 8)</a:t>
          </a:r>
          <a:endParaRPr lang="en-US" sz="1800" noProof="0" dirty="0"/>
        </a:p>
      </dgm:t>
    </dgm:pt>
    <dgm:pt modelId="{E136CDE6-FB94-4C34-B03E-ED4F6D51F429}" type="parTrans" cxnId="{9B4C6B4C-84B2-4F86-AE05-8BAB70C0434B}">
      <dgm:prSet/>
      <dgm:spPr/>
      <dgm:t>
        <a:bodyPr/>
        <a:lstStyle/>
        <a:p>
          <a:endParaRPr lang="es-ES" sz="1800"/>
        </a:p>
      </dgm:t>
    </dgm:pt>
    <dgm:pt modelId="{FEF0D992-562B-4EBA-86B1-8749E906A822}" type="sibTrans" cxnId="{9B4C6B4C-84B2-4F86-AE05-8BAB70C0434B}">
      <dgm:prSet/>
      <dgm:spPr/>
      <dgm:t>
        <a:bodyPr/>
        <a:lstStyle/>
        <a:p>
          <a:endParaRPr lang="es-ES" sz="1800"/>
        </a:p>
      </dgm:t>
    </dgm:pt>
    <dgm:pt modelId="{E51F8748-5080-4473-A708-CBDE928097B8}">
      <dgm:prSet custT="1"/>
      <dgm:spPr>
        <a:solidFill>
          <a:srgbClr val="FEC3A8"/>
        </a:solidFill>
        <a:ln>
          <a:solidFill>
            <a:srgbClr val="FF0000"/>
          </a:solidFill>
        </a:ln>
      </dgm:spPr>
      <dgm:t>
        <a:bodyPr/>
        <a:lstStyle/>
        <a:p>
          <a:r>
            <a:rPr lang="de-DE" sz="1800" b="1" noProof="0" dirty="0"/>
            <a:t>Er wurde bei den Reichen beigesetzt (V. 9a)</a:t>
          </a:r>
          <a:endParaRPr lang="en-US" sz="1800" noProof="0" dirty="0"/>
        </a:p>
      </dgm:t>
    </dgm:pt>
    <dgm:pt modelId="{3274F435-899E-4A53-B2CF-6FEB74E19A5B}" type="parTrans" cxnId="{3EB70F7C-679D-4A68-B04D-FAC24E6503CB}">
      <dgm:prSet/>
      <dgm:spPr/>
      <dgm:t>
        <a:bodyPr/>
        <a:lstStyle/>
        <a:p>
          <a:endParaRPr lang="es-ES" sz="1800"/>
        </a:p>
      </dgm:t>
    </dgm:pt>
    <dgm:pt modelId="{C4EC3406-B545-44B5-91BD-6A8F470D4471}" type="sibTrans" cxnId="{3EB70F7C-679D-4A68-B04D-FAC24E6503CB}">
      <dgm:prSet/>
      <dgm:spPr/>
      <dgm:t>
        <a:bodyPr/>
        <a:lstStyle/>
        <a:p>
          <a:endParaRPr lang="es-ES" sz="1800"/>
        </a:p>
      </dgm:t>
    </dgm:pt>
    <dgm:pt modelId="{A8489E5A-4D3C-4631-9A0A-1917F9FD7026}">
      <dgm:prSet custT="1"/>
      <dgm:spPr>
        <a:solidFill>
          <a:srgbClr val="EBE600"/>
        </a:solidFill>
        <a:ln>
          <a:solidFill>
            <a:srgbClr val="9E9A00"/>
          </a:solidFill>
        </a:ln>
      </dgm:spPr>
      <dgm:t>
        <a:bodyPr/>
        <a:lstStyle/>
        <a:p>
          <a:r>
            <a:rPr lang="de-DE" sz="1800" b="1" noProof="0" dirty="0"/>
            <a:t>Er hat nie gesündigt (V. 9b)</a:t>
          </a:r>
          <a:endParaRPr lang="en-US" sz="1800" noProof="0" dirty="0"/>
        </a:p>
      </dgm:t>
    </dgm:pt>
    <dgm:pt modelId="{06D51938-7E7D-4514-BF73-9834CA84EB0E}" type="parTrans" cxnId="{C029E5B5-3427-48E8-904B-AEDAF0C0FB23}">
      <dgm:prSet/>
      <dgm:spPr/>
      <dgm:t>
        <a:bodyPr/>
        <a:lstStyle/>
        <a:p>
          <a:endParaRPr lang="es-ES" sz="1800"/>
        </a:p>
      </dgm:t>
    </dgm:pt>
    <dgm:pt modelId="{535EFA2F-14F3-4CB6-8C07-21741E6B72D6}" type="sibTrans" cxnId="{C029E5B5-3427-48E8-904B-AEDAF0C0FB23}">
      <dgm:prSet/>
      <dgm:spPr/>
      <dgm:t>
        <a:bodyPr/>
        <a:lstStyle/>
        <a:p>
          <a:endParaRPr lang="es-ES" sz="1800"/>
        </a:p>
      </dgm:t>
    </dgm:pt>
    <dgm:pt modelId="{CCBFFEC0-A33B-4D8F-8A80-432BF59E3C6C}">
      <dgm:prSet custT="1"/>
      <dgm:spPr>
        <a:solidFill>
          <a:srgbClr val="DCC5ED"/>
        </a:solidFill>
        <a:ln>
          <a:solidFill>
            <a:srgbClr val="7030A0"/>
          </a:solidFill>
        </a:ln>
      </dgm:spPr>
      <dgm:t>
        <a:bodyPr/>
        <a:lstStyle/>
        <a:p>
          <a:r>
            <a:rPr lang="de-DE" sz="1800" b="1" noProof="0" dirty="0"/>
            <a:t>Er auferstand nach Seinem sühnenden Tod (V. 10) erneut</a:t>
          </a:r>
          <a:endParaRPr lang="en-US" sz="1800" noProof="0" dirty="0"/>
        </a:p>
      </dgm:t>
    </dgm:pt>
    <dgm:pt modelId="{2DD4180E-9E58-41E1-B518-AE10E8829094}" type="parTrans" cxnId="{B924DCFA-CB7F-4CCE-AF57-B1160064C72C}">
      <dgm:prSet/>
      <dgm:spPr/>
      <dgm:t>
        <a:bodyPr/>
        <a:lstStyle/>
        <a:p>
          <a:endParaRPr lang="es-ES" sz="1800"/>
        </a:p>
      </dgm:t>
    </dgm:pt>
    <dgm:pt modelId="{0756EBA2-2341-4E04-8A81-7C6E95A35EB8}" type="sibTrans" cxnId="{B924DCFA-CB7F-4CCE-AF57-B1160064C72C}">
      <dgm:prSet/>
      <dgm:spPr/>
      <dgm:t>
        <a:bodyPr/>
        <a:lstStyle/>
        <a:p>
          <a:endParaRPr lang="es-ES" sz="1800"/>
        </a:p>
      </dgm:t>
    </dgm:pt>
    <dgm:pt modelId="{E5A4BF27-BB31-463F-ABAD-0BA3DDFCB256}">
      <dgm:prSet custT="1"/>
      <dgm:spPr>
        <a:solidFill>
          <a:srgbClr val="B5E5BE"/>
        </a:solidFill>
        <a:ln>
          <a:solidFill>
            <a:srgbClr val="3CAA51"/>
          </a:solidFill>
        </a:ln>
      </dgm:spPr>
      <dgm:t>
        <a:bodyPr/>
        <a:lstStyle/>
        <a:p>
          <a:r>
            <a:rPr lang="de-DE" sz="1800" b="1" noProof="0" dirty="0"/>
            <a:t>Eines Tages wird Er mit denen leben, </a:t>
          </a:r>
          <a:br>
            <a:rPr lang="de-DE" sz="1800" b="1" noProof="0" dirty="0"/>
          </a:br>
          <a:r>
            <a:rPr lang="de-DE" sz="1800" b="1" noProof="0" dirty="0"/>
            <a:t>die er erlöst hat </a:t>
          </a:r>
          <a:r>
            <a:rPr lang="de-DE" sz="1600" b="1" noProof="0" dirty="0"/>
            <a:t>(V. 11)</a:t>
          </a:r>
          <a:endParaRPr lang="en-US" sz="1800" noProof="0" dirty="0"/>
        </a:p>
      </dgm:t>
    </dgm:pt>
    <dgm:pt modelId="{05537A22-D189-4770-B207-2D979DAB1F35}" type="parTrans" cxnId="{55AF1E61-DAF6-4BB7-AD4F-7F2D9A0FBB8E}">
      <dgm:prSet/>
      <dgm:spPr/>
      <dgm:t>
        <a:bodyPr/>
        <a:lstStyle/>
        <a:p>
          <a:endParaRPr lang="es-ES" sz="1800"/>
        </a:p>
      </dgm:t>
    </dgm:pt>
    <dgm:pt modelId="{099F6F00-4A8A-4EEB-93AB-78F9DE250298}" type="sibTrans" cxnId="{55AF1E61-DAF6-4BB7-AD4F-7F2D9A0FBB8E}">
      <dgm:prSet/>
      <dgm:spPr/>
      <dgm:t>
        <a:bodyPr/>
        <a:lstStyle/>
        <a:p>
          <a:endParaRPr lang="es-ES" sz="1800"/>
        </a:p>
      </dgm:t>
    </dgm:pt>
    <dgm:pt modelId="{C95EA1E6-6989-4819-AA86-E90AFEFE3ADD}">
      <dgm:prSet custT="1"/>
      <dgm:spPr>
        <a:solidFill>
          <a:srgbClr val="B7CFFF"/>
        </a:solidFill>
        <a:ln>
          <a:solidFill>
            <a:srgbClr val="6699FF"/>
          </a:solidFill>
        </a:ln>
      </dgm:spPr>
      <dgm:t>
        <a:bodyPr/>
        <a:lstStyle/>
        <a:p>
          <a:r>
            <a:rPr lang="de-DE" sz="1800" b="1" noProof="0" dirty="0"/>
            <a:t>In der Zwischenzeit tritt Er für uns (V. 12) </a:t>
          </a:r>
          <a:r>
            <a:rPr lang="de-DE" sz="1800" b="1" noProof="0" dirty="0" err="1"/>
            <a:t>fürbittend</a:t>
          </a:r>
          <a:r>
            <a:rPr lang="de-DE" sz="1800" b="1" noProof="0" dirty="0"/>
            <a:t> ein</a:t>
          </a:r>
          <a:endParaRPr lang="en-US" sz="1800" noProof="0" dirty="0"/>
        </a:p>
      </dgm:t>
    </dgm:pt>
    <dgm:pt modelId="{4B1392BB-9B4A-4A66-914A-A563ACFA2EE5}" type="parTrans" cxnId="{A032D48D-ED10-4494-AED1-6F01C97C0125}">
      <dgm:prSet/>
      <dgm:spPr/>
      <dgm:t>
        <a:bodyPr/>
        <a:lstStyle/>
        <a:p>
          <a:endParaRPr lang="es-ES" sz="1800"/>
        </a:p>
      </dgm:t>
    </dgm:pt>
    <dgm:pt modelId="{2A7C9424-2497-4FFC-ADF3-A620F5D311EE}" type="sibTrans" cxnId="{A032D48D-ED10-4494-AED1-6F01C97C0125}">
      <dgm:prSet/>
      <dgm:spPr/>
      <dgm:t>
        <a:bodyPr/>
        <a:lstStyle/>
        <a:p>
          <a:endParaRPr lang="es-ES" sz="1800"/>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11128207" cy="1283500"/>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e-DE" sz="2000" b="1" kern="1200" noProof="0" dirty="0">
              <a:effectLst>
                <a:outerShdw blurRad="38100" dist="38100" dir="2700000" algn="tl">
                  <a:srgbClr val="000000">
                    <a:alpha val="59000"/>
                  </a:srgbClr>
                </a:outerShdw>
              </a:effectLst>
            </a:rPr>
            <a:t>In Sichem wurde ihm versprochen, </a:t>
          </a:r>
          <a:br>
            <a:rPr lang="de-DE" sz="2000" b="1" kern="1200" noProof="0" dirty="0">
              <a:effectLst>
                <a:outerShdw blurRad="38100" dist="38100" dir="2700000" algn="tl">
                  <a:srgbClr val="000000">
                    <a:alpha val="59000"/>
                  </a:srgbClr>
                </a:outerShdw>
              </a:effectLst>
            </a:rPr>
          </a:br>
          <a:r>
            <a:rPr lang="de-DE" sz="2000" b="1" kern="1200" noProof="0" dirty="0">
              <a:effectLst>
                <a:outerShdw blurRad="38100" dist="38100" dir="2700000" algn="tl">
                  <a:srgbClr val="000000">
                    <a:alpha val="59000"/>
                  </a:srgbClr>
                </a:outerShdw>
              </a:effectLst>
            </a:rPr>
            <a:t>dass seine Nachkommen das Land Kanaan erben würden </a:t>
          </a:r>
          <a:br>
            <a:rPr lang="de-DE" sz="2000" b="1" kern="1200" noProof="0" dirty="0">
              <a:effectLst>
                <a:outerShdw blurRad="38100" dist="38100" dir="2700000" algn="tl">
                  <a:srgbClr val="000000">
                    <a:alpha val="59000"/>
                  </a:srgbClr>
                </a:outerShdw>
              </a:effectLst>
            </a:rPr>
          </a:br>
          <a:r>
            <a:rPr lang="de-DE" sz="2000" b="1" kern="1200" noProof="0" dirty="0">
              <a:effectLst>
                <a:outerShdw blurRad="38100" dist="38100" dir="2700000" algn="tl">
                  <a:srgbClr val="000000">
                    <a:alpha val="59000"/>
                  </a:srgbClr>
                </a:outerShdw>
              </a:effectLst>
            </a:rPr>
            <a:t>(1. Mo 12,6-7)</a:t>
          </a:r>
          <a:endParaRPr lang="en-US" sz="2000" kern="1200" noProof="0" dirty="0">
            <a:effectLst>
              <a:outerShdw blurRad="38100" dist="38100" dir="2700000" algn="tl">
                <a:srgbClr val="000000">
                  <a:alpha val="59000"/>
                </a:srgbClr>
              </a:outerShdw>
            </a:effectLst>
          </a:endParaRPr>
        </a:p>
      </dsp:txBody>
      <dsp:txXfrm>
        <a:off x="2353991" y="0"/>
        <a:ext cx="8774216" cy="1283500"/>
      </dsp:txXfrm>
    </dsp:sp>
    <dsp:sp modelId="{FDBE7BA9-F2C9-492E-83BA-2EED7B3E52A1}">
      <dsp:nvSpPr>
        <dsp:cNvPr id="0" name=""/>
        <dsp:cNvSpPr/>
      </dsp:nvSpPr>
      <dsp:spPr>
        <a:xfrm>
          <a:off x="319844" y="36251"/>
          <a:ext cx="1842653" cy="1210998"/>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411850"/>
          <a:ext cx="11128207" cy="1283500"/>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de-DE" sz="2000" b="1" kern="1200" noProof="0" dirty="0">
              <a:effectLst>
                <a:outerShdw blurRad="38100" dist="38100" dir="2700000" algn="tl">
                  <a:srgbClr val="000000">
                    <a:alpha val="59000"/>
                  </a:srgbClr>
                </a:outerShdw>
              </a:effectLst>
            </a:rPr>
            <a:t>In Bethel erneuerte GOTT Seinen Bund und verhieß ihm, </a:t>
          </a:r>
          <a:br>
            <a:rPr lang="de-DE" sz="2000" b="1" kern="1200" noProof="0" dirty="0">
              <a:effectLst>
                <a:outerShdw blurRad="38100" dist="38100" dir="2700000" algn="tl">
                  <a:srgbClr val="000000">
                    <a:alpha val="59000"/>
                  </a:srgbClr>
                </a:outerShdw>
              </a:effectLst>
            </a:rPr>
          </a:br>
          <a:r>
            <a:rPr lang="de-DE" sz="2000" b="1" kern="1200" noProof="0" dirty="0">
              <a:effectLst>
                <a:outerShdw blurRad="38100" dist="38100" dir="2700000" algn="tl">
                  <a:srgbClr val="000000">
                    <a:alpha val="59000"/>
                  </a:srgbClr>
                </a:outerShdw>
              </a:effectLst>
            </a:rPr>
            <a:t>dass seine Nachkommen wie "der Staub der Erde" sein würden </a:t>
          </a:r>
          <a:br>
            <a:rPr lang="de-DE" sz="2000" b="1" kern="1200" noProof="0" dirty="0">
              <a:effectLst>
                <a:outerShdw blurRad="38100" dist="38100" dir="2700000" algn="tl">
                  <a:srgbClr val="000000">
                    <a:alpha val="59000"/>
                  </a:srgbClr>
                </a:outerShdw>
              </a:effectLst>
            </a:rPr>
          </a:br>
          <a:r>
            <a:rPr lang="de-DE" sz="2000" b="1" kern="1200" noProof="0" dirty="0">
              <a:effectLst>
                <a:outerShdw blurRad="38100" dist="38100" dir="2700000" algn="tl">
                  <a:srgbClr val="000000">
                    <a:alpha val="59000"/>
                  </a:srgbClr>
                </a:outerShdw>
              </a:effectLst>
            </a:rPr>
            <a:t>(1. Mo 13,14-18)</a:t>
          </a:r>
          <a:endParaRPr lang="en-US" sz="2000" kern="1200" noProof="0" dirty="0">
            <a:effectLst>
              <a:outerShdw blurRad="38100" dist="38100" dir="2700000" algn="tl">
                <a:srgbClr val="000000">
                  <a:alpha val="59000"/>
                </a:srgbClr>
              </a:outerShdw>
            </a:effectLst>
          </a:endParaRPr>
        </a:p>
      </dsp:txBody>
      <dsp:txXfrm>
        <a:off x="2353991" y="1411850"/>
        <a:ext cx="8774216" cy="1283500"/>
      </dsp:txXfrm>
    </dsp:sp>
    <dsp:sp modelId="{64766CB8-A1C6-464D-9FA2-A493A09185E9}">
      <dsp:nvSpPr>
        <dsp:cNvPr id="0" name=""/>
        <dsp:cNvSpPr/>
      </dsp:nvSpPr>
      <dsp:spPr>
        <a:xfrm>
          <a:off x="319844" y="1448102"/>
          <a:ext cx="1842653" cy="1210998"/>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823701"/>
          <a:ext cx="11128207" cy="1619739"/>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e-DE" sz="2000" b="1" kern="1200" noProof="0" dirty="0">
              <a:effectLst>
                <a:outerShdw blurRad="38100" dist="38100" dir="2700000" algn="tl">
                  <a:srgbClr val="000000">
                    <a:alpha val="59000"/>
                  </a:srgbClr>
                </a:outerShdw>
              </a:effectLst>
            </a:rPr>
            <a:t>In Mamre wurde ihm versichert, </a:t>
          </a:r>
          <a:br>
            <a:rPr lang="de-DE" sz="2000" b="1" kern="1200" noProof="0" dirty="0">
              <a:effectLst>
                <a:outerShdw blurRad="38100" dist="38100" dir="2700000" algn="tl">
                  <a:srgbClr val="000000">
                    <a:alpha val="59000"/>
                  </a:srgbClr>
                </a:outerShdw>
              </a:effectLst>
            </a:rPr>
          </a:br>
          <a:r>
            <a:rPr lang="de-DE" sz="2000" b="1" kern="1200" noProof="0" dirty="0">
              <a:effectLst>
                <a:outerShdw blurRad="38100" dist="38100" dir="2700000" algn="tl">
                  <a:srgbClr val="000000">
                    <a:alpha val="59000"/>
                  </a:srgbClr>
                </a:outerShdw>
              </a:effectLst>
            </a:rPr>
            <a:t>dass seine Nachkommen so zahlreich sein würden wie die Sterne. </a:t>
          </a:r>
          <a:br>
            <a:rPr lang="de-DE" sz="2000" b="1" kern="1200" noProof="0" dirty="0">
              <a:effectLst>
                <a:outerShdw blurRad="38100" dist="38100" dir="2700000" algn="tl">
                  <a:srgbClr val="000000">
                    <a:alpha val="59000"/>
                  </a:srgbClr>
                </a:outerShdw>
              </a:effectLst>
            </a:rPr>
          </a:br>
          <a:r>
            <a:rPr lang="de-DE" sz="2000" b="1" kern="1200" noProof="0" dirty="0">
              <a:effectLst>
                <a:outerShdw blurRad="38100" dist="38100" dir="2700000" algn="tl">
                  <a:srgbClr val="000000">
                    <a:alpha val="59000"/>
                  </a:srgbClr>
                </a:outerShdw>
              </a:effectLst>
            </a:rPr>
            <a:t>"Abram glaubte dem HERRN</a:t>
          </a:r>
          <a:br>
            <a:rPr lang="de-DE" sz="2000" b="1" kern="1200" noProof="0" dirty="0">
              <a:effectLst>
                <a:outerShdw blurRad="38100" dist="38100" dir="2700000" algn="tl">
                  <a:srgbClr val="000000">
                    <a:alpha val="59000"/>
                  </a:srgbClr>
                </a:outerShdw>
              </a:effectLst>
            </a:rPr>
          </a:br>
          <a:r>
            <a:rPr lang="de-DE" sz="2000" b="1" kern="1200" noProof="0" dirty="0">
              <a:effectLst>
                <a:outerShdw blurRad="38100" dist="38100" dir="2700000" algn="tl">
                  <a:srgbClr val="000000">
                    <a:alpha val="59000"/>
                  </a:srgbClr>
                </a:outerShdw>
              </a:effectLst>
            </a:rPr>
            <a:t>und er schrieb es ihm als Gerechtigkeit zu" (1. Mo 15,1-6)</a:t>
          </a:r>
          <a:endParaRPr lang="en-US" sz="2000" kern="1200" noProof="0" dirty="0">
            <a:effectLst>
              <a:outerShdw blurRad="38100" dist="38100" dir="2700000" algn="tl">
                <a:srgbClr val="000000">
                  <a:alpha val="59000"/>
                </a:srgbClr>
              </a:outerShdw>
            </a:effectLst>
          </a:endParaRPr>
        </a:p>
      </dsp:txBody>
      <dsp:txXfrm>
        <a:off x="2353991" y="2823701"/>
        <a:ext cx="8774216" cy="1619739"/>
      </dsp:txXfrm>
    </dsp:sp>
    <dsp:sp modelId="{EB2C40E9-8ADC-4E8F-B069-5B0EF8221EA8}">
      <dsp:nvSpPr>
        <dsp:cNvPr id="0" name=""/>
        <dsp:cNvSpPr/>
      </dsp:nvSpPr>
      <dsp:spPr>
        <a:xfrm>
          <a:off x="287761" y="2927625"/>
          <a:ext cx="1906818" cy="1411891"/>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11450053" cy="1204939"/>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e-DE" sz="2000" b="1" kern="1200" noProof="0" dirty="0">
              <a:effectLst>
                <a:outerShdw blurRad="38100" dist="38100" dir="2700000" algn="tl">
                  <a:srgbClr val="000000">
                    <a:alpha val="60000"/>
                  </a:srgbClr>
                </a:outerShdw>
              </a:effectLst>
            </a:rPr>
            <a:t>In genau diesem Moment schloss GOTT einen Bund mit Abram </a:t>
          </a:r>
          <a:br>
            <a:rPr lang="de-DE" sz="2000" b="1" kern="1200" noProof="0" dirty="0">
              <a:effectLst>
                <a:outerShdw blurRad="38100" dist="38100" dir="2700000" algn="tl">
                  <a:srgbClr val="000000">
                    <a:alpha val="60000"/>
                  </a:srgbClr>
                </a:outerShdw>
              </a:effectLst>
            </a:rPr>
          </a:br>
          <a:r>
            <a:rPr lang="de-DE" sz="2000" b="1" kern="1200" noProof="0" dirty="0">
              <a:effectLst>
                <a:outerShdw blurRad="38100" dist="38100" dir="2700000" algn="tl">
                  <a:srgbClr val="000000">
                    <a:alpha val="60000"/>
                  </a:srgbClr>
                </a:outerShdw>
              </a:effectLst>
            </a:rPr>
            <a:t>indem Er mitten mitten in die Opfer schritt (1. Mo 15,7-21)</a:t>
          </a:r>
          <a:endParaRPr lang="en-US" sz="2000" kern="1200" noProof="0" dirty="0">
            <a:effectLst>
              <a:outerShdw blurRad="38100" dist="38100" dir="2700000" algn="tl">
                <a:srgbClr val="000000">
                  <a:alpha val="60000"/>
                </a:srgbClr>
              </a:outerShdw>
            </a:effectLst>
          </a:endParaRPr>
        </a:p>
      </dsp:txBody>
      <dsp:txXfrm>
        <a:off x="2410504" y="0"/>
        <a:ext cx="9039548" cy="1204939"/>
      </dsp:txXfrm>
    </dsp:sp>
    <dsp:sp modelId="{51B27083-B009-4DBA-8978-E052AC4B7311}">
      <dsp:nvSpPr>
        <dsp:cNvPr id="0" name=""/>
        <dsp:cNvSpPr/>
      </dsp:nvSpPr>
      <dsp:spPr>
        <a:xfrm>
          <a:off x="441507" y="120493"/>
          <a:ext cx="1647983" cy="963951"/>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25433"/>
          <a:ext cx="11450053" cy="1204939"/>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e-DE" sz="2000" b="1" kern="1200" noProof="0" dirty="0">
              <a:effectLst>
                <a:outerShdw blurRad="38100" dist="38100" dir="2700000" algn="tl">
                  <a:srgbClr val="000000">
                    <a:alpha val="60000"/>
                  </a:srgbClr>
                </a:outerShdw>
              </a:effectLst>
            </a:rPr>
            <a:t>GOTT änderte seinen Namen und Sarahs Namen </a:t>
          </a:r>
          <a:br>
            <a:rPr lang="de-DE" sz="2000" b="1" kern="1200" noProof="0" dirty="0">
              <a:effectLst>
                <a:outerShdw blurRad="38100" dist="38100" dir="2700000" algn="tl">
                  <a:srgbClr val="000000">
                    <a:alpha val="60000"/>
                  </a:srgbClr>
                </a:outerShdw>
              </a:effectLst>
            </a:rPr>
          </a:br>
          <a:r>
            <a:rPr lang="de-DE" sz="2000" b="1" kern="1200" noProof="0" dirty="0">
              <a:effectLst>
                <a:outerShdw blurRad="38100" dist="38100" dir="2700000" algn="tl">
                  <a:srgbClr val="000000">
                    <a:alpha val="60000"/>
                  </a:srgbClr>
                </a:outerShdw>
              </a:effectLst>
            </a:rPr>
            <a:t>und versicherte ihm, dass sein Nachkomme </a:t>
          </a:r>
          <a:br>
            <a:rPr lang="de-DE" sz="2000" b="1" kern="1200" noProof="0" dirty="0">
              <a:effectLst>
                <a:outerShdw blurRad="38100" dist="38100" dir="2700000" algn="tl">
                  <a:srgbClr val="000000">
                    <a:alpha val="60000"/>
                  </a:srgbClr>
                </a:outerShdw>
              </a:effectLst>
            </a:rPr>
          </a:br>
          <a:r>
            <a:rPr lang="de-DE" sz="2000" b="1" kern="1200" noProof="0" dirty="0">
              <a:effectLst>
                <a:outerShdw blurRad="38100" dist="38100" dir="2700000" algn="tl">
                  <a:srgbClr val="000000">
                    <a:alpha val="60000"/>
                  </a:srgbClr>
                </a:outerShdw>
              </a:effectLst>
            </a:rPr>
            <a:t>Sarahs Sohn sein würde (1. Mo 17,1-8, 15-16)</a:t>
          </a:r>
          <a:endParaRPr lang="en-US" sz="2000" kern="1200" noProof="0" dirty="0">
            <a:effectLst>
              <a:outerShdw blurRad="38100" dist="38100" dir="2700000" algn="tl">
                <a:srgbClr val="000000">
                  <a:alpha val="60000"/>
                </a:srgbClr>
              </a:outerShdw>
            </a:effectLst>
          </a:endParaRPr>
        </a:p>
      </dsp:txBody>
      <dsp:txXfrm>
        <a:off x="2410504" y="1325433"/>
        <a:ext cx="9039548" cy="1204939"/>
      </dsp:txXfrm>
    </dsp:sp>
    <dsp:sp modelId="{71011F65-FDA4-4BA7-AB08-D129F5FB81CD}">
      <dsp:nvSpPr>
        <dsp:cNvPr id="0" name=""/>
        <dsp:cNvSpPr/>
      </dsp:nvSpPr>
      <dsp:spPr>
        <a:xfrm>
          <a:off x="441507" y="1445927"/>
          <a:ext cx="1647983" cy="963951"/>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650867"/>
          <a:ext cx="11450053" cy="1204939"/>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e-DE" sz="2000" b="1" kern="1200" noProof="0" dirty="0">
              <a:effectLst>
                <a:outerShdw blurRad="38100" dist="38100" dir="2700000" algn="tl">
                  <a:srgbClr val="000000">
                    <a:alpha val="60000"/>
                  </a:srgbClr>
                </a:outerShdw>
              </a:effectLst>
            </a:rPr>
            <a:t>Physisch erschien GOTT Abraham zusammen mit zwei Engeln </a:t>
          </a:r>
          <a:br>
            <a:rPr lang="de-DE" sz="2000" b="1" kern="1200" noProof="0" dirty="0">
              <a:effectLst>
                <a:outerShdw blurRad="38100" dist="38100" dir="2700000" algn="tl">
                  <a:srgbClr val="000000">
                    <a:alpha val="60000"/>
                  </a:srgbClr>
                </a:outerShdw>
              </a:effectLst>
            </a:rPr>
          </a:br>
          <a:r>
            <a:rPr lang="de-DE" sz="2000" b="1" kern="1200" noProof="0" dirty="0">
              <a:effectLst>
                <a:outerShdw blurRad="38100" dist="38100" dir="2700000" algn="tl">
                  <a:srgbClr val="000000">
                    <a:alpha val="60000"/>
                  </a:srgbClr>
                </a:outerShdw>
              </a:effectLst>
            </a:rPr>
            <a:t>und verkündete ihm die Geburt Isaaks (1. Mo 18,1-2, 10)</a:t>
          </a:r>
          <a:endParaRPr lang="en-US" sz="2000" kern="1200" noProof="0" dirty="0">
            <a:effectLst>
              <a:outerShdw blurRad="38100" dist="38100" dir="2700000" algn="tl">
                <a:srgbClr val="000000">
                  <a:alpha val="60000"/>
                </a:srgbClr>
              </a:outerShdw>
            </a:effectLst>
          </a:endParaRPr>
        </a:p>
      </dsp:txBody>
      <dsp:txXfrm>
        <a:off x="2410504" y="2650867"/>
        <a:ext cx="9039548" cy="1204939"/>
      </dsp:txXfrm>
    </dsp:sp>
    <dsp:sp modelId="{61254A0A-9E03-4BE7-82AB-482A33CC26F4}">
      <dsp:nvSpPr>
        <dsp:cNvPr id="0" name=""/>
        <dsp:cNvSpPr/>
      </dsp:nvSpPr>
      <dsp:spPr>
        <a:xfrm>
          <a:off x="441507" y="2771361"/>
          <a:ext cx="1647983" cy="963951"/>
        </a:xfrm>
        <a:prstGeom prst="roundRect">
          <a:avLst>
            <a:gd name="adj" fmla="val 10000"/>
          </a:avLst>
        </a:prstGeom>
        <a:blipFill rotWithShape="1">
          <a:blip xmlns:r="http://schemas.openxmlformats.org/officeDocument/2006/relationships" r:embed="rId3"/>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3976301"/>
          <a:ext cx="11450053" cy="1204939"/>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e-DE" sz="2000" b="1" kern="1200" noProof="0" dirty="0">
              <a:effectLst>
                <a:outerShdw blurRad="38100" dist="38100" dir="2700000" algn="tl">
                  <a:srgbClr val="000000">
                    <a:alpha val="60000"/>
                  </a:srgbClr>
                </a:outerShdw>
              </a:effectLst>
            </a:rPr>
            <a:t>GOTT trug Abraham auf, seinen Sohn Isaak zu opfern. </a:t>
          </a:r>
          <a:br>
            <a:rPr lang="de-DE" sz="2000" b="1" kern="1200" noProof="0" dirty="0">
              <a:effectLst>
                <a:outerShdw blurRad="38100" dist="38100" dir="2700000" algn="tl">
                  <a:srgbClr val="000000">
                    <a:alpha val="60000"/>
                  </a:srgbClr>
                </a:outerShdw>
              </a:effectLst>
            </a:rPr>
          </a:br>
          <a:r>
            <a:rPr lang="de-DE" sz="2000" b="1" kern="1200" noProof="0" dirty="0">
              <a:effectLst>
                <a:outerShdw blurRad="38100" dist="38100" dir="2700000" algn="tl">
                  <a:srgbClr val="000000">
                    <a:alpha val="60000"/>
                  </a:srgbClr>
                </a:outerShdw>
              </a:effectLst>
            </a:rPr>
            <a:t>Nachdem er die Prüfung bestand, unterbrach ihn GOTT </a:t>
          </a:r>
          <a:br>
            <a:rPr lang="de-DE" sz="2000" b="1" kern="1200" noProof="0" dirty="0">
              <a:effectLst>
                <a:outerShdw blurRad="38100" dist="38100" dir="2700000" algn="tl">
                  <a:srgbClr val="000000">
                    <a:alpha val="60000"/>
                  </a:srgbClr>
                </a:outerShdw>
              </a:effectLst>
            </a:rPr>
          </a:br>
          <a:r>
            <a:rPr lang="de-DE" sz="2000" b="1" kern="1200" noProof="0" dirty="0">
              <a:effectLst>
                <a:outerShdw blurRad="38100" dist="38100" dir="2700000" algn="tl">
                  <a:srgbClr val="000000">
                    <a:alpha val="60000"/>
                  </a:srgbClr>
                </a:outerShdw>
              </a:effectLst>
            </a:rPr>
            <a:t>und zeigte ihm ein Ersatzopfer. Dieses opferte er. </a:t>
          </a:r>
          <a:br>
            <a:rPr lang="de-DE" sz="2000" b="1" kern="1200" noProof="0" dirty="0">
              <a:effectLst>
                <a:outerShdw blurRad="38100" dist="38100" dir="2700000" algn="tl">
                  <a:srgbClr val="000000">
                    <a:alpha val="60000"/>
                  </a:srgbClr>
                </a:outerShdw>
              </a:effectLst>
            </a:rPr>
          </a:br>
          <a:r>
            <a:rPr lang="de-DE" sz="2000" b="1" kern="1200" noProof="0" dirty="0">
              <a:effectLst>
                <a:outerShdw blurRad="38100" dist="38100" dir="2700000" algn="tl">
                  <a:srgbClr val="000000">
                    <a:alpha val="60000"/>
                  </a:srgbClr>
                </a:outerShdw>
              </a:effectLst>
            </a:rPr>
            <a:t>Dann wurde ihm der große Plan der Erlösung offenbart (Gen. 22,1-3, 9-13).</a:t>
          </a:r>
          <a:endParaRPr lang="en-US" sz="2000" kern="1200" noProof="0" dirty="0">
            <a:effectLst>
              <a:outerShdw blurRad="38100" dist="38100" dir="2700000" algn="tl">
                <a:srgbClr val="000000">
                  <a:alpha val="60000"/>
                </a:srgbClr>
              </a:outerShdw>
            </a:effectLst>
          </a:endParaRPr>
        </a:p>
      </dsp:txBody>
      <dsp:txXfrm>
        <a:off x="2410504" y="3976301"/>
        <a:ext cx="9039548" cy="1204939"/>
      </dsp:txXfrm>
    </dsp:sp>
    <dsp:sp modelId="{8A842A48-1079-4542-94D2-33CB6B8C61FF}">
      <dsp:nvSpPr>
        <dsp:cNvPr id="0" name=""/>
        <dsp:cNvSpPr/>
      </dsp:nvSpPr>
      <dsp:spPr>
        <a:xfrm>
          <a:off x="441507" y="4096795"/>
          <a:ext cx="1647983" cy="963951"/>
        </a:xfrm>
        <a:prstGeom prst="roundRect">
          <a:avLst>
            <a:gd name="adj" fmla="val 10000"/>
          </a:avLst>
        </a:prstGeom>
        <a:blipFill dpi="0" rotWithShape="1">
          <a:blip xmlns:r="http://schemas.openxmlformats.org/officeDocument/2006/relationships" r:embed="rId4"/>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897439"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Er </a:t>
          </a:r>
          <a:r>
            <a:rPr lang="en-US" sz="1800" b="1" kern="1200" noProof="0" dirty="0" err="1"/>
            <a:t>beeindruckte</a:t>
          </a:r>
          <a:r>
            <a:rPr lang="en-US" sz="1800" b="1" kern="1200" noProof="0" dirty="0"/>
            <a:t> nicht </a:t>
          </a:r>
          <a:r>
            <a:rPr lang="en-US" sz="1800" b="1" kern="1200" noProof="0" dirty="0" err="1"/>
            <a:t>durch</a:t>
          </a:r>
          <a:r>
            <a:rPr lang="en-US" sz="1800" b="1" kern="1200" noProof="0" dirty="0"/>
            <a:t> </a:t>
          </a:r>
          <a:r>
            <a:rPr lang="en-US" sz="1800" b="1" kern="1200" noProof="0" dirty="0" err="1"/>
            <a:t>Äußerlich-keiten</a:t>
          </a:r>
          <a:r>
            <a:rPr lang="en-US" sz="1800" b="1" kern="1200" noProof="0" dirty="0"/>
            <a:t> , </a:t>
          </a:r>
          <a:r>
            <a:rPr lang="en-US" sz="1800" b="1" kern="1200" noProof="0" dirty="0" err="1"/>
            <a:t>sondern</a:t>
          </a:r>
          <a:r>
            <a:rPr lang="en-US" sz="1800" b="1" kern="1200" noProof="0" dirty="0"/>
            <a:t> </a:t>
          </a:r>
          <a:r>
            <a:rPr lang="en-US" sz="1600" b="1" kern="1200" noProof="0" dirty="0" err="1"/>
            <a:t>durch</a:t>
          </a:r>
          <a:r>
            <a:rPr lang="en-US" sz="1600" b="1" kern="1200" noProof="0" dirty="0"/>
            <a:t> </a:t>
          </a:r>
          <a:r>
            <a:rPr lang="en-US" sz="1800" b="1" kern="1200" noProof="0" dirty="0"/>
            <a:t>Seinen Geist (v. 2)</a:t>
          </a:r>
          <a:endParaRPr lang="en-US" sz="1800" kern="1200" noProof="0" dirty="0"/>
        </a:p>
      </dsp:txBody>
      <dsp:txXfrm>
        <a:off x="897439" y="156973"/>
        <a:ext cx="2961245" cy="925389"/>
      </dsp:txXfrm>
    </dsp:sp>
    <dsp:sp modelId="{F6438344-8F0F-4DC4-B75E-CF562DB342BA}">
      <dsp:nvSpPr>
        <dsp:cNvPr id="0" name=""/>
        <dsp:cNvSpPr/>
      </dsp:nvSpPr>
      <dsp:spPr>
        <a:xfrm>
          <a:off x="0" y="23306"/>
          <a:ext cx="1298919" cy="97165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879167" y="156973"/>
          <a:ext cx="2961245"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Er wurde verachtet, zermürbt und abgelehnt</a:t>
          </a:r>
          <a:r>
            <a:rPr lang="en-US" sz="1800" b="1" kern="1200" noProof="0" dirty="0"/>
            <a:t>(v. 3)</a:t>
          </a:r>
          <a:endParaRPr lang="en-US" sz="1800" kern="1200" noProof="0" dirty="0"/>
        </a:p>
      </dsp:txBody>
      <dsp:txXfrm>
        <a:off x="4879167" y="156973"/>
        <a:ext cx="2961245" cy="925389"/>
      </dsp:txXfrm>
    </dsp:sp>
    <dsp:sp modelId="{7DF17FC3-A427-416A-9371-0A0113350C66}">
      <dsp:nvSpPr>
        <dsp:cNvPr id="0" name=""/>
        <dsp:cNvSpPr/>
      </dsp:nvSpPr>
      <dsp:spPr>
        <a:xfrm>
          <a:off x="3997596" y="23306"/>
          <a:ext cx="1298919" cy="97165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900220" y="156973"/>
          <a:ext cx="2961245"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Obwohl Er viele heilte, nahmen sie Ihn nicht an (V. 4)</a:t>
          </a:r>
          <a:endParaRPr lang="en-US" sz="1800" kern="1200" noProof="0" dirty="0"/>
        </a:p>
      </dsp:txBody>
      <dsp:txXfrm>
        <a:off x="8900220" y="156973"/>
        <a:ext cx="2961245" cy="925389"/>
      </dsp:txXfrm>
    </dsp:sp>
    <dsp:sp modelId="{24448896-CA1D-4883-BE3F-84CB5DDCC757}">
      <dsp:nvSpPr>
        <dsp:cNvPr id="0" name=""/>
        <dsp:cNvSpPr/>
      </dsp:nvSpPr>
      <dsp:spPr>
        <a:xfrm>
          <a:off x="7979396" y="23306"/>
          <a:ext cx="1298919" cy="971658"/>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897439"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Durch Seinen Tod </a:t>
          </a:r>
          <a:br>
            <a:rPr lang="de-DE" sz="1800" b="1" kern="1200" noProof="0" dirty="0"/>
          </a:br>
          <a:r>
            <a:rPr lang="de-DE" sz="1800" b="1" kern="1200" noProof="0" dirty="0"/>
            <a:t>am Kreuz schenkt Er uns das Heil (V. 5)</a:t>
          </a:r>
          <a:endParaRPr lang="en-US" sz="1800" kern="1200" noProof="0" dirty="0"/>
        </a:p>
      </dsp:txBody>
      <dsp:txXfrm>
        <a:off x="897439" y="1321935"/>
        <a:ext cx="2961245" cy="925389"/>
      </dsp:txXfrm>
    </dsp:sp>
    <dsp:sp modelId="{5BA0408C-669B-45DF-995D-F2F35FC9DD3D}">
      <dsp:nvSpPr>
        <dsp:cNvPr id="0" name=""/>
        <dsp:cNvSpPr/>
      </dsp:nvSpPr>
      <dsp:spPr>
        <a:xfrm>
          <a:off x="0" y="1188268"/>
          <a:ext cx="1298919" cy="971658"/>
        </a:xfrm>
        <a:prstGeom prst="rect">
          <a:avLst/>
        </a:prstGeom>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879167"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GOTT legte all unsere Sünden auf Ihn (V. 6)</a:t>
          </a:r>
          <a:endParaRPr lang="en-US" sz="1800" kern="1200" noProof="0" dirty="0"/>
        </a:p>
      </dsp:txBody>
      <dsp:txXfrm>
        <a:off x="4879167" y="1321935"/>
        <a:ext cx="2961245" cy="925389"/>
      </dsp:txXfrm>
    </dsp:sp>
    <dsp:sp modelId="{AE878031-4BBF-4EF4-9556-33969B6A0D0E}">
      <dsp:nvSpPr>
        <dsp:cNvPr id="0" name=""/>
        <dsp:cNvSpPr/>
      </dsp:nvSpPr>
      <dsp:spPr>
        <a:xfrm>
          <a:off x="3997596" y="1188268"/>
          <a:ext cx="1298919" cy="971658"/>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900220" y="1321935"/>
          <a:ext cx="2961245"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Er verteidigte sich nicht vor Seinen Anklägern (Bd. 7)</a:t>
          </a:r>
          <a:endParaRPr lang="en-US" sz="1800" kern="1200" noProof="0" dirty="0"/>
        </a:p>
      </dsp:txBody>
      <dsp:txXfrm>
        <a:off x="8900220" y="1321935"/>
        <a:ext cx="2961245" cy="925389"/>
      </dsp:txXfrm>
    </dsp:sp>
    <dsp:sp modelId="{A3375F40-8DD6-4373-81D7-EE4B422B8BEF}">
      <dsp:nvSpPr>
        <dsp:cNvPr id="0" name=""/>
        <dsp:cNvSpPr/>
      </dsp:nvSpPr>
      <dsp:spPr>
        <a:xfrm>
          <a:off x="7979396" y="1188268"/>
          <a:ext cx="1298919" cy="971658"/>
        </a:xfrm>
        <a:prstGeom prst="rect">
          <a:avLst/>
        </a:prstGeom>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897439"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Er wurde vor Gericht gestellt und zum Tode verurteilt (V. 8)</a:t>
          </a:r>
          <a:endParaRPr lang="en-US" sz="1800" kern="1200" noProof="0" dirty="0"/>
        </a:p>
      </dsp:txBody>
      <dsp:txXfrm>
        <a:off x="897439" y="2486898"/>
        <a:ext cx="2961245" cy="925389"/>
      </dsp:txXfrm>
    </dsp:sp>
    <dsp:sp modelId="{5237D0B7-7F65-4461-9797-CB2C5C38E1A5}">
      <dsp:nvSpPr>
        <dsp:cNvPr id="0" name=""/>
        <dsp:cNvSpPr/>
      </dsp:nvSpPr>
      <dsp:spPr>
        <a:xfrm>
          <a:off x="0" y="2353230"/>
          <a:ext cx="1298919" cy="971658"/>
        </a:xfrm>
        <a:prstGeom prst="rect">
          <a:avLst/>
        </a:prstGeom>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879167"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Er wurde bei den Reichen beigesetzt (V. 9a)</a:t>
          </a:r>
          <a:endParaRPr lang="en-US" sz="1800" kern="1200" noProof="0" dirty="0"/>
        </a:p>
      </dsp:txBody>
      <dsp:txXfrm>
        <a:off x="4879167" y="2486898"/>
        <a:ext cx="2961245" cy="925389"/>
      </dsp:txXfrm>
    </dsp:sp>
    <dsp:sp modelId="{12656DD7-776A-4FBB-B7F0-7C60A02F2F49}">
      <dsp:nvSpPr>
        <dsp:cNvPr id="0" name=""/>
        <dsp:cNvSpPr/>
      </dsp:nvSpPr>
      <dsp:spPr>
        <a:xfrm>
          <a:off x="3997596" y="2353230"/>
          <a:ext cx="1298919" cy="971658"/>
        </a:xfrm>
        <a:prstGeom prst="rect">
          <a:avLst/>
        </a:prstGeom>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900220"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Er hat nie gesündigt (V. 9b)</a:t>
          </a:r>
          <a:endParaRPr lang="en-US" sz="1800" kern="1200" noProof="0" dirty="0"/>
        </a:p>
      </dsp:txBody>
      <dsp:txXfrm>
        <a:off x="8900220" y="2486898"/>
        <a:ext cx="2961245" cy="925389"/>
      </dsp:txXfrm>
    </dsp:sp>
    <dsp:sp modelId="{5B87B8EE-EC59-410A-BC31-2F01366AE4A7}">
      <dsp:nvSpPr>
        <dsp:cNvPr id="0" name=""/>
        <dsp:cNvSpPr/>
      </dsp:nvSpPr>
      <dsp:spPr>
        <a:xfrm>
          <a:off x="7979396" y="2353230"/>
          <a:ext cx="1298919" cy="971658"/>
        </a:xfrm>
        <a:prstGeom prst="rect">
          <a:avLst/>
        </a:prstGeom>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897439"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Er auferstand nach Seinem sühnenden Tod (V. 10) erneut</a:t>
          </a:r>
          <a:endParaRPr lang="en-US" sz="1800" kern="1200" noProof="0" dirty="0"/>
        </a:p>
      </dsp:txBody>
      <dsp:txXfrm>
        <a:off x="897439" y="3651860"/>
        <a:ext cx="2961245" cy="925389"/>
      </dsp:txXfrm>
    </dsp:sp>
    <dsp:sp modelId="{221F4DF1-C4D6-463F-A71F-CFB4A107A606}">
      <dsp:nvSpPr>
        <dsp:cNvPr id="0" name=""/>
        <dsp:cNvSpPr/>
      </dsp:nvSpPr>
      <dsp:spPr>
        <a:xfrm>
          <a:off x="0" y="3518192"/>
          <a:ext cx="1298919" cy="971658"/>
        </a:xfrm>
        <a:prstGeom prst="rect">
          <a:avLst/>
        </a:prstGeom>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879167" y="3651860"/>
          <a:ext cx="296124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Eines Tages wird Er mit denen leben, </a:t>
          </a:r>
          <a:br>
            <a:rPr lang="de-DE" sz="1800" b="1" kern="1200" noProof="0" dirty="0"/>
          </a:br>
          <a:r>
            <a:rPr lang="de-DE" sz="1800" b="1" kern="1200" noProof="0" dirty="0"/>
            <a:t>die er erlöst hat </a:t>
          </a:r>
          <a:r>
            <a:rPr lang="de-DE" sz="1600" b="1" kern="1200" noProof="0" dirty="0"/>
            <a:t>(V. 11)</a:t>
          </a:r>
          <a:endParaRPr lang="en-US" sz="1800" kern="1200" noProof="0" dirty="0"/>
        </a:p>
      </dsp:txBody>
      <dsp:txXfrm>
        <a:off x="4879167" y="3651860"/>
        <a:ext cx="2961245" cy="925389"/>
      </dsp:txXfrm>
    </dsp:sp>
    <dsp:sp modelId="{CD8BC6EB-CBE6-4AFE-872D-39830C0A1935}">
      <dsp:nvSpPr>
        <dsp:cNvPr id="0" name=""/>
        <dsp:cNvSpPr/>
      </dsp:nvSpPr>
      <dsp:spPr>
        <a:xfrm>
          <a:off x="3997596" y="3518192"/>
          <a:ext cx="1298919" cy="971658"/>
        </a:xfrm>
        <a:prstGeom prst="rect">
          <a:avLst/>
        </a:prstGeom>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00220"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noProof="0" dirty="0"/>
            <a:t>In der Zwischenzeit tritt Er für uns (V. 12) </a:t>
          </a:r>
          <a:r>
            <a:rPr lang="de-DE" sz="1800" b="1" kern="1200" noProof="0" dirty="0" err="1"/>
            <a:t>fürbittend</a:t>
          </a:r>
          <a:r>
            <a:rPr lang="de-DE" sz="1800" b="1" kern="1200" noProof="0" dirty="0"/>
            <a:t> ein</a:t>
          </a:r>
          <a:endParaRPr lang="en-US" sz="1800" kern="1200" noProof="0" dirty="0"/>
        </a:p>
      </dsp:txBody>
      <dsp:txXfrm>
        <a:off x="8900220" y="3651860"/>
        <a:ext cx="2961245" cy="925389"/>
      </dsp:txXfrm>
    </dsp:sp>
    <dsp:sp modelId="{A6C372CA-8BFD-4004-8FB0-0CAC06FFF0DA}">
      <dsp:nvSpPr>
        <dsp:cNvPr id="0" name=""/>
        <dsp:cNvSpPr/>
      </dsp:nvSpPr>
      <dsp:spPr>
        <a:xfrm>
          <a:off x="7979396" y="3518192"/>
          <a:ext cx="1298919" cy="971658"/>
        </a:xfrm>
        <a:prstGeom prst="rect">
          <a:avLst/>
        </a:prstGeom>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905A01-FBDF-4157-B51E-4AC2369145D2}" type="datetimeFigureOut">
              <a:rPr lang="de-DE" smtClean="0"/>
              <a:t>09.10.2026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CD6826-3228-412E-ACAA-BC51AB3B6890}" type="slidenum">
              <a:rPr lang="de-DE" smtClean="0"/>
              <a:t>‹Nº›</a:t>
            </a:fld>
            <a:endParaRPr lang="de-DE"/>
          </a:p>
        </p:txBody>
      </p:sp>
    </p:spTree>
    <p:extLst>
      <p:ext uri="{BB962C8B-B14F-4D97-AF65-F5344CB8AC3E}">
        <p14:creationId xmlns:p14="http://schemas.microsoft.com/office/powerpoint/2010/main" val="3890042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7CD6826-3228-412E-ACAA-BC51AB3B6890}" type="slidenum">
              <a:rPr lang="de-DE" smtClean="0"/>
              <a:t>1</a:t>
            </a:fld>
            <a:endParaRPr lang="de-DE"/>
          </a:p>
        </p:txBody>
      </p:sp>
    </p:spTree>
    <p:extLst>
      <p:ext uri="{BB962C8B-B14F-4D97-AF65-F5344CB8AC3E}">
        <p14:creationId xmlns:p14="http://schemas.microsoft.com/office/powerpoint/2010/main" val="2384556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7CD6826-3228-412E-ACAA-BC51AB3B6890}" type="slidenum">
              <a:rPr lang="de-DE" smtClean="0"/>
              <a:t>4</a:t>
            </a:fld>
            <a:endParaRPr lang="de-DE"/>
          </a:p>
        </p:txBody>
      </p:sp>
    </p:spTree>
    <p:extLst>
      <p:ext uri="{BB962C8B-B14F-4D97-AF65-F5344CB8AC3E}">
        <p14:creationId xmlns:p14="http://schemas.microsoft.com/office/powerpoint/2010/main" val="1429592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7CD6826-3228-412E-ACAA-BC51AB3B6890}" type="slidenum">
              <a:rPr lang="de-DE" smtClean="0"/>
              <a:t>12</a:t>
            </a:fld>
            <a:endParaRPr lang="de-DE"/>
          </a:p>
        </p:txBody>
      </p:sp>
    </p:spTree>
    <p:extLst>
      <p:ext uri="{BB962C8B-B14F-4D97-AF65-F5344CB8AC3E}">
        <p14:creationId xmlns:p14="http://schemas.microsoft.com/office/powerpoint/2010/main" val="4256773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7CD6826-3228-412E-ACAA-BC51AB3B6890}" type="slidenum">
              <a:rPr lang="de-DE" smtClean="0"/>
              <a:t>13</a:t>
            </a:fld>
            <a:endParaRPr lang="de-DE"/>
          </a:p>
        </p:txBody>
      </p:sp>
    </p:spTree>
    <p:extLst>
      <p:ext uri="{BB962C8B-B14F-4D97-AF65-F5344CB8AC3E}">
        <p14:creationId xmlns:p14="http://schemas.microsoft.com/office/powerpoint/2010/main" val="3388255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47826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89668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142458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82941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82161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398307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59685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03172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575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624758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0855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09/10/2026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2701166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jp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1.wdp"/><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22.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9.png"/><Relationship Id="rId7" Type="http://schemas.openxmlformats.org/officeDocument/2006/relationships/diagramQuickStyle" Target="../diagrams/quickStyle1.xml"/><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microsoft.com/office/2007/relationships/hdphoto" Target="../media/hdphoto2.wdp"/><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9.png"/><Relationship Id="rId7" Type="http://schemas.openxmlformats.org/officeDocument/2006/relationships/diagramQuickStyle" Target="../diagrams/quickStyle2.xml"/><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Layout" Target="../diagrams/layout2.xml"/><Relationship Id="rId5" Type="http://schemas.openxmlformats.org/officeDocument/2006/relationships/diagramData" Target="../diagrams/data2.xml"/><Relationship Id="rId4" Type="http://schemas.microsoft.com/office/2007/relationships/hdphoto" Target="../media/hdphoto2.wdp"/><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1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7" Type="http://schemas.openxmlformats.org/officeDocument/2006/relationships/image" Target="../media/image38.jp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7.jpeg"/><Relationship Id="rId5" Type="http://schemas.microsoft.com/office/2007/relationships/hdphoto" Target="../media/hdphoto5.wdp"/><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36.png"/><Relationship Id="rId4" Type="http://schemas.microsoft.com/office/2007/relationships/hdphoto" Target="../media/hdphoto4.wdp"/><Relationship Id="rId9" Type="http://schemas.openxmlformats.org/officeDocument/2006/relationships/image" Target="../media/image41.jp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35.png"/><Relationship Id="rId7" Type="http://schemas.openxmlformats.org/officeDocument/2006/relationships/diagramQuickStyle" Target="../diagrams/quickStyle3.xml"/><Relationship Id="rId12" Type="http://schemas.openxmlformats.org/officeDocument/2006/relationships/image" Target="../media/image54.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Layout" Target="../diagrams/layout3.xml"/><Relationship Id="rId11" Type="http://schemas.microsoft.com/office/2007/relationships/hdphoto" Target="../media/hdphoto5.wdp"/><Relationship Id="rId5" Type="http://schemas.openxmlformats.org/officeDocument/2006/relationships/diagramData" Target="../diagrams/data3.xml"/><Relationship Id="rId10" Type="http://schemas.openxmlformats.org/officeDocument/2006/relationships/image" Target="../media/image36.png"/><Relationship Id="rId4" Type="http://schemas.microsoft.com/office/2007/relationships/hdphoto" Target="../media/hdphoto4.wdp"/><Relationship Id="rId9" Type="http://schemas.microsoft.com/office/2007/relationships/diagramDrawing" Target="../diagrams/drawing3.xml"/></Relationships>
</file>

<file path=ppt/slides/_rels/slide1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g"/><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image" Target="../media/image58.jpg"/><Relationship Id="rId4" Type="http://schemas.openxmlformats.org/officeDocument/2006/relationships/image" Target="../media/image57.jpeg"/></Relationships>
</file>

<file path=ppt/slides/_rels/slide1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55.jpg"/><Relationship Id="rId1" Type="http://schemas.openxmlformats.org/officeDocument/2006/relationships/slideLayout" Target="../slideLayouts/slideLayout7.xml"/><Relationship Id="rId4" Type="http://schemas.openxmlformats.org/officeDocument/2006/relationships/image" Target="../media/image62.jpg"/></Relationships>
</file>

<file path=ppt/slides/_rels/slide1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64.pn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jpg"/></Relationships>
</file>

<file path=ppt/slides/_rels/slide1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64.png"/><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19CBBC5-BF35-BB01-12B2-CA4F8CA238E2}"/>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08592C26-FA61-39C4-75DF-FF2735C1B5FC}"/>
              </a:ext>
            </a:extLst>
          </p:cNvPr>
          <p:cNvPicPr>
            <a:picLocks noChangeAspect="1"/>
          </p:cNvPicPr>
          <p:nvPr/>
        </p:nvPicPr>
        <p:blipFill>
          <a:blip r:embed="rId4">
            <a:extLst>
              <a:ext uri="{28A0092B-C50C-407E-A947-70E740481C1C}">
                <a14:useLocalDpi xmlns:a14="http://schemas.microsoft.com/office/drawing/2010/main"/>
              </a:ext>
            </a:extLst>
          </a:blip>
          <a:srcRect t="2268" b="2268"/>
          <a:stretch/>
        </p:blipFill>
        <p:spPr>
          <a:xfrm rot="20351971">
            <a:off x="428144" y="184930"/>
            <a:ext cx="3488281" cy="4141235"/>
          </a:xfrm>
          <a:prstGeom prst="rect">
            <a:avLst/>
          </a:prstGeom>
          <a:effectLst>
            <a:softEdge rad="127000"/>
          </a:effectLst>
        </p:spPr>
      </p:pic>
      <p:pic>
        <p:nvPicPr>
          <p:cNvPr id="6" name="Imagen 5">
            <a:extLst>
              <a:ext uri="{FF2B5EF4-FFF2-40B4-BE49-F238E27FC236}">
                <a16:creationId xmlns:a16="http://schemas.microsoft.com/office/drawing/2014/main" id="{8B3A8325-170B-7E64-329B-27C034AA1A99}"/>
              </a:ext>
            </a:extLst>
          </p:cNvPr>
          <p:cNvPicPr>
            <a:picLocks noChangeAspect="1"/>
          </p:cNvPicPr>
          <p:nvPr/>
        </p:nvPicPr>
        <p:blipFill>
          <a:blip r:embed="rId5">
            <a:extLst>
              <a:ext uri="{28A0092B-C50C-407E-A947-70E740481C1C}">
                <a14:useLocalDpi xmlns:a14="http://schemas.microsoft.com/office/drawing/2010/main"/>
              </a:ext>
            </a:extLst>
          </a:blip>
          <a:srcRect t="47" b="47"/>
          <a:stretch/>
        </p:blipFill>
        <p:spPr>
          <a:xfrm rot="20848993">
            <a:off x="3035696" y="-281506"/>
            <a:ext cx="3339104" cy="4141235"/>
          </a:xfrm>
          <a:prstGeom prst="rect">
            <a:avLst/>
          </a:prstGeom>
          <a:effectLst>
            <a:softEdge rad="317500"/>
          </a:effectLst>
        </p:spPr>
      </p:pic>
      <p:pic>
        <p:nvPicPr>
          <p:cNvPr id="10" name="Imagen 9">
            <a:extLst>
              <a:ext uri="{FF2B5EF4-FFF2-40B4-BE49-F238E27FC236}">
                <a16:creationId xmlns:a16="http://schemas.microsoft.com/office/drawing/2014/main" id="{F7664252-2875-92E9-2266-1F43EFFC55D4}"/>
              </a:ext>
            </a:extLst>
          </p:cNvPr>
          <p:cNvPicPr>
            <a:picLocks noChangeAspect="1"/>
          </p:cNvPicPr>
          <p:nvPr/>
        </p:nvPicPr>
        <p:blipFill>
          <a:blip r:embed="rId6">
            <a:extLst>
              <a:ext uri="{28A0092B-C50C-407E-A947-70E740481C1C}">
                <a14:useLocalDpi xmlns:a14="http://schemas.microsoft.com/office/drawing/2010/main"/>
              </a:ext>
            </a:extLst>
          </a:blip>
          <a:srcRect l="4510" r="4510"/>
          <a:stretch/>
        </p:blipFill>
        <p:spPr>
          <a:xfrm>
            <a:off x="6679549" y="149223"/>
            <a:ext cx="5304824" cy="3279777"/>
          </a:xfrm>
          <a:prstGeom prst="rect">
            <a:avLst/>
          </a:prstGeom>
          <a:effectLst>
            <a:softEdge rad="317500"/>
          </a:effectLst>
        </p:spPr>
      </p:pic>
      <p:pic>
        <p:nvPicPr>
          <p:cNvPr id="9" name="Imagen 8">
            <a:extLst>
              <a:ext uri="{FF2B5EF4-FFF2-40B4-BE49-F238E27FC236}">
                <a16:creationId xmlns:a16="http://schemas.microsoft.com/office/drawing/2014/main" id="{B279A3C2-12E8-9FD5-55C9-A259418FBF31}"/>
              </a:ext>
            </a:extLst>
          </p:cNvPr>
          <p:cNvPicPr>
            <a:picLocks noChangeAspect="1"/>
          </p:cNvPicPr>
          <p:nvPr/>
        </p:nvPicPr>
        <p:blipFill>
          <a:blip r:embed="rId7" cstate="print">
            <a:extLst>
              <a:ext uri="{28A0092B-C50C-407E-A947-70E740481C1C}">
                <a14:useLocalDpi xmlns:a14="http://schemas.microsoft.com/office/drawing/2010/main"/>
              </a:ext>
            </a:extLst>
          </a:blip>
          <a:srcRect l="8846" r="8846"/>
          <a:stretch/>
        </p:blipFill>
        <p:spPr>
          <a:xfrm rot="655676">
            <a:off x="2661632" y="3556392"/>
            <a:ext cx="4599919" cy="3143624"/>
          </a:xfrm>
          <a:prstGeom prst="rect">
            <a:avLst/>
          </a:prstGeom>
          <a:effectLst>
            <a:softEdge rad="317500"/>
          </a:effectLst>
        </p:spPr>
      </p:pic>
      <p:sp>
        <p:nvSpPr>
          <p:cNvPr id="2" name="Textfeld 1">
            <a:extLst>
              <a:ext uri="{FF2B5EF4-FFF2-40B4-BE49-F238E27FC236}">
                <a16:creationId xmlns:a16="http://schemas.microsoft.com/office/drawing/2014/main" id="{8633448F-0C5A-9FDE-E795-D2207D601BFE}"/>
              </a:ext>
            </a:extLst>
          </p:cNvPr>
          <p:cNvSpPr txBox="1"/>
          <p:nvPr/>
        </p:nvSpPr>
        <p:spPr>
          <a:xfrm>
            <a:off x="7084637" y="3092302"/>
            <a:ext cx="5234125" cy="2862322"/>
          </a:xfrm>
          <a:prstGeom prst="rect">
            <a:avLst/>
          </a:prstGeom>
          <a:noFill/>
          <a:effectLst>
            <a:softEdge rad="635000"/>
          </a:effectLst>
        </p:spPr>
        <p:txBody>
          <a:bodyPr wrap="none" rtlCol="0">
            <a:spAutoFit/>
          </a:bodyPr>
          <a:lstStyle/>
          <a:p>
            <a:pPr algn="ctr"/>
            <a:r>
              <a:rPr lang="de-DE" sz="6000" dirty="0"/>
              <a:t>Die Berufung</a:t>
            </a:r>
            <a:br>
              <a:rPr lang="de-DE" sz="6000" dirty="0"/>
            </a:br>
            <a:r>
              <a:rPr lang="de-DE" sz="6000" dirty="0"/>
              <a:t> eines </a:t>
            </a:r>
            <a:br>
              <a:rPr lang="de-DE" sz="6000" dirty="0"/>
            </a:br>
            <a:r>
              <a:rPr lang="de-DE" sz="6000" dirty="0">
                <a:latin typeface="Castellar" panose="020A0402060406010301" pitchFamily="18" charset="0"/>
              </a:rPr>
              <a:t>Propheten</a:t>
            </a:r>
          </a:p>
        </p:txBody>
      </p:sp>
      <p:sp>
        <p:nvSpPr>
          <p:cNvPr id="5" name="CuadroTexto 4">
            <a:extLst>
              <a:ext uri="{FF2B5EF4-FFF2-40B4-BE49-F238E27FC236}">
                <a16:creationId xmlns:a16="http://schemas.microsoft.com/office/drawing/2014/main" id="{967315F9-0224-F1FD-33F8-B14A81319950}"/>
              </a:ext>
            </a:extLst>
          </p:cNvPr>
          <p:cNvSpPr txBox="1"/>
          <p:nvPr/>
        </p:nvSpPr>
        <p:spPr>
          <a:xfrm>
            <a:off x="6755974" y="6082015"/>
            <a:ext cx="3088997" cy="707886"/>
          </a:xfrm>
          <a:prstGeom prst="rect">
            <a:avLst/>
          </a:prstGeom>
          <a:noFill/>
        </p:spPr>
        <p:txBody>
          <a:bodyPr wrap="square" rtlCol="0">
            <a:spAutoFit/>
          </a:bodyPr>
          <a:lstStyle/>
          <a:p>
            <a:pPr algn="ctr"/>
            <a:r>
              <a:rPr lang="de-DE" sz="4000" b="1" noProof="0" dirty="0">
                <a:ln>
                  <a:solidFill>
                    <a:schemeClr val="tx1"/>
                  </a:solidFill>
                </a:ln>
                <a:solidFill>
                  <a:srgbClr val="F8AF69"/>
                </a:solidFill>
                <a:effectLst>
                  <a:outerShdw blurRad="38100" dist="38100" dir="2700000" algn="tl">
                    <a:srgbClr val="000000">
                      <a:alpha val="43137"/>
                    </a:srgbClr>
                  </a:outerShdw>
                </a:effectLst>
              </a:rPr>
              <a:t>Lektion </a:t>
            </a:r>
            <a:r>
              <a:rPr lang="de-DE" sz="4000" b="1" dirty="0">
                <a:ln>
                  <a:solidFill>
                    <a:schemeClr val="tx1"/>
                  </a:solidFill>
                </a:ln>
                <a:solidFill>
                  <a:srgbClr val="F8AF69"/>
                </a:solidFill>
                <a:effectLst>
                  <a:outerShdw blurRad="38100" dist="38100" dir="2700000" algn="tl">
                    <a:srgbClr val="000000">
                      <a:alpha val="43137"/>
                    </a:srgbClr>
                  </a:outerShdw>
                </a:effectLst>
              </a:rPr>
              <a:t>2</a:t>
            </a:r>
            <a:endParaRPr lang="de-DE" sz="2400" b="1" noProof="0" dirty="0">
              <a:ln>
                <a:solidFill>
                  <a:schemeClr val="tx1"/>
                </a:solidFill>
              </a:ln>
              <a:solidFill>
                <a:srgbClr val="F8AF69"/>
              </a:solidFill>
              <a:effectLst>
                <a:outerShdw blurRad="38100" dist="38100" dir="2700000" algn="tl">
                  <a:srgbClr val="000000">
                    <a:alpha val="43137"/>
                  </a:srgbClr>
                </a:outerShdw>
              </a:effectLst>
            </a:endParaRPr>
          </a:p>
        </p:txBody>
      </p:sp>
      <p:sp>
        <p:nvSpPr>
          <p:cNvPr id="11" name="CuadroTexto 4">
            <a:extLst>
              <a:ext uri="{FF2B5EF4-FFF2-40B4-BE49-F238E27FC236}">
                <a16:creationId xmlns:a16="http://schemas.microsoft.com/office/drawing/2014/main" id="{5B17A165-F544-7F4B-9FB4-257885C08216}"/>
              </a:ext>
            </a:extLst>
          </p:cNvPr>
          <p:cNvSpPr txBox="1"/>
          <p:nvPr/>
        </p:nvSpPr>
        <p:spPr>
          <a:xfrm>
            <a:off x="9463987" y="6321542"/>
            <a:ext cx="3383579" cy="400110"/>
          </a:xfrm>
          <a:prstGeom prst="rect">
            <a:avLst/>
          </a:prstGeom>
          <a:noFill/>
        </p:spPr>
        <p:txBody>
          <a:bodyPr wrap="square" rtlCol="0">
            <a:spAutoFit/>
          </a:bodyPr>
          <a:lstStyle/>
          <a:p>
            <a:r>
              <a:rPr lang="de-DE" sz="2000" b="1" noProof="0" dirty="0">
                <a:ln>
                  <a:solidFill>
                    <a:schemeClr val="tx1"/>
                  </a:solidFill>
                </a:ln>
                <a:solidFill>
                  <a:schemeClr val="bg1"/>
                </a:solidFill>
                <a:effectLst>
                  <a:glow rad="127000">
                    <a:schemeClr val="bg1"/>
                  </a:glow>
                  <a:outerShdw blurRad="38100" dist="38100" dir="2700000" algn="tl">
                    <a:srgbClr val="000000">
                      <a:alpha val="43137"/>
                    </a:srgbClr>
                  </a:outerShdw>
                </a:effectLst>
              </a:rPr>
              <a:t>Sabbat, 2. </a:t>
            </a:r>
            <a:r>
              <a:rPr lang="de-DE" sz="2000" b="1" dirty="0">
                <a:ln>
                  <a:solidFill>
                    <a:schemeClr val="tx1"/>
                  </a:solidFill>
                </a:ln>
                <a:solidFill>
                  <a:schemeClr val="bg1"/>
                </a:solidFill>
                <a:effectLst>
                  <a:glow rad="127000">
                    <a:schemeClr val="bg1"/>
                  </a:glow>
                  <a:outerShdw blurRad="38100" dist="38100" dir="2700000" algn="tl">
                    <a:srgbClr val="000000">
                      <a:alpha val="43137"/>
                    </a:srgbClr>
                  </a:outerShdw>
                </a:effectLst>
              </a:rPr>
              <a:t>Okt. </a:t>
            </a:r>
            <a:r>
              <a:rPr lang="de-DE" sz="2000" b="1" noProof="0" dirty="0">
                <a:ln>
                  <a:solidFill>
                    <a:schemeClr val="tx1"/>
                  </a:solidFill>
                </a:ln>
                <a:solidFill>
                  <a:schemeClr val="bg1"/>
                </a:solidFill>
                <a:effectLst>
                  <a:glow rad="127000">
                    <a:schemeClr val="bg1"/>
                  </a:glow>
                  <a:outerShdw blurRad="38100" dist="38100" dir="2700000" algn="tl">
                    <a:srgbClr val="000000">
                      <a:alpha val="43137"/>
                    </a:srgbClr>
                  </a:outerShdw>
                </a:effectLst>
              </a:rPr>
              <a:t> 2026</a:t>
            </a:r>
          </a:p>
        </p:txBody>
      </p:sp>
      <p:pic>
        <p:nvPicPr>
          <p:cNvPr id="13" name="Grafik 12">
            <a:extLst>
              <a:ext uri="{FF2B5EF4-FFF2-40B4-BE49-F238E27FC236}">
                <a16:creationId xmlns:a16="http://schemas.microsoft.com/office/drawing/2014/main" id="{3EA498AB-D00F-11F8-12F9-AB83A4EADB02}"/>
              </a:ext>
            </a:extLst>
          </p:cNvPr>
          <p:cNvPicPr>
            <a:picLocks noChangeAspect="1"/>
          </p:cNvPicPr>
          <p:nvPr/>
        </p:nvPicPr>
        <p:blipFill>
          <a:blip r:embed="rId8"/>
          <a:stretch>
            <a:fillRect/>
          </a:stretch>
        </p:blipFill>
        <p:spPr>
          <a:xfrm rot="10800000">
            <a:off x="207628" y="1002417"/>
            <a:ext cx="423918" cy="5627077"/>
          </a:xfrm>
          <a:prstGeom prst="rect">
            <a:avLst/>
          </a:prstGeom>
        </p:spPr>
      </p:pic>
      <p:pic>
        <p:nvPicPr>
          <p:cNvPr id="8" name="Imagen 7">
            <a:extLst>
              <a:ext uri="{FF2B5EF4-FFF2-40B4-BE49-F238E27FC236}">
                <a16:creationId xmlns:a16="http://schemas.microsoft.com/office/drawing/2014/main" id="{D7607BA6-BF46-6358-E449-CC77F31DCE28}"/>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l="13238" r="776"/>
          <a:stretch>
            <a:fillRect/>
          </a:stretch>
        </p:blipFill>
        <p:spPr>
          <a:xfrm rot="829244">
            <a:off x="188318" y="4193647"/>
            <a:ext cx="3488281" cy="2281973"/>
          </a:xfrm>
          <a:prstGeom prst="rect">
            <a:avLst/>
          </a:prstGeom>
          <a:effectLst>
            <a:softEdge rad="317500"/>
          </a:effectLst>
        </p:spPr>
      </p:pic>
    </p:spTree>
    <p:extLst>
      <p:ext uri="{BB962C8B-B14F-4D97-AF65-F5344CB8AC3E}">
        <p14:creationId xmlns:p14="http://schemas.microsoft.com/office/powerpoint/2010/main" val="4230151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4">
            <a:extLst>
              <a:ext uri="{FF2B5EF4-FFF2-40B4-BE49-F238E27FC236}">
                <a16:creationId xmlns:a16="http://schemas.microsoft.com/office/drawing/2014/main" id="{59FBCEC2-598A-163C-167E-3FA1293D51FE}"/>
              </a:ext>
            </a:extLst>
          </p:cNvPr>
          <p:cNvSpPr txBox="1"/>
          <p:nvPr/>
        </p:nvSpPr>
        <p:spPr>
          <a:xfrm>
            <a:off x="7588156" y="1688169"/>
            <a:ext cx="4394728" cy="4278094"/>
          </a:xfrm>
          <a:prstGeom prst="rect">
            <a:avLst/>
          </a:prstGeom>
          <a:solidFill>
            <a:srgbClr val="FCF8F2">
              <a:alpha val="64000"/>
            </a:srgbClr>
          </a:solidFill>
          <a:effectLst>
            <a:softEdge rad="635000"/>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t>«Und ich </a:t>
            </a:r>
            <a:r>
              <a:rPr kumimoji="0" lang="en-US" sz="2800" b="1" i="0" u="none" strike="noStrike" kern="1200" cap="none" spc="0" normalizeH="0" baseline="0" noProof="0" dirty="0" err="1">
                <a:ln>
                  <a:noFill/>
                </a:ln>
                <a:solidFill>
                  <a:srgbClr val="156082">
                    <a:lumMod val="75000"/>
                  </a:srgbClr>
                </a:solidFill>
                <a:effectLst/>
                <a:uLnTx/>
                <a:uFillTx/>
                <a:latin typeface="Candara" panose="020E0502030303020204" pitchFamily="34" charset="0"/>
              </a:rPr>
              <a:t>hörte</a:t>
            </a:r>
            <a: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t> </a:t>
            </a:r>
            <a:b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br>
            <a: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t>die </a:t>
            </a:r>
            <a:r>
              <a:rPr kumimoji="0" lang="en-US" sz="2800" b="1" i="0" u="none" strike="noStrike" kern="1200" cap="none" spc="0" normalizeH="0" baseline="0" noProof="0" dirty="0" err="1">
                <a:ln>
                  <a:noFill/>
                </a:ln>
                <a:solidFill>
                  <a:srgbClr val="156082">
                    <a:lumMod val="75000"/>
                  </a:srgbClr>
                </a:solidFill>
                <a:effectLst/>
                <a:uLnTx/>
                <a:uFillTx/>
                <a:latin typeface="Candara" panose="020E0502030303020204" pitchFamily="34" charset="0"/>
              </a:rPr>
              <a:t>Stimme</a:t>
            </a:r>
            <a: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t> des HERRN, </a:t>
            </a:r>
            <a:b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br>
            <a:r>
              <a:rPr kumimoji="0" lang="en-US" sz="2800" b="1" i="0" u="none" strike="noStrike" kern="1200" cap="none" spc="0" normalizeH="0" baseline="0" noProof="0" dirty="0" err="1">
                <a:ln>
                  <a:noFill/>
                </a:ln>
                <a:solidFill>
                  <a:srgbClr val="156082">
                    <a:lumMod val="75000"/>
                  </a:srgbClr>
                </a:solidFill>
                <a:effectLst/>
                <a:uLnTx/>
                <a:uFillTx/>
                <a:latin typeface="Candara" panose="020E0502030303020204" pitchFamily="34" charset="0"/>
              </a:rPr>
              <a:t>wie</a:t>
            </a:r>
            <a: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t> Er </a:t>
            </a:r>
            <a:r>
              <a:rPr kumimoji="0" lang="en-US" sz="2800" b="1" i="0" u="none" strike="noStrike" kern="1200" cap="none" spc="0" normalizeH="0" baseline="0" noProof="0" dirty="0" err="1">
                <a:ln>
                  <a:noFill/>
                </a:ln>
                <a:solidFill>
                  <a:srgbClr val="156082">
                    <a:lumMod val="75000"/>
                  </a:srgbClr>
                </a:solidFill>
                <a:effectLst/>
                <a:uLnTx/>
                <a:uFillTx/>
                <a:latin typeface="Candara" panose="020E0502030303020204" pitchFamily="34" charset="0"/>
              </a:rPr>
              <a:t>sprach</a:t>
            </a:r>
            <a: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t>: </a:t>
            </a:r>
            <a:b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br>
            <a: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t>‘Wen </a:t>
            </a:r>
            <a:r>
              <a:rPr kumimoji="0" lang="en-US" sz="2800" b="1" i="0" u="none" strike="noStrike" kern="1200" cap="none" spc="0" normalizeH="0" baseline="0" noProof="0" dirty="0" err="1">
                <a:ln>
                  <a:noFill/>
                </a:ln>
                <a:solidFill>
                  <a:srgbClr val="156082">
                    <a:lumMod val="75000"/>
                  </a:srgbClr>
                </a:solidFill>
                <a:effectLst/>
                <a:uLnTx/>
                <a:uFillTx/>
                <a:latin typeface="Candara" panose="020E0502030303020204" pitchFamily="34" charset="0"/>
              </a:rPr>
              <a:t>soll</a:t>
            </a:r>
            <a: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t> Ich </a:t>
            </a:r>
            <a:r>
              <a:rPr kumimoji="0" lang="en-US" sz="2800" b="1" i="0" u="none" strike="noStrike" kern="1200" cap="none" spc="0" normalizeH="0" baseline="0" noProof="0" dirty="0" err="1">
                <a:ln>
                  <a:noFill/>
                </a:ln>
                <a:solidFill>
                  <a:srgbClr val="156082">
                    <a:lumMod val="75000"/>
                  </a:srgbClr>
                </a:solidFill>
                <a:effectLst/>
                <a:uLnTx/>
                <a:uFillTx/>
                <a:latin typeface="Candara" panose="020E0502030303020204" pitchFamily="34" charset="0"/>
              </a:rPr>
              <a:t>senden</a:t>
            </a:r>
            <a: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t>? </a:t>
            </a:r>
            <a:b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br>
            <a:r>
              <a:rPr kumimoji="0" lang="en-US" sz="2800" b="1" i="0" u="none" strike="noStrike" kern="1200" cap="none" spc="0" normalizeH="0" baseline="0" noProof="0" dirty="0" err="1">
                <a:ln>
                  <a:noFill/>
                </a:ln>
                <a:solidFill>
                  <a:srgbClr val="156082">
                    <a:lumMod val="75000"/>
                  </a:srgbClr>
                </a:solidFill>
                <a:effectLst/>
                <a:uLnTx/>
                <a:uFillTx/>
                <a:latin typeface="Candara" panose="020E0502030303020204" pitchFamily="34" charset="0"/>
              </a:rPr>
              <a:t>Wer</a:t>
            </a:r>
            <a: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t> will Unser Bote sein?`</a:t>
            </a:r>
            <a:b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br>
            <a: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t>Ich </a:t>
            </a:r>
            <a:r>
              <a:rPr kumimoji="0" lang="en-US" sz="2800" b="1" i="0" u="none" strike="noStrike" kern="1200" cap="none" spc="0" normalizeH="0" baseline="0" noProof="0" dirty="0" err="1">
                <a:ln>
                  <a:noFill/>
                </a:ln>
                <a:solidFill>
                  <a:srgbClr val="156082">
                    <a:lumMod val="75000"/>
                  </a:srgbClr>
                </a:solidFill>
                <a:effectLst/>
                <a:uLnTx/>
                <a:uFillTx/>
                <a:latin typeface="Candara" panose="020E0502030303020204" pitchFamily="34" charset="0"/>
              </a:rPr>
              <a:t>aber</a:t>
            </a:r>
            <a: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t> </a:t>
            </a:r>
            <a:r>
              <a:rPr kumimoji="0" lang="en-US" sz="2800" b="1" i="0" u="none" strike="noStrike" kern="1200" cap="none" spc="0" normalizeH="0" baseline="0" noProof="0" dirty="0" err="1">
                <a:ln>
                  <a:noFill/>
                </a:ln>
                <a:solidFill>
                  <a:srgbClr val="156082">
                    <a:lumMod val="75000"/>
                  </a:srgbClr>
                </a:solidFill>
                <a:effectLst/>
                <a:uLnTx/>
                <a:uFillTx/>
                <a:latin typeface="Candara" panose="020E0502030303020204" pitchFamily="34" charset="0"/>
              </a:rPr>
              <a:t>sprach</a:t>
            </a:r>
            <a: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t>: </a:t>
            </a:r>
            <a:b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br>
            <a: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t>`Hier bin ich! Sende </a:t>
            </a:r>
            <a:r>
              <a:rPr kumimoji="0" lang="en-US" sz="2800" b="1" i="0" u="none" strike="noStrike" kern="1200" cap="none" spc="0" normalizeH="0" baseline="0" noProof="0" dirty="0" err="1">
                <a:ln>
                  <a:noFill/>
                </a:ln>
                <a:solidFill>
                  <a:srgbClr val="156082">
                    <a:lumMod val="75000"/>
                  </a:srgbClr>
                </a:solidFill>
                <a:effectLst/>
                <a:uLnTx/>
                <a:uFillTx/>
                <a:latin typeface="Candara" panose="020E0502030303020204" pitchFamily="34" charset="0"/>
              </a:rPr>
              <a:t>mich</a:t>
            </a:r>
            <a: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t>`»</a:t>
            </a:r>
            <a:br>
              <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rPr>
            </a:br>
            <a:r>
              <a:rPr kumimoji="0" lang="en-US" sz="2000" b="1" i="0" u="none" strike="noStrike" kern="1200" cap="none" spc="0" normalizeH="0" baseline="0" noProof="0" dirty="0">
                <a:ln>
                  <a:noFill/>
                </a:ln>
                <a:solidFill>
                  <a:srgbClr val="156082">
                    <a:lumMod val="75000"/>
                  </a:srgbClr>
                </a:solidFill>
                <a:effectLst/>
                <a:uLnTx/>
                <a:uFillTx/>
                <a:latin typeface="Candara" panose="020E0502030303020204" pitchFamily="34" charset="0"/>
              </a:rPr>
              <a:t>Jes. 6,8 (LÜ_2017)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156082">
                  <a:lumMod val="75000"/>
                </a:srgbClr>
              </a:solidFill>
              <a:effectLst/>
              <a:uLnTx/>
              <a:uFillTx/>
              <a:latin typeface="Candara" panose="020E0502030303020204" pitchFamily="34" charset="0"/>
            </a:endParaRPr>
          </a:p>
        </p:txBody>
      </p:sp>
      <p:pic>
        <p:nvPicPr>
          <p:cNvPr id="6" name="Grafik 5" descr="Ein Bild, das Schrift, Handschrift, Grafiken, Schwarz enthält.&#10;&#10;KI-generierte Inhalte können fehlerhaft sein.">
            <a:extLst>
              <a:ext uri="{FF2B5EF4-FFF2-40B4-BE49-F238E27FC236}">
                <a16:creationId xmlns:a16="http://schemas.microsoft.com/office/drawing/2014/main" id="{21394F39-45E0-8ABE-8FB0-FB6E5AF86C64}"/>
              </a:ext>
            </a:extLst>
          </p:cNvPr>
          <p:cNvPicPr>
            <a:picLocks noChangeAspect="1"/>
          </p:cNvPicPr>
          <p:nvPr/>
        </p:nvPicPr>
        <p:blipFill>
          <a:blip r:embed="rId3"/>
          <a:stretch>
            <a:fillRect/>
          </a:stretch>
        </p:blipFill>
        <p:spPr>
          <a:xfrm rot="19504685">
            <a:off x="228833" y="13831"/>
            <a:ext cx="2380518" cy="1548266"/>
          </a:xfrm>
          <a:prstGeom prst="rect">
            <a:avLst/>
          </a:prstGeom>
        </p:spPr>
      </p:pic>
    </p:spTree>
    <p:extLst>
      <p:ext uri="{BB962C8B-B14F-4D97-AF65-F5344CB8AC3E}">
        <p14:creationId xmlns:p14="http://schemas.microsoft.com/office/powerpoint/2010/main" val="113425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C1BEE50-25AB-AD26-F485-F4D9CFA7F60C}"/>
              </a:ext>
            </a:extLst>
          </p:cNvPr>
          <p:cNvSpPr txBox="1"/>
          <p:nvPr/>
        </p:nvSpPr>
        <p:spPr>
          <a:xfrm>
            <a:off x="133350" y="28813"/>
            <a:ext cx="2276476" cy="3170099"/>
          </a:xfrm>
          <a:prstGeom prst="rect">
            <a:avLst/>
          </a:prstGeom>
          <a:noFill/>
        </p:spPr>
        <p:txBody>
          <a:bodyPr wrap="square" rtlCol="0">
            <a:spAutoFit/>
          </a:bodyPr>
          <a:lstStyle/>
          <a:p>
            <a:pPr>
              <a:spcBef>
                <a:spcPts val="600"/>
              </a:spcBef>
            </a:pPr>
            <a:r>
              <a:rPr lang="en-US" sz="2000" b="1" noProof="0" dirty="0">
                <a:highlight>
                  <a:srgbClr val="00FF00"/>
                </a:highlight>
              </a:rPr>
              <a:t>Ca. 1.900 Jahre </a:t>
            </a:r>
            <a:r>
              <a:rPr lang="en-US" sz="2000" b="1" noProof="0" dirty="0" err="1"/>
              <a:t>trennen</a:t>
            </a:r>
            <a:r>
              <a:rPr lang="en-US" sz="2000" b="1" noProof="0" dirty="0"/>
              <a:t> </a:t>
            </a:r>
            <a:r>
              <a:rPr lang="en-US" sz="2000" b="1" noProof="0" dirty="0">
                <a:highlight>
                  <a:srgbClr val="FFFF00"/>
                </a:highlight>
              </a:rPr>
              <a:t>Abraham</a:t>
            </a:r>
            <a:r>
              <a:rPr lang="en-US" sz="2000" b="1" noProof="0" dirty="0"/>
              <a:t> (den </a:t>
            </a:r>
            <a:r>
              <a:rPr lang="en-US" sz="2000" b="1" noProof="0" dirty="0" err="1"/>
              <a:t>ersten</a:t>
            </a:r>
            <a:r>
              <a:rPr lang="en-US" sz="2000" b="1" noProof="0" dirty="0"/>
              <a:t> </a:t>
            </a:r>
            <a:r>
              <a:rPr lang="en-US" sz="2000" b="1" noProof="0" dirty="0" err="1"/>
              <a:t>Propheten</a:t>
            </a:r>
            <a:r>
              <a:rPr lang="en-US" sz="2000" b="1" noProof="0" dirty="0"/>
              <a:t> des </a:t>
            </a:r>
            <a:r>
              <a:rPr lang="en-US" sz="2000" b="1" noProof="0" dirty="0" err="1"/>
              <a:t>Alten</a:t>
            </a:r>
            <a:r>
              <a:rPr lang="en-US" sz="2000" b="1" noProof="0" dirty="0"/>
              <a:t> Testaments) von </a:t>
            </a:r>
            <a:r>
              <a:rPr lang="en-US" sz="2000" b="1" noProof="0" dirty="0">
                <a:highlight>
                  <a:srgbClr val="FFFF00"/>
                </a:highlight>
              </a:rPr>
              <a:t>Johannes dem </a:t>
            </a:r>
            <a:r>
              <a:rPr lang="en-US" sz="2000" b="1" noProof="0" dirty="0" err="1">
                <a:highlight>
                  <a:srgbClr val="FFFF00"/>
                </a:highlight>
              </a:rPr>
              <a:t>Täufer</a:t>
            </a:r>
            <a:r>
              <a:rPr lang="en-US" sz="2000" b="1" noProof="0" dirty="0">
                <a:highlight>
                  <a:srgbClr val="FFFF00"/>
                </a:highlight>
              </a:rPr>
              <a:t> </a:t>
            </a:r>
            <a:r>
              <a:rPr lang="en-US" sz="2000" b="1" noProof="0" dirty="0"/>
              <a:t>(</a:t>
            </a:r>
            <a:r>
              <a:rPr lang="en-US" sz="2000" b="1" dirty="0"/>
              <a:t>den </a:t>
            </a:r>
            <a:r>
              <a:rPr lang="en-US" sz="2000" b="1" dirty="0" err="1"/>
              <a:t>ersten</a:t>
            </a:r>
            <a:r>
              <a:rPr lang="en-US" sz="2000" b="1" dirty="0"/>
              <a:t> </a:t>
            </a:r>
            <a:r>
              <a:rPr lang="en-US" sz="2000" b="1" dirty="0" err="1"/>
              <a:t>Propheten</a:t>
            </a:r>
            <a:r>
              <a:rPr lang="en-US" sz="2000" b="1" dirty="0"/>
              <a:t> des </a:t>
            </a:r>
            <a:r>
              <a:rPr lang="en-US" sz="2000" b="1" dirty="0" err="1"/>
              <a:t>Neuen</a:t>
            </a:r>
            <a:r>
              <a:rPr lang="en-US" sz="2000" b="1" dirty="0"/>
              <a:t> Testaments</a:t>
            </a:r>
            <a:r>
              <a:rPr lang="en-US" b="1" dirty="0"/>
              <a:t>).</a:t>
            </a:r>
            <a:endParaRPr lang="en-US" b="1" noProof="0" dirty="0"/>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745582" y="453925"/>
            <a:ext cx="5838825" cy="3284339"/>
            <a:chOff x="228600" y="3334850"/>
            <a:chExt cx="5838825" cy="3284339"/>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38412" y="5043694"/>
              <a:ext cx="1123950" cy="456279"/>
            </a:xfrm>
            <a:prstGeom prst="rect">
              <a:avLst/>
            </a:prstGeom>
            <a:noFill/>
          </p:spPr>
          <p:txBody>
            <a:bodyPr wrap="square" rtlCol="0">
              <a:spAutoFit/>
            </a:bodyPr>
            <a:lstStyle/>
            <a:p>
              <a:pPr algn="ctr">
                <a:lnSpc>
                  <a:spcPts val="1400"/>
                </a:lnSpc>
              </a:pPr>
              <a:r>
                <a:rPr lang="en-US" sz="1300" b="1" noProof="0" dirty="0"/>
                <a:t>±1,900</a:t>
              </a:r>
            </a:p>
            <a:p>
              <a:pPr algn="ctr">
                <a:lnSpc>
                  <a:spcPts val="1400"/>
                </a:lnSpc>
              </a:pPr>
              <a:r>
                <a:rPr lang="en-US" sz="1300" b="1" noProof="0" dirty="0"/>
                <a:t>Jahre</a:t>
              </a:r>
            </a:p>
          </p:txBody>
        </p:sp>
        <p:sp>
          <p:nvSpPr>
            <p:cNvPr id="7" name="CuadroTexto 6">
              <a:extLst>
                <a:ext uri="{FF2B5EF4-FFF2-40B4-BE49-F238E27FC236}">
                  <a16:creationId xmlns:a16="http://schemas.microsoft.com/office/drawing/2014/main" id="{F5508BFB-C3C1-E320-9BDD-89D76A0C4E2D}"/>
                </a:ext>
              </a:extLst>
            </p:cNvPr>
            <p:cNvSpPr txBox="1"/>
            <p:nvPr/>
          </p:nvSpPr>
          <p:spPr>
            <a:xfrm>
              <a:off x="485776" y="5965597"/>
              <a:ext cx="1381124" cy="523220"/>
            </a:xfrm>
            <a:prstGeom prst="rect">
              <a:avLst/>
            </a:prstGeom>
            <a:noFill/>
          </p:spPr>
          <p:txBody>
            <a:bodyPr wrap="square" rtlCol="0">
              <a:spAutoFit/>
            </a:bodyPr>
            <a:lstStyle/>
            <a:p>
              <a:pPr algn="ctr"/>
              <a:r>
                <a:rPr lang="en-US" sz="1400" b="1" noProof="0" dirty="0">
                  <a:solidFill>
                    <a:schemeClr val="bg1"/>
                  </a:solidFill>
                  <a:effectLst>
                    <a:outerShdw blurRad="38100" dist="38100" dir="2700000" algn="tl">
                      <a:srgbClr val="000000">
                        <a:alpha val="43137"/>
                      </a:srgbClr>
                    </a:outerShdw>
                  </a:effectLst>
                </a:rPr>
                <a:t>ABRAHAM</a:t>
              </a:r>
            </a:p>
            <a:p>
              <a:pPr algn="ctr"/>
              <a:r>
                <a:rPr lang="en-US" sz="1400" b="1" noProof="0" dirty="0">
                  <a:solidFill>
                    <a:schemeClr val="bg1"/>
                  </a:solidFill>
                  <a:effectLst>
                    <a:outerShdw blurRad="38100" dist="38100" dir="2700000" algn="tl">
                      <a:srgbClr val="000000">
                        <a:alpha val="43137"/>
                      </a:srgbClr>
                    </a:outerShdw>
                  </a:effectLst>
                </a:rPr>
                <a:t>19. </a:t>
              </a:r>
              <a:r>
                <a:rPr lang="en-US" sz="1400" b="1" noProof="0" dirty="0" err="1">
                  <a:solidFill>
                    <a:schemeClr val="bg1"/>
                  </a:solidFill>
                  <a:effectLst>
                    <a:outerShdw blurRad="38100" dist="38100" dir="2700000" algn="tl">
                      <a:srgbClr val="000000">
                        <a:alpha val="43137"/>
                      </a:srgbClr>
                    </a:outerShdw>
                  </a:effectLst>
                </a:rPr>
                <a:t>Jhd</a:t>
              </a:r>
              <a:r>
                <a:rPr lang="en-US" sz="1400" b="1" noProof="0" dirty="0">
                  <a:solidFill>
                    <a:schemeClr val="bg1"/>
                  </a:solidFill>
                  <a:effectLst>
                    <a:outerShdw blurRad="38100" dist="38100" dir="2700000" algn="tl">
                      <a:srgbClr val="000000">
                        <a:alpha val="43137"/>
                      </a:srgbClr>
                    </a:outerShdw>
                  </a:effectLst>
                </a:rPr>
                <a:t>. </a:t>
              </a:r>
              <a:r>
                <a:rPr lang="en-US" sz="1400" b="1" dirty="0">
                  <a:solidFill>
                    <a:schemeClr val="bg1"/>
                  </a:solidFill>
                  <a:effectLst>
                    <a:outerShdw blurRad="38100" dist="38100" dir="2700000" algn="tl">
                      <a:srgbClr val="000000">
                        <a:alpha val="43137"/>
                      </a:srgbClr>
                    </a:outerShdw>
                  </a:effectLst>
                </a:rPr>
                <a:t>v.</a:t>
              </a:r>
              <a:r>
                <a:rPr lang="en-US" sz="1400" b="1" noProof="0" dirty="0">
                  <a:solidFill>
                    <a:schemeClr val="bg1"/>
                  </a:solidFill>
                  <a:effectLst>
                    <a:outerShdw blurRad="38100" dist="38100" dir="2700000" algn="tl">
                      <a:srgbClr val="000000">
                        <a:alpha val="43137"/>
                      </a:srgbClr>
                    </a:outerShdw>
                  </a:effectLst>
                </a:rPr>
                <a:t> Chr.</a:t>
              </a:r>
            </a:p>
          </p:txBody>
        </p:sp>
        <p:sp>
          <p:nvSpPr>
            <p:cNvPr id="9" name="CuadroTexto 8">
              <a:extLst>
                <a:ext uri="{FF2B5EF4-FFF2-40B4-BE49-F238E27FC236}">
                  <a16:creationId xmlns:a16="http://schemas.microsoft.com/office/drawing/2014/main" id="{A9958D6A-0937-D8E6-0B26-E3B95F8B3F1A}"/>
                </a:ext>
              </a:extLst>
            </p:cNvPr>
            <p:cNvSpPr txBox="1"/>
            <p:nvPr/>
          </p:nvSpPr>
          <p:spPr>
            <a:xfrm>
              <a:off x="4163616" y="5857875"/>
              <a:ext cx="1381125" cy="738664"/>
            </a:xfrm>
            <a:prstGeom prst="rect">
              <a:avLst/>
            </a:prstGeom>
            <a:noFill/>
          </p:spPr>
          <p:txBody>
            <a:bodyPr wrap="square" rtlCol="0">
              <a:spAutoFit/>
            </a:bodyPr>
            <a:lstStyle/>
            <a:p>
              <a:pPr algn="ctr"/>
              <a:r>
                <a:rPr lang="en-US" sz="1400" b="1" noProof="0" dirty="0">
                  <a:solidFill>
                    <a:schemeClr val="bg1"/>
                  </a:solidFill>
                  <a:effectLst>
                    <a:outerShdw blurRad="38100" dist="38100" dir="2700000" algn="tl">
                      <a:srgbClr val="000000">
                        <a:alpha val="43137"/>
                      </a:srgbClr>
                    </a:outerShdw>
                  </a:effectLst>
                </a:rPr>
                <a:t>JOHANNES d. </a:t>
              </a:r>
              <a:r>
                <a:rPr lang="en-US" sz="1400" b="1" noProof="0" dirty="0" err="1">
                  <a:solidFill>
                    <a:schemeClr val="bg1"/>
                  </a:solidFill>
                  <a:effectLst>
                    <a:outerShdw blurRad="38100" dist="38100" dir="2700000" algn="tl">
                      <a:srgbClr val="000000">
                        <a:alpha val="43137"/>
                      </a:srgbClr>
                    </a:outerShdw>
                  </a:effectLst>
                </a:rPr>
                <a:t>Täufer</a:t>
              </a:r>
              <a:endParaRPr lang="en-US" sz="1400" b="1" noProof="0" dirty="0">
                <a:solidFill>
                  <a:schemeClr val="bg1"/>
                </a:solidFill>
                <a:effectLst>
                  <a:outerShdw blurRad="38100" dist="38100" dir="2700000" algn="tl">
                    <a:srgbClr val="000000">
                      <a:alpha val="43137"/>
                    </a:srgbClr>
                  </a:outerShdw>
                </a:effectLst>
              </a:endParaRPr>
            </a:p>
            <a:p>
              <a:pPr algn="ctr"/>
              <a:r>
                <a:rPr lang="en-US" sz="1400" b="1" noProof="0" dirty="0">
                  <a:solidFill>
                    <a:schemeClr val="bg1"/>
                  </a:solidFill>
                  <a:effectLst>
                    <a:outerShdw blurRad="38100" dist="38100" dir="2700000" algn="tl">
                      <a:srgbClr val="000000">
                        <a:alpha val="43137"/>
                      </a:srgbClr>
                    </a:outerShdw>
                  </a:effectLst>
                </a:rPr>
                <a:t>1. </a:t>
              </a:r>
              <a:r>
                <a:rPr lang="en-US" sz="1400" b="1" noProof="0" dirty="0" err="1">
                  <a:solidFill>
                    <a:schemeClr val="bg1"/>
                  </a:solidFill>
                  <a:effectLst>
                    <a:outerShdw blurRad="38100" dist="38100" dir="2700000" algn="tl">
                      <a:srgbClr val="000000">
                        <a:alpha val="43137"/>
                      </a:srgbClr>
                    </a:outerShdw>
                  </a:effectLst>
                </a:rPr>
                <a:t>Jhd</a:t>
              </a:r>
              <a:r>
                <a:rPr lang="en-US" sz="1400" b="1" noProof="0" dirty="0">
                  <a:solidFill>
                    <a:schemeClr val="bg1"/>
                  </a:solidFill>
                  <a:effectLst>
                    <a:outerShdw blurRad="38100" dist="38100" dir="2700000" algn="tl">
                      <a:srgbClr val="000000">
                        <a:alpha val="43137"/>
                      </a:srgbClr>
                    </a:outerShdw>
                  </a:effectLst>
                </a:rPr>
                <a:t>. </a:t>
              </a:r>
              <a:r>
                <a:rPr lang="en-US" sz="1400" b="1" dirty="0">
                  <a:solidFill>
                    <a:schemeClr val="bg1"/>
                  </a:solidFill>
                  <a:effectLst>
                    <a:outerShdw blurRad="38100" dist="38100" dir="2700000" algn="tl">
                      <a:srgbClr val="000000">
                        <a:alpha val="43137"/>
                      </a:srgbClr>
                    </a:outerShdw>
                  </a:effectLst>
                </a:rPr>
                <a:t>n. Chr.</a:t>
              </a:r>
              <a:endParaRPr lang="en-US" sz="1400" b="1" noProof="0" dirty="0">
                <a:solidFill>
                  <a:schemeClr val="bg1"/>
                </a:solidFill>
                <a:effectLst>
                  <a:outerShdw blurRad="38100" dist="38100" dir="2700000" algn="tl">
                    <a:srgbClr val="000000">
                      <a:alpha val="43137"/>
                    </a:srgbClr>
                  </a:outerShdw>
                </a:effectLst>
              </a:endParaRPr>
            </a:p>
          </p:txBody>
        </p:sp>
      </p:grpSp>
      <p:sp>
        <p:nvSpPr>
          <p:cNvPr id="8" name="CuadroTexto 7">
            <a:extLst>
              <a:ext uri="{FF2B5EF4-FFF2-40B4-BE49-F238E27FC236}">
                <a16:creationId xmlns:a16="http://schemas.microsoft.com/office/drawing/2014/main" id="{EEAB942B-6358-0783-E060-F23BC6139185}"/>
              </a:ext>
            </a:extLst>
          </p:cNvPr>
          <p:cNvSpPr txBox="1"/>
          <p:nvPr/>
        </p:nvSpPr>
        <p:spPr>
          <a:xfrm>
            <a:off x="8155782" y="3837017"/>
            <a:ext cx="3558760" cy="2385268"/>
          </a:xfrm>
          <a:prstGeom prst="rect">
            <a:avLst/>
          </a:prstGeom>
          <a:solidFill>
            <a:srgbClr val="F8AF69"/>
          </a:solidFill>
          <a:effectLst>
            <a:softEdge rad="317500"/>
          </a:effectLst>
        </p:spPr>
        <p:txBody>
          <a:bodyPr wrap="square">
            <a:spAutoFit/>
          </a:bodyPr>
          <a:lstStyle/>
          <a:p>
            <a:pPr lvl="0" algn="ctr">
              <a:spcBef>
                <a:spcPts val="600"/>
              </a:spcBef>
              <a:defRPr/>
            </a:pPr>
            <a:r>
              <a:rPr lang="en-US" sz="2400" b="1" noProof="0" dirty="0">
                <a:solidFill>
                  <a:prstClr val="black"/>
                </a:solidFill>
              </a:rPr>
              <a:t>Wie </a:t>
            </a:r>
            <a:r>
              <a:rPr lang="en-US" sz="2400" b="1" noProof="0" dirty="0" err="1">
                <a:solidFill>
                  <a:prstClr val="black"/>
                </a:solidFill>
              </a:rPr>
              <a:t>wurden</a:t>
            </a:r>
            <a:r>
              <a:rPr lang="en-US" sz="2400" b="1" noProof="0" dirty="0">
                <a:solidFill>
                  <a:prstClr val="black"/>
                </a:solidFill>
              </a:rPr>
              <a:t> </a:t>
            </a:r>
            <a:br>
              <a:rPr lang="en-US" sz="2400" b="1" noProof="0" dirty="0">
                <a:solidFill>
                  <a:prstClr val="black"/>
                </a:solidFill>
              </a:rPr>
            </a:br>
            <a:r>
              <a:rPr lang="en-US" sz="2400" b="1" noProof="0" dirty="0" err="1">
                <a:solidFill>
                  <a:prstClr val="black"/>
                </a:solidFill>
              </a:rPr>
              <a:t>diese</a:t>
            </a:r>
            <a:r>
              <a:rPr lang="en-US" sz="2400" b="1" noProof="0" dirty="0">
                <a:solidFill>
                  <a:prstClr val="black"/>
                </a:solidFill>
              </a:rPr>
              <a:t> </a:t>
            </a:r>
            <a:r>
              <a:rPr lang="en-US" sz="2400" b="1" noProof="0" dirty="0" err="1">
                <a:solidFill>
                  <a:prstClr val="black"/>
                </a:solidFill>
              </a:rPr>
              <a:t>Propheten</a:t>
            </a:r>
            <a:r>
              <a:rPr lang="en-US" sz="2400" b="1" noProof="0" dirty="0">
                <a:solidFill>
                  <a:prstClr val="black"/>
                </a:solidFill>
              </a:rPr>
              <a:t> </a:t>
            </a:r>
            <a:r>
              <a:rPr lang="en-US" sz="2400" b="1" noProof="0" dirty="0" err="1">
                <a:solidFill>
                  <a:prstClr val="black"/>
                </a:solidFill>
              </a:rPr>
              <a:t>erwählt</a:t>
            </a:r>
            <a:r>
              <a:rPr lang="en-US" sz="2400" b="1" noProof="0" dirty="0">
                <a:solidFill>
                  <a:prstClr val="black"/>
                </a:solidFill>
              </a:rPr>
              <a:t>? </a:t>
            </a:r>
          </a:p>
          <a:p>
            <a:pPr lvl="0" algn="ctr">
              <a:spcBef>
                <a:spcPts val="600"/>
              </a:spcBef>
              <a:defRPr/>
            </a:pPr>
            <a:r>
              <a:rPr lang="en-US" sz="2400" b="1" noProof="0" dirty="0">
                <a:solidFill>
                  <a:prstClr val="black"/>
                </a:solidFill>
              </a:rPr>
              <a:t>Wie </a:t>
            </a:r>
            <a:r>
              <a:rPr lang="en-US" sz="2400" b="1" noProof="0" dirty="0" err="1">
                <a:solidFill>
                  <a:prstClr val="black"/>
                </a:solidFill>
              </a:rPr>
              <a:t>reagierten</a:t>
            </a:r>
            <a:r>
              <a:rPr lang="en-US" sz="2400" b="1" noProof="0" dirty="0">
                <a:solidFill>
                  <a:prstClr val="black"/>
                </a:solidFill>
              </a:rPr>
              <a:t> </a:t>
            </a:r>
            <a:r>
              <a:rPr lang="en-US" sz="2400" b="1" noProof="0" dirty="0" err="1">
                <a:solidFill>
                  <a:prstClr val="black"/>
                </a:solidFill>
              </a:rPr>
              <a:t>sie</a:t>
            </a:r>
            <a:r>
              <a:rPr lang="en-US" sz="2400" b="1" noProof="0" dirty="0">
                <a:solidFill>
                  <a:prstClr val="black"/>
                </a:solidFill>
              </a:rPr>
              <a:t> </a:t>
            </a:r>
            <a:br>
              <a:rPr lang="en-US" sz="2400" b="1" noProof="0" dirty="0">
                <a:solidFill>
                  <a:prstClr val="black"/>
                </a:solidFill>
              </a:rPr>
            </a:br>
            <a:r>
              <a:rPr lang="en-US" sz="2400" b="1" noProof="0" dirty="0">
                <a:solidFill>
                  <a:prstClr val="black"/>
                </a:solidFill>
              </a:rPr>
              <a:t>auf </a:t>
            </a:r>
            <a:r>
              <a:rPr lang="en-US" sz="2400" b="1" noProof="0" dirty="0" err="1">
                <a:solidFill>
                  <a:prstClr val="black"/>
                </a:solidFill>
              </a:rPr>
              <a:t>ihre</a:t>
            </a:r>
            <a:r>
              <a:rPr lang="en-US" sz="2400" b="1" noProof="0" dirty="0">
                <a:solidFill>
                  <a:prstClr val="black"/>
                </a:solidFill>
              </a:rPr>
              <a:t> </a:t>
            </a:r>
            <a:r>
              <a:rPr lang="en-US" sz="2400" b="1" noProof="0" dirty="0" err="1">
                <a:solidFill>
                  <a:prstClr val="black"/>
                </a:solidFill>
              </a:rPr>
              <a:t>Berufung</a:t>
            </a:r>
            <a:r>
              <a:rPr lang="en-US" sz="2400" b="1" noProof="0" dirty="0">
                <a:solidFill>
                  <a:prstClr val="black"/>
                </a:solidFill>
              </a:rPr>
              <a:t> </a:t>
            </a:r>
            <a:br>
              <a:rPr lang="en-US" sz="2400" b="1" noProof="0" dirty="0">
                <a:solidFill>
                  <a:prstClr val="black"/>
                </a:solidFill>
              </a:rPr>
            </a:br>
            <a:r>
              <a:rPr lang="en-US" sz="2400" b="1" noProof="0" dirty="0" err="1">
                <a:solidFill>
                  <a:prstClr val="black"/>
                </a:solidFill>
              </a:rPr>
              <a:t>als</a:t>
            </a:r>
            <a:r>
              <a:rPr lang="en-US" sz="2400" b="1" noProof="0" dirty="0">
                <a:solidFill>
                  <a:prstClr val="black"/>
                </a:solidFill>
              </a:rPr>
              <a:t> </a:t>
            </a:r>
            <a:r>
              <a:rPr lang="en-US" sz="2400" b="1" noProof="0" dirty="0" err="1">
                <a:solidFill>
                  <a:prstClr val="black"/>
                </a:solidFill>
              </a:rPr>
              <a:t>Propheten</a:t>
            </a:r>
            <a:r>
              <a:rPr lang="en-US" sz="2400" b="1" noProof="0" dirty="0">
                <a:solidFill>
                  <a:prstClr val="black"/>
                </a:solidFill>
              </a:rPr>
              <a:t>?</a:t>
            </a: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33350" y="3922742"/>
            <a:ext cx="7698582" cy="2092881"/>
          </a:xfrm>
          <a:prstGeom prst="rect">
            <a:avLst/>
          </a:prstGeom>
          <a:noFill/>
        </p:spPr>
        <p:txBody>
          <a:bodyPr wrap="square">
            <a:spAutoFit/>
          </a:bodyPr>
          <a:lstStyle/>
          <a:p>
            <a:pPr lvl="0">
              <a:spcBef>
                <a:spcPts val="600"/>
              </a:spcBef>
              <a:defRPr/>
            </a:pPr>
            <a:r>
              <a:rPr lang="en-US" sz="2000" b="1" noProof="0" dirty="0">
                <a:solidFill>
                  <a:prstClr val="black"/>
                </a:solidFill>
              </a:rPr>
              <a:t>In der </a:t>
            </a:r>
            <a:r>
              <a:rPr lang="en-US" sz="2000" b="1" noProof="0" dirty="0" err="1">
                <a:solidFill>
                  <a:prstClr val="black"/>
                </a:solidFill>
              </a:rPr>
              <a:t>Zwischenzeit</a:t>
            </a:r>
            <a:r>
              <a:rPr lang="en-US" sz="2000" b="1" noProof="0" dirty="0">
                <a:solidFill>
                  <a:prstClr val="black"/>
                </a:solidFill>
              </a:rPr>
              <a:t> </a:t>
            </a:r>
            <a:r>
              <a:rPr lang="en-US" sz="2000" b="1" noProof="0" dirty="0" err="1">
                <a:solidFill>
                  <a:prstClr val="black"/>
                </a:solidFill>
              </a:rPr>
              <a:t>wurden</a:t>
            </a:r>
            <a:r>
              <a:rPr lang="en-US" sz="2000" b="1" noProof="0" dirty="0">
                <a:solidFill>
                  <a:prstClr val="black"/>
                </a:solidFill>
              </a:rPr>
              <a:t> </a:t>
            </a:r>
            <a:r>
              <a:rPr lang="en-US" sz="2000" b="1" noProof="0" dirty="0" err="1">
                <a:solidFill>
                  <a:prstClr val="black"/>
                </a:solidFill>
              </a:rPr>
              <a:t>weitere</a:t>
            </a:r>
            <a:r>
              <a:rPr lang="en-US" sz="2000" b="1" noProof="0" dirty="0">
                <a:solidFill>
                  <a:prstClr val="black"/>
                </a:solidFill>
              </a:rPr>
              <a:t> </a:t>
            </a:r>
            <a:r>
              <a:rPr lang="en-US" sz="2000" b="1" noProof="0" dirty="0" err="1">
                <a:solidFill>
                  <a:prstClr val="black"/>
                </a:solidFill>
              </a:rPr>
              <a:t>Propheten</a:t>
            </a:r>
            <a:r>
              <a:rPr lang="en-US" sz="2000" b="1" noProof="0" dirty="0">
                <a:solidFill>
                  <a:prstClr val="black"/>
                </a:solidFill>
              </a:rPr>
              <a:t> </a:t>
            </a:r>
            <a:r>
              <a:rPr lang="en-US" sz="2000" b="1" noProof="0" dirty="0" err="1">
                <a:solidFill>
                  <a:prstClr val="black"/>
                </a:solidFill>
              </a:rPr>
              <a:t>berufen</a:t>
            </a:r>
            <a:r>
              <a:rPr lang="en-US" sz="2000" b="1" noProof="0" dirty="0">
                <a:solidFill>
                  <a:prstClr val="black"/>
                </a:solidFill>
              </a:rPr>
              <a:t>, </a:t>
            </a:r>
            <a:br>
              <a:rPr lang="en-US" sz="2000" b="1" noProof="0" dirty="0">
                <a:solidFill>
                  <a:prstClr val="black"/>
                </a:solidFill>
              </a:rPr>
            </a:br>
            <a:r>
              <a:rPr lang="en-US" sz="2000" b="1" noProof="0" dirty="0">
                <a:solidFill>
                  <a:prstClr val="black"/>
                </a:solidFill>
              </a:rPr>
              <a:t>- um die </a:t>
            </a:r>
            <a:r>
              <a:rPr lang="en-US" sz="2000" b="1" noProof="0" dirty="0">
                <a:solidFill>
                  <a:prstClr val="black"/>
                </a:solidFill>
                <a:highlight>
                  <a:srgbClr val="F8AF69"/>
                </a:highlight>
              </a:rPr>
              <a:t>Gemeinschaft des Volkes </a:t>
            </a:r>
            <a:r>
              <a:rPr lang="en-US" sz="2000" b="1" noProof="0" dirty="0" err="1">
                <a:solidFill>
                  <a:prstClr val="black"/>
                </a:solidFill>
                <a:highlight>
                  <a:srgbClr val="F8AF69"/>
                </a:highlight>
              </a:rPr>
              <a:t>mit</a:t>
            </a:r>
            <a:r>
              <a:rPr lang="en-US" sz="2000" b="1" noProof="0" dirty="0">
                <a:solidFill>
                  <a:prstClr val="black"/>
                </a:solidFill>
                <a:highlight>
                  <a:srgbClr val="F8AF69"/>
                </a:highlight>
              </a:rPr>
              <a:t> GOTT </a:t>
            </a:r>
            <a:r>
              <a:rPr lang="en-US" sz="2000" b="1" noProof="0" dirty="0" err="1">
                <a:solidFill>
                  <a:prstClr val="black"/>
                </a:solidFill>
              </a:rPr>
              <a:t>wiederherzustellen</a:t>
            </a:r>
            <a:r>
              <a:rPr lang="en-US" sz="2000" b="1" dirty="0">
                <a:solidFill>
                  <a:prstClr val="black"/>
                </a:solidFill>
              </a:rPr>
              <a:t> </a:t>
            </a:r>
            <a:br>
              <a:rPr lang="en-US" sz="2000" b="1" dirty="0">
                <a:solidFill>
                  <a:prstClr val="black"/>
                </a:solidFill>
              </a:rPr>
            </a:br>
            <a:r>
              <a:rPr lang="en-US" sz="2000" b="1" dirty="0">
                <a:solidFill>
                  <a:prstClr val="black"/>
                </a:solidFill>
              </a:rPr>
              <a:t>- </a:t>
            </a:r>
            <a:r>
              <a:rPr lang="en-US" sz="2000" b="1" noProof="0" dirty="0">
                <a:solidFill>
                  <a:prstClr val="black"/>
                </a:solidFill>
              </a:rPr>
              <a:t>und die </a:t>
            </a:r>
            <a:r>
              <a:rPr lang="en-US" sz="2000" b="1" noProof="0" dirty="0" err="1">
                <a:solidFill>
                  <a:prstClr val="black"/>
                </a:solidFill>
                <a:highlight>
                  <a:srgbClr val="F8AF69"/>
                </a:highlight>
              </a:rPr>
              <a:t>Erwartung</a:t>
            </a:r>
            <a:r>
              <a:rPr lang="en-US" sz="2000" b="1" noProof="0" dirty="0">
                <a:solidFill>
                  <a:prstClr val="black"/>
                </a:solidFill>
                <a:highlight>
                  <a:srgbClr val="F8AF69"/>
                </a:highlight>
              </a:rPr>
              <a:t> des MESSIAS </a:t>
            </a:r>
            <a:r>
              <a:rPr lang="en-US" sz="2000" b="1" noProof="0" dirty="0" err="1">
                <a:solidFill>
                  <a:prstClr val="black"/>
                </a:solidFill>
              </a:rPr>
              <a:t>aufrecht</a:t>
            </a:r>
            <a:r>
              <a:rPr lang="en-US" sz="2000" b="1" noProof="0" dirty="0">
                <a:solidFill>
                  <a:prstClr val="black"/>
                </a:solidFill>
              </a:rPr>
              <a:t> </a:t>
            </a:r>
            <a:r>
              <a:rPr lang="en-US" sz="2000" b="1" noProof="0" dirty="0" err="1">
                <a:solidFill>
                  <a:prstClr val="black"/>
                </a:solidFill>
              </a:rPr>
              <a:t>zu</a:t>
            </a:r>
            <a:r>
              <a:rPr lang="en-US" sz="2000" b="1" noProof="0" dirty="0">
                <a:solidFill>
                  <a:prstClr val="black"/>
                </a:solidFill>
              </a:rPr>
              <a:t> </a:t>
            </a:r>
            <a:r>
              <a:rPr lang="en-US" sz="2000" b="1" noProof="0" dirty="0" err="1">
                <a:solidFill>
                  <a:prstClr val="black"/>
                </a:solidFill>
              </a:rPr>
              <a:t>erhalten</a:t>
            </a:r>
            <a:r>
              <a:rPr lang="en-US" sz="2000" b="1" noProof="0" dirty="0">
                <a:solidFill>
                  <a:prstClr val="black"/>
                </a:solidFill>
              </a:rPr>
              <a:t>. </a:t>
            </a:r>
          </a:p>
          <a:p>
            <a:pPr lvl="0">
              <a:spcBef>
                <a:spcPts val="600"/>
              </a:spcBef>
              <a:defRPr/>
            </a:pPr>
            <a:endParaRPr lang="en-US" sz="2000" b="1" dirty="0">
              <a:solidFill>
                <a:prstClr val="black"/>
              </a:solidFill>
            </a:endParaRPr>
          </a:p>
          <a:p>
            <a:pPr lvl="0">
              <a:spcBef>
                <a:spcPts val="600"/>
              </a:spcBef>
              <a:defRPr/>
            </a:pPr>
            <a:r>
              <a:rPr lang="en-US" sz="2000" b="1" noProof="0" dirty="0" err="1">
                <a:solidFill>
                  <a:prstClr val="black"/>
                </a:solidFill>
              </a:rPr>
              <a:t>Einige</a:t>
            </a:r>
            <a:r>
              <a:rPr lang="en-US" sz="2000" b="1" noProof="0" dirty="0">
                <a:solidFill>
                  <a:prstClr val="black"/>
                </a:solidFill>
              </a:rPr>
              <a:t> </a:t>
            </a:r>
            <a:r>
              <a:rPr lang="en-US" sz="2000" b="1" noProof="0" dirty="0" err="1">
                <a:solidFill>
                  <a:prstClr val="black"/>
                </a:solidFill>
              </a:rPr>
              <a:t>sagten</a:t>
            </a:r>
            <a:r>
              <a:rPr lang="en-US" sz="2000" b="1" noProof="0" dirty="0">
                <a:solidFill>
                  <a:prstClr val="black"/>
                </a:solidFill>
              </a:rPr>
              <a:t> </a:t>
            </a:r>
            <a:r>
              <a:rPr lang="en-US" sz="2000" b="1" noProof="0" dirty="0" err="1">
                <a:solidFill>
                  <a:prstClr val="black"/>
                </a:solidFill>
              </a:rPr>
              <a:t>sogar</a:t>
            </a:r>
            <a:r>
              <a:rPr lang="en-US" sz="2000" b="1" noProof="0" dirty="0">
                <a:solidFill>
                  <a:prstClr val="black"/>
                </a:solidFill>
              </a:rPr>
              <a:t> </a:t>
            </a:r>
            <a:br>
              <a:rPr lang="en-US" sz="2000" b="1" noProof="0" dirty="0">
                <a:solidFill>
                  <a:prstClr val="black"/>
                </a:solidFill>
              </a:rPr>
            </a:br>
            <a:r>
              <a:rPr lang="en-US" sz="2000" b="1" noProof="0" dirty="0">
                <a:solidFill>
                  <a:prstClr val="black"/>
                </a:solidFill>
              </a:rPr>
              <a:t>den </a:t>
            </a:r>
            <a:r>
              <a:rPr lang="en-US" sz="2000" b="1" noProof="0" dirty="0" err="1">
                <a:solidFill>
                  <a:prstClr val="black"/>
                </a:solidFill>
                <a:highlight>
                  <a:srgbClr val="F8AF69"/>
                </a:highlight>
              </a:rPr>
              <a:t>genauen</a:t>
            </a:r>
            <a:r>
              <a:rPr lang="en-US" sz="2000" b="1" noProof="0" dirty="0">
                <a:solidFill>
                  <a:prstClr val="black"/>
                </a:solidFill>
                <a:highlight>
                  <a:srgbClr val="F8AF69"/>
                </a:highlight>
              </a:rPr>
              <a:t> </a:t>
            </a:r>
            <a:r>
              <a:rPr lang="en-US" sz="2000" b="1" noProof="0" dirty="0" err="1">
                <a:solidFill>
                  <a:prstClr val="black"/>
                </a:solidFill>
                <a:highlight>
                  <a:srgbClr val="F8AF69"/>
                </a:highlight>
              </a:rPr>
              <a:t>Zeitpunkt</a:t>
            </a:r>
            <a:r>
              <a:rPr lang="en-US" sz="2000" b="1" noProof="0" dirty="0">
                <a:solidFill>
                  <a:prstClr val="black"/>
                </a:solidFill>
                <a:highlight>
                  <a:srgbClr val="F8AF69"/>
                </a:highlight>
              </a:rPr>
              <a:t> </a:t>
            </a:r>
            <a:r>
              <a:rPr lang="en-US" sz="2000" b="1" noProof="0" dirty="0">
                <a:solidFill>
                  <a:prstClr val="black"/>
                </a:solidFill>
              </a:rPr>
              <a:t>der </a:t>
            </a:r>
            <a:r>
              <a:rPr lang="en-US" sz="2000" b="1" noProof="0" dirty="0" err="1">
                <a:solidFill>
                  <a:prstClr val="black"/>
                </a:solidFill>
                <a:highlight>
                  <a:srgbClr val="F8AF69"/>
                </a:highlight>
              </a:rPr>
              <a:t>Ankunft</a:t>
            </a:r>
            <a:r>
              <a:rPr lang="en-US" sz="2000" b="1" noProof="0" dirty="0">
                <a:solidFill>
                  <a:prstClr val="black"/>
                </a:solidFill>
                <a:highlight>
                  <a:srgbClr val="F8AF69"/>
                </a:highlight>
              </a:rPr>
              <a:t> des MESSIAS </a:t>
            </a:r>
            <a:r>
              <a:rPr lang="en-US" sz="2000" b="1" noProof="0" dirty="0" err="1">
                <a:solidFill>
                  <a:prstClr val="black"/>
                </a:solidFill>
              </a:rPr>
              <a:t>vorher</a:t>
            </a:r>
            <a:r>
              <a:rPr lang="en-US" sz="2000" b="1" noProof="0" dirty="0">
                <a:solidFill>
                  <a:prstClr val="black"/>
                </a:solidFill>
              </a:rPr>
              <a:t>.</a:t>
            </a:r>
            <a:endParaRPr lang="en-US" sz="2400" b="1" noProof="0" dirty="0">
              <a:solidFill>
                <a:prstClr val="black"/>
              </a:solidFill>
            </a:endParaRPr>
          </a:p>
        </p:txBody>
      </p:sp>
      <p:sp>
        <p:nvSpPr>
          <p:cNvPr id="15" name="CuadroTexto 14">
            <a:extLst>
              <a:ext uri="{FF2B5EF4-FFF2-40B4-BE49-F238E27FC236}">
                <a16:creationId xmlns:a16="http://schemas.microsoft.com/office/drawing/2014/main" id="{401269AB-DAD8-8671-3EE2-BFC929FE6841}"/>
              </a:ext>
            </a:extLst>
          </p:cNvPr>
          <p:cNvSpPr txBox="1"/>
          <p:nvPr/>
        </p:nvSpPr>
        <p:spPr>
          <a:xfrm>
            <a:off x="8920163" y="271957"/>
            <a:ext cx="3138487" cy="2246769"/>
          </a:xfrm>
          <a:prstGeom prst="rect">
            <a:avLst/>
          </a:prstGeom>
          <a:noFill/>
        </p:spPr>
        <p:txBody>
          <a:bodyPr wrap="square">
            <a:spAutoFit/>
          </a:bodyPr>
          <a:lstStyle/>
          <a:p>
            <a:pPr lvl="0">
              <a:spcBef>
                <a:spcPts val="600"/>
              </a:spcBef>
              <a:defRPr/>
            </a:pPr>
            <a:r>
              <a:rPr lang="en-US" sz="2000" b="1" noProof="0" dirty="0">
                <a:solidFill>
                  <a:prstClr val="black"/>
                </a:solidFill>
              </a:rPr>
              <a:t>Der </a:t>
            </a:r>
            <a:r>
              <a:rPr lang="en-US" sz="2000" b="1" noProof="0" dirty="0" err="1">
                <a:solidFill>
                  <a:prstClr val="black"/>
                </a:solidFill>
              </a:rPr>
              <a:t>erste</a:t>
            </a:r>
            <a:r>
              <a:rPr lang="en-US" sz="2000" b="1" noProof="0" dirty="0">
                <a:solidFill>
                  <a:prstClr val="black"/>
                </a:solidFill>
              </a:rPr>
              <a:t> </a:t>
            </a:r>
            <a:r>
              <a:rPr lang="en-US" sz="2000" b="1" noProof="0" dirty="0" err="1">
                <a:solidFill>
                  <a:prstClr val="black"/>
                </a:solidFill>
              </a:rPr>
              <a:t>kündigte</a:t>
            </a:r>
            <a:r>
              <a:rPr lang="en-US" sz="2000" b="1" noProof="0" dirty="0">
                <a:solidFill>
                  <a:prstClr val="black"/>
                </a:solidFill>
              </a:rPr>
              <a:t> den “Samen” (</a:t>
            </a:r>
            <a:r>
              <a:rPr lang="en-US" sz="2000" b="1" noProof="0" dirty="0" err="1">
                <a:solidFill>
                  <a:prstClr val="black"/>
                </a:solidFill>
              </a:rPr>
              <a:t>Nachkommen</a:t>
            </a:r>
            <a:r>
              <a:rPr lang="en-US" sz="2000" b="1" dirty="0">
                <a:solidFill>
                  <a:prstClr val="black"/>
                </a:solidFill>
              </a:rPr>
              <a:t>) der Frau an. Der </a:t>
            </a:r>
            <a:r>
              <a:rPr lang="en-US" sz="2000" b="1" dirty="0" err="1">
                <a:solidFill>
                  <a:prstClr val="black"/>
                </a:solidFill>
              </a:rPr>
              <a:t>zweite</a:t>
            </a:r>
            <a:r>
              <a:rPr lang="en-US" sz="2000" b="1" dirty="0">
                <a:solidFill>
                  <a:prstClr val="black"/>
                </a:solidFill>
              </a:rPr>
              <a:t> die </a:t>
            </a:r>
            <a:r>
              <a:rPr lang="en-US" sz="2000" b="1" dirty="0" err="1">
                <a:solidFill>
                  <a:prstClr val="black"/>
                </a:solidFill>
              </a:rPr>
              <a:t>Ankunft</a:t>
            </a:r>
            <a:r>
              <a:rPr lang="en-US" sz="2000" b="1" dirty="0">
                <a:solidFill>
                  <a:prstClr val="black"/>
                </a:solidFill>
              </a:rPr>
              <a:t> des “Samens” (JESUS), Der die </a:t>
            </a:r>
            <a:r>
              <a:rPr lang="en-US" sz="2000" b="1" dirty="0" err="1">
                <a:solidFill>
                  <a:prstClr val="black"/>
                </a:solidFill>
              </a:rPr>
              <a:t>Erfüllung</a:t>
            </a:r>
            <a:r>
              <a:rPr lang="en-US" sz="2000" b="1" dirty="0">
                <a:solidFill>
                  <a:prstClr val="black"/>
                </a:solidFill>
              </a:rPr>
              <a:t> des </a:t>
            </a:r>
            <a:r>
              <a:rPr lang="en-US" sz="2000" b="1" dirty="0" err="1">
                <a:solidFill>
                  <a:prstClr val="black"/>
                </a:solidFill>
              </a:rPr>
              <a:t>verheißenen</a:t>
            </a:r>
            <a:r>
              <a:rPr lang="en-US" sz="2000" b="1" dirty="0">
                <a:solidFill>
                  <a:prstClr val="black"/>
                </a:solidFill>
              </a:rPr>
              <a:t> Bundes war.</a:t>
            </a:r>
            <a:endParaRPr lang="en-US" sz="2000" b="1" noProof="0" dirty="0">
              <a:solidFill>
                <a:prstClr val="black"/>
              </a:solidFill>
            </a:endParaRP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animBg="1"/>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761CD75-54EC-612A-1154-D8F309D96513}"/>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F2C866EA-C3C7-7659-2BCD-8E995E86958E}"/>
              </a:ext>
            </a:extLst>
          </p:cNvPr>
          <p:cNvSpPr txBox="1"/>
          <p:nvPr/>
        </p:nvSpPr>
        <p:spPr>
          <a:xfrm>
            <a:off x="1006227" y="498351"/>
            <a:ext cx="8110064" cy="4708981"/>
          </a:xfrm>
          <a:prstGeom prst="rect">
            <a:avLst/>
          </a:prstGeom>
          <a:noFill/>
        </p:spPr>
        <p:txBody>
          <a:bodyPr wrap="square" rtlCol="0">
            <a:spAutoFit/>
            <a:scene3d>
              <a:camera prst="orthographicFront"/>
              <a:lightRig rig="threePt" dir="t"/>
            </a:scene3d>
            <a:sp3d extrusionH="57150">
              <a:bevelT w="38100" h="38100"/>
            </a:sp3d>
          </a:bodyPr>
          <a:lstStyle/>
          <a:p>
            <a:pPr>
              <a:spcBef>
                <a:spcPts val="1800"/>
              </a:spcBef>
            </a:pPr>
            <a:r>
              <a:rPr lang="en-US" sz="2000" b="1" noProof="0" dirty="0">
                <a:solidFill>
                  <a:srgbClr val="373574"/>
                </a:solidFill>
              </a:rPr>
              <a:t>Abraham</a:t>
            </a:r>
            <a:r>
              <a:rPr lang="en-US" sz="2000" b="1" noProof="0" dirty="0"/>
              <a:t>: Der Prophet des Bundes</a:t>
            </a:r>
          </a:p>
          <a:p>
            <a:pPr>
              <a:spcBef>
                <a:spcPts val="1800"/>
              </a:spcBef>
            </a:pPr>
            <a:endParaRPr lang="en-US" sz="2000" b="1" noProof="0" dirty="0"/>
          </a:p>
          <a:p>
            <a:pPr>
              <a:spcBef>
                <a:spcPts val="1800"/>
              </a:spcBef>
            </a:pPr>
            <a:r>
              <a:rPr lang="en-US" sz="2000" b="1" noProof="0" dirty="0">
                <a:solidFill>
                  <a:srgbClr val="723574"/>
                </a:solidFill>
              </a:rPr>
              <a:t>Elia</a:t>
            </a:r>
            <a:r>
              <a:rPr lang="en-US" sz="2000" b="1" noProof="0" dirty="0"/>
              <a:t>: Der Prophet der </a:t>
            </a:r>
            <a:r>
              <a:rPr lang="en-US" sz="2000" b="1" noProof="0" dirty="0" err="1"/>
              <a:t>Wiederherstellung</a:t>
            </a:r>
            <a:endParaRPr lang="en-US" sz="2000" b="1" noProof="0" dirty="0"/>
          </a:p>
          <a:p>
            <a:pPr>
              <a:spcBef>
                <a:spcPts val="1800"/>
              </a:spcBef>
            </a:pPr>
            <a:endParaRPr lang="en-US" sz="2000" b="1" noProof="0" dirty="0"/>
          </a:p>
          <a:p>
            <a:pPr>
              <a:spcBef>
                <a:spcPts val="1800"/>
              </a:spcBef>
            </a:pPr>
            <a:r>
              <a:rPr lang="en-US" sz="2000" b="1" dirty="0">
                <a:solidFill>
                  <a:srgbClr val="98465F"/>
                </a:solidFill>
              </a:rPr>
              <a:t>Je</a:t>
            </a:r>
            <a:r>
              <a:rPr lang="en-US" sz="2000" b="1" noProof="0" dirty="0" err="1">
                <a:solidFill>
                  <a:srgbClr val="98465F"/>
                </a:solidFill>
              </a:rPr>
              <a:t>saja</a:t>
            </a:r>
            <a:r>
              <a:rPr lang="en-US" sz="2000" b="1" noProof="0" dirty="0"/>
              <a:t>: Der MESSIAS-Prophet</a:t>
            </a:r>
          </a:p>
          <a:p>
            <a:pPr>
              <a:spcBef>
                <a:spcPts val="1800"/>
              </a:spcBef>
            </a:pPr>
            <a:endParaRPr lang="en-US" sz="2000" b="1" noProof="0" dirty="0"/>
          </a:p>
          <a:p>
            <a:pPr>
              <a:spcBef>
                <a:spcPts val="1800"/>
              </a:spcBef>
            </a:pPr>
            <a:r>
              <a:rPr lang="en-US" sz="2000" b="1" noProof="0" dirty="0">
                <a:solidFill>
                  <a:srgbClr val="744235"/>
                </a:solidFill>
              </a:rPr>
              <a:t>Daniel</a:t>
            </a:r>
            <a:r>
              <a:rPr lang="en-US" sz="2000" b="1" noProof="0" dirty="0"/>
              <a:t>: Der Prophet der Zukunft</a:t>
            </a:r>
          </a:p>
          <a:p>
            <a:pPr>
              <a:spcBef>
                <a:spcPts val="1800"/>
              </a:spcBef>
            </a:pPr>
            <a:endParaRPr lang="en-US" sz="2000" b="1" noProof="0" dirty="0"/>
          </a:p>
          <a:p>
            <a:pPr>
              <a:spcBef>
                <a:spcPts val="1800"/>
              </a:spcBef>
            </a:pPr>
            <a:r>
              <a:rPr lang="en-US" sz="2000" b="1" noProof="0" dirty="0">
                <a:solidFill>
                  <a:srgbClr val="746435"/>
                </a:solidFill>
              </a:rPr>
              <a:t>Johannes d. </a:t>
            </a:r>
            <a:r>
              <a:rPr lang="en-US" sz="2000" b="1" noProof="0" dirty="0" err="1">
                <a:solidFill>
                  <a:srgbClr val="746435"/>
                </a:solidFill>
              </a:rPr>
              <a:t>Täufer</a:t>
            </a:r>
            <a:r>
              <a:rPr lang="en-US" sz="2000" b="1" noProof="0" dirty="0"/>
              <a:t>: Der Prophet </a:t>
            </a:r>
            <a:r>
              <a:rPr lang="en-US" sz="2000" b="1" noProof="0" dirty="0" err="1"/>
              <a:t>als</a:t>
            </a:r>
            <a:r>
              <a:rPr lang="en-US" sz="2000" b="1" noProof="0" dirty="0"/>
              <a:t> </a:t>
            </a:r>
            <a:r>
              <a:rPr lang="en-US" sz="2000" b="1" noProof="0" dirty="0" err="1"/>
              <a:t>Wegbereiter</a:t>
            </a:r>
            <a:r>
              <a:rPr lang="en-US" sz="2000" b="1" noProof="0" dirty="0"/>
              <a:t> des MESSIAS</a:t>
            </a:r>
          </a:p>
        </p:txBody>
      </p:sp>
      <p:pic>
        <p:nvPicPr>
          <p:cNvPr id="12" name="Imagen 11">
            <a:extLst>
              <a:ext uri="{FF2B5EF4-FFF2-40B4-BE49-F238E27FC236}">
                <a16:creationId xmlns:a16="http://schemas.microsoft.com/office/drawing/2014/main" id="{9D8F2BA3-F7F7-A720-224E-8B0297A695F1}"/>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2728" r="2728"/>
          <a:stretch>
            <a:fillRect/>
          </a:stretch>
        </p:blipFill>
        <p:spPr>
          <a:xfrm>
            <a:off x="8013268" y="210186"/>
            <a:ext cx="3842907" cy="4064673"/>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CD1C7AAD-ADFD-8BA7-EBA2-CDF871E6C83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5825" y="542537"/>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A9B336FF-9E7D-312C-9985-DC37A34F741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5825" y="1592334"/>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74BA0006-7A1D-F888-DA4B-842A5E3DD1E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5825" y="2680231"/>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38A1209C-D2E1-B4F1-1378-C83DDF4E4D5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5825" y="3749078"/>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6EC12E79-44BA-99AF-63A5-796FE466033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35825" y="4817925"/>
            <a:ext cx="575802" cy="312471"/>
          </a:xfrm>
          <a:prstGeom prst="rect">
            <a:avLst/>
          </a:prstGeom>
          <a:effectLst>
            <a:outerShdw blurRad="50800" dist="38100" dir="8100000" algn="tr" rotWithShape="0">
              <a:prstClr val="black">
                <a:alpha val="40000"/>
              </a:prstClr>
            </a:outerShdw>
          </a:effectLst>
        </p:spPr>
      </p:pic>
      <p:sp>
        <p:nvSpPr>
          <p:cNvPr id="3" name="Scrollen: horizontal 2">
            <a:extLst>
              <a:ext uri="{FF2B5EF4-FFF2-40B4-BE49-F238E27FC236}">
                <a16:creationId xmlns:a16="http://schemas.microsoft.com/office/drawing/2014/main" id="{238372CF-834E-5B85-8ABA-9C1DEEF69900}"/>
              </a:ext>
            </a:extLst>
          </p:cNvPr>
          <p:cNvSpPr/>
          <p:nvPr/>
        </p:nvSpPr>
        <p:spPr>
          <a:xfrm>
            <a:off x="1516721" y="855008"/>
            <a:ext cx="5010150" cy="502863"/>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So, 04</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ABRAHAM, Hüter des Bundes</a:t>
            </a:r>
            <a:endParaRPr lang="de-DE" sz="2000" b="1" i="1" noProof="0" dirty="0">
              <a:solidFill>
                <a:schemeClr val="tx1"/>
              </a:solidFill>
              <a:latin typeface="Candara" panose="020E0502030303020204" pitchFamily="34" charset="0"/>
            </a:endParaRPr>
          </a:p>
        </p:txBody>
      </p:sp>
      <p:sp>
        <p:nvSpPr>
          <p:cNvPr id="4" name="Scrollen: horizontal 3">
            <a:extLst>
              <a:ext uri="{FF2B5EF4-FFF2-40B4-BE49-F238E27FC236}">
                <a16:creationId xmlns:a16="http://schemas.microsoft.com/office/drawing/2014/main" id="{E631005E-DF85-54F0-808F-6B83EEB273FE}"/>
              </a:ext>
            </a:extLst>
          </p:cNvPr>
          <p:cNvSpPr/>
          <p:nvPr/>
        </p:nvSpPr>
        <p:spPr>
          <a:xfrm>
            <a:off x="1520838" y="1907099"/>
            <a:ext cx="4575161" cy="502863"/>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dirty="0">
                <a:solidFill>
                  <a:schemeClr val="tx1"/>
                </a:solidFill>
                <a:latin typeface="Candara" panose="020E0502030303020204" pitchFamily="34" charset="0"/>
              </a:rPr>
              <a:t>M</a:t>
            </a:r>
            <a:r>
              <a:rPr lang="de-DE" sz="2000" b="1" i="1" noProof="0" dirty="0">
                <a:solidFill>
                  <a:schemeClr val="tx1"/>
                </a:solidFill>
                <a:latin typeface="Candara" panose="020E0502030303020204" pitchFamily="34" charset="0"/>
              </a:rPr>
              <a:t>o,  05</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ELIAS Botschaft</a:t>
            </a:r>
            <a:endParaRPr lang="de-DE" sz="2000" b="1" i="1" noProof="0" dirty="0">
              <a:solidFill>
                <a:schemeClr val="tx1"/>
              </a:solidFill>
              <a:latin typeface="Candara" panose="020E0502030303020204" pitchFamily="34" charset="0"/>
            </a:endParaRPr>
          </a:p>
        </p:txBody>
      </p:sp>
      <p:sp>
        <p:nvSpPr>
          <p:cNvPr id="5" name="Scrollen: horizontal 4">
            <a:extLst>
              <a:ext uri="{FF2B5EF4-FFF2-40B4-BE49-F238E27FC236}">
                <a16:creationId xmlns:a16="http://schemas.microsoft.com/office/drawing/2014/main" id="{A0EB396D-AF60-CAED-4F7E-3DB1F1EE866B}"/>
              </a:ext>
            </a:extLst>
          </p:cNvPr>
          <p:cNvSpPr/>
          <p:nvPr/>
        </p:nvSpPr>
        <p:spPr>
          <a:xfrm>
            <a:off x="1524952" y="2982414"/>
            <a:ext cx="5947188" cy="502863"/>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Di,  </a:t>
            </a:r>
            <a:r>
              <a:rPr lang="de-DE" sz="2000" b="1" i="1" dirty="0">
                <a:solidFill>
                  <a:schemeClr val="tx1"/>
                </a:solidFill>
                <a:latin typeface="Candara" panose="020E0502030303020204" pitchFamily="34" charset="0"/>
              </a:rPr>
              <a:t>06.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JESAJA, Evangelist unter d. Propheten</a:t>
            </a:r>
            <a:endParaRPr lang="de-DE" sz="2000" b="1" i="1" noProof="0" dirty="0">
              <a:solidFill>
                <a:schemeClr val="tx1"/>
              </a:solidFill>
              <a:latin typeface="Candara" panose="020E0502030303020204" pitchFamily="34" charset="0"/>
            </a:endParaRPr>
          </a:p>
        </p:txBody>
      </p:sp>
      <p:sp>
        <p:nvSpPr>
          <p:cNvPr id="6" name="Scrollen: horizontal 5">
            <a:extLst>
              <a:ext uri="{FF2B5EF4-FFF2-40B4-BE49-F238E27FC236}">
                <a16:creationId xmlns:a16="http://schemas.microsoft.com/office/drawing/2014/main" id="{2CF1C6B0-0D55-BA7B-241F-2E1F5DBF7C41}"/>
              </a:ext>
            </a:extLst>
          </p:cNvPr>
          <p:cNvSpPr/>
          <p:nvPr/>
        </p:nvSpPr>
        <p:spPr>
          <a:xfrm>
            <a:off x="1529070" y="4057794"/>
            <a:ext cx="4581909" cy="502863"/>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dirty="0">
                <a:solidFill>
                  <a:schemeClr val="tx1"/>
                </a:solidFill>
                <a:latin typeface="Candara" panose="020E0502030303020204" pitchFamily="34" charset="0"/>
              </a:rPr>
              <a:t>M</a:t>
            </a:r>
            <a:r>
              <a:rPr lang="de-DE" sz="2000" b="1" i="1" noProof="0" dirty="0">
                <a:solidFill>
                  <a:schemeClr val="tx1"/>
                </a:solidFill>
                <a:latin typeface="Candara" panose="020E0502030303020204" pitchFamily="34" charset="0"/>
              </a:rPr>
              <a:t>i,  </a:t>
            </a:r>
            <a:r>
              <a:rPr lang="de-DE" sz="2000" b="1" i="1" dirty="0">
                <a:solidFill>
                  <a:schemeClr val="tx1"/>
                </a:solidFill>
                <a:latin typeface="Candara" panose="020E0502030303020204" pitchFamily="34" charset="0"/>
              </a:rPr>
              <a:t>07.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DANIEL, der treue Seher</a:t>
            </a:r>
            <a:endParaRPr lang="de-DE" sz="2000" b="1" i="1" noProof="0" dirty="0">
              <a:solidFill>
                <a:schemeClr val="tx1"/>
              </a:solidFill>
              <a:latin typeface="Candara" panose="020E0502030303020204" pitchFamily="34" charset="0"/>
            </a:endParaRPr>
          </a:p>
        </p:txBody>
      </p:sp>
      <p:sp>
        <p:nvSpPr>
          <p:cNvPr id="7" name="Scrollen: horizontal 6">
            <a:extLst>
              <a:ext uri="{FF2B5EF4-FFF2-40B4-BE49-F238E27FC236}">
                <a16:creationId xmlns:a16="http://schemas.microsoft.com/office/drawing/2014/main" id="{03B84572-41E0-97DF-5008-F510A611C6A9}"/>
              </a:ext>
            </a:extLst>
          </p:cNvPr>
          <p:cNvSpPr/>
          <p:nvPr/>
        </p:nvSpPr>
        <p:spPr>
          <a:xfrm>
            <a:off x="1533186" y="5121543"/>
            <a:ext cx="6682559" cy="502863"/>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Do,  08</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JOHANNES der Täufer bereitet ein Volk vor</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2488210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ppt_x</p:attrName>
                                        </p:attrNameLst>
                                      </p:cBhvr>
                                      <p:tavLst>
                                        <p:tav tm="0">
                                          <p:val>
                                            <p:strVal val="#ppt_x-#ppt_w/2"/>
                                          </p:val>
                                        </p:tav>
                                        <p:tav tm="100000">
                                          <p:val>
                                            <p:strVal val="#ppt_x"/>
                                          </p:val>
                                        </p:tav>
                                      </p:tavLst>
                                    </p:anim>
                                    <p:anim calcmode="lin" valueType="num">
                                      <p:cBhvr>
                                        <p:cTn id="16" dur="500" fill="hold"/>
                                        <p:tgtEl>
                                          <p:spTgt spid="24"/>
                                        </p:tgtEl>
                                        <p:attrNameLst>
                                          <p:attrName>ppt_y</p:attrName>
                                        </p:attrNameLst>
                                      </p:cBhvr>
                                      <p:tavLst>
                                        <p:tav tm="0">
                                          <p:val>
                                            <p:strVal val="#ppt_y"/>
                                          </p:val>
                                        </p:tav>
                                        <p:tav tm="100000">
                                          <p:val>
                                            <p:strVal val="#ppt_y"/>
                                          </p:val>
                                        </p:tav>
                                      </p:tavLst>
                                    </p:anim>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strVal val="#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wipe(left)">
                                      <p:cBhvr>
                                        <p:cTn id="22" dur="500"/>
                                        <p:tgtEl>
                                          <p:spTgt spid="2">
                                            <p:txEl>
                                              <p:pRg st="0" end="0"/>
                                            </p:txEl>
                                          </p:spTgt>
                                        </p:tgtEl>
                                      </p:cBhvr>
                                    </p:animEffect>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3">
                                            <p:bg/>
                                          </p:spTgt>
                                        </p:tgtEl>
                                        <p:attrNameLst>
                                          <p:attrName>style.visibility</p:attrName>
                                        </p:attrNameLst>
                                      </p:cBhvr>
                                      <p:to>
                                        <p:strVal val="visible"/>
                                      </p:to>
                                    </p:set>
                                    <p:animEffect transition="in" filter="wipe(left)">
                                      <p:cBhvr>
                                        <p:cTn id="26" dur="500"/>
                                        <p:tgtEl>
                                          <p:spTgt spid="3">
                                            <p:bg/>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wipe(left)">
                                      <p:cBhvr>
                                        <p:cTn id="29" dur="500"/>
                                        <p:tgtEl>
                                          <p:spTgt spid="3">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ppt_x</p:attrName>
                                        </p:attrNameLst>
                                      </p:cBhvr>
                                      <p:tavLst>
                                        <p:tav tm="0">
                                          <p:val>
                                            <p:strVal val="#ppt_x-#ppt_w/2"/>
                                          </p:val>
                                        </p:tav>
                                        <p:tav tm="100000">
                                          <p:val>
                                            <p:strVal val="#ppt_x"/>
                                          </p:val>
                                        </p:tav>
                                      </p:tavLst>
                                    </p:anim>
                                    <p:anim calcmode="lin" valueType="num">
                                      <p:cBhvr>
                                        <p:cTn id="35" dur="500" fill="hold"/>
                                        <p:tgtEl>
                                          <p:spTgt spid="28"/>
                                        </p:tgtEl>
                                        <p:attrNameLst>
                                          <p:attrName>ppt_y</p:attrName>
                                        </p:attrNameLst>
                                      </p:cBhvr>
                                      <p:tavLst>
                                        <p:tav tm="0">
                                          <p:val>
                                            <p:strVal val="#ppt_y"/>
                                          </p:val>
                                        </p:tav>
                                        <p:tav tm="100000">
                                          <p:val>
                                            <p:strVal val="#ppt_y"/>
                                          </p:val>
                                        </p:tav>
                                      </p:tavLst>
                                    </p:anim>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2">
                                            <p:txEl>
                                              <p:pRg st="2" end="2"/>
                                            </p:txEl>
                                          </p:spTgt>
                                        </p:tgtEl>
                                        <p:attrNameLst>
                                          <p:attrName>style.visibility</p:attrName>
                                        </p:attrNameLst>
                                      </p:cBhvr>
                                      <p:to>
                                        <p:strVal val="visible"/>
                                      </p:to>
                                    </p:set>
                                    <p:animEffect transition="in" filter="wipe(left)">
                                      <p:cBhvr>
                                        <p:cTn id="41" dur="500"/>
                                        <p:tgtEl>
                                          <p:spTgt spid="2">
                                            <p:txEl>
                                              <p:pRg st="2" end="2"/>
                                            </p:txEl>
                                          </p:spTgt>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bg/>
                                          </p:spTgt>
                                        </p:tgtEl>
                                        <p:attrNameLst>
                                          <p:attrName>style.visibility</p:attrName>
                                        </p:attrNameLst>
                                      </p:cBhvr>
                                      <p:to>
                                        <p:strVal val="visible"/>
                                      </p:to>
                                    </p:set>
                                    <p:animEffect transition="in" filter="wipe(left)">
                                      <p:cBhvr>
                                        <p:cTn id="45" dur="500"/>
                                        <p:tgtEl>
                                          <p:spTgt spid="4">
                                            <p:bg/>
                                          </p:spTgt>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4">
                                            <p:txEl>
                                              <p:pRg st="0" end="0"/>
                                            </p:txEl>
                                          </p:spTgt>
                                        </p:tgtEl>
                                        <p:attrNameLst>
                                          <p:attrName>style.visibility</p:attrName>
                                        </p:attrNameLst>
                                      </p:cBhvr>
                                      <p:to>
                                        <p:strVal val="visible"/>
                                      </p:to>
                                    </p:set>
                                    <p:animEffect transition="in" filter="wipe(left)">
                                      <p:cBhvr>
                                        <p:cTn id="48" dur="500"/>
                                        <p:tgtEl>
                                          <p:spTgt spid="4">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7" presetClass="entr" presetSubtype="8" fill="hold" nodeType="click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p:cTn id="53" dur="500" fill="hold"/>
                                        <p:tgtEl>
                                          <p:spTgt spid="30"/>
                                        </p:tgtEl>
                                        <p:attrNameLst>
                                          <p:attrName>ppt_x</p:attrName>
                                        </p:attrNameLst>
                                      </p:cBhvr>
                                      <p:tavLst>
                                        <p:tav tm="0">
                                          <p:val>
                                            <p:strVal val="#ppt_x-#ppt_w/2"/>
                                          </p:val>
                                        </p:tav>
                                        <p:tav tm="100000">
                                          <p:val>
                                            <p:strVal val="#ppt_x"/>
                                          </p:val>
                                        </p:tav>
                                      </p:tavLst>
                                    </p:anim>
                                    <p:anim calcmode="lin" valueType="num">
                                      <p:cBhvr>
                                        <p:cTn id="54" dur="500" fill="hold"/>
                                        <p:tgtEl>
                                          <p:spTgt spid="30"/>
                                        </p:tgtEl>
                                        <p:attrNameLst>
                                          <p:attrName>ppt_y</p:attrName>
                                        </p:attrNameLst>
                                      </p:cBhvr>
                                      <p:tavLst>
                                        <p:tav tm="0">
                                          <p:val>
                                            <p:strVal val="#ppt_y"/>
                                          </p:val>
                                        </p:tav>
                                        <p:tav tm="100000">
                                          <p:val>
                                            <p:strVal val="#ppt_y"/>
                                          </p:val>
                                        </p:tav>
                                      </p:tavLst>
                                    </p:anim>
                                    <p:anim calcmode="lin" valueType="num">
                                      <p:cBhvr>
                                        <p:cTn id="55" dur="500" fill="hold"/>
                                        <p:tgtEl>
                                          <p:spTgt spid="30"/>
                                        </p:tgtEl>
                                        <p:attrNameLst>
                                          <p:attrName>ppt_w</p:attrName>
                                        </p:attrNameLst>
                                      </p:cBhvr>
                                      <p:tavLst>
                                        <p:tav tm="0">
                                          <p:val>
                                            <p:fltVal val="0"/>
                                          </p:val>
                                        </p:tav>
                                        <p:tav tm="100000">
                                          <p:val>
                                            <p:strVal val="#ppt_w"/>
                                          </p:val>
                                        </p:tav>
                                      </p:tavLst>
                                    </p:anim>
                                    <p:anim calcmode="lin" valueType="num">
                                      <p:cBhvr>
                                        <p:cTn id="56" dur="500" fill="hold"/>
                                        <p:tgtEl>
                                          <p:spTgt spid="30"/>
                                        </p:tgtEl>
                                        <p:attrNameLst>
                                          <p:attrName>ppt_h</p:attrName>
                                        </p:attrNameLst>
                                      </p:cBhvr>
                                      <p:tavLst>
                                        <p:tav tm="0">
                                          <p:val>
                                            <p:strVal val="#ppt_h"/>
                                          </p:val>
                                        </p:tav>
                                        <p:tav tm="100000">
                                          <p:val>
                                            <p:strVal val="#ppt_h"/>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
                                            <p:txEl>
                                              <p:pRg st="4" end="4"/>
                                            </p:txEl>
                                          </p:spTgt>
                                        </p:tgtEl>
                                        <p:attrNameLst>
                                          <p:attrName>style.visibility</p:attrName>
                                        </p:attrNameLst>
                                      </p:cBhvr>
                                      <p:to>
                                        <p:strVal val="visible"/>
                                      </p:to>
                                    </p:set>
                                    <p:animEffect transition="in" filter="wipe(left)">
                                      <p:cBhvr>
                                        <p:cTn id="60" dur="500"/>
                                        <p:tgtEl>
                                          <p:spTgt spid="2">
                                            <p:txEl>
                                              <p:pRg st="4" end="4"/>
                                            </p:txEl>
                                          </p:spTgt>
                                        </p:tgtEl>
                                      </p:cBhvr>
                                    </p:animEffect>
                                  </p:childTnLst>
                                </p:cTn>
                              </p:par>
                            </p:childTnLst>
                          </p:cTn>
                        </p:par>
                        <p:par>
                          <p:cTn id="61" fill="hold">
                            <p:stCondLst>
                              <p:cond delay="1000"/>
                            </p:stCondLst>
                            <p:childTnLst>
                              <p:par>
                                <p:cTn id="62" presetID="22" presetClass="entr" presetSubtype="8" fill="hold" grpId="0" nodeType="afterEffect">
                                  <p:stCondLst>
                                    <p:cond delay="0"/>
                                  </p:stCondLst>
                                  <p:childTnLst>
                                    <p:set>
                                      <p:cBhvr>
                                        <p:cTn id="63" dur="1" fill="hold">
                                          <p:stCondLst>
                                            <p:cond delay="0"/>
                                          </p:stCondLst>
                                        </p:cTn>
                                        <p:tgtEl>
                                          <p:spTgt spid="5">
                                            <p:bg/>
                                          </p:spTgt>
                                        </p:tgtEl>
                                        <p:attrNameLst>
                                          <p:attrName>style.visibility</p:attrName>
                                        </p:attrNameLst>
                                      </p:cBhvr>
                                      <p:to>
                                        <p:strVal val="visible"/>
                                      </p:to>
                                    </p:set>
                                    <p:animEffect transition="in" filter="wipe(left)">
                                      <p:cBhvr>
                                        <p:cTn id="64" dur="500"/>
                                        <p:tgtEl>
                                          <p:spTgt spid="5">
                                            <p:bg/>
                                          </p:spTgt>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5">
                                            <p:txEl>
                                              <p:pRg st="0" end="0"/>
                                            </p:txEl>
                                          </p:spTgt>
                                        </p:tgtEl>
                                        <p:attrNameLst>
                                          <p:attrName>style.visibility</p:attrName>
                                        </p:attrNameLst>
                                      </p:cBhvr>
                                      <p:to>
                                        <p:strVal val="visible"/>
                                      </p:to>
                                    </p:set>
                                    <p:animEffect transition="in" filter="wipe(left)">
                                      <p:cBhvr>
                                        <p:cTn id="67" dur="500"/>
                                        <p:tgtEl>
                                          <p:spTgt spid="5">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7" presetClass="entr" presetSubtype="8" fill="hold" nodeType="click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500" fill="hold"/>
                                        <p:tgtEl>
                                          <p:spTgt spid="32"/>
                                        </p:tgtEl>
                                        <p:attrNameLst>
                                          <p:attrName>ppt_x</p:attrName>
                                        </p:attrNameLst>
                                      </p:cBhvr>
                                      <p:tavLst>
                                        <p:tav tm="0">
                                          <p:val>
                                            <p:strVal val="#ppt_x-#ppt_w/2"/>
                                          </p:val>
                                        </p:tav>
                                        <p:tav tm="100000">
                                          <p:val>
                                            <p:strVal val="#ppt_x"/>
                                          </p:val>
                                        </p:tav>
                                      </p:tavLst>
                                    </p:anim>
                                    <p:anim calcmode="lin" valueType="num">
                                      <p:cBhvr>
                                        <p:cTn id="73" dur="500" fill="hold"/>
                                        <p:tgtEl>
                                          <p:spTgt spid="32"/>
                                        </p:tgtEl>
                                        <p:attrNameLst>
                                          <p:attrName>ppt_y</p:attrName>
                                        </p:attrNameLst>
                                      </p:cBhvr>
                                      <p:tavLst>
                                        <p:tav tm="0">
                                          <p:val>
                                            <p:strVal val="#ppt_y"/>
                                          </p:val>
                                        </p:tav>
                                        <p:tav tm="100000">
                                          <p:val>
                                            <p:strVal val="#ppt_y"/>
                                          </p:val>
                                        </p:tav>
                                      </p:tavLst>
                                    </p:anim>
                                    <p:anim calcmode="lin" valueType="num">
                                      <p:cBhvr>
                                        <p:cTn id="74" dur="500" fill="hold"/>
                                        <p:tgtEl>
                                          <p:spTgt spid="32"/>
                                        </p:tgtEl>
                                        <p:attrNameLst>
                                          <p:attrName>ppt_w</p:attrName>
                                        </p:attrNameLst>
                                      </p:cBhvr>
                                      <p:tavLst>
                                        <p:tav tm="0">
                                          <p:val>
                                            <p:fltVal val="0"/>
                                          </p:val>
                                        </p:tav>
                                        <p:tav tm="100000">
                                          <p:val>
                                            <p:strVal val="#ppt_w"/>
                                          </p:val>
                                        </p:tav>
                                      </p:tavLst>
                                    </p:anim>
                                    <p:anim calcmode="lin" valueType="num">
                                      <p:cBhvr>
                                        <p:cTn id="75" dur="500" fill="hold"/>
                                        <p:tgtEl>
                                          <p:spTgt spid="32"/>
                                        </p:tgtEl>
                                        <p:attrNameLst>
                                          <p:attrName>ppt_h</p:attrName>
                                        </p:attrNameLst>
                                      </p:cBhvr>
                                      <p:tavLst>
                                        <p:tav tm="0">
                                          <p:val>
                                            <p:strVal val="#ppt_h"/>
                                          </p:val>
                                        </p:tav>
                                        <p:tav tm="100000">
                                          <p:val>
                                            <p:strVal val="#ppt_h"/>
                                          </p:val>
                                        </p:tav>
                                      </p:tavLst>
                                    </p:anim>
                                  </p:childTnLst>
                                </p:cTn>
                              </p:par>
                            </p:childTnLst>
                          </p:cTn>
                        </p:par>
                        <p:par>
                          <p:cTn id="76" fill="hold">
                            <p:stCondLst>
                              <p:cond delay="500"/>
                            </p:stCondLst>
                            <p:childTnLst>
                              <p:par>
                                <p:cTn id="77" presetID="22" presetClass="entr" presetSubtype="8" fill="hold" grpId="0" nodeType="afterEffect">
                                  <p:stCondLst>
                                    <p:cond delay="0"/>
                                  </p:stCondLst>
                                  <p:childTnLst>
                                    <p:set>
                                      <p:cBhvr>
                                        <p:cTn id="78" dur="1" fill="hold">
                                          <p:stCondLst>
                                            <p:cond delay="0"/>
                                          </p:stCondLst>
                                        </p:cTn>
                                        <p:tgtEl>
                                          <p:spTgt spid="2">
                                            <p:txEl>
                                              <p:pRg st="6" end="6"/>
                                            </p:txEl>
                                          </p:spTgt>
                                        </p:tgtEl>
                                        <p:attrNameLst>
                                          <p:attrName>style.visibility</p:attrName>
                                        </p:attrNameLst>
                                      </p:cBhvr>
                                      <p:to>
                                        <p:strVal val="visible"/>
                                      </p:to>
                                    </p:set>
                                    <p:animEffect transition="in" filter="wipe(left)">
                                      <p:cBhvr>
                                        <p:cTn id="79" dur="500"/>
                                        <p:tgtEl>
                                          <p:spTgt spid="2">
                                            <p:txEl>
                                              <p:pRg st="6" end="6"/>
                                            </p:txEl>
                                          </p:spTgt>
                                        </p:tgtEl>
                                      </p:cBhvr>
                                    </p:animEffect>
                                  </p:childTnLst>
                                </p:cTn>
                              </p:par>
                            </p:childTnLst>
                          </p:cTn>
                        </p:par>
                        <p:par>
                          <p:cTn id="80" fill="hold">
                            <p:stCondLst>
                              <p:cond delay="1000"/>
                            </p:stCondLst>
                            <p:childTnLst>
                              <p:par>
                                <p:cTn id="81" presetID="22" presetClass="entr" presetSubtype="8" fill="hold" grpId="0" nodeType="afterEffect">
                                  <p:stCondLst>
                                    <p:cond delay="0"/>
                                  </p:stCondLst>
                                  <p:childTnLst>
                                    <p:set>
                                      <p:cBhvr>
                                        <p:cTn id="82" dur="1" fill="hold">
                                          <p:stCondLst>
                                            <p:cond delay="0"/>
                                          </p:stCondLst>
                                        </p:cTn>
                                        <p:tgtEl>
                                          <p:spTgt spid="6">
                                            <p:bg/>
                                          </p:spTgt>
                                        </p:tgtEl>
                                        <p:attrNameLst>
                                          <p:attrName>style.visibility</p:attrName>
                                        </p:attrNameLst>
                                      </p:cBhvr>
                                      <p:to>
                                        <p:strVal val="visible"/>
                                      </p:to>
                                    </p:set>
                                    <p:animEffect transition="in" filter="wipe(left)">
                                      <p:cBhvr>
                                        <p:cTn id="83" dur="500"/>
                                        <p:tgtEl>
                                          <p:spTgt spid="6">
                                            <p:bg/>
                                          </p:spTgt>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6">
                                            <p:txEl>
                                              <p:pRg st="0" end="0"/>
                                            </p:txEl>
                                          </p:spTgt>
                                        </p:tgtEl>
                                        <p:attrNameLst>
                                          <p:attrName>style.visibility</p:attrName>
                                        </p:attrNameLst>
                                      </p:cBhvr>
                                      <p:to>
                                        <p:strVal val="visible"/>
                                      </p:to>
                                    </p:set>
                                    <p:animEffect transition="in" filter="wipe(left)">
                                      <p:cBhvr>
                                        <p:cTn id="86" dur="500"/>
                                        <p:tgtEl>
                                          <p:spTgt spid="6">
                                            <p:txEl>
                                              <p:pRg st="0" end="0"/>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17" presetClass="entr" presetSubtype="8" fill="hold" nodeType="clickEffect">
                                  <p:stCondLst>
                                    <p:cond delay="0"/>
                                  </p:stCondLst>
                                  <p:childTnLst>
                                    <p:set>
                                      <p:cBhvr>
                                        <p:cTn id="90" dur="1" fill="hold">
                                          <p:stCondLst>
                                            <p:cond delay="0"/>
                                          </p:stCondLst>
                                        </p:cTn>
                                        <p:tgtEl>
                                          <p:spTgt spid="34"/>
                                        </p:tgtEl>
                                        <p:attrNameLst>
                                          <p:attrName>style.visibility</p:attrName>
                                        </p:attrNameLst>
                                      </p:cBhvr>
                                      <p:to>
                                        <p:strVal val="visible"/>
                                      </p:to>
                                    </p:set>
                                    <p:anim calcmode="lin" valueType="num">
                                      <p:cBhvr>
                                        <p:cTn id="91" dur="500" fill="hold"/>
                                        <p:tgtEl>
                                          <p:spTgt spid="34"/>
                                        </p:tgtEl>
                                        <p:attrNameLst>
                                          <p:attrName>ppt_x</p:attrName>
                                        </p:attrNameLst>
                                      </p:cBhvr>
                                      <p:tavLst>
                                        <p:tav tm="0">
                                          <p:val>
                                            <p:strVal val="#ppt_x-#ppt_w/2"/>
                                          </p:val>
                                        </p:tav>
                                        <p:tav tm="100000">
                                          <p:val>
                                            <p:strVal val="#ppt_x"/>
                                          </p:val>
                                        </p:tav>
                                      </p:tavLst>
                                    </p:anim>
                                    <p:anim calcmode="lin" valueType="num">
                                      <p:cBhvr>
                                        <p:cTn id="92" dur="500" fill="hold"/>
                                        <p:tgtEl>
                                          <p:spTgt spid="34"/>
                                        </p:tgtEl>
                                        <p:attrNameLst>
                                          <p:attrName>ppt_y</p:attrName>
                                        </p:attrNameLst>
                                      </p:cBhvr>
                                      <p:tavLst>
                                        <p:tav tm="0">
                                          <p:val>
                                            <p:strVal val="#ppt_y"/>
                                          </p:val>
                                        </p:tav>
                                        <p:tav tm="100000">
                                          <p:val>
                                            <p:strVal val="#ppt_y"/>
                                          </p:val>
                                        </p:tav>
                                      </p:tavLst>
                                    </p:anim>
                                    <p:anim calcmode="lin" valueType="num">
                                      <p:cBhvr>
                                        <p:cTn id="93" dur="500" fill="hold"/>
                                        <p:tgtEl>
                                          <p:spTgt spid="34"/>
                                        </p:tgtEl>
                                        <p:attrNameLst>
                                          <p:attrName>ppt_w</p:attrName>
                                        </p:attrNameLst>
                                      </p:cBhvr>
                                      <p:tavLst>
                                        <p:tav tm="0">
                                          <p:val>
                                            <p:fltVal val="0"/>
                                          </p:val>
                                        </p:tav>
                                        <p:tav tm="100000">
                                          <p:val>
                                            <p:strVal val="#ppt_w"/>
                                          </p:val>
                                        </p:tav>
                                      </p:tavLst>
                                    </p:anim>
                                    <p:anim calcmode="lin" valueType="num">
                                      <p:cBhvr>
                                        <p:cTn id="94" dur="500" fill="hold"/>
                                        <p:tgtEl>
                                          <p:spTgt spid="34"/>
                                        </p:tgtEl>
                                        <p:attrNameLst>
                                          <p:attrName>ppt_h</p:attrName>
                                        </p:attrNameLst>
                                      </p:cBhvr>
                                      <p:tavLst>
                                        <p:tav tm="0">
                                          <p:val>
                                            <p:strVal val="#ppt_h"/>
                                          </p:val>
                                        </p:tav>
                                        <p:tav tm="100000">
                                          <p:val>
                                            <p:strVal val="#ppt_h"/>
                                          </p:val>
                                        </p:tav>
                                      </p:tavLst>
                                    </p:anim>
                                  </p:childTnLst>
                                </p:cTn>
                              </p:par>
                            </p:childTnLst>
                          </p:cTn>
                        </p:par>
                        <p:par>
                          <p:cTn id="95" fill="hold">
                            <p:stCondLst>
                              <p:cond delay="500"/>
                            </p:stCondLst>
                            <p:childTnLst>
                              <p:par>
                                <p:cTn id="96" presetID="22" presetClass="entr" presetSubtype="8" fill="hold" grpId="0" nodeType="afterEffect">
                                  <p:stCondLst>
                                    <p:cond delay="0"/>
                                  </p:stCondLst>
                                  <p:childTnLst>
                                    <p:set>
                                      <p:cBhvr>
                                        <p:cTn id="97" dur="1" fill="hold">
                                          <p:stCondLst>
                                            <p:cond delay="0"/>
                                          </p:stCondLst>
                                        </p:cTn>
                                        <p:tgtEl>
                                          <p:spTgt spid="2">
                                            <p:txEl>
                                              <p:pRg st="8" end="8"/>
                                            </p:txEl>
                                          </p:spTgt>
                                        </p:tgtEl>
                                        <p:attrNameLst>
                                          <p:attrName>style.visibility</p:attrName>
                                        </p:attrNameLst>
                                      </p:cBhvr>
                                      <p:to>
                                        <p:strVal val="visible"/>
                                      </p:to>
                                    </p:set>
                                    <p:animEffect transition="in" filter="wipe(left)">
                                      <p:cBhvr>
                                        <p:cTn id="98" dur="500"/>
                                        <p:tgtEl>
                                          <p:spTgt spid="2">
                                            <p:txEl>
                                              <p:pRg st="8" end="8"/>
                                            </p:txEl>
                                          </p:spTgt>
                                        </p:tgtEl>
                                      </p:cBhvr>
                                    </p:animEffect>
                                  </p:childTnLst>
                                </p:cTn>
                              </p:par>
                            </p:childTnLst>
                          </p:cTn>
                        </p:par>
                        <p:par>
                          <p:cTn id="99" fill="hold">
                            <p:stCondLst>
                              <p:cond delay="1000"/>
                            </p:stCondLst>
                            <p:childTnLst>
                              <p:par>
                                <p:cTn id="100" presetID="22" presetClass="entr" presetSubtype="8" fill="hold" grpId="0" nodeType="afterEffect">
                                  <p:stCondLst>
                                    <p:cond delay="0"/>
                                  </p:stCondLst>
                                  <p:childTnLst>
                                    <p:set>
                                      <p:cBhvr>
                                        <p:cTn id="101" dur="1" fill="hold">
                                          <p:stCondLst>
                                            <p:cond delay="0"/>
                                          </p:stCondLst>
                                        </p:cTn>
                                        <p:tgtEl>
                                          <p:spTgt spid="7">
                                            <p:bg/>
                                          </p:spTgt>
                                        </p:tgtEl>
                                        <p:attrNameLst>
                                          <p:attrName>style.visibility</p:attrName>
                                        </p:attrNameLst>
                                      </p:cBhvr>
                                      <p:to>
                                        <p:strVal val="visible"/>
                                      </p:to>
                                    </p:set>
                                    <p:animEffect transition="in" filter="wipe(left)">
                                      <p:cBhvr>
                                        <p:cTn id="102" dur="500"/>
                                        <p:tgtEl>
                                          <p:spTgt spid="7">
                                            <p:bg/>
                                          </p:spTgt>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7">
                                            <p:txEl>
                                              <p:pRg st="0" end="0"/>
                                            </p:txEl>
                                          </p:spTgt>
                                        </p:tgtEl>
                                        <p:attrNameLst>
                                          <p:attrName>style.visibility</p:attrName>
                                        </p:attrNameLst>
                                      </p:cBhvr>
                                      <p:to>
                                        <p:strVal val="visible"/>
                                      </p:to>
                                    </p:set>
                                    <p:animEffect transition="in" filter="wipe(left)">
                                      <p:cBhvr>
                                        <p:cTn id="10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animBg="1"/>
      <p:bldP spid="4" grpId="0" uiExpand="1" build="p" animBg="1"/>
      <p:bldP spid="5" grpId="0" uiExpand="1" build="p" animBg="1"/>
      <p:bldP spid="6" grpId="0" uiExpand="1" build="p" animBg="1"/>
      <p:bldP spid="7"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D3C962E1-9604-EEE1-8252-3A680A5227C3}"/>
              </a:ext>
            </a:extLst>
          </p:cNvPr>
          <p:cNvSpPr txBox="1"/>
          <p:nvPr/>
        </p:nvSpPr>
        <p:spPr>
          <a:xfrm>
            <a:off x="2604655" y="0"/>
            <a:ext cx="9587344" cy="64633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en-US" sz="3600" b="1" spc="300" noProof="0" dirty="0">
                <a:ln/>
                <a:solidFill>
                  <a:schemeClr val="accent3"/>
                </a:solidFill>
                <a:effectLst>
                  <a:outerShdw blurRad="50800" dist="63500" dir="13320000" algn="ctr" rotWithShape="0">
                    <a:schemeClr val="bg1"/>
                  </a:outerShdw>
                </a:effectLst>
              </a:rPr>
              <a:t>ABRAHAM: DER PROPHET DES BUNDES</a:t>
            </a:r>
          </a:p>
        </p:txBody>
      </p:sp>
      <p:sp>
        <p:nvSpPr>
          <p:cNvPr id="4" name="CuadroTexto 3">
            <a:extLst>
              <a:ext uri="{FF2B5EF4-FFF2-40B4-BE49-F238E27FC236}">
                <a16:creationId xmlns:a16="http://schemas.microsoft.com/office/drawing/2014/main" id="{93C06E67-4FC6-0C7E-6F02-A29FAD02842F}"/>
              </a:ext>
            </a:extLst>
          </p:cNvPr>
          <p:cNvSpPr txBox="1"/>
          <p:nvPr/>
        </p:nvSpPr>
        <p:spPr>
          <a:xfrm>
            <a:off x="2275796" y="684954"/>
            <a:ext cx="9989122" cy="707886"/>
          </a:xfrm>
          <a:prstGeom prst="rect">
            <a:avLst/>
          </a:prstGeom>
          <a:noFill/>
        </p:spPr>
        <p:txBody>
          <a:bodyPr wrap="square">
            <a:spAutoFit/>
            <a:scene3d>
              <a:camera prst="orthographicFront"/>
              <a:lightRig rig="threePt" dir="t"/>
            </a:scene3d>
            <a:sp3d extrusionH="57150">
              <a:bevelT w="38100" h="38100"/>
            </a:sp3d>
          </a:bodyPr>
          <a:lstStyle/>
          <a:p>
            <a:pPr algn="ctr"/>
            <a:r>
              <a:rPr lang="en-US" sz="2000" b="1" noProof="0" dirty="0">
                <a:solidFill>
                  <a:schemeClr val="accent1">
                    <a:lumMod val="75000"/>
                  </a:schemeClr>
                </a:solidFill>
                <a:latin typeface="Candara" panose="020E0502030303020204" pitchFamily="34" charset="0"/>
              </a:rPr>
              <a:t>“</a:t>
            </a:r>
            <a:r>
              <a:rPr lang="de-DE" sz="2000" b="1" dirty="0">
                <a:solidFill>
                  <a:schemeClr val="accent1">
                    <a:lumMod val="75000"/>
                  </a:schemeClr>
                </a:solidFill>
                <a:latin typeface="Candara" panose="020E0502030303020204" pitchFamily="34" charset="0"/>
              </a:rPr>
              <a:t>Und der HERR sprach zu Abram: .Geh aus deinem Vaterland und von deiner Verwandtschaft und aus deines Vaters Hause in ein Land, das ich dir zeigen will.‘ </a:t>
            </a:r>
            <a:r>
              <a:rPr lang="en-US" sz="2000" b="1" noProof="0" dirty="0">
                <a:solidFill>
                  <a:schemeClr val="accent1">
                    <a:lumMod val="75000"/>
                  </a:schemeClr>
                </a:solidFill>
                <a:latin typeface="Candara" panose="020E0502030303020204" pitchFamily="34" charset="0"/>
              </a:rPr>
              <a:t>”</a:t>
            </a:r>
            <a:r>
              <a:rPr lang="en-US" sz="1600" b="1" noProof="0" dirty="0">
                <a:solidFill>
                  <a:schemeClr val="accent1">
                    <a:lumMod val="75000"/>
                  </a:schemeClr>
                </a:solidFill>
                <a:latin typeface="Candara" panose="020E0502030303020204" pitchFamily="34" charset="0"/>
              </a:rPr>
              <a:t>(1. Mo </a:t>
            </a:r>
            <a:r>
              <a:rPr lang="en-US" sz="1400" b="1" noProof="0" dirty="0">
                <a:solidFill>
                  <a:schemeClr val="accent1">
                    <a:lumMod val="75000"/>
                  </a:schemeClr>
                </a:solidFill>
                <a:latin typeface="Candara" panose="020E0502030303020204" pitchFamily="34" charset="0"/>
              </a:rPr>
              <a:t>12,1</a:t>
            </a:r>
            <a:r>
              <a:rPr lang="en-US" sz="1400" b="1" dirty="0">
                <a:solidFill>
                  <a:schemeClr val="accent1">
                    <a:lumMod val="75000"/>
                  </a:schemeClr>
                </a:solidFill>
                <a:latin typeface="Candara" panose="020E0502030303020204" pitchFamily="34" charset="0"/>
              </a:rPr>
              <a:t>)</a:t>
            </a:r>
            <a:endParaRPr lang="en-US" sz="1400" b="1" noProof="0" dirty="0">
              <a:solidFill>
                <a:schemeClr val="accent1">
                  <a:lumMod val="75000"/>
                </a:schemeClr>
              </a:solidFill>
              <a:latin typeface="Candara" panose="020E0502030303020204" pitchFamily="34" charset="0"/>
            </a:endParaRPr>
          </a:p>
        </p:txBody>
      </p:sp>
      <p:sp>
        <p:nvSpPr>
          <p:cNvPr id="5" name="CuadroTexto 4">
            <a:extLst>
              <a:ext uri="{FF2B5EF4-FFF2-40B4-BE49-F238E27FC236}">
                <a16:creationId xmlns:a16="http://schemas.microsoft.com/office/drawing/2014/main" id="{710156E6-405B-AC44-F786-BD81D2E03F93}"/>
              </a:ext>
            </a:extLst>
          </p:cNvPr>
          <p:cNvSpPr txBox="1"/>
          <p:nvPr/>
        </p:nvSpPr>
        <p:spPr>
          <a:xfrm>
            <a:off x="150794" y="1461582"/>
            <a:ext cx="7585992" cy="1785104"/>
          </a:xfrm>
          <a:prstGeom prst="rect">
            <a:avLst/>
          </a:prstGeom>
          <a:noFill/>
        </p:spPr>
        <p:txBody>
          <a:bodyPr wrap="square" rtlCol="0">
            <a:spAutoFit/>
          </a:bodyPr>
          <a:lstStyle/>
          <a:p>
            <a:pPr>
              <a:spcBef>
                <a:spcPts val="600"/>
              </a:spcBef>
            </a:pPr>
            <a:r>
              <a:rPr lang="en-US" sz="2200" b="1" noProof="0" dirty="0"/>
              <a:t>Abraham </a:t>
            </a:r>
            <a:r>
              <a:rPr lang="en-US" sz="2200" b="1" noProof="0" dirty="0" err="1"/>
              <a:t>wird</a:t>
            </a:r>
            <a:r>
              <a:rPr lang="en-US" sz="2200" b="1" noProof="0" dirty="0"/>
              <a:t> </a:t>
            </a:r>
            <a:r>
              <a:rPr lang="en-US" sz="2200" b="1" noProof="0" dirty="0" err="1"/>
              <a:t>als</a:t>
            </a:r>
            <a:r>
              <a:rPr lang="en-US" sz="2200" b="1" noProof="0" dirty="0"/>
              <a:t> </a:t>
            </a:r>
            <a:r>
              <a:rPr lang="en-US" sz="2200" b="1" noProof="0" dirty="0" err="1"/>
              <a:t>erster</a:t>
            </a:r>
            <a:r>
              <a:rPr lang="en-US" sz="2200" b="1" noProof="0" dirty="0"/>
              <a:t> </a:t>
            </a:r>
            <a:r>
              <a:rPr lang="en-US" sz="2200" b="1" noProof="0" dirty="0" err="1"/>
              <a:t>als</a:t>
            </a:r>
            <a:r>
              <a:rPr lang="en-US" sz="2200" b="1" noProof="0" dirty="0"/>
              <a:t> “</a:t>
            </a:r>
            <a:r>
              <a:rPr lang="en-US" sz="2200" b="1" dirty="0"/>
              <a:t>P</a:t>
            </a:r>
            <a:r>
              <a:rPr lang="en-US" sz="2200" b="1" noProof="0" dirty="0" err="1"/>
              <a:t>rophet</a:t>
            </a:r>
            <a:r>
              <a:rPr lang="en-US" sz="2200" b="1" noProof="0" dirty="0"/>
              <a:t>” </a:t>
            </a:r>
            <a:r>
              <a:rPr lang="en-US" sz="2200" b="1" noProof="0" dirty="0" err="1"/>
              <a:t>bezeichnet</a:t>
            </a:r>
            <a:r>
              <a:rPr lang="en-US" sz="2200" b="1" noProof="0" dirty="0"/>
              <a:t> </a:t>
            </a:r>
            <a:br>
              <a:rPr lang="en-US" sz="2200" b="1" noProof="0" dirty="0"/>
            </a:br>
            <a:r>
              <a:rPr lang="en-US" sz="2200" b="1" noProof="0" dirty="0"/>
              <a:t>(1. Mo 20,7). Er </a:t>
            </a:r>
            <a:r>
              <a:rPr lang="en-US" sz="2200" b="1" noProof="0" dirty="0" err="1"/>
              <a:t>wurde</a:t>
            </a:r>
            <a:r>
              <a:rPr lang="en-US" sz="2200" b="1" noProof="0" dirty="0"/>
              <a:t> </a:t>
            </a:r>
            <a:r>
              <a:rPr lang="en-US" sz="2200" b="1" noProof="0" dirty="0" err="1"/>
              <a:t>unmittelbar</a:t>
            </a:r>
            <a:r>
              <a:rPr lang="en-US" sz="2200" b="1" noProof="0" dirty="0"/>
              <a:t> von GOTT </a:t>
            </a:r>
            <a:r>
              <a:rPr lang="en-US" sz="2200" b="1" noProof="0" dirty="0" err="1"/>
              <a:t>berufen</a:t>
            </a:r>
            <a:r>
              <a:rPr lang="en-US" sz="2200" b="1" noProof="0" dirty="0"/>
              <a:t> </a:t>
            </a:r>
            <a:br>
              <a:rPr lang="en-US" sz="2200" b="1" noProof="0" dirty="0"/>
            </a:br>
            <a:r>
              <a:rPr lang="en-US" sz="2200" b="1" noProof="0" dirty="0"/>
              <a:t>und </a:t>
            </a:r>
            <a:r>
              <a:rPr lang="en-US" sz="2200" b="1" noProof="0" dirty="0" err="1"/>
              <a:t>dazu</a:t>
            </a:r>
            <a:r>
              <a:rPr lang="en-US" sz="2200" b="1" noProof="0" dirty="0"/>
              <a:t> </a:t>
            </a:r>
            <a:r>
              <a:rPr lang="en-US" sz="2200" b="1" noProof="0" dirty="0" err="1"/>
              <a:t>aufgefordert</a:t>
            </a:r>
            <a:r>
              <a:rPr lang="en-US" sz="2200" b="1" noProof="0" dirty="0"/>
              <a:t>, den </a:t>
            </a:r>
            <a:r>
              <a:rPr lang="en-US" sz="2200" b="1" noProof="0" dirty="0" err="1"/>
              <a:t>Götzendienst</a:t>
            </a:r>
            <a:r>
              <a:rPr lang="en-US" sz="2200" b="1" noProof="0" dirty="0"/>
              <a:t> und die Unmoral hinter </a:t>
            </a:r>
            <a:r>
              <a:rPr lang="en-US" sz="2200" b="1" noProof="0" dirty="0" err="1"/>
              <a:t>sich</a:t>
            </a:r>
            <a:r>
              <a:rPr lang="en-US" sz="2200" b="1" noProof="0" dirty="0"/>
              <a:t> </a:t>
            </a:r>
            <a:r>
              <a:rPr lang="en-US" sz="2200" b="1" noProof="0" dirty="0" err="1"/>
              <a:t>zu</a:t>
            </a:r>
            <a:r>
              <a:rPr lang="en-US" sz="2200" b="1" noProof="0" dirty="0"/>
              <a:t> </a:t>
            </a:r>
            <a:r>
              <a:rPr lang="en-US" sz="2200" b="1" noProof="0" dirty="0" err="1"/>
              <a:t>lassen</a:t>
            </a:r>
            <a:r>
              <a:rPr lang="en-US" sz="2200" b="1" noProof="0" dirty="0"/>
              <a:t>, von </a:t>
            </a:r>
            <a:r>
              <a:rPr lang="en-US" sz="2200" b="1" noProof="0" dirty="0" err="1"/>
              <a:t>denen</a:t>
            </a:r>
            <a:r>
              <a:rPr lang="en-US" sz="2200" b="1" noProof="0" dirty="0"/>
              <a:t> er </a:t>
            </a:r>
            <a:r>
              <a:rPr lang="en-US" sz="2200" b="1" noProof="0" dirty="0" err="1"/>
              <a:t>jeweils</a:t>
            </a:r>
            <a:r>
              <a:rPr lang="en-US" sz="2200" b="1" noProof="0" dirty="0"/>
              <a:t> </a:t>
            </a:r>
            <a:r>
              <a:rPr lang="en-US" sz="2200" b="1" noProof="0" dirty="0" err="1"/>
              <a:t>umgeben</a:t>
            </a:r>
            <a:r>
              <a:rPr lang="en-US" sz="2200" b="1" noProof="0" dirty="0"/>
              <a:t> war, um an </a:t>
            </a:r>
            <a:r>
              <a:rPr lang="en-US" sz="2200" b="1" noProof="0" dirty="0" err="1"/>
              <a:t>einen</a:t>
            </a:r>
            <a:r>
              <a:rPr lang="en-US" sz="2200" b="1" noProof="0" dirty="0"/>
              <a:t> </a:t>
            </a:r>
            <a:r>
              <a:rPr lang="en-US" sz="2200" b="1" noProof="0" dirty="0" err="1"/>
              <a:t>unbekannten</a:t>
            </a:r>
            <a:r>
              <a:rPr lang="en-US" sz="2200" b="1" noProof="0" dirty="0"/>
              <a:t> Ort </a:t>
            </a:r>
            <a:r>
              <a:rPr lang="en-US" sz="2200" b="1" noProof="0" dirty="0" err="1"/>
              <a:t>zu</a:t>
            </a:r>
            <a:r>
              <a:rPr lang="en-US" sz="2200" b="1" noProof="0" dirty="0"/>
              <a:t> </a:t>
            </a:r>
            <a:r>
              <a:rPr lang="en-US" sz="2200" b="1" noProof="0" dirty="0" err="1"/>
              <a:t>ziehen</a:t>
            </a:r>
            <a:r>
              <a:rPr lang="en-US" sz="2200" b="1" noProof="0" dirty="0"/>
              <a:t> (1. Mo 12</a:t>
            </a:r>
            <a:r>
              <a:rPr lang="en-US" sz="2200" b="1" dirty="0"/>
              <a:t>, 1)</a:t>
            </a:r>
            <a:r>
              <a:rPr lang="en-US" sz="2200" b="1" noProof="0" dirty="0"/>
              <a:t>.</a:t>
            </a:r>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078" r="3078"/>
          <a:stretch>
            <a:fillRect/>
          </a:stretch>
        </p:blipFill>
        <p:spPr>
          <a:xfrm>
            <a:off x="7736786" y="1482560"/>
            <a:ext cx="4304417" cy="2560051"/>
          </a:xfrm>
          <a:prstGeom prst="rect">
            <a:avLst/>
          </a:prstGeom>
          <a:ln>
            <a:noFill/>
          </a:ln>
          <a:effectLst>
            <a:softEdge rad="317500"/>
          </a:effectLst>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369" t="7602" r="369" b="13648"/>
          <a:stretch>
            <a:fillRect/>
          </a:stretch>
        </p:blipFill>
        <p:spPr>
          <a:xfrm>
            <a:off x="303582" y="3412362"/>
            <a:ext cx="3350972" cy="1984056"/>
          </a:xfrm>
          <a:prstGeom prst="rect">
            <a:avLst/>
          </a:prstGeom>
          <a:effectLst>
            <a:softEdge rad="127000"/>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3665338" y="3742670"/>
            <a:ext cx="8142896" cy="1631216"/>
          </a:xfrm>
          <a:prstGeom prst="rect">
            <a:avLst/>
          </a:prstGeom>
          <a:noFill/>
        </p:spPr>
        <p:txBody>
          <a:bodyPr wrap="square">
            <a:spAutoFit/>
          </a:bodyPr>
          <a:lstStyle/>
          <a:p>
            <a:pPr lvl="0">
              <a:spcBef>
                <a:spcPts val="600"/>
              </a:spcBef>
              <a:defRPr/>
            </a:pPr>
            <a:r>
              <a:rPr lang="de-DE" sz="2000" b="1" dirty="0">
                <a:solidFill>
                  <a:prstClr val="black"/>
                </a:solidFill>
              </a:rPr>
              <a:t>Die Berufung erfolgte zeitgleich </a:t>
            </a:r>
            <a:br>
              <a:rPr lang="de-DE" sz="2000" b="1" dirty="0">
                <a:solidFill>
                  <a:prstClr val="black"/>
                </a:solidFill>
              </a:rPr>
            </a:br>
            <a:r>
              <a:rPr lang="de-DE" sz="2000" b="1" dirty="0">
                <a:solidFill>
                  <a:prstClr val="black"/>
                </a:solidFill>
              </a:rPr>
              <a:t>mit verschiedenen Verheißungen. </a:t>
            </a:r>
            <a:br>
              <a:rPr lang="de-DE" sz="2000" b="1" dirty="0">
                <a:solidFill>
                  <a:prstClr val="black"/>
                </a:solidFill>
              </a:rPr>
            </a:br>
            <a:r>
              <a:rPr lang="de-DE" sz="2000" b="1" dirty="0">
                <a:solidFill>
                  <a:prstClr val="black"/>
                </a:solidFill>
              </a:rPr>
              <a:t>Er würde Gottes Segen erhalten, er würde erhoben werden </a:t>
            </a:r>
            <a:br>
              <a:rPr lang="de-DE" sz="2000" b="1" dirty="0">
                <a:solidFill>
                  <a:prstClr val="black"/>
                </a:solidFill>
              </a:rPr>
            </a:br>
            <a:r>
              <a:rPr lang="de-DE" sz="2000" b="1" dirty="0">
                <a:solidFill>
                  <a:prstClr val="black"/>
                </a:solidFill>
              </a:rPr>
              <a:t>und durch ihn würde der Segen "alle Familien der Erde" erreichen </a:t>
            </a:r>
            <a:br>
              <a:rPr lang="de-DE" sz="2000" b="1" dirty="0">
                <a:solidFill>
                  <a:prstClr val="black"/>
                </a:solidFill>
              </a:rPr>
            </a:br>
            <a:r>
              <a:rPr lang="de-DE" sz="2000" b="1" dirty="0">
                <a:solidFill>
                  <a:prstClr val="black"/>
                </a:solidFill>
              </a:rPr>
              <a:t>(1. Mose 12,2-3):</a:t>
            </a:r>
            <a:endParaRPr lang="en-US" sz="2000" b="1" i="1" noProof="0" dirty="0">
              <a:solidFill>
                <a:prstClr val="black"/>
              </a:solidFill>
            </a:endParaRPr>
          </a:p>
        </p:txBody>
      </p:sp>
      <p:sp>
        <p:nvSpPr>
          <p:cNvPr id="9" name="Textfeld 8">
            <a:extLst>
              <a:ext uri="{FF2B5EF4-FFF2-40B4-BE49-F238E27FC236}">
                <a16:creationId xmlns:a16="http://schemas.microsoft.com/office/drawing/2014/main" id="{ED20C3A2-2AD7-C4B6-01C1-63ED45FDFB22}"/>
              </a:ext>
            </a:extLst>
          </p:cNvPr>
          <p:cNvSpPr txBox="1"/>
          <p:nvPr/>
        </p:nvSpPr>
        <p:spPr>
          <a:xfrm>
            <a:off x="96253" y="5373886"/>
            <a:ext cx="12191999" cy="1015663"/>
          </a:xfrm>
          <a:prstGeom prst="rect">
            <a:avLst/>
          </a:prstGeom>
          <a:noFill/>
        </p:spPr>
        <p:txBody>
          <a:bodyPr wrap="square">
            <a:spAutoFit/>
          </a:bodyPr>
          <a:lstStyle/>
          <a:p>
            <a:r>
              <a:rPr lang="de-DE" sz="2000" b="1" dirty="0">
                <a:solidFill>
                  <a:prstClr val="black"/>
                </a:solidFill>
              </a:rPr>
              <a:t>„ Und ich will dich zum großen Volk machen und will dich segnen und dir einen großen Namen machen, und du sollst ein Segen sein. Ich will segnen, die dich segne, und verfluchen, die dich verfluchen; </a:t>
            </a:r>
            <a:br>
              <a:rPr lang="de-DE" sz="2000" b="1" dirty="0">
                <a:solidFill>
                  <a:prstClr val="black"/>
                </a:solidFill>
              </a:rPr>
            </a:br>
            <a:r>
              <a:rPr lang="de-DE" sz="2000" b="1" dirty="0">
                <a:solidFill>
                  <a:prstClr val="black"/>
                </a:solidFill>
              </a:rPr>
              <a:t>und in dir sollen gesegnet werden alle Geschlechter auf Erden.“</a:t>
            </a:r>
            <a:endParaRPr lang="de-DE" dirty="0"/>
          </a:p>
        </p:txBody>
      </p:sp>
      <p:sp>
        <p:nvSpPr>
          <p:cNvPr id="14" name="Scrollen: horizontal 13">
            <a:extLst>
              <a:ext uri="{FF2B5EF4-FFF2-40B4-BE49-F238E27FC236}">
                <a16:creationId xmlns:a16="http://schemas.microsoft.com/office/drawing/2014/main" id="{6F008241-C46A-F7C5-BDD3-9C269754922C}"/>
              </a:ext>
            </a:extLst>
          </p:cNvPr>
          <p:cNvSpPr/>
          <p:nvPr/>
        </p:nvSpPr>
        <p:spPr>
          <a:xfrm>
            <a:off x="67496" y="31969"/>
            <a:ext cx="2505075" cy="1168361"/>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So, 04</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ABRAHAM, </a:t>
            </a:r>
            <a:br>
              <a:rPr lang="de-DE" sz="2000" b="1" i="1" dirty="0">
                <a:solidFill>
                  <a:schemeClr val="tx1"/>
                </a:solidFill>
                <a:latin typeface="Candara" panose="020E0502030303020204" pitchFamily="34" charset="0"/>
              </a:rPr>
            </a:br>
            <a:r>
              <a:rPr lang="de-DE" sz="2000" b="1" i="1" dirty="0">
                <a:solidFill>
                  <a:schemeClr val="tx1"/>
                </a:solidFill>
                <a:latin typeface="Candara" panose="020E0502030303020204" pitchFamily="34" charset="0"/>
              </a:rPr>
              <a:t>Hüter des Bundes</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4">
                                            <p:bg/>
                                          </p:spTgt>
                                        </p:tgtEl>
                                        <p:attrNameLst>
                                          <p:attrName>style.visibility</p:attrName>
                                        </p:attrNameLst>
                                      </p:cBhvr>
                                      <p:to>
                                        <p:strVal val="visible"/>
                                      </p:to>
                                    </p:set>
                                    <p:animEffect transition="in" filter="wipe(left)">
                                      <p:cBhvr>
                                        <p:cTn id="20" dur="500"/>
                                        <p:tgtEl>
                                          <p:spTgt spid="14">
                                            <p:bg/>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animEffect transition="in" filter="wipe(left)">
                                      <p:cBhvr>
                                        <p:cTn id="23" dur="500"/>
                                        <p:tgtEl>
                                          <p:spTgt spid="1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strVal val="#ppt_w+.3"/>
                                          </p:val>
                                        </p:tav>
                                        <p:tav tm="100000">
                                          <p:val>
                                            <p:strVal val="#ppt_w"/>
                                          </p:val>
                                        </p:tav>
                                      </p:tavLst>
                                    </p:anim>
                                    <p:anim calcmode="lin" valueType="num">
                                      <p:cBhvr>
                                        <p:cTn id="29" dur="1000" fill="hold"/>
                                        <p:tgtEl>
                                          <p:spTgt spid="6"/>
                                        </p:tgtEl>
                                        <p:attrNameLst>
                                          <p:attrName>ppt_h</p:attrName>
                                        </p:attrNameLst>
                                      </p:cBhvr>
                                      <p:tavLst>
                                        <p:tav tm="0">
                                          <p:val>
                                            <p:strVal val="#ppt_h"/>
                                          </p:val>
                                        </p:tav>
                                        <p:tav tm="100000">
                                          <p:val>
                                            <p:strVal val="#ppt_h"/>
                                          </p:val>
                                        </p:tav>
                                      </p:tavLst>
                                    </p:anim>
                                    <p:animEffect transition="in" filter="fade">
                                      <p:cBhvr>
                                        <p:cTn id="30" dur="1000"/>
                                        <p:tgtEl>
                                          <p:spTgt spid="6"/>
                                        </p:tgtEl>
                                      </p:cBhvr>
                                    </p:animEffect>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12"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0-#ppt_w/2"/>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left)">
                                      <p:cBhvr>
                                        <p:cTn id="4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9" grpId="0"/>
      <p:bldP spid="14"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8EED0D50-251D-E1CF-344F-2A396EBD9361}"/>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30D0A915-5AA5-849C-9DC1-83559D04DD52}"/>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CuadroTexto 7">
            <a:extLst>
              <a:ext uri="{FF2B5EF4-FFF2-40B4-BE49-F238E27FC236}">
                <a16:creationId xmlns:a16="http://schemas.microsoft.com/office/drawing/2014/main" id="{5B8F053C-0094-0B59-9AC6-793B7CD8A65E}"/>
              </a:ext>
            </a:extLst>
          </p:cNvPr>
          <p:cNvSpPr txBox="1"/>
          <p:nvPr/>
        </p:nvSpPr>
        <p:spPr>
          <a:xfrm>
            <a:off x="4753477" y="1789026"/>
            <a:ext cx="7287728" cy="1938992"/>
          </a:xfrm>
          <a:prstGeom prst="rect">
            <a:avLst/>
          </a:prstGeom>
          <a:noFill/>
        </p:spPr>
        <p:txBody>
          <a:bodyPr wrap="square">
            <a:spAutoFit/>
          </a:bodyPr>
          <a:lstStyle/>
          <a:p>
            <a:pPr>
              <a:spcBef>
                <a:spcPts val="600"/>
              </a:spcBef>
            </a:pPr>
            <a:r>
              <a:rPr lang="en-US" sz="2400" b="1" noProof="0" dirty="0"/>
              <a:t>Wie </a:t>
            </a:r>
            <a:r>
              <a:rPr lang="en-US" sz="2400" b="1" noProof="0" dirty="0" err="1"/>
              <a:t>reagierte</a:t>
            </a:r>
            <a:r>
              <a:rPr lang="en-US" sz="2400" b="1" noProof="0" dirty="0"/>
              <a:t> er auf den Ruf GOTTES?</a:t>
            </a:r>
            <a:r>
              <a:rPr lang="en-US" sz="2400" b="1" dirty="0"/>
              <a:t> </a:t>
            </a:r>
            <a:br>
              <a:rPr lang="en-US" sz="2400" b="1" dirty="0"/>
            </a:br>
            <a:r>
              <a:rPr lang="en-US" sz="2400" b="1" dirty="0"/>
              <a:t>“Durch den GLAUBEN </a:t>
            </a:r>
            <a:r>
              <a:rPr lang="en-US" sz="2400" b="1" dirty="0" err="1"/>
              <a:t>gehorchte</a:t>
            </a:r>
            <a:r>
              <a:rPr lang="en-US" sz="2400" b="1" dirty="0"/>
              <a:t> Abraham </a:t>
            </a:r>
            <a:br>
              <a:rPr lang="en-US" sz="2400" b="1" dirty="0"/>
            </a:br>
            <a:r>
              <a:rPr lang="en-US" sz="2400" b="1" dirty="0" err="1"/>
              <a:t>als</a:t>
            </a:r>
            <a:r>
              <a:rPr lang="en-US" sz="2400" b="1" dirty="0"/>
              <a:t> er </a:t>
            </a:r>
            <a:r>
              <a:rPr lang="en-US" sz="2400" b="1" dirty="0" err="1"/>
              <a:t>berufen</a:t>
            </a:r>
            <a:r>
              <a:rPr lang="en-US" sz="2400" b="1" dirty="0"/>
              <a:t> </a:t>
            </a:r>
            <a:r>
              <a:rPr lang="en-US" sz="2400" b="1" dirty="0" err="1"/>
              <a:t>wurde</a:t>
            </a:r>
            <a:r>
              <a:rPr lang="en-US" sz="2400" b="1" dirty="0"/>
              <a:t>, </a:t>
            </a:r>
            <a:r>
              <a:rPr lang="en-US" sz="2400" b="1" dirty="0" err="1"/>
              <a:t>wegzuziehen</a:t>
            </a:r>
            <a:r>
              <a:rPr lang="en-US" sz="2400" b="1" dirty="0"/>
              <a:t> an den </a:t>
            </a:r>
            <a:r>
              <a:rPr lang="en-US" sz="2400" b="1" dirty="0" err="1"/>
              <a:t>den</a:t>
            </a:r>
            <a:r>
              <a:rPr lang="en-US" sz="2400" b="1" dirty="0"/>
              <a:t> Ort, </a:t>
            </a:r>
            <a:br>
              <a:rPr lang="en-US" sz="2400" b="1" dirty="0"/>
            </a:br>
            <a:r>
              <a:rPr lang="en-US" sz="2400" b="1" dirty="0"/>
              <a:t>den er </a:t>
            </a:r>
            <a:r>
              <a:rPr lang="en-US" sz="2400" b="1" dirty="0" err="1"/>
              <a:t>als</a:t>
            </a:r>
            <a:r>
              <a:rPr lang="en-US" sz="2400" b="1" dirty="0"/>
              <a:t> </a:t>
            </a:r>
            <a:r>
              <a:rPr lang="en-US" sz="2400" b="1" dirty="0" err="1"/>
              <a:t>Erbteil</a:t>
            </a:r>
            <a:r>
              <a:rPr lang="en-US" sz="2400" b="1" dirty="0"/>
              <a:t> </a:t>
            </a:r>
            <a:r>
              <a:rPr lang="en-US" sz="2400" b="1" dirty="0" err="1"/>
              <a:t>empfangen</a:t>
            </a:r>
            <a:r>
              <a:rPr lang="en-US" sz="2400" b="1" dirty="0"/>
              <a:t> </a:t>
            </a:r>
            <a:r>
              <a:rPr lang="en-US" sz="2400" b="1" dirty="0" err="1"/>
              <a:t>würde</a:t>
            </a:r>
            <a:r>
              <a:rPr lang="en-US" sz="2400" b="1" dirty="0"/>
              <a:t>” </a:t>
            </a:r>
            <a:br>
              <a:rPr lang="en-US" sz="2400" b="1" dirty="0"/>
            </a:br>
            <a:r>
              <a:rPr lang="en-US" sz="2400" b="1" dirty="0"/>
              <a:t>(Hebr. 11,8).</a:t>
            </a:r>
            <a:r>
              <a:rPr lang="en-US" sz="2400" b="1" noProof="0" dirty="0"/>
              <a:t> (Hebr. 11,8). </a:t>
            </a:r>
          </a:p>
        </p:txBody>
      </p:sp>
      <p:pic>
        <p:nvPicPr>
          <p:cNvPr id="10" name="Imagen 9">
            <a:extLst>
              <a:ext uri="{FF2B5EF4-FFF2-40B4-BE49-F238E27FC236}">
                <a16:creationId xmlns:a16="http://schemas.microsoft.com/office/drawing/2014/main" id="{08170C73-380D-1A2D-84A2-83EC47D41059}"/>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284152" y="1789026"/>
            <a:ext cx="4031416" cy="2267672"/>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2" name="CuadroTexto 11">
            <a:extLst>
              <a:ext uri="{FF2B5EF4-FFF2-40B4-BE49-F238E27FC236}">
                <a16:creationId xmlns:a16="http://schemas.microsoft.com/office/drawing/2014/main" id="{ABBDC9B2-BA2C-018A-5A30-57D6A65CA35D}"/>
              </a:ext>
            </a:extLst>
          </p:cNvPr>
          <p:cNvSpPr txBox="1"/>
          <p:nvPr/>
        </p:nvSpPr>
        <p:spPr>
          <a:xfrm>
            <a:off x="1219366" y="4220648"/>
            <a:ext cx="11453898" cy="2246769"/>
          </a:xfrm>
          <a:prstGeom prst="rect">
            <a:avLst/>
          </a:prstGeom>
          <a:noFill/>
        </p:spPr>
        <p:txBody>
          <a:bodyPr wrap="square">
            <a:spAutoFit/>
          </a:bodyPr>
          <a:lstStyle/>
          <a:p>
            <a:pPr lvl="0" algn="ctr">
              <a:spcBef>
                <a:spcPts val="600"/>
              </a:spcBef>
              <a:defRPr/>
            </a:pPr>
            <a:r>
              <a:rPr lang="en-US" sz="2800" b="1" noProof="0" dirty="0">
                <a:solidFill>
                  <a:prstClr val="black"/>
                </a:solidFill>
              </a:rPr>
              <a:t>Als Prophet </a:t>
            </a:r>
            <a:r>
              <a:rPr lang="en-US" sz="2800" b="1" noProof="0" dirty="0" err="1">
                <a:solidFill>
                  <a:prstClr val="black"/>
                </a:solidFill>
              </a:rPr>
              <a:t>wurde</a:t>
            </a:r>
            <a:r>
              <a:rPr lang="en-US" sz="2800" b="1" noProof="0" dirty="0">
                <a:solidFill>
                  <a:prstClr val="black"/>
                </a:solidFill>
              </a:rPr>
              <a:t> Abraham nicht </a:t>
            </a:r>
            <a:r>
              <a:rPr lang="en-US" sz="2800" b="1" noProof="0" dirty="0" err="1">
                <a:solidFill>
                  <a:prstClr val="black"/>
                </a:solidFill>
              </a:rPr>
              <a:t>dazu</a:t>
            </a:r>
            <a:r>
              <a:rPr lang="en-US" sz="2800" b="1" noProof="0" dirty="0">
                <a:solidFill>
                  <a:prstClr val="black"/>
                </a:solidFill>
              </a:rPr>
              <a:t> </a:t>
            </a:r>
            <a:r>
              <a:rPr lang="en-US" sz="2800" b="1" noProof="0" dirty="0" err="1">
                <a:solidFill>
                  <a:prstClr val="black"/>
                </a:solidFill>
              </a:rPr>
              <a:t>berufen</a:t>
            </a:r>
            <a:r>
              <a:rPr lang="en-US" sz="2800" b="1" noProof="0" dirty="0">
                <a:solidFill>
                  <a:prstClr val="black"/>
                </a:solidFill>
              </a:rPr>
              <a:t>, </a:t>
            </a:r>
            <a:br>
              <a:rPr lang="en-US" sz="2800" b="1" noProof="0" dirty="0">
                <a:solidFill>
                  <a:prstClr val="black"/>
                </a:solidFill>
              </a:rPr>
            </a:br>
            <a:r>
              <a:rPr lang="en-US" sz="2800" b="1" noProof="0" dirty="0" err="1">
                <a:solidFill>
                  <a:prstClr val="black"/>
                </a:solidFill>
              </a:rPr>
              <a:t>ein</a:t>
            </a:r>
            <a:r>
              <a:rPr lang="en-US" sz="2800" b="1" noProof="0" dirty="0">
                <a:solidFill>
                  <a:prstClr val="black"/>
                </a:solidFill>
              </a:rPr>
              <a:t> </a:t>
            </a:r>
            <a:r>
              <a:rPr lang="en-US" sz="2800" b="1" noProof="0" dirty="0" err="1">
                <a:solidFill>
                  <a:prstClr val="black"/>
                </a:solidFill>
              </a:rPr>
              <a:t>drohendes</a:t>
            </a:r>
            <a:r>
              <a:rPr lang="en-US" sz="2800" b="1" noProof="0" dirty="0">
                <a:solidFill>
                  <a:prstClr val="black"/>
                </a:solidFill>
              </a:rPr>
              <a:t> Unglück </a:t>
            </a:r>
            <a:r>
              <a:rPr lang="en-US" sz="2800" b="1" noProof="0" dirty="0" err="1">
                <a:solidFill>
                  <a:prstClr val="black"/>
                </a:solidFill>
              </a:rPr>
              <a:t>zu</a:t>
            </a:r>
            <a:r>
              <a:rPr lang="en-US" sz="2800" b="1" noProof="0" dirty="0">
                <a:solidFill>
                  <a:prstClr val="black"/>
                </a:solidFill>
              </a:rPr>
              <a:t> </a:t>
            </a:r>
            <a:r>
              <a:rPr lang="en-US" sz="2800" b="1" noProof="0" dirty="0" err="1">
                <a:solidFill>
                  <a:prstClr val="black"/>
                </a:solidFill>
              </a:rPr>
              <a:t>verkünden</a:t>
            </a:r>
            <a:r>
              <a:rPr lang="en-US" sz="2800" b="1" noProof="0" dirty="0">
                <a:solidFill>
                  <a:prstClr val="black"/>
                </a:solidFill>
              </a:rPr>
              <a:t>, </a:t>
            </a:r>
            <a:br>
              <a:rPr lang="en-US" sz="2800" b="1" noProof="0" dirty="0">
                <a:solidFill>
                  <a:prstClr val="black"/>
                </a:solidFill>
              </a:rPr>
            </a:br>
            <a:r>
              <a:rPr lang="en-US" sz="2800" b="1" noProof="0" dirty="0" err="1">
                <a:solidFill>
                  <a:prstClr val="black"/>
                </a:solidFill>
              </a:rPr>
              <a:t>sondern</a:t>
            </a:r>
            <a:r>
              <a:rPr lang="en-US" sz="2800" b="1" noProof="0" dirty="0">
                <a:solidFill>
                  <a:prstClr val="black"/>
                </a:solidFill>
              </a:rPr>
              <a:t> den WAHREN GOTT </a:t>
            </a:r>
            <a:r>
              <a:rPr lang="en-US" sz="2800" b="1" noProof="0" dirty="0" err="1">
                <a:solidFill>
                  <a:prstClr val="black"/>
                </a:solidFill>
              </a:rPr>
              <a:t>bekannt</a:t>
            </a:r>
            <a:r>
              <a:rPr lang="en-US" sz="2800" b="1" noProof="0" dirty="0">
                <a:solidFill>
                  <a:prstClr val="black"/>
                </a:solidFill>
              </a:rPr>
              <a:t> </a:t>
            </a:r>
            <a:r>
              <a:rPr lang="en-US" sz="2800" b="1" noProof="0" dirty="0" err="1">
                <a:solidFill>
                  <a:prstClr val="black"/>
                </a:solidFill>
              </a:rPr>
              <a:t>zu</a:t>
            </a:r>
            <a:r>
              <a:rPr lang="en-US" sz="2800" b="1" noProof="0" dirty="0">
                <a:solidFill>
                  <a:prstClr val="black"/>
                </a:solidFill>
              </a:rPr>
              <a:t> </a:t>
            </a:r>
            <a:r>
              <a:rPr lang="en-US" sz="2800" b="1" noProof="0" dirty="0" err="1">
                <a:solidFill>
                  <a:prstClr val="black"/>
                </a:solidFill>
              </a:rPr>
              <a:t>machen</a:t>
            </a:r>
            <a:r>
              <a:rPr lang="en-US" sz="2800" b="1" noProof="0" dirty="0">
                <a:solidFill>
                  <a:prstClr val="black"/>
                </a:solidFill>
              </a:rPr>
              <a:t> </a:t>
            </a:r>
            <a:br>
              <a:rPr lang="en-US" sz="2800" b="1" noProof="0" dirty="0">
                <a:solidFill>
                  <a:prstClr val="black"/>
                </a:solidFill>
              </a:rPr>
            </a:br>
            <a:r>
              <a:rPr lang="en-US" sz="2800" b="1" noProof="0" dirty="0">
                <a:solidFill>
                  <a:prstClr val="black"/>
                </a:solidFill>
              </a:rPr>
              <a:t>und die VERHEISSUNG der ERLÖSUNG </a:t>
            </a:r>
            <a:br>
              <a:rPr lang="en-US" sz="2800" b="1" noProof="0" dirty="0">
                <a:solidFill>
                  <a:prstClr val="black"/>
                </a:solidFill>
              </a:rPr>
            </a:br>
            <a:r>
              <a:rPr lang="en-US" sz="2800" b="1" noProof="0" dirty="0" err="1">
                <a:solidFill>
                  <a:prstClr val="black"/>
                </a:solidFill>
              </a:rPr>
              <a:t>durch</a:t>
            </a:r>
            <a:r>
              <a:rPr lang="en-US" sz="2800" b="1" noProof="0" dirty="0">
                <a:solidFill>
                  <a:prstClr val="black"/>
                </a:solidFill>
              </a:rPr>
              <a:t> den GESALBTEN (den MESSIAS) </a:t>
            </a:r>
            <a:r>
              <a:rPr lang="en-US" sz="2800" b="1" noProof="0" dirty="0" err="1">
                <a:solidFill>
                  <a:prstClr val="black"/>
                </a:solidFill>
              </a:rPr>
              <a:t>zu</a:t>
            </a:r>
            <a:r>
              <a:rPr lang="en-US" sz="2800" b="1" noProof="0" dirty="0">
                <a:solidFill>
                  <a:prstClr val="black"/>
                </a:solidFill>
              </a:rPr>
              <a:t> </a:t>
            </a:r>
            <a:r>
              <a:rPr lang="en-US" sz="2800" b="1" noProof="0" dirty="0" err="1">
                <a:solidFill>
                  <a:prstClr val="black"/>
                </a:solidFill>
              </a:rPr>
              <a:t>offenbaren</a:t>
            </a:r>
            <a:r>
              <a:rPr lang="en-US" sz="2800" b="1" noProof="0" dirty="0">
                <a:solidFill>
                  <a:prstClr val="black"/>
                </a:solidFill>
              </a:rPr>
              <a:t>. </a:t>
            </a:r>
          </a:p>
        </p:txBody>
      </p:sp>
      <p:sp>
        <p:nvSpPr>
          <p:cNvPr id="2" name="CuadroTexto 2">
            <a:extLst>
              <a:ext uri="{FF2B5EF4-FFF2-40B4-BE49-F238E27FC236}">
                <a16:creationId xmlns:a16="http://schemas.microsoft.com/office/drawing/2014/main" id="{B903C82C-86CD-E826-445E-7520547435ED}"/>
              </a:ext>
            </a:extLst>
          </p:cNvPr>
          <p:cNvSpPr txBox="1"/>
          <p:nvPr/>
        </p:nvSpPr>
        <p:spPr>
          <a:xfrm>
            <a:off x="2604655" y="0"/>
            <a:ext cx="9587344" cy="64633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en-US" sz="3600" b="1" spc="300" noProof="0" dirty="0">
                <a:ln/>
                <a:solidFill>
                  <a:schemeClr val="accent3"/>
                </a:solidFill>
                <a:effectLst>
                  <a:outerShdw blurRad="50800" dist="63500" dir="13320000" algn="ctr" rotWithShape="0">
                    <a:schemeClr val="bg1"/>
                  </a:outerShdw>
                </a:effectLst>
              </a:rPr>
              <a:t>ABRAHAM: DER PROPHET DES BUNDES</a:t>
            </a:r>
          </a:p>
        </p:txBody>
      </p:sp>
      <p:sp>
        <p:nvSpPr>
          <p:cNvPr id="9" name="CuadroTexto 3">
            <a:extLst>
              <a:ext uri="{FF2B5EF4-FFF2-40B4-BE49-F238E27FC236}">
                <a16:creationId xmlns:a16="http://schemas.microsoft.com/office/drawing/2014/main" id="{6FCB29E1-24FA-14B4-48E2-1F82E53C4852}"/>
              </a:ext>
            </a:extLst>
          </p:cNvPr>
          <p:cNvSpPr txBox="1"/>
          <p:nvPr/>
        </p:nvSpPr>
        <p:spPr>
          <a:xfrm>
            <a:off x="2275796" y="684954"/>
            <a:ext cx="9989122" cy="707886"/>
          </a:xfrm>
          <a:prstGeom prst="rect">
            <a:avLst/>
          </a:prstGeom>
          <a:noFill/>
        </p:spPr>
        <p:txBody>
          <a:bodyPr wrap="square">
            <a:spAutoFit/>
            <a:scene3d>
              <a:camera prst="orthographicFront"/>
              <a:lightRig rig="threePt" dir="t"/>
            </a:scene3d>
            <a:sp3d extrusionH="57150">
              <a:bevelT w="38100" h="38100"/>
            </a:sp3d>
          </a:bodyPr>
          <a:lstStyle/>
          <a:p>
            <a:pPr algn="ctr"/>
            <a:r>
              <a:rPr lang="en-US" sz="2000" b="1" noProof="0" dirty="0">
                <a:solidFill>
                  <a:schemeClr val="accent1">
                    <a:lumMod val="75000"/>
                  </a:schemeClr>
                </a:solidFill>
                <a:latin typeface="Candara" panose="020E0502030303020204" pitchFamily="34" charset="0"/>
              </a:rPr>
              <a:t>“</a:t>
            </a:r>
            <a:r>
              <a:rPr lang="de-DE" sz="2000" b="1" dirty="0">
                <a:solidFill>
                  <a:schemeClr val="accent1">
                    <a:lumMod val="75000"/>
                  </a:schemeClr>
                </a:solidFill>
                <a:latin typeface="Candara" panose="020E0502030303020204" pitchFamily="34" charset="0"/>
              </a:rPr>
              <a:t>Und der HERR sprach zu Abram: .Geh aus deinem Vaterland und von deiner Verwandtschaft und aus deines Vaters Hause in ein Land, das ich dir zeigen will.‘ </a:t>
            </a:r>
            <a:r>
              <a:rPr lang="en-US" sz="2000" b="1" noProof="0" dirty="0">
                <a:solidFill>
                  <a:schemeClr val="accent1">
                    <a:lumMod val="75000"/>
                  </a:schemeClr>
                </a:solidFill>
                <a:latin typeface="Candara" panose="020E0502030303020204" pitchFamily="34" charset="0"/>
              </a:rPr>
              <a:t>”</a:t>
            </a:r>
            <a:r>
              <a:rPr lang="en-US" sz="1600" b="1" noProof="0" dirty="0">
                <a:solidFill>
                  <a:schemeClr val="accent1">
                    <a:lumMod val="75000"/>
                  </a:schemeClr>
                </a:solidFill>
                <a:latin typeface="Candara" panose="020E0502030303020204" pitchFamily="34" charset="0"/>
              </a:rPr>
              <a:t>(1. Mo </a:t>
            </a:r>
            <a:r>
              <a:rPr lang="en-US" sz="1400" b="1" noProof="0" dirty="0">
                <a:solidFill>
                  <a:schemeClr val="accent1">
                    <a:lumMod val="75000"/>
                  </a:schemeClr>
                </a:solidFill>
                <a:latin typeface="Candara" panose="020E0502030303020204" pitchFamily="34" charset="0"/>
              </a:rPr>
              <a:t>12,1</a:t>
            </a:r>
            <a:r>
              <a:rPr lang="en-US" sz="1400" b="1" dirty="0">
                <a:solidFill>
                  <a:schemeClr val="accent1">
                    <a:lumMod val="75000"/>
                  </a:schemeClr>
                </a:solidFill>
                <a:latin typeface="Candara" panose="020E0502030303020204" pitchFamily="34" charset="0"/>
              </a:rPr>
              <a:t>)</a:t>
            </a:r>
            <a:endParaRPr lang="en-US" sz="1400" b="1" noProof="0" dirty="0">
              <a:solidFill>
                <a:schemeClr val="accent1">
                  <a:lumMod val="75000"/>
                </a:schemeClr>
              </a:solidFill>
              <a:latin typeface="Candara" panose="020E0502030303020204" pitchFamily="34" charset="0"/>
            </a:endParaRPr>
          </a:p>
        </p:txBody>
      </p:sp>
      <p:sp>
        <p:nvSpPr>
          <p:cNvPr id="14" name="Scrollen: horizontal 13">
            <a:extLst>
              <a:ext uri="{FF2B5EF4-FFF2-40B4-BE49-F238E27FC236}">
                <a16:creationId xmlns:a16="http://schemas.microsoft.com/office/drawing/2014/main" id="{9B6220C4-0F60-75AA-0F75-81A7229C841B}"/>
              </a:ext>
            </a:extLst>
          </p:cNvPr>
          <p:cNvSpPr/>
          <p:nvPr/>
        </p:nvSpPr>
        <p:spPr>
          <a:xfrm>
            <a:off x="67496" y="31969"/>
            <a:ext cx="2505075" cy="1168361"/>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So, 04</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ABRAHAM, </a:t>
            </a:r>
            <a:br>
              <a:rPr lang="de-DE" sz="2000" b="1" i="1" dirty="0">
                <a:solidFill>
                  <a:schemeClr val="tx1"/>
                </a:solidFill>
                <a:latin typeface="Candara" panose="020E0502030303020204" pitchFamily="34" charset="0"/>
              </a:rPr>
            </a:br>
            <a:r>
              <a:rPr lang="de-DE" sz="2000" b="1" i="1" dirty="0">
                <a:solidFill>
                  <a:schemeClr val="tx1"/>
                </a:solidFill>
                <a:latin typeface="Candara" panose="020E0502030303020204" pitchFamily="34" charset="0"/>
              </a:rPr>
              <a:t>Hüter des Bundes</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224142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fltVal val="0"/>
                                          </p:val>
                                        </p:tav>
                                        <p:tav tm="100000">
                                          <p:val>
                                            <p:strVal val="#ppt_w"/>
                                          </p:val>
                                        </p:tav>
                                      </p:tavLst>
                                    </p:anim>
                                    <p:anim calcmode="lin" valueType="num">
                                      <p:cBhvr>
                                        <p:cTn id="13" dur="1000" fill="hold"/>
                                        <p:tgtEl>
                                          <p:spTgt spid="10"/>
                                        </p:tgtEl>
                                        <p:attrNameLst>
                                          <p:attrName>ppt_h</p:attrName>
                                        </p:attrNameLst>
                                      </p:cBhvr>
                                      <p:tavLst>
                                        <p:tav tm="0">
                                          <p:val>
                                            <p:fltVal val="0"/>
                                          </p:val>
                                        </p:tav>
                                        <p:tav tm="100000">
                                          <p:val>
                                            <p:strVal val="#ppt_h"/>
                                          </p:val>
                                        </p:tav>
                                      </p:tavLst>
                                    </p:anim>
                                    <p:anim calcmode="lin" valueType="num">
                                      <p:cBhvr>
                                        <p:cTn id="14" dur="1000" fill="hold"/>
                                        <p:tgtEl>
                                          <p:spTgt spid="10"/>
                                        </p:tgtEl>
                                        <p:attrNameLst>
                                          <p:attrName>style.rotation</p:attrName>
                                        </p:attrNameLst>
                                      </p:cBhvr>
                                      <p:tavLst>
                                        <p:tav tm="0">
                                          <p:val>
                                            <p:fltVal val="90"/>
                                          </p:val>
                                        </p:tav>
                                        <p:tav tm="100000">
                                          <p:val>
                                            <p:fltVal val="0"/>
                                          </p:val>
                                        </p:tav>
                                      </p:tavLst>
                                    </p:anim>
                                    <p:animEffect transition="in" filter="fade">
                                      <p:cBhvr>
                                        <p:cTn id="15" dur="1000"/>
                                        <p:tgtEl>
                                          <p:spTgt spid="10"/>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2149989532"/>
              </p:ext>
            </p:extLst>
          </p:nvPr>
        </p:nvGraphicFramePr>
        <p:xfrm>
          <a:off x="530391" y="2185795"/>
          <a:ext cx="11128208" cy="444773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295274" y="1415057"/>
            <a:ext cx="11652084" cy="707886"/>
          </a:xfrm>
          <a:prstGeom prst="rect">
            <a:avLst/>
          </a:prstGeom>
          <a:noFill/>
        </p:spPr>
        <p:txBody>
          <a:bodyPr wrap="square">
            <a:spAutoFit/>
          </a:bodyPr>
          <a:lstStyle/>
          <a:p>
            <a:pPr algn="ctr">
              <a:spcBef>
                <a:spcPts val="600"/>
              </a:spcBef>
            </a:pPr>
            <a:r>
              <a:rPr lang="en-US" sz="2000" b="1" dirty="0" err="1"/>
              <a:t>Während</a:t>
            </a:r>
            <a:r>
              <a:rPr lang="en-US" sz="2000" b="1" dirty="0"/>
              <a:t> seines </a:t>
            </a:r>
            <a:r>
              <a:rPr lang="en-US" sz="2000" b="1" dirty="0" err="1"/>
              <a:t>Aufenthalts</a:t>
            </a:r>
            <a:r>
              <a:rPr lang="en-US" sz="2000" b="1" dirty="0"/>
              <a:t> in Kanaan </a:t>
            </a:r>
            <a:r>
              <a:rPr lang="en-US" sz="2000" b="1" noProof="0" dirty="0"/>
              <a:t> </a:t>
            </a:r>
            <a:r>
              <a:rPr lang="en-US" sz="2000" b="1" noProof="0" dirty="0" err="1"/>
              <a:t>hatte</a:t>
            </a:r>
            <a:r>
              <a:rPr lang="en-US" sz="2000" b="1" noProof="0" dirty="0"/>
              <a:t> Abraham (</a:t>
            </a:r>
            <a:r>
              <a:rPr lang="en-US" sz="2000" b="1" noProof="0" dirty="0" err="1"/>
              <a:t>ursprünglicher</a:t>
            </a:r>
            <a:r>
              <a:rPr lang="en-US" sz="2000" b="1" noProof="0" dirty="0"/>
              <a:t> Name: Abram) </a:t>
            </a:r>
            <a:br>
              <a:rPr lang="en-US" sz="2000" b="1" noProof="0" dirty="0"/>
            </a:br>
            <a:r>
              <a:rPr lang="en-US" sz="2000" b="1" noProof="0" dirty="0" err="1"/>
              <a:t>verschiedene</a:t>
            </a:r>
            <a:r>
              <a:rPr lang="en-US" sz="2000" b="1" noProof="0" dirty="0"/>
              <a:t> </a:t>
            </a:r>
            <a:r>
              <a:rPr lang="en-US" sz="2000" b="1" noProof="0" dirty="0" err="1"/>
              <a:t>Begegnungen</a:t>
            </a:r>
            <a:r>
              <a:rPr lang="en-US" sz="2000" b="1" noProof="0" dirty="0"/>
              <a:t> </a:t>
            </a:r>
            <a:r>
              <a:rPr lang="en-US" sz="2000" b="1" noProof="0" dirty="0" err="1"/>
              <a:t>mit</a:t>
            </a:r>
            <a:r>
              <a:rPr lang="en-US" sz="2000" b="1" noProof="0" dirty="0"/>
              <a:t> GOTT; </a:t>
            </a:r>
            <a:r>
              <a:rPr lang="en-US" sz="2000" b="1" noProof="0" dirty="0" err="1"/>
              <a:t>dort</a:t>
            </a:r>
            <a:r>
              <a:rPr lang="en-US" sz="2000" b="1" noProof="0" dirty="0"/>
              <a:t> </a:t>
            </a:r>
            <a:r>
              <a:rPr lang="en-US" sz="2000" b="1" noProof="0" dirty="0" err="1"/>
              <a:t>empfing</a:t>
            </a:r>
            <a:r>
              <a:rPr lang="en-US" sz="2000" b="1" noProof="0" dirty="0"/>
              <a:t> er </a:t>
            </a:r>
            <a:r>
              <a:rPr lang="en-US" sz="2000" b="1" noProof="0" dirty="0" err="1"/>
              <a:t>verschiedene</a:t>
            </a:r>
            <a:r>
              <a:rPr lang="en-US" sz="2000" b="1" noProof="0" dirty="0"/>
              <a:t> </a:t>
            </a:r>
            <a:r>
              <a:rPr lang="en-US" sz="2000" b="1" noProof="0" dirty="0" err="1"/>
              <a:t>Botschaften</a:t>
            </a:r>
            <a:r>
              <a:rPr lang="en-US" sz="2000" b="1" noProof="0" dirty="0"/>
              <a:t>:</a:t>
            </a:r>
          </a:p>
        </p:txBody>
      </p:sp>
      <p:sp>
        <p:nvSpPr>
          <p:cNvPr id="3" name="CuadroTexto 2">
            <a:extLst>
              <a:ext uri="{FF2B5EF4-FFF2-40B4-BE49-F238E27FC236}">
                <a16:creationId xmlns:a16="http://schemas.microsoft.com/office/drawing/2014/main" id="{E2A0EC12-84B5-D390-CAE3-01BC519228F4}"/>
              </a:ext>
            </a:extLst>
          </p:cNvPr>
          <p:cNvSpPr txBox="1"/>
          <p:nvPr/>
        </p:nvSpPr>
        <p:spPr>
          <a:xfrm>
            <a:off x="2604655" y="0"/>
            <a:ext cx="9587344" cy="64633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en-US" sz="3600" b="1" spc="300" noProof="0" dirty="0">
                <a:ln/>
                <a:solidFill>
                  <a:schemeClr val="accent3"/>
                </a:solidFill>
                <a:effectLst>
                  <a:outerShdw blurRad="50800" dist="63500" dir="13320000" algn="ctr" rotWithShape="0">
                    <a:schemeClr val="bg1"/>
                  </a:outerShdw>
                </a:effectLst>
              </a:rPr>
              <a:t>ABRAHAM: DER PROPHET DES BUNDES</a:t>
            </a:r>
          </a:p>
        </p:txBody>
      </p:sp>
      <p:sp>
        <p:nvSpPr>
          <p:cNvPr id="7" name="CuadroTexto 3">
            <a:extLst>
              <a:ext uri="{FF2B5EF4-FFF2-40B4-BE49-F238E27FC236}">
                <a16:creationId xmlns:a16="http://schemas.microsoft.com/office/drawing/2014/main" id="{2C84607A-82DA-F732-8F1C-FE03F1D0B6D9}"/>
              </a:ext>
            </a:extLst>
          </p:cNvPr>
          <p:cNvSpPr txBox="1"/>
          <p:nvPr/>
        </p:nvSpPr>
        <p:spPr>
          <a:xfrm>
            <a:off x="2275796" y="684954"/>
            <a:ext cx="9989122" cy="707886"/>
          </a:xfrm>
          <a:prstGeom prst="rect">
            <a:avLst/>
          </a:prstGeom>
          <a:noFill/>
        </p:spPr>
        <p:txBody>
          <a:bodyPr wrap="square">
            <a:spAutoFit/>
            <a:scene3d>
              <a:camera prst="orthographicFront"/>
              <a:lightRig rig="threePt" dir="t"/>
            </a:scene3d>
            <a:sp3d extrusionH="57150">
              <a:bevelT w="38100" h="38100"/>
            </a:sp3d>
          </a:bodyPr>
          <a:lstStyle/>
          <a:p>
            <a:pPr algn="ctr"/>
            <a:r>
              <a:rPr lang="en-US" sz="2000" b="1" noProof="0" dirty="0">
                <a:solidFill>
                  <a:schemeClr val="accent1">
                    <a:lumMod val="75000"/>
                  </a:schemeClr>
                </a:solidFill>
                <a:latin typeface="Candara" panose="020E0502030303020204" pitchFamily="34" charset="0"/>
              </a:rPr>
              <a:t>“</a:t>
            </a:r>
            <a:r>
              <a:rPr lang="de-DE" sz="2000" b="1" dirty="0">
                <a:solidFill>
                  <a:schemeClr val="accent1">
                    <a:lumMod val="75000"/>
                  </a:schemeClr>
                </a:solidFill>
                <a:latin typeface="Candara" panose="020E0502030303020204" pitchFamily="34" charset="0"/>
              </a:rPr>
              <a:t>Und der HERR sprach zu Abram: .Geh aus deinem Vaterland und von deiner Verwandtschaft und aus deines Vaters Hause in ein Land, das ich dir zeigen will.‘ </a:t>
            </a:r>
            <a:r>
              <a:rPr lang="en-US" sz="2000" b="1" noProof="0" dirty="0">
                <a:solidFill>
                  <a:schemeClr val="accent1">
                    <a:lumMod val="75000"/>
                  </a:schemeClr>
                </a:solidFill>
                <a:latin typeface="Candara" panose="020E0502030303020204" pitchFamily="34" charset="0"/>
              </a:rPr>
              <a:t>”</a:t>
            </a:r>
            <a:r>
              <a:rPr lang="en-US" sz="1600" b="1" noProof="0" dirty="0">
                <a:solidFill>
                  <a:schemeClr val="accent1">
                    <a:lumMod val="75000"/>
                  </a:schemeClr>
                </a:solidFill>
                <a:latin typeface="Candara" panose="020E0502030303020204" pitchFamily="34" charset="0"/>
              </a:rPr>
              <a:t>(1. Mo </a:t>
            </a:r>
            <a:r>
              <a:rPr lang="en-US" sz="1400" b="1" noProof="0" dirty="0">
                <a:solidFill>
                  <a:schemeClr val="accent1">
                    <a:lumMod val="75000"/>
                  </a:schemeClr>
                </a:solidFill>
                <a:latin typeface="Candara" panose="020E0502030303020204" pitchFamily="34" charset="0"/>
              </a:rPr>
              <a:t>12,1</a:t>
            </a:r>
            <a:r>
              <a:rPr lang="en-US" sz="1400" b="1" dirty="0">
                <a:solidFill>
                  <a:schemeClr val="accent1">
                    <a:lumMod val="75000"/>
                  </a:schemeClr>
                </a:solidFill>
                <a:latin typeface="Candara" panose="020E0502030303020204" pitchFamily="34" charset="0"/>
              </a:rPr>
              <a:t>)</a:t>
            </a:r>
            <a:endParaRPr lang="en-US" sz="1400" b="1" noProof="0" dirty="0">
              <a:solidFill>
                <a:schemeClr val="accent1">
                  <a:lumMod val="75000"/>
                </a:schemeClr>
              </a:solidFill>
              <a:latin typeface="Candara" panose="020E0502030303020204" pitchFamily="34" charset="0"/>
            </a:endParaRPr>
          </a:p>
        </p:txBody>
      </p:sp>
      <p:sp>
        <p:nvSpPr>
          <p:cNvPr id="8" name="Scrollen: horizontal 7">
            <a:extLst>
              <a:ext uri="{FF2B5EF4-FFF2-40B4-BE49-F238E27FC236}">
                <a16:creationId xmlns:a16="http://schemas.microsoft.com/office/drawing/2014/main" id="{556EF7A7-E03B-2AB2-D999-D503A4FB2DBD}"/>
              </a:ext>
            </a:extLst>
          </p:cNvPr>
          <p:cNvSpPr/>
          <p:nvPr/>
        </p:nvSpPr>
        <p:spPr>
          <a:xfrm>
            <a:off x="67496" y="31969"/>
            <a:ext cx="2505075" cy="1168361"/>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So, 04</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ABRAHAM, </a:t>
            </a:r>
            <a:br>
              <a:rPr lang="de-DE" sz="2000" b="1" i="1" dirty="0">
                <a:solidFill>
                  <a:schemeClr val="tx1"/>
                </a:solidFill>
                <a:latin typeface="Candara" panose="020E0502030303020204" pitchFamily="34" charset="0"/>
              </a:rPr>
            </a:br>
            <a:r>
              <a:rPr lang="de-DE" sz="2000" b="1" i="1" dirty="0">
                <a:solidFill>
                  <a:schemeClr val="tx1"/>
                </a:solidFill>
                <a:latin typeface="Candara" panose="020E0502030303020204" pitchFamily="34" charset="0"/>
              </a:rPr>
              <a:t>Hüter des Bundes</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lef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lef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left)">
                                      <p:cBhvr>
                                        <p:cTn id="40" dur="500"/>
                                        <p:tgtEl>
                                          <p:spTgt spid="4">
                                            <p:graphicEl>
                                              <a:dgm id="{71436BC0-B46F-428C-919A-DB60CA8C0C2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F5DCF71F-5BAC-9ED0-F4B2-642AA7BD9A01}"/>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2E957E95-4B0E-09A7-08A9-BED5A8F21574}"/>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aphicFrame>
        <p:nvGraphicFramePr>
          <p:cNvPr id="2" name="Diagrama 1">
            <a:extLst>
              <a:ext uri="{FF2B5EF4-FFF2-40B4-BE49-F238E27FC236}">
                <a16:creationId xmlns:a16="http://schemas.microsoft.com/office/drawing/2014/main" id="{D92F6524-16D9-9F31-FAC8-F597923B134D}"/>
              </a:ext>
            </a:extLst>
          </p:cNvPr>
          <p:cNvGraphicFramePr/>
          <p:nvPr>
            <p:extLst>
              <p:ext uri="{D42A27DB-BD31-4B8C-83A1-F6EECF244321}">
                <p14:modId xmlns:p14="http://schemas.microsoft.com/office/powerpoint/2010/main" val="1810454431"/>
              </p:ext>
            </p:extLst>
          </p:nvPr>
        </p:nvGraphicFramePr>
        <p:xfrm>
          <a:off x="364958" y="1532349"/>
          <a:ext cx="11450053" cy="518427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CuadroTexto 2">
            <a:extLst>
              <a:ext uri="{FF2B5EF4-FFF2-40B4-BE49-F238E27FC236}">
                <a16:creationId xmlns:a16="http://schemas.microsoft.com/office/drawing/2014/main" id="{73356819-DCA7-9890-6B90-C3B041B14303}"/>
              </a:ext>
            </a:extLst>
          </p:cNvPr>
          <p:cNvSpPr txBox="1"/>
          <p:nvPr/>
        </p:nvSpPr>
        <p:spPr>
          <a:xfrm>
            <a:off x="2604655" y="0"/>
            <a:ext cx="9587344" cy="64633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en-US" sz="3600" b="1" spc="300" noProof="0" dirty="0">
                <a:ln/>
                <a:solidFill>
                  <a:schemeClr val="accent3"/>
                </a:solidFill>
                <a:effectLst>
                  <a:outerShdw blurRad="50800" dist="63500" dir="13320000" algn="ctr" rotWithShape="0">
                    <a:schemeClr val="bg1"/>
                  </a:outerShdw>
                </a:effectLst>
              </a:rPr>
              <a:t>ABRAHAM: DER PROPHET DES BUNDES</a:t>
            </a:r>
          </a:p>
        </p:txBody>
      </p:sp>
      <p:sp>
        <p:nvSpPr>
          <p:cNvPr id="7" name="CuadroTexto 3">
            <a:extLst>
              <a:ext uri="{FF2B5EF4-FFF2-40B4-BE49-F238E27FC236}">
                <a16:creationId xmlns:a16="http://schemas.microsoft.com/office/drawing/2014/main" id="{BAAC8379-F4B5-DB76-B852-ECDC00C902C7}"/>
              </a:ext>
            </a:extLst>
          </p:cNvPr>
          <p:cNvSpPr txBox="1"/>
          <p:nvPr/>
        </p:nvSpPr>
        <p:spPr>
          <a:xfrm>
            <a:off x="2275796" y="684954"/>
            <a:ext cx="9989122" cy="707886"/>
          </a:xfrm>
          <a:prstGeom prst="rect">
            <a:avLst/>
          </a:prstGeom>
          <a:noFill/>
        </p:spPr>
        <p:txBody>
          <a:bodyPr wrap="square">
            <a:spAutoFit/>
            <a:scene3d>
              <a:camera prst="orthographicFront"/>
              <a:lightRig rig="threePt" dir="t"/>
            </a:scene3d>
            <a:sp3d extrusionH="57150">
              <a:bevelT w="38100" h="38100"/>
            </a:sp3d>
          </a:bodyPr>
          <a:lstStyle/>
          <a:p>
            <a:pPr algn="ctr"/>
            <a:r>
              <a:rPr lang="en-US" sz="2000" b="1" noProof="0" dirty="0">
                <a:solidFill>
                  <a:schemeClr val="accent1">
                    <a:lumMod val="75000"/>
                  </a:schemeClr>
                </a:solidFill>
                <a:latin typeface="Candara" panose="020E0502030303020204" pitchFamily="34" charset="0"/>
              </a:rPr>
              <a:t>“</a:t>
            </a:r>
            <a:r>
              <a:rPr lang="de-DE" sz="2000" b="1" dirty="0">
                <a:solidFill>
                  <a:schemeClr val="accent1">
                    <a:lumMod val="75000"/>
                  </a:schemeClr>
                </a:solidFill>
                <a:latin typeface="Candara" panose="020E0502030303020204" pitchFamily="34" charset="0"/>
              </a:rPr>
              <a:t>Und der HERR sprach zu Abram: .Geh aus deinem Vaterland und von deiner Verwandtschaft und aus deines Vaters Hause in ein Land, das ich dir zeigen will.‘ </a:t>
            </a:r>
            <a:r>
              <a:rPr lang="en-US" sz="2000" b="1" noProof="0" dirty="0">
                <a:solidFill>
                  <a:schemeClr val="accent1">
                    <a:lumMod val="75000"/>
                  </a:schemeClr>
                </a:solidFill>
                <a:latin typeface="Candara" panose="020E0502030303020204" pitchFamily="34" charset="0"/>
              </a:rPr>
              <a:t>”</a:t>
            </a:r>
            <a:r>
              <a:rPr lang="en-US" sz="1600" b="1" noProof="0" dirty="0">
                <a:solidFill>
                  <a:schemeClr val="accent1">
                    <a:lumMod val="75000"/>
                  </a:schemeClr>
                </a:solidFill>
                <a:latin typeface="Candara" panose="020E0502030303020204" pitchFamily="34" charset="0"/>
              </a:rPr>
              <a:t>(1. Mo </a:t>
            </a:r>
            <a:r>
              <a:rPr lang="en-US" sz="1400" b="1" noProof="0" dirty="0">
                <a:solidFill>
                  <a:schemeClr val="accent1">
                    <a:lumMod val="75000"/>
                  </a:schemeClr>
                </a:solidFill>
                <a:latin typeface="Candara" panose="020E0502030303020204" pitchFamily="34" charset="0"/>
              </a:rPr>
              <a:t>12,1</a:t>
            </a:r>
            <a:r>
              <a:rPr lang="en-US" sz="1400" b="1" dirty="0">
                <a:solidFill>
                  <a:schemeClr val="accent1">
                    <a:lumMod val="75000"/>
                  </a:schemeClr>
                </a:solidFill>
                <a:latin typeface="Candara" panose="020E0502030303020204" pitchFamily="34" charset="0"/>
              </a:rPr>
              <a:t>)</a:t>
            </a:r>
            <a:endParaRPr lang="en-US" sz="1400" b="1" noProof="0" dirty="0">
              <a:solidFill>
                <a:schemeClr val="accent1">
                  <a:lumMod val="75000"/>
                </a:schemeClr>
              </a:solidFill>
              <a:latin typeface="Candara" panose="020E0502030303020204" pitchFamily="34" charset="0"/>
            </a:endParaRPr>
          </a:p>
        </p:txBody>
      </p:sp>
      <p:sp>
        <p:nvSpPr>
          <p:cNvPr id="8" name="Scrollen: horizontal 7">
            <a:extLst>
              <a:ext uri="{FF2B5EF4-FFF2-40B4-BE49-F238E27FC236}">
                <a16:creationId xmlns:a16="http://schemas.microsoft.com/office/drawing/2014/main" id="{19FFBFB3-DC08-9BD5-D9D7-1C3A047D1341}"/>
              </a:ext>
            </a:extLst>
          </p:cNvPr>
          <p:cNvSpPr/>
          <p:nvPr/>
        </p:nvSpPr>
        <p:spPr>
          <a:xfrm>
            <a:off x="67496" y="31969"/>
            <a:ext cx="2505075" cy="1168361"/>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So, 04</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ABRAHAM, </a:t>
            </a:r>
            <a:br>
              <a:rPr lang="de-DE" sz="2000" b="1" i="1" dirty="0">
                <a:solidFill>
                  <a:schemeClr val="tx1"/>
                </a:solidFill>
                <a:latin typeface="Candara" panose="020E0502030303020204" pitchFamily="34" charset="0"/>
              </a:rPr>
            </a:br>
            <a:r>
              <a:rPr lang="de-DE" sz="2000" b="1" i="1" dirty="0">
                <a:solidFill>
                  <a:schemeClr val="tx1"/>
                </a:solidFill>
                <a:latin typeface="Candara" panose="020E0502030303020204" pitchFamily="34" charset="0"/>
              </a:rPr>
              <a:t>Hüter des Bundes</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1339447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7"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8"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9" dur="500"/>
                                        <p:tgtEl>
                                          <p:spTgt spid="2">
                                            <p:graphicEl>
                                              <a:dgm id="{51B27083-B009-4DBA-8978-E052AC4B7311}"/>
                                            </p:graphicEl>
                                          </p:spTgt>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left)">
                                      <p:cBhvr>
                                        <p:cTn id="13" dur="500"/>
                                        <p:tgtEl>
                                          <p:spTgt spid="2">
                                            <p:graphicEl>
                                              <a:dgm id="{92AA474A-1740-4263-977A-67953F07C79F}"/>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18"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19"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20" dur="500"/>
                                        <p:tgtEl>
                                          <p:spTgt spid="2">
                                            <p:graphicEl>
                                              <a:dgm id="{71011F65-FDA4-4BA7-AB08-D129F5FB81CD}"/>
                                            </p:graphicEl>
                                          </p:spTgt>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left)">
                                      <p:cBhvr>
                                        <p:cTn id="24" dur="500"/>
                                        <p:tgtEl>
                                          <p:spTgt spid="2">
                                            <p:graphicEl>
                                              <a:dgm id="{DB901CF0-473D-4E0F-BF26-5C219F695B8B}"/>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29"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30"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31" dur="500"/>
                                        <p:tgtEl>
                                          <p:spTgt spid="2">
                                            <p:graphicEl>
                                              <a:dgm id="{61254A0A-9E03-4BE7-82AB-482A33CC26F4}"/>
                                            </p:graphicEl>
                                          </p:spTgt>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left)">
                                      <p:cBhvr>
                                        <p:cTn id="35" dur="500"/>
                                        <p:tgtEl>
                                          <p:spTgt spid="2">
                                            <p:graphicEl>
                                              <a:dgm id="{662BB74B-9E2C-4F62-8BB5-7C3EF4E7B9C3}"/>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40"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41"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42" dur="500"/>
                                        <p:tgtEl>
                                          <p:spTgt spid="2">
                                            <p:graphicEl>
                                              <a:dgm id="{8A842A48-1079-4542-94D2-33CB6B8C61FF}"/>
                                            </p:graphicEl>
                                          </p:spTgt>
                                        </p:tgtEl>
                                      </p:cBhvr>
                                    </p:animEffect>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left)">
                                      <p:cBhvr>
                                        <p:cTn id="46"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2000" r="-46000" b="-1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3"/>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F7951B27-A756-65B4-F988-C2D8884567DC}"/>
              </a:ext>
            </a:extLst>
          </p:cNvPr>
          <p:cNvSpPr txBox="1"/>
          <p:nvPr/>
        </p:nvSpPr>
        <p:spPr>
          <a:xfrm>
            <a:off x="2123678" y="-108288"/>
            <a:ext cx="10068321" cy="615553"/>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r>
              <a:rPr lang="en-US" sz="3400" b="1" noProof="0" dirty="0">
                <a:ln w="12700">
                  <a:noFill/>
                  <a:prstDash val="solid"/>
                </a:ln>
                <a:solidFill>
                  <a:srgbClr val="FFFFFF"/>
                </a:solidFill>
                <a:effectLst>
                  <a:outerShdw blurRad="38100" dist="22860" dir="7800000" algn="tl" rotWithShape="0">
                    <a:schemeClr val="accent5">
                      <a:lumMod val="50000"/>
                      <a:alpha val="86000"/>
                    </a:schemeClr>
                  </a:outerShdw>
                </a:effectLst>
              </a:rPr>
              <a:t>ELIA: DER PROPHET DER WIEDERHERSTELLUNG</a:t>
            </a:r>
          </a:p>
        </p:txBody>
      </p:sp>
      <p:sp>
        <p:nvSpPr>
          <p:cNvPr id="4" name="CuadroTexto 3">
            <a:extLst>
              <a:ext uri="{FF2B5EF4-FFF2-40B4-BE49-F238E27FC236}">
                <a16:creationId xmlns:a16="http://schemas.microsoft.com/office/drawing/2014/main" id="{CCD4E07D-3461-450F-54CB-397EE69A6088}"/>
              </a:ext>
            </a:extLst>
          </p:cNvPr>
          <p:cNvSpPr txBox="1"/>
          <p:nvPr/>
        </p:nvSpPr>
        <p:spPr>
          <a:xfrm>
            <a:off x="138469" y="524676"/>
            <a:ext cx="12053530" cy="707886"/>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r>
              <a:rPr lang="en-US" sz="2000" b="1" noProof="0" dirty="0">
                <a:solidFill>
                  <a:schemeClr val="accent3">
                    <a:lumMod val="75000"/>
                  </a:schemeClr>
                </a:solidFill>
                <a:latin typeface="Candara" panose="020E0502030303020204" pitchFamily="34" charset="0"/>
              </a:rPr>
              <a:t>		</a:t>
            </a:r>
            <a:r>
              <a:rPr lang="en-US" sz="2000" b="1" dirty="0">
                <a:solidFill>
                  <a:schemeClr val="accent3">
                    <a:lumMod val="75000"/>
                  </a:schemeClr>
                </a:solidFill>
                <a:latin typeface="Candara" panose="020E0502030303020204" pitchFamily="34" charset="0"/>
              </a:rPr>
              <a:t>“</a:t>
            </a:r>
            <a:r>
              <a:rPr lang="de-DE" sz="2000" b="1" dirty="0">
                <a:solidFill>
                  <a:schemeClr val="accent3">
                    <a:lumMod val="75000"/>
                  </a:schemeClr>
                </a:solidFill>
                <a:latin typeface="Candara" panose="020E0502030303020204" pitchFamily="34" charset="0"/>
              </a:rPr>
              <a:t>Er aber sprach: Nicht ich bringe Israel ins Unglück, sondern du und das Haus deines Vaters, weil ihr die Gebote des Herrn verlassen habt und du den Baalen nachgefolgt bist!.“</a:t>
            </a:r>
            <a:r>
              <a:rPr lang="en-US" sz="2000" b="1" noProof="0" dirty="0">
                <a:solidFill>
                  <a:schemeClr val="accent3">
                    <a:lumMod val="75000"/>
                  </a:schemeClr>
                </a:solidFill>
                <a:latin typeface="Candara" panose="020E0502030303020204" pitchFamily="34" charset="0"/>
              </a:rPr>
              <a:t> </a:t>
            </a:r>
            <a:r>
              <a:rPr lang="en-US" sz="1600" b="1" noProof="0" dirty="0">
                <a:solidFill>
                  <a:schemeClr val="accent3">
                    <a:lumMod val="75000"/>
                  </a:schemeClr>
                </a:solidFill>
                <a:latin typeface="Candara" panose="020E0502030303020204" pitchFamily="34" charset="0"/>
              </a:rPr>
              <a:t>(1. </a:t>
            </a:r>
            <a:r>
              <a:rPr lang="en-US" sz="1600" b="1" noProof="0" dirty="0" err="1">
                <a:solidFill>
                  <a:schemeClr val="accent3">
                    <a:lumMod val="75000"/>
                  </a:schemeClr>
                </a:solidFill>
                <a:latin typeface="Candara" panose="020E0502030303020204" pitchFamily="34" charset="0"/>
              </a:rPr>
              <a:t>Könige</a:t>
            </a:r>
            <a:r>
              <a:rPr lang="en-US" sz="1600" b="1" noProof="0" dirty="0">
                <a:solidFill>
                  <a:schemeClr val="accent3">
                    <a:lumMod val="75000"/>
                  </a:schemeClr>
                </a:solidFill>
                <a:latin typeface="Candara" panose="020E0502030303020204" pitchFamily="34" charset="0"/>
              </a:rPr>
              <a:t> 18,21 </a:t>
            </a:r>
            <a:r>
              <a:rPr lang="en-US" sz="1200" b="1" noProof="0" dirty="0">
                <a:solidFill>
                  <a:schemeClr val="accent3">
                    <a:lumMod val="75000"/>
                  </a:schemeClr>
                </a:solidFill>
                <a:latin typeface="Candara" panose="020E0502030303020204" pitchFamily="34" charset="0"/>
              </a:rPr>
              <a:t>SCH2000</a:t>
            </a:r>
            <a:r>
              <a:rPr lang="en-US" sz="1600" b="1" noProof="0" dirty="0">
                <a:solidFill>
                  <a:schemeClr val="accent3">
                    <a:lumMod val="75000"/>
                  </a:schemeClr>
                </a:solidFill>
                <a:latin typeface="Candara" panose="020E0502030303020204" pitchFamily="34" charset="0"/>
              </a:rPr>
              <a:t>)</a:t>
            </a:r>
            <a:endParaRPr lang="en-US" sz="2000" b="1" noProof="0" dirty="0">
              <a:solidFill>
                <a:schemeClr val="accent3">
                  <a:lumMod val="75000"/>
                </a:schemeClr>
              </a:solidFill>
              <a:latin typeface="Candara" panose="020E0502030303020204" pitchFamily="34" charset="0"/>
            </a:endParaRPr>
          </a:p>
        </p:txBody>
      </p:sp>
      <p:sp>
        <p:nvSpPr>
          <p:cNvPr id="5" name="CuadroTexto 4">
            <a:extLst>
              <a:ext uri="{FF2B5EF4-FFF2-40B4-BE49-F238E27FC236}">
                <a16:creationId xmlns:a16="http://schemas.microsoft.com/office/drawing/2014/main" id="{298A78E7-6F19-B481-A30C-209A60FE6CF4}"/>
              </a:ext>
            </a:extLst>
          </p:cNvPr>
          <p:cNvSpPr txBox="1"/>
          <p:nvPr/>
        </p:nvSpPr>
        <p:spPr>
          <a:xfrm>
            <a:off x="252869" y="1413064"/>
            <a:ext cx="8241426" cy="3046988"/>
          </a:xfrm>
          <a:prstGeom prst="rect">
            <a:avLst/>
          </a:prstGeom>
          <a:noFill/>
        </p:spPr>
        <p:txBody>
          <a:bodyPr wrap="square" rtlCol="0">
            <a:spAutoFit/>
          </a:bodyPr>
          <a:lstStyle/>
          <a:p>
            <a:pPr>
              <a:spcBef>
                <a:spcPts val="600"/>
              </a:spcBef>
            </a:pPr>
            <a:r>
              <a:rPr lang="en-US" sz="2000" b="1" noProof="0" dirty="0"/>
              <a:t>Ahab  und Isebel </a:t>
            </a:r>
            <a:r>
              <a:rPr lang="en-US" sz="2000" b="1" noProof="0" dirty="0" err="1"/>
              <a:t>hatten</a:t>
            </a:r>
            <a:r>
              <a:rPr lang="en-US" sz="2000" b="1" noProof="0" dirty="0"/>
              <a:t> das Volk Israel </a:t>
            </a:r>
            <a:r>
              <a:rPr lang="en-US" sz="2000" b="1" noProof="0" dirty="0" err="1"/>
              <a:t>tatsächlich</a:t>
            </a:r>
            <a:r>
              <a:rPr lang="en-US" sz="2000" b="1" noProof="0" dirty="0"/>
              <a:t> </a:t>
            </a:r>
            <a:br>
              <a:rPr lang="en-US" sz="2000" b="1" noProof="0" dirty="0"/>
            </a:br>
            <a:r>
              <a:rPr lang="en-US" sz="2000" b="1" noProof="0" dirty="0" err="1"/>
              <a:t>zu</a:t>
            </a:r>
            <a:r>
              <a:rPr lang="en-US" sz="2000" b="1" dirty="0"/>
              <a:t>m </a:t>
            </a:r>
            <a:r>
              <a:rPr lang="en-US" sz="2000" b="1" noProof="0" dirty="0"/>
              <a:t>Abfall von GOTT </a:t>
            </a:r>
            <a:r>
              <a:rPr lang="en-US" sz="2000" b="1" noProof="0" dirty="0" err="1"/>
              <a:t>verführt</a:t>
            </a:r>
            <a:r>
              <a:rPr lang="en-US" sz="2000" b="1" noProof="0" dirty="0"/>
              <a:t>. Nur </a:t>
            </a:r>
            <a:r>
              <a:rPr lang="en-US" sz="2000" b="1" noProof="0" dirty="0" err="1"/>
              <a:t>wenige</a:t>
            </a:r>
            <a:r>
              <a:rPr lang="en-US" sz="2000" b="1" noProof="0" dirty="0"/>
              <a:t> </a:t>
            </a:r>
            <a:r>
              <a:rPr lang="en-US" sz="2000" b="1" noProof="0" dirty="0" err="1"/>
              <a:t>dienten</a:t>
            </a:r>
            <a:r>
              <a:rPr lang="en-US" sz="2000" b="1" noProof="0" dirty="0"/>
              <a:t> GOTT; </a:t>
            </a:r>
            <a:br>
              <a:rPr lang="en-US" sz="2000" b="1" noProof="0" dirty="0"/>
            </a:br>
            <a:r>
              <a:rPr lang="en-US" sz="2000" b="1" noProof="0" dirty="0"/>
              <a:t>der Rest </a:t>
            </a:r>
            <a:r>
              <a:rPr lang="en-US" sz="2000" b="1" noProof="0" dirty="0" err="1"/>
              <a:t>betete</a:t>
            </a:r>
            <a:r>
              <a:rPr lang="en-US" sz="2000" b="1" noProof="0" dirty="0"/>
              <a:t> Baal, </a:t>
            </a:r>
            <a:r>
              <a:rPr lang="en-US" sz="2000" b="1" dirty="0" err="1"/>
              <a:t>Aschera</a:t>
            </a:r>
            <a:r>
              <a:rPr lang="en-US" sz="2000" b="1" dirty="0"/>
              <a:t> und </a:t>
            </a:r>
            <a:r>
              <a:rPr lang="en-US" sz="2000" b="1" dirty="0" err="1"/>
              <a:t>weitere</a:t>
            </a:r>
            <a:r>
              <a:rPr lang="en-US" sz="2000" b="1" dirty="0"/>
              <a:t> </a:t>
            </a:r>
            <a:r>
              <a:rPr lang="en-US" sz="2000" b="1" dirty="0" err="1"/>
              <a:t>Götzen</a:t>
            </a:r>
            <a:r>
              <a:rPr lang="en-US" sz="2000" b="1" dirty="0"/>
              <a:t> an. </a:t>
            </a:r>
          </a:p>
          <a:p>
            <a:pPr>
              <a:spcBef>
                <a:spcPts val="600"/>
              </a:spcBef>
            </a:pPr>
            <a:r>
              <a:rPr lang="en-US" sz="2000" b="1" dirty="0"/>
              <a:t>In </a:t>
            </a:r>
            <a:r>
              <a:rPr lang="en-US" sz="2000" b="1" dirty="0" err="1"/>
              <a:t>diesem</a:t>
            </a:r>
            <a:r>
              <a:rPr lang="en-US" sz="2000" b="1" dirty="0"/>
              <a:t> </a:t>
            </a:r>
            <a:r>
              <a:rPr lang="en-US" sz="2000" b="1" dirty="0" err="1"/>
              <a:t>Zusammenhang</a:t>
            </a:r>
            <a:r>
              <a:rPr lang="en-US" sz="2000" b="1" dirty="0"/>
              <a:t> </a:t>
            </a:r>
            <a:r>
              <a:rPr lang="en-US" sz="2000" b="1" dirty="0" err="1"/>
              <a:t>berief</a:t>
            </a:r>
            <a:r>
              <a:rPr lang="en-US" sz="2000" b="1" dirty="0"/>
              <a:t> GOTT den </a:t>
            </a:r>
            <a:r>
              <a:rPr lang="en-US" sz="2000" b="1" dirty="0" err="1"/>
              <a:t>Propheten</a:t>
            </a:r>
            <a:r>
              <a:rPr lang="en-US" sz="2000" b="1" dirty="0"/>
              <a:t> Elia,  </a:t>
            </a:r>
            <a:br>
              <a:rPr lang="en-US" sz="2000" b="1" dirty="0"/>
            </a:br>
            <a:r>
              <a:rPr lang="en-US" sz="2000" b="1" dirty="0"/>
              <a:t>um SEINE </a:t>
            </a:r>
            <a:r>
              <a:rPr lang="en-US" sz="2000" b="1" dirty="0" err="1"/>
              <a:t>Beziehung</a:t>
            </a:r>
            <a:r>
              <a:rPr lang="en-US" sz="2000" b="1" dirty="0"/>
              <a:t> </a:t>
            </a:r>
            <a:r>
              <a:rPr lang="en-US" sz="2000" b="1" dirty="0" err="1"/>
              <a:t>zum</a:t>
            </a:r>
            <a:r>
              <a:rPr lang="en-US" sz="2000" b="1" dirty="0"/>
              <a:t> </a:t>
            </a:r>
            <a:r>
              <a:rPr lang="en-US" sz="2000" b="1" dirty="0" err="1"/>
              <a:t>auserwählten</a:t>
            </a:r>
            <a:r>
              <a:rPr lang="en-US" sz="2000" b="1" dirty="0"/>
              <a:t> Volk </a:t>
            </a:r>
            <a:r>
              <a:rPr lang="en-US" sz="2000" b="1" dirty="0" err="1"/>
              <a:t>zu</a:t>
            </a:r>
            <a:r>
              <a:rPr lang="en-US" sz="2000" b="1" dirty="0"/>
              <a:t> </a:t>
            </a:r>
            <a:r>
              <a:rPr lang="en-US" sz="2000" b="1" dirty="0" err="1"/>
              <a:t>erneuern</a:t>
            </a:r>
            <a:br>
              <a:rPr lang="en-US" sz="2000" b="1" dirty="0"/>
            </a:br>
            <a:r>
              <a:rPr lang="en-US" sz="2000" b="1" dirty="0"/>
              <a:t> (1. </a:t>
            </a:r>
            <a:r>
              <a:rPr lang="en-US" sz="2000" b="1" dirty="0" err="1"/>
              <a:t>Kön</a:t>
            </a:r>
            <a:r>
              <a:rPr lang="en-US" sz="2000" b="1" dirty="0"/>
              <a:t>. 17,1):</a:t>
            </a:r>
          </a:p>
          <a:p>
            <a:pPr>
              <a:spcBef>
                <a:spcPts val="600"/>
              </a:spcBef>
            </a:pPr>
            <a:br>
              <a:rPr lang="en-US" sz="200" b="1" dirty="0"/>
            </a:br>
            <a:r>
              <a:rPr lang="en-US" sz="2000" b="1" dirty="0">
                <a:solidFill>
                  <a:srgbClr val="C00000"/>
                </a:solidFill>
              </a:rPr>
              <a:t>“</a:t>
            </a:r>
            <a:r>
              <a:rPr lang="de-DE" sz="2000" b="1" dirty="0">
                <a:solidFill>
                  <a:srgbClr val="C00000"/>
                </a:solidFill>
              </a:rPr>
              <a:t>Und es sprach Elia, der </a:t>
            </a:r>
            <a:r>
              <a:rPr lang="de-DE" sz="2000" b="1" dirty="0" err="1">
                <a:solidFill>
                  <a:srgbClr val="C00000"/>
                </a:solidFill>
              </a:rPr>
              <a:t>Tischbiter</a:t>
            </a:r>
            <a:r>
              <a:rPr lang="de-DE" sz="2000" b="1" dirty="0">
                <a:solidFill>
                  <a:srgbClr val="C00000"/>
                </a:solidFill>
              </a:rPr>
              <a:t>, aus </a:t>
            </a:r>
            <a:r>
              <a:rPr lang="de-DE" sz="2000" b="1" dirty="0" err="1">
                <a:solidFill>
                  <a:srgbClr val="C00000"/>
                </a:solidFill>
              </a:rPr>
              <a:t>Tischbe</a:t>
            </a:r>
            <a:r>
              <a:rPr lang="de-DE" sz="2000" b="1" dirty="0">
                <a:solidFill>
                  <a:srgbClr val="C00000"/>
                </a:solidFill>
              </a:rPr>
              <a:t> in Gilead zu Ahab: </a:t>
            </a:r>
            <a:br>
              <a:rPr lang="de-DE" sz="2000" b="1" dirty="0">
                <a:solidFill>
                  <a:srgbClr val="C00000"/>
                </a:solidFill>
              </a:rPr>
            </a:br>
            <a:r>
              <a:rPr lang="de-DE" sz="2000" b="1" dirty="0">
                <a:solidFill>
                  <a:srgbClr val="C00000"/>
                </a:solidFill>
              </a:rPr>
              <a:t>So wahr der HERR, der GOTT Israels, lebt, vor dem ich stehe: </a:t>
            </a:r>
            <a:br>
              <a:rPr lang="de-DE" sz="2000" b="1" dirty="0">
                <a:solidFill>
                  <a:srgbClr val="C00000"/>
                </a:solidFill>
              </a:rPr>
            </a:br>
            <a:r>
              <a:rPr lang="de-DE" sz="2000" b="1" dirty="0">
                <a:solidFill>
                  <a:srgbClr val="C00000"/>
                </a:solidFill>
              </a:rPr>
              <a:t>Es soll diese Jahre weder Tau noch Regen kommen, ich sage es denn.</a:t>
            </a:r>
            <a:r>
              <a:rPr lang="en-US" sz="2000" b="1" dirty="0">
                <a:solidFill>
                  <a:srgbClr val="C00000"/>
                </a:solidFill>
              </a:rPr>
              <a:t>” </a:t>
            </a:r>
            <a:endParaRPr lang="en-US" sz="2400" b="1" noProof="0" dirty="0">
              <a:solidFill>
                <a:srgbClr val="C00000"/>
              </a:solidFill>
            </a:endParaRPr>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4">
            <a:extLst>
              <a:ext uri="{28A0092B-C50C-407E-A947-70E740481C1C}">
                <a14:useLocalDpi xmlns:a14="http://schemas.microsoft.com/office/drawing/2010/main"/>
              </a:ext>
            </a:extLst>
          </a:blip>
          <a:srcRect l="4355" r="10926"/>
          <a:stretch>
            <a:fillRect/>
          </a:stretch>
        </p:blipFill>
        <p:spPr>
          <a:xfrm>
            <a:off x="8269355" y="1531899"/>
            <a:ext cx="3823931" cy="5087297"/>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sp>
        <p:nvSpPr>
          <p:cNvPr id="7" name="CuadroTexto 6">
            <a:extLst>
              <a:ext uri="{FF2B5EF4-FFF2-40B4-BE49-F238E27FC236}">
                <a16:creationId xmlns:a16="http://schemas.microsoft.com/office/drawing/2014/main" id="{868A092B-3EAB-D30B-D107-80943A7D0A37}"/>
              </a:ext>
            </a:extLst>
          </p:cNvPr>
          <p:cNvSpPr txBox="1"/>
          <p:nvPr/>
        </p:nvSpPr>
        <p:spPr>
          <a:xfrm>
            <a:off x="252869" y="4488420"/>
            <a:ext cx="8241426" cy="1708160"/>
          </a:xfrm>
          <a:prstGeom prst="rect">
            <a:avLst/>
          </a:prstGeom>
          <a:noFill/>
        </p:spPr>
        <p:txBody>
          <a:bodyPr wrap="square">
            <a:spAutoFit/>
          </a:bodyPr>
          <a:lstStyle/>
          <a:p>
            <a:pPr lvl="0">
              <a:spcBef>
                <a:spcPts val="600"/>
              </a:spcBef>
              <a:defRPr/>
            </a:pPr>
            <a:r>
              <a:rPr lang="de-DE" sz="2000" b="1" dirty="0">
                <a:solidFill>
                  <a:prstClr val="black"/>
                </a:solidFill>
              </a:rPr>
              <a:t>Nach mehreren Jahren der Dürre rief Elija Israel auf den Berg </a:t>
            </a:r>
            <a:r>
              <a:rPr lang="de-DE" sz="2000" b="1" dirty="0" err="1">
                <a:solidFill>
                  <a:prstClr val="black"/>
                </a:solidFill>
              </a:rPr>
              <a:t>Karmel</a:t>
            </a:r>
            <a:r>
              <a:rPr lang="de-DE" sz="2000" b="1" dirty="0">
                <a:solidFill>
                  <a:prstClr val="black"/>
                </a:solidFill>
              </a:rPr>
              <a:t>, um sie zur Rückkehr zu GOTT zu ermutigen, </a:t>
            </a:r>
            <a:br>
              <a:rPr lang="de-DE" sz="2000" b="1" dirty="0">
                <a:solidFill>
                  <a:prstClr val="black"/>
                </a:solidFill>
              </a:rPr>
            </a:br>
            <a:r>
              <a:rPr lang="de-DE" sz="2000" b="1" dirty="0">
                <a:solidFill>
                  <a:prstClr val="black"/>
                </a:solidFill>
              </a:rPr>
              <a:t>doch sie antworteten nicht (1. Könige 18,21). </a:t>
            </a:r>
          </a:p>
          <a:p>
            <a:pPr lvl="0">
              <a:spcBef>
                <a:spcPts val="600"/>
              </a:spcBef>
              <a:defRPr/>
            </a:pPr>
            <a:r>
              <a:rPr lang="de-DE" sz="2000" b="1" dirty="0">
                <a:solidFill>
                  <a:prstClr val="black"/>
                </a:solidFill>
              </a:rPr>
              <a:t>Es bedurfte eines Wunders, damit sie den wahren Gott erkannten. </a:t>
            </a:r>
            <a:br>
              <a:rPr lang="de-DE" sz="2000" b="1" dirty="0">
                <a:solidFill>
                  <a:prstClr val="black"/>
                </a:solidFill>
              </a:rPr>
            </a:br>
            <a:r>
              <a:rPr lang="de-DE" sz="2000" b="1" dirty="0">
                <a:solidFill>
                  <a:prstClr val="black"/>
                </a:solidFill>
              </a:rPr>
              <a:t>(1. Könige 18,30-39).</a:t>
            </a:r>
            <a:endParaRPr lang="en-US" sz="1600" b="1" noProof="0" dirty="0">
              <a:solidFill>
                <a:prstClr val="black"/>
              </a:solidFill>
            </a:endParaRPr>
          </a:p>
        </p:txBody>
      </p:sp>
      <p:sp>
        <p:nvSpPr>
          <p:cNvPr id="2" name="Scrollen: horizontal 1">
            <a:extLst>
              <a:ext uri="{FF2B5EF4-FFF2-40B4-BE49-F238E27FC236}">
                <a16:creationId xmlns:a16="http://schemas.microsoft.com/office/drawing/2014/main" id="{BFAD6CBA-FDC0-93C2-7F30-057511A4813B}"/>
              </a:ext>
            </a:extLst>
          </p:cNvPr>
          <p:cNvSpPr/>
          <p:nvPr/>
        </p:nvSpPr>
        <p:spPr>
          <a:xfrm>
            <a:off x="60364" y="28234"/>
            <a:ext cx="2039250" cy="826006"/>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dirty="0">
                <a:solidFill>
                  <a:schemeClr val="tx1"/>
                </a:solidFill>
                <a:latin typeface="Candara" panose="020E0502030303020204" pitchFamily="34" charset="0"/>
              </a:rPr>
              <a:t>M</a:t>
            </a:r>
            <a:r>
              <a:rPr lang="de-DE" sz="2000" b="1" i="1" noProof="0" dirty="0">
                <a:solidFill>
                  <a:schemeClr val="tx1"/>
                </a:solidFill>
                <a:latin typeface="Candara" panose="020E0502030303020204" pitchFamily="34" charset="0"/>
              </a:rPr>
              <a:t>o,  05</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a:t>
            </a:r>
            <a:br>
              <a:rPr lang="de-DE" sz="2000" b="1" i="1" dirty="0">
                <a:solidFill>
                  <a:schemeClr val="tx1"/>
                </a:solidFill>
                <a:latin typeface="Candara" panose="020E0502030303020204" pitchFamily="34" charset="0"/>
              </a:rPr>
            </a:br>
            <a:r>
              <a:rPr lang="de-DE" sz="2000" b="1" i="1" dirty="0">
                <a:solidFill>
                  <a:schemeClr val="tx1"/>
                </a:solidFill>
                <a:latin typeface="Candara" panose="020E0502030303020204" pitchFamily="34" charset="0"/>
              </a:rPr>
              <a:t>ELIAS Botschaft</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
                                            <p:bg/>
                                          </p:spTgt>
                                        </p:tgtEl>
                                        <p:attrNameLst>
                                          <p:attrName>style.visibility</p:attrName>
                                        </p:attrNameLst>
                                      </p:cBhvr>
                                      <p:to>
                                        <p:strVal val="visible"/>
                                      </p:to>
                                    </p:set>
                                    <p:animEffect transition="in" filter="wipe(left)">
                                      <p:cBhvr>
                                        <p:cTn id="20" dur="500"/>
                                        <p:tgtEl>
                                          <p:spTgt spid="2">
                                            <p:bg/>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animEffect transition="in" filter="wipe(left)">
                                      <p:cBhvr>
                                        <p:cTn id="23" dur="500"/>
                                        <p:tgtEl>
                                          <p:spTgt spid="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7" presetClass="entr" presetSubtype="2"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ppt_x</p:attrName>
                                        </p:attrNameLst>
                                      </p:cBhvr>
                                      <p:tavLst>
                                        <p:tav tm="0">
                                          <p:val>
                                            <p:strVal val="#ppt_x+#ppt_w/2"/>
                                          </p:val>
                                        </p:tav>
                                        <p:tav tm="100000">
                                          <p:val>
                                            <p:strVal val="#ppt_x"/>
                                          </p:val>
                                        </p:tav>
                                      </p:tavLst>
                                    </p:anim>
                                    <p:anim calcmode="lin" valueType="num">
                                      <p:cBhvr>
                                        <p:cTn id="34" dur="500" fill="hold"/>
                                        <p:tgtEl>
                                          <p:spTgt spid="6"/>
                                        </p:tgtEl>
                                        <p:attrNameLst>
                                          <p:attrName>ppt_y</p:attrName>
                                        </p:attrNameLst>
                                      </p:cBhvr>
                                      <p:tavLst>
                                        <p:tav tm="0">
                                          <p:val>
                                            <p:strVal val="#ppt_y"/>
                                          </p:val>
                                        </p:tav>
                                        <p:tav tm="100000">
                                          <p:val>
                                            <p:strVal val="#ppt_y"/>
                                          </p:val>
                                        </p:tav>
                                      </p:tavLst>
                                    </p:anim>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strVal val="#ppt_h"/>
                                          </p:val>
                                        </p:tav>
                                        <p:tav tm="100000">
                                          <p:val>
                                            <p:strVal val="#ppt_h"/>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7" grpId="0"/>
      <p:bldP spid="2"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2000" r="-46000" b="-19000"/>
          </a:stretch>
        </a:blipFill>
        <a:effectLst/>
      </p:bgPr>
    </p:bg>
    <p:spTree>
      <p:nvGrpSpPr>
        <p:cNvPr id="1" name="">
          <a:extLst>
            <a:ext uri="{FF2B5EF4-FFF2-40B4-BE49-F238E27FC236}">
              <a16:creationId xmlns:a16="http://schemas.microsoft.com/office/drawing/2014/main" id="{3371151A-D297-4D7F-4E90-E334917AF5EE}"/>
            </a:ext>
          </a:extLst>
        </p:cNvPr>
        <p:cNvGrpSpPr/>
        <p:nvPr/>
      </p:nvGrpSpPr>
      <p:grpSpPr>
        <a:xfrm>
          <a:off x="0" y="0"/>
          <a:ext cx="0" cy="0"/>
          <a:chOff x="0" y="0"/>
          <a:chExt cx="0" cy="0"/>
        </a:xfrm>
      </p:grpSpPr>
      <p:sp>
        <p:nvSpPr>
          <p:cNvPr id="15" name="Rectángulo 14">
            <a:extLst>
              <a:ext uri="{FF2B5EF4-FFF2-40B4-BE49-F238E27FC236}">
                <a16:creationId xmlns:a16="http://schemas.microsoft.com/office/drawing/2014/main" id="{82D23481-B559-75ED-875F-22C70E911FE6}"/>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3"/>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4770192B-323B-AA17-664F-85ACDAB8882B}"/>
              </a:ext>
            </a:extLst>
          </p:cNvPr>
          <p:cNvSpPr txBox="1"/>
          <p:nvPr/>
        </p:nvSpPr>
        <p:spPr>
          <a:xfrm>
            <a:off x="2123678" y="-96256"/>
            <a:ext cx="10068321" cy="615553"/>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r>
              <a:rPr lang="en-US" sz="3400" b="1" noProof="0" dirty="0">
                <a:ln w="12700">
                  <a:noFill/>
                  <a:prstDash val="solid"/>
                </a:ln>
                <a:solidFill>
                  <a:srgbClr val="FFFFFF"/>
                </a:solidFill>
                <a:effectLst>
                  <a:outerShdw blurRad="38100" dist="22860" dir="7800000" algn="tl" rotWithShape="0">
                    <a:schemeClr val="accent5">
                      <a:lumMod val="50000"/>
                      <a:alpha val="86000"/>
                    </a:schemeClr>
                  </a:outerShdw>
                </a:effectLst>
              </a:rPr>
              <a:t>ELIA: DER PROPHET DER WIEDERHERSTELLUNG</a:t>
            </a:r>
          </a:p>
        </p:txBody>
      </p:sp>
      <p:pic>
        <p:nvPicPr>
          <p:cNvPr id="10" name="Imagen 9">
            <a:extLst>
              <a:ext uri="{FF2B5EF4-FFF2-40B4-BE49-F238E27FC236}">
                <a16:creationId xmlns:a16="http://schemas.microsoft.com/office/drawing/2014/main" id="{2C213E7E-E15E-E8DE-897E-107517BC113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11991" t="11944" r="14068" b="7333"/>
          <a:stretch>
            <a:fillRect/>
          </a:stretch>
        </p:blipFill>
        <p:spPr>
          <a:xfrm>
            <a:off x="364958" y="1602044"/>
            <a:ext cx="2853053" cy="2229751"/>
          </a:xfrm>
          <a:prstGeom prst="rect">
            <a:avLst/>
          </a:prstGeom>
          <a:ln w="38100">
            <a:solidFill>
              <a:schemeClr val="accent3">
                <a:lumMod val="60000"/>
                <a:lumOff val="40000"/>
              </a:schemeClr>
            </a:solidFill>
          </a:ln>
        </p:spPr>
      </p:pic>
      <p:sp>
        <p:nvSpPr>
          <p:cNvPr id="14" name="CuadroTexto 13">
            <a:extLst>
              <a:ext uri="{FF2B5EF4-FFF2-40B4-BE49-F238E27FC236}">
                <a16:creationId xmlns:a16="http://schemas.microsoft.com/office/drawing/2014/main" id="{FA0C43E3-9E77-2246-227B-7117801FC0F9}"/>
              </a:ext>
            </a:extLst>
          </p:cNvPr>
          <p:cNvSpPr txBox="1"/>
          <p:nvPr/>
        </p:nvSpPr>
        <p:spPr>
          <a:xfrm>
            <a:off x="3417573" y="1352065"/>
            <a:ext cx="8678170" cy="2708434"/>
          </a:xfrm>
          <a:prstGeom prst="rect">
            <a:avLst/>
          </a:prstGeom>
          <a:noFill/>
        </p:spPr>
        <p:txBody>
          <a:bodyPr wrap="square">
            <a:spAutoFit/>
          </a:bodyPr>
          <a:lstStyle/>
          <a:p>
            <a:pPr>
              <a:spcBef>
                <a:spcPts val="600"/>
              </a:spcBef>
            </a:pPr>
            <a:r>
              <a:rPr lang="de-DE" sz="2000" b="1" dirty="0"/>
              <a:t>Die Botschaft des Propheten Elija </a:t>
            </a:r>
            <a:br>
              <a:rPr lang="de-DE" sz="2000" b="1" dirty="0"/>
            </a:br>
            <a:r>
              <a:rPr lang="de-DE" sz="2000" b="1" dirty="0"/>
              <a:t>– den Götzendienst aufzugeben und sich Gott zuzuwenden – </a:t>
            </a:r>
            <a:br>
              <a:rPr lang="de-DE" sz="2000" b="1" dirty="0"/>
            </a:br>
            <a:r>
              <a:rPr lang="de-DE" sz="2000" b="1" dirty="0"/>
              <a:t>wird vor der Wiederkunft erneut mit Kraft verkündet. </a:t>
            </a:r>
          </a:p>
          <a:p>
            <a:pPr>
              <a:spcBef>
                <a:spcPts val="600"/>
              </a:spcBef>
            </a:pPr>
            <a:r>
              <a:rPr lang="de-DE" sz="2000" b="1" dirty="0"/>
              <a:t>Sein Hauptziel: den Familienaltar wiederherzustellen (Maleachi 3,23.24):</a:t>
            </a:r>
          </a:p>
          <a:p>
            <a:pPr>
              <a:spcBef>
                <a:spcPts val="600"/>
              </a:spcBef>
            </a:pPr>
            <a:r>
              <a:rPr lang="de-DE" sz="2000" b="1" dirty="0"/>
              <a:t>„ Siehe, ich will euch senden den Propheten Elia, ehe der große und schreckliche Tag des HERRN kommt. 24 Der soll das Herz der Väter bekehren zu den Kindern und das Herz der Kinder zu ihren Vätern, auf dass ich nicht komme und das Erdreich mit dem Bann schlage. </a:t>
            </a:r>
            <a:endParaRPr lang="en-US" sz="2000" b="1" noProof="0" dirty="0"/>
          </a:p>
        </p:txBody>
      </p:sp>
      <p:sp>
        <p:nvSpPr>
          <p:cNvPr id="11" name="CuadroTexto 10">
            <a:extLst>
              <a:ext uri="{FF2B5EF4-FFF2-40B4-BE49-F238E27FC236}">
                <a16:creationId xmlns:a16="http://schemas.microsoft.com/office/drawing/2014/main" id="{B4F9F2DA-E13E-594A-E9AC-20D119BE3B0B}"/>
              </a:ext>
            </a:extLst>
          </p:cNvPr>
          <p:cNvSpPr txBox="1"/>
          <p:nvPr/>
        </p:nvSpPr>
        <p:spPr>
          <a:xfrm>
            <a:off x="252665" y="4277847"/>
            <a:ext cx="8795083" cy="2015936"/>
          </a:xfrm>
          <a:prstGeom prst="rect">
            <a:avLst/>
          </a:prstGeom>
          <a:noFill/>
        </p:spPr>
        <p:txBody>
          <a:bodyPr wrap="square">
            <a:spAutoFit/>
          </a:bodyPr>
          <a:lstStyle/>
          <a:p>
            <a:pPr lvl="0">
              <a:spcBef>
                <a:spcPts val="600"/>
              </a:spcBef>
              <a:defRPr/>
            </a:pPr>
            <a:r>
              <a:rPr lang="de-DE" sz="2400" b="1" dirty="0">
                <a:solidFill>
                  <a:prstClr val="black"/>
                </a:solidFill>
              </a:rPr>
              <a:t>Durch die Familie wird der GOTTESDIENST </a:t>
            </a:r>
            <a:br>
              <a:rPr lang="de-DE" sz="2400" b="1" dirty="0">
                <a:solidFill>
                  <a:prstClr val="black"/>
                </a:solidFill>
              </a:rPr>
            </a:br>
            <a:r>
              <a:rPr lang="de-DE" sz="2400" b="1" dirty="0">
                <a:solidFill>
                  <a:prstClr val="black"/>
                </a:solidFill>
              </a:rPr>
              <a:t>in den Gemeinden und den Nationen wiederhergestellt. </a:t>
            </a:r>
          </a:p>
          <a:p>
            <a:pPr lvl="0">
              <a:spcBef>
                <a:spcPts val="600"/>
              </a:spcBef>
              <a:defRPr/>
            </a:pPr>
            <a:r>
              <a:rPr lang="de-DE" sz="2400" b="1" dirty="0">
                <a:solidFill>
                  <a:prstClr val="black"/>
                </a:solidFill>
              </a:rPr>
              <a:t>Wer wird diese Arbeit vollbringen? </a:t>
            </a:r>
            <a:br>
              <a:rPr lang="de-DE" sz="2400" b="1" dirty="0">
                <a:solidFill>
                  <a:prstClr val="black"/>
                </a:solidFill>
              </a:rPr>
            </a:br>
            <a:r>
              <a:rPr lang="de-DE" sz="2400" b="1" dirty="0">
                <a:solidFill>
                  <a:prstClr val="black"/>
                </a:solidFill>
              </a:rPr>
              <a:t>Du und ich sind der Elia, </a:t>
            </a:r>
            <a:br>
              <a:rPr lang="de-DE" sz="2400" b="1" dirty="0">
                <a:solidFill>
                  <a:prstClr val="black"/>
                </a:solidFill>
              </a:rPr>
            </a:br>
            <a:r>
              <a:rPr lang="de-DE" sz="2400" b="1" dirty="0">
                <a:solidFill>
                  <a:prstClr val="black"/>
                </a:solidFill>
              </a:rPr>
              <a:t>den die Gesellschaft heute braucht.</a:t>
            </a:r>
            <a:endParaRPr lang="en-US" sz="2400" b="1" noProof="0" dirty="0">
              <a:solidFill>
                <a:prstClr val="black"/>
              </a:solidFill>
            </a:endParaRPr>
          </a:p>
        </p:txBody>
      </p:sp>
      <p:pic>
        <p:nvPicPr>
          <p:cNvPr id="8" name="Imagen 7">
            <a:extLst>
              <a:ext uri="{FF2B5EF4-FFF2-40B4-BE49-F238E27FC236}">
                <a16:creationId xmlns:a16="http://schemas.microsoft.com/office/drawing/2014/main" id="{400BA2E2-61B7-C5AB-E816-66824E76CC6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4608" r="14608" b="19015"/>
          <a:stretch>
            <a:fillRect/>
          </a:stretch>
        </p:blipFill>
        <p:spPr>
          <a:xfrm>
            <a:off x="8300219" y="4060499"/>
            <a:ext cx="3165875" cy="2708434"/>
          </a:xfrm>
          <a:prstGeom prst="rect">
            <a:avLst/>
          </a:prstGeom>
          <a:effectLst>
            <a:softEdge rad="317500"/>
          </a:effectLst>
        </p:spPr>
      </p:pic>
      <p:sp>
        <p:nvSpPr>
          <p:cNvPr id="2" name="Scrollen: horizontal 1">
            <a:extLst>
              <a:ext uri="{FF2B5EF4-FFF2-40B4-BE49-F238E27FC236}">
                <a16:creationId xmlns:a16="http://schemas.microsoft.com/office/drawing/2014/main" id="{3E782438-7169-0D0D-B33E-B27E1DBD60D7}"/>
              </a:ext>
            </a:extLst>
          </p:cNvPr>
          <p:cNvSpPr/>
          <p:nvPr/>
        </p:nvSpPr>
        <p:spPr>
          <a:xfrm>
            <a:off x="42214" y="40268"/>
            <a:ext cx="2039250" cy="826006"/>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dirty="0">
                <a:solidFill>
                  <a:schemeClr val="tx1"/>
                </a:solidFill>
                <a:latin typeface="Candara" panose="020E0502030303020204" pitchFamily="34" charset="0"/>
              </a:rPr>
              <a:t>M</a:t>
            </a:r>
            <a:r>
              <a:rPr lang="de-DE" sz="2000" b="1" i="1" noProof="0" dirty="0">
                <a:solidFill>
                  <a:schemeClr val="tx1"/>
                </a:solidFill>
                <a:latin typeface="Candara" panose="020E0502030303020204" pitchFamily="34" charset="0"/>
              </a:rPr>
              <a:t>o,  05</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a:t>
            </a:r>
            <a:br>
              <a:rPr lang="de-DE" sz="2000" b="1" i="1" dirty="0">
                <a:solidFill>
                  <a:schemeClr val="tx1"/>
                </a:solidFill>
                <a:latin typeface="Candara" panose="020E0502030303020204" pitchFamily="34" charset="0"/>
              </a:rPr>
            </a:br>
            <a:r>
              <a:rPr lang="de-DE" sz="2000" b="1" i="1" dirty="0">
                <a:solidFill>
                  <a:schemeClr val="tx1"/>
                </a:solidFill>
                <a:latin typeface="Candara" panose="020E0502030303020204" pitchFamily="34" charset="0"/>
              </a:rPr>
              <a:t>ELIAS Botschaft</a:t>
            </a:r>
            <a:endParaRPr lang="de-DE" sz="2000" b="1" i="1" noProof="0" dirty="0">
              <a:solidFill>
                <a:schemeClr val="tx1"/>
              </a:solidFill>
              <a:latin typeface="Candara" panose="020E0502030303020204" pitchFamily="34" charset="0"/>
            </a:endParaRPr>
          </a:p>
        </p:txBody>
      </p:sp>
      <p:sp>
        <p:nvSpPr>
          <p:cNvPr id="9" name="CuadroTexto 3">
            <a:extLst>
              <a:ext uri="{FF2B5EF4-FFF2-40B4-BE49-F238E27FC236}">
                <a16:creationId xmlns:a16="http://schemas.microsoft.com/office/drawing/2014/main" id="{DC91048D-F22F-3BCD-E209-DB7B0E307D43}"/>
              </a:ext>
            </a:extLst>
          </p:cNvPr>
          <p:cNvSpPr txBox="1"/>
          <p:nvPr/>
        </p:nvSpPr>
        <p:spPr>
          <a:xfrm>
            <a:off x="138469" y="369033"/>
            <a:ext cx="12053530" cy="1015663"/>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r>
              <a:rPr lang="en-US" sz="2000" b="1" noProof="0" dirty="0">
                <a:solidFill>
                  <a:schemeClr val="accent3">
                    <a:lumMod val="75000"/>
                  </a:schemeClr>
                </a:solidFill>
                <a:latin typeface="Candara" panose="020E0502030303020204" pitchFamily="34" charset="0"/>
              </a:rPr>
              <a:t>		“</a:t>
            </a:r>
            <a:r>
              <a:rPr lang="de-DE" sz="2000" b="1" dirty="0">
                <a:solidFill>
                  <a:schemeClr val="accent3">
                    <a:lumMod val="75000"/>
                  </a:schemeClr>
                </a:solidFill>
                <a:latin typeface="Candara" panose="020E0502030303020204" pitchFamily="34" charset="0"/>
              </a:rPr>
              <a:t>Siehe, verlässt du dich auf diesen zerbrochenen </a:t>
            </a:r>
            <a:r>
              <a:rPr lang="de-DE" sz="2000" b="1" dirty="0" err="1">
                <a:solidFill>
                  <a:schemeClr val="accent3">
                    <a:lumMod val="75000"/>
                  </a:schemeClr>
                </a:solidFill>
                <a:latin typeface="Candara" panose="020E0502030303020204" pitchFamily="34" charset="0"/>
              </a:rPr>
              <a:t>Rohrstab</a:t>
            </a:r>
            <a:r>
              <a:rPr lang="de-DE" sz="2000" b="1" dirty="0">
                <a:solidFill>
                  <a:schemeClr val="accent3">
                    <a:lumMod val="75000"/>
                  </a:schemeClr>
                </a:solidFill>
                <a:latin typeface="Candara" panose="020E0502030303020204" pitchFamily="34" charset="0"/>
              </a:rPr>
              <a:t>, auf Ägypten, der jedem, </a:t>
            </a:r>
            <a:br>
              <a:rPr lang="de-DE" sz="2000" b="1" dirty="0">
                <a:solidFill>
                  <a:schemeClr val="accent3">
                    <a:lumMod val="75000"/>
                  </a:schemeClr>
                </a:solidFill>
                <a:latin typeface="Candara" panose="020E0502030303020204" pitchFamily="34" charset="0"/>
              </a:rPr>
            </a:br>
            <a:r>
              <a:rPr lang="de-DE" sz="2000" b="1" dirty="0">
                <a:solidFill>
                  <a:schemeClr val="accent3">
                    <a:lumMod val="75000"/>
                  </a:schemeClr>
                </a:solidFill>
                <a:latin typeface="Candara" panose="020E0502030303020204" pitchFamily="34" charset="0"/>
              </a:rPr>
              <a:t>der sich darauf stützt, in die Hand dringen und sie durchbohren wird? </a:t>
            </a:r>
            <a:br>
              <a:rPr lang="de-DE" sz="2000" b="1" dirty="0">
                <a:solidFill>
                  <a:schemeClr val="accent3">
                    <a:lumMod val="75000"/>
                  </a:schemeClr>
                </a:solidFill>
                <a:latin typeface="Candara" panose="020E0502030303020204" pitchFamily="34" charset="0"/>
              </a:rPr>
            </a:br>
            <a:r>
              <a:rPr lang="de-DE" sz="2000" b="1" dirty="0">
                <a:solidFill>
                  <a:schemeClr val="accent3">
                    <a:lumMod val="75000"/>
                  </a:schemeClr>
                </a:solidFill>
                <a:latin typeface="Candara" panose="020E0502030303020204" pitchFamily="34" charset="0"/>
              </a:rPr>
              <a:t>So ist der Pharao, der König von Ägypten, für alle, die sich auf ihn verlassen.“</a:t>
            </a:r>
            <a:r>
              <a:rPr lang="en-US" sz="2000" b="1" noProof="0" dirty="0">
                <a:solidFill>
                  <a:schemeClr val="accent3">
                    <a:lumMod val="75000"/>
                  </a:schemeClr>
                </a:solidFill>
                <a:latin typeface="Candara" panose="020E0502030303020204" pitchFamily="34" charset="0"/>
              </a:rPr>
              <a:t> </a:t>
            </a:r>
            <a:r>
              <a:rPr lang="en-US" sz="1600" b="1" noProof="0" dirty="0">
                <a:solidFill>
                  <a:schemeClr val="accent3">
                    <a:lumMod val="75000"/>
                  </a:schemeClr>
                </a:solidFill>
                <a:latin typeface="Candara" panose="020E0502030303020204" pitchFamily="34" charset="0"/>
              </a:rPr>
              <a:t>(2. </a:t>
            </a:r>
            <a:r>
              <a:rPr lang="en-US" sz="1600" b="1" noProof="0" dirty="0" err="1">
                <a:solidFill>
                  <a:schemeClr val="accent3">
                    <a:lumMod val="75000"/>
                  </a:schemeClr>
                </a:solidFill>
                <a:latin typeface="Candara" panose="020E0502030303020204" pitchFamily="34" charset="0"/>
              </a:rPr>
              <a:t>Könige</a:t>
            </a:r>
            <a:r>
              <a:rPr lang="en-US" sz="1600" b="1" noProof="0" dirty="0">
                <a:solidFill>
                  <a:schemeClr val="accent3">
                    <a:lumMod val="75000"/>
                  </a:schemeClr>
                </a:solidFill>
                <a:latin typeface="Candara" panose="020E0502030303020204" pitchFamily="34" charset="0"/>
              </a:rPr>
              <a:t> 18:21)</a:t>
            </a:r>
            <a:endParaRPr lang="en-US" sz="2000" b="1" noProof="0" dirty="0">
              <a:solidFill>
                <a:schemeClr val="accent3">
                  <a:lumMod val="75000"/>
                </a:schemeClr>
              </a:solidFill>
              <a:latin typeface="Candara" panose="020E0502030303020204" pitchFamily="34" charset="0"/>
            </a:endParaRPr>
          </a:p>
        </p:txBody>
      </p:sp>
    </p:spTree>
    <p:extLst>
      <p:ext uri="{BB962C8B-B14F-4D97-AF65-F5344CB8AC3E}">
        <p14:creationId xmlns:p14="http://schemas.microsoft.com/office/powerpoint/2010/main" val="1594607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6*min(max(#ppt_w*#ppt_h,.3),1)-7.4)/-.7*#ppt_w"/>
                                          </p:val>
                                        </p:tav>
                                        <p:tav tm="100000">
                                          <p:val>
                                            <p:strVal val="#ppt_w"/>
                                          </p:val>
                                        </p:tav>
                                      </p:tavLst>
                                    </p:anim>
                                    <p:anim calcmode="lin" valueType="num">
                                      <p:cBhvr>
                                        <p:cTn id="8" dur="500" fill="hold"/>
                                        <p:tgtEl>
                                          <p:spTgt spid="10"/>
                                        </p:tgtEl>
                                        <p:attrNameLst>
                                          <p:attrName>ppt_h</p:attrName>
                                        </p:attrNameLst>
                                      </p:cBhvr>
                                      <p:tavLst>
                                        <p:tav tm="0">
                                          <p:val>
                                            <p:strVal val="(6*min(max(#ppt_w*#ppt_h,.3),1)-7.4)/-.7*#ppt_h"/>
                                          </p:val>
                                        </p:tav>
                                        <p:tav tm="100000">
                                          <p:val>
                                            <p:strVal val="#ppt_h"/>
                                          </p:val>
                                        </p:tav>
                                      </p:tavLst>
                                    </p:anim>
                                    <p:anim calcmode="lin" valueType="num">
                                      <p:cBhvr>
                                        <p:cTn id="9" dur="500" fill="hold"/>
                                        <p:tgtEl>
                                          <p:spTgt spid="10"/>
                                        </p:tgtEl>
                                        <p:attrNameLst>
                                          <p:attrName>ppt_x</p:attrName>
                                        </p:attrNameLst>
                                      </p:cBhvr>
                                      <p:tavLst>
                                        <p:tav tm="0">
                                          <p:val>
                                            <p:fltVal val="0.5"/>
                                          </p:val>
                                        </p:tav>
                                        <p:tav tm="100000">
                                          <p:val>
                                            <p:strVal val="#ppt_x"/>
                                          </p:val>
                                        </p:tav>
                                      </p:tavLst>
                                    </p:anim>
                                    <p:anim calcmode="lin" valueType="num">
                                      <p:cBhvr>
                                        <p:cTn id="10"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217">
                                          <p:stCondLst>
                                            <p:cond delay="0"/>
                                          </p:stCondLst>
                                        </p:cTn>
                                        <p:tgtEl>
                                          <p:spTgt spid="8"/>
                                        </p:tgtEl>
                                      </p:cBhvr>
                                    </p:animEffect>
                                    <p:anim calcmode="lin" valueType="num">
                                      <p:cBhvr>
                                        <p:cTn id="20"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1"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2"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23"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24"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25" dur="10">
                                          <p:stCondLst>
                                            <p:cond delay="244"/>
                                          </p:stCondLst>
                                        </p:cTn>
                                        <p:tgtEl>
                                          <p:spTgt spid="8"/>
                                        </p:tgtEl>
                                      </p:cBhvr>
                                      <p:to x="100000" y="60000"/>
                                    </p:animScale>
                                    <p:animScale>
                                      <p:cBhvr>
                                        <p:cTn id="26" dur="62" decel="50000">
                                          <p:stCondLst>
                                            <p:cond delay="254"/>
                                          </p:stCondLst>
                                        </p:cTn>
                                        <p:tgtEl>
                                          <p:spTgt spid="8"/>
                                        </p:tgtEl>
                                      </p:cBhvr>
                                      <p:to x="100000" y="100000"/>
                                    </p:animScale>
                                    <p:animScale>
                                      <p:cBhvr>
                                        <p:cTn id="27" dur="10">
                                          <p:stCondLst>
                                            <p:cond delay="492"/>
                                          </p:stCondLst>
                                        </p:cTn>
                                        <p:tgtEl>
                                          <p:spTgt spid="8"/>
                                        </p:tgtEl>
                                      </p:cBhvr>
                                      <p:to x="100000" y="80000"/>
                                    </p:animScale>
                                    <p:animScale>
                                      <p:cBhvr>
                                        <p:cTn id="28" dur="62" decel="50000">
                                          <p:stCondLst>
                                            <p:cond delay="502"/>
                                          </p:stCondLst>
                                        </p:cTn>
                                        <p:tgtEl>
                                          <p:spTgt spid="8"/>
                                        </p:tgtEl>
                                      </p:cBhvr>
                                      <p:to x="100000" y="100000"/>
                                    </p:animScale>
                                    <p:animScale>
                                      <p:cBhvr>
                                        <p:cTn id="29" dur="10">
                                          <p:stCondLst>
                                            <p:cond delay="616"/>
                                          </p:stCondLst>
                                        </p:cTn>
                                        <p:tgtEl>
                                          <p:spTgt spid="8"/>
                                        </p:tgtEl>
                                      </p:cBhvr>
                                      <p:to x="100000" y="90000"/>
                                    </p:animScale>
                                    <p:animScale>
                                      <p:cBhvr>
                                        <p:cTn id="30" dur="62" decel="50000">
                                          <p:stCondLst>
                                            <p:cond delay="625"/>
                                          </p:stCondLst>
                                        </p:cTn>
                                        <p:tgtEl>
                                          <p:spTgt spid="8"/>
                                        </p:tgtEl>
                                      </p:cBhvr>
                                      <p:to x="100000" y="100000"/>
                                    </p:animScale>
                                    <p:animScale>
                                      <p:cBhvr>
                                        <p:cTn id="31" dur="10">
                                          <p:stCondLst>
                                            <p:cond delay="678"/>
                                          </p:stCondLst>
                                        </p:cTn>
                                        <p:tgtEl>
                                          <p:spTgt spid="8"/>
                                        </p:tgtEl>
                                      </p:cBhvr>
                                      <p:to x="100000" y="95000"/>
                                    </p:animScale>
                                    <p:animScale>
                                      <p:cBhvr>
                                        <p:cTn id="32" dur="62" decel="50000">
                                          <p:stCondLst>
                                            <p:cond delay="688"/>
                                          </p:stCondLst>
                                        </p:cTn>
                                        <p:tgtEl>
                                          <p:spTgt spid="8"/>
                                        </p:tgtEl>
                                      </p:cBhvr>
                                      <p:to x="100000" y="100000"/>
                                    </p:animScale>
                                  </p:childTnLst>
                                </p:cTn>
                              </p:par>
                            </p:childTnLst>
                          </p:cTn>
                        </p:par>
                        <p:par>
                          <p:cTn id="33" fill="hold">
                            <p:stCondLst>
                              <p:cond delay="750"/>
                            </p:stCondLst>
                            <p:childTnLst>
                              <p:par>
                                <p:cTn id="34" presetID="22" presetClass="entr" presetSubtype="8"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D4F3A80-2E87-8F9F-889D-E1D7457E81BE}"/>
              </a:ext>
            </a:extLst>
          </p:cNvPr>
          <p:cNvSpPr txBox="1"/>
          <p:nvPr/>
        </p:nvSpPr>
        <p:spPr>
          <a:xfrm>
            <a:off x="3740945" y="0"/>
            <a:ext cx="8451054" cy="707886"/>
          </a:xfrm>
          <a:prstGeom prst="rect">
            <a:avLst/>
          </a:prstGeom>
          <a:noFill/>
        </p:spPr>
        <p:txBody>
          <a:bodyPr wrap="square">
            <a:spAutoFit/>
            <a:scene3d>
              <a:camera prst="orthographicFront"/>
              <a:lightRig rig="brightRoom" dir="t"/>
            </a:scene3d>
            <a:sp3d extrusionH="57150">
              <a:bevelT w="69850" h="38100" prst="cross"/>
            </a:sp3d>
          </a:bodyPr>
          <a:lstStyle/>
          <a:p>
            <a:pPr algn="ctr"/>
            <a:r>
              <a:rPr lang="en-U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JE</a:t>
            </a:r>
            <a:r>
              <a:rPr lang="en-US" sz="40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SAJA: DER MESSIAS PROPHET</a:t>
            </a:r>
          </a:p>
        </p:txBody>
      </p:sp>
      <p:sp>
        <p:nvSpPr>
          <p:cNvPr id="4" name="CuadroTexto 3">
            <a:extLst>
              <a:ext uri="{FF2B5EF4-FFF2-40B4-BE49-F238E27FC236}">
                <a16:creationId xmlns:a16="http://schemas.microsoft.com/office/drawing/2014/main" id="{E509138C-22AB-F866-4993-9C62D6CC06CA}"/>
              </a:ext>
            </a:extLst>
          </p:cNvPr>
          <p:cNvSpPr txBox="1"/>
          <p:nvPr/>
        </p:nvSpPr>
        <p:spPr>
          <a:xfrm>
            <a:off x="3390313" y="618919"/>
            <a:ext cx="8824105" cy="707886"/>
          </a:xfrm>
          <a:prstGeom prst="rect">
            <a:avLst/>
          </a:prstGeom>
          <a:noFill/>
        </p:spPr>
        <p:txBody>
          <a:bodyPr wrap="square">
            <a:spAutoFit/>
          </a:bodyPr>
          <a:lstStyle/>
          <a:p>
            <a:pPr algn="ctr"/>
            <a:r>
              <a:rPr lang="en-US" sz="2000" b="1" noProof="0"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rPr>
              <a:t>“</a:t>
            </a:r>
            <a:r>
              <a:rPr lang="de-DE" sz="2000" b="1"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rPr>
              <a:t>Wir gingen alle in die Irre wie Schafe, ein jeder sah auf seinen Weg. </a:t>
            </a:r>
            <a:br>
              <a:rPr lang="de-DE" sz="2000" b="1"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rPr>
            </a:br>
            <a:r>
              <a:rPr lang="de-DE" sz="2000" b="1"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rPr>
              <a:t>Aber der HERR warf unser aller Sünde auf Ihn</a:t>
            </a:r>
            <a:r>
              <a:rPr lang="en-US" sz="2000" b="1" noProof="0"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rPr>
              <a:t>.” </a:t>
            </a:r>
            <a:r>
              <a:rPr lang="en-US" sz="1600" b="1" noProof="0"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rPr>
              <a:t>(Jesaja 53:6)</a:t>
            </a:r>
            <a:endParaRPr lang="en-US" sz="2000" b="1" noProof="0"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endParaRPr>
          </a:p>
        </p:txBody>
      </p:sp>
      <p:sp>
        <p:nvSpPr>
          <p:cNvPr id="5" name="CuadroTexto 4">
            <a:extLst>
              <a:ext uri="{FF2B5EF4-FFF2-40B4-BE49-F238E27FC236}">
                <a16:creationId xmlns:a16="http://schemas.microsoft.com/office/drawing/2014/main" id="{2D0BAB78-C0A7-A054-775C-2C6206D64881}"/>
              </a:ext>
            </a:extLst>
          </p:cNvPr>
          <p:cNvSpPr txBox="1"/>
          <p:nvPr/>
        </p:nvSpPr>
        <p:spPr>
          <a:xfrm>
            <a:off x="4973054" y="1764584"/>
            <a:ext cx="4860759" cy="1785104"/>
          </a:xfrm>
          <a:prstGeom prst="rect">
            <a:avLst/>
          </a:prstGeom>
          <a:noFill/>
        </p:spPr>
        <p:txBody>
          <a:bodyPr wrap="square" rtlCol="0">
            <a:spAutoFit/>
          </a:bodyPr>
          <a:lstStyle/>
          <a:p>
            <a:pPr>
              <a:spcBef>
                <a:spcPts val="600"/>
              </a:spcBef>
            </a:pPr>
            <a:r>
              <a:rPr lang="de-DE" sz="2200" b="1" dirty="0"/>
              <a:t>Jesaja wurde berufen, </a:t>
            </a:r>
            <a:br>
              <a:rPr lang="de-DE" sz="2200" b="1" dirty="0"/>
            </a:br>
            <a:r>
              <a:rPr lang="de-DE" sz="2200" b="1" dirty="0"/>
              <a:t>das Volk aufzufordern, </a:t>
            </a:r>
            <a:br>
              <a:rPr lang="de-DE" sz="2200" b="1" dirty="0"/>
            </a:br>
            <a:r>
              <a:rPr lang="de-DE" sz="2200" b="1" dirty="0"/>
              <a:t>seine Sünde anzuerkennen </a:t>
            </a:r>
            <a:br>
              <a:rPr lang="de-DE" sz="2200" b="1" dirty="0"/>
            </a:br>
            <a:r>
              <a:rPr lang="de-DE" sz="2200" b="1" dirty="0"/>
              <a:t>und GOTTES Vergebung anzunehmen </a:t>
            </a:r>
            <a:br>
              <a:rPr lang="de-DE" sz="2200" b="1" dirty="0"/>
            </a:br>
            <a:r>
              <a:rPr lang="de-DE" sz="2200" b="1" dirty="0"/>
              <a:t>(Jesaja 1,18).</a:t>
            </a:r>
            <a:endParaRPr lang="en-US" sz="2200" b="1" noProof="0" dirty="0"/>
          </a:p>
        </p:txBody>
      </p:sp>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6" cstate="hqprint">
            <a:extLst>
              <a:ext uri="{28A0092B-C50C-407E-A947-70E740481C1C}">
                <a14:useLocalDpi xmlns:a14="http://schemas.microsoft.com/office/drawing/2010/main"/>
              </a:ext>
            </a:extLst>
          </a:blip>
          <a:srcRect t="18423"/>
          <a:stretch>
            <a:fillRect/>
          </a:stretch>
        </p:blipFill>
        <p:spPr>
          <a:xfrm>
            <a:off x="8983056" y="1471955"/>
            <a:ext cx="2844628" cy="1323439"/>
          </a:xfrm>
          <a:prstGeom prst="rect">
            <a:avLst/>
          </a:prstGeom>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63276" y="1471955"/>
            <a:ext cx="4625292" cy="4625292"/>
          </a:xfrm>
          <a:prstGeom prst="rect">
            <a:avLst/>
          </a:prstGeom>
          <a:effectLst>
            <a:softEdge rad="317500"/>
          </a:effectLst>
        </p:spPr>
      </p:pic>
      <p:sp>
        <p:nvSpPr>
          <p:cNvPr id="16" name="CuadroTexto 15">
            <a:extLst>
              <a:ext uri="{FF2B5EF4-FFF2-40B4-BE49-F238E27FC236}">
                <a16:creationId xmlns:a16="http://schemas.microsoft.com/office/drawing/2014/main" id="{221C64D7-7FAB-3997-04D5-8D2B419F1F40}"/>
              </a:ext>
            </a:extLst>
          </p:cNvPr>
          <p:cNvSpPr txBox="1"/>
          <p:nvPr/>
        </p:nvSpPr>
        <p:spPr>
          <a:xfrm>
            <a:off x="4908884" y="3549688"/>
            <a:ext cx="6918800" cy="3000821"/>
          </a:xfrm>
          <a:prstGeom prst="rect">
            <a:avLst/>
          </a:prstGeom>
          <a:noFill/>
        </p:spPr>
        <p:txBody>
          <a:bodyPr wrap="square">
            <a:spAutoFit/>
          </a:bodyPr>
          <a:lstStyle/>
          <a:p>
            <a:pPr algn="ctr">
              <a:spcBef>
                <a:spcPts val="600"/>
              </a:spcBef>
            </a:pPr>
            <a:r>
              <a:rPr lang="de-DE" sz="2300" b="1" dirty="0"/>
              <a:t>Als König Usia starb, </a:t>
            </a:r>
            <a:br>
              <a:rPr lang="de-DE" sz="2300" b="1" dirty="0"/>
            </a:br>
            <a:r>
              <a:rPr lang="de-DE" sz="2300" b="1" dirty="0"/>
              <a:t>erhielt Jesaja eine beeindruckende Vision, </a:t>
            </a:r>
            <a:br>
              <a:rPr lang="de-DE" sz="2300" b="1" dirty="0"/>
            </a:br>
            <a:r>
              <a:rPr lang="de-DE" sz="2300" b="1" dirty="0"/>
              <a:t>an die er sich während </a:t>
            </a:r>
            <a:br>
              <a:rPr lang="de-DE" sz="2300" b="1" dirty="0"/>
            </a:br>
            <a:r>
              <a:rPr lang="de-DE" sz="2300" b="1" dirty="0"/>
              <a:t>seines gesamten Dienstes erinnern würde: </a:t>
            </a:r>
          </a:p>
          <a:p>
            <a:pPr algn="ctr">
              <a:spcBef>
                <a:spcPts val="600"/>
              </a:spcBef>
            </a:pPr>
            <a:r>
              <a:rPr lang="de-DE" sz="2300" b="1" dirty="0"/>
              <a:t>GOTT war in Seinem heiligen Tempel </a:t>
            </a:r>
            <a:br>
              <a:rPr lang="de-DE" sz="2300" b="1" dirty="0"/>
            </a:br>
            <a:r>
              <a:rPr lang="de-DE" sz="2300" b="1" dirty="0"/>
              <a:t>und während die Türschwellen erbebten, </a:t>
            </a:r>
            <a:br>
              <a:rPr lang="de-DE" sz="2300" b="1" dirty="0"/>
            </a:br>
            <a:r>
              <a:rPr lang="de-DE" sz="2300" b="1" dirty="0"/>
              <a:t>bebte auch das Herz des Propheten </a:t>
            </a:r>
            <a:br>
              <a:rPr lang="de-DE" sz="2300" b="1" dirty="0"/>
            </a:br>
            <a:r>
              <a:rPr lang="de-DE" sz="2300" b="1" dirty="0"/>
              <a:t>wegen seiner eigenen Unwürdigkeit </a:t>
            </a:r>
            <a:r>
              <a:rPr lang="de-DE" sz="2000" b="1" dirty="0"/>
              <a:t>(Jesaja 6,1-5).</a:t>
            </a:r>
            <a:endParaRPr lang="en-US" sz="2300" b="1" noProof="0" dirty="0"/>
          </a:p>
        </p:txBody>
      </p:sp>
      <p:sp>
        <p:nvSpPr>
          <p:cNvPr id="2" name="Scrollen: horizontal 1">
            <a:extLst>
              <a:ext uri="{FF2B5EF4-FFF2-40B4-BE49-F238E27FC236}">
                <a16:creationId xmlns:a16="http://schemas.microsoft.com/office/drawing/2014/main" id="{C4A14FE9-64F1-23A1-26CC-368F751D1AE4}"/>
              </a:ext>
            </a:extLst>
          </p:cNvPr>
          <p:cNvSpPr/>
          <p:nvPr/>
        </p:nvSpPr>
        <p:spPr>
          <a:xfrm>
            <a:off x="63680" y="34962"/>
            <a:ext cx="3613585" cy="932554"/>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Di,  </a:t>
            </a:r>
            <a:r>
              <a:rPr lang="de-DE" sz="2000" b="1" i="1" dirty="0">
                <a:solidFill>
                  <a:schemeClr val="tx1"/>
                </a:solidFill>
                <a:latin typeface="Candara" panose="020E0502030303020204" pitchFamily="34" charset="0"/>
              </a:rPr>
              <a:t>06.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JESAJA, Evangelist unter d. Propheten</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bg/>
                                          </p:spTgt>
                                        </p:tgtEl>
                                        <p:attrNameLst>
                                          <p:attrName>style.visibility</p:attrName>
                                        </p:attrNameLst>
                                      </p:cBhvr>
                                      <p:to>
                                        <p:strVal val="visible"/>
                                      </p:to>
                                    </p:set>
                                    <p:animEffect transition="in" filter="wipe(left)">
                                      <p:cBhvr>
                                        <p:cTn id="23" dur="500"/>
                                        <p:tgtEl>
                                          <p:spTgt spid="2">
                                            <p:bg/>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
                                            <p:txEl>
                                              <p:pRg st="0" end="0"/>
                                            </p:txEl>
                                          </p:spTgt>
                                        </p:tgtEl>
                                        <p:attrNameLst>
                                          <p:attrName>style.visibility</p:attrName>
                                        </p:attrNameLst>
                                      </p:cBhvr>
                                      <p:to>
                                        <p:strVal val="visible"/>
                                      </p:to>
                                    </p:set>
                                    <p:animEffect transition="in" filter="wipe(left)">
                                      <p:cBhvr>
                                        <p:cTn id="26" dur="500"/>
                                        <p:tgtEl>
                                          <p:spTgt spid="2">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8" presetClass="entr" presetSubtype="32"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diamond(out)">
                                      <p:cBhvr>
                                        <p:cTn id="41" dur="750"/>
                                        <p:tgtEl>
                                          <p:spTgt spid="12"/>
                                        </p:tgtEl>
                                      </p:cBhvr>
                                    </p:animEffect>
                                  </p:childTnLst>
                                </p:cTn>
                              </p:par>
                            </p:childTnLst>
                          </p:cTn>
                        </p:par>
                        <p:par>
                          <p:cTn id="42" fill="hold">
                            <p:stCondLst>
                              <p:cond delay="750"/>
                            </p:stCondLst>
                            <p:childTnLst>
                              <p:par>
                                <p:cTn id="43" presetID="22" presetClass="entr" presetSubtype="8"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54CB8740-D3F5-2BE5-B88E-AEAEE48BA065}"/>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F571985-8615-E18D-0CB8-2A8AC4CCBFD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5">
              <a:duotone>
                <a:schemeClr val="accent3">
                  <a:shade val="45000"/>
                  <a:satMod val="135000"/>
                </a:schemeClr>
                <a:prstClr val="white"/>
              </a:duotone>
              <a:extLst>
                <a:ext uri="{BEBA8EAE-BF5A-486C-A8C5-ECC9F3942E4B}">
                  <a14:imgProps xmlns:a14="http://schemas.microsoft.com/office/drawing/2010/main">
                    <a14:imgLayer r:embed="rId6">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3E73FCD9-8AC2-6C1E-284F-419846F13BC5}"/>
              </a:ext>
            </a:extLst>
          </p:cNvPr>
          <p:cNvSpPr txBox="1"/>
          <p:nvPr/>
        </p:nvSpPr>
        <p:spPr>
          <a:xfrm>
            <a:off x="3740945" y="0"/>
            <a:ext cx="8451054" cy="707886"/>
          </a:xfrm>
          <a:prstGeom prst="rect">
            <a:avLst/>
          </a:prstGeom>
          <a:noFill/>
        </p:spPr>
        <p:txBody>
          <a:bodyPr wrap="square">
            <a:spAutoFit/>
            <a:scene3d>
              <a:camera prst="orthographicFront"/>
              <a:lightRig rig="brightRoom" dir="t"/>
            </a:scene3d>
            <a:sp3d extrusionH="57150">
              <a:bevelT w="69850" h="38100" prst="cross"/>
            </a:sp3d>
          </a:bodyPr>
          <a:lstStyle/>
          <a:p>
            <a:pPr algn="ctr"/>
            <a:r>
              <a:rPr lang="en-U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JE</a:t>
            </a:r>
            <a:r>
              <a:rPr lang="en-US" sz="40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SAJA: DER MESSIAS PROPHET</a:t>
            </a:r>
          </a:p>
        </p:txBody>
      </p:sp>
      <p:sp>
        <p:nvSpPr>
          <p:cNvPr id="4" name="CuadroTexto 3">
            <a:extLst>
              <a:ext uri="{FF2B5EF4-FFF2-40B4-BE49-F238E27FC236}">
                <a16:creationId xmlns:a16="http://schemas.microsoft.com/office/drawing/2014/main" id="{6D0C737F-5884-9EDC-FB2B-63DAB440B98F}"/>
              </a:ext>
            </a:extLst>
          </p:cNvPr>
          <p:cNvSpPr txBox="1"/>
          <p:nvPr/>
        </p:nvSpPr>
        <p:spPr>
          <a:xfrm>
            <a:off x="3390313" y="618919"/>
            <a:ext cx="8824105" cy="707886"/>
          </a:xfrm>
          <a:prstGeom prst="rect">
            <a:avLst/>
          </a:prstGeom>
          <a:noFill/>
        </p:spPr>
        <p:txBody>
          <a:bodyPr wrap="square">
            <a:spAutoFit/>
          </a:bodyPr>
          <a:lstStyle/>
          <a:p>
            <a:pPr algn="ctr"/>
            <a:r>
              <a:rPr lang="en-US" sz="2000" b="1" noProof="0"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rPr>
              <a:t>“</a:t>
            </a:r>
            <a:r>
              <a:rPr lang="de-DE" sz="2000" b="1"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rPr>
              <a:t>Wir gingen alle in die Irre wie Schafe, ein jeder sah auf seinen Weg. </a:t>
            </a:r>
            <a:br>
              <a:rPr lang="de-DE" sz="2000" b="1"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rPr>
            </a:br>
            <a:r>
              <a:rPr lang="de-DE" sz="2000" b="1"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rPr>
              <a:t>Aber der HERR warf unser aller Sünde auf Ihn</a:t>
            </a:r>
            <a:r>
              <a:rPr lang="en-US" sz="2000" b="1" noProof="0"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rPr>
              <a:t>.” </a:t>
            </a:r>
            <a:r>
              <a:rPr lang="en-US" sz="1600" b="1" noProof="0"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rPr>
              <a:t>(Jesaja 53:6)</a:t>
            </a:r>
            <a:endParaRPr lang="en-US" sz="2000" b="1" noProof="0"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endParaRPr>
          </a:p>
        </p:txBody>
      </p:sp>
      <p:pic>
        <p:nvPicPr>
          <p:cNvPr id="6" name="Imagen 5">
            <a:extLst>
              <a:ext uri="{FF2B5EF4-FFF2-40B4-BE49-F238E27FC236}">
                <a16:creationId xmlns:a16="http://schemas.microsoft.com/office/drawing/2014/main" id="{854ABE89-5399-FEF9-88BA-329E10D0F4EA}"/>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142" t="33806" r="-142" b="13844"/>
          <a:stretch>
            <a:fillRect/>
          </a:stretch>
        </p:blipFill>
        <p:spPr>
          <a:xfrm>
            <a:off x="314828" y="1494085"/>
            <a:ext cx="3082971" cy="2420883"/>
          </a:xfrm>
          <a:prstGeom prst="rect">
            <a:avLst/>
          </a:prstGeom>
          <a:effectLst>
            <a:softEdge rad="317500"/>
          </a:effectLst>
        </p:spPr>
      </p:pic>
      <p:pic>
        <p:nvPicPr>
          <p:cNvPr id="8" name="Imagen 7">
            <a:extLst>
              <a:ext uri="{FF2B5EF4-FFF2-40B4-BE49-F238E27FC236}">
                <a16:creationId xmlns:a16="http://schemas.microsoft.com/office/drawing/2014/main" id="{50E26C9E-7FF6-9DEE-3425-2F9483821AF2}"/>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t="2112" b="2112"/>
          <a:stretch>
            <a:fillRect/>
          </a:stretch>
        </p:blipFill>
        <p:spPr>
          <a:xfrm>
            <a:off x="3084567" y="1428723"/>
            <a:ext cx="5197871" cy="2800298"/>
          </a:xfrm>
          <a:prstGeom prst="rect">
            <a:avLst/>
          </a:prstGeom>
          <a:effectLst>
            <a:softEdge rad="127000"/>
          </a:effectLst>
        </p:spPr>
      </p:pic>
      <p:pic>
        <p:nvPicPr>
          <p:cNvPr id="14" name="Imagen 13">
            <a:extLst>
              <a:ext uri="{FF2B5EF4-FFF2-40B4-BE49-F238E27FC236}">
                <a16:creationId xmlns:a16="http://schemas.microsoft.com/office/drawing/2014/main" id="{793895C1-2649-EDE8-F69D-4CC2453BDDB2}"/>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097568" y="1314563"/>
            <a:ext cx="3880824" cy="2800298"/>
          </a:xfrm>
          <a:prstGeom prst="rect">
            <a:avLst/>
          </a:prstGeom>
          <a:effectLst>
            <a:softEdge rad="317500"/>
          </a:effectLst>
        </p:spPr>
      </p:pic>
      <p:sp>
        <p:nvSpPr>
          <p:cNvPr id="18" name="CuadroTexto 17">
            <a:extLst>
              <a:ext uri="{FF2B5EF4-FFF2-40B4-BE49-F238E27FC236}">
                <a16:creationId xmlns:a16="http://schemas.microsoft.com/office/drawing/2014/main" id="{A9D0833E-43E5-BAED-4281-D22911E05678}"/>
              </a:ext>
            </a:extLst>
          </p:cNvPr>
          <p:cNvSpPr txBox="1"/>
          <p:nvPr/>
        </p:nvSpPr>
        <p:spPr>
          <a:xfrm>
            <a:off x="8433683" y="4195599"/>
            <a:ext cx="3417458" cy="2308324"/>
          </a:xfrm>
          <a:prstGeom prst="rect">
            <a:avLst/>
          </a:prstGeom>
          <a:noFill/>
        </p:spPr>
        <p:txBody>
          <a:bodyPr wrap="square">
            <a:spAutoFit/>
          </a:bodyPr>
          <a:lstStyle/>
          <a:p>
            <a:pPr algn="ctr">
              <a:spcBef>
                <a:spcPts val="600"/>
              </a:spcBef>
            </a:pPr>
            <a:r>
              <a:rPr lang="de-DE" sz="2400" b="1" dirty="0"/>
              <a:t>Es überrascht nicht, </a:t>
            </a:r>
            <a:br>
              <a:rPr lang="de-DE" sz="2400" b="1" dirty="0"/>
            </a:br>
            <a:r>
              <a:rPr lang="de-DE" sz="2400" b="1" dirty="0"/>
              <a:t>dass das Buch Jesaja </a:t>
            </a:r>
            <a:br>
              <a:rPr lang="de-DE" sz="2400" b="1" dirty="0"/>
            </a:br>
            <a:r>
              <a:rPr lang="de-DE" sz="2400" b="1" dirty="0"/>
              <a:t>als "Proto-Evangelium" bezeichnet wird </a:t>
            </a:r>
            <a:br>
              <a:rPr lang="de-DE" sz="2400" b="1" dirty="0"/>
            </a:br>
            <a:r>
              <a:rPr lang="de-DE" sz="2400" b="1" dirty="0"/>
              <a:t>(also das Evangelium </a:t>
            </a:r>
            <a:br>
              <a:rPr lang="de-DE" sz="2400" b="1" dirty="0"/>
            </a:br>
            <a:r>
              <a:rPr lang="de-DE" sz="2400" b="1" dirty="0"/>
              <a:t>vor dem Evangelium).</a:t>
            </a:r>
            <a:endParaRPr lang="en-US" sz="2400" b="1" noProof="0" dirty="0"/>
          </a:p>
        </p:txBody>
      </p:sp>
      <p:sp>
        <p:nvSpPr>
          <p:cNvPr id="20" name="CuadroTexto 19">
            <a:extLst>
              <a:ext uri="{FF2B5EF4-FFF2-40B4-BE49-F238E27FC236}">
                <a16:creationId xmlns:a16="http://schemas.microsoft.com/office/drawing/2014/main" id="{EEA17C24-C032-B961-5E90-DAB91E55E927}"/>
              </a:ext>
            </a:extLst>
          </p:cNvPr>
          <p:cNvSpPr txBox="1"/>
          <p:nvPr/>
        </p:nvSpPr>
        <p:spPr>
          <a:xfrm>
            <a:off x="3878897" y="4114861"/>
            <a:ext cx="4066202" cy="2462213"/>
          </a:xfrm>
          <a:prstGeom prst="rect">
            <a:avLst/>
          </a:prstGeom>
          <a:noFill/>
        </p:spPr>
        <p:txBody>
          <a:bodyPr wrap="square">
            <a:spAutoFit/>
          </a:bodyPr>
          <a:lstStyle/>
          <a:p>
            <a:pPr algn="ctr">
              <a:spcBef>
                <a:spcPts val="600"/>
              </a:spcBef>
            </a:pPr>
            <a:r>
              <a:rPr lang="de-DE" sz="2200" b="1" dirty="0">
                <a:solidFill>
                  <a:prstClr val="black"/>
                </a:solidFill>
              </a:rPr>
              <a:t>"Hier bin ich, sende mich" (Jesaja 6,6-8).</a:t>
            </a:r>
            <a:br>
              <a:rPr lang="de-DE" sz="2200" b="1" dirty="0"/>
            </a:br>
            <a:r>
              <a:rPr lang="de-DE" sz="2200" b="1" dirty="0"/>
              <a:t>Sein langer Dienst umfasste nicht nur den Ruf zur Buße, sondern er verkündete besonders das Werk JESU, </a:t>
            </a:r>
            <a:br>
              <a:rPr lang="de-DE" sz="2200" b="1" dirty="0"/>
            </a:br>
            <a:r>
              <a:rPr lang="de-DE" sz="2200" b="1" dirty="0"/>
              <a:t>des MESSIAS.</a:t>
            </a:r>
            <a:endParaRPr lang="en-US" sz="2200" b="1" noProof="0" dirty="0"/>
          </a:p>
        </p:txBody>
      </p:sp>
      <p:sp>
        <p:nvSpPr>
          <p:cNvPr id="22" name="CuadroTexto 21">
            <a:extLst>
              <a:ext uri="{FF2B5EF4-FFF2-40B4-BE49-F238E27FC236}">
                <a16:creationId xmlns:a16="http://schemas.microsoft.com/office/drawing/2014/main" id="{147FD0A2-BEAF-74B3-2A99-C9B7C6C6322D}"/>
              </a:ext>
            </a:extLst>
          </p:cNvPr>
          <p:cNvSpPr txBox="1"/>
          <p:nvPr/>
        </p:nvSpPr>
        <p:spPr>
          <a:xfrm>
            <a:off x="23890" y="4026322"/>
            <a:ext cx="3366423" cy="2462213"/>
          </a:xfrm>
          <a:prstGeom prst="rect">
            <a:avLst/>
          </a:prstGeom>
          <a:noFill/>
        </p:spPr>
        <p:txBody>
          <a:bodyPr wrap="square">
            <a:spAutoFit/>
          </a:bodyPr>
          <a:lstStyle/>
          <a:p>
            <a:pPr lvl="0" algn="ctr">
              <a:spcBef>
                <a:spcPts val="600"/>
              </a:spcBef>
              <a:defRPr/>
            </a:pPr>
            <a:r>
              <a:rPr lang="de-DE" sz="2200" b="1" dirty="0">
                <a:solidFill>
                  <a:prstClr val="black"/>
                </a:solidFill>
              </a:rPr>
              <a:t>Nachdem er </a:t>
            </a:r>
            <a:br>
              <a:rPr lang="de-DE" sz="2200" b="1" dirty="0">
                <a:solidFill>
                  <a:prstClr val="black"/>
                </a:solidFill>
              </a:rPr>
            </a:br>
            <a:r>
              <a:rPr lang="de-DE" sz="2200" b="1" dirty="0">
                <a:solidFill>
                  <a:prstClr val="black"/>
                </a:solidFill>
              </a:rPr>
              <a:t>gereinigt wurde </a:t>
            </a:r>
            <a:br>
              <a:rPr lang="de-DE" sz="2200" b="1" dirty="0">
                <a:solidFill>
                  <a:prstClr val="black"/>
                </a:solidFill>
              </a:rPr>
            </a:br>
            <a:r>
              <a:rPr lang="de-DE" sz="2200" b="1" dirty="0">
                <a:solidFill>
                  <a:prstClr val="black"/>
                </a:solidFill>
              </a:rPr>
              <a:t>und ihm vergeben worden war, </a:t>
            </a:r>
            <a:br>
              <a:rPr lang="de-DE" sz="2200" b="1" dirty="0">
                <a:solidFill>
                  <a:prstClr val="black"/>
                </a:solidFill>
              </a:rPr>
            </a:br>
            <a:r>
              <a:rPr lang="de-DE" sz="2200" b="1" dirty="0">
                <a:solidFill>
                  <a:prstClr val="black"/>
                </a:solidFill>
              </a:rPr>
              <a:t>konnte er ohne Angst GOTTES Botschaft verkünden: </a:t>
            </a:r>
            <a:endParaRPr lang="en-US" sz="2200" b="1" noProof="0" dirty="0">
              <a:solidFill>
                <a:prstClr val="black"/>
              </a:solidFill>
            </a:endParaRPr>
          </a:p>
        </p:txBody>
      </p:sp>
      <p:sp>
        <p:nvSpPr>
          <p:cNvPr id="2" name="Scrollen: horizontal 1">
            <a:extLst>
              <a:ext uri="{FF2B5EF4-FFF2-40B4-BE49-F238E27FC236}">
                <a16:creationId xmlns:a16="http://schemas.microsoft.com/office/drawing/2014/main" id="{B556BE7D-FD63-F39E-4A32-DB16385DB402}"/>
              </a:ext>
            </a:extLst>
          </p:cNvPr>
          <p:cNvSpPr/>
          <p:nvPr/>
        </p:nvSpPr>
        <p:spPr>
          <a:xfrm>
            <a:off x="63680" y="34962"/>
            <a:ext cx="3613585" cy="932554"/>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Di,  </a:t>
            </a:r>
            <a:r>
              <a:rPr lang="de-DE" sz="2000" b="1" i="1" dirty="0">
                <a:solidFill>
                  <a:schemeClr val="tx1"/>
                </a:solidFill>
                <a:latin typeface="Candara" panose="020E0502030303020204" pitchFamily="34" charset="0"/>
              </a:rPr>
              <a:t>06.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JESAJA, Evangelist unter d. Propheten</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6746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3"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strips(upRight)">
                                      <p:cBhvr>
                                        <p:cTn id="16" dur="500"/>
                                        <p:tgtEl>
                                          <p:spTgt spid="8"/>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par>
                          <p:cTn id="28" fill="hold">
                            <p:stCondLst>
                              <p:cond delay="500"/>
                            </p:stCondLst>
                            <p:childTnLst>
                              <p:par>
                                <p:cTn id="29" presetID="37"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900" decel="100000" fill="hold"/>
                                        <p:tgtEl>
                                          <p:spTgt spid="18"/>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3911269194"/>
              </p:ext>
            </p:extLst>
          </p:nvPr>
        </p:nvGraphicFramePr>
        <p:xfrm>
          <a:off x="147484" y="1951869"/>
          <a:ext cx="11897031" cy="460055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10">
              <a:duotone>
                <a:schemeClr val="accent3">
                  <a:shade val="45000"/>
                  <a:satMod val="135000"/>
                </a:schemeClr>
                <a:prstClr val="white"/>
              </a:duotone>
              <a:extLst>
                <a:ext uri="{BEBA8EAE-BF5A-486C-A8C5-ECC9F3942E4B}">
                  <a14:imgProps xmlns:a14="http://schemas.microsoft.com/office/drawing/2010/main">
                    <a14:imgLayer r:embed="rId11">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CuadroTexto 10">
            <a:extLst>
              <a:ext uri="{FF2B5EF4-FFF2-40B4-BE49-F238E27FC236}">
                <a16:creationId xmlns:a16="http://schemas.microsoft.com/office/drawing/2014/main" id="{30E84AAA-F476-2003-1898-BC0EAC468A15}"/>
              </a:ext>
            </a:extLst>
          </p:cNvPr>
          <p:cNvSpPr txBox="1"/>
          <p:nvPr/>
        </p:nvSpPr>
        <p:spPr>
          <a:xfrm>
            <a:off x="0" y="1475172"/>
            <a:ext cx="10335126" cy="461665"/>
          </a:xfrm>
          <a:prstGeom prst="rect">
            <a:avLst/>
          </a:prstGeom>
          <a:noFill/>
        </p:spPr>
        <p:txBody>
          <a:bodyPr wrap="square" rtlCol="0">
            <a:spAutoFit/>
          </a:bodyPr>
          <a:lstStyle/>
          <a:p>
            <a:pPr algn="ctr">
              <a:spcBef>
                <a:spcPts val="600"/>
              </a:spcBef>
            </a:pPr>
            <a:r>
              <a:rPr lang="de-DE" sz="2400" b="1" dirty="0"/>
              <a:t>Jesaja 53 enthält eine ausführliche Erklärung des Erlösungsplans JESU:</a:t>
            </a:r>
            <a:endParaRPr lang="en-US" sz="2400" b="1" noProof="0" dirty="0"/>
          </a:p>
        </p:txBody>
      </p:sp>
      <p:sp>
        <p:nvSpPr>
          <p:cNvPr id="6" name="CuadroTexto 2">
            <a:extLst>
              <a:ext uri="{FF2B5EF4-FFF2-40B4-BE49-F238E27FC236}">
                <a16:creationId xmlns:a16="http://schemas.microsoft.com/office/drawing/2014/main" id="{B85AB69E-413D-D79B-C1EA-70916E7F270F}"/>
              </a:ext>
            </a:extLst>
          </p:cNvPr>
          <p:cNvSpPr txBox="1"/>
          <p:nvPr/>
        </p:nvSpPr>
        <p:spPr>
          <a:xfrm>
            <a:off x="3740945" y="0"/>
            <a:ext cx="7628897" cy="707886"/>
          </a:xfrm>
          <a:prstGeom prst="rect">
            <a:avLst/>
          </a:prstGeom>
          <a:noFill/>
        </p:spPr>
        <p:txBody>
          <a:bodyPr wrap="square">
            <a:spAutoFit/>
            <a:scene3d>
              <a:camera prst="orthographicFront"/>
              <a:lightRig rig="brightRoom" dir="t"/>
            </a:scene3d>
            <a:sp3d extrusionH="57150">
              <a:bevelT w="69850" h="38100" prst="cross"/>
            </a:sp3d>
          </a:bodyPr>
          <a:lstStyle/>
          <a:p>
            <a:pPr algn="ctr"/>
            <a:r>
              <a:rPr lang="en-U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JE</a:t>
            </a:r>
            <a:r>
              <a:rPr lang="en-US" sz="40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SAJA: DER MESSIAS PROPHET</a:t>
            </a:r>
          </a:p>
        </p:txBody>
      </p:sp>
      <p:sp>
        <p:nvSpPr>
          <p:cNvPr id="7" name="CuadroTexto 3">
            <a:extLst>
              <a:ext uri="{FF2B5EF4-FFF2-40B4-BE49-F238E27FC236}">
                <a16:creationId xmlns:a16="http://schemas.microsoft.com/office/drawing/2014/main" id="{42FD9FF7-AC4E-1E52-2EC1-94B7DEFFB3F4}"/>
              </a:ext>
            </a:extLst>
          </p:cNvPr>
          <p:cNvSpPr txBox="1"/>
          <p:nvPr/>
        </p:nvSpPr>
        <p:spPr>
          <a:xfrm>
            <a:off x="2993272" y="618919"/>
            <a:ext cx="8824105" cy="707886"/>
          </a:xfrm>
          <a:prstGeom prst="rect">
            <a:avLst/>
          </a:prstGeom>
          <a:noFill/>
        </p:spPr>
        <p:txBody>
          <a:bodyPr wrap="square">
            <a:spAutoFit/>
          </a:bodyPr>
          <a:lstStyle/>
          <a:p>
            <a:pPr algn="ctr"/>
            <a:r>
              <a:rPr lang="en-US" sz="2000" b="1" noProof="0"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rPr>
              <a:t>“</a:t>
            </a:r>
            <a:r>
              <a:rPr lang="de-DE" sz="2000" b="1"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rPr>
              <a:t>Wir gingen alle in die Irre wie Schafe, ein jeder sah auf seinen Weg. </a:t>
            </a:r>
            <a:br>
              <a:rPr lang="de-DE" sz="2000" b="1"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rPr>
            </a:br>
            <a:r>
              <a:rPr lang="de-DE" sz="2000" b="1"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rPr>
              <a:t>Aber der HERR warf unser aller Sünde auf Ihn</a:t>
            </a:r>
            <a:r>
              <a:rPr lang="en-US" sz="2000" b="1" noProof="0"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rPr>
              <a:t>.” </a:t>
            </a:r>
            <a:r>
              <a:rPr lang="en-US" sz="1600" b="1" noProof="0"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rPr>
              <a:t>(Jesaja 53:6)</a:t>
            </a:r>
            <a:endParaRPr lang="en-US" sz="2000" b="1" noProof="0" dirty="0">
              <a:solidFill>
                <a:schemeClr val="bg2">
                  <a:lumMod val="40000"/>
                  <a:lumOff val="60000"/>
                </a:schemeClr>
              </a:solidFill>
              <a:effectLst>
                <a:outerShdw blurRad="38100" dist="38100" dir="2700000" algn="tl">
                  <a:srgbClr val="000000">
                    <a:alpha val="43137"/>
                  </a:srgbClr>
                </a:outerShdw>
              </a:effectLst>
              <a:latin typeface="Candara" panose="020E0502030303020204" pitchFamily="34" charset="0"/>
            </a:endParaRPr>
          </a:p>
        </p:txBody>
      </p:sp>
      <p:sp>
        <p:nvSpPr>
          <p:cNvPr id="8" name="Scrollen: horizontal 7">
            <a:extLst>
              <a:ext uri="{FF2B5EF4-FFF2-40B4-BE49-F238E27FC236}">
                <a16:creationId xmlns:a16="http://schemas.microsoft.com/office/drawing/2014/main" id="{5D30EA4D-AE43-6B1F-989B-3F898EF69F22}"/>
              </a:ext>
            </a:extLst>
          </p:cNvPr>
          <p:cNvSpPr/>
          <p:nvPr/>
        </p:nvSpPr>
        <p:spPr>
          <a:xfrm>
            <a:off x="63680" y="34962"/>
            <a:ext cx="3613585" cy="932554"/>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Di,  </a:t>
            </a:r>
            <a:r>
              <a:rPr lang="de-DE" sz="2000" b="1" i="1" dirty="0">
                <a:solidFill>
                  <a:schemeClr val="tx1"/>
                </a:solidFill>
                <a:latin typeface="Candara" panose="020E0502030303020204" pitchFamily="34" charset="0"/>
              </a:rPr>
              <a:t>06.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JESAJA, Evangelist unter d. Propheten</a:t>
            </a:r>
            <a:endParaRPr lang="de-DE" sz="2000" b="1" i="1" noProof="0" dirty="0">
              <a:solidFill>
                <a:schemeClr val="tx1"/>
              </a:solidFill>
              <a:latin typeface="Candara" panose="020E0502030303020204" pitchFamily="34" charset="0"/>
            </a:endParaRPr>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10910205" y="-63288"/>
            <a:ext cx="1543629" cy="2061608"/>
          </a:xfrm>
          <a:prstGeom prst="rect">
            <a:avLst/>
          </a:prstGeom>
          <a:effectLst>
            <a:softEdge rad="317500"/>
          </a:effectLst>
        </p:spPr>
      </p:pic>
    </p:spTree>
    <p:extLst>
      <p:ext uri="{BB962C8B-B14F-4D97-AF65-F5344CB8AC3E}">
        <p14:creationId xmlns:p14="http://schemas.microsoft.com/office/powerpoint/2010/main" val="6780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26"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13">
                                            <p:graphicEl>
                                              <a:dgm id="{F6438344-8F0F-4DC4-B75E-CF562DB342BA}"/>
                                            </p:graphicEl>
                                          </p:spTgt>
                                        </p:tgtEl>
                                      </p:cBhvr>
                                    </p:animEffect>
                                    <p:anim calcmode="lin" valueType="num">
                                      <p:cBhvr>
                                        <p:cTn id="29"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3"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13">
                                            <p:graphicEl>
                                              <a:dgm id="{900C7FC6-8112-41E9-9028-5FA0098927D2}"/>
                                            </p:graphicEl>
                                          </p:spTgt>
                                        </p:tgtEl>
                                      </p:cBhvr>
                                    </p:animEffect>
                                    <p:anim calcmode="lin" valueType="num">
                                      <p:cBhvr>
                                        <p:cTn id="36"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2"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13">
                                            <p:graphicEl>
                                              <a:dgm id="{7DF17FC3-A427-416A-9371-0A0113350C66}"/>
                                            </p:graphicEl>
                                          </p:spTgt>
                                        </p:tgtEl>
                                      </p:cBhvr>
                                    </p:animEffect>
                                    <p:anim calcmode="lin" valueType="num">
                                      <p:cBhvr>
                                        <p:cTn id="45"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49"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13">
                                            <p:graphicEl>
                                              <a:dgm id="{D4FF5664-0623-4096-9F26-41F8EF382369}"/>
                                            </p:graphicEl>
                                          </p:spTgt>
                                        </p:tgtEl>
                                      </p:cBhvr>
                                    </p:animEffect>
                                    <p:anim calcmode="lin" valueType="num">
                                      <p:cBhvr>
                                        <p:cTn id="52"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58"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13">
                                            <p:graphicEl>
                                              <a:dgm id="{24448896-CA1D-4883-BE3F-84CB5DDCC757}"/>
                                            </p:graphicEl>
                                          </p:spTgt>
                                        </p:tgtEl>
                                      </p:cBhvr>
                                    </p:animEffect>
                                    <p:anim calcmode="lin" valueType="num">
                                      <p:cBhvr>
                                        <p:cTn id="61"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5"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13">
                                            <p:graphicEl>
                                              <a:dgm id="{D0C04B62-7486-41F9-B79B-C48B34E31EE6}"/>
                                            </p:graphicEl>
                                          </p:spTgt>
                                        </p:tgtEl>
                                      </p:cBhvr>
                                    </p:animEffect>
                                    <p:anim calcmode="lin" valueType="num">
                                      <p:cBhvr>
                                        <p:cTn id="68"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4"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13">
                                            <p:graphicEl>
                                              <a:dgm id="{5BA0408C-669B-45DF-995D-F2F35FC9DD3D}"/>
                                            </p:graphicEl>
                                          </p:spTgt>
                                        </p:tgtEl>
                                      </p:cBhvr>
                                    </p:animEffect>
                                    <p:anim calcmode="lin" valueType="num">
                                      <p:cBhvr>
                                        <p:cTn id="77"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1"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13">
                                            <p:graphicEl>
                                              <a:dgm id="{F328A671-F538-4EAD-88EA-C1B65401CB01}"/>
                                            </p:graphicEl>
                                          </p:spTgt>
                                        </p:tgtEl>
                                      </p:cBhvr>
                                    </p:animEffect>
                                    <p:anim calcmode="lin" valueType="num">
                                      <p:cBhvr>
                                        <p:cTn id="84"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0"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13">
                                            <p:graphicEl>
                                              <a:dgm id="{AE878031-4BBF-4EF4-9556-33969B6A0D0E}"/>
                                            </p:graphicEl>
                                          </p:spTgt>
                                        </p:tgtEl>
                                      </p:cBhvr>
                                    </p:animEffect>
                                    <p:anim calcmode="lin" valueType="num">
                                      <p:cBhvr>
                                        <p:cTn id="93"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97"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13">
                                            <p:graphicEl>
                                              <a:dgm id="{EDF251BE-D7CD-436E-B59C-0606C669B925}"/>
                                            </p:graphicEl>
                                          </p:spTgt>
                                        </p:tgtEl>
                                      </p:cBhvr>
                                    </p:animEffect>
                                    <p:anim calcmode="lin" valueType="num">
                                      <p:cBhvr>
                                        <p:cTn id="100"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06"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13">
                                            <p:graphicEl>
                                              <a:dgm id="{A3375F40-8DD6-4373-81D7-EE4B422B8BEF}"/>
                                            </p:graphicEl>
                                          </p:spTgt>
                                        </p:tgtEl>
                                      </p:cBhvr>
                                    </p:animEffect>
                                    <p:anim calcmode="lin" valueType="num">
                                      <p:cBhvr>
                                        <p:cTn id="109"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3"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13">
                                            <p:graphicEl>
                                              <a:dgm id="{05B072B4-7394-49EE-880D-7A0C05073BAC}"/>
                                            </p:graphicEl>
                                          </p:spTgt>
                                        </p:tgtEl>
                                      </p:cBhvr>
                                    </p:animEffect>
                                    <p:anim calcmode="lin" valueType="num">
                                      <p:cBhvr>
                                        <p:cTn id="116"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2"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13">
                                            <p:graphicEl>
                                              <a:dgm id="{5237D0B7-7F65-4461-9797-CB2C5C38E1A5}"/>
                                            </p:graphicEl>
                                          </p:spTgt>
                                        </p:tgtEl>
                                      </p:cBhvr>
                                    </p:animEffect>
                                    <p:anim calcmode="lin" valueType="num">
                                      <p:cBhvr>
                                        <p:cTn id="125"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29"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13">
                                            <p:graphicEl>
                                              <a:dgm id="{46E0D814-1770-4727-9EF9-9B6BC6CB9647}"/>
                                            </p:graphicEl>
                                          </p:spTgt>
                                        </p:tgtEl>
                                      </p:cBhvr>
                                    </p:animEffect>
                                    <p:anim calcmode="lin" valueType="num">
                                      <p:cBhvr>
                                        <p:cTn id="132"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38"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13">
                                            <p:graphicEl>
                                              <a:dgm id="{12656DD7-776A-4FBB-B7F0-7C60A02F2F49}"/>
                                            </p:graphicEl>
                                          </p:spTgt>
                                        </p:tgtEl>
                                      </p:cBhvr>
                                    </p:animEffect>
                                    <p:anim calcmode="lin" valueType="num">
                                      <p:cBhvr>
                                        <p:cTn id="141"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5"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13">
                                            <p:graphicEl>
                                              <a:dgm id="{0BF2E09E-5358-4A27-9A8E-579579F6657C}"/>
                                            </p:graphicEl>
                                          </p:spTgt>
                                        </p:tgtEl>
                                      </p:cBhvr>
                                    </p:animEffect>
                                    <p:anim calcmode="lin" valueType="num">
                                      <p:cBhvr>
                                        <p:cTn id="148"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4"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13">
                                            <p:graphicEl>
                                              <a:dgm id="{5B87B8EE-EC59-410A-BC31-2F01366AE4A7}"/>
                                            </p:graphicEl>
                                          </p:spTgt>
                                        </p:tgtEl>
                                      </p:cBhvr>
                                    </p:animEffect>
                                    <p:anim calcmode="lin" valueType="num">
                                      <p:cBhvr>
                                        <p:cTn id="157"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1"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13">
                                            <p:graphicEl>
                                              <a:dgm id="{8BACC5E0-2473-4196-928F-E4A3074963F0}"/>
                                            </p:graphicEl>
                                          </p:spTgt>
                                        </p:tgtEl>
                                      </p:cBhvr>
                                    </p:animEffect>
                                    <p:anim calcmode="lin" valueType="num">
                                      <p:cBhvr>
                                        <p:cTn id="164"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0"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13">
                                            <p:graphicEl>
                                              <a:dgm id="{221F4DF1-C4D6-463F-A71F-CFB4A107A606}"/>
                                            </p:graphicEl>
                                          </p:spTgt>
                                        </p:tgtEl>
                                      </p:cBhvr>
                                    </p:animEffect>
                                    <p:anim calcmode="lin" valueType="num">
                                      <p:cBhvr>
                                        <p:cTn id="173"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77"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13">
                                            <p:graphicEl>
                                              <a:dgm id="{5DA6CDA0-395F-491F-ABB7-6ED4F5BF27E4}"/>
                                            </p:graphicEl>
                                          </p:spTgt>
                                        </p:tgtEl>
                                      </p:cBhvr>
                                    </p:animEffect>
                                    <p:anim calcmode="lin" valueType="num">
                                      <p:cBhvr>
                                        <p:cTn id="180"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86"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13">
                                            <p:graphicEl>
                                              <a:dgm id="{CD8BC6EB-CBE6-4AFE-872D-39830C0A1935}"/>
                                            </p:graphicEl>
                                          </p:spTgt>
                                        </p:tgtEl>
                                      </p:cBhvr>
                                    </p:animEffect>
                                    <p:anim calcmode="lin" valueType="num">
                                      <p:cBhvr>
                                        <p:cTn id="189"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3"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13">
                                            <p:graphicEl>
                                              <a:dgm id="{158A3A02-EB17-4596-B68B-7CAFDB9A99E5}"/>
                                            </p:graphicEl>
                                          </p:spTgt>
                                        </p:tgtEl>
                                      </p:cBhvr>
                                    </p:animEffect>
                                    <p:anim calcmode="lin" valueType="num">
                                      <p:cBhvr>
                                        <p:cTn id="196"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2"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13">
                                            <p:graphicEl>
                                              <a:dgm id="{A6C372CA-8BFD-4004-8FB0-0CAC06FFF0DA}"/>
                                            </p:graphicEl>
                                          </p:spTgt>
                                        </p:tgtEl>
                                      </p:cBhvr>
                                    </p:animEffect>
                                    <p:anim calcmode="lin" valueType="num">
                                      <p:cBhvr>
                                        <p:cTn id="205"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09"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13">
                                            <p:graphicEl>
                                              <a:dgm id="{E0BCFF9E-D978-42AC-9151-B4B106A83126}"/>
                                            </p:graphicEl>
                                          </p:spTgt>
                                        </p:tgtEl>
                                      </p:cBhvr>
                                    </p:animEffect>
                                    <p:anim calcmode="lin" valueType="num">
                                      <p:cBhvr>
                                        <p:cTn id="212"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3" cstate="hqprint">
            <a:extLst>
              <a:ext uri="{28A0092B-C50C-407E-A947-70E740481C1C}">
                <a14:useLocalDpi xmlns:a14="http://schemas.microsoft.com/office/drawing/2010/main"/>
              </a:ext>
            </a:extLst>
          </a:blip>
          <a:srcRect b="1737"/>
          <a:stretch>
            <a:fillRect/>
          </a:stretch>
        </p:blipFill>
        <p:spPr>
          <a:xfrm>
            <a:off x="9151388" y="1319807"/>
            <a:ext cx="2881096" cy="4111932"/>
          </a:xfrm>
          <a:prstGeom prst="rect">
            <a:avLst/>
          </a:prstGeom>
          <a:effectLst>
            <a:softEdge rad="127000"/>
          </a:effectLst>
        </p:spPr>
      </p:pic>
      <p:sp>
        <p:nvSpPr>
          <p:cNvPr id="3" name="CuadroTexto 2">
            <a:extLst>
              <a:ext uri="{FF2B5EF4-FFF2-40B4-BE49-F238E27FC236}">
                <a16:creationId xmlns:a16="http://schemas.microsoft.com/office/drawing/2014/main" id="{25A959B8-DFA6-BBE9-4C58-E98E15361F30}"/>
              </a:ext>
            </a:extLst>
          </p:cNvPr>
          <p:cNvSpPr txBox="1"/>
          <p:nvPr/>
        </p:nvSpPr>
        <p:spPr>
          <a:xfrm>
            <a:off x="2862436" y="-76200"/>
            <a:ext cx="9329563" cy="769441"/>
          </a:xfrm>
          <a:prstGeom prst="rect">
            <a:avLst/>
          </a:prstGeom>
          <a:noFill/>
        </p:spPr>
        <p:txBody>
          <a:bodyPr wrap="square">
            <a:spAutoFit/>
          </a:bodyPr>
          <a:lstStyle/>
          <a:p>
            <a:pPr algn="ctr"/>
            <a:r>
              <a:rPr lang="en-US" sz="4400" b="1" spc="-100" noProof="0" dirty="0">
                <a:ln w="9525">
                  <a:solidFill>
                    <a:schemeClr val="bg1"/>
                  </a:solidFill>
                  <a:prstDash val="solid"/>
                </a:ln>
                <a:solidFill>
                  <a:schemeClr val="accent5"/>
                </a:solidFill>
                <a:effectLst>
                  <a:outerShdw blurRad="12700" dist="38100" dir="8700000" algn="tl" rotWithShape="0">
                    <a:schemeClr val="bg1"/>
                  </a:outerShdw>
                </a:effectLst>
              </a:rPr>
              <a:t>DANIEL: DER PROPHET </a:t>
            </a:r>
            <a:r>
              <a:rPr lang="en-US" sz="4400" b="1" spc="-100" dirty="0">
                <a:ln w="9525">
                  <a:solidFill>
                    <a:schemeClr val="bg1"/>
                  </a:solidFill>
                  <a:prstDash val="solid"/>
                </a:ln>
                <a:solidFill>
                  <a:schemeClr val="accent5"/>
                </a:solidFill>
                <a:effectLst>
                  <a:outerShdw blurRad="12700" dist="38100" dir="8700000" algn="tl" rotWithShape="0">
                    <a:schemeClr val="bg1"/>
                  </a:outerShdw>
                </a:effectLst>
              </a:rPr>
              <a:t>DER ZUKUNFT</a:t>
            </a:r>
            <a:endParaRPr lang="en-US" sz="4400" b="1" spc="-100" noProof="0" dirty="0">
              <a:ln w="9525">
                <a:solidFill>
                  <a:schemeClr val="bg1"/>
                </a:solidFill>
                <a:prstDash val="solid"/>
              </a:ln>
              <a:solidFill>
                <a:schemeClr val="accent5"/>
              </a:solidFill>
              <a:effectLst>
                <a:outerShdw blurRad="12700" dist="38100" dir="8700000" algn="tl" rotWithShape="0">
                  <a:schemeClr val="bg1"/>
                </a:outerShdw>
              </a:effectLst>
            </a:endParaRPr>
          </a:p>
        </p:txBody>
      </p:sp>
      <p:sp>
        <p:nvSpPr>
          <p:cNvPr id="4" name="CuadroTexto 3">
            <a:extLst>
              <a:ext uri="{FF2B5EF4-FFF2-40B4-BE49-F238E27FC236}">
                <a16:creationId xmlns:a16="http://schemas.microsoft.com/office/drawing/2014/main" id="{C6E762EC-EC65-41BF-D464-F37E3FD2AA0A}"/>
              </a:ext>
            </a:extLst>
          </p:cNvPr>
          <p:cNvSpPr txBox="1"/>
          <p:nvPr/>
        </p:nvSpPr>
        <p:spPr>
          <a:xfrm>
            <a:off x="2572150" y="658654"/>
            <a:ext cx="9848451" cy="954107"/>
          </a:xfrm>
          <a:prstGeom prst="rect">
            <a:avLst/>
          </a:prstGeom>
          <a:noFill/>
        </p:spPr>
        <p:txBody>
          <a:bodyPr wrap="square">
            <a:spAutoFit/>
            <a:scene3d>
              <a:camera prst="orthographicFront"/>
              <a:lightRig rig="threePt" dir="t"/>
            </a:scene3d>
            <a:sp3d extrusionH="57150">
              <a:bevelT w="38100" h="38100"/>
            </a:sp3d>
          </a:bodyPr>
          <a:lstStyle/>
          <a:p>
            <a:pPr algn="ctr"/>
            <a:r>
              <a:rPr lang="en-US" sz="2000" b="1" noProof="0" dirty="0">
                <a:solidFill>
                  <a:schemeClr val="accent6">
                    <a:lumMod val="75000"/>
                  </a:schemeClr>
                </a:solidFill>
                <a:latin typeface="Candara" panose="020E0502030303020204" pitchFamily="34" charset="0"/>
              </a:rPr>
              <a:t>“</a:t>
            </a:r>
            <a:r>
              <a:rPr lang="de-DE" sz="2000" b="1" dirty="0">
                <a:solidFill>
                  <a:schemeClr val="accent6">
                    <a:lumMod val="75000"/>
                  </a:schemeClr>
                </a:solidFill>
                <a:latin typeface="Candara" panose="020E0502030303020204" pitchFamily="34" charset="0"/>
              </a:rPr>
              <a:t>Aber es ist ein GOTT im Himmel, der kann verborgene Dinge offenbaren; </a:t>
            </a:r>
            <a:br>
              <a:rPr lang="de-DE" sz="2000" b="1" dirty="0">
                <a:solidFill>
                  <a:schemeClr val="accent6">
                    <a:lumMod val="75000"/>
                  </a:schemeClr>
                </a:solidFill>
                <a:latin typeface="Candara" panose="020E0502030303020204" pitchFamily="34" charset="0"/>
              </a:rPr>
            </a:br>
            <a:r>
              <a:rPr lang="de-DE" sz="2000" b="1" dirty="0">
                <a:solidFill>
                  <a:schemeClr val="accent6">
                    <a:lumMod val="75000"/>
                  </a:schemeClr>
                </a:solidFill>
                <a:latin typeface="Candara" panose="020E0502030303020204" pitchFamily="34" charset="0"/>
              </a:rPr>
              <a:t>Der hat dem König Nebukadnezar angezeigt, was in künftigen Zeiten geschehen soll.</a:t>
            </a:r>
            <a:r>
              <a:rPr lang="en-US" sz="2000" b="1" noProof="0" dirty="0">
                <a:solidFill>
                  <a:schemeClr val="accent6">
                    <a:lumMod val="75000"/>
                  </a:schemeClr>
                </a:solidFill>
                <a:latin typeface="Candara" panose="020E0502030303020204" pitchFamily="34" charset="0"/>
              </a:rPr>
              <a:t>” </a:t>
            </a:r>
            <a:br>
              <a:rPr lang="en-US" sz="2000" b="1" noProof="0" dirty="0">
                <a:solidFill>
                  <a:schemeClr val="accent6">
                    <a:lumMod val="75000"/>
                  </a:schemeClr>
                </a:solidFill>
                <a:latin typeface="Candara" panose="020E0502030303020204" pitchFamily="34" charset="0"/>
              </a:rPr>
            </a:br>
            <a:r>
              <a:rPr lang="en-US" sz="1600" b="1" noProof="0" dirty="0">
                <a:solidFill>
                  <a:schemeClr val="accent6">
                    <a:lumMod val="75000"/>
                  </a:schemeClr>
                </a:solidFill>
                <a:latin typeface="Candara" panose="020E0502030303020204" pitchFamily="34" charset="0"/>
              </a:rPr>
              <a:t>(Daniel 2:28a LÜ 1912)</a:t>
            </a:r>
            <a:endParaRPr lang="en-US" sz="2000" b="1" noProof="0" dirty="0">
              <a:solidFill>
                <a:schemeClr val="accent6">
                  <a:lumMod val="75000"/>
                </a:schemeClr>
              </a:solidFill>
              <a:latin typeface="Candara" panose="020E0502030303020204" pitchFamily="34" charset="0"/>
            </a:endParaRPr>
          </a:p>
        </p:txBody>
      </p:sp>
      <p:sp>
        <p:nvSpPr>
          <p:cNvPr id="5" name="CuadroTexto 4">
            <a:extLst>
              <a:ext uri="{FF2B5EF4-FFF2-40B4-BE49-F238E27FC236}">
                <a16:creationId xmlns:a16="http://schemas.microsoft.com/office/drawing/2014/main" id="{86682C84-93DD-8463-E4F9-537CCB4F5132}"/>
              </a:ext>
            </a:extLst>
          </p:cNvPr>
          <p:cNvSpPr txBox="1"/>
          <p:nvPr/>
        </p:nvSpPr>
        <p:spPr>
          <a:xfrm>
            <a:off x="-889310" y="4550126"/>
            <a:ext cx="11718757" cy="2123658"/>
          </a:xfrm>
          <a:prstGeom prst="rect">
            <a:avLst/>
          </a:prstGeom>
          <a:noFill/>
        </p:spPr>
        <p:txBody>
          <a:bodyPr wrap="square" rtlCol="0">
            <a:spAutoFit/>
          </a:bodyPr>
          <a:lstStyle/>
          <a:p>
            <a:pPr algn="ctr">
              <a:spcBef>
                <a:spcPts val="600"/>
              </a:spcBef>
            </a:pPr>
            <a:r>
              <a:rPr lang="de-DE" sz="2200" b="1" dirty="0"/>
              <a:t>Von Anfang an war Daniel für seine Treue bekannt. </a:t>
            </a:r>
            <a:br>
              <a:rPr lang="de-DE" sz="2200" b="1" dirty="0"/>
            </a:br>
            <a:r>
              <a:rPr lang="de-DE" sz="2200" b="1" dirty="0"/>
              <a:t>Er war treu im Essen (Dan. 1,8); </a:t>
            </a:r>
            <a:br>
              <a:rPr lang="de-DE" sz="2200" b="1" dirty="0"/>
            </a:br>
            <a:r>
              <a:rPr lang="de-DE" sz="2200" b="1" dirty="0"/>
              <a:t>er war treu darin, GOTT zu verherrlichen (Dan. 2,27-30); </a:t>
            </a:r>
            <a:br>
              <a:rPr lang="de-DE" sz="2200" b="1" dirty="0"/>
            </a:br>
            <a:r>
              <a:rPr lang="de-DE" sz="2200" b="1" dirty="0"/>
              <a:t>er war treu darin, das Böse für Nebukadnezar vorherzusagen (Dan. 4,19); </a:t>
            </a:r>
            <a:br>
              <a:rPr lang="de-DE" sz="2200" b="1" dirty="0"/>
            </a:br>
            <a:r>
              <a:rPr lang="de-DE" sz="2200" b="1" dirty="0"/>
              <a:t>er war treu darin, Belshazzars Sünde zu verurteilen (Dan. 5,22-23); </a:t>
            </a:r>
            <a:br>
              <a:rPr lang="de-DE" sz="2200" b="1" dirty="0"/>
            </a:br>
            <a:r>
              <a:rPr lang="de-DE" sz="2200" b="1" dirty="0"/>
              <a:t>er war treu in seinem Gebetsleben (Dan. 6,10).</a:t>
            </a:r>
            <a:endParaRPr lang="en-US" sz="2200" b="1" noProof="0" dirty="0"/>
          </a:p>
        </p:txBody>
      </p:sp>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4" cstate="print">
            <a:extLst>
              <a:ext uri="{28A0092B-C50C-407E-A947-70E740481C1C}">
                <a14:useLocalDpi xmlns:a14="http://schemas.microsoft.com/office/drawing/2010/main"/>
              </a:ext>
            </a:extLst>
          </a:blip>
          <a:srcRect b="24682"/>
          <a:stretch>
            <a:fillRect/>
          </a:stretch>
        </p:blipFill>
        <p:spPr>
          <a:xfrm>
            <a:off x="-166307" y="1132437"/>
            <a:ext cx="3000051" cy="2844252"/>
          </a:xfrm>
          <a:prstGeom prst="rect">
            <a:avLst/>
          </a:prstGeom>
          <a:effectLst>
            <a:softEdge rad="317500"/>
          </a:effectLst>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5">
            <a:extLst>
              <a:ext uri="{28A0092B-C50C-407E-A947-70E740481C1C}">
                <a14:useLocalDpi xmlns:a14="http://schemas.microsoft.com/office/drawing/2010/main"/>
              </a:ext>
            </a:extLst>
          </a:blip>
          <a:srcRect l="-2598" t="-1245" r="5511" b="9457"/>
          <a:stretch>
            <a:fillRect/>
          </a:stretch>
        </p:blipFill>
        <p:spPr>
          <a:xfrm>
            <a:off x="3040612" y="1157421"/>
            <a:ext cx="2844391" cy="3463645"/>
          </a:xfrm>
          <a:prstGeom prst="rect">
            <a:avLst/>
          </a:prstGeom>
          <a:effectLst>
            <a:softEdge rad="127000"/>
          </a:effectLst>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331063" y="1447158"/>
            <a:ext cx="2257158" cy="2948393"/>
          </a:xfrm>
          <a:prstGeom prst="rect">
            <a:avLst/>
          </a:prstGeom>
          <a:effectLst>
            <a:softEdge rad="317500"/>
          </a:effectLst>
        </p:spPr>
      </p:pic>
      <p:sp>
        <p:nvSpPr>
          <p:cNvPr id="2" name="Scrollen: horizontal 1">
            <a:extLst>
              <a:ext uri="{FF2B5EF4-FFF2-40B4-BE49-F238E27FC236}">
                <a16:creationId xmlns:a16="http://schemas.microsoft.com/office/drawing/2014/main" id="{E981CA17-901D-671F-C288-3E9EB144FD2C}"/>
              </a:ext>
            </a:extLst>
          </p:cNvPr>
          <p:cNvSpPr/>
          <p:nvPr/>
        </p:nvSpPr>
        <p:spPr>
          <a:xfrm>
            <a:off x="40561" y="31334"/>
            <a:ext cx="2821876" cy="1194200"/>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dirty="0">
                <a:solidFill>
                  <a:schemeClr val="tx1"/>
                </a:solidFill>
                <a:latin typeface="Candara" panose="020E0502030303020204" pitchFamily="34" charset="0"/>
              </a:rPr>
              <a:t>M</a:t>
            </a:r>
            <a:r>
              <a:rPr lang="de-DE" sz="2000" b="1" i="1" noProof="0" dirty="0">
                <a:solidFill>
                  <a:schemeClr val="tx1"/>
                </a:solidFill>
                <a:latin typeface="Candara" panose="020E0502030303020204" pitchFamily="34" charset="0"/>
              </a:rPr>
              <a:t>i,  </a:t>
            </a:r>
            <a:r>
              <a:rPr lang="de-DE" sz="2000" b="1" i="1" dirty="0">
                <a:solidFill>
                  <a:schemeClr val="tx1"/>
                </a:solidFill>
                <a:latin typeface="Candara" panose="020E0502030303020204" pitchFamily="34" charset="0"/>
              </a:rPr>
              <a:t>07.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DANIEL, der treue Seher</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par>
                          <p:cTn id="21" fill="hold">
                            <p:stCondLst>
                              <p:cond delay="2375"/>
                            </p:stCondLst>
                            <p:childTnLst>
                              <p:par>
                                <p:cTn id="22" presetID="22" presetClass="entr" presetSubtype="8" fill="hold" grpId="0" nodeType="afterEffect">
                                  <p:stCondLst>
                                    <p:cond delay="0"/>
                                  </p:stCondLst>
                                  <p:childTnLst>
                                    <p:set>
                                      <p:cBhvr>
                                        <p:cTn id="23" dur="1" fill="hold">
                                          <p:stCondLst>
                                            <p:cond delay="0"/>
                                          </p:stCondLst>
                                        </p:cTn>
                                        <p:tgtEl>
                                          <p:spTgt spid="2">
                                            <p:bg/>
                                          </p:spTgt>
                                        </p:tgtEl>
                                        <p:attrNameLst>
                                          <p:attrName>style.visibility</p:attrName>
                                        </p:attrNameLst>
                                      </p:cBhvr>
                                      <p:to>
                                        <p:strVal val="visible"/>
                                      </p:to>
                                    </p:set>
                                    <p:animEffect transition="in" filter="wipe(left)">
                                      <p:cBhvr>
                                        <p:cTn id="24" dur="500"/>
                                        <p:tgtEl>
                                          <p:spTgt spid="2">
                                            <p:bg/>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animEffect transition="in" filter="wipe(left)">
                                      <p:cBhvr>
                                        <p:cTn id="27" dur="500"/>
                                        <p:tgtEl>
                                          <p:spTgt spid="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750" fill="hold"/>
                                        <p:tgtEl>
                                          <p:spTgt spid="10"/>
                                        </p:tgtEl>
                                        <p:attrNameLst>
                                          <p:attrName>ppt_x</p:attrName>
                                        </p:attrNameLst>
                                      </p:cBhvr>
                                      <p:tavLst>
                                        <p:tav tm="0">
                                          <p:val>
                                            <p:strVal val="0-#ppt_w/2"/>
                                          </p:val>
                                        </p:tav>
                                        <p:tav tm="100000">
                                          <p:val>
                                            <p:strVal val="#ppt_x"/>
                                          </p:val>
                                        </p:tav>
                                      </p:tavLst>
                                    </p:anim>
                                    <p:anim calcmode="lin" valueType="num">
                                      <p:cBhvr additive="base">
                                        <p:cTn id="33" dur="750" fill="hold"/>
                                        <p:tgtEl>
                                          <p:spTgt spid="10"/>
                                        </p:tgtEl>
                                        <p:attrNameLst>
                                          <p:attrName>ppt_y</p:attrName>
                                        </p:attrNameLst>
                                      </p:cBhvr>
                                      <p:tavLst>
                                        <p:tav tm="0">
                                          <p:val>
                                            <p:strVal val="#ppt_y"/>
                                          </p:val>
                                        </p:tav>
                                        <p:tav tm="100000">
                                          <p:val>
                                            <p:strVal val="#ppt_y"/>
                                          </p:val>
                                        </p:tav>
                                      </p:tavLst>
                                    </p:anim>
                                  </p:childTnLst>
                                </p:cTn>
                              </p:par>
                            </p:childTnLst>
                          </p:cTn>
                        </p:par>
                        <p:par>
                          <p:cTn id="34" fill="hold">
                            <p:stCondLst>
                              <p:cond delay="750"/>
                            </p:stCondLst>
                            <p:childTnLst>
                              <p:par>
                                <p:cTn id="35" presetID="2" presetClass="entr" presetSubtype="8"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750" fill="hold"/>
                                        <p:tgtEl>
                                          <p:spTgt spid="12"/>
                                        </p:tgtEl>
                                        <p:attrNameLst>
                                          <p:attrName>ppt_x</p:attrName>
                                        </p:attrNameLst>
                                      </p:cBhvr>
                                      <p:tavLst>
                                        <p:tav tm="0">
                                          <p:val>
                                            <p:strVal val="0-#ppt_w/2"/>
                                          </p:val>
                                        </p:tav>
                                        <p:tav tm="100000">
                                          <p:val>
                                            <p:strVal val="#ppt_x"/>
                                          </p:val>
                                        </p:tav>
                                      </p:tavLst>
                                    </p:anim>
                                    <p:anim calcmode="lin" valueType="num">
                                      <p:cBhvr additive="base">
                                        <p:cTn id="38" dur="750" fill="hold"/>
                                        <p:tgtEl>
                                          <p:spTgt spid="12"/>
                                        </p:tgtEl>
                                        <p:attrNameLst>
                                          <p:attrName>ppt_y</p:attrName>
                                        </p:attrNameLst>
                                      </p:cBhvr>
                                      <p:tavLst>
                                        <p:tav tm="0">
                                          <p:val>
                                            <p:strVal val="#ppt_y"/>
                                          </p:val>
                                        </p:tav>
                                        <p:tav tm="100000">
                                          <p:val>
                                            <p:strVal val="#ppt_y"/>
                                          </p:val>
                                        </p:tav>
                                      </p:tavLst>
                                    </p:anim>
                                  </p:childTnLst>
                                </p:cTn>
                              </p:par>
                            </p:childTnLst>
                          </p:cTn>
                        </p:par>
                        <p:par>
                          <p:cTn id="39" fill="hold">
                            <p:stCondLst>
                              <p:cond delay="1500"/>
                            </p:stCondLst>
                            <p:childTnLst>
                              <p:par>
                                <p:cTn id="40" presetID="2" presetClass="entr" presetSubtype="8"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750" fill="hold"/>
                                        <p:tgtEl>
                                          <p:spTgt spid="14"/>
                                        </p:tgtEl>
                                        <p:attrNameLst>
                                          <p:attrName>ppt_x</p:attrName>
                                        </p:attrNameLst>
                                      </p:cBhvr>
                                      <p:tavLst>
                                        <p:tav tm="0">
                                          <p:val>
                                            <p:strVal val="0-#ppt_w/2"/>
                                          </p:val>
                                        </p:tav>
                                        <p:tav tm="100000">
                                          <p:val>
                                            <p:strVal val="#ppt_x"/>
                                          </p:val>
                                        </p:tav>
                                      </p:tavLst>
                                    </p:anim>
                                    <p:anim calcmode="lin" valueType="num">
                                      <p:cBhvr additive="base">
                                        <p:cTn id="43" dur="750" fill="hold"/>
                                        <p:tgtEl>
                                          <p:spTgt spid="14"/>
                                        </p:tgtEl>
                                        <p:attrNameLst>
                                          <p:attrName>ppt_y</p:attrName>
                                        </p:attrNameLst>
                                      </p:cBhvr>
                                      <p:tavLst>
                                        <p:tav tm="0">
                                          <p:val>
                                            <p:strVal val="#ppt_y"/>
                                          </p:val>
                                        </p:tav>
                                        <p:tav tm="100000">
                                          <p:val>
                                            <p:strVal val="#ppt_y"/>
                                          </p:val>
                                        </p:tav>
                                      </p:tavLst>
                                    </p:anim>
                                  </p:childTnLst>
                                </p:cTn>
                              </p:par>
                            </p:childTnLst>
                          </p:cTn>
                        </p:par>
                        <p:par>
                          <p:cTn id="44" fill="hold">
                            <p:stCondLst>
                              <p:cond delay="2250"/>
                            </p:stCondLst>
                            <p:childTnLst>
                              <p:par>
                                <p:cTn id="45" presetID="2" presetClass="entr" presetSubtype="8"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750" fill="hold"/>
                                        <p:tgtEl>
                                          <p:spTgt spid="16"/>
                                        </p:tgtEl>
                                        <p:attrNameLst>
                                          <p:attrName>ppt_x</p:attrName>
                                        </p:attrNameLst>
                                      </p:cBhvr>
                                      <p:tavLst>
                                        <p:tav tm="0">
                                          <p:val>
                                            <p:strVal val="0-#ppt_w/2"/>
                                          </p:val>
                                        </p:tav>
                                        <p:tav tm="100000">
                                          <p:val>
                                            <p:strVal val="#ppt_x"/>
                                          </p:val>
                                        </p:tav>
                                      </p:tavLst>
                                    </p:anim>
                                    <p:anim calcmode="lin" valueType="num">
                                      <p:cBhvr additive="base">
                                        <p:cTn id="48" dur="750" fill="hold"/>
                                        <p:tgtEl>
                                          <p:spTgt spid="16"/>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ipe(left)">
                                      <p:cBhvr>
                                        <p:cTn id="5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a:extLst>
            <a:ext uri="{FF2B5EF4-FFF2-40B4-BE49-F238E27FC236}">
              <a16:creationId xmlns:a16="http://schemas.microsoft.com/office/drawing/2014/main" id="{F8876BB6-059C-78E5-50F3-0EA932F342CD}"/>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7B06D39A-D691-2B8E-4EAF-C339FA9C9C0A}"/>
              </a:ext>
            </a:extLst>
          </p:cNvPr>
          <p:cNvSpPr txBox="1"/>
          <p:nvPr/>
        </p:nvSpPr>
        <p:spPr>
          <a:xfrm>
            <a:off x="2862436" y="-76200"/>
            <a:ext cx="9329563" cy="769441"/>
          </a:xfrm>
          <a:prstGeom prst="rect">
            <a:avLst/>
          </a:prstGeom>
          <a:noFill/>
        </p:spPr>
        <p:txBody>
          <a:bodyPr wrap="square">
            <a:spAutoFit/>
          </a:bodyPr>
          <a:lstStyle/>
          <a:p>
            <a:pPr algn="ctr"/>
            <a:r>
              <a:rPr lang="en-US" sz="4400" b="1" spc="-100" noProof="0" dirty="0">
                <a:ln w="9525">
                  <a:solidFill>
                    <a:schemeClr val="bg1"/>
                  </a:solidFill>
                  <a:prstDash val="solid"/>
                </a:ln>
                <a:solidFill>
                  <a:schemeClr val="accent5"/>
                </a:solidFill>
                <a:effectLst>
                  <a:outerShdw blurRad="12700" dist="38100" dir="8700000" algn="tl" rotWithShape="0">
                    <a:schemeClr val="bg1"/>
                  </a:outerShdw>
                </a:effectLst>
              </a:rPr>
              <a:t>DANIEL: DER PROPHET </a:t>
            </a:r>
            <a:r>
              <a:rPr lang="en-US" sz="4400" b="1" spc="-100" dirty="0">
                <a:ln w="9525">
                  <a:solidFill>
                    <a:schemeClr val="bg1"/>
                  </a:solidFill>
                  <a:prstDash val="solid"/>
                </a:ln>
                <a:solidFill>
                  <a:schemeClr val="accent5"/>
                </a:solidFill>
                <a:effectLst>
                  <a:outerShdw blurRad="12700" dist="38100" dir="8700000" algn="tl" rotWithShape="0">
                    <a:schemeClr val="bg1"/>
                  </a:outerShdw>
                </a:effectLst>
              </a:rPr>
              <a:t>DER ZUKUNFT</a:t>
            </a:r>
            <a:endParaRPr lang="en-US" sz="4400" b="1" spc="-100" noProof="0" dirty="0">
              <a:ln w="9525">
                <a:solidFill>
                  <a:schemeClr val="bg1"/>
                </a:solidFill>
                <a:prstDash val="solid"/>
              </a:ln>
              <a:solidFill>
                <a:schemeClr val="accent5"/>
              </a:solidFill>
              <a:effectLst>
                <a:outerShdw blurRad="12700" dist="38100" dir="8700000" algn="tl" rotWithShape="0">
                  <a:schemeClr val="bg1"/>
                </a:outerShdw>
              </a:effectLst>
            </a:endParaRPr>
          </a:p>
        </p:txBody>
      </p:sp>
      <p:sp>
        <p:nvSpPr>
          <p:cNvPr id="4" name="CuadroTexto 3">
            <a:extLst>
              <a:ext uri="{FF2B5EF4-FFF2-40B4-BE49-F238E27FC236}">
                <a16:creationId xmlns:a16="http://schemas.microsoft.com/office/drawing/2014/main" id="{C2ADF18C-139D-2E69-F9F4-988B1FB9B276}"/>
              </a:ext>
            </a:extLst>
          </p:cNvPr>
          <p:cNvSpPr txBox="1"/>
          <p:nvPr/>
        </p:nvSpPr>
        <p:spPr>
          <a:xfrm>
            <a:off x="2343548" y="730843"/>
            <a:ext cx="9848451" cy="954107"/>
          </a:xfrm>
          <a:prstGeom prst="rect">
            <a:avLst/>
          </a:prstGeom>
          <a:noFill/>
        </p:spPr>
        <p:txBody>
          <a:bodyPr wrap="square">
            <a:spAutoFit/>
            <a:scene3d>
              <a:camera prst="orthographicFront"/>
              <a:lightRig rig="threePt" dir="t"/>
            </a:scene3d>
            <a:sp3d extrusionH="57150">
              <a:bevelT w="38100" h="38100"/>
            </a:sp3d>
          </a:bodyPr>
          <a:lstStyle/>
          <a:p>
            <a:pPr algn="ctr"/>
            <a:r>
              <a:rPr lang="en-US" sz="2000" b="1" noProof="0" dirty="0">
                <a:solidFill>
                  <a:schemeClr val="accent6">
                    <a:lumMod val="75000"/>
                  </a:schemeClr>
                </a:solidFill>
                <a:latin typeface="Candara" panose="020E0502030303020204" pitchFamily="34" charset="0"/>
              </a:rPr>
              <a:t>“</a:t>
            </a:r>
            <a:r>
              <a:rPr lang="de-DE" sz="2000" b="1" dirty="0">
                <a:solidFill>
                  <a:schemeClr val="accent6">
                    <a:lumMod val="75000"/>
                  </a:schemeClr>
                </a:solidFill>
                <a:latin typeface="Candara" panose="020E0502030303020204" pitchFamily="34" charset="0"/>
              </a:rPr>
              <a:t>Aber es ist ein GOTT im Himmel, der kann verborgene Dinge offenbaren; </a:t>
            </a:r>
            <a:br>
              <a:rPr lang="de-DE" sz="2000" b="1" dirty="0">
                <a:solidFill>
                  <a:schemeClr val="accent6">
                    <a:lumMod val="75000"/>
                  </a:schemeClr>
                </a:solidFill>
                <a:latin typeface="Candara" panose="020E0502030303020204" pitchFamily="34" charset="0"/>
              </a:rPr>
            </a:br>
            <a:r>
              <a:rPr lang="de-DE" sz="2000" b="1" dirty="0">
                <a:solidFill>
                  <a:schemeClr val="accent6">
                    <a:lumMod val="75000"/>
                  </a:schemeClr>
                </a:solidFill>
                <a:latin typeface="Candara" panose="020E0502030303020204" pitchFamily="34" charset="0"/>
              </a:rPr>
              <a:t>Der hat dem König Nebukadnezar angezeigt, was in künftigen Zeiten geschehen soll.</a:t>
            </a:r>
            <a:r>
              <a:rPr lang="en-US" sz="2000" b="1" noProof="0" dirty="0">
                <a:solidFill>
                  <a:schemeClr val="accent6">
                    <a:lumMod val="75000"/>
                  </a:schemeClr>
                </a:solidFill>
                <a:latin typeface="Candara" panose="020E0502030303020204" pitchFamily="34" charset="0"/>
              </a:rPr>
              <a:t>.” </a:t>
            </a:r>
            <a:br>
              <a:rPr lang="en-US" sz="2000" b="1" noProof="0" dirty="0">
                <a:solidFill>
                  <a:schemeClr val="accent6">
                    <a:lumMod val="75000"/>
                  </a:schemeClr>
                </a:solidFill>
                <a:latin typeface="Candara" panose="020E0502030303020204" pitchFamily="34" charset="0"/>
              </a:rPr>
            </a:br>
            <a:r>
              <a:rPr lang="en-US" sz="1600" b="1" noProof="0" dirty="0">
                <a:solidFill>
                  <a:schemeClr val="accent6">
                    <a:lumMod val="75000"/>
                  </a:schemeClr>
                </a:solidFill>
                <a:latin typeface="Candara" panose="020E0502030303020204" pitchFamily="34" charset="0"/>
              </a:rPr>
              <a:t>(Daniel 2:28a LÜ 1912)</a:t>
            </a:r>
            <a:endParaRPr lang="en-US" sz="2000" b="1" noProof="0" dirty="0">
              <a:solidFill>
                <a:schemeClr val="accent6">
                  <a:lumMod val="75000"/>
                </a:schemeClr>
              </a:solidFill>
              <a:latin typeface="Candara" panose="020E0502030303020204" pitchFamily="34" charset="0"/>
            </a:endParaRPr>
          </a:p>
        </p:txBody>
      </p:sp>
      <p:pic>
        <p:nvPicPr>
          <p:cNvPr id="20" name="Imagen 19">
            <a:extLst>
              <a:ext uri="{FF2B5EF4-FFF2-40B4-BE49-F238E27FC236}">
                <a16:creationId xmlns:a16="http://schemas.microsoft.com/office/drawing/2014/main" id="{807DB06C-A2C6-6D71-B8C5-EF7B3566871F}"/>
              </a:ext>
            </a:extLst>
          </p:cNvPr>
          <p:cNvPicPr>
            <a:picLocks noChangeAspect="1"/>
          </p:cNvPicPr>
          <p:nvPr/>
        </p:nvPicPr>
        <p:blipFill>
          <a:blip r:embed="rId3">
            <a:extLst>
              <a:ext uri="{28A0092B-C50C-407E-A947-70E740481C1C}">
                <a14:useLocalDpi xmlns:a14="http://schemas.microsoft.com/office/drawing/2010/main"/>
              </a:ext>
            </a:extLst>
          </a:blip>
          <a:srcRect b="11026"/>
          <a:stretch>
            <a:fillRect/>
          </a:stretch>
        </p:blipFill>
        <p:spPr>
          <a:xfrm>
            <a:off x="8470232" y="1464758"/>
            <a:ext cx="3636040" cy="4977809"/>
          </a:xfrm>
          <a:prstGeom prst="rect">
            <a:avLst/>
          </a:prstGeom>
          <a:effectLst>
            <a:softEdge rad="127000"/>
          </a:effectLst>
        </p:spPr>
      </p:pic>
      <p:sp>
        <p:nvSpPr>
          <p:cNvPr id="2" name="Scrollen: horizontal 1">
            <a:extLst>
              <a:ext uri="{FF2B5EF4-FFF2-40B4-BE49-F238E27FC236}">
                <a16:creationId xmlns:a16="http://schemas.microsoft.com/office/drawing/2014/main" id="{ACFC026D-E637-07CB-E46F-848C5B4C060B}"/>
              </a:ext>
            </a:extLst>
          </p:cNvPr>
          <p:cNvSpPr/>
          <p:nvPr/>
        </p:nvSpPr>
        <p:spPr>
          <a:xfrm>
            <a:off x="40561" y="31334"/>
            <a:ext cx="2821876" cy="1194200"/>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dirty="0">
                <a:solidFill>
                  <a:schemeClr val="tx1"/>
                </a:solidFill>
                <a:latin typeface="Candara" panose="020E0502030303020204" pitchFamily="34" charset="0"/>
              </a:rPr>
              <a:t>M</a:t>
            </a:r>
            <a:r>
              <a:rPr lang="de-DE" sz="2000" b="1" i="1" noProof="0" dirty="0">
                <a:solidFill>
                  <a:schemeClr val="tx1"/>
                </a:solidFill>
                <a:latin typeface="Candara" panose="020E0502030303020204" pitchFamily="34" charset="0"/>
              </a:rPr>
              <a:t>i,  </a:t>
            </a:r>
            <a:r>
              <a:rPr lang="de-DE" sz="2000" b="1" i="1" dirty="0">
                <a:solidFill>
                  <a:schemeClr val="tx1"/>
                </a:solidFill>
                <a:latin typeface="Candara" panose="020E0502030303020204" pitchFamily="34" charset="0"/>
              </a:rPr>
              <a:t>07.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DANIEL, der treue Seher</a:t>
            </a:r>
            <a:endParaRPr lang="de-DE" sz="2000" b="1" i="1" noProof="0" dirty="0">
              <a:solidFill>
                <a:schemeClr val="tx1"/>
              </a:solidFill>
              <a:latin typeface="Candara" panose="020E0502030303020204" pitchFamily="34" charset="0"/>
            </a:endParaRPr>
          </a:p>
        </p:txBody>
      </p:sp>
      <p:sp>
        <p:nvSpPr>
          <p:cNvPr id="7" name="CuadroTexto 25">
            <a:extLst>
              <a:ext uri="{FF2B5EF4-FFF2-40B4-BE49-F238E27FC236}">
                <a16:creationId xmlns:a16="http://schemas.microsoft.com/office/drawing/2014/main" id="{D4BBA16D-0D03-2C89-D381-47560E8C2E37}"/>
              </a:ext>
            </a:extLst>
          </p:cNvPr>
          <p:cNvSpPr txBox="1"/>
          <p:nvPr/>
        </p:nvSpPr>
        <p:spPr>
          <a:xfrm>
            <a:off x="359442" y="2098176"/>
            <a:ext cx="8025063" cy="3616375"/>
          </a:xfrm>
          <a:prstGeom prst="rect">
            <a:avLst/>
          </a:prstGeom>
          <a:noFill/>
        </p:spPr>
        <p:txBody>
          <a:bodyPr wrap="square">
            <a:spAutoFit/>
          </a:bodyPr>
          <a:lstStyle/>
          <a:p>
            <a:pPr algn="ctr">
              <a:spcBef>
                <a:spcPts val="600"/>
              </a:spcBef>
            </a:pPr>
            <a:r>
              <a:rPr lang="de-DE" sz="2800" b="1" dirty="0"/>
              <a:t>Neben der Botschaft, </a:t>
            </a:r>
            <a:br>
              <a:rPr lang="de-DE" sz="2800" b="1" dirty="0"/>
            </a:br>
            <a:r>
              <a:rPr lang="de-DE" sz="2800" b="1" dirty="0"/>
              <a:t>die er mit seinem eigenen Leben übermittelte, </a:t>
            </a:r>
            <a:br>
              <a:rPr lang="de-DE" sz="2800" b="1" dirty="0"/>
            </a:br>
            <a:r>
              <a:rPr lang="de-DE" sz="2800" b="1" dirty="0"/>
              <a:t>wurde er berufen, </a:t>
            </a:r>
            <a:br>
              <a:rPr lang="de-DE" sz="2800" b="1" dirty="0"/>
            </a:br>
            <a:r>
              <a:rPr lang="de-DE" sz="2800" b="1" dirty="0"/>
              <a:t>den Aufstieg und Fall </a:t>
            </a:r>
            <a:br>
              <a:rPr lang="de-DE" sz="2800" b="1" dirty="0"/>
            </a:br>
            <a:r>
              <a:rPr lang="de-DE" sz="2800" b="1" dirty="0"/>
              <a:t>der großen Weltreiche anzukündigen: </a:t>
            </a:r>
          </a:p>
          <a:p>
            <a:pPr algn="ctr">
              <a:spcBef>
                <a:spcPts val="600"/>
              </a:spcBef>
            </a:pPr>
            <a:r>
              <a:rPr lang="de-DE" sz="2800" b="1" dirty="0"/>
              <a:t>Babylon, Persien, Griechenland, </a:t>
            </a:r>
            <a:br>
              <a:rPr lang="de-DE" sz="2800" b="1" dirty="0"/>
            </a:br>
            <a:r>
              <a:rPr lang="de-DE" sz="2800" b="1" dirty="0"/>
              <a:t>Rom und Europa </a:t>
            </a:r>
            <a:br>
              <a:rPr lang="de-DE" sz="2800" b="1" dirty="0"/>
            </a:br>
            <a:r>
              <a:rPr lang="de-DE" sz="2800" b="1" dirty="0"/>
              <a:t>(Dan. 2, 7-12).</a:t>
            </a:r>
            <a:endParaRPr lang="en-US" sz="2800" b="1" noProof="0" dirty="0"/>
          </a:p>
        </p:txBody>
      </p:sp>
    </p:spTree>
    <p:extLst>
      <p:ext uri="{BB962C8B-B14F-4D97-AF65-F5344CB8AC3E}">
        <p14:creationId xmlns:p14="http://schemas.microsoft.com/office/powerpoint/2010/main" val="3886434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750" fill="hold"/>
                                        <p:tgtEl>
                                          <p:spTgt spid="20"/>
                                        </p:tgtEl>
                                        <p:attrNameLst>
                                          <p:attrName>ppt_x</p:attrName>
                                        </p:attrNameLst>
                                      </p:cBhvr>
                                      <p:tavLst>
                                        <p:tav tm="0">
                                          <p:val>
                                            <p:strVal val="0-#ppt_w/2"/>
                                          </p:val>
                                        </p:tav>
                                        <p:tav tm="100000">
                                          <p:val>
                                            <p:strVal val="#ppt_x"/>
                                          </p:val>
                                        </p:tav>
                                      </p:tavLst>
                                    </p:anim>
                                    <p:anim calcmode="lin" valueType="num">
                                      <p:cBhvr additive="base">
                                        <p:cTn id="8" dur="75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a:extLst>
            <a:ext uri="{FF2B5EF4-FFF2-40B4-BE49-F238E27FC236}">
              <a16:creationId xmlns:a16="http://schemas.microsoft.com/office/drawing/2014/main" id="{D07B8C0D-A63A-556A-EA3A-2D0D1C39131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46D3E8F-B4CA-AFD2-7BAC-7512EA00655A}"/>
              </a:ext>
            </a:extLst>
          </p:cNvPr>
          <p:cNvSpPr txBox="1"/>
          <p:nvPr/>
        </p:nvSpPr>
        <p:spPr>
          <a:xfrm>
            <a:off x="2862436" y="-76200"/>
            <a:ext cx="9329563" cy="769441"/>
          </a:xfrm>
          <a:prstGeom prst="rect">
            <a:avLst/>
          </a:prstGeom>
          <a:noFill/>
        </p:spPr>
        <p:txBody>
          <a:bodyPr wrap="square">
            <a:spAutoFit/>
          </a:bodyPr>
          <a:lstStyle/>
          <a:p>
            <a:pPr algn="ctr"/>
            <a:r>
              <a:rPr lang="en-US" sz="4400" b="1" spc="-100" noProof="0" dirty="0">
                <a:ln w="9525">
                  <a:solidFill>
                    <a:schemeClr val="bg1"/>
                  </a:solidFill>
                  <a:prstDash val="solid"/>
                </a:ln>
                <a:solidFill>
                  <a:schemeClr val="accent5"/>
                </a:solidFill>
                <a:effectLst>
                  <a:outerShdw blurRad="12700" dist="38100" dir="8700000" algn="tl" rotWithShape="0">
                    <a:schemeClr val="bg1"/>
                  </a:outerShdw>
                </a:effectLst>
              </a:rPr>
              <a:t>DANIEL: DER PROPHET </a:t>
            </a:r>
            <a:r>
              <a:rPr lang="en-US" sz="4400" b="1" spc="-100" dirty="0">
                <a:ln w="9525">
                  <a:solidFill>
                    <a:schemeClr val="bg1"/>
                  </a:solidFill>
                  <a:prstDash val="solid"/>
                </a:ln>
                <a:solidFill>
                  <a:schemeClr val="accent5"/>
                </a:solidFill>
                <a:effectLst>
                  <a:outerShdw blurRad="12700" dist="38100" dir="8700000" algn="tl" rotWithShape="0">
                    <a:schemeClr val="bg1"/>
                  </a:outerShdw>
                </a:effectLst>
              </a:rPr>
              <a:t>DER ZUKUNFT</a:t>
            </a:r>
            <a:endParaRPr lang="en-US" sz="4400" b="1" spc="-100" noProof="0" dirty="0">
              <a:ln w="9525">
                <a:solidFill>
                  <a:schemeClr val="bg1"/>
                </a:solidFill>
                <a:prstDash val="solid"/>
              </a:ln>
              <a:solidFill>
                <a:schemeClr val="accent5"/>
              </a:solidFill>
              <a:effectLst>
                <a:outerShdw blurRad="12700" dist="38100" dir="8700000" algn="tl" rotWithShape="0">
                  <a:schemeClr val="bg1"/>
                </a:outerShdw>
              </a:effectLst>
            </a:endParaRPr>
          </a:p>
        </p:txBody>
      </p:sp>
      <p:sp>
        <p:nvSpPr>
          <p:cNvPr id="4" name="CuadroTexto 3">
            <a:extLst>
              <a:ext uri="{FF2B5EF4-FFF2-40B4-BE49-F238E27FC236}">
                <a16:creationId xmlns:a16="http://schemas.microsoft.com/office/drawing/2014/main" id="{8B2BCFFD-709D-93BB-7E71-4BC1CC142B52}"/>
              </a:ext>
            </a:extLst>
          </p:cNvPr>
          <p:cNvSpPr txBox="1"/>
          <p:nvPr/>
        </p:nvSpPr>
        <p:spPr>
          <a:xfrm>
            <a:off x="2343548" y="778974"/>
            <a:ext cx="9848451" cy="954107"/>
          </a:xfrm>
          <a:prstGeom prst="rect">
            <a:avLst/>
          </a:prstGeom>
          <a:noFill/>
        </p:spPr>
        <p:txBody>
          <a:bodyPr wrap="square">
            <a:spAutoFit/>
            <a:scene3d>
              <a:camera prst="orthographicFront"/>
              <a:lightRig rig="threePt" dir="t"/>
            </a:scene3d>
            <a:sp3d extrusionH="57150">
              <a:bevelT w="38100" h="38100"/>
            </a:sp3d>
          </a:bodyPr>
          <a:lstStyle/>
          <a:p>
            <a:pPr algn="ctr"/>
            <a:r>
              <a:rPr lang="en-US" sz="2000" b="1" noProof="0" dirty="0">
                <a:solidFill>
                  <a:schemeClr val="accent6">
                    <a:lumMod val="75000"/>
                  </a:schemeClr>
                </a:solidFill>
                <a:latin typeface="Candara" panose="020E0502030303020204" pitchFamily="34" charset="0"/>
              </a:rPr>
              <a:t>“</a:t>
            </a:r>
            <a:r>
              <a:rPr lang="de-DE" sz="2000" b="1" dirty="0">
                <a:solidFill>
                  <a:schemeClr val="accent6">
                    <a:lumMod val="75000"/>
                  </a:schemeClr>
                </a:solidFill>
                <a:latin typeface="Candara" panose="020E0502030303020204" pitchFamily="34" charset="0"/>
              </a:rPr>
              <a:t>Aber es ist ein GOTT im Himmel, der kann verborgene Dinge offenbaren; </a:t>
            </a:r>
            <a:br>
              <a:rPr lang="de-DE" sz="2000" b="1" dirty="0">
                <a:solidFill>
                  <a:schemeClr val="accent6">
                    <a:lumMod val="75000"/>
                  </a:schemeClr>
                </a:solidFill>
                <a:latin typeface="Candara" panose="020E0502030303020204" pitchFamily="34" charset="0"/>
              </a:rPr>
            </a:br>
            <a:r>
              <a:rPr lang="de-DE" sz="2000" b="1" dirty="0">
                <a:solidFill>
                  <a:schemeClr val="accent6">
                    <a:lumMod val="75000"/>
                  </a:schemeClr>
                </a:solidFill>
                <a:latin typeface="Candara" panose="020E0502030303020204" pitchFamily="34" charset="0"/>
              </a:rPr>
              <a:t>Der hat dem König Nebukadnezar angezeigt, was in künftigen Zeiten geschehen soll.</a:t>
            </a:r>
            <a:r>
              <a:rPr lang="en-US" sz="2000" b="1" noProof="0" dirty="0">
                <a:solidFill>
                  <a:schemeClr val="accent6">
                    <a:lumMod val="75000"/>
                  </a:schemeClr>
                </a:solidFill>
                <a:latin typeface="Candara" panose="020E0502030303020204" pitchFamily="34" charset="0"/>
              </a:rPr>
              <a:t>.” </a:t>
            </a:r>
            <a:br>
              <a:rPr lang="en-US" sz="2000" b="1" noProof="0" dirty="0">
                <a:solidFill>
                  <a:schemeClr val="accent6">
                    <a:lumMod val="75000"/>
                  </a:schemeClr>
                </a:solidFill>
                <a:latin typeface="Candara" panose="020E0502030303020204" pitchFamily="34" charset="0"/>
              </a:rPr>
            </a:br>
            <a:r>
              <a:rPr lang="en-US" sz="1600" b="1" noProof="0" dirty="0">
                <a:solidFill>
                  <a:schemeClr val="accent6">
                    <a:lumMod val="75000"/>
                  </a:schemeClr>
                </a:solidFill>
                <a:latin typeface="Candara" panose="020E0502030303020204" pitchFamily="34" charset="0"/>
              </a:rPr>
              <a:t>(Daniel 2:28a LÜ 1912)</a:t>
            </a:r>
            <a:endParaRPr lang="en-US" sz="2000" b="1" noProof="0" dirty="0">
              <a:solidFill>
                <a:schemeClr val="accent6">
                  <a:lumMod val="75000"/>
                </a:schemeClr>
              </a:solidFill>
              <a:latin typeface="Candara" panose="020E0502030303020204" pitchFamily="34" charset="0"/>
            </a:endParaRPr>
          </a:p>
        </p:txBody>
      </p:sp>
      <p:pic>
        <p:nvPicPr>
          <p:cNvPr id="6" name="Imagen 5">
            <a:extLst>
              <a:ext uri="{FF2B5EF4-FFF2-40B4-BE49-F238E27FC236}">
                <a16:creationId xmlns:a16="http://schemas.microsoft.com/office/drawing/2014/main" id="{403B9776-317C-DA80-B90D-6603183590A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295827" y="1504473"/>
            <a:ext cx="3714336" cy="5208145"/>
          </a:xfrm>
          <a:prstGeom prst="rect">
            <a:avLst/>
          </a:prstGeom>
          <a:effectLst>
            <a:softEdge rad="317500"/>
          </a:effectLst>
        </p:spPr>
      </p:pic>
      <p:pic>
        <p:nvPicPr>
          <p:cNvPr id="8" name="Imagen 7">
            <a:extLst>
              <a:ext uri="{FF2B5EF4-FFF2-40B4-BE49-F238E27FC236}">
                <a16:creationId xmlns:a16="http://schemas.microsoft.com/office/drawing/2014/main" id="{8FBFE791-0A72-42A9-0AC6-E425861A113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207141"/>
            <a:ext cx="3608110" cy="5505477"/>
          </a:xfrm>
          <a:prstGeom prst="rect">
            <a:avLst/>
          </a:prstGeom>
          <a:effectLst>
            <a:softEdge rad="635000"/>
          </a:effectLst>
        </p:spPr>
      </p:pic>
      <p:sp>
        <p:nvSpPr>
          <p:cNvPr id="28" name="CuadroTexto 27">
            <a:extLst>
              <a:ext uri="{FF2B5EF4-FFF2-40B4-BE49-F238E27FC236}">
                <a16:creationId xmlns:a16="http://schemas.microsoft.com/office/drawing/2014/main" id="{4B996ED0-F135-7823-4F60-5EDD86731DA1}"/>
              </a:ext>
            </a:extLst>
          </p:cNvPr>
          <p:cNvSpPr txBox="1"/>
          <p:nvPr/>
        </p:nvSpPr>
        <p:spPr>
          <a:xfrm>
            <a:off x="3282601" y="3137227"/>
            <a:ext cx="5223725" cy="2754600"/>
          </a:xfrm>
          <a:prstGeom prst="rect">
            <a:avLst/>
          </a:prstGeom>
          <a:noFill/>
        </p:spPr>
        <p:txBody>
          <a:bodyPr wrap="square">
            <a:spAutoFit/>
          </a:bodyPr>
          <a:lstStyle/>
          <a:p>
            <a:pPr algn="ctr">
              <a:spcBef>
                <a:spcPts val="600"/>
              </a:spcBef>
            </a:pPr>
            <a:r>
              <a:rPr lang="de-DE" sz="2400" b="1" dirty="0"/>
              <a:t>Vermischt </a:t>
            </a:r>
            <a:br>
              <a:rPr lang="de-DE" sz="2400" b="1" dirty="0"/>
            </a:br>
            <a:r>
              <a:rPr lang="de-DE" sz="2400" b="1" dirty="0"/>
              <a:t>mit den Prophezeiungen der Reiche </a:t>
            </a:r>
            <a:br>
              <a:rPr lang="de-DE" sz="2400" b="1" dirty="0"/>
            </a:br>
            <a:r>
              <a:rPr lang="de-DE" sz="2400" b="1" dirty="0"/>
              <a:t>verkündete Daniel das Gericht </a:t>
            </a:r>
            <a:br>
              <a:rPr lang="de-DE" sz="2400" b="1" dirty="0"/>
            </a:br>
            <a:r>
              <a:rPr lang="de-DE" sz="2400" b="1" dirty="0"/>
              <a:t>(Dan. 7,9-10) </a:t>
            </a:r>
            <a:br>
              <a:rPr lang="de-DE" sz="2400" b="1" dirty="0"/>
            </a:br>
            <a:r>
              <a:rPr lang="de-DE" sz="2400" b="1" dirty="0"/>
              <a:t>und die genaue Zeit </a:t>
            </a:r>
            <a:br>
              <a:rPr lang="de-DE" sz="2400" b="1" dirty="0"/>
            </a:br>
            <a:r>
              <a:rPr lang="de-DE" sz="2400" b="1" dirty="0"/>
              <a:t>der ersten Ankunft JESU </a:t>
            </a:r>
          </a:p>
          <a:p>
            <a:pPr algn="ctr">
              <a:spcBef>
                <a:spcPts val="600"/>
              </a:spcBef>
            </a:pPr>
            <a:r>
              <a:rPr lang="de-DE" sz="2400" b="1" dirty="0"/>
              <a:t>(Dan. 9,24-27).</a:t>
            </a:r>
            <a:endParaRPr lang="en-US" sz="2400" b="1" noProof="0" dirty="0"/>
          </a:p>
        </p:txBody>
      </p:sp>
      <p:sp>
        <p:nvSpPr>
          <p:cNvPr id="2" name="Scrollen: horizontal 1">
            <a:extLst>
              <a:ext uri="{FF2B5EF4-FFF2-40B4-BE49-F238E27FC236}">
                <a16:creationId xmlns:a16="http://schemas.microsoft.com/office/drawing/2014/main" id="{3BF7D78D-E92A-F0DA-44DE-B884F2FDFDC0}"/>
              </a:ext>
            </a:extLst>
          </p:cNvPr>
          <p:cNvSpPr/>
          <p:nvPr/>
        </p:nvSpPr>
        <p:spPr>
          <a:xfrm>
            <a:off x="40561" y="31334"/>
            <a:ext cx="2821876" cy="1194200"/>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dirty="0">
                <a:solidFill>
                  <a:schemeClr val="tx1"/>
                </a:solidFill>
                <a:latin typeface="Candara" panose="020E0502030303020204" pitchFamily="34" charset="0"/>
              </a:rPr>
              <a:t>M</a:t>
            </a:r>
            <a:r>
              <a:rPr lang="de-DE" sz="2000" b="1" i="1" noProof="0" dirty="0">
                <a:solidFill>
                  <a:schemeClr val="tx1"/>
                </a:solidFill>
                <a:latin typeface="Candara" panose="020E0502030303020204" pitchFamily="34" charset="0"/>
              </a:rPr>
              <a:t>i,  </a:t>
            </a:r>
            <a:r>
              <a:rPr lang="de-DE" sz="2000" b="1" i="1" dirty="0">
                <a:solidFill>
                  <a:schemeClr val="tx1"/>
                </a:solidFill>
                <a:latin typeface="Candara" panose="020E0502030303020204" pitchFamily="34" charset="0"/>
              </a:rPr>
              <a:t>07.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DANIEL, der treue Seher</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1442301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Left)">
                                      <p:cBhvr>
                                        <p:cTn id="7" dur="500"/>
                                        <p:tgtEl>
                                          <p:spTgt spid="8"/>
                                        </p:tgtEl>
                                      </p:cBhvr>
                                    </p:animEffect>
                                  </p:childTnLst>
                                </p:cTn>
                              </p:par>
                              <p:par>
                                <p:cTn id="8" presetID="18" presetClass="entr" presetSubtype="3"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strips(upRigh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left)">
                                      <p:cBhvr>
                                        <p:cTn id="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a:extLst>
            <a:ext uri="{FF2B5EF4-FFF2-40B4-BE49-F238E27FC236}">
              <a16:creationId xmlns:a16="http://schemas.microsoft.com/office/drawing/2014/main" id="{A846BB52-3234-15D8-CAC6-11ABCEF93A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C5394772-A4F0-1C91-BE33-BFF6B4097D21}"/>
              </a:ext>
            </a:extLst>
          </p:cNvPr>
          <p:cNvSpPr txBox="1"/>
          <p:nvPr/>
        </p:nvSpPr>
        <p:spPr>
          <a:xfrm>
            <a:off x="2862436" y="-76200"/>
            <a:ext cx="9329563" cy="769441"/>
          </a:xfrm>
          <a:prstGeom prst="rect">
            <a:avLst/>
          </a:prstGeom>
          <a:noFill/>
        </p:spPr>
        <p:txBody>
          <a:bodyPr wrap="square">
            <a:spAutoFit/>
          </a:bodyPr>
          <a:lstStyle/>
          <a:p>
            <a:pPr algn="ctr"/>
            <a:r>
              <a:rPr lang="en-US" sz="4400" b="1" spc="-100" noProof="0" dirty="0">
                <a:ln w="9525">
                  <a:solidFill>
                    <a:schemeClr val="bg1"/>
                  </a:solidFill>
                  <a:prstDash val="solid"/>
                </a:ln>
                <a:solidFill>
                  <a:schemeClr val="accent5"/>
                </a:solidFill>
                <a:effectLst>
                  <a:outerShdw blurRad="12700" dist="38100" dir="8700000" algn="tl" rotWithShape="0">
                    <a:schemeClr val="bg1"/>
                  </a:outerShdw>
                </a:effectLst>
              </a:rPr>
              <a:t>DANIEL: DER PROPHET </a:t>
            </a:r>
            <a:r>
              <a:rPr lang="en-US" sz="4400" b="1" spc="-100" dirty="0">
                <a:ln w="9525">
                  <a:solidFill>
                    <a:schemeClr val="bg1"/>
                  </a:solidFill>
                  <a:prstDash val="solid"/>
                </a:ln>
                <a:solidFill>
                  <a:schemeClr val="accent5"/>
                </a:solidFill>
                <a:effectLst>
                  <a:outerShdw blurRad="12700" dist="38100" dir="8700000" algn="tl" rotWithShape="0">
                    <a:schemeClr val="bg1"/>
                  </a:outerShdw>
                </a:effectLst>
              </a:rPr>
              <a:t>DER ZUKUNFT</a:t>
            </a:r>
            <a:endParaRPr lang="en-US" sz="4400" b="1" spc="-100" noProof="0" dirty="0">
              <a:ln w="9525">
                <a:solidFill>
                  <a:schemeClr val="bg1"/>
                </a:solidFill>
                <a:prstDash val="solid"/>
              </a:ln>
              <a:solidFill>
                <a:schemeClr val="accent5"/>
              </a:solidFill>
              <a:effectLst>
                <a:outerShdw blurRad="12700" dist="38100" dir="8700000" algn="tl" rotWithShape="0">
                  <a:schemeClr val="bg1"/>
                </a:outerShdw>
              </a:effectLst>
            </a:endParaRPr>
          </a:p>
        </p:txBody>
      </p:sp>
      <p:sp>
        <p:nvSpPr>
          <p:cNvPr id="4" name="CuadroTexto 3">
            <a:extLst>
              <a:ext uri="{FF2B5EF4-FFF2-40B4-BE49-F238E27FC236}">
                <a16:creationId xmlns:a16="http://schemas.microsoft.com/office/drawing/2014/main" id="{86B3749E-7564-3C55-712A-62896755B622}"/>
              </a:ext>
            </a:extLst>
          </p:cNvPr>
          <p:cNvSpPr txBox="1"/>
          <p:nvPr/>
        </p:nvSpPr>
        <p:spPr>
          <a:xfrm>
            <a:off x="2343548" y="791001"/>
            <a:ext cx="9848451" cy="954107"/>
          </a:xfrm>
          <a:prstGeom prst="rect">
            <a:avLst/>
          </a:prstGeom>
          <a:noFill/>
        </p:spPr>
        <p:txBody>
          <a:bodyPr wrap="square">
            <a:spAutoFit/>
            <a:scene3d>
              <a:camera prst="orthographicFront"/>
              <a:lightRig rig="threePt" dir="t"/>
            </a:scene3d>
            <a:sp3d extrusionH="57150">
              <a:bevelT w="38100" h="38100"/>
            </a:sp3d>
          </a:bodyPr>
          <a:lstStyle/>
          <a:p>
            <a:pPr algn="ctr"/>
            <a:r>
              <a:rPr lang="en-US" sz="2000" b="1" noProof="0" dirty="0">
                <a:solidFill>
                  <a:schemeClr val="accent6">
                    <a:lumMod val="75000"/>
                  </a:schemeClr>
                </a:solidFill>
                <a:latin typeface="Candara" panose="020E0502030303020204" pitchFamily="34" charset="0"/>
              </a:rPr>
              <a:t>“</a:t>
            </a:r>
            <a:r>
              <a:rPr lang="de-DE" sz="2000" b="1" dirty="0">
                <a:solidFill>
                  <a:schemeClr val="accent6">
                    <a:lumMod val="75000"/>
                  </a:schemeClr>
                </a:solidFill>
                <a:latin typeface="Candara" panose="020E0502030303020204" pitchFamily="34" charset="0"/>
              </a:rPr>
              <a:t>Aber es ist ein GOTT im Himmel, der kann verborgene Dinge offenbaren; </a:t>
            </a:r>
            <a:br>
              <a:rPr lang="de-DE" sz="2000" b="1" dirty="0">
                <a:solidFill>
                  <a:schemeClr val="accent6">
                    <a:lumMod val="75000"/>
                  </a:schemeClr>
                </a:solidFill>
                <a:latin typeface="Candara" panose="020E0502030303020204" pitchFamily="34" charset="0"/>
              </a:rPr>
            </a:br>
            <a:r>
              <a:rPr lang="de-DE" sz="2000" b="1" dirty="0">
                <a:solidFill>
                  <a:schemeClr val="accent6">
                    <a:lumMod val="75000"/>
                  </a:schemeClr>
                </a:solidFill>
                <a:latin typeface="Candara" panose="020E0502030303020204" pitchFamily="34" charset="0"/>
              </a:rPr>
              <a:t>Der hat dem König Nebukadnezar angezeigt, was in künftigen Zeiten geschehen soll.</a:t>
            </a:r>
            <a:r>
              <a:rPr lang="en-US" sz="2000" b="1" noProof="0" dirty="0">
                <a:solidFill>
                  <a:schemeClr val="accent6">
                    <a:lumMod val="75000"/>
                  </a:schemeClr>
                </a:solidFill>
                <a:latin typeface="Candara" panose="020E0502030303020204" pitchFamily="34" charset="0"/>
              </a:rPr>
              <a:t>.” </a:t>
            </a:r>
            <a:br>
              <a:rPr lang="en-US" sz="2000" b="1" noProof="0" dirty="0">
                <a:solidFill>
                  <a:schemeClr val="accent6">
                    <a:lumMod val="75000"/>
                  </a:schemeClr>
                </a:solidFill>
                <a:latin typeface="Candara" panose="020E0502030303020204" pitchFamily="34" charset="0"/>
              </a:rPr>
            </a:br>
            <a:r>
              <a:rPr lang="en-US" sz="1600" b="1" noProof="0" dirty="0">
                <a:solidFill>
                  <a:schemeClr val="accent6">
                    <a:lumMod val="75000"/>
                  </a:schemeClr>
                </a:solidFill>
                <a:latin typeface="Candara" panose="020E0502030303020204" pitchFamily="34" charset="0"/>
              </a:rPr>
              <a:t>(Daniel 2:28a LÜ 1912)</a:t>
            </a:r>
            <a:endParaRPr lang="en-US" sz="2000" b="1" noProof="0" dirty="0">
              <a:solidFill>
                <a:schemeClr val="accent6">
                  <a:lumMod val="75000"/>
                </a:schemeClr>
              </a:solidFill>
              <a:latin typeface="Candara" panose="020E0502030303020204" pitchFamily="34" charset="0"/>
            </a:endParaRPr>
          </a:p>
        </p:txBody>
      </p:sp>
      <p:pic>
        <p:nvPicPr>
          <p:cNvPr id="32" name="Imagen 31">
            <a:extLst>
              <a:ext uri="{FF2B5EF4-FFF2-40B4-BE49-F238E27FC236}">
                <a16:creationId xmlns:a16="http://schemas.microsoft.com/office/drawing/2014/main" id="{C8F4BAB6-C8A7-142C-3501-5798B1C8D82C}"/>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3022" r="3022"/>
          <a:stretch>
            <a:fillRect/>
          </a:stretch>
        </p:blipFill>
        <p:spPr>
          <a:xfrm>
            <a:off x="2144378" y="1209958"/>
            <a:ext cx="8071686" cy="4501605"/>
          </a:xfrm>
          <a:prstGeom prst="rect">
            <a:avLst/>
          </a:prstGeom>
          <a:effectLst>
            <a:softEdge rad="635000"/>
          </a:effectLst>
        </p:spPr>
      </p:pic>
      <p:sp>
        <p:nvSpPr>
          <p:cNvPr id="2" name="Scrollen: horizontal 1">
            <a:extLst>
              <a:ext uri="{FF2B5EF4-FFF2-40B4-BE49-F238E27FC236}">
                <a16:creationId xmlns:a16="http://schemas.microsoft.com/office/drawing/2014/main" id="{003FBA64-82B0-0857-AC43-ECEF67208118}"/>
              </a:ext>
            </a:extLst>
          </p:cNvPr>
          <p:cNvSpPr/>
          <p:nvPr/>
        </p:nvSpPr>
        <p:spPr>
          <a:xfrm>
            <a:off x="40561" y="31334"/>
            <a:ext cx="2821876" cy="1194200"/>
          </a:xfrm>
          <a:prstGeom prst="horizontalScroll">
            <a:avLst/>
          </a:prstGeom>
          <a:solidFill>
            <a:srgbClr val="C39300">
              <a:alpha val="5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dirty="0">
                <a:solidFill>
                  <a:schemeClr val="tx1"/>
                </a:solidFill>
                <a:latin typeface="Candara" panose="020E0502030303020204" pitchFamily="34" charset="0"/>
              </a:rPr>
              <a:t>M</a:t>
            </a:r>
            <a:r>
              <a:rPr lang="de-DE" sz="2000" b="1" i="1" noProof="0" dirty="0">
                <a:solidFill>
                  <a:schemeClr val="tx1"/>
                </a:solidFill>
                <a:latin typeface="Candara" panose="020E0502030303020204" pitchFamily="34" charset="0"/>
              </a:rPr>
              <a:t>i,  </a:t>
            </a:r>
            <a:r>
              <a:rPr lang="de-DE" sz="2000" b="1" i="1" dirty="0">
                <a:solidFill>
                  <a:schemeClr val="tx1"/>
                </a:solidFill>
                <a:latin typeface="Candara" panose="020E0502030303020204" pitchFamily="34" charset="0"/>
              </a:rPr>
              <a:t>07.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DANIEL, der treue Seher</a:t>
            </a:r>
            <a:endParaRPr lang="de-DE" sz="2000" b="1" i="1" noProof="0" dirty="0">
              <a:solidFill>
                <a:schemeClr val="tx1"/>
              </a:solidFill>
              <a:latin typeface="Candara" panose="020E0502030303020204" pitchFamily="34" charset="0"/>
            </a:endParaRPr>
          </a:p>
        </p:txBody>
      </p:sp>
      <p:sp>
        <p:nvSpPr>
          <p:cNvPr id="30" name="CuadroTexto 29">
            <a:extLst>
              <a:ext uri="{FF2B5EF4-FFF2-40B4-BE49-F238E27FC236}">
                <a16:creationId xmlns:a16="http://schemas.microsoft.com/office/drawing/2014/main" id="{E0C81015-1126-B5C6-6B04-3525184CE4BD}"/>
              </a:ext>
            </a:extLst>
          </p:cNvPr>
          <p:cNvSpPr txBox="1"/>
          <p:nvPr/>
        </p:nvSpPr>
        <p:spPr>
          <a:xfrm>
            <a:off x="224589" y="5012307"/>
            <a:ext cx="11911263" cy="1646605"/>
          </a:xfrm>
          <a:prstGeom prst="rect">
            <a:avLst/>
          </a:prstGeom>
          <a:noFill/>
        </p:spPr>
        <p:txBody>
          <a:bodyPr wrap="square">
            <a:spAutoFit/>
          </a:bodyPr>
          <a:lstStyle/>
          <a:p>
            <a:pPr algn="ctr">
              <a:spcBef>
                <a:spcPts val="600"/>
              </a:spcBef>
            </a:pPr>
            <a:r>
              <a:rPr lang="de-DE" sz="2400" b="1" dirty="0"/>
              <a:t>Seine Prophezeiungen helfen uns heute, </a:t>
            </a:r>
            <a:br>
              <a:rPr lang="de-DE" sz="2400" b="1" dirty="0"/>
            </a:br>
            <a:r>
              <a:rPr lang="de-DE" sz="2400" b="1" dirty="0"/>
              <a:t>die Erfüllung des Teils zu verkünden, </a:t>
            </a:r>
            <a:br>
              <a:rPr lang="de-DE" sz="2400" b="1" dirty="0"/>
            </a:br>
            <a:r>
              <a:rPr lang="de-DE" sz="2400" b="1" dirty="0"/>
              <a:t>der noch erfüllt werden muss: </a:t>
            </a:r>
          </a:p>
          <a:p>
            <a:pPr algn="ctr">
              <a:spcBef>
                <a:spcPts val="600"/>
              </a:spcBef>
            </a:pPr>
            <a:r>
              <a:rPr lang="de-DE" sz="2400" b="1" dirty="0"/>
              <a:t>die Ankunft des Reiches GOTTES (Dan. 2,44; 7,27).</a:t>
            </a:r>
            <a:endParaRPr lang="en-US" sz="2400" b="1" noProof="0" dirty="0"/>
          </a:p>
        </p:txBody>
      </p:sp>
    </p:spTree>
    <p:extLst>
      <p:ext uri="{BB962C8B-B14F-4D97-AF65-F5344CB8AC3E}">
        <p14:creationId xmlns:p14="http://schemas.microsoft.com/office/powerpoint/2010/main" val="3754945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0-#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CuadroTexto 9">
            <a:extLst>
              <a:ext uri="{FF2B5EF4-FFF2-40B4-BE49-F238E27FC236}">
                <a16:creationId xmlns:a16="http://schemas.microsoft.com/office/drawing/2014/main" id="{0C88A0CC-1140-88DC-8267-D8E7416B17C9}"/>
              </a:ext>
            </a:extLst>
          </p:cNvPr>
          <p:cNvSpPr txBox="1"/>
          <p:nvPr/>
        </p:nvSpPr>
        <p:spPr>
          <a:xfrm>
            <a:off x="3757415" y="1811580"/>
            <a:ext cx="5510861" cy="4570482"/>
          </a:xfrm>
          <a:prstGeom prst="rect">
            <a:avLst/>
          </a:prstGeom>
          <a:noFill/>
        </p:spPr>
        <p:txBody>
          <a:bodyPr wrap="square">
            <a:spAutoFit/>
          </a:bodyPr>
          <a:lstStyle/>
          <a:p>
            <a:pPr algn="ctr">
              <a:spcBef>
                <a:spcPts val="600"/>
              </a:spcBef>
            </a:pPr>
            <a:r>
              <a:rPr lang="de-DE" sz="2200" b="1" dirty="0"/>
              <a:t>Sein entbehrungsreiches Leben </a:t>
            </a:r>
            <a:br>
              <a:rPr lang="de-DE" sz="2200" b="1" dirty="0"/>
            </a:br>
            <a:r>
              <a:rPr lang="de-DE" sz="2200" b="1" dirty="0"/>
              <a:t>und seine Überzeugung, </a:t>
            </a:r>
            <a:br>
              <a:rPr lang="de-DE" sz="2200" b="1" dirty="0"/>
            </a:br>
            <a:r>
              <a:rPr lang="de-DE" sz="2200" b="1" dirty="0"/>
              <a:t>Sünden anzuprangern zu müssen </a:t>
            </a:r>
            <a:br>
              <a:rPr lang="de-DE" sz="2200" b="1" dirty="0"/>
            </a:br>
            <a:r>
              <a:rPr lang="de-DE" sz="2200" b="1" dirty="0"/>
              <a:t>und eindringlich zur Umkehr aufzurufen, veranlassten viele, </a:t>
            </a:r>
            <a:br>
              <a:rPr lang="de-DE" sz="2200" b="1" dirty="0"/>
            </a:br>
            <a:r>
              <a:rPr lang="de-DE" sz="2200" b="1" dirty="0"/>
              <a:t>sich taufen zu lassen </a:t>
            </a:r>
            <a:br>
              <a:rPr lang="de-DE" sz="2200" b="1" dirty="0"/>
            </a:br>
            <a:r>
              <a:rPr lang="de-DE" sz="2200" b="1" dirty="0"/>
              <a:t>(Markus 1,4–6). </a:t>
            </a:r>
          </a:p>
          <a:p>
            <a:pPr algn="ctr">
              <a:spcBef>
                <a:spcPts val="600"/>
              </a:spcBef>
            </a:pPr>
            <a:r>
              <a:rPr lang="de-DE" sz="2200" b="1" dirty="0"/>
              <a:t>Sein Wirken markierte </a:t>
            </a:r>
            <a:br>
              <a:rPr lang="de-DE" sz="2200" b="1" dirty="0"/>
            </a:br>
            <a:r>
              <a:rPr lang="de-DE" sz="2200" b="1" dirty="0"/>
              <a:t>einen Wendepunkt in Israel, </a:t>
            </a:r>
            <a:br>
              <a:rPr lang="de-DE" sz="2200" b="1" dirty="0"/>
            </a:br>
            <a:r>
              <a:rPr lang="de-DE" sz="2200" b="1" dirty="0"/>
              <a:t>dem der Teufel nur schwach entgegenwirken konnte, </a:t>
            </a:r>
            <a:br>
              <a:rPr lang="de-DE" sz="2200" b="1" dirty="0"/>
            </a:br>
            <a:r>
              <a:rPr lang="de-DE" sz="2200" b="1" dirty="0"/>
              <a:t>was schließlich zum Tod des Propheten führte (Lukas 9,9).</a:t>
            </a:r>
            <a:endParaRPr lang="en-US" sz="2200" b="1" noProof="0" dirty="0"/>
          </a:p>
        </p:txBody>
      </p:sp>
      <p:sp>
        <p:nvSpPr>
          <p:cNvPr id="3" name="CuadroTexto 2">
            <a:extLst>
              <a:ext uri="{FF2B5EF4-FFF2-40B4-BE49-F238E27FC236}">
                <a16:creationId xmlns:a16="http://schemas.microsoft.com/office/drawing/2014/main" id="{FC540674-77D4-E895-19B9-F9865A478209}"/>
              </a:ext>
            </a:extLst>
          </p:cNvPr>
          <p:cNvSpPr txBox="1"/>
          <p:nvPr/>
        </p:nvSpPr>
        <p:spPr>
          <a:xfrm>
            <a:off x="2197768" y="-72192"/>
            <a:ext cx="9994232" cy="646331"/>
          </a:xfrm>
          <a:prstGeom prst="rect">
            <a:avLst/>
          </a:prstGeom>
          <a:noFill/>
        </p:spPr>
        <p:txBody>
          <a:bodyPr wrap="square">
            <a:spAutoFit/>
            <a:scene3d>
              <a:camera prst="orthographicFront"/>
              <a:lightRig rig="threePt" dir="t"/>
            </a:scene3d>
            <a:sp3d extrusionH="57150">
              <a:bevelT h="25400" prst="softRound"/>
            </a:sp3d>
          </a:bodyPr>
          <a:lstStyle/>
          <a:p>
            <a:pPr algn="ctr"/>
            <a:r>
              <a:rPr lang="de-DE" sz="3600" b="1" dirty="0">
                <a:ln w="22225">
                  <a:noFill/>
                  <a:prstDash val="solid"/>
                </a:ln>
                <a:solidFill>
                  <a:schemeClr val="bg2">
                    <a:lumMod val="40000"/>
                    <a:lumOff val="60000"/>
                  </a:schemeClr>
                </a:solidFill>
                <a:effectLst>
                  <a:outerShdw blurRad="50800" dist="38100" dir="8700000" algn="ctr" rotWithShape="0">
                    <a:schemeClr val="bg1"/>
                  </a:outerShdw>
                </a:effectLst>
              </a:rPr>
              <a:t>Johannes d. Täufer: Wegbereiter des MESSIAS</a:t>
            </a:r>
          </a:p>
        </p:txBody>
      </p:sp>
      <p:sp>
        <p:nvSpPr>
          <p:cNvPr id="5" name="CuadroTexto 4">
            <a:extLst>
              <a:ext uri="{FF2B5EF4-FFF2-40B4-BE49-F238E27FC236}">
                <a16:creationId xmlns:a16="http://schemas.microsoft.com/office/drawing/2014/main" id="{85CCD2AC-8F49-00F8-5E69-0E401711DE56}"/>
              </a:ext>
            </a:extLst>
          </p:cNvPr>
          <p:cNvSpPr txBox="1"/>
          <p:nvPr/>
        </p:nvSpPr>
        <p:spPr>
          <a:xfrm>
            <a:off x="136673" y="1510307"/>
            <a:ext cx="3412643" cy="4308872"/>
          </a:xfrm>
          <a:prstGeom prst="rect">
            <a:avLst/>
          </a:prstGeom>
          <a:noFill/>
        </p:spPr>
        <p:txBody>
          <a:bodyPr wrap="square" rtlCol="0">
            <a:spAutoFit/>
          </a:bodyPr>
          <a:lstStyle/>
          <a:p>
            <a:pPr>
              <a:spcBef>
                <a:spcPts val="600"/>
              </a:spcBef>
            </a:pPr>
            <a:r>
              <a:rPr lang="de-DE" sz="2400" b="1" dirty="0"/>
              <a:t>Wie andere Propheten – wie Samuel </a:t>
            </a:r>
            <a:br>
              <a:rPr lang="de-DE" sz="2400" b="1" dirty="0"/>
            </a:br>
            <a:r>
              <a:rPr lang="de-DE" sz="2400" b="1" dirty="0"/>
              <a:t>oder Jeremia – </a:t>
            </a:r>
            <a:br>
              <a:rPr lang="de-DE" sz="2400" b="1" dirty="0"/>
            </a:br>
            <a:r>
              <a:rPr lang="de-DE" sz="2400" b="1" dirty="0"/>
              <a:t>wurde Johannes </a:t>
            </a:r>
            <a:br>
              <a:rPr lang="de-DE" sz="2400" b="1" dirty="0"/>
            </a:br>
            <a:r>
              <a:rPr lang="de-DE" sz="2400" b="1" dirty="0"/>
              <a:t>vor seiner Geburt erwählt. </a:t>
            </a:r>
          </a:p>
          <a:p>
            <a:pPr>
              <a:spcBef>
                <a:spcPts val="600"/>
              </a:spcBef>
            </a:pPr>
            <a:r>
              <a:rPr lang="de-DE" sz="2400" b="1" dirty="0"/>
              <a:t>Er wurde berufen, </a:t>
            </a:r>
            <a:br>
              <a:rPr lang="de-DE" sz="2400" b="1" dirty="0"/>
            </a:br>
            <a:r>
              <a:rPr lang="de-DE" sz="2400" b="1" dirty="0"/>
              <a:t>das Werk Elias zu tun, als Vorläufer </a:t>
            </a:r>
            <a:br>
              <a:rPr lang="de-DE" sz="2400" b="1" dirty="0"/>
            </a:br>
            <a:r>
              <a:rPr lang="de-DE" sz="2400" b="1" dirty="0"/>
              <a:t>des MESSIAS </a:t>
            </a:r>
          </a:p>
          <a:p>
            <a:pPr>
              <a:spcBef>
                <a:spcPts val="600"/>
              </a:spcBef>
            </a:pPr>
            <a:r>
              <a:rPr lang="de-DE" sz="2400" b="1" dirty="0"/>
              <a:t>(Lukas 1,13-17).</a:t>
            </a:r>
            <a:endParaRPr lang="en-US" sz="2400" b="1" noProof="0" dirty="0"/>
          </a:p>
        </p:txBody>
      </p:sp>
      <p:pic>
        <p:nvPicPr>
          <p:cNvPr id="6" name="Grafik 5">
            <a:extLst>
              <a:ext uri="{FF2B5EF4-FFF2-40B4-BE49-F238E27FC236}">
                <a16:creationId xmlns:a16="http://schemas.microsoft.com/office/drawing/2014/main" id="{E63315CC-C23F-98FA-E421-B8536FE2FF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68276" y="778326"/>
            <a:ext cx="3048695" cy="6237121"/>
          </a:xfrm>
          <a:prstGeom prst="rect">
            <a:avLst/>
          </a:prstGeom>
        </p:spPr>
      </p:pic>
      <p:sp>
        <p:nvSpPr>
          <p:cNvPr id="4" name="CuadroTexto 3">
            <a:extLst>
              <a:ext uri="{FF2B5EF4-FFF2-40B4-BE49-F238E27FC236}">
                <a16:creationId xmlns:a16="http://schemas.microsoft.com/office/drawing/2014/main" id="{47EF7D01-92EB-2208-25CA-BCF6A728F75A}"/>
              </a:ext>
            </a:extLst>
          </p:cNvPr>
          <p:cNvSpPr txBox="1"/>
          <p:nvPr/>
        </p:nvSpPr>
        <p:spPr>
          <a:xfrm>
            <a:off x="2727158" y="424383"/>
            <a:ext cx="9464840" cy="707886"/>
          </a:xfrm>
          <a:prstGeom prst="rect">
            <a:avLst/>
          </a:prstGeom>
          <a:noFill/>
        </p:spPr>
        <p:txBody>
          <a:bodyPr wrap="square">
            <a:spAutoFit/>
          </a:bodyPr>
          <a:lstStyle/>
          <a:p>
            <a:pPr algn="ctr"/>
            <a:r>
              <a:rPr lang="en-US" sz="2000" b="1" noProof="0" dirty="0">
                <a:solidFill>
                  <a:srgbClr val="B9F5FD"/>
                </a:solidFill>
                <a:effectLst>
                  <a:outerShdw blurRad="38100" dist="38100" dir="2700000" algn="tl">
                    <a:srgbClr val="000000">
                      <a:alpha val="43137"/>
                    </a:srgbClr>
                  </a:outerShdw>
                </a:effectLst>
                <a:latin typeface="Candara" panose="020E0502030303020204" pitchFamily="34" charset="0"/>
              </a:rPr>
              <a:t>“</a:t>
            </a:r>
            <a:r>
              <a:rPr lang="de-DE" sz="2000" b="1" dirty="0">
                <a:solidFill>
                  <a:srgbClr val="B9F5FD"/>
                </a:solidFill>
                <a:effectLst>
                  <a:outerShdw blurRad="38100" dist="38100" dir="2700000" algn="tl">
                    <a:srgbClr val="000000">
                      <a:alpha val="43137"/>
                    </a:srgbClr>
                  </a:outerShdw>
                </a:effectLst>
                <a:latin typeface="Candara" panose="020E0502030303020204" pitchFamily="34" charset="0"/>
              </a:rPr>
              <a:t>Er sprach: »Ich bin die Stimme eines Predigers in der Wüste: </a:t>
            </a:r>
            <a:br>
              <a:rPr lang="de-DE" sz="2000" b="1" dirty="0">
                <a:solidFill>
                  <a:srgbClr val="B9F5FD"/>
                </a:solidFill>
                <a:effectLst>
                  <a:outerShdw blurRad="38100" dist="38100" dir="2700000" algn="tl">
                    <a:srgbClr val="000000">
                      <a:alpha val="43137"/>
                    </a:srgbClr>
                  </a:outerShdw>
                </a:effectLst>
                <a:latin typeface="Candara" panose="020E0502030303020204" pitchFamily="34" charset="0"/>
              </a:rPr>
            </a:br>
            <a:r>
              <a:rPr lang="de-DE" sz="2000" b="1" dirty="0">
                <a:solidFill>
                  <a:srgbClr val="B9F5FD"/>
                </a:solidFill>
                <a:effectLst>
                  <a:outerShdw blurRad="38100" dist="38100" dir="2700000" algn="tl">
                    <a:srgbClr val="000000">
                      <a:alpha val="43137"/>
                    </a:srgbClr>
                  </a:outerShdw>
                </a:effectLst>
                <a:latin typeface="Candara" panose="020E0502030303020204" pitchFamily="34" charset="0"/>
              </a:rPr>
              <a:t>,Ebnet den Weg des HERRN!«, wie der Prophet Jesaja gesagt hat</a:t>
            </a:r>
            <a:r>
              <a:rPr lang="en-US" sz="2000" b="1" noProof="0" dirty="0">
                <a:solidFill>
                  <a:srgbClr val="B9F5FD"/>
                </a:solidFill>
                <a:effectLst>
                  <a:outerShdw blurRad="38100" dist="38100" dir="2700000" algn="tl">
                    <a:srgbClr val="000000">
                      <a:alpha val="43137"/>
                    </a:srgbClr>
                  </a:outerShdw>
                </a:effectLst>
                <a:latin typeface="Candara" panose="020E0502030303020204" pitchFamily="34" charset="0"/>
              </a:rPr>
              <a:t>.’ ” </a:t>
            </a:r>
            <a:r>
              <a:rPr lang="en-US" sz="1600" b="1" noProof="0" dirty="0">
                <a:solidFill>
                  <a:srgbClr val="B9F5FD"/>
                </a:solidFill>
                <a:effectLst>
                  <a:outerShdw blurRad="38100" dist="38100" dir="2700000" algn="tl">
                    <a:srgbClr val="000000">
                      <a:alpha val="43137"/>
                    </a:srgbClr>
                  </a:outerShdw>
                </a:effectLst>
                <a:latin typeface="Candara" panose="020E0502030303020204" pitchFamily="34" charset="0"/>
              </a:rPr>
              <a:t>(Joh 1:23)</a:t>
            </a:r>
            <a:endParaRPr lang="en-US" sz="2000" b="1" noProof="0" dirty="0">
              <a:solidFill>
                <a:srgbClr val="B9F5FD"/>
              </a:solidFill>
              <a:effectLst>
                <a:outerShdw blurRad="38100" dist="38100" dir="2700000" algn="tl">
                  <a:srgbClr val="000000">
                    <a:alpha val="43137"/>
                  </a:srgbClr>
                </a:outerShdw>
              </a:effectLst>
              <a:latin typeface="Candara" panose="020E0502030303020204" pitchFamily="34" charset="0"/>
            </a:endParaRPr>
          </a:p>
        </p:txBody>
      </p:sp>
      <p:sp>
        <p:nvSpPr>
          <p:cNvPr id="2" name="Scrollen: horizontal 1">
            <a:extLst>
              <a:ext uri="{FF2B5EF4-FFF2-40B4-BE49-F238E27FC236}">
                <a16:creationId xmlns:a16="http://schemas.microsoft.com/office/drawing/2014/main" id="{4A426038-057D-B15B-CFEE-B07D134B1A03}"/>
              </a:ext>
            </a:extLst>
          </p:cNvPr>
          <p:cNvSpPr/>
          <p:nvPr/>
        </p:nvSpPr>
        <p:spPr>
          <a:xfrm>
            <a:off x="124972" y="298078"/>
            <a:ext cx="3135067" cy="1281451"/>
          </a:xfrm>
          <a:prstGeom prst="horizontalScroll">
            <a:avLst/>
          </a:prstGeom>
          <a:solidFill>
            <a:srgbClr val="C393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Do,  08</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a:t>
            </a:r>
            <a:br>
              <a:rPr lang="de-DE" sz="2000" b="1" i="1" dirty="0">
                <a:solidFill>
                  <a:schemeClr val="tx1"/>
                </a:solidFill>
                <a:latin typeface="Candara" panose="020E0502030303020204" pitchFamily="34" charset="0"/>
              </a:rPr>
            </a:br>
            <a:r>
              <a:rPr lang="de-DE" sz="2000" b="1" i="1" dirty="0">
                <a:solidFill>
                  <a:schemeClr val="tx1"/>
                </a:solidFill>
                <a:latin typeface="Candara" panose="020E0502030303020204" pitchFamily="34" charset="0"/>
              </a:rPr>
              <a:t>JOHANNES der Täufer bereitet ein Volk vor</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
                                            <p:bg/>
                                          </p:spTgt>
                                        </p:tgtEl>
                                        <p:attrNameLst>
                                          <p:attrName>style.visibility</p:attrName>
                                        </p:attrNameLst>
                                      </p:cBhvr>
                                      <p:to>
                                        <p:strVal val="visible"/>
                                      </p:to>
                                    </p:set>
                                    <p:animEffect transition="in" filter="wipe(left)">
                                      <p:cBhvr>
                                        <p:cTn id="20" dur="500"/>
                                        <p:tgtEl>
                                          <p:spTgt spid="2">
                                            <p:bg/>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animEffect transition="in" filter="wipe(left)">
                                      <p:cBhvr>
                                        <p:cTn id="23" dur="500"/>
                                        <p:tgtEl>
                                          <p:spTgt spid="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5" grpId="0"/>
      <p:bldP spid="4" grpId="0"/>
      <p:bldP spid="2" grpId="0" uiExpand="1"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a:extLst>
            <a:ext uri="{FF2B5EF4-FFF2-40B4-BE49-F238E27FC236}">
              <a16:creationId xmlns:a16="http://schemas.microsoft.com/office/drawing/2014/main" id="{B1EE27ED-EB28-4F53-AFF9-9181066F24B7}"/>
            </a:ext>
          </a:extLst>
        </p:cNvPr>
        <p:cNvGrpSpPr/>
        <p:nvPr/>
      </p:nvGrpSpPr>
      <p:grpSpPr>
        <a:xfrm>
          <a:off x="0" y="0"/>
          <a:ext cx="0" cy="0"/>
          <a:chOff x="0" y="0"/>
          <a:chExt cx="0" cy="0"/>
        </a:xfrm>
      </p:grpSpPr>
      <p:sp>
        <p:nvSpPr>
          <p:cNvPr id="21" name="Rectángulo 20">
            <a:extLst>
              <a:ext uri="{FF2B5EF4-FFF2-40B4-BE49-F238E27FC236}">
                <a16:creationId xmlns:a16="http://schemas.microsoft.com/office/drawing/2014/main" id="{3AAEDA75-BA98-B5F6-C672-40F88994D61F}"/>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E8AE3350-3438-537E-61B9-892A1EB8435B}"/>
              </a:ext>
            </a:extLst>
          </p:cNvPr>
          <p:cNvSpPr txBox="1"/>
          <p:nvPr/>
        </p:nvSpPr>
        <p:spPr>
          <a:xfrm>
            <a:off x="2197768" y="-72192"/>
            <a:ext cx="9994232" cy="646331"/>
          </a:xfrm>
          <a:prstGeom prst="rect">
            <a:avLst/>
          </a:prstGeom>
          <a:noFill/>
        </p:spPr>
        <p:txBody>
          <a:bodyPr wrap="square">
            <a:spAutoFit/>
            <a:scene3d>
              <a:camera prst="orthographicFront"/>
              <a:lightRig rig="threePt" dir="t"/>
            </a:scene3d>
            <a:sp3d extrusionH="57150">
              <a:bevelT h="25400" prst="softRound"/>
            </a:sp3d>
          </a:bodyPr>
          <a:lstStyle/>
          <a:p>
            <a:pPr algn="ctr"/>
            <a:r>
              <a:rPr lang="de-DE" sz="3600" b="1" dirty="0">
                <a:ln w="22225">
                  <a:noFill/>
                  <a:prstDash val="solid"/>
                </a:ln>
                <a:solidFill>
                  <a:schemeClr val="bg2">
                    <a:lumMod val="40000"/>
                    <a:lumOff val="60000"/>
                  </a:schemeClr>
                </a:solidFill>
                <a:effectLst>
                  <a:outerShdw blurRad="50800" dist="38100" dir="8700000" algn="ctr" rotWithShape="0">
                    <a:schemeClr val="bg1"/>
                  </a:outerShdw>
                </a:effectLst>
              </a:rPr>
              <a:t>Johannes d. Täufer: Wegbereiter des MESSIAS</a:t>
            </a:r>
          </a:p>
        </p:txBody>
      </p:sp>
      <p:pic>
        <p:nvPicPr>
          <p:cNvPr id="8" name="Imagen 7">
            <a:extLst>
              <a:ext uri="{FF2B5EF4-FFF2-40B4-BE49-F238E27FC236}">
                <a16:creationId xmlns:a16="http://schemas.microsoft.com/office/drawing/2014/main" id="{ED8ED669-4988-3EE3-424C-F0F56BB516F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1327" b="1327"/>
          <a:stretch>
            <a:fillRect/>
          </a:stretch>
        </p:blipFill>
        <p:spPr>
          <a:xfrm>
            <a:off x="156336" y="1353910"/>
            <a:ext cx="7132707" cy="3973472"/>
          </a:xfrm>
          <a:prstGeom prst="rect">
            <a:avLst/>
          </a:prstGeom>
        </p:spPr>
      </p:pic>
      <p:sp>
        <p:nvSpPr>
          <p:cNvPr id="12" name="CuadroTexto 11">
            <a:extLst>
              <a:ext uri="{FF2B5EF4-FFF2-40B4-BE49-F238E27FC236}">
                <a16:creationId xmlns:a16="http://schemas.microsoft.com/office/drawing/2014/main" id="{C6510433-860A-1D30-34EB-FEA8B126CE75}"/>
              </a:ext>
            </a:extLst>
          </p:cNvPr>
          <p:cNvSpPr txBox="1"/>
          <p:nvPr/>
        </p:nvSpPr>
        <p:spPr>
          <a:xfrm>
            <a:off x="68335" y="4825115"/>
            <a:ext cx="12055327" cy="1815882"/>
          </a:xfrm>
          <a:prstGeom prst="rect">
            <a:avLst/>
          </a:prstGeom>
          <a:noFill/>
        </p:spPr>
        <p:txBody>
          <a:bodyPr wrap="square">
            <a:spAutoFit/>
          </a:bodyPr>
          <a:lstStyle/>
          <a:p>
            <a:pPr>
              <a:spcBef>
                <a:spcPts val="600"/>
              </a:spcBef>
            </a:pPr>
            <a:r>
              <a:rPr lang="de-DE" sz="2800" b="1" dirty="0"/>
              <a:t>								Es ist kein Rosenbett. </a:t>
            </a:r>
            <a:br>
              <a:rPr lang="de-DE" sz="2800" b="1" dirty="0"/>
            </a:br>
            <a:r>
              <a:rPr lang="de-DE" sz="2800" b="1" dirty="0"/>
              <a:t>Es verlangt Treue, Überzeugung und Hingabe. </a:t>
            </a:r>
            <a:br>
              <a:rPr lang="de-DE" sz="2800" b="1" dirty="0"/>
            </a:br>
            <a:r>
              <a:rPr lang="de-DE" sz="2800" b="1" dirty="0"/>
              <a:t>Sicherheit ist nicht garantiert, aber ewiges Leben </a:t>
            </a:r>
            <a:br>
              <a:rPr lang="de-DE" sz="2800" b="1" dirty="0"/>
            </a:br>
            <a:r>
              <a:rPr lang="de-DE" sz="2800" b="1" dirty="0"/>
              <a:t>(unseres und das derjenigen, die die Botschaft heute annehmen).</a:t>
            </a:r>
            <a:endParaRPr lang="en-US" sz="2800" b="1" noProof="0" dirty="0"/>
          </a:p>
        </p:txBody>
      </p:sp>
      <p:sp>
        <p:nvSpPr>
          <p:cNvPr id="16" name="CuadroTexto 15">
            <a:extLst>
              <a:ext uri="{FF2B5EF4-FFF2-40B4-BE49-F238E27FC236}">
                <a16:creationId xmlns:a16="http://schemas.microsoft.com/office/drawing/2014/main" id="{3133B60C-1534-E592-3678-D3A58BFD2D02}"/>
              </a:ext>
            </a:extLst>
          </p:cNvPr>
          <p:cNvSpPr txBox="1"/>
          <p:nvPr/>
        </p:nvSpPr>
        <p:spPr>
          <a:xfrm>
            <a:off x="7373267" y="1353910"/>
            <a:ext cx="5027928" cy="3447098"/>
          </a:xfrm>
          <a:prstGeom prst="rect">
            <a:avLst/>
          </a:prstGeom>
          <a:noFill/>
        </p:spPr>
        <p:txBody>
          <a:bodyPr wrap="square">
            <a:spAutoFit/>
          </a:bodyPr>
          <a:lstStyle/>
          <a:p>
            <a:pPr>
              <a:spcBef>
                <a:spcPts val="600"/>
              </a:spcBef>
            </a:pPr>
            <a:r>
              <a:rPr lang="de-DE" sz="2200" b="1" dirty="0"/>
              <a:t>Das Werk des Johannes </a:t>
            </a:r>
            <a:br>
              <a:rPr lang="de-DE" sz="2200" b="1" dirty="0"/>
            </a:br>
            <a:r>
              <a:rPr lang="de-DE" sz="2200" b="1" dirty="0"/>
              <a:t>(das auch das Werk von Elia ist) </a:t>
            </a:r>
            <a:br>
              <a:rPr lang="de-DE" sz="2200" b="1" dirty="0"/>
            </a:br>
            <a:r>
              <a:rPr lang="de-DE" sz="2200" b="1" dirty="0"/>
              <a:t>ist nun unser Werk.</a:t>
            </a:r>
          </a:p>
          <a:p>
            <a:pPr>
              <a:spcBef>
                <a:spcPts val="600"/>
              </a:spcBef>
            </a:pPr>
            <a:r>
              <a:rPr lang="de-DE" sz="700" b="1" dirty="0"/>
              <a:t> </a:t>
            </a:r>
          </a:p>
          <a:p>
            <a:pPr>
              <a:spcBef>
                <a:spcPts val="600"/>
              </a:spcBef>
            </a:pPr>
            <a:r>
              <a:rPr lang="de-DE" sz="2200" b="1" dirty="0"/>
              <a:t>Wir sind berufen, </a:t>
            </a:r>
            <a:br>
              <a:rPr lang="de-DE" sz="2200" b="1" dirty="0"/>
            </a:br>
            <a:r>
              <a:rPr lang="de-DE" sz="2200" b="1" dirty="0"/>
              <a:t>uns auf das Kommen JESU vorzubereiten, </a:t>
            </a:r>
            <a:br>
              <a:rPr lang="de-DE" sz="2200" b="1" dirty="0"/>
            </a:br>
            <a:r>
              <a:rPr lang="de-DE" sz="2200" b="1" dirty="0"/>
              <a:t>indem wir allen das Evangelium </a:t>
            </a:r>
            <a:br>
              <a:rPr lang="de-DE" sz="2200" b="1" dirty="0"/>
            </a:br>
            <a:r>
              <a:rPr lang="de-DE" sz="2200" b="1" dirty="0"/>
              <a:t>von Buße und Erlösung durch </a:t>
            </a:r>
            <a:br>
              <a:rPr lang="de-DE" sz="2200" b="1" dirty="0"/>
            </a:br>
            <a:r>
              <a:rPr lang="de-DE" sz="2200" b="1" dirty="0"/>
              <a:t>den sühnenden Tod JESU verkünden.</a:t>
            </a:r>
            <a:endParaRPr lang="en-US" sz="2200" b="1" noProof="0" dirty="0"/>
          </a:p>
        </p:txBody>
      </p:sp>
      <p:sp>
        <p:nvSpPr>
          <p:cNvPr id="4" name="CuadroTexto 3">
            <a:extLst>
              <a:ext uri="{FF2B5EF4-FFF2-40B4-BE49-F238E27FC236}">
                <a16:creationId xmlns:a16="http://schemas.microsoft.com/office/drawing/2014/main" id="{F2ACB8F5-E985-02A6-2632-E343109C3C18}"/>
              </a:ext>
            </a:extLst>
          </p:cNvPr>
          <p:cNvSpPr txBox="1"/>
          <p:nvPr/>
        </p:nvSpPr>
        <p:spPr>
          <a:xfrm>
            <a:off x="2727158" y="424383"/>
            <a:ext cx="9464840" cy="707886"/>
          </a:xfrm>
          <a:prstGeom prst="rect">
            <a:avLst/>
          </a:prstGeom>
          <a:noFill/>
        </p:spPr>
        <p:txBody>
          <a:bodyPr wrap="square">
            <a:spAutoFit/>
          </a:bodyPr>
          <a:lstStyle/>
          <a:p>
            <a:pPr algn="ctr"/>
            <a:r>
              <a:rPr lang="en-US" sz="2000" b="1" noProof="0" dirty="0">
                <a:solidFill>
                  <a:srgbClr val="B9F5FD"/>
                </a:solidFill>
                <a:effectLst>
                  <a:outerShdw blurRad="38100" dist="38100" dir="2700000" algn="tl">
                    <a:srgbClr val="000000">
                      <a:alpha val="43137"/>
                    </a:srgbClr>
                  </a:outerShdw>
                </a:effectLst>
                <a:latin typeface="Candara" panose="020E0502030303020204" pitchFamily="34" charset="0"/>
              </a:rPr>
              <a:t>“</a:t>
            </a:r>
            <a:r>
              <a:rPr lang="de-DE" sz="2000" b="1" dirty="0">
                <a:solidFill>
                  <a:srgbClr val="B9F5FD"/>
                </a:solidFill>
                <a:effectLst>
                  <a:outerShdw blurRad="38100" dist="38100" dir="2700000" algn="tl">
                    <a:srgbClr val="000000">
                      <a:alpha val="43137"/>
                    </a:srgbClr>
                  </a:outerShdw>
                </a:effectLst>
                <a:latin typeface="Candara" panose="020E0502030303020204" pitchFamily="34" charset="0"/>
              </a:rPr>
              <a:t>Er sprach: »Ich bin die Stimme eines Predigers in der Wüste: </a:t>
            </a:r>
            <a:br>
              <a:rPr lang="de-DE" sz="2000" b="1" dirty="0">
                <a:solidFill>
                  <a:srgbClr val="B9F5FD"/>
                </a:solidFill>
                <a:effectLst>
                  <a:outerShdw blurRad="38100" dist="38100" dir="2700000" algn="tl">
                    <a:srgbClr val="000000">
                      <a:alpha val="43137"/>
                    </a:srgbClr>
                  </a:outerShdw>
                </a:effectLst>
                <a:latin typeface="Candara" panose="020E0502030303020204" pitchFamily="34" charset="0"/>
              </a:rPr>
            </a:br>
            <a:r>
              <a:rPr lang="de-DE" sz="2000" b="1" dirty="0">
                <a:solidFill>
                  <a:srgbClr val="B9F5FD"/>
                </a:solidFill>
                <a:effectLst>
                  <a:outerShdw blurRad="38100" dist="38100" dir="2700000" algn="tl">
                    <a:srgbClr val="000000">
                      <a:alpha val="43137"/>
                    </a:srgbClr>
                  </a:outerShdw>
                </a:effectLst>
                <a:latin typeface="Candara" panose="020E0502030303020204" pitchFamily="34" charset="0"/>
              </a:rPr>
              <a:t>,Ebnet den Weg des HERRN!«, wie der Prophet Jesaja gesagt hat</a:t>
            </a:r>
            <a:r>
              <a:rPr lang="en-US" sz="2000" b="1" noProof="0" dirty="0">
                <a:solidFill>
                  <a:srgbClr val="B9F5FD"/>
                </a:solidFill>
                <a:effectLst>
                  <a:outerShdw blurRad="38100" dist="38100" dir="2700000" algn="tl">
                    <a:srgbClr val="000000">
                      <a:alpha val="43137"/>
                    </a:srgbClr>
                  </a:outerShdw>
                </a:effectLst>
                <a:latin typeface="Candara" panose="020E0502030303020204" pitchFamily="34" charset="0"/>
              </a:rPr>
              <a:t>.’ ” </a:t>
            </a:r>
            <a:r>
              <a:rPr lang="en-US" sz="1600" b="1" noProof="0" dirty="0">
                <a:solidFill>
                  <a:srgbClr val="B9F5FD"/>
                </a:solidFill>
                <a:effectLst>
                  <a:outerShdw blurRad="38100" dist="38100" dir="2700000" algn="tl">
                    <a:srgbClr val="000000">
                      <a:alpha val="43137"/>
                    </a:srgbClr>
                  </a:outerShdw>
                </a:effectLst>
                <a:latin typeface="Candara" panose="020E0502030303020204" pitchFamily="34" charset="0"/>
              </a:rPr>
              <a:t>(Joh 1:23)</a:t>
            </a:r>
            <a:endParaRPr lang="en-US" sz="2000" b="1" noProof="0" dirty="0">
              <a:solidFill>
                <a:srgbClr val="B9F5FD"/>
              </a:solidFill>
              <a:effectLst>
                <a:outerShdw blurRad="38100" dist="38100" dir="2700000" algn="tl">
                  <a:srgbClr val="000000">
                    <a:alpha val="43137"/>
                  </a:srgbClr>
                </a:outerShdw>
              </a:effectLst>
              <a:latin typeface="Candara" panose="020E0502030303020204" pitchFamily="34" charset="0"/>
            </a:endParaRPr>
          </a:p>
        </p:txBody>
      </p:sp>
      <p:sp>
        <p:nvSpPr>
          <p:cNvPr id="2" name="Scrollen: horizontal 1">
            <a:extLst>
              <a:ext uri="{FF2B5EF4-FFF2-40B4-BE49-F238E27FC236}">
                <a16:creationId xmlns:a16="http://schemas.microsoft.com/office/drawing/2014/main" id="{8F465795-027A-AEBA-5EE3-EC4D9E5C46AC}"/>
              </a:ext>
            </a:extLst>
          </p:cNvPr>
          <p:cNvSpPr/>
          <p:nvPr/>
        </p:nvSpPr>
        <p:spPr>
          <a:xfrm>
            <a:off x="124972" y="298078"/>
            <a:ext cx="3135067" cy="1281451"/>
          </a:xfrm>
          <a:prstGeom prst="horizontalScroll">
            <a:avLst/>
          </a:prstGeom>
          <a:solidFill>
            <a:srgbClr val="C393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895350"/>
            <a:r>
              <a:rPr lang="de-DE" sz="2000" b="1" i="1" noProof="0" dirty="0">
                <a:solidFill>
                  <a:schemeClr val="tx1"/>
                </a:solidFill>
                <a:latin typeface="Candara" panose="020E0502030303020204" pitchFamily="34" charset="0"/>
              </a:rPr>
              <a:t>Do,  08</a:t>
            </a:r>
            <a:r>
              <a:rPr lang="de-DE" sz="2000" b="1" i="1" dirty="0">
                <a:solidFill>
                  <a:schemeClr val="tx1"/>
                </a:solidFill>
                <a:latin typeface="Candara" panose="020E0502030303020204" pitchFamily="34" charset="0"/>
              </a:rPr>
              <a:t>. Okt</a:t>
            </a:r>
            <a:r>
              <a:rPr lang="de-DE" sz="2000" b="1" i="1" noProof="0" dirty="0">
                <a:solidFill>
                  <a:schemeClr val="tx1"/>
                </a:solidFill>
                <a:latin typeface="Candara" panose="020E0502030303020204" pitchFamily="34" charset="0"/>
              </a:rPr>
              <a:t> –</a:t>
            </a:r>
            <a:r>
              <a:rPr lang="de-DE" sz="2000" b="1" i="1" dirty="0">
                <a:solidFill>
                  <a:schemeClr val="tx1"/>
                </a:solidFill>
                <a:latin typeface="Candara" panose="020E0502030303020204" pitchFamily="34" charset="0"/>
              </a:rPr>
              <a:t>  </a:t>
            </a:r>
            <a:br>
              <a:rPr lang="de-DE" sz="2000" b="1" i="1" dirty="0">
                <a:solidFill>
                  <a:schemeClr val="tx1"/>
                </a:solidFill>
                <a:latin typeface="Candara" panose="020E0502030303020204" pitchFamily="34" charset="0"/>
              </a:rPr>
            </a:br>
            <a:r>
              <a:rPr lang="de-DE" sz="2000" b="1" i="1" dirty="0">
                <a:solidFill>
                  <a:schemeClr val="tx1"/>
                </a:solidFill>
                <a:latin typeface="Candara" panose="020E0502030303020204" pitchFamily="34" charset="0"/>
              </a:rPr>
              <a:t>JOHANNES der Täufer bereitet ein Volk vor</a:t>
            </a:r>
            <a:endParaRPr lang="de-DE" sz="2000" b="1" i="1" noProof="0" dirty="0">
              <a:solidFill>
                <a:schemeClr val="tx1"/>
              </a:solidFill>
              <a:latin typeface="Candara" panose="020E0502030303020204" pitchFamily="34" charset="0"/>
            </a:endParaRPr>
          </a:p>
        </p:txBody>
      </p:sp>
    </p:spTree>
    <p:extLst>
      <p:ext uri="{BB962C8B-B14F-4D97-AF65-F5344CB8AC3E}">
        <p14:creationId xmlns:p14="http://schemas.microsoft.com/office/powerpoint/2010/main" val="4092032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8)">
                                      <p:cBhvr>
                                        <p:cTn id="7" dur="750"/>
                                        <p:tgtEl>
                                          <p:spTgt spid="8"/>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772378" y="666705"/>
            <a:ext cx="10333703" cy="5586145"/>
          </a:xfrm>
          <a:prstGeom prst="rect">
            <a:avLst/>
          </a:prstGeom>
          <a:noFill/>
        </p:spPr>
        <p:txBody>
          <a:bodyPr wrap="square">
            <a:spAutoFit/>
          </a:bodyPr>
          <a:lstStyle/>
          <a:p>
            <a:pPr algn="ctr">
              <a:spcBef>
                <a:spcPts val="600"/>
              </a:spcBef>
            </a:pPr>
            <a:r>
              <a:rPr lang="en-US" sz="3200" b="1" dirty="0">
                <a:solidFill>
                  <a:schemeClr val="accent5">
                    <a:lumMod val="50000"/>
                  </a:schemeClr>
                </a:solidFill>
                <a:latin typeface="Constantia" panose="02030602050306030303" pitchFamily="18" charset="0"/>
              </a:rPr>
              <a:t>“</a:t>
            </a:r>
            <a:r>
              <a:rPr lang="de-DE" sz="3200" b="1" dirty="0">
                <a:solidFill>
                  <a:schemeClr val="accent5">
                    <a:lumMod val="50000"/>
                  </a:schemeClr>
                </a:solidFill>
                <a:latin typeface="Constantia" panose="02030602050306030303" pitchFamily="18" charset="0"/>
              </a:rPr>
              <a:t>Von besonderem Wert </a:t>
            </a:r>
            <a:br>
              <a:rPr lang="de-DE" sz="3200" b="1" dirty="0">
                <a:solidFill>
                  <a:schemeClr val="accent5">
                    <a:lumMod val="50000"/>
                  </a:schemeClr>
                </a:solidFill>
                <a:latin typeface="Constantia" panose="02030602050306030303" pitchFamily="18" charset="0"/>
              </a:rPr>
            </a:br>
            <a:r>
              <a:rPr lang="de-DE" sz="3200" b="1" dirty="0">
                <a:solidFill>
                  <a:schemeClr val="accent5">
                    <a:lumMod val="50000"/>
                  </a:schemeClr>
                </a:solidFill>
                <a:latin typeface="Constantia" panose="02030602050306030303" pitchFamily="18" charset="0"/>
              </a:rPr>
              <a:t>für die heutige Gemeinde GOTTES auf Erden </a:t>
            </a:r>
            <a:br>
              <a:rPr lang="de-DE" sz="3200" b="1" dirty="0">
                <a:solidFill>
                  <a:schemeClr val="accent5">
                    <a:lumMod val="50000"/>
                  </a:schemeClr>
                </a:solidFill>
                <a:latin typeface="Constantia" panose="02030602050306030303" pitchFamily="18" charset="0"/>
              </a:rPr>
            </a:br>
            <a:r>
              <a:rPr lang="de-DE" sz="3200" b="1" dirty="0">
                <a:solidFill>
                  <a:schemeClr val="accent5">
                    <a:lumMod val="50000"/>
                  </a:schemeClr>
                </a:solidFill>
                <a:latin typeface="Constantia" panose="02030602050306030303" pitchFamily="18" charset="0"/>
              </a:rPr>
              <a:t>— der Hüterin Seines Weinbergs — </a:t>
            </a:r>
            <a:br>
              <a:rPr lang="de-DE" sz="3200" b="1" dirty="0">
                <a:solidFill>
                  <a:schemeClr val="accent5">
                    <a:lumMod val="50000"/>
                  </a:schemeClr>
                </a:solidFill>
                <a:latin typeface="Constantia" panose="02030602050306030303" pitchFamily="18" charset="0"/>
              </a:rPr>
            </a:br>
            <a:r>
              <a:rPr lang="de-DE" sz="3200" b="1" dirty="0">
                <a:solidFill>
                  <a:schemeClr val="accent5">
                    <a:lumMod val="50000"/>
                  </a:schemeClr>
                </a:solidFill>
                <a:latin typeface="Constantia" panose="02030602050306030303" pitchFamily="18" charset="0"/>
              </a:rPr>
              <a:t>sind die Botschaften des Rats und der Ermahnung, </a:t>
            </a:r>
            <a:br>
              <a:rPr lang="de-DE" sz="3200" b="1" dirty="0">
                <a:solidFill>
                  <a:schemeClr val="accent5">
                    <a:lumMod val="50000"/>
                  </a:schemeClr>
                </a:solidFill>
                <a:latin typeface="Constantia" panose="02030602050306030303" pitchFamily="18" charset="0"/>
              </a:rPr>
            </a:br>
            <a:r>
              <a:rPr lang="de-DE" sz="3200" b="1" dirty="0">
                <a:solidFill>
                  <a:schemeClr val="accent5">
                    <a:lumMod val="50000"/>
                  </a:schemeClr>
                </a:solidFill>
                <a:latin typeface="Constantia" panose="02030602050306030303" pitchFamily="18" charset="0"/>
              </a:rPr>
              <a:t>die von Seinen Propheten mitgeteilt wurden, </a:t>
            </a:r>
            <a:br>
              <a:rPr lang="de-DE" sz="3200" b="1" dirty="0">
                <a:solidFill>
                  <a:schemeClr val="accent5">
                    <a:lumMod val="50000"/>
                  </a:schemeClr>
                </a:solidFill>
                <a:latin typeface="Constantia" panose="02030602050306030303" pitchFamily="18" charset="0"/>
              </a:rPr>
            </a:br>
            <a:r>
              <a:rPr lang="de-DE" sz="3200" b="1" dirty="0">
                <a:solidFill>
                  <a:schemeClr val="accent5">
                    <a:lumMod val="50000"/>
                  </a:schemeClr>
                </a:solidFill>
                <a:latin typeface="Constantia" panose="02030602050306030303" pitchFamily="18" charset="0"/>
              </a:rPr>
              <a:t>um Seinen ewigen </a:t>
            </a:r>
            <a:r>
              <a:rPr lang="de-DE" sz="3200" b="1" dirty="0" err="1">
                <a:solidFill>
                  <a:schemeClr val="accent5">
                    <a:lumMod val="50000"/>
                  </a:schemeClr>
                </a:solidFill>
                <a:latin typeface="Constantia" panose="02030602050306030303" pitchFamily="18" charset="0"/>
              </a:rPr>
              <a:t>Ratschluß</a:t>
            </a:r>
            <a:r>
              <a:rPr lang="de-DE" sz="3200" b="1" dirty="0">
                <a:solidFill>
                  <a:schemeClr val="accent5">
                    <a:lumMod val="50000"/>
                  </a:schemeClr>
                </a:solidFill>
                <a:latin typeface="Constantia" panose="02030602050306030303" pitchFamily="18" charset="0"/>
              </a:rPr>
              <a:t> mit der Menschheit kundzutun. </a:t>
            </a:r>
          </a:p>
          <a:p>
            <a:pPr algn="ctr">
              <a:spcBef>
                <a:spcPts val="600"/>
              </a:spcBef>
            </a:pPr>
            <a:r>
              <a:rPr lang="de-DE" sz="3200" b="1" dirty="0">
                <a:solidFill>
                  <a:schemeClr val="accent5">
                    <a:lumMod val="50000"/>
                  </a:schemeClr>
                </a:solidFill>
                <a:latin typeface="Constantia" panose="02030602050306030303" pitchFamily="18" charset="0"/>
              </a:rPr>
              <a:t>GOTTES Liebe zur verlorenen Menschheit </a:t>
            </a:r>
            <a:br>
              <a:rPr lang="de-DE" sz="3200" b="1" dirty="0">
                <a:solidFill>
                  <a:schemeClr val="accent5">
                    <a:lumMod val="50000"/>
                  </a:schemeClr>
                </a:solidFill>
                <a:latin typeface="Constantia" panose="02030602050306030303" pitchFamily="18" charset="0"/>
              </a:rPr>
            </a:br>
            <a:r>
              <a:rPr lang="de-DE" sz="3200" b="1" dirty="0">
                <a:solidFill>
                  <a:schemeClr val="accent5">
                    <a:lumMod val="50000"/>
                  </a:schemeClr>
                </a:solidFill>
                <a:latin typeface="Constantia" panose="02030602050306030303" pitchFamily="18" charset="0"/>
              </a:rPr>
              <a:t>und sein Plan zu ihrer Erlösung </a:t>
            </a:r>
            <a:br>
              <a:rPr lang="de-DE" sz="3200" b="1" dirty="0">
                <a:solidFill>
                  <a:schemeClr val="accent5">
                    <a:lumMod val="50000"/>
                  </a:schemeClr>
                </a:solidFill>
                <a:latin typeface="Constantia" panose="02030602050306030303" pitchFamily="18" charset="0"/>
              </a:rPr>
            </a:br>
            <a:r>
              <a:rPr lang="de-DE" sz="3200" b="1" dirty="0">
                <a:solidFill>
                  <a:schemeClr val="accent5">
                    <a:lumMod val="50000"/>
                  </a:schemeClr>
                </a:solidFill>
                <a:latin typeface="Constantia" panose="02030602050306030303" pitchFamily="18" charset="0"/>
              </a:rPr>
              <a:t>sind uns in den Lehren der Propheten klar offenbart. […]</a:t>
            </a:r>
            <a:endParaRPr lang="en-US" sz="3200" b="1" dirty="0">
              <a:solidFill>
                <a:schemeClr val="accent5">
                  <a:lumMod val="50000"/>
                </a:schemeClr>
              </a:solidFill>
              <a:latin typeface="Constantia" panose="02030602050306030303" pitchFamily="18" charset="0"/>
            </a:endParaRPr>
          </a:p>
        </p:txBody>
      </p:sp>
      <p:sp>
        <p:nvSpPr>
          <p:cNvPr id="4" name="CuadroTexto 3">
            <a:extLst>
              <a:ext uri="{FF2B5EF4-FFF2-40B4-BE49-F238E27FC236}">
                <a16:creationId xmlns:a16="http://schemas.microsoft.com/office/drawing/2014/main" id="{BA44A710-58A7-09DC-18E0-BADFE69C22AC}"/>
              </a:ext>
            </a:extLst>
          </p:cNvPr>
          <p:cNvSpPr txBox="1"/>
          <p:nvPr/>
        </p:nvSpPr>
        <p:spPr>
          <a:xfrm rot="5400000">
            <a:off x="8545639" y="3259722"/>
            <a:ext cx="6710491" cy="338554"/>
          </a:xfrm>
          <a:prstGeom prst="rect">
            <a:avLst/>
          </a:prstGeom>
          <a:noFill/>
        </p:spPr>
        <p:txBody>
          <a:bodyPr wrap="none" rtlCol="0">
            <a:spAutoFit/>
          </a:bodyPr>
          <a:lstStyle/>
          <a:p>
            <a:pPr algn="r"/>
            <a:r>
              <a:rPr lang="en-US" sz="1600" b="1" noProof="0" dirty="0">
                <a:solidFill>
                  <a:schemeClr val="accent5">
                    <a:lumMod val="50000"/>
                  </a:schemeClr>
                </a:solidFill>
              </a:rPr>
              <a:t>E.G. White, Prophets and Kings (</a:t>
            </a:r>
            <a:r>
              <a:rPr lang="en-US" sz="1600" b="1" noProof="0" dirty="0" err="1">
                <a:solidFill>
                  <a:schemeClr val="accent5">
                    <a:lumMod val="50000"/>
                  </a:schemeClr>
                </a:solidFill>
              </a:rPr>
              <a:t>Propheten</a:t>
            </a:r>
            <a:r>
              <a:rPr lang="en-US" sz="1600" b="1" noProof="0" dirty="0">
                <a:solidFill>
                  <a:schemeClr val="accent5">
                    <a:lumMod val="50000"/>
                  </a:schemeClr>
                </a:solidFill>
              </a:rPr>
              <a:t> u. </a:t>
            </a:r>
            <a:r>
              <a:rPr lang="en-US" sz="1600" b="1" noProof="0" dirty="0" err="1">
                <a:solidFill>
                  <a:schemeClr val="accent5">
                    <a:lumMod val="50000"/>
                  </a:schemeClr>
                </a:solidFill>
              </a:rPr>
              <a:t>Könige</a:t>
            </a:r>
            <a:r>
              <a:rPr lang="en-US" sz="1600" b="1" noProof="0" dirty="0">
                <a:solidFill>
                  <a:schemeClr val="accent5">
                    <a:lumMod val="50000"/>
                  </a:schemeClr>
                </a:solidFill>
              </a:rPr>
              <a:t>), </a:t>
            </a:r>
            <a:r>
              <a:rPr lang="en-US" sz="1600" b="1" dirty="0">
                <a:solidFill>
                  <a:schemeClr val="accent5">
                    <a:lumMod val="50000"/>
                  </a:schemeClr>
                </a:solidFill>
              </a:rPr>
              <a:t>S</a:t>
            </a:r>
            <a:r>
              <a:rPr lang="en-US" sz="1600" b="1" noProof="0" dirty="0">
                <a:solidFill>
                  <a:schemeClr val="accent5">
                    <a:lumMod val="50000"/>
                  </a:schemeClr>
                </a:solidFill>
              </a:rPr>
              <a:t>. 22 (</a:t>
            </a:r>
            <a:r>
              <a:rPr lang="en-US" sz="1600" b="1" noProof="0" dirty="0" err="1">
                <a:solidFill>
                  <a:schemeClr val="accent5">
                    <a:lumMod val="50000"/>
                  </a:schemeClr>
                </a:solidFill>
              </a:rPr>
              <a:t>entl</a:t>
            </a:r>
            <a:r>
              <a:rPr lang="en-US" sz="1600" b="1" noProof="0" dirty="0">
                <a:solidFill>
                  <a:schemeClr val="accent5">
                    <a:lumMod val="50000"/>
                  </a:schemeClr>
                </a:solidFill>
              </a:rPr>
              <a:t>. Ausg.)</a:t>
            </a: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C5F42F-37EA-6A6A-6B00-082834761D5C}"/>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16BBB24E-FA4B-A15E-94EF-66C72FF2F169}"/>
              </a:ext>
            </a:extLst>
          </p:cNvPr>
          <p:cNvSpPr txBox="1"/>
          <p:nvPr/>
        </p:nvSpPr>
        <p:spPr>
          <a:xfrm rot="5400000">
            <a:off x="8545639" y="3259722"/>
            <a:ext cx="6710491" cy="338554"/>
          </a:xfrm>
          <a:prstGeom prst="rect">
            <a:avLst/>
          </a:prstGeom>
          <a:noFill/>
        </p:spPr>
        <p:txBody>
          <a:bodyPr wrap="none" rtlCol="0">
            <a:spAutoFit/>
          </a:bodyPr>
          <a:lstStyle/>
          <a:p>
            <a:pPr algn="r"/>
            <a:r>
              <a:rPr lang="en-US" sz="1600" b="1" noProof="0" dirty="0">
                <a:solidFill>
                  <a:schemeClr val="accent5">
                    <a:lumMod val="50000"/>
                  </a:schemeClr>
                </a:solidFill>
              </a:rPr>
              <a:t>E.G. White, Prophets and Kings (</a:t>
            </a:r>
            <a:r>
              <a:rPr lang="en-US" sz="1600" b="1" noProof="0" dirty="0" err="1">
                <a:solidFill>
                  <a:schemeClr val="accent5">
                    <a:lumMod val="50000"/>
                  </a:schemeClr>
                </a:solidFill>
              </a:rPr>
              <a:t>Propheten</a:t>
            </a:r>
            <a:r>
              <a:rPr lang="en-US" sz="1600" b="1" noProof="0" dirty="0">
                <a:solidFill>
                  <a:schemeClr val="accent5">
                    <a:lumMod val="50000"/>
                  </a:schemeClr>
                </a:solidFill>
              </a:rPr>
              <a:t> u. </a:t>
            </a:r>
            <a:r>
              <a:rPr lang="en-US" sz="1600" b="1" noProof="0" dirty="0" err="1">
                <a:solidFill>
                  <a:schemeClr val="accent5">
                    <a:lumMod val="50000"/>
                  </a:schemeClr>
                </a:solidFill>
              </a:rPr>
              <a:t>Könige</a:t>
            </a:r>
            <a:r>
              <a:rPr lang="en-US" sz="1600" b="1" noProof="0" dirty="0">
                <a:solidFill>
                  <a:schemeClr val="accent5">
                    <a:lumMod val="50000"/>
                  </a:schemeClr>
                </a:solidFill>
              </a:rPr>
              <a:t>), </a:t>
            </a:r>
            <a:r>
              <a:rPr lang="en-US" sz="1600" b="1" dirty="0">
                <a:solidFill>
                  <a:schemeClr val="accent5">
                    <a:lumMod val="50000"/>
                  </a:schemeClr>
                </a:solidFill>
              </a:rPr>
              <a:t>S</a:t>
            </a:r>
            <a:r>
              <a:rPr lang="en-US" sz="1600" b="1" noProof="0" dirty="0">
                <a:solidFill>
                  <a:schemeClr val="accent5">
                    <a:lumMod val="50000"/>
                  </a:schemeClr>
                </a:solidFill>
              </a:rPr>
              <a:t>. 22 (</a:t>
            </a:r>
            <a:r>
              <a:rPr lang="en-US" sz="1600" b="1" noProof="0" dirty="0" err="1">
                <a:solidFill>
                  <a:schemeClr val="accent5">
                    <a:lumMod val="50000"/>
                  </a:schemeClr>
                </a:solidFill>
              </a:rPr>
              <a:t>entl</a:t>
            </a:r>
            <a:r>
              <a:rPr lang="en-US" sz="1600" b="1" noProof="0" dirty="0">
                <a:solidFill>
                  <a:schemeClr val="accent5">
                    <a:lumMod val="50000"/>
                  </a:schemeClr>
                </a:solidFill>
              </a:rPr>
              <a:t>. Ausg.)</a:t>
            </a:r>
          </a:p>
        </p:txBody>
      </p:sp>
      <p:pic>
        <p:nvPicPr>
          <p:cNvPr id="24" name="Imagen 23">
            <a:extLst>
              <a:ext uri="{FF2B5EF4-FFF2-40B4-BE49-F238E27FC236}">
                <a16:creationId xmlns:a16="http://schemas.microsoft.com/office/drawing/2014/main" id="{CE9A7481-B99F-1988-8D80-8853A88C57F0}"/>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708484" y="81776"/>
            <a:ext cx="8795084" cy="6596314"/>
          </a:xfrm>
          <a:prstGeom prst="rect">
            <a:avLst/>
          </a:prstGeom>
        </p:spPr>
      </p:pic>
    </p:spTree>
    <p:extLst>
      <p:ext uri="{BB962C8B-B14F-4D97-AF65-F5344CB8AC3E}">
        <p14:creationId xmlns:p14="http://schemas.microsoft.com/office/powerpoint/2010/main" val="373605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30"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800" decel="100000"/>
                                        <p:tgtEl>
                                          <p:spTgt spid="24"/>
                                        </p:tgtEl>
                                      </p:cBhvr>
                                    </p:animEffect>
                                    <p:anim calcmode="lin" valueType="num">
                                      <p:cBhvr>
                                        <p:cTn id="12" dur="800" decel="100000" fill="hold"/>
                                        <p:tgtEl>
                                          <p:spTgt spid="24"/>
                                        </p:tgtEl>
                                        <p:attrNameLst>
                                          <p:attrName>style.rotation</p:attrName>
                                        </p:attrNameLst>
                                      </p:cBhvr>
                                      <p:tavLst>
                                        <p:tav tm="0">
                                          <p:val>
                                            <p:fltVal val="-90"/>
                                          </p:val>
                                        </p:tav>
                                        <p:tav tm="100000">
                                          <p:val>
                                            <p:fltVal val="0"/>
                                          </p:val>
                                        </p:tav>
                                      </p:tavLst>
                                    </p:anim>
                                    <p:anim calcmode="lin" valueType="num">
                                      <p:cBhvr>
                                        <p:cTn id="13" dur="800" decel="100000" fill="hold"/>
                                        <p:tgtEl>
                                          <p:spTgt spid="24"/>
                                        </p:tgtEl>
                                        <p:attrNameLst>
                                          <p:attrName>ppt_x</p:attrName>
                                        </p:attrNameLst>
                                      </p:cBhvr>
                                      <p:tavLst>
                                        <p:tav tm="0">
                                          <p:val>
                                            <p:strVal val="#ppt_x+0.4"/>
                                          </p:val>
                                        </p:tav>
                                        <p:tav tm="100000">
                                          <p:val>
                                            <p:strVal val="#ppt_x-0.05"/>
                                          </p:val>
                                        </p:tav>
                                      </p:tavLst>
                                    </p:anim>
                                    <p:anim calcmode="lin" valueType="num">
                                      <p:cBhvr>
                                        <p:cTn id="14" dur="800" decel="100000" fill="hold"/>
                                        <p:tgtEl>
                                          <p:spTgt spid="24"/>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369C6B-8FD5-A876-815E-225D9499D84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F6D5347-85EF-0005-3DB8-87E8D971DD89}"/>
              </a:ext>
            </a:extLst>
          </p:cNvPr>
          <p:cNvSpPr txBox="1"/>
          <p:nvPr/>
        </p:nvSpPr>
        <p:spPr>
          <a:xfrm>
            <a:off x="4442729" y="428177"/>
            <a:ext cx="7749271" cy="6001643"/>
          </a:xfrm>
          <a:prstGeom prst="rect">
            <a:avLst/>
          </a:prstGeom>
          <a:noFill/>
        </p:spPr>
        <p:txBody>
          <a:bodyPr wrap="square">
            <a:spAutoFit/>
          </a:bodyPr>
          <a:lstStyle/>
          <a:p>
            <a:pPr algn="ctr">
              <a:spcBef>
                <a:spcPts val="600"/>
              </a:spcBef>
            </a:pPr>
            <a:r>
              <a:rPr lang="en-US" sz="2600" b="1" dirty="0">
                <a:solidFill>
                  <a:schemeClr val="accent5">
                    <a:lumMod val="50000"/>
                  </a:schemeClr>
                </a:solidFill>
                <a:latin typeface="Constantia" panose="02030602050306030303" pitchFamily="18" charset="0"/>
              </a:rPr>
              <a:t>“</a:t>
            </a:r>
            <a:r>
              <a:rPr lang="de-DE" sz="2600" b="1" dirty="0">
                <a:solidFill>
                  <a:schemeClr val="accent5">
                    <a:lumMod val="50000"/>
                  </a:schemeClr>
                </a:solidFill>
                <a:latin typeface="Constantia" panose="02030602050306030303" pitchFamily="18" charset="0"/>
              </a:rPr>
              <a:t>Gottes Botschaft </a:t>
            </a:r>
            <a:br>
              <a:rPr lang="de-DE" sz="2600" b="1" dirty="0">
                <a:solidFill>
                  <a:schemeClr val="accent5">
                    <a:lumMod val="50000"/>
                  </a:schemeClr>
                </a:solidFill>
                <a:latin typeface="Constantia" panose="02030602050306030303" pitchFamily="18" charset="0"/>
              </a:rPr>
            </a:br>
            <a:r>
              <a:rPr lang="de-DE" sz="2600" b="1" dirty="0">
                <a:solidFill>
                  <a:schemeClr val="accent5">
                    <a:lumMod val="50000"/>
                  </a:schemeClr>
                </a:solidFill>
                <a:latin typeface="Constantia" panose="02030602050306030303" pitchFamily="18" charset="0"/>
              </a:rPr>
              <a:t>an Seine Gemeinde heute, </a:t>
            </a:r>
            <a:br>
              <a:rPr lang="de-DE" sz="2600" b="1" dirty="0">
                <a:solidFill>
                  <a:schemeClr val="accent5">
                    <a:lumMod val="50000"/>
                  </a:schemeClr>
                </a:solidFill>
                <a:latin typeface="Constantia" panose="02030602050306030303" pitchFamily="18" charset="0"/>
              </a:rPr>
            </a:br>
            <a:r>
              <a:rPr lang="de-DE" sz="2600" b="1" dirty="0">
                <a:solidFill>
                  <a:schemeClr val="accent5">
                    <a:lumMod val="50000"/>
                  </a:schemeClr>
                </a:solidFill>
                <a:latin typeface="Constantia" panose="02030602050306030303" pitchFamily="18" charset="0"/>
              </a:rPr>
              <a:t>d.h. an alle, </a:t>
            </a:r>
            <a:br>
              <a:rPr lang="de-DE" sz="2600" b="1" dirty="0">
                <a:solidFill>
                  <a:schemeClr val="accent5">
                    <a:lumMod val="50000"/>
                  </a:schemeClr>
                </a:solidFill>
                <a:latin typeface="Constantia" panose="02030602050306030303" pitchFamily="18" charset="0"/>
              </a:rPr>
            </a:br>
            <a:r>
              <a:rPr lang="de-DE" sz="2600" b="1" dirty="0">
                <a:solidFill>
                  <a:schemeClr val="accent5">
                    <a:lumMod val="50000"/>
                  </a:schemeClr>
                </a:solidFill>
                <a:latin typeface="Constantia" panose="02030602050306030303" pitchFamily="18" charset="0"/>
              </a:rPr>
              <a:t>die als treue Weinbergarbeiter </a:t>
            </a:r>
            <a:br>
              <a:rPr lang="de-DE" sz="2600" b="1" dirty="0">
                <a:solidFill>
                  <a:schemeClr val="accent5">
                    <a:lumMod val="50000"/>
                  </a:schemeClr>
                </a:solidFill>
                <a:latin typeface="Constantia" panose="02030602050306030303" pitchFamily="18" charset="0"/>
              </a:rPr>
            </a:br>
            <a:r>
              <a:rPr lang="de-DE" sz="2600" b="1" dirty="0">
                <a:solidFill>
                  <a:schemeClr val="accent5">
                    <a:lumMod val="50000"/>
                  </a:schemeClr>
                </a:solidFill>
                <a:latin typeface="Constantia" panose="02030602050306030303" pitchFamily="18" charset="0"/>
              </a:rPr>
              <a:t>Seinen Weinberg bearbeiten, </a:t>
            </a:r>
            <a:br>
              <a:rPr lang="de-DE" sz="2600" b="1" dirty="0">
                <a:solidFill>
                  <a:schemeClr val="accent5">
                    <a:lumMod val="50000"/>
                  </a:schemeClr>
                </a:solidFill>
                <a:latin typeface="Constantia" panose="02030602050306030303" pitchFamily="18" charset="0"/>
              </a:rPr>
            </a:br>
            <a:r>
              <a:rPr lang="de-DE" sz="2600" b="1" dirty="0">
                <a:solidFill>
                  <a:schemeClr val="accent5">
                    <a:lumMod val="50000"/>
                  </a:schemeClr>
                </a:solidFill>
                <a:latin typeface="Constantia" panose="02030602050306030303" pitchFamily="18" charset="0"/>
              </a:rPr>
              <a:t>ist keine andere </a:t>
            </a:r>
            <a:br>
              <a:rPr lang="de-DE" sz="2600" b="1" dirty="0">
                <a:solidFill>
                  <a:schemeClr val="accent5">
                    <a:lumMod val="50000"/>
                  </a:schemeClr>
                </a:solidFill>
                <a:latin typeface="Constantia" panose="02030602050306030303" pitchFamily="18" charset="0"/>
              </a:rPr>
            </a:br>
            <a:r>
              <a:rPr lang="de-DE" sz="2600" b="1" dirty="0">
                <a:solidFill>
                  <a:schemeClr val="accent5">
                    <a:lumMod val="50000"/>
                  </a:schemeClr>
                </a:solidFill>
                <a:latin typeface="Constantia" panose="02030602050306030303" pitchFamily="18" charset="0"/>
              </a:rPr>
              <a:t>als die der Propheten vor alters: </a:t>
            </a:r>
          </a:p>
          <a:p>
            <a:pPr algn="ctr">
              <a:spcBef>
                <a:spcPts val="600"/>
              </a:spcBef>
            </a:pPr>
            <a:r>
              <a:rPr lang="de-DE" sz="2600" b="1" dirty="0">
                <a:solidFill>
                  <a:schemeClr val="accent5">
                    <a:lumMod val="50000"/>
                  </a:schemeClr>
                </a:solidFill>
                <a:latin typeface="Constantia" panose="02030602050306030303" pitchFamily="18" charset="0"/>
              </a:rPr>
              <a:t>„Lieblicher Weinberg, singet ihm zu! </a:t>
            </a:r>
          </a:p>
          <a:p>
            <a:pPr algn="ctr">
              <a:spcBef>
                <a:spcPts val="600"/>
              </a:spcBef>
            </a:pPr>
            <a:r>
              <a:rPr lang="de-DE" sz="2600" b="1" dirty="0">
                <a:solidFill>
                  <a:schemeClr val="accent5">
                    <a:lumMod val="50000"/>
                  </a:schemeClr>
                </a:solidFill>
                <a:latin typeface="Constantia" panose="02030602050306030303" pitchFamily="18" charset="0"/>
              </a:rPr>
              <a:t>Ich, der HERR, </a:t>
            </a:r>
            <a:br>
              <a:rPr lang="de-DE" sz="2600" b="1" dirty="0">
                <a:solidFill>
                  <a:schemeClr val="accent5">
                    <a:lumMod val="50000"/>
                  </a:schemeClr>
                </a:solidFill>
                <a:latin typeface="Constantia" panose="02030602050306030303" pitchFamily="18" charset="0"/>
              </a:rPr>
            </a:br>
            <a:r>
              <a:rPr lang="de-DE" sz="2600" b="1" dirty="0">
                <a:solidFill>
                  <a:schemeClr val="accent5">
                    <a:lumMod val="50000"/>
                  </a:schemeClr>
                </a:solidFill>
                <a:latin typeface="Constantia" panose="02030602050306030303" pitchFamily="18" charset="0"/>
              </a:rPr>
              <a:t>behüte ihn </a:t>
            </a:r>
            <a:br>
              <a:rPr lang="de-DE" sz="2600" b="1" dirty="0">
                <a:solidFill>
                  <a:schemeClr val="accent5">
                    <a:lumMod val="50000"/>
                  </a:schemeClr>
                </a:solidFill>
                <a:latin typeface="Constantia" panose="02030602050306030303" pitchFamily="18" charset="0"/>
              </a:rPr>
            </a:br>
            <a:r>
              <a:rPr lang="de-DE" sz="2600" b="1" dirty="0">
                <a:solidFill>
                  <a:schemeClr val="accent5">
                    <a:lumMod val="50000"/>
                  </a:schemeClr>
                </a:solidFill>
                <a:latin typeface="Constantia" panose="02030602050306030303" pitchFamily="18" charset="0"/>
              </a:rPr>
              <a:t>und begieße ihn immer wieder.</a:t>
            </a:r>
          </a:p>
          <a:p>
            <a:pPr algn="ctr">
              <a:spcBef>
                <a:spcPts val="600"/>
              </a:spcBef>
            </a:pPr>
            <a:r>
              <a:rPr lang="de-DE" sz="2600" b="1" dirty="0">
                <a:solidFill>
                  <a:schemeClr val="accent5">
                    <a:lumMod val="50000"/>
                  </a:schemeClr>
                </a:solidFill>
                <a:latin typeface="Constantia" panose="02030602050306030303" pitchFamily="18" charset="0"/>
              </a:rPr>
              <a:t>Damit man ihn nicht verderbe, </a:t>
            </a:r>
            <a:br>
              <a:rPr lang="de-DE" sz="2600" b="1" dirty="0">
                <a:solidFill>
                  <a:schemeClr val="accent5">
                    <a:lumMod val="50000"/>
                  </a:schemeClr>
                </a:solidFill>
                <a:latin typeface="Constantia" panose="02030602050306030303" pitchFamily="18" charset="0"/>
              </a:rPr>
            </a:br>
            <a:r>
              <a:rPr lang="de-DE" sz="2600" b="1" dirty="0">
                <a:solidFill>
                  <a:schemeClr val="accent5">
                    <a:lumMod val="50000"/>
                  </a:schemeClr>
                </a:solidFill>
                <a:latin typeface="Constantia" panose="02030602050306030303" pitchFamily="18" charset="0"/>
              </a:rPr>
              <a:t>will Ich ihn Tag und Nacht behüten.“ </a:t>
            </a:r>
          </a:p>
          <a:p>
            <a:pPr algn="ctr">
              <a:spcBef>
                <a:spcPts val="600"/>
              </a:spcBef>
            </a:pPr>
            <a:r>
              <a:rPr lang="de-DE" sz="2600" b="1" dirty="0">
                <a:solidFill>
                  <a:schemeClr val="accent5">
                    <a:lumMod val="50000"/>
                  </a:schemeClr>
                </a:solidFill>
                <a:latin typeface="Constantia" panose="02030602050306030303" pitchFamily="18" charset="0"/>
              </a:rPr>
              <a:t>Jesaja 27,2.3.</a:t>
            </a:r>
            <a:r>
              <a:rPr lang="en-US" sz="2600" b="1" dirty="0">
                <a:solidFill>
                  <a:schemeClr val="accent5">
                    <a:lumMod val="50000"/>
                  </a:schemeClr>
                </a:solidFill>
                <a:latin typeface="Constantia" panose="02030602050306030303" pitchFamily="18" charset="0"/>
              </a:rPr>
              <a:t>”</a:t>
            </a:r>
          </a:p>
        </p:txBody>
      </p:sp>
      <p:sp>
        <p:nvSpPr>
          <p:cNvPr id="4" name="CuadroTexto 3">
            <a:extLst>
              <a:ext uri="{FF2B5EF4-FFF2-40B4-BE49-F238E27FC236}">
                <a16:creationId xmlns:a16="http://schemas.microsoft.com/office/drawing/2014/main" id="{ED4E1925-2BCD-F871-175D-C49DCDD891D6}"/>
              </a:ext>
            </a:extLst>
          </p:cNvPr>
          <p:cNvSpPr txBox="1"/>
          <p:nvPr/>
        </p:nvSpPr>
        <p:spPr>
          <a:xfrm rot="5400000">
            <a:off x="8545639" y="3259722"/>
            <a:ext cx="6710491" cy="338554"/>
          </a:xfrm>
          <a:prstGeom prst="rect">
            <a:avLst/>
          </a:prstGeom>
          <a:noFill/>
        </p:spPr>
        <p:txBody>
          <a:bodyPr wrap="none" rtlCol="0">
            <a:spAutoFit/>
          </a:bodyPr>
          <a:lstStyle/>
          <a:p>
            <a:pPr algn="r"/>
            <a:r>
              <a:rPr lang="en-US" sz="1600" b="1" noProof="0" dirty="0">
                <a:solidFill>
                  <a:schemeClr val="accent5">
                    <a:lumMod val="50000"/>
                  </a:schemeClr>
                </a:solidFill>
              </a:rPr>
              <a:t>E.G. White, Prophets and Kings (</a:t>
            </a:r>
            <a:r>
              <a:rPr lang="en-US" sz="1600" b="1" noProof="0" dirty="0" err="1">
                <a:solidFill>
                  <a:schemeClr val="accent5">
                    <a:lumMod val="50000"/>
                  </a:schemeClr>
                </a:solidFill>
              </a:rPr>
              <a:t>Propheten</a:t>
            </a:r>
            <a:r>
              <a:rPr lang="en-US" sz="1600" b="1" noProof="0" dirty="0">
                <a:solidFill>
                  <a:schemeClr val="accent5">
                    <a:lumMod val="50000"/>
                  </a:schemeClr>
                </a:solidFill>
              </a:rPr>
              <a:t> u. </a:t>
            </a:r>
            <a:r>
              <a:rPr lang="en-US" sz="1600" b="1" noProof="0" dirty="0" err="1">
                <a:solidFill>
                  <a:schemeClr val="accent5">
                    <a:lumMod val="50000"/>
                  </a:schemeClr>
                </a:solidFill>
              </a:rPr>
              <a:t>Könige</a:t>
            </a:r>
            <a:r>
              <a:rPr lang="en-US" sz="1600" b="1" noProof="0" dirty="0">
                <a:solidFill>
                  <a:schemeClr val="accent5">
                    <a:lumMod val="50000"/>
                  </a:schemeClr>
                </a:solidFill>
              </a:rPr>
              <a:t>), </a:t>
            </a:r>
            <a:r>
              <a:rPr lang="en-US" sz="1600" b="1" dirty="0">
                <a:solidFill>
                  <a:schemeClr val="accent5">
                    <a:lumMod val="50000"/>
                  </a:schemeClr>
                </a:solidFill>
              </a:rPr>
              <a:t>S</a:t>
            </a:r>
            <a:r>
              <a:rPr lang="en-US" sz="1600" b="1" noProof="0" dirty="0">
                <a:solidFill>
                  <a:schemeClr val="accent5">
                    <a:lumMod val="50000"/>
                  </a:schemeClr>
                </a:solidFill>
              </a:rPr>
              <a:t>. 22 (</a:t>
            </a:r>
            <a:r>
              <a:rPr lang="en-US" sz="1600" b="1" noProof="0" dirty="0" err="1">
                <a:solidFill>
                  <a:schemeClr val="accent5">
                    <a:lumMod val="50000"/>
                  </a:schemeClr>
                </a:solidFill>
              </a:rPr>
              <a:t>entl</a:t>
            </a:r>
            <a:r>
              <a:rPr lang="en-US" sz="1600" b="1" noProof="0" dirty="0">
                <a:solidFill>
                  <a:schemeClr val="accent5">
                    <a:lumMod val="50000"/>
                  </a:schemeClr>
                </a:solidFill>
              </a:rPr>
              <a:t>. Ausg.)</a:t>
            </a:r>
          </a:p>
        </p:txBody>
      </p:sp>
      <p:pic>
        <p:nvPicPr>
          <p:cNvPr id="5" name="Grafik 4">
            <a:extLst>
              <a:ext uri="{FF2B5EF4-FFF2-40B4-BE49-F238E27FC236}">
                <a16:creationId xmlns:a16="http://schemas.microsoft.com/office/drawing/2014/main" id="{AFFC1A1E-2B51-0403-E918-EAAAF8C764FF}"/>
              </a:ext>
            </a:extLst>
          </p:cNvPr>
          <p:cNvPicPr>
            <a:picLocks noChangeAspect="1"/>
          </p:cNvPicPr>
          <p:nvPr/>
        </p:nvPicPr>
        <p:blipFill>
          <a:blip r:embed="rId2"/>
          <a:stretch>
            <a:fillRect/>
          </a:stretch>
        </p:blipFill>
        <p:spPr>
          <a:xfrm>
            <a:off x="367907" y="352551"/>
            <a:ext cx="5095314" cy="4303670"/>
          </a:xfrm>
          <a:prstGeom prst="rect">
            <a:avLst/>
          </a:prstGeom>
          <a:ln>
            <a:noFill/>
          </a:ln>
          <a:effectLst>
            <a:softEdge rad="317500"/>
          </a:effectLst>
        </p:spPr>
      </p:pic>
    </p:spTree>
    <p:extLst>
      <p:ext uri="{BB962C8B-B14F-4D97-AF65-F5344CB8AC3E}">
        <p14:creationId xmlns:p14="http://schemas.microsoft.com/office/powerpoint/2010/main" val="297010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34000"/>
            <a:extLst>
              <a:ext uri="{28A0092B-C50C-407E-A947-70E740481C1C}">
                <a14:useLocalDpi xmlns:a14="http://schemas.microsoft.com/office/drawing/2010/main"/>
              </a:ext>
            </a:extLst>
          </a:blip>
          <a:srcRect r="5228"/>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49" t="3284" r="-49" b="16441"/>
          <a:stretch>
            <a:fillRect/>
          </a:stretch>
        </p:blipFill>
        <p:spPr>
          <a:xfrm>
            <a:off x="272432" y="4123862"/>
            <a:ext cx="11660257" cy="2485660"/>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0"/>
            <a:ext cx="12192000" cy="646331"/>
          </a:xfrm>
          <a:prstGeom prst="rect">
            <a:avLst/>
          </a:prstGeom>
          <a:noFill/>
        </p:spPr>
        <p:txBody>
          <a:bodyPr wrap="square" rtlCol="0">
            <a:spAutoFit/>
          </a:bodyPr>
          <a:lstStyle/>
          <a:p>
            <a:pPr algn="ctr"/>
            <a:r>
              <a:rPr lang="en-US" sz="3600" b="1" noProof="0" dirty="0">
                <a:ln w="6600">
                  <a:solidFill>
                    <a:srgbClr val="FF66F9"/>
                  </a:solidFill>
                  <a:prstDash val="solid"/>
                </a:ln>
                <a:solidFill>
                  <a:srgbClr val="FFFFFF"/>
                </a:solidFill>
                <a:effectLst>
                  <a:outerShdw dist="38100" dir="2700000" algn="tl" rotWithShape="0">
                    <a:srgbClr val="FF66F9"/>
                  </a:outerShdw>
                </a:effectLst>
              </a:rPr>
              <a:t>ANHANG:</a:t>
            </a:r>
            <a:r>
              <a:rPr lang="en-US" sz="3600" b="1" noProof="0" dirty="0">
                <a:ln w="6600">
                  <a:solidFill>
                    <a:schemeClr val="accent2"/>
                  </a:solidFill>
                  <a:prstDash val="solid"/>
                </a:ln>
                <a:solidFill>
                  <a:srgbClr val="FFFFFF"/>
                </a:solidFill>
                <a:effectLst>
                  <a:outerShdw dist="38100" dir="2700000" algn="tl" rotWithShape="0">
                    <a:schemeClr val="accent2"/>
                  </a:outerShdw>
                </a:effectLst>
              </a:rPr>
              <a:t> </a:t>
            </a:r>
            <a:r>
              <a:rPr lang="en-US" sz="3600" b="1" noProof="0" dirty="0">
                <a:ln w="6600">
                  <a:solidFill>
                    <a:schemeClr val="bg2"/>
                  </a:solidFill>
                  <a:prstDash val="solid"/>
                </a:ln>
                <a:solidFill>
                  <a:srgbClr val="FFFFFF"/>
                </a:solidFill>
                <a:effectLst>
                  <a:outerShdw dist="38100" dir="2700000" algn="tl" rotWithShape="0">
                    <a:schemeClr val="bg2">
                      <a:lumMod val="40000"/>
                      <a:lumOff val="60000"/>
                    </a:schemeClr>
                  </a:outerShdw>
                </a:effectLst>
              </a:rPr>
              <a:t>DER PROPHETISCHE RUF AN ELLEN G. </a:t>
            </a:r>
            <a:r>
              <a:rPr lang="en-US" sz="3600" b="1" dirty="0">
                <a:ln w="6600">
                  <a:solidFill>
                    <a:schemeClr val="bg2"/>
                  </a:solidFill>
                  <a:prstDash val="solid"/>
                </a:ln>
                <a:solidFill>
                  <a:srgbClr val="FFFFFF"/>
                </a:solidFill>
                <a:effectLst>
                  <a:outerShdw dist="38100" dir="2700000" algn="tl" rotWithShape="0">
                    <a:schemeClr val="bg2">
                      <a:lumMod val="40000"/>
                      <a:lumOff val="60000"/>
                    </a:schemeClr>
                  </a:outerShdw>
                </a:effectLst>
              </a:rPr>
              <a:t>WHITE</a:t>
            </a:r>
            <a:endParaRPr lang="en-US" sz="3600" b="1" noProof="0" dirty="0">
              <a:ln w="6600">
                <a:solidFill>
                  <a:schemeClr val="bg2"/>
                </a:solidFill>
                <a:prstDash val="solid"/>
              </a:ln>
              <a:solidFill>
                <a:srgbClr val="FFFFFF"/>
              </a:solidFill>
              <a:effectLst>
                <a:outerShdw dist="38100" dir="2700000" algn="tl" rotWithShape="0">
                  <a:schemeClr val="bg2">
                    <a:lumMod val="40000"/>
                    <a:lumOff val="60000"/>
                  </a:schemeClr>
                </a:outerShdw>
              </a:effectLst>
            </a:endParaRPr>
          </a:p>
        </p:txBody>
      </p:sp>
      <p:sp>
        <p:nvSpPr>
          <p:cNvPr id="4" name="CuadroTexto 3">
            <a:extLst>
              <a:ext uri="{FF2B5EF4-FFF2-40B4-BE49-F238E27FC236}">
                <a16:creationId xmlns:a16="http://schemas.microsoft.com/office/drawing/2014/main" id="{15E4714C-B068-34F5-9D00-779C945EE1C2}"/>
              </a:ext>
            </a:extLst>
          </p:cNvPr>
          <p:cNvSpPr txBox="1"/>
          <p:nvPr/>
        </p:nvSpPr>
        <p:spPr>
          <a:xfrm>
            <a:off x="266699" y="742950"/>
            <a:ext cx="11660257" cy="400110"/>
          </a:xfrm>
          <a:prstGeom prst="rect">
            <a:avLst/>
          </a:prstGeom>
          <a:noFill/>
        </p:spPr>
        <p:txBody>
          <a:bodyPr wrap="square" rtlCol="0">
            <a:spAutoFit/>
          </a:bodyPr>
          <a:lstStyle/>
          <a:p>
            <a:pPr>
              <a:spcBef>
                <a:spcPts val="600"/>
              </a:spcBef>
            </a:pPr>
            <a:r>
              <a:rPr lang="de-DE" sz="2000" b="1" dirty="0"/>
              <a:t>Ellen Gould Harmon erhielt ihr erstes Gesicht im Dezember 1844, als sie 17 Jahre alt war.</a:t>
            </a:r>
            <a:endParaRPr lang="en-US" sz="2000" b="1" noProof="0" dirty="0"/>
          </a:p>
        </p:txBody>
      </p:sp>
      <p:sp>
        <p:nvSpPr>
          <p:cNvPr id="5" name="CuadroTexto 4">
            <a:extLst>
              <a:ext uri="{FF2B5EF4-FFF2-40B4-BE49-F238E27FC236}">
                <a16:creationId xmlns:a16="http://schemas.microsoft.com/office/drawing/2014/main" id="{D87D645C-8EDE-E6B5-B075-2994D038ACF9}"/>
              </a:ext>
            </a:extLst>
          </p:cNvPr>
          <p:cNvSpPr txBox="1"/>
          <p:nvPr/>
        </p:nvSpPr>
        <p:spPr>
          <a:xfrm>
            <a:off x="265673" y="3085715"/>
            <a:ext cx="11652869" cy="1015663"/>
          </a:xfrm>
          <a:prstGeom prst="rect">
            <a:avLst/>
          </a:prstGeom>
          <a:noFill/>
        </p:spPr>
        <p:txBody>
          <a:bodyPr wrap="square">
            <a:spAutoFit/>
          </a:bodyPr>
          <a:lstStyle/>
          <a:p>
            <a:pPr lvl="0">
              <a:spcBef>
                <a:spcPts val="600"/>
              </a:spcBef>
              <a:defRPr/>
            </a:pPr>
            <a:r>
              <a:rPr lang="de-DE" sz="2000" b="1" dirty="0">
                <a:solidFill>
                  <a:prstClr val="black"/>
                </a:solidFill>
              </a:rPr>
              <a:t>Mit dieser Vision versicherte GOTT den Gläubigen, dass sie auf dem richtigen Weg seien. Obwohl anfangs nur wenige Ellen glaubten, wurde sie schließlich als Prophetin akzeptiert. Ihre Botschaften ermutigten und leiteten das adventistische Volk von Anfang an, und das tun sie bis heute.</a:t>
            </a:r>
            <a:endParaRPr lang="en-US" sz="2000" b="1" noProof="0" dirty="0">
              <a:solidFill>
                <a:prstClr val="black"/>
              </a:solidFill>
            </a:endParaRPr>
          </a:p>
        </p:txBody>
      </p:sp>
      <p:sp>
        <p:nvSpPr>
          <p:cNvPr id="6" name="CuadroTexto 5">
            <a:extLst>
              <a:ext uri="{FF2B5EF4-FFF2-40B4-BE49-F238E27FC236}">
                <a16:creationId xmlns:a16="http://schemas.microsoft.com/office/drawing/2014/main" id="{37FFD5FF-9A9E-C3EF-9479-848903660298}"/>
              </a:ext>
            </a:extLst>
          </p:cNvPr>
          <p:cNvSpPr txBox="1"/>
          <p:nvPr/>
        </p:nvSpPr>
        <p:spPr>
          <a:xfrm>
            <a:off x="272431" y="1799159"/>
            <a:ext cx="11652869" cy="1323439"/>
          </a:xfrm>
          <a:prstGeom prst="rect">
            <a:avLst/>
          </a:prstGeom>
          <a:noFill/>
        </p:spPr>
        <p:txBody>
          <a:bodyPr wrap="square">
            <a:spAutoFit/>
          </a:bodyPr>
          <a:lstStyle/>
          <a:p>
            <a:pPr lvl="0">
              <a:spcBef>
                <a:spcPts val="600"/>
              </a:spcBef>
              <a:defRPr/>
            </a:pPr>
            <a:r>
              <a:rPr lang="de-DE" sz="2000" b="1" dirty="0">
                <a:solidFill>
                  <a:prstClr val="black"/>
                </a:solidFill>
              </a:rPr>
              <a:t>In diesem Zusammenhang wurde Ellen ein Weg gezeigt, der von dieser Erde ins himmlische Jerusalem führte, und die adventistischen Gläubigen bewegten sich auf den Weg zur Heiligen Stadt, geleitet von Jesus. Wenn ihre Augen auf Jesus gerichtet blieben, gingen sie den Weg entlang. </a:t>
            </a:r>
            <a:br>
              <a:rPr lang="de-DE" sz="2000" b="1" dirty="0">
                <a:solidFill>
                  <a:prstClr val="black"/>
                </a:solidFill>
              </a:rPr>
            </a:br>
            <a:r>
              <a:rPr lang="de-DE" sz="2000" b="1" dirty="0">
                <a:solidFill>
                  <a:prstClr val="black"/>
                </a:solidFill>
              </a:rPr>
              <a:t>Wenn sie wegsahen, fielen sie davon ab.</a:t>
            </a:r>
            <a:endParaRPr lang="en-US" sz="2000" b="1" noProof="0" dirty="0">
              <a:solidFill>
                <a:prstClr val="black"/>
              </a:solidFill>
            </a:endParaRPr>
          </a:p>
        </p:txBody>
      </p:sp>
      <p:sp>
        <p:nvSpPr>
          <p:cNvPr id="10" name="CuadroTexto 9">
            <a:extLst>
              <a:ext uri="{FF2B5EF4-FFF2-40B4-BE49-F238E27FC236}">
                <a16:creationId xmlns:a16="http://schemas.microsoft.com/office/drawing/2014/main" id="{AF09034C-7956-44B9-93F0-B3A60DB8D30E}"/>
              </a:ext>
            </a:extLst>
          </p:cNvPr>
          <p:cNvSpPr txBox="1"/>
          <p:nvPr/>
        </p:nvSpPr>
        <p:spPr>
          <a:xfrm>
            <a:off x="272430" y="1143060"/>
            <a:ext cx="11661913" cy="707886"/>
          </a:xfrm>
          <a:prstGeom prst="rect">
            <a:avLst/>
          </a:prstGeom>
          <a:noFill/>
        </p:spPr>
        <p:txBody>
          <a:bodyPr wrap="square">
            <a:spAutoFit/>
          </a:bodyPr>
          <a:lstStyle/>
          <a:p>
            <a:pPr lvl="0">
              <a:spcBef>
                <a:spcPts val="600"/>
              </a:spcBef>
              <a:defRPr/>
            </a:pPr>
            <a:r>
              <a:rPr lang="de-DE" sz="2000" b="1" dirty="0">
                <a:solidFill>
                  <a:prstClr val="black"/>
                </a:solidFill>
              </a:rPr>
              <a:t>William Miller hatte die Prophezeiung von Daniel 8,14 als Ankündigung der Rückkehr JESU im Jahr 1843 interpretiert. Später wurde das Datum des 22. Oktober 1844 festgelegt. Doch JESUS kam nicht.</a:t>
            </a:r>
            <a:endParaRPr lang="en-US" sz="2000" b="1" noProof="0" dirty="0">
              <a:solidFill>
                <a:prstClr val="black"/>
              </a:solidFill>
            </a:endParaRP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TotalTime>
  <Words>3025</Words>
  <Application>Microsoft Office PowerPoint</Application>
  <PresentationFormat>Panorámica</PresentationFormat>
  <Paragraphs>154</Paragraphs>
  <Slides>23</Slides>
  <Notes>4</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23</vt:i4>
      </vt:variant>
    </vt:vector>
  </HeadingPairs>
  <TitlesOfParts>
    <vt:vector size="31" baseType="lpstr">
      <vt:lpstr>Aptos Display</vt:lpstr>
      <vt:lpstr>Arial</vt:lpstr>
      <vt:lpstr>Constantia</vt:lpstr>
      <vt:lpstr>Candara</vt:lpstr>
      <vt:lpstr>Aptos</vt:lpstr>
      <vt:lpstr>Castellar</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151</cp:revision>
  <dcterms:created xsi:type="dcterms:W3CDTF">2026-09-11T15:58:36Z</dcterms:created>
  <dcterms:modified xsi:type="dcterms:W3CDTF">2026-10-09T20:22:35Z</dcterms:modified>
</cp:coreProperties>
</file>