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97" r:id="rId6"/>
    <p:sldId id="259" r:id="rId7"/>
    <p:sldId id="300" r:id="rId8"/>
    <p:sldId id="301" r:id="rId9"/>
    <p:sldId id="298" r:id="rId10"/>
    <p:sldId id="260" r:id="rId11"/>
    <p:sldId id="303" r:id="rId12"/>
    <p:sldId id="296" r:id="rId13"/>
    <p:sldId id="304" r:id="rId14"/>
    <p:sldId id="293" r:id="rId15"/>
    <p:sldId id="305" r:id="rId16"/>
    <p:sldId id="306" r:id="rId17"/>
    <p:sldId id="307" r:id="rId18"/>
    <p:sldId id="294" r:id="rId19"/>
    <p:sldId id="308" r:id="rId20"/>
    <p:sldId id="288" r:id="rId21"/>
    <p:sldId id="287" r:id="rId22"/>
  </p:sldIdLst>
  <p:sldSz cx="12192000" cy="6858000"/>
  <p:notesSz cx="6858000" cy="9144000"/>
  <p:embeddedFontLst>
    <p:embeddedFont>
      <p:font typeface="Candara" panose="020E0502030303020204" pitchFamily="34" charset="0"/>
      <p:regular r:id="rId23"/>
      <p:bold r:id="rId24"/>
      <p:italic r:id="rId25"/>
      <p:boldItalic r:id="rId26"/>
    </p:embeddedFont>
    <p:embeddedFont>
      <p:font typeface="Constantia" panose="02030602050306030303" pitchFamily="18" charset="0"/>
      <p:regular r:id="rId27"/>
      <p:bold r:id="rId28"/>
      <p:italic r:id="rId29"/>
      <p:boldItalic r:id="rId3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731D"/>
    <a:srgbClr val="FCC827"/>
    <a:srgbClr val="F1D28B"/>
    <a:srgbClr val="FFE99E"/>
    <a:srgbClr val="CEA83A"/>
    <a:srgbClr val="FFE9A1"/>
    <a:srgbClr val="FFD24C"/>
    <a:srgbClr val="CCA002"/>
    <a:srgbClr val="860000"/>
    <a:srgbClr val="6862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accent2_4" csCatId="accent2" phldr="1"/>
      <dgm:spPr/>
      <dgm:t>
        <a:bodyPr/>
        <a:lstStyle/>
        <a:p>
          <a:endParaRPr lang="es-ES"/>
        </a:p>
      </dgm:t>
    </dgm:pt>
    <dgm:pt modelId="{A1A2E68C-81D6-43C3-8011-DDB70A14D598}">
      <dgm:prSet custT="1"/>
      <dgm:spPr/>
      <dgm:t>
        <a:bodyPr/>
        <a:lstStyle/>
        <a:p>
          <a:pPr algn="ctr"/>
          <a:r>
            <a:rPr lang="en" sz="2400" b="1" dirty="0">
              <a:solidFill>
                <a:srgbClr val="860000"/>
              </a:solidFill>
              <a:effectLst>
                <a:outerShdw blurRad="38100" dist="50800" dir="8700000" algn="tl">
                  <a:schemeClr val="bg1"/>
                </a:outerShdw>
              </a:effectLst>
            </a:rPr>
            <a:t>W</a:t>
          </a:r>
          <a:r>
            <a:rPr lang="en" sz="2200" b="1" dirty="0">
              <a:solidFill>
                <a:srgbClr val="860000"/>
              </a:solidFill>
              <a:effectLst>
                <a:outerShdw blurRad="38100" dist="50800" dir="8700000" algn="tl">
                  <a:schemeClr val="bg1"/>
                </a:outerShdw>
              </a:effectLst>
            </a:rPr>
            <a:t>er wurde zum Prophetenamt berufen?</a:t>
          </a:r>
        </a:p>
        <a:p>
          <a:pPr algn="ctr"/>
          <a:endParaRPr lang="en-US" sz="2200"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rgbClr val="B7731D"/>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custT="1"/>
      <dgm:spPr/>
      <dgm:t>
        <a:bodyPr/>
        <a:lstStyle/>
        <a:p>
          <a:pPr algn="ctr"/>
          <a:r>
            <a:rPr lang="en" sz="2200" b="1" kern="1200" dirty="0">
              <a:solidFill>
                <a:srgbClr val="860000"/>
              </a:solidFill>
              <a:effectLst>
                <a:outerShdw blurRad="38100" dist="50800" dir="8700000" algn="tl">
                  <a:prstClr val="white"/>
                </a:outerShdw>
              </a:effectLst>
              <a:latin typeface="Aptos" panose="02110004020202020204"/>
              <a:ea typeface="+mn-ea"/>
              <a:cs typeface="+mn-cs"/>
            </a:rPr>
            <a:t>Wie verhielten sich die Propheten?</a:t>
          </a:r>
        </a:p>
        <a:p>
          <a:pPr algn="ctr"/>
          <a:endParaRPr lang="en-US" sz="2200" kern="1200"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custT="1"/>
      <dgm:spPr/>
      <dgm:t>
        <a:bodyPr/>
        <a:lstStyle/>
        <a:p>
          <a:pPr marL="0" lvl="0" indent="0" algn="ctr" defTabSz="977900">
            <a:lnSpc>
              <a:spcPct val="90000"/>
            </a:lnSpc>
            <a:spcBef>
              <a:spcPct val="0"/>
            </a:spcBef>
            <a:spcAft>
              <a:spcPct val="35000"/>
            </a:spcAft>
            <a:buNone/>
          </a:pPr>
          <a:r>
            <a:rPr lang="en" sz="2000" b="1" kern="1200" dirty="0">
              <a:solidFill>
                <a:srgbClr val="860000"/>
              </a:solidFill>
              <a:effectLst>
                <a:outerShdw blurRad="38100" dist="50800" dir="8700000" algn="tl">
                  <a:prstClr val="white"/>
                </a:outerShdw>
              </a:effectLst>
              <a:latin typeface="Aptos" panose="02110004020202020204"/>
              <a:ea typeface="+mn-ea"/>
              <a:cs typeface="+mn-cs"/>
            </a:rPr>
            <a:t>Welches Werk vollbrachten Propheten?</a:t>
          </a:r>
        </a:p>
        <a:p>
          <a:pPr marL="0" lvl="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custT="1"/>
      <dgm:spPr/>
      <dgm:t>
        <a:bodyPr/>
        <a:lstStyle/>
        <a:p>
          <a:pPr marL="0" lvl="0" indent="0" algn="l" defTabSz="977900">
            <a:lnSpc>
              <a:spcPct val="90000"/>
            </a:lnSpc>
            <a:spcBef>
              <a:spcPct val="0"/>
            </a:spcBef>
            <a:spcAft>
              <a:spcPct val="35000"/>
            </a:spcAft>
            <a:buNone/>
          </a:pPr>
          <a:r>
            <a:rPr lang="en" sz="2200" b="1" kern="1200" dirty="0">
              <a:solidFill>
                <a:srgbClr val="860000"/>
              </a:solidFill>
              <a:effectLst>
                <a:outerShdw blurRad="38100" dist="50800" dir="8700000" algn="tl">
                  <a:prstClr val="white"/>
                </a:outerShdw>
              </a:effectLst>
              <a:latin typeface="Aptos" panose="02110004020202020204"/>
              <a:ea typeface="+mn-ea"/>
              <a:cs typeface="+mn-cs"/>
            </a:rPr>
            <a:t>Welche Frauen erhielten die Gabe der Prophetie?</a:t>
          </a: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custT="1"/>
      <dgm:spPr/>
      <dgm:t>
        <a:bodyPr/>
        <a:lstStyle/>
        <a:p>
          <a:pPr marL="0" lvl="0" indent="0" algn="l" defTabSz="977900">
            <a:lnSpc>
              <a:spcPct val="90000"/>
            </a:lnSpc>
            <a:spcBef>
              <a:spcPct val="0"/>
            </a:spcBef>
            <a:spcAft>
              <a:spcPct val="35000"/>
            </a:spcAft>
            <a:buNone/>
          </a:pPr>
          <a:r>
            <a:rPr lang="en" sz="2200" b="1" kern="1200" dirty="0">
              <a:solidFill>
                <a:srgbClr val="860000"/>
              </a:solidFill>
              <a:effectLst>
                <a:outerShdw blurRad="38100" dist="50800" dir="8700000" algn="tl">
                  <a:prstClr val="white"/>
                </a:outerShdw>
              </a:effectLst>
              <a:latin typeface="Aptos" panose="02110004020202020204"/>
              <a:ea typeface="+mn-ea"/>
              <a:cs typeface="+mn-cs"/>
            </a:rPr>
            <a:t>Typische Merkmale von falschen Propheten?</a:t>
          </a: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rgbClr val="CCA002"/>
        </a:solidFill>
      </dgm:spPr>
    </dgm:pt>
    <dgm:pt modelId="{2FC99FF7-CFC9-4504-87BC-2B7781D5072D}" type="pres">
      <dgm:prSet presAssocID="{2D7ACC56-95DA-442E-928A-785D938F1D59}" presName="text_2" presStyleLbl="node1" presStyleIdx="1" presStyleCnt="5" custScaleX="9592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rgbClr val="FFD24C"/>
        </a:solidFill>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rgbClr val="FFE9A1"/>
        </a:solidFill>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rgbClr val="F1D28B"/>
        </a:solidFill>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rgbClr val="FCC827"/>
        </a:solidFill>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de-DE"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Vor den Königen</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534988" indent="0">
            <a:buNone/>
          </a:pPr>
          <a:r>
            <a:rPr lang="de-DE" sz="2000" b="1" dirty="0"/>
            <a:t>Sie salbten sie</a:t>
          </a:r>
          <a:br>
            <a:rPr lang="en" sz="2000" b="1" dirty="0"/>
          </a:br>
          <a:r>
            <a:rPr lang="en" sz="2000" b="1" dirty="0"/>
            <a:t>(1. Könige 19:16)</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de-DE"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Vor den Priestern</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534988" lvl="1" indent="0" algn="l" defTabSz="889000">
            <a:lnSpc>
              <a:spcPct val="90000"/>
            </a:lnSpc>
            <a:spcBef>
              <a:spcPct val="0"/>
            </a:spcBef>
            <a:spcAft>
              <a:spcPct val="15000"/>
            </a:spcAft>
            <a:buSzPct val="120000"/>
            <a:buFontTx/>
            <a:buNone/>
          </a:pPr>
          <a:r>
            <a:rPr lang="de-DE" sz="2000" b="1" kern="1200" dirty="0">
              <a:solidFill>
                <a:prstClr val="black">
                  <a:hueOff val="0"/>
                  <a:satOff val="0"/>
                  <a:lumOff val="0"/>
                  <a:alphaOff val="0"/>
                </a:prstClr>
              </a:solidFill>
              <a:latin typeface="Aptos" panose="02110004020202020204"/>
              <a:ea typeface="+mn-ea"/>
              <a:cs typeface="+mn-cs"/>
            </a:rPr>
            <a:t>Sie stellten sie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zur Rede,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wenn sie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Unrecht taten. (Mal.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534988" indent="0">
            <a:buNone/>
          </a:pPr>
          <a:r>
            <a:rPr lang="de-DE" sz="2000" b="1" dirty="0"/>
            <a:t>Sie ermutigten sie, </a:t>
          </a:r>
          <a:br>
            <a:rPr lang="de-DE" sz="2000" b="1" dirty="0"/>
          </a:br>
          <a:r>
            <a:rPr lang="de-DE" sz="2000" b="1" dirty="0"/>
            <a:t>wenn sie Gutes getan haben </a:t>
          </a:r>
          <a:br>
            <a:rPr lang="de-DE" sz="2000" b="1" dirty="0"/>
          </a:br>
          <a:r>
            <a:rPr lang="en" sz="2000" b="1" dirty="0"/>
            <a:t>(2. Chr. 15:8)</a:t>
          </a:r>
          <a:endParaRPr lang="es-ES" sz="20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534988" indent="0">
            <a:buNone/>
          </a:pPr>
          <a:r>
            <a:rPr lang="de-DE" sz="2000" b="1" dirty="0"/>
            <a:t>Sie konfrontierten sie, wenn sie </a:t>
          </a:r>
          <a:br>
            <a:rPr lang="de-DE" sz="2000" b="1" dirty="0"/>
          </a:br>
          <a:r>
            <a:rPr lang="de-DE" sz="2000" b="1" dirty="0"/>
            <a:t>etwas falsch gemacht haben</a:t>
          </a:r>
          <a:br>
            <a:rPr lang="de-DE" sz="2000" b="1" dirty="0"/>
          </a:br>
          <a:r>
            <a:rPr lang="en" sz="2000" b="1" dirty="0"/>
            <a:t>(1. Könige 21:20)</a:t>
          </a:r>
          <a:endParaRPr lang="es-ES" sz="20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2"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2" custScaleX="118697" custLinFactNeighborX="-148" custLinFactNeighborY="2260">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2" custLinFactNeighborX="-648" custLinFactNeighborY="-48942">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2" custScaleX="120108" custLinFactNeighborX="-1633">
        <dgm:presLayoutVars>
          <dgm:bulletEnabled val="1"/>
        </dgm:presLayoutVars>
      </dgm:prSet>
      <dgm:spPr>
        <a:xfrm>
          <a:off x="3025977"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96E69033-B7A4-455C-B8A9-90F3DA0B5E29}" type="presOf" srcId="{6E24BD1A-4F57-4E55-9F89-F105F46F9DC7}" destId="{04C60BD0-E465-45DD-864B-0D8C1C3C4F0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CFC77487-8D1C-4AB7-AA21-95FD61126D60}" type="presOf" srcId="{CD0FFC10-4165-4B9C-B65F-8B0F77E9D44F}" destId="{DE916DB0-9BB6-48A9-BFF3-35B5FFCB431D}" srcOrd="0" destOrd="0"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Vor dem Volk</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714375" indent="0">
            <a:buNone/>
          </a:pPr>
          <a:r>
            <a:rPr lang="de-DE" sz="2000" b="1" dirty="0"/>
            <a:t>Sie lehrten sie die Wege Gottes </a:t>
          </a:r>
          <a:br>
            <a:rPr lang="de-DE" sz="2000" b="1" dirty="0"/>
          </a:br>
          <a:r>
            <a:rPr lang="de-DE" sz="2000" b="1" dirty="0"/>
            <a:t>(Micha 6,8)</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Für uns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981075" lvl="1" indent="0" algn="l" defTabSz="889000">
            <a:lnSpc>
              <a:spcPct val="90000"/>
            </a:lnSpc>
            <a:spcBef>
              <a:spcPct val="0"/>
            </a:spcBef>
            <a:spcAft>
              <a:spcPct val="15000"/>
            </a:spcAft>
            <a:buSzPct val="120000"/>
            <a:buFontTx/>
            <a:buNone/>
            <a:tabLst>
              <a:tab pos="357188" algn="l"/>
            </a:tabLst>
          </a:pPr>
          <a:r>
            <a:rPr lang="de-DE" sz="2000" b="1" kern="1200" dirty="0">
              <a:solidFill>
                <a:prstClr val="black">
                  <a:hueOff val="0"/>
                  <a:satOff val="0"/>
                  <a:lumOff val="0"/>
                  <a:alphaOff val="0"/>
                </a:prstClr>
              </a:solidFill>
              <a:latin typeface="Aptos" panose="02110004020202020204"/>
              <a:ea typeface="+mn-ea"/>
              <a:cs typeface="+mn-cs"/>
            </a:rPr>
            <a:t>Sie schrieben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ihre Botschaften nieder.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(2. Chr.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714375" indent="0">
            <a:buNone/>
          </a:pPr>
          <a:r>
            <a:rPr lang="de-DE" sz="2000" b="1" dirty="0"/>
            <a:t>Sie erklärten ihnen ihre Sünde </a:t>
          </a:r>
          <a:br>
            <a:rPr lang="de-DE" sz="2000" b="1" dirty="0"/>
          </a:br>
          <a:r>
            <a:rPr lang="de-DE" sz="2000" b="1" dirty="0"/>
            <a:t>(Jes. 58,1)</a:t>
          </a:r>
          <a:endParaRPr lang="es-ES" sz="20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714375" indent="0">
            <a:buNone/>
          </a:pPr>
          <a:r>
            <a:rPr lang="de-DE" sz="2000" b="1" dirty="0"/>
            <a:t>Sie riefen sie zur Buße auf </a:t>
          </a:r>
          <a:br>
            <a:rPr lang="de-DE" sz="2000" b="1" dirty="0"/>
          </a:br>
          <a:r>
            <a:rPr lang="de-DE" sz="2000" b="1" dirty="0"/>
            <a:t>(Hesekiel 18,32)</a:t>
          </a:r>
          <a:endParaRPr lang="es-ES" sz="20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0" presStyleCnt="2" custLinFactNeighborX="-3310">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0" presStyleCnt="2" custScaleX="117608" custLinFactNeighborX="-3156">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1" presStyleCnt="2" custLinFactNeighborX="-6620">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1" presStyleCnt="2" custScaleX="109014" custLinFactNeighborX="-6285">
        <dgm:presLayoutVars>
          <dgm:bulletEnabled val="1"/>
        </dgm:presLayoutVars>
      </dgm:prSet>
      <dgm:spPr>
        <a:xfrm>
          <a:off x="9043736" y="406759"/>
          <a:ext cx="2639368" cy="3303071"/>
        </a:xfrm>
        <a:prstGeom prst="rect">
          <a:avLst/>
        </a:prstGeom>
      </dgm:spPr>
    </dgm:pt>
  </dgm:ptLst>
  <dgm:cxnLst>
    <dgm:cxn modelId="{B1531F11-319B-48C3-9AD5-25FB8CBED129}" srcId="{365E8307-D0B4-4265-A8A1-80D0456768FA}" destId="{182F57D4-5D58-44EB-94A9-C6A5D2F76388}" srcOrd="1" destOrd="0" parTransId="{E04788D0-CA6A-497D-9825-2294C01D2BEA}" sibTransId="{122E38CF-CDF7-42BE-B0AC-A9E0A5D33F68}"/>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1" destOrd="0" parTransId="{1E9B3313-FFC0-4EBA-B419-DCDA3400BC47}" sibTransId="{10202EC6-24D4-4575-8710-D5FB6CE3088A}"/>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F5E93180-4424-4610-B86E-ACD67BECFEC5}" type="presOf" srcId="{054D3596-69FF-42F1-9CF2-44FB182CDD40}" destId="{7C107A4B-B9C0-4C78-B580-4E5C3CAE4211}"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D8F33AF5-E931-4F93-9A20-E8FB02953AA8}" type="presOf" srcId="{2285B266-21A7-4FBB-9E50-2B9705DB764E}" destId="{596D6B8B-4CCC-48AC-963F-1A7F5F80423C}" srcOrd="0" destOrd="0" presId="urn:microsoft.com/office/officeart/2005/8/layout/hList1"/>
    <dgm:cxn modelId="{190662FF-FDCA-4BA6-BAA1-43D57138FE66}" srcId="{8C5B85AB-0AF1-4818-8953-B2F1236B1FD5}" destId="{365E8307-D0B4-4265-A8A1-80D0456768FA}" srcOrd="0"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46AA2F16-8692-4F90-993D-ED764A768CAD}" type="presParOf" srcId="{E282D210-6124-4138-ADEE-99D4F5C76F47}" destId="{B7364E77-5B9A-4D3D-A752-6829C45EAD2B}" srcOrd="0"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1" destOrd="0" presId="urn:microsoft.com/office/officeart/2005/8/layout/hList1"/>
    <dgm:cxn modelId="{81F1DCF8-220B-4772-A22F-1A0DC522911E}" type="presParOf" srcId="{E282D210-6124-4138-ADEE-99D4F5C76F47}" destId="{EB158C22-9A49-40F0-A4D6-11E42270C96E}" srcOrd="2"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de-DE" sz="2000" b="1" dirty="0">
              <a:solidFill>
                <a:schemeClr val="tx1"/>
              </a:solidFill>
            </a:rPr>
            <a:t>Sie erfanden ihre eigenen Prophezeiungen (Hes. 13,2,17)</a:t>
          </a:r>
          <a:endParaRPr lang="en-US"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de-DE" sz="2000" b="1" dirty="0">
              <a:solidFill>
                <a:schemeClr val="tx1"/>
              </a:solidFill>
            </a:rPr>
            <a:t>Sie sagten, was die Leute hören wollten (Hes. 13,16)</a:t>
          </a:r>
          <a:endParaRPr lang="en-US"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de-DE" sz="2000" b="1" dirty="0">
              <a:solidFill>
                <a:schemeClr val="tx1"/>
              </a:solidFill>
            </a:rPr>
            <a:t>Sie sprachen nicht gegen die Sünde (Hes. 13,22)</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de-DE" sz="2000" b="1" dirty="0">
              <a:solidFill>
                <a:schemeClr val="tx1"/>
              </a:solidFill>
            </a:rPr>
            <a:t>Sie strebten nach eigenem Gewinn </a:t>
          </a:r>
          <a:br>
            <a:rPr lang="de-DE" sz="2000" b="1" dirty="0">
              <a:solidFill>
                <a:schemeClr val="tx1"/>
              </a:solidFill>
            </a:rPr>
          </a:br>
          <a:r>
            <a:rPr lang="de-DE" sz="2000" b="1" dirty="0">
              <a:solidFill>
                <a:schemeClr val="tx1"/>
              </a:solidFill>
            </a:rPr>
            <a:t>(Hes. 13,19)</a:t>
          </a:r>
          <a:endParaRPr lang="en-US"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custScaleX="111533" custScaleY="89207" custLinFactNeighborX="2935" custLinFactNeighborY="0">
        <dgm:presLayoutVars>
          <dgm:bulletEnabled val="1"/>
        </dgm:presLayoutVars>
      </dgm:prSet>
      <dgm:spPr/>
    </dgm:pt>
    <dgm:pt modelId="{9EED3436-14B9-4328-AE94-23419D8B7768}" type="pres">
      <dgm:prSet presAssocID="{A2A1CFD8-806F-4AE3-8C16-8303F908D830}" presName="FourNodes_2" presStyleLbl="node1" presStyleIdx="1" presStyleCnt="4" custScaleX="110545">
        <dgm:presLayoutVars>
          <dgm:bulletEnabled val="1"/>
        </dgm:presLayoutVars>
      </dgm:prSet>
      <dgm:spPr/>
    </dgm:pt>
    <dgm:pt modelId="{644D4322-20C0-4BC5-B361-96DEF3A3933E}" type="pres">
      <dgm:prSet presAssocID="{A2A1CFD8-806F-4AE3-8C16-8303F908D830}" presName="FourNodes_3" presStyleLbl="node1" presStyleIdx="2" presStyleCnt="4" custScaleX="105660">
        <dgm:presLayoutVars>
          <dgm:bulletEnabled val="1"/>
        </dgm:presLayoutVars>
      </dgm:prSet>
      <dgm:spPr/>
    </dgm:pt>
    <dgm:pt modelId="{646086EF-A582-43F2-A0F8-BDACD0A14D75}" type="pres">
      <dgm:prSet presAssocID="{A2A1CFD8-806F-4AE3-8C16-8303F908D830}" presName="FourNodes_4" presStyleLbl="node1" presStyleIdx="3" presStyleCnt="4" custScaleX="92357">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custLinFactNeighborX="-60280">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7973213" y="-1218086"/>
          <a:ext cx="9486678" cy="9486678"/>
        </a:xfrm>
        <a:prstGeom prst="blockArc">
          <a:avLst>
            <a:gd name="adj1" fmla="val 18900000"/>
            <a:gd name="adj2" fmla="val 2700000"/>
            <a:gd name="adj3" fmla="val 228"/>
          </a:avLst>
        </a:prstGeom>
        <a:noFill/>
        <a:ln w="19050" cap="flat" cmpd="sng" algn="ctr">
          <a:solidFill>
            <a:srgbClr val="B7731D"/>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660509" y="440515"/>
          <a:ext cx="6237847" cy="881595"/>
        </a:xfrm>
        <a:prstGeom prst="rect">
          <a:avLst/>
        </a:prstGeom>
        <a:gradFill rotWithShape="0">
          <a:gsLst>
            <a:gs pos="0">
              <a:schemeClr val="accent2">
                <a:shade val="50000"/>
                <a:hueOff val="0"/>
                <a:satOff val="0"/>
                <a:lumOff val="0"/>
                <a:alphaOff val="0"/>
                <a:satMod val="103000"/>
                <a:lumMod val="102000"/>
                <a:tint val="94000"/>
              </a:schemeClr>
            </a:gs>
            <a:gs pos="50000">
              <a:schemeClr val="accent2">
                <a:shade val="50000"/>
                <a:hueOff val="0"/>
                <a:satOff val="0"/>
                <a:lumOff val="0"/>
                <a:alphaOff val="0"/>
                <a:satMod val="110000"/>
                <a:lumMod val="100000"/>
                <a:shade val="100000"/>
              </a:schemeClr>
            </a:gs>
            <a:gs pos="100000">
              <a:schemeClr val="accent2">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99766" tIns="60960" rIns="60960" bIns="60960" numCol="1" spcCol="1270" anchor="ctr" anchorCtr="0">
          <a:noAutofit/>
        </a:bodyPr>
        <a:lstStyle/>
        <a:p>
          <a:pPr marL="0" lvl="0" indent="0" algn="ctr" defTabSz="1066800">
            <a:lnSpc>
              <a:spcPct val="90000"/>
            </a:lnSpc>
            <a:spcBef>
              <a:spcPct val="0"/>
            </a:spcBef>
            <a:spcAft>
              <a:spcPct val="35000"/>
            </a:spcAft>
            <a:buNone/>
          </a:pPr>
          <a:r>
            <a:rPr lang="en" sz="2400" b="1" kern="1200" dirty="0">
              <a:solidFill>
                <a:srgbClr val="860000"/>
              </a:solidFill>
              <a:effectLst>
                <a:outerShdw blurRad="38100" dist="50800" dir="8700000" algn="tl">
                  <a:schemeClr val="bg1"/>
                </a:outerShdw>
              </a:effectLst>
            </a:rPr>
            <a:t>W</a:t>
          </a:r>
          <a:r>
            <a:rPr lang="en" sz="2200" b="1" kern="1200" dirty="0">
              <a:solidFill>
                <a:srgbClr val="860000"/>
              </a:solidFill>
              <a:effectLst>
                <a:outerShdw blurRad="38100" dist="50800" dir="8700000" algn="tl">
                  <a:schemeClr val="bg1"/>
                </a:outerShdw>
              </a:effectLst>
            </a:rPr>
            <a:t>er wurde zum Prophetenamt berufen?</a:t>
          </a:r>
        </a:p>
        <a:p>
          <a:pPr marL="0" lvl="0" indent="0" algn="ctr" defTabSz="1066800">
            <a:lnSpc>
              <a:spcPct val="90000"/>
            </a:lnSpc>
            <a:spcBef>
              <a:spcPct val="0"/>
            </a:spcBef>
            <a:spcAft>
              <a:spcPct val="35000"/>
            </a:spcAft>
            <a:buNone/>
          </a:pPr>
          <a:endParaRPr lang="en-US" sz="2200" kern="1200" noProof="0" dirty="0">
            <a:effectLst>
              <a:outerShdw blurRad="38100" dist="38100" dir="2700000" algn="tl">
                <a:srgbClr val="000000"/>
              </a:outerShdw>
            </a:effectLst>
          </a:endParaRPr>
        </a:p>
      </dsp:txBody>
      <dsp:txXfrm>
        <a:off x="660509" y="440515"/>
        <a:ext cx="6237847" cy="881595"/>
      </dsp:txXfrm>
    </dsp:sp>
    <dsp:sp modelId="{6769675A-EBB6-4137-99E3-3C40A435BA79}">
      <dsp:nvSpPr>
        <dsp:cNvPr id="0" name=""/>
        <dsp:cNvSpPr/>
      </dsp:nvSpPr>
      <dsp:spPr>
        <a:xfrm>
          <a:off x="109512" y="330316"/>
          <a:ext cx="1101993" cy="1101993"/>
        </a:xfrm>
        <a:prstGeom prst="ellipse">
          <a:avLst/>
        </a:prstGeom>
        <a:solidFill>
          <a:srgbClr val="CCA002"/>
        </a:solidFill>
        <a:ln w="12700" cap="flat" cmpd="sng" algn="ctr">
          <a:solidFill>
            <a:schemeClr val="accent2">
              <a:shade val="5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1406459" y="1762485"/>
          <a:ext cx="5377672" cy="881595"/>
        </a:xfrm>
        <a:prstGeom prst="rect">
          <a:avLst/>
        </a:prstGeom>
        <a:gradFill rotWithShape="0">
          <a:gsLst>
            <a:gs pos="0">
              <a:schemeClr val="accent2">
                <a:shade val="50000"/>
                <a:hueOff val="-219626"/>
                <a:satOff val="0"/>
                <a:lumOff val="20640"/>
                <a:alphaOff val="0"/>
                <a:satMod val="103000"/>
                <a:lumMod val="102000"/>
                <a:tint val="94000"/>
              </a:schemeClr>
            </a:gs>
            <a:gs pos="50000">
              <a:schemeClr val="accent2">
                <a:shade val="50000"/>
                <a:hueOff val="-219626"/>
                <a:satOff val="0"/>
                <a:lumOff val="20640"/>
                <a:alphaOff val="0"/>
                <a:satMod val="110000"/>
                <a:lumMod val="100000"/>
                <a:shade val="100000"/>
              </a:schemeClr>
            </a:gs>
            <a:gs pos="100000">
              <a:schemeClr val="accent2">
                <a:shade val="50000"/>
                <a:hueOff val="-219626"/>
                <a:satOff val="0"/>
                <a:lumOff val="2064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99766" tIns="55880" rIns="55880" bIns="55880" numCol="1" spcCol="1270" anchor="ctr" anchorCtr="0">
          <a:noAutofit/>
        </a:bodyPr>
        <a:lstStyle/>
        <a:p>
          <a:pPr marL="0" lvl="0" indent="0" algn="ctr" defTabSz="977900">
            <a:lnSpc>
              <a:spcPct val="90000"/>
            </a:lnSpc>
            <a:spcBef>
              <a:spcPct val="0"/>
            </a:spcBef>
            <a:spcAft>
              <a:spcPct val="35000"/>
            </a:spcAft>
            <a:buNone/>
          </a:pPr>
          <a:r>
            <a:rPr lang="en" sz="2200" b="1" kern="1200" dirty="0">
              <a:solidFill>
                <a:srgbClr val="860000"/>
              </a:solidFill>
              <a:effectLst>
                <a:outerShdw blurRad="38100" dist="50800" dir="8700000" algn="tl">
                  <a:prstClr val="white"/>
                </a:outerShdw>
              </a:effectLst>
              <a:latin typeface="Aptos" panose="02110004020202020204"/>
              <a:ea typeface="+mn-ea"/>
              <a:cs typeface="+mn-cs"/>
            </a:rPr>
            <a:t>Wie verhielten sich die Propheten?</a:t>
          </a:r>
        </a:p>
        <a:p>
          <a:pPr marL="0" lvl="0" indent="0" algn="ctr" defTabSz="977900">
            <a:lnSpc>
              <a:spcPct val="90000"/>
            </a:lnSpc>
            <a:spcBef>
              <a:spcPct val="0"/>
            </a:spcBef>
            <a:spcAft>
              <a:spcPct val="35000"/>
            </a:spcAft>
            <a:buNone/>
          </a:pPr>
          <a:endParaRPr lang="en-US" sz="2200" kern="1200" noProof="0" dirty="0">
            <a:effectLst>
              <a:outerShdw blurRad="38100" dist="38100" dir="2700000" algn="tl">
                <a:srgbClr val="000000"/>
              </a:outerShdw>
            </a:effectLst>
          </a:endParaRPr>
        </a:p>
      </dsp:txBody>
      <dsp:txXfrm>
        <a:off x="1406459" y="1762485"/>
        <a:ext cx="5377672" cy="881595"/>
      </dsp:txXfrm>
    </dsp:sp>
    <dsp:sp modelId="{7905754B-7B4C-4D4E-8D43-76DFC4608AFC}">
      <dsp:nvSpPr>
        <dsp:cNvPr id="0" name=""/>
        <dsp:cNvSpPr/>
      </dsp:nvSpPr>
      <dsp:spPr>
        <a:xfrm>
          <a:off x="741237" y="1652285"/>
          <a:ext cx="1101993" cy="1101993"/>
        </a:xfrm>
        <a:prstGeom prst="ellipse">
          <a:avLst/>
        </a:prstGeom>
        <a:solidFill>
          <a:srgbClr val="FFD24C"/>
        </a:solidFill>
        <a:ln w="12700" cap="flat" cmpd="sng" algn="ctr">
          <a:solidFill>
            <a:schemeClr val="accent2">
              <a:shade val="50000"/>
              <a:hueOff val="-201806"/>
              <a:satOff val="0"/>
              <a:lumOff val="19321"/>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1486123" y="3084454"/>
          <a:ext cx="5412233" cy="881595"/>
        </a:xfrm>
        <a:prstGeom prst="rect">
          <a:avLst/>
        </a:prstGeom>
        <a:gradFill rotWithShape="0">
          <a:gsLst>
            <a:gs pos="0">
              <a:schemeClr val="accent2">
                <a:shade val="50000"/>
                <a:hueOff val="-439252"/>
                <a:satOff val="0"/>
                <a:lumOff val="41281"/>
                <a:alphaOff val="0"/>
                <a:satMod val="103000"/>
                <a:lumMod val="102000"/>
                <a:tint val="94000"/>
              </a:schemeClr>
            </a:gs>
            <a:gs pos="50000">
              <a:schemeClr val="accent2">
                <a:shade val="50000"/>
                <a:hueOff val="-439252"/>
                <a:satOff val="0"/>
                <a:lumOff val="41281"/>
                <a:alphaOff val="0"/>
                <a:satMod val="110000"/>
                <a:lumMod val="100000"/>
                <a:shade val="100000"/>
              </a:schemeClr>
            </a:gs>
            <a:gs pos="100000">
              <a:schemeClr val="accent2">
                <a:shade val="50000"/>
                <a:hueOff val="-439252"/>
                <a:satOff val="0"/>
                <a:lumOff val="412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99766" tIns="50800" rIns="50800" bIns="50800" numCol="1" spcCol="1270" anchor="ctr" anchorCtr="0">
          <a:noAutofit/>
        </a:bodyPr>
        <a:lstStyle/>
        <a:p>
          <a:pPr marL="0" lvl="0" indent="0" algn="ctr" defTabSz="977900">
            <a:lnSpc>
              <a:spcPct val="90000"/>
            </a:lnSpc>
            <a:spcBef>
              <a:spcPct val="0"/>
            </a:spcBef>
            <a:spcAft>
              <a:spcPct val="35000"/>
            </a:spcAft>
            <a:buNone/>
          </a:pPr>
          <a:r>
            <a:rPr lang="en" sz="2000" b="1" kern="1200" dirty="0">
              <a:solidFill>
                <a:srgbClr val="860000"/>
              </a:solidFill>
              <a:effectLst>
                <a:outerShdw blurRad="38100" dist="50800" dir="8700000" algn="tl">
                  <a:prstClr val="white"/>
                </a:outerShdw>
              </a:effectLst>
              <a:latin typeface="Aptos" panose="02110004020202020204"/>
              <a:ea typeface="+mn-ea"/>
              <a:cs typeface="+mn-cs"/>
            </a:rPr>
            <a:t>Welches Werk vollbrachten Propheten?</a:t>
          </a:r>
        </a:p>
        <a:p>
          <a:pPr marL="0" lvl="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486123" y="3084454"/>
        <a:ext cx="5412233" cy="881595"/>
      </dsp:txXfrm>
    </dsp:sp>
    <dsp:sp modelId="{A952E55E-824F-4FAA-98ED-6F6A13D6DA06}">
      <dsp:nvSpPr>
        <dsp:cNvPr id="0" name=""/>
        <dsp:cNvSpPr/>
      </dsp:nvSpPr>
      <dsp:spPr>
        <a:xfrm>
          <a:off x="935126" y="2974255"/>
          <a:ext cx="1101993" cy="1101993"/>
        </a:xfrm>
        <a:prstGeom prst="ellipse">
          <a:avLst/>
        </a:prstGeom>
        <a:solidFill>
          <a:srgbClr val="FFE9A1"/>
        </a:solidFill>
        <a:ln w="12700" cap="flat" cmpd="sng" algn="ctr">
          <a:solidFill>
            <a:schemeClr val="accent2">
              <a:shade val="50000"/>
              <a:hueOff val="-403612"/>
              <a:satOff val="0"/>
              <a:lumOff val="38642"/>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1292234" y="4406424"/>
          <a:ext cx="5606122" cy="881595"/>
        </a:xfrm>
        <a:prstGeom prst="rect">
          <a:avLst/>
        </a:prstGeom>
        <a:gradFill rotWithShape="0">
          <a:gsLst>
            <a:gs pos="0">
              <a:schemeClr val="accent2">
                <a:shade val="50000"/>
                <a:hueOff val="-439252"/>
                <a:satOff val="0"/>
                <a:lumOff val="41281"/>
                <a:alphaOff val="0"/>
                <a:satMod val="103000"/>
                <a:lumMod val="102000"/>
                <a:tint val="94000"/>
              </a:schemeClr>
            </a:gs>
            <a:gs pos="50000">
              <a:schemeClr val="accent2">
                <a:shade val="50000"/>
                <a:hueOff val="-439252"/>
                <a:satOff val="0"/>
                <a:lumOff val="41281"/>
                <a:alphaOff val="0"/>
                <a:satMod val="110000"/>
                <a:lumMod val="100000"/>
                <a:shade val="100000"/>
              </a:schemeClr>
            </a:gs>
            <a:gs pos="100000">
              <a:schemeClr val="accent2">
                <a:shade val="50000"/>
                <a:hueOff val="-439252"/>
                <a:satOff val="0"/>
                <a:lumOff val="412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99766" tIns="55880" rIns="55880" bIns="55880" numCol="1" spcCol="1270" anchor="ctr" anchorCtr="0">
          <a:noAutofit/>
        </a:bodyPr>
        <a:lstStyle/>
        <a:p>
          <a:pPr marL="0" lvl="0" indent="0" algn="l" defTabSz="977900">
            <a:lnSpc>
              <a:spcPct val="90000"/>
            </a:lnSpc>
            <a:spcBef>
              <a:spcPct val="0"/>
            </a:spcBef>
            <a:spcAft>
              <a:spcPct val="35000"/>
            </a:spcAft>
            <a:buNone/>
          </a:pPr>
          <a:r>
            <a:rPr lang="en" sz="2200" b="1" kern="1200" dirty="0">
              <a:solidFill>
                <a:srgbClr val="860000"/>
              </a:solidFill>
              <a:effectLst>
                <a:outerShdw blurRad="38100" dist="50800" dir="8700000" algn="tl">
                  <a:prstClr val="white"/>
                </a:outerShdw>
              </a:effectLst>
              <a:latin typeface="Aptos" panose="02110004020202020204"/>
              <a:ea typeface="+mn-ea"/>
              <a:cs typeface="+mn-cs"/>
            </a:rPr>
            <a:t>Welche Frauen erhielten die Gabe der Prophetie?</a:t>
          </a:r>
        </a:p>
      </dsp:txBody>
      <dsp:txXfrm>
        <a:off x="1292234" y="4406424"/>
        <a:ext cx="5606122" cy="881595"/>
      </dsp:txXfrm>
    </dsp:sp>
    <dsp:sp modelId="{4A29CA98-9A00-4E41-94BC-E5BB3531B216}">
      <dsp:nvSpPr>
        <dsp:cNvPr id="0" name=""/>
        <dsp:cNvSpPr/>
      </dsp:nvSpPr>
      <dsp:spPr>
        <a:xfrm>
          <a:off x="741237" y="4296225"/>
          <a:ext cx="1101993" cy="1101993"/>
        </a:xfrm>
        <a:prstGeom prst="ellipse">
          <a:avLst/>
        </a:prstGeom>
        <a:solidFill>
          <a:srgbClr val="F1D28B"/>
        </a:solidFill>
        <a:ln w="12700" cap="flat" cmpd="sng" algn="ctr">
          <a:solidFill>
            <a:schemeClr val="accent2">
              <a:shade val="50000"/>
              <a:hueOff val="-403612"/>
              <a:satOff val="0"/>
              <a:lumOff val="38642"/>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660509" y="5728394"/>
          <a:ext cx="6237847" cy="881595"/>
        </a:xfrm>
        <a:prstGeom prst="rect">
          <a:avLst/>
        </a:prstGeom>
        <a:gradFill rotWithShape="0">
          <a:gsLst>
            <a:gs pos="0">
              <a:schemeClr val="accent2">
                <a:shade val="50000"/>
                <a:hueOff val="-219626"/>
                <a:satOff val="0"/>
                <a:lumOff val="20640"/>
                <a:alphaOff val="0"/>
                <a:satMod val="103000"/>
                <a:lumMod val="102000"/>
                <a:tint val="94000"/>
              </a:schemeClr>
            </a:gs>
            <a:gs pos="50000">
              <a:schemeClr val="accent2">
                <a:shade val="50000"/>
                <a:hueOff val="-219626"/>
                <a:satOff val="0"/>
                <a:lumOff val="20640"/>
                <a:alphaOff val="0"/>
                <a:satMod val="110000"/>
                <a:lumMod val="100000"/>
                <a:shade val="100000"/>
              </a:schemeClr>
            </a:gs>
            <a:gs pos="100000">
              <a:schemeClr val="accent2">
                <a:shade val="50000"/>
                <a:hueOff val="-219626"/>
                <a:satOff val="0"/>
                <a:lumOff val="2064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99766" tIns="55880" rIns="55880" bIns="55880" numCol="1" spcCol="1270" anchor="ctr" anchorCtr="0">
          <a:noAutofit/>
        </a:bodyPr>
        <a:lstStyle/>
        <a:p>
          <a:pPr marL="0" lvl="0" indent="0" algn="l" defTabSz="977900">
            <a:lnSpc>
              <a:spcPct val="90000"/>
            </a:lnSpc>
            <a:spcBef>
              <a:spcPct val="0"/>
            </a:spcBef>
            <a:spcAft>
              <a:spcPct val="35000"/>
            </a:spcAft>
            <a:buNone/>
          </a:pPr>
          <a:r>
            <a:rPr lang="en" sz="2200" b="1" kern="1200" dirty="0">
              <a:solidFill>
                <a:srgbClr val="860000"/>
              </a:solidFill>
              <a:effectLst>
                <a:outerShdw blurRad="38100" dist="50800" dir="8700000" algn="tl">
                  <a:prstClr val="white"/>
                </a:outerShdw>
              </a:effectLst>
              <a:latin typeface="Aptos" panose="02110004020202020204"/>
              <a:ea typeface="+mn-ea"/>
              <a:cs typeface="+mn-cs"/>
            </a:rPr>
            <a:t>Typische Merkmale von falschen Propheten?</a:t>
          </a:r>
        </a:p>
      </dsp:txBody>
      <dsp:txXfrm>
        <a:off x="660509" y="5728394"/>
        <a:ext cx="6237847" cy="881595"/>
      </dsp:txXfrm>
    </dsp:sp>
    <dsp:sp modelId="{92216449-F8FE-4420-AC87-F80915C5265C}">
      <dsp:nvSpPr>
        <dsp:cNvPr id="0" name=""/>
        <dsp:cNvSpPr/>
      </dsp:nvSpPr>
      <dsp:spPr>
        <a:xfrm>
          <a:off x="109512" y="5618194"/>
          <a:ext cx="1101993" cy="1101993"/>
        </a:xfrm>
        <a:prstGeom prst="ellipse">
          <a:avLst/>
        </a:prstGeom>
        <a:solidFill>
          <a:srgbClr val="FCC827"/>
        </a:solidFill>
        <a:ln w="12700" cap="flat" cmpd="sng" algn="ctr">
          <a:solidFill>
            <a:schemeClr val="accent2">
              <a:shade val="50000"/>
              <a:hueOff val="-201806"/>
              <a:satOff val="0"/>
              <a:lumOff val="19321"/>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438911" y="-25216"/>
          <a:ext cx="4621982" cy="413458"/>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Vor den Königen</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438911" y="-25216"/>
        <a:ext cx="4621982" cy="413458"/>
      </dsp:txXfrm>
    </dsp:sp>
    <dsp:sp modelId="{DE916DB0-9BB6-48A9-BFF3-35B5FFCB431D}">
      <dsp:nvSpPr>
        <dsp:cNvPr id="0" name=""/>
        <dsp:cNvSpPr/>
      </dsp:nvSpPr>
      <dsp:spPr>
        <a:xfrm>
          <a:off x="0" y="390330"/>
          <a:ext cx="5486154" cy="26351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534988" lvl="1" indent="0" algn="l" defTabSz="889000">
            <a:lnSpc>
              <a:spcPct val="90000"/>
            </a:lnSpc>
            <a:spcBef>
              <a:spcPct val="0"/>
            </a:spcBef>
            <a:spcAft>
              <a:spcPct val="15000"/>
            </a:spcAft>
            <a:buNone/>
          </a:pPr>
          <a:r>
            <a:rPr lang="de-DE" sz="2000" b="1" kern="1200" dirty="0"/>
            <a:t>Sie salbten sie</a:t>
          </a:r>
          <a:br>
            <a:rPr lang="en" sz="2000" b="1" kern="1200" dirty="0"/>
          </a:br>
          <a:r>
            <a:rPr lang="en" sz="2000" b="1" kern="1200" dirty="0"/>
            <a:t>(1. Könige 19:16)</a:t>
          </a:r>
          <a:endParaRPr lang="es-ES" sz="2000" kern="1200" dirty="0"/>
        </a:p>
        <a:p>
          <a:pPr marL="534988" lvl="1" indent="0" algn="l" defTabSz="889000">
            <a:lnSpc>
              <a:spcPct val="90000"/>
            </a:lnSpc>
            <a:spcBef>
              <a:spcPct val="0"/>
            </a:spcBef>
            <a:spcAft>
              <a:spcPct val="15000"/>
            </a:spcAft>
            <a:buNone/>
          </a:pPr>
          <a:r>
            <a:rPr lang="de-DE" sz="2000" b="1" kern="1200" dirty="0"/>
            <a:t>Sie ermutigten sie, </a:t>
          </a:r>
          <a:br>
            <a:rPr lang="de-DE" sz="2000" b="1" kern="1200" dirty="0"/>
          </a:br>
          <a:r>
            <a:rPr lang="de-DE" sz="2000" b="1" kern="1200" dirty="0"/>
            <a:t>wenn sie Gutes getan haben </a:t>
          </a:r>
          <a:br>
            <a:rPr lang="de-DE" sz="2000" b="1" kern="1200" dirty="0"/>
          </a:br>
          <a:r>
            <a:rPr lang="en" sz="2000" b="1" kern="1200" dirty="0"/>
            <a:t>(2. Chr. 15:8)</a:t>
          </a:r>
          <a:endParaRPr lang="es-ES" sz="2000" kern="1200" dirty="0"/>
        </a:p>
        <a:p>
          <a:pPr marL="534988" lvl="1" indent="0" algn="l" defTabSz="889000">
            <a:lnSpc>
              <a:spcPct val="90000"/>
            </a:lnSpc>
            <a:spcBef>
              <a:spcPct val="0"/>
            </a:spcBef>
            <a:spcAft>
              <a:spcPct val="15000"/>
            </a:spcAft>
            <a:buNone/>
          </a:pPr>
          <a:r>
            <a:rPr lang="de-DE" sz="2000" b="1" kern="1200" dirty="0"/>
            <a:t>Sie konfrontierten sie, wenn sie </a:t>
          </a:r>
          <a:br>
            <a:rPr lang="de-DE" sz="2000" b="1" kern="1200" dirty="0"/>
          </a:br>
          <a:r>
            <a:rPr lang="de-DE" sz="2000" b="1" kern="1200" dirty="0"/>
            <a:t>etwas falsch gemacht haben</a:t>
          </a:r>
          <a:br>
            <a:rPr lang="de-DE" sz="2000" b="1" kern="1200" dirty="0"/>
          </a:br>
          <a:r>
            <a:rPr lang="en" sz="2000" b="1" kern="1200" dirty="0"/>
            <a:t>(1. Könige 21:20)</a:t>
          </a:r>
          <a:endParaRPr lang="es-ES" sz="2000" kern="1200" dirty="0"/>
        </a:p>
      </dsp:txBody>
      <dsp:txXfrm>
        <a:off x="0" y="390330"/>
        <a:ext cx="5486154" cy="2635199"/>
      </dsp:txXfrm>
    </dsp:sp>
    <dsp:sp modelId="{457CBF1E-15F2-4D01-AB7E-076D7A96F0B9}">
      <dsp:nvSpPr>
        <dsp:cNvPr id="0" name=""/>
        <dsp:cNvSpPr/>
      </dsp:nvSpPr>
      <dsp:spPr>
        <a:xfrm>
          <a:off x="6574169" y="-26260"/>
          <a:ext cx="4621982" cy="417635"/>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Vor den Priestern</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574169" y="-26260"/>
        <a:ext cx="4621982" cy="417635"/>
      </dsp:txXfrm>
    </dsp:sp>
    <dsp:sp modelId="{04C60BD0-E465-45DD-864B-0D8C1C3C4F09}">
      <dsp:nvSpPr>
        <dsp:cNvPr id="0" name=""/>
        <dsp:cNvSpPr/>
      </dsp:nvSpPr>
      <dsp:spPr>
        <a:xfrm>
          <a:off x="6063948" y="391374"/>
          <a:ext cx="5551371" cy="2635199"/>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534988" lvl="1" indent="0" algn="l" defTabSz="889000">
            <a:lnSpc>
              <a:spcPct val="90000"/>
            </a:lnSpc>
            <a:spcBef>
              <a:spcPct val="0"/>
            </a:spcBef>
            <a:spcAft>
              <a:spcPct val="15000"/>
            </a:spcAft>
            <a:buSzPct val="120000"/>
            <a:buFontTx/>
            <a:buNone/>
          </a:pPr>
          <a:r>
            <a:rPr lang="de-DE" sz="2000" b="1" kern="1200" dirty="0">
              <a:solidFill>
                <a:prstClr val="black">
                  <a:hueOff val="0"/>
                  <a:satOff val="0"/>
                  <a:lumOff val="0"/>
                  <a:alphaOff val="0"/>
                </a:prstClr>
              </a:solidFill>
              <a:latin typeface="Aptos" panose="02110004020202020204"/>
              <a:ea typeface="+mn-ea"/>
              <a:cs typeface="+mn-cs"/>
            </a:rPr>
            <a:t>Sie stellten sie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zur Rede,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wenn sie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Unrecht taten. (Mal.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6063948" y="391374"/>
        <a:ext cx="5551371" cy="2635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8F219-B8A8-42B4-A6CF-DB14E610DA1A}">
      <dsp:nvSpPr>
        <dsp:cNvPr id="0" name=""/>
        <dsp:cNvSpPr/>
      </dsp:nvSpPr>
      <dsp:spPr>
        <a:xfrm>
          <a:off x="267921" y="3122"/>
          <a:ext cx="4860681" cy="633600"/>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Vor dem Volk</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267921" y="3122"/>
        <a:ext cx="4860681" cy="633600"/>
      </dsp:txXfrm>
    </dsp:sp>
    <dsp:sp modelId="{1C67A4CD-D8D9-4790-9FCB-FE35047E44B9}">
      <dsp:nvSpPr>
        <dsp:cNvPr id="0" name=""/>
        <dsp:cNvSpPr/>
      </dsp:nvSpPr>
      <dsp:spPr>
        <a:xfrm>
          <a:off x="0" y="636722"/>
          <a:ext cx="5716550" cy="2053260"/>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714375" lvl="1" indent="0" algn="l" defTabSz="889000">
            <a:lnSpc>
              <a:spcPct val="90000"/>
            </a:lnSpc>
            <a:spcBef>
              <a:spcPct val="0"/>
            </a:spcBef>
            <a:spcAft>
              <a:spcPct val="15000"/>
            </a:spcAft>
            <a:buNone/>
          </a:pPr>
          <a:r>
            <a:rPr lang="de-DE" sz="2000" b="1" kern="1200" dirty="0"/>
            <a:t>Sie lehrten sie die Wege Gottes </a:t>
          </a:r>
          <a:br>
            <a:rPr lang="de-DE" sz="2000" b="1" kern="1200" dirty="0"/>
          </a:br>
          <a:r>
            <a:rPr lang="de-DE" sz="2000" b="1" kern="1200" dirty="0"/>
            <a:t>(Micha 6,8)</a:t>
          </a:r>
          <a:endParaRPr lang="es-ES" sz="2000" kern="1200" dirty="0"/>
        </a:p>
        <a:p>
          <a:pPr marL="714375" lvl="1" indent="0" algn="l" defTabSz="889000">
            <a:lnSpc>
              <a:spcPct val="90000"/>
            </a:lnSpc>
            <a:spcBef>
              <a:spcPct val="0"/>
            </a:spcBef>
            <a:spcAft>
              <a:spcPct val="15000"/>
            </a:spcAft>
            <a:buNone/>
          </a:pPr>
          <a:r>
            <a:rPr lang="de-DE" sz="2000" b="1" kern="1200" dirty="0"/>
            <a:t>Sie erklärten ihnen ihre Sünde </a:t>
          </a:r>
          <a:br>
            <a:rPr lang="de-DE" sz="2000" b="1" kern="1200" dirty="0"/>
          </a:br>
          <a:r>
            <a:rPr lang="de-DE" sz="2000" b="1" kern="1200" dirty="0"/>
            <a:t>(Jes. 58,1)</a:t>
          </a:r>
          <a:endParaRPr lang="es-ES" sz="2000" kern="1200" dirty="0"/>
        </a:p>
        <a:p>
          <a:pPr marL="714375" lvl="1" indent="0" algn="l" defTabSz="889000">
            <a:lnSpc>
              <a:spcPct val="90000"/>
            </a:lnSpc>
            <a:spcBef>
              <a:spcPct val="0"/>
            </a:spcBef>
            <a:spcAft>
              <a:spcPct val="15000"/>
            </a:spcAft>
            <a:buNone/>
          </a:pPr>
          <a:r>
            <a:rPr lang="de-DE" sz="2000" b="1" kern="1200" dirty="0"/>
            <a:t>Sie riefen sie zur Buße auf </a:t>
          </a:r>
          <a:br>
            <a:rPr lang="de-DE" sz="2000" b="1" kern="1200" dirty="0"/>
          </a:br>
          <a:r>
            <a:rPr lang="de-DE" sz="2000" b="1" kern="1200" dirty="0"/>
            <a:t>(Hesekiel 18,32)</a:t>
          </a:r>
          <a:endParaRPr lang="es-ES" sz="2000" kern="1200" dirty="0"/>
        </a:p>
      </dsp:txBody>
      <dsp:txXfrm>
        <a:off x="0" y="636722"/>
        <a:ext cx="5716550" cy="2053260"/>
      </dsp:txXfrm>
    </dsp:sp>
    <dsp:sp modelId="{596D6B8B-4CCC-48AC-963F-1A7F5F80423C}">
      <dsp:nvSpPr>
        <dsp:cNvPr id="0" name=""/>
        <dsp:cNvSpPr/>
      </dsp:nvSpPr>
      <dsp:spPr>
        <a:xfrm>
          <a:off x="6295216" y="3122"/>
          <a:ext cx="4860681" cy="633600"/>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Für uns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295216" y="3122"/>
        <a:ext cx="4860681" cy="633600"/>
      </dsp:txXfrm>
    </dsp:sp>
    <dsp:sp modelId="{7C107A4B-B9C0-4C78-B580-4E5C3CAE4211}">
      <dsp:nvSpPr>
        <dsp:cNvPr id="0" name=""/>
        <dsp:cNvSpPr/>
      </dsp:nvSpPr>
      <dsp:spPr>
        <a:xfrm>
          <a:off x="6092428" y="636722"/>
          <a:ext cx="5298823" cy="2053260"/>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981075" lvl="1" indent="0" algn="l" defTabSz="889000">
            <a:lnSpc>
              <a:spcPct val="90000"/>
            </a:lnSpc>
            <a:spcBef>
              <a:spcPct val="0"/>
            </a:spcBef>
            <a:spcAft>
              <a:spcPct val="15000"/>
            </a:spcAft>
            <a:buSzPct val="120000"/>
            <a:buFontTx/>
            <a:buNone/>
            <a:tabLst>
              <a:tab pos="357188" algn="l"/>
            </a:tabLst>
          </a:pPr>
          <a:r>
            <a:rPr lang="de-DE" sz="2000" b="1" kern="1200" dirty="0">
              <a:solidFill>
                <a:prstClr val="black">
                  <a:hueOff val="0"/>
                  <a:satOff val="0"/>
                  <a:lumOff val="0"/>
                  <a:alphaOff val="0"/>
                </a:prstClr>
              </a:solidFill>
              <a:latin typeface="Aptos" panose="02110004020202020204"/>
              <a:ea typeface="+mn-ea"/>
              <a:cs typeface="+mn-cs"/>
            </a:rPr>
            <a:t>Sie schrieben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ihre Botschaften nieder. </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(2. Chr.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6092428" y="636722"/>
        <a:ext cx="5298823" cy="20532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3464" y="24304"/>
          <a:ext cx="7465758" cy="401763"/>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erfanden ihre eigenen Prophezeiungen (Hes. 13,2,17)</a:t>
          </a:r>
          <a:endParaRPr lang="en-US" sz="2000" kern="1200" noProof="0" dirty="0">
            <a:solidFill>
              <a:schemeClr val="tx1"/>
            </a:solidFill>
          </a:endParaRPr>
        </a:p>
      </dsp:txBody>
      <dsp:txXfrm>
        <a:off x="15231" y="36071"/>
        <a:ext cx="6887167" cy="378229"/>
      </dsp:txXfrm>
    </dsp:sp>
    <dsp:sp modelId="{9EED3436-14B9-4328-AE94-23419D8B7768}">
      <dsp:nvSpPr>
        <dsp:cNvPr id="0" name=""/>
        <dsp:cNvSpPr/>
      </dsp:nvSpPr>
      <dsp:spPr>
        <a:xfrm>
          <a:off x="400672" y="532258"/>
          <a:ext cx="7399624" cy="45037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sagten, was die Leute hören wollten (Hes. 13,16)</a:t>
          </a:r>
          <a:endParaRPr lang="en-US" sz="2000" kern="1200" noProof="0" dirty="0">
            <a:solidFill>
              <a:schemeClr val="tx1"/>
            </a:solidFill>
          </a:endParaRPr>
        </a:p>
      </dsp:txBody>
      <dsp:txXfrm>
        <a:off x="413863" y="545449"/>
        <a:ext cx="6429911" cy="423990"/>
      </dsp:txXfrm>
    </dsp:sp>
    <dsp:sp modelId="{644D4322-20C0-4BC5-B361-96DEF3A3933E}">
      <dsp:nvSpPr>
        <dsp:cNvPr id="0" name=""/>
        <dsp:cNvSpPr/>
      </dsp:nvSpPr>
      <dsp:spPr>
        <a:xfrm>
          <a:off x="1116403" y="1064516"/>
          <a:ext cx="7072633" cy="45037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sprachen nicht gegen die Sünde (Hes. 13,22)</a:t>
          </a:r>
          <a:endParaRPr lang="en-US" sz="2000" kern="1200" noProof="0" dirty="0">
            <a:solidFill>
              <a:schemeClr val="tx1"/>
            </a:solidFill>
          </a:endParaRPr>
        </a:p>
      </dsp:txBody>
      <dsp:txXfrm>
        <a:off x="1129594" y="1077707"/>
        <a:ext cx="6153447" cy="423990"/>
      </dsp:txXfrm>
    </dsp:sp>
    <dsp:sp modelId="{646086EF-A582-43F2-A0F8-BDACD0A14D75}">
      <dsp:nvSpPr>
        <dsp:cNvPr id="0" name=""/>
        <dsp:cNvSpPr/>
      </dsp:nvSpPr>
      <dsp:spPr>
        <a:xfrm>
          <a:off x="2122241" y="1596775"/>
          <a:ext cx="6182161" cy="45037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strebten nach eigenem Gewinn </a:t>
          </a:r>
          <a:br>
            <a:rPr lang="de-DE" sz="2000" b="1" kern="1200" dirty="0">
              <a:solidFill>
                <a:schemeClr val="tx1"/>
              </a:solidFill>
            </a:rPr>
          </a:br>
          <a:r>
            <a:rPr lang="de-DE" sz="2000" b="1" kern="1200" dirty="0">
              <a:solidFill>
                <a:schemeClr val="tx1"/>
              </a:solidFill>
            </a:rPr>
            <a:t>(Hes. 13,19)</a:t>
          </a:r>
          <a:endParaRPr lang="en-US" sz="2000" kern="1200" noProof="0" dirty="0">
            <a:solidFill>
              <a:schemeClr val="tx1"/>
            </a:solidFill>
          </a:endParaRPr>
        </a:p>
      </dsp:txBody>
      <dsp:txXfrm>
        <a:off x="2135432" y="1609966"/>
        <a:ext cx="5367655" cy="423990"/>
      </dsp:txXfrm>
    </dsp:sp>
    <dsp:sp modelId="{78472FAB-D2AC-4A01-9250-D3424753C9CC}">
      <dsp:nvSpPr>
        <dsp:cNvPr id="0" name=""/>
        <dsp:cNvSpPr/>
      </dsp:nvSpPr>
      <dsp:spPr>
        <a:xfrm>
          <a:off x="6594022" y="344944"/>
          <a:ext cx="292742" cy="292742"/>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noProof="0" dirty="0">
            <a:solidFill>
              <a:schemeClr val="tx1"/>
            </a:solidFill>
          </a:endParaRPr>
        </a:p>
      </dsp:txBody>
      <dsp:txXfrm>
        <a:off x="6659889" y="344944"/>
        <a:ext cx="161008" cy="220288"/>
      </dsp:txXfrm>
    </dsp:sp>
    <dsp:sp modelId="{0A7D6550-1042-453A-9DE8-0B3E644AA13B}">
      <dsp:nvSpPr>
        <dsp:cNvPr id="0" name=""/>
        <dsp:cNvSpPr/>
      </dsp:nvSpPr>
      <dsp:spPr>
        <a:xfrm>
          <a:off x="7154625" y="877202"/>
          <a:ext cx="292742" cy="292742"/>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noProof="0" dirty="0">
            <a:solidFill>
              <a:schemeClr val="tx1"/>
            </a:solidFill>
          </a:endParaRPr>
        </a:p>
      </dsp:txBody>
      <dsp:txXfrm>
        <a:off x="7220492" y="877202"/>
        <a:ext cx="161008" cy="220288"/>
      </dsp:txXfrm>
    </dsp:sp>
    <dsp:sp modelId="{30D20B0F-EAAD-4BFC-9880-3CA89F455507}">
      <dsp:nvSpPr>
        <dsp:cNvPr id="0" name=""/>
        <dsp:cNvSpPr/>
      </dsp:nvSpPr>
      <dsp:spPr>
        <a:xfrm>
          <a:off x="7530395" y="1409461"/>
          <a:ext cx="292742" cy="292742"/>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noProof="0" dirty="0">
            <a:solidFill>
              <a:schemeClr val="tx1"/>
            </a:solidFill>
          </a:endParaRPr>
        </a:p>
      </dsp:txBody>
      <dsp:txXfrm>
        <a:off x="7596262" y="1409461"/>
        <a:ext cx="161008" cy="22028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14/10/2026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14/10/2026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8.xml"/><Relationship Id="rId1" Type="http://schemas.openxmlformats.org/officeDocument/2006/relationships/themeOverride" Target="../theme/themeOverride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g"/><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3.svg"/><Relationship Id="rId5" Type="http://schemas.openxmlformats.org/officeDocument/2006/relationships/diagramQuickStyle" Target="../diagrams/quickStyle2.xml"/><Relationship Id="rId10" Type="http://schemas.openxmlformats.org/officeDocument/2006/relationships/image" Target="../media/image22.svg"/><Relationship Id="rId4" Type="http://schemas.openxmlformats.org/officeDocument/2006/relationships/diagramLayout" Target="../diagrams/layout2.xml"/><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27.svg"/><Relationship Id="rId5" Type="http://schemas.openxmlformats.org/officeDocument/2006/relationships/diagramQuickStyle" Target="../diagrams/quickStyle3.xml"/><Relationship Id="rId10" Type="http://schemas.openxmlformats.org/officeDocument/2006/relationships/image" Target="../media/image26.svg"/><Relationship Id="rId4" Type="http://schemas.openxmlformats.org/officeDocument/2006/relationships/diagramLayout" Target="../diagrams/layout3.xml"/><Relationship Id="rId9"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Inflate">
              <a:avLst/>
            </a:prstTxWarp>
            <a:spAutoFit/>
            <a:scene3d>
              <a:camera prst="orthographicFront"/>
              <a:lightRig rig="morning" dir="t"/>
            </a:scene3d>
            <a:sp3d extrusionH="57150" contourW="19050">
              <a:bevelT w="38100" h="38100" prst="slope"/>
              <a:contourClr>
                <a:schemeClr val="tx1"/>
              </a:contourClr>
            </a:sp3d>
          </a:bodyPr>
          <a:lstStyle/>
          <a:p>
            <a:pPr algn="ct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PROPHETEN IM ALTEN  TESTAMENT</a:t>
            </a:r>
          </a:p>
        </p:txBody>
      </p:sp>
      <p:sp>
        <p:nvSpPr>
          <p:cNvPr id="2" name="CuadroTexto 4">
            <a:extLst>
              <a:ext uri="{FF2B5EF4-FFF2-40B4-BE49-F238E27FC236}">
                <a16:creationId xmlns:a16="http://schemas.microsoft.com/office/drawing/2014/main" id="{AA03EE47-E92E-0D77-E987-355087476D7C}"/>
              </a:ext>
            </a:extLst>
          </p:cNvPr>
          <p:cNvSpPr txBox="1"/>
          <p:nvPr/>
        </p:nvSpPr>
        <p:spPr>
          <a:xfrm>
            <a:off x="1121850" y="5273785"/>
            <a:ext cx="3088997"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4000" b="1" i="0" u="none" strike="noStrike" kern="0" cap="none" spc="0" normalizeH="0" baseline="0" noProof="0" dirty="0">
                <a:ln>
                  <a:solidFill>
                    <a:prstClr val="black"/>
                  </a:solidFill>
                </a:ln>
                <a:solidFill>
                  <a:schemeClr val="accent2">
                    <a:lumMod val="75000"/>
                  </a:schemeClr>
                </a:solidFill>
                <a:effectLst>
                  <a:outerShdw blurRad="38100" dist="63500" dir="8700000" algn="tl">
                    <a:srgbClr val="000000">
                      <a:alpha val="43137"/>
                    </a:srgbClr>
                  </a:outerShdw>
                </a:effectLst>
                <a:uLnTx/>
                <a:uFillTx/>
              </a:rPr>
              <a:t>Lektion 3</a:t>
            </a:r>
            <a:endParaRPr kumimoji="0" lang="de-DE" sz="2400" b="1" i="0" u="none" strike="noStrike" kern="0" cap="none" spc="0" normalizeH="0" baseline="0" noProof="0" dirty="0">
              <a:ln>
                <a:solidFill>
                  <a:prstClr val="black"/>
                </a:solidFill>
              </a:ln>
              <a:solidFill>
                <a:schemeClr val="accent2">
                  <a:lumMod val="75000"/>
                </a:schemeClr>
              </a:solidFill>
              <a:effectLst>
                <a:outerShdw blurRad="38100" dist="63500" dir="8700000" algn="tl">
                  <a:srgbClr val="000000">
                    <a:alpha val="43137"/>
                  </a:srgbClr>
                </a:outerShdw>
              </a:effectLst>
              <a:uLnTx/>
              <a:uFillTx/>
            </a:endParaRPr>
          </a:p>
        </p:txBody>
      </p:sp>
      <p:sp>
        <p:nvSpPr>
          <p:cNvPr id="3" name="CuadroTexto 4">
            <a:extLst>
              <a:ext uri="{FF2B5EF4-FFF2-40B4-BE49-F238E27FC236}">
                <a16:creationId xmlns:a16="http://schemas.microsoft.com/office/drawing/2014/main" id="{D53E178A-1F16-64B9-3FF0-240AA2607A82}"/>
              </a:ext>
            </a:extLst>
          </p:cNvPr>
          <p:cNvSpPr txBox="1"/>
          <p:nvPr/>
        </p:nvSpPr>
        <p:spPr>
          <a:xfrm>
            <a:off x="926434" y="5801191"/>
            <a:ext cx="3383579"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800" b="1" i="0" u="none" strike="noStrike" kern="0" cap="none" spc="0" normalizeH="0" baseline="0" noProof="0" dirty="0">
                <a:ln>
                  <a:solidFill>
                    <a:prstClr val="black"/>
                  </a:solidFill>
                </a:ln>
                <a:solidFill>
                  <a:prstClr val="white"/>
                </a:solidFill>
                <a:effectLst>
                  <a:outerShdw blurRad="38100" dist="38100" dir="2700000" algn="tl">
                    <a:srgbClr val="000000">
                      <a:alpha val="43137"/>
                    </a:srgbClr>
                  </a:outerShdw>
                </a:effectLst>
                <a:uLnTx/>
                <a:uFillTx/>
              </a:rPr>
              <a:t>Sabbat, </a:t>
            </a:r>
            <a:br>
              <a:rPr kumimoji="0" lang="de-DE" sz="2800" b="1" i="0" u="none" strike="noStrike" kern="0" cap="none" spc="0" normalizeH="0" baseline="0" noProof="0" dirty="0">
                <a:ln>
                  <a:solidFill>
                    <a:prstClr val="black"/>
                  </a:solidFill>
                </a:ln>
                <a:solidFill>
                  <a:prstClr val="white"/>
                </a:solidFill>
                <a:effectLst>
                  <a:outerShdw blurRad="38100" dist="38100" dir="2700000" algn="tl">
                    <a:srgbClr val="000000">
                      <a:alpha val="43137"/>
                    </a:srgbClr>
                  </a:outerShdw>
                </a:effectLst>
                <a:uLnTx/>
                <a:uFillTx/>
              </a:rPr>
            </a:br>
            <a:r>
              <a:rPr kumimoji="0" lang="de-DE" sz="2800" b="1" i="0" u="none" strike="noStrike" kern="0" cap="none" spc="0" normalizeH="0" baseline="0" noProof="0" dirty="0">
                <a:ln>
                  <a:solidFill>
                    <a:prstClr val="black"/>
                  </a:solidFill>
                </a:ln>
                <a:solidFill>
                  <a:prstClr val="white"/>
                </a:solidFill>
                <a:effectLst>
                  <a:outerShdw blurRad="38100" dist="38100" dir="2700000" algn="tl">
                    <a:srgbClr val="000000">
                      <a:alpha val="43137"/>
                    </a:srgbClr>
                  </a:outerShdw>
                </a:effectLst>
                <a:uLnTx/>
                <a:uFillTx/>
              </a:rPr>
              <a:t>17. Okt.  2026</a:t>
            </a:r>
          </a:p>
        </p:txBody>
      </p:sp>
      <p:pic>
        <p:nvPicPr>
          <p:cNvPr id="7" name="Grafik 6">
            <a:extLst>
              <a:ext uri="{FF2B5EF4-FFF2-40B4-BE49-F238E27FC236}">
                <a16:creationId xmlns:a16="http://schemas.microsoft.com/office/drawing/2014/main" id="{E6DBF4DF-D277-E108-DC84-1EBF3A44AD54}"/>
              </a:ext>
            </a:extLst>
          </p:cNvPr>
          <p:cNvPicPr>
            <a:picLocks noChangeAspect="1"/>
          </p:cNvPicPr>
          <p:nvPr/>
        </p:nvPicPr>
        <p:blipFill>
          <a:blip r:embed="rId3"/>
          <a:stretch>
            <a:fillRect/>
          </a:stretch>
        </p:blipFill>
        <p:spPr>
          <a:xfrm rot="16200000">
            <a:off x="8937903" y="3712187"/>
            <a:ext cx="423918" cy="5627077"/>
          </a:xfrm>
          <a:prstGeom prst="rect">
            <a:avLst/>
          </a:prstGeom>
        </p:spPr>
      </p:pic>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33" name="Rectangle 32">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4">
            <a:alphaModFix amt="60000"/>
            <a:extLst>
              <a:ext uri="{28A0092B-C50C-407E-A947-70E740481C1C}">
                <a14:useLocalDpi xmlns:a14="http://schemas.microsoft.com/office/drawing/2010/main" val="0"/>
              </a:ext>
            </a:extLst>
          </a:blip>
          <a:srcRect l="15445" r="15443" b="-2"/>
          <a:stretch>
            <a:fillRect/>
          </a:stretch>
        </p:blipFill>
        <p:spPr>
          <a:xfrm>
            <a:off x="20" y="10"/>
            <a:ext cx="6095980" cy="6857990"/>
          </a:xfrm>
          <a:prstGeom prst="rect">
            <a:avLst/>
          </a:prstGeom>
        </p:spPr>
      </p:pic>
      <p:pic>
        <p:nvPicPr>
          <p:cNvPr id="2" name="Grafik 1" descr="Ein Bild, das Schrift, Handschrift, Grafiken, Schwarz enthält.&#10;&#10;KI-generierte Inhalte können fehlerhaft sein.">
            <a:extLst>
              <a:ext uri="{FF2B5EF4-FFF2-40B4-BE49-F238E27FC236}">
                <a16:creationId xmlns:a16="http://schemas.microsoft.com/office/drawing/2014/main" id="{D8EB7FF9-FA7C-7F11-7F61-92228135D9A0}"/>
              </a:ext>
            </a:extLst>
          </p:cNvPr>
          <p:cNvPicPr>
            <a:picLocks noChangeAspect="1"/>
          </p:cNvPicPr>
          <p:nvPr/>
        </p:nvPicPr>
        <p:blipFill>
          <a:blip r:embed="rId5">
            <a:alphaModFix amt="60000"/>
          </a:blip>
          <a:srcRect l="17478" r="24744"/>
          <a:stretch>
            <a:fillRect/>
          </a:stretch>
        </p:blipFill>
        <p:spPr>
          <a:xfrm rot="21600000">
            <a:off x="6090245" y="-1251275"/>
            <a:ext cx="6096000" cy="6857990"/>
          </a:xfrm>
          <a:prstGeom prst="rect">
            <a:avLst/>
          </a:prstGeom>
        </p:spPr>
      </p:pic>
      <p:sp>
        <p:nvSpPr>
          <p:cNvPr id="7" name="CuadroTexto 6">
            <a:extLst>
              <a:ext uri="{FF2B5EF4-FFF2-40B4-BE49-F238E27FC236}">
                <a16:creationId xmlns:a16="http://schemas.microsoft.com/office/drawing/2014/main" id="{321E51C9-5390-CA16-671F-B13EDCA8A186}"/>
              </a:ext>
            </a:extLst>
          </p:cNvPr>
          <p:cNvSpPr txBox="1"/>
          <p:nvPr/>
        </p:nvSpPr>
        <p:spPr>
          <a:xfrm>
            <a:off x="3048010" y="2763527"/>
            <a:ext cx="11253539" cy="2614231"/>
          </a:xfrm>
          <a:prstGeom prst="rect">
            <a:avLst/>
          </a:prstGeom>
        </p:spPr>
        <p:txBody>
          <a:bodyPr vert="horz" lIns="91440" tIns="45720" rIns="91440" bIns="45720" rtlCol="0">
            <a:noAutofit/>
            <a:scene3d>
              <a:camera prst="orthographicFront"/>
              <a:lightRig rig="threePt" dir="t"/>
            </a:scene3d>
            <a:sp3d extrusionH="57150">
              <a:bevelT w="38100" h="38100"/>
            </a:sp3d>
          </a:bodyPr>
          <a:lstStyle/>
          <a:p>
            <a:pPr lvl="0" algn="ctr">
              <a:lnSpc>
                <a:spcPct val="90000"/>
              </a:lnSpc>
              <a:defRPr/>
            </a:pPr>
            <a:r>
              <a:rPr kumimoji="0" lang="en-US" sz="3200" b="1" i="0" u="none" strike="noStrike" cap="none" spc="0" normalizeH="0" baseline="0" noProof="0" dirty="0">
                <a:ln>
                  <a:noFill/>
                </a:ln>
                <a:solidFill>
                  <a:srgbClr val="FFFFFF"/>
                </a:solidFill>
                <a:effectLst/>
                <a:highlight>
                  <a:srgbClr val="800000"/>
                </a:highlight>
                <a:uLnTx/>
                <a:uFillTx/>
                <a:latin typeface="Candara" panose="020E0502030303020204" pitchFamily="34" charset="0"/>
              </a:rPr>
              <a:t>«</a:t>
            </a:r>
            <a:r>
              <a:rPr lang="en-US" sz="3200" b="1" dirty="0">
                <a:solidFill>
                  <a:srgbClr val="FFFFFF"/>
                </a:solidFill>
                <a:highlight>
                  <a:srgbClr val="800000"/>
                </a:highlight>
                <a:latin typeface="Candara" panose="020E0502030303020204" pitchFamily="34" charset="0"/>
              </a:rPr>
              <a:t>Und </a:t>
            </a:r>
            <a:r>
              <a:rPr lang="en-US" sz="3200" b="1" dirty="0" err="1">
                <a:solidFill>
                  <a:srgbClr val="FFFFFF"/>
                </a:solidFill>
                <a:highlight>
                  <a:srgbClr val="800000"/>
                </a:highlight>
                <a:latin typeface="Candara" panose="020E0502030303020204" pitchFamily="34" charset="0"/>
              </a:rPr>
              <a:t>als</a:t>
            </a:r>
            <a:r>
              <a:rPr lang="en-US" sz="3200" b="1" dirty="0">
                <a:solidFill>
                  <a:srgbClr val="FFFFFF"/>
                </a:solidFill>
                <a:highlight>
                  <a:srgbClr val="800000"/>
                </a:highlight>
                <a:latin typeface="Candara" panose="020E0502030303020204" pitchFamily="34" charset="0"/>
              </a:rPr>
              <a:t> </a:t>
            </a:r>
            <a:r>
              <a:rPr lang="en-US" sz="3200" b="1" dirty="0" err="1">
                <a:solidFill>
                  <a:srgbClr val="FFFFFF"/>
                </a:solidFill>
                <a:highlight>
                  <a:srgbClr val="800000"/>
                </a:highlight>
                <a:latin typeface="Candara" panose="020E0502030303020204" pitchFamily="34" charset="0"/>
              </a:rPr>
              <a:t>sie</a:t>
            </a:r>
            <a:r>
              <a:rPr lang="en-US" sz="3200" b="1" dirty="0">
                <a:solidFill>
                  <a:srgbClr val="FFFFFF"/>
                </a:solidFill>
                <a:highlight>
                  <a:srgbClr val="800000"/>
                </a:highlight>
                <a:latin typeface="Candara" panose="020E0502030303020204" pitchFamily="34" charset="0"/>
              </a:rPr>
              <a:t> </a:t>
            </a:r>
            <a:r>
              <a:rPr lang="en-US" sz="3200" b="1" dirty="0" err="1">
                <a:solidFill>
                  <a:srgbClr val="FFFFFF"/>
                </a:solidFill>
                <a:highlight>
                  <a:srgbClr val="800000"/>
                </a:highlight>
                <a:latin typeface="Candara" panose="020E0502030303020204" pitchFamily="34" charset="0"/>
              </a:rPr>
              <a:t>auszogen</a:t>
            </a:r>
            <a:r>
              <a:rPr lang="en-US" sz="3200" b="1" dirty="0">
                <a:solidFill>
                  <a:srgbClr val="FFFFFF"/>
                </a:solidFill>
                <a:highlight>
                  <a:srgbClr val="800000"/>
                </a:highlight>
                <a:latin typeface="Candara" panose="020E0502030303020204" pitchFamily="34" charset="0"/>
              </a:rPr>
              <a:t>, </a:t>
            </a:r>
            <a:br>
              <a:rPr lang="en-US" sz="3200" b="1" dirty="0">
                <a:solidFill>
                  <a:srgbClr val="FFFFFF"/>
                </a:solidFill>
                <a:highlight>
                  <a:srgbClr val="800000"/>
                </a:highlight>
                <a:latin typeface="Candara" panose="020E0502030303020204" pitchFamily="34" charset="0"/>
              </a:rPr>
            </a:br>
            <a:r>
              <a:rPr lang="en-US" sz="3200" b="1" dirty="0">
                <a:solidFill>
                  <a:srgbClr val="FFFFFF"/>
                </a:solidFill>
                <a:highlight>
                  <a:srgbClr val="800000"/>
                </a:highlight>
                <a:latin typeface="Candara" panose="020E0502030303020204" pitchFamily="34" charset="0"/>
              </a:rPr>
              <a:t>trat </a:t>
            </a:r>
            <a:r>
              <a:rPr lang="en-US" sz="3200" b="1" dirty="0" err="1">
                <a:solidFill>
                  <a:srgbClr val="FFFFFF"/>
                </a:solidFill>
                <a:highlight>
                  <a:srgbClr val="800000"/>
                </a:highlight>
                <a:latin typeface="Candara" panose="020E0502030303020204" pitchFamily="34" charset="0"/>
              </a:rPr>
              <a:t>Joschafat</a:t>
            </a:r>
            <a:r>
              <a:rPr lang="en-US" sz="3200" b="1" dirty="0">
                <a:solidFill>
                  <a:srgbClr val="FFFFFF"/>
                </a:solidFill>
                <a:highlight>
                  <a:srgbClr val="800000"/>
                </a:highlight>
                <a:latin typeface="Candara" panose="020E0502030303020204" pitchFamily="34" charset="0"/>
              </a:rPr>
              <a:t> </a:t>
            </a:r>
            <a:r>
              <a:rPr lang="en-US" sz="3200" b="1" dirty="0" err="1">
                <a:solidFill>
                  <a:srgbClr val="FFFFFF"/>
                </a:solidFill>
                <a:highlight>
                  <a:srgbClr val="800000"/>
                </a:highlight>
                <a:latin typeface="Candara" panose="020E0502030303020204" pitchFamily="34" charset="0"/>
              </a:rPr>
              <a:t>hin</a:t>
            </a:r>
            <a:r>
              <a:rPr lang="en-US" sz="3200" b="1" dirty="0">
                <a:solidFill>
                  <a:srgbClr val="FFFFFF"/>
                </a:solidFill>
                <a:highlight>
                  <a:srgbClr val="800000"/>
                </a:highlight>
                <a:latin typeface="Candara" panose="020E0502030303020204" pitchFamily="34" charset="0"/>
              </a:rPr>
              <a:t> und </a:t>
            </a:r>
            <a:r>
              <a:rPr lang="en-US" sz="3200" b="1" dirty="0" err="1">
                <a:solidFill>
                  <a:srgbClr val="FFFFFF"/>
                </a:solidFill>
                <a:highlight>
                  <a:srgbClr val="800000"/>
                </a:highlight>
                <a:latin typeface="Candara" panose="020E0502030303020204" pitchFamily="34" charset="0"/>
              </a:rPr>
              <a:t>sprach</a:t>
            </a:r>
            <a:r>
              <a:rPr lang="en-US" sz="3200" b="1" dirty="0">
                <a:solidFill>
                  <a:srgbClr val="FFFFFF"/>
                </a:solidFill>
                <a:highlight>
                  <a:srgbClr val="800000"/>
                </a:highlight>
                <a:latin typeface="Candara" panose="020E0502030303020204" pitchFamily="34" charset="0"/>
              </a:rPr>
              <a:t>: </a:t>
            </a:r>
          </a:p>
          <a:p>
            <a:pPr lvl="0" algn="ctr">
              <a:lnSpc>
                <a:spcPct val="90000"/>
              </a:lnSpc>
              <a:defRPr/>
            </a:pPr>
            <a:r>
              <a:rPr lang="en-US" sz="3200" b="1" dirty="0">
                <a:solidFill>
                  <a:srgbClr val="FFFFFF"/>
                </a:solidFill>
                <a:highlight>
                  <a:srgbClr val="800000"/>
                </a:highlight>
                <a:latin typeface="Candara" panose="020E0502030303020204" pitchFamily="34" charset="0"/>
              </a:rPr>
              <a:t>,</a:t>
            </a:r>
            <a:r>
              <a:rPr lang="en-US" sz="3200" b="1" dirty="0" err="1">
                <a:solidFill>
                  <a:srgbClr val="FFFFFF"/>
                </a:solidFill>
                <a:highlight>
                  <a:srgbClr val="800000"/>
                </a:highlight>
                <a:latin typeface="Candara" panose="020E0502030303020204" pitchFamily="34" charset="0"/>
              </a:rPr>
              <a:t>Hört</a:t>
            </a:r>
            <a:r>
              <a:rPr lang="en-US" sz="3200" b="1" dirty="0">
                <a:solidFill>
                  <a:srgbClr val="FFFFFF"/>
                </a:solidFill>
                <a:highlight>
                  <a:srgbClr val="800000"/>
                </a:highlight>
                <a:latin typeface="Candara" panose="020E0502030303020204" pitchFamily="34" charset="0"/>
              </a:rPr>
              <a:t> mir </a:t>
            </a:r>
            <a:r>
              <a:rPr lang="en-US" sz="3200" b="1" dirty="0" err="1">
                <a:solidFill>
                  <a:srgbClr val="FFFFFF"/>
                </a:solidFill>
                <a:highlight>
                  <a:srgbClr val="800000"/>
                </a:highlight>
                <a:latin typeface="Candara" panose="020E0502030303020204" pitchFamily="34" charset="0"/>
              </a:rPr>
              <a:t>zu</a:t>
            </a:r>
            <a:r>
              <a:rPr lang="en-US" sz="3200" b="1" dirty="0">
                <a:solidFill>
                  <a:srgbClr val="FFFFFF"/>
                </a:solidFill>
                <a:highlight>
                  <a:srgbClr val="800000"/>
                </a:highlight>
                <a:latin typeface="Candara" panose="020E0502030303020204" pitchFamily="34" charset="0"/>
              </a:rPr>
              <a:t>, </a:t>
            </a:r>
            <a:br>
              <a:rPr lang="en-US" sz="3200" b="1" dirty="0">
                <a:solidFill>
                  <a:srgbClr val="FFFFFF"/>
                </a:solidFill>
                <a:highlight>
                  <a:srgbClr val="800000"/>
                </a:highlight>
                <a:latin typeface="Candara" panose="020E0502030303020204" pitchFamily="34" charset="0"/>
              </a:rPr>
            </a:br>
            <a:r>
              <a:rPr lang="en-US" sz="3200" b="1" dirty="0">
                <a:solidFill>
                  <a:srgbClr val="FFFFFF"/>
                </a:solidFill>
                <a:highlight>
                  <a:srgbClr val="800000"/>
                </a:highlight>
                <a:latin typeface="Candara" panose="020E0502030303020204" pitchFamily="34" charset="0"/>
              </a:rPr>
              <a:t>Juda und </a:t>
            </a:r>
            <a:r>
              <a:rPr lang="en-US" sz="3200" b="1" dirty="0" err="1">
                <a:solidFill>
                  <a:srgbClr val="FFFFFF"/>
                </a:solidFill>
                <a:highlight>
                  <a:srgbClr val="800000"/>
                </a:highlight>
                <a:latin typeface="Candara" panose="020E0502030303020204" pitchFamily="34" charset="0"/>
              </a:rPr>
              <a:t>ihr</a:t>
            </a:r>
            <a:r>
              <a:rPr lang="en-US" sz="3200" b="1" dirty="0">
                <a:solidFill>
                  <a:srgbClr val="FFFFFF"/>
                </a:solidFill>
                <a:highlight>
                  <a:srgbClr val="800000"/>
                </a:highlight>
                <a:latin typeface="Candara" panose="020E0502030303020204" pitchFamily="34" charset="0"/>
              </a:rPr>
              <a:t> </a:t>
            </a:r>
            <a:r>
              <a:rPr lang="en-US" sz="3200" b="1" dirty="0" err="1">
                <a:solidFill>
                  <a:srgbClr val="FFFFFF"/>
                </a:solidFill>
                <a:highlight>
                  <a:srgbClr val="800000"/>
                </a:highlight>
                <a:latin typeface="Candara" panose="020E0502030303020204" pitchFamily="34" charset="0"/>
              </a:rPr>
              <a:t>Einwohner</a:t>
            </a:r>
            <a:r>
              <a:rPr lang="en-US" sz="3200" b="1" dirty="0">
                <a:solidFill>
                  <a:srgbClr val="FFFFFF"/>
                </a:solidFill>
                <a:highlight>
                  <a:srgbClr val="800000"/>
                </a:highlight>
                <a:latin typeface="Candara" panose="020E0502030303020204" pitchFamily="34" charset="0"/>
              </a:rPr>
              <a:t> von Jerusalem! </a:t>
            </a:r>
          </a:p>
          <a:p>
            <a:pPr lvl="0" algn="ctr">
              <a:lnSpc>
                <a:spcPct val="90000"/>
              </a:lnSpc>
              <a:defRPr/>
            </a:pPr>
            <a:r>
              <a:rPr lang="en-US" sz="3200" b="1" dirty="0" err="1">
                <a:solidFill>
                  <a:schemeClr val="accent5">
                    <a:lumMod val="60000"/>
                    <a:lumOff val="40000"/>
                  </a:schemeClr>
                </a:solidFill>
                <a:highlight>
                  <a:srgbClr val="800000"/>
                </a:highlight>
                <a:latin typeface="Candara" panose="020E0502030303020204" pitchFamily="34" charset="0"/>
              </a:rPr>
              <a:t>Glaubt</a:t>
            </a:r>
            <a:r>
              <a:rPr lang="en-US" sz="3200" b="1" dirty="0">
                <a:solidFill>
                  <a:schemeClr val="accent5">
                    <a:lumMod val="60000"/>
                    <a:lumOff val="40000"/>
                  </a:schemeClr>
                </a:solidFill>
                <a:highlight>
                  <a:srgbClr val="800000"/>
                </a:highlight>
                <a:latin typeface="Candara" panose="020E0502030303020204" pitchFamily="34" charset="0"/>
              </a:rPr>
              <a:t> an den HERRN, </a:t>
            </a:r>
            <a:r>
              <a:rPr lang="en-US" sz="3200" b="1" dirty="0" err="1">
                <a:solidFill>
                  <a:schemeClr val="accent5">
                    <a:lumMod val="60000"/>
                    <a:lumOff val="40000"/>
                  </a:schemeClr>
                </a:solidFill>
                <a:highlight>
                  <a:srgbClr val="800000"/>
                </a:highlight>
                <a:latin typeface="Candara" panose="020E0502030303020204" pitchFamily="34" charset="0"/>
              </a:rPr>
              <a:t>euren</a:t>
            </a:r>
            <a:r>
              <a:rPr lang="en-US" sz="3200" b="1" dirty="0">
                <a:solidFill>
                  <a:schemeClr val="accent5">
                    <a:lumMod val="60000"/>
                    <a:lumOff val="40000"/>
                  </a:schemeClr>
                </a:solidFill>
                <a:highlight>
                  <a:srgbClr val="800000"/>
                </a:highlight>
                <a:latin typeface="Candara" panose="020E0502030303020204" pitchFamily="34" charset="0"/>
              </a:rPr>
              <a:t> GOTT, </a:t>
            </a:r>
            <a:br>
              <a:rPr lang="en-US" sz="3200" b="1" dirty="0">
                <a:solidFill>
                  <a:schemeClr val="accent5">
                    <a:lumMod val="60000"/>
                    <a:lumOff val="40000"/>
                  </a:schemeClr>
                </a:solidFill>
                <a:highlight>
                  <a:srgbClr val="800000"/>
                </a:highlight>
                <a:latin typeface="Candara" panose="020E0502030303020204" pitchFamily="34" charset="0"/>
              </a:rPr>
            </a:br>
            <a:r>
              <a:rPr lang="en-US" sz="3200" b="1" dirty="0">
                <a:solidFill>
                  <a:schemeClr val="accent5">
                    <a:lumMod val="60000"/>
                    <a:lumOff val="40000"/>
                  </a:schemeClr>
                </a:solidFill>
                <a:highlight>
                  <a:srgbClr val="800000"/>
                </a:highlight>
                <a:latin typeface="Candara" panose="020E0502030303020204" pitchFamily="34" charset="0"/>
              </a:rPr>
              <a:t>so </a:t>
            </a:r>
            <a:r>
              <a:rPr lang="en-US" sz="3200" b="1" dirty="0" err="1">
                <a:solidFill>
                  <a:schemeClr val="accent5">
                    <a:lumMod val="60000"/>
                    <a:lumOff val="40000"/>
                  </a:schemeClr>
                </a:solidFill>
                <a:highlight>
                  <a:srgbClr val="800000"/>
                </a:highlight>
                <a:latin typeface="Candara" panose="020E0502030303020204" pitchFamily="34" charset="0"/>
              </a:rPr>
              <a:t>werdet</a:t>
            </a:r>
            <a:r>
              <a:rPr lang="en-US" sz="3200" b="1" dirty="0">
                <a:solidFill>
                  <a:schemeClr val="accent5">
                    <a:lumMod val="60000"/>
                    <a:lumOff val="40000"/>
                  </a:schemeClr>
                </a:solidFill>
                <a:highlight>
                  <a:srgbClr val="800000"/>
                </a:highlight>
                <a:latin typeface="Candara" panose="020E0502030303020204" pitchFamily="34" charset="0"/>
              </a:rPr>
              <a:t> </a:t>
            </a:r>
            <a:r>
              <a:rPr lang="en-US" sz="3200" b="1" dirty="0" err="1">
                <a:solidFill>
                  <a:schemeClr val="accent5">
                    <a:lumMod val="60000"/>
                    <a:lumOff val="40000"/>
                  </a:schemeClr>
                </a:solidFill>
                <a:highlight>
                  <a:srgbClr val="800000"/>
                </a:highlight>
                <a:latin typeface="Candara" panose="020E0502030303020204" pitchFamily="34" charset="0"/>
              </a:rPr>
              <a:t>ihr</a:t>
            </a:r>
            <a:r>
              <a:rPr lang="en-US" sz="3200" b="1" dirty="0">
                <a:solidFill>
                  <a:schemeClr val="accent5">
                    <a:lumMod val="60000"/>
                    <a:lumOff val="40000"/>
                  </a:schemeClr>
                </a:solidFill>
                <a:highlight>
                  <a:srgbClr val="800000"/>
                </a:highlight>
                <a:latin typeface="Candara" panose="020E0502030303020204" pitchFamily="34" charset="0"/>
              </a:rPr>
              <a:t> </a:t>
            </a:r>
            <a:r>
              <a:rPr lang="en-US" sz="3200" b="1" dirty="0" err="1">
                <a:solidFill>
                  <a:schemeClr val="accent5">
                    <a:lumMod val="60000"/>
                    <a:lumOff val="40000"/>
                  </a:schemeClr>
                </a:solidFill>
                <a:highlight>
                  <a:srgbClr val="800000"/>
                </a:highlight>
                <a:latin typeface="Candara" panose="020E0502030303020204" pitchFamily="34" charset="0"/>
              </a:rPr>
              <a:t>sicher</a:t>
            </a:r>
            <a:r>
              <a:rPr lang="en-US" sz="3200" b="1" dirty="0">
                <a:solidFill>
                  <a:schemeClr val="accent5">
                    <a:lumMod val="60000"/>
                    <a:lumOff val="40000"/>
                  </a:schemeClr>
                </a:solidFill>
                <a:highlight>
                  <a:srgbClr val="800000"/>
                </a:highlight>
                <a:latin typeface="Candara" panose="020E0502030303020204" pitchFamily="34" charset="0"/>
              </a:rPr>
              <a:t> sein, </a:t>
            </a:r>
            <a:br>
              <a:rPr lang="en-US" sz="3200" b="1" dirty="0">
                <a:solidFill>
                  <a:schemeClr val="accent5">
                    <a:lumMod val="60000"/>
                    <a:lumOff val="40000"/>
                  </a:schemeClr>
                </a:solidFill>
                <a:highlight>
                  <a:srgbClr val="800000"/>
                </a:highlight>
                <a:latin typeface="Candara" panose="020E0502030303020204" pitchFamily="34" charset="0"/>
              </a:rPr>
            </a:br>
            <a:r>
              <a:rPr lang="en-US" sz="3200" b="1" dirty="0">
                <a:solidFill>
                  <a:schemeClr val="accent5">
                    <a:lumMod val="60000"/>
                    <a:lumOff val="40000"/>
                  </a:schemeClr>
                </a:solidFill>
                <a:highlight>
                  <a:srgbClr val="800000"/>
                </a:highlight>
                <a:latin typeface="Candara" panose="020E0502030303020204" pitchFamily="34" charset="0"/>
              </a:rPr>
              <a:t>und </a:t>
            </a:r>
            <a:r>
              <a:rPr lang="en-US" sz="3200" b="1" dirty="0" err="1">
                <a:solidFill>
                  <a:schemeClr val="accent5">
                    <a:lumMod val="60000"/>
                    <a:lumOff val="40000"/>
                  </a:schemeClr>
                </a:solidFill>
                <a:highlight>
                  <a:srgbClr val="800000"/>
                </a:highlight>
                <a:latin typeface="Candara" panose="020E0502030303020204" pitchFamily="34" charset="0"/>
              </a:rPr>
              <a:t>glaubt</a:t>
            </a:r>
            <a:r>
              <a:rPr lang="en-US" sz="3200" b="1" dirty="0">
                <a:solidFill>
                  <a:schemeClr val="accent5">
                    <a:lumMod val="60000"/>
                    <a:lumOff val="40000"/>
                  </a:schemeClr>
                </a:solidFill>
                <a:highlight>
                  <a:srgbClr val="800000"/>
                </a:highlight>
                <a:latin typeface="Candara" panose="020E0502030303020204" pitchFamily="34" charset="0"/>
              </a:rPr>
              <a:t> Seinen </a:t>
            </a:r>
            <a:r>
              <a:rPr lang="en-US" sz="3200" b="1" dirty="0" err="1">
                <a:solidFill>
                  <a:schemeClr val="accent5">
                    <a:lumMod val="60000"/>
                    <a:lumOff val="40000"/>
                  </a:schemeClr>
                </a:solidFill>
                <a:highlight>
                  <a:srgbClr val="800000"/>
                </a:highlight>
                <a:latin typeface="Candara" panose="020E0502030303020204" pitchFamily="34" charset="0"/>
              </a:rPr>
              <a:t>Propheten</a:t>
            </a:r>
            <a:r>
              <a:rPr lang="en-US" sz="3200" b="1" dirty="0">
                <a:solidFill>
                  <a:schemeClr val="accent5">
                    <a:lumMod val="60000"/>
                    <a:lumOff val="40000"/>
                  </a:schemeClr>
                </a:solidFill>
                <a:highlight>
                  <a:srgbClr val="800000"/>
                </a:highlight>
                <a:latin typeface="Candara" panose="020E0502030303020204" pitchFamily="34" charset="0"/>
              </a:rPr>
              <a:t>, </a:t>
            </a:r>
            <a:br>
              <a:rPr lang="en-US" sz="3200" b="1" dirty="0">
                <a:solidFill>
                  <a:schemeClr val="accent5">
                    <a:lumMod val="60000"/>
                    <a:lumOff val="40000"/>
                  </a:schemeClr>
                </a:solidFill>
                <a:highlight>
                  <a:srgbClr val="800000"/>
                </a:highlight>
                <a:latin typeface="Candara" panose="020E0502030303020204" pitchFamily="34" charset="0"/>
              </a:rPr>
            </a:br>
            <a:r>
              <a:rPr lang="en-US" sz="3200" b="1" dirty="0">
                <a:solidFill>
                  <a:schemeClr val="accent5">
                    <a:lumMod val="60000"/>
                    <a:lumOff val="40000"/>
                  </a:schemeClr>
                </a:solidFill>
                <a:highlight>
                  <a:srgbClr val="800000"/>
                </a:highlight>
                <a:latin typeface="Candara" panose="020E0502030303020204" pitchFamily="34" charset="0"/>
              </a:rPr>
              <a:t>so </a:t>
            </a:r>
            <a:r>
              <a:rPr lang="en-US" sz="3200" b="1" dirty="0" err="1">
                <a:solidFill>
                  <a:schemeClr val="accent5">
                    <a:lumMod val="60000"/>
                    <a:lumOff val="40000"/>
                  </a:schemeClr>
                </a:solidFill>
                <a:highlight>
                  <a:srgbClr val="800000"/>
                </a:highlight>
                <a:latin typeface="Candara" panose="020E0502030303020204" pitchFamily="34" charset="0"/>
              </a:rPr>
              <a:t>wird</a:t>
            </a:r>
            <a:r>
              <a:rPr lang="en-US" sz="3200" b="1" dirty="0">
                <a:solidFill>
                  <a:schemeClr val="accent5">
                    <a:lumMod val="60000"/>
                    <a:lumOff val="40000"/>
                  </a:schemeClr>
                </a:solidFill>
                <a:highlight>
                  <a:srgbClr val="800000"/>
                </a:highlight>
                <a:latin typeface="Candara" panose="020E0502030303020204" pitchFamily="34" charset="0"/>
              </a:rPr>
              <a:t> es </a:t>
            </a:r>
            <a:r>
              <a:rPr lang="en-US" sz="3200" b="1" dirty="0" err="1">
                <a:solidFill>
                  <a:schemeClr val="accent5">
                    <a:lumMod val="60000"/>
                    <a:lumOff val="40000"/>
                  </a:schemeClr>
                </a:solidFill>
                <a:highlight>
                  <a:srgbClr val="800000"/>
                </a:highlight>
                <a:latin typeface="Candara" panose="020E0502030303020204" pitchFamily="34" charset="0"/>
              </a:rPr>
              <a:t>euch</a:t>
            </a:r>
            <a:r>
              <a:rPr lang="en-US" sz="3200" b="1" dirty="0">
                <a:solidFill>
                  <a:schemeClr val="accent5">
                    <a:lumMod val="60000"/>
                    <a:lumOff val="40000"/>
                  </a:schemeClr>
                </a:solidFill>
                <a:highlight>
                  <a:srgbClr val="800000"/>
                </a:highlight>
                <a:latin typeface="Candara" panose="020E0502030303020204" pitchFamily="34" charset="0"/>
              </a:rPr>
              <a:t> </a:t>
            </a:r>
            <a:r>
              <a:rPr lang="en-US" sz="3200" b="1" dirty="0" err="1">
                <a:solidFill>
                  <a:schemeClr val="accent5">
                    <a:lumMod val="60000"/>
                    <a:lumOff val="40000"/>
                  </a:schemeClr>
                </a:solidFill>
                <a:highlight>
                  <a:srgbClr val="800000"/>
                </a:highlight>
                <a:latin typeface="Candara" panose="020E0502030303020204" pitchFamily="34" charset="0"/>
              </a:rPr>
              <a:t>gelingen</a:t>
            </a:r>
            <a:r>
              <a:rPr kumimoji="0" lang="en-US" sz="3200" b="1" i="0" u="none" strike="noStrike" cap="none" spc="0" normalizeH="0" baseline="0" noProof="0" dirty="0">
                <a:ln>
                  <a:noFill/>
                </a:ln>
                <a:solidFill>
                  <a:schemeClr val="accent5">
                    <a:lumMod val="60000"/>
                    <a:lumOff val="40000"/>
                  </a:schemeClr>
                </a:solidFill>
                <a:effectLst/>
                <a:highlight>
                  <a:srgbClr val="800000"/>
                </a:highlight>
                <a:uLnTx/>
                <a:uFillTx/>
                <a:latin typeface="Candara" panose="020E0502030303020204" pitchFamily="34" charset="0"/>
              </a:rPr>
              <a:t>.’» </a:t>
            </a:r>
            <a:br>
              <a:rPr kumimoji="0" lang="en-US" sz="3200" b="1" i="0" u="none" strike="noStrike" cap="none" spc="0" normalizeH="0" baseline="0" noProof="0" dirty="0">
                <a:ln>
                  <a:noFill/>
                </a:ln>
                <a:solidFill>
                  <a:srgbClr val="FFFFFF"/>
                </a:solidFill>
                <a:effectLst/>
                <a:highlight>
                  <a:srgbClr val="800000"/>
                </a:highlight>
                <a:uLnTx/>
                <a:uFillTx/>
                <a:latin typeface="Candara" panose="020E0502030303020204" pitchFamily="34" charset="0"/>
              </a:rPr>
            </a:br>
            <a:r>
              <a:rPr kumimoji="0" lang="en-US" sz="2400" b="1" i="0" u="none" strike="noStrike" cap="none" spc="0" normalizeH="0" baseline="0" noProof="0" dirty="0">
                <a:ln>
                  <a:noFill/>
                </a:ln>
                <a:solidFill>
                  <a:schemeClr val="bg1"/>
                </a:solidFill>
                <a:effectLst/>
                <a:highlight>
                  <a:srgbClr val="800000"/>
                </a:highlight>
                <a:uLnTx/>
                <a:uFillTx/>
                <a:latin typeface="Candara" panose="020E0502030303020204" pitchFamily="34" charset="0"/>
              </a:rPr>
              <a:t>2</a:t>
            </a:r>
            <a:r>
              <a:rPr lang="en-US" sz="2400" b="1" dirty="0">
                <a:solidFill>
                  <a:schemeClr val="bg1"/>
                </a:solidFill>
                <a:highlight>
                  <a:srgbClr val="800000"/>
                </a:highlight>
                <a:latin typeface="Candara" panose="020E0502030303020204" pitchFamily="34" charset="0"/>
              </a:rPr>
              <a:t>. </a:t>
            </a:r>
            <a:r>
              <a:rPr kumimoji="0" lang="en-US" sz="2400" b="1" i="0" u="none" strike="noStrike" cap="none" spc="0" normalizeH="0" baseline="0" noProof="0" dirty="0">
                <a:ln>
                  <a:noFill/>
                </a:ln>
                <a:solidFill>
                  <a:schemeClr val="bg1"/>
                </a:solidFill>
                <a:effectLst/>
                <a:highlight>
                  <a:srgbClr val="800000"/>
                </a:highlight>
                <a:uLnTx/>
                <a:uFillTx/>
                <a:latin typeface="Candara" panose="020E0502030303020204" pitchFamily="34" charset="0"/>
              </a:rPr>
              <a:t>Chron. 20:20 (LÜ)</a:t>
            </a:r>
            <a:endParaRPr kumimoji="0" lang="en-US" sz="2800" b="1" i="0" u="none" strike="noStrike" cap="none" spc="0" normalizeH="0" baseline="0" noProof="0" dirty="0">
              <a:ln>
                <a:noFill/>
              </a:ln>
              <a:solidFill>
                <a:schemeClr val="bg1"/>
              </a:solidFill>
              <a:effectLst/>
              <a:highlight>
                <a:srgbClr val="800000"/>
              </a:highlight>
              <a:uLnTx/>
              <a:uFillTx/>
              <a:latin typeface="Candara" panose="020E0502030303020204" pitchFamily="34" charset="0"/>
            </a:endParaRPr>
          </a:p>
        </p:txBody>
      </p:sp>
    </p:spTree>
    <p:extLst>
      <p:ext uri="{BB962C8B-B14F-4D97-AF65-F5344CB8AC3E}">
        <p14:creationId xmlns:p14="http://schemas.microsoft.com/office/powerpoint/2010/main" val="217223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3">
            <a:extLst>
              <a:ext uri="{28A0092B-C50C-407E-A947-70E740481C1C}">
                <a14:useLocalDpi xmlns:a14="http://schemas.microsoft.com/office/drawing/2010/main"/>
              </a:ext>
            </a:extLst>
          </a:blip>
          <a:srcRect l="14260" t="18918" r="3614" b="1552"/>
          <a:stretch>
            <a:fillRect/>
          </a:stretch>
        </p:blipFill>
        <p:spPr>
          <a:xfrm>
            <a:off x="5052415" y="209549"/>
            <a:ext cx="7572721" cy="4531252"/>
          </a:xfrm>
          <a:prstGeom prst="rect">
            <a:avLst/>
          </a:prstGeom>
          <a:effectLst>
            <a:softEdge rad="635000"/>
          </a:effectLst>
        </p:spPr>
      </p:pic>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11530263" cy="1769715"/>
          </a:xfrm>
          <a:prstGeom prst="rect">
            <a:avLst/>
          </a:prstGeom>
          <a:noFill/>
        </p:spPr>
        <p:txBody>
          <a:bodyPr wrap="square" rtlCol="0">
            <a:spAutoFit/>
          </a:bodyPr>
          <a:lstStyle/>
          <a:p>
            <a:pPr>
              <a:spcBef>
                <a:spcPts val="600"/>
              </a:spcBef>
            </a:pPr>
            <a:r>
              <a:rPr lang="de-DE" sz="2600" b="1" dirty="0"/>
              <a:t>Im Alten Testament wurden Menschen, die Botschaften von GOTT erhielten, </a:t>
            </a:r>
            <a:br>
              <a:rPr lang="de-DE" sz="2600" b="1" dirty="0"/>
            </a:br>
            <a:r>
              <a:rPr lang="de-DE" sz="2600" b="1" dirty="0"/>
              <a:t>um mit anderen zu kommunizieren, </a:t>
            </a:r>
            <a:br>
              <a:rPr lang="de-DE" sz="2600" b="1" dirty="0"/>
            </a:br>
            <a:r>
              <a:rPr lang="de-DE" sz="2600" b="1" dirty="0"/>
              <a:t>Seher oder Propheten genannt </a:t>
            </a:r>
          </a:p>
          <a:p>
            <a:pPr>
              <a:spcBef>
                <a:spcPts val="600"/>
              </a:spcBef>
            </a:pPr>
            <a:r>
              <a:rPr lang="de-DE" sz="2600" b="1" dirty="0"/>
              <a:t>(1 Sam. 9,9).</a:t>
            </a:r>
            <a:endParaRPr lang="en-US" sz="2600" b="1" dirty="0"/>
          </a:p>
        </p:txBody>
      </p:sp>
      <p:sp>
        <p:nvSpPr>
          <p:cNvPr id="6" name="CuadroTexto 5">
            <a:extLst>
              <a:ext uri="{FF2B5EF4-FFF2-40B4-BE49-F238E27FC236}">
                <a16:creationId xmlns:a16="http://schemas.microsoft.com/office/drawing/2014/main" id="{C9E4EB24-5232-238A-E327-1124AF1CDB49}"/>
              </a:ext>
            </a:extLst>
          </p:cNvPr>
          <p:cNvSpPr txBox="1"/>
          <p:nvPr/>
        </p:nvSpPr>
        <p:spPr>
          <a:xfrm>
            <a:off x="164429" y="5404308"/>
            <a:ext cx="7896226" cy="1200329"/>
          </a:xfrm>
          <a:prstGeom prst="rect">
            <a:avLst/>
          </a:prstGeom>
          <a:noFill/>
        </p:spPr>
        <p:txBody>
          <a:bodyPr wrap="square">
            <a:spAutoFit/>
          </a:bodyPr>
          <a:lstStyle/>
          <a:p>
            <a:pPr lvl="0" algn="ctr">
              <a:spcBef>
                <a:spcPts val="600"/>
              </a:spcBef>
              <a:defRPr/>
            </a:pPr>
            <a:r>
              <a:rPr lang="de-DE" sz="2400" b="1" dirty="0">
                <a:solidFill>
                  <a:prstClr val="black"/>
                </a:solidFill>
              </a:rPr>
              <a:t>Aber es gab auch falsche Propheten, </a:t>
            </a:r>
            <a:br>
              <a:rPr lang="de-DE" sz="2400" b="1" dirty="0">
                <a:solidFill>
                  <a:prstClr val="black"/>
                </a:solidFill>
              </a:rPr>
            </a:br>
            <a:r>
              <a:rPr lang="de-DE" sz="2400" b="1" dirty="0">
                <a:solidFill>
                  <a:prstClr val="black"/>
                </a:solidFill>
              </a:rPr>
              <a:t>die aus der "Vision ihres eigenen Herzens" sprachen (Jer. 23,16).</a:t>
            </a:r>
            <a:endParaRPr lang="en-US" sz="2400" b="1" dirty="0">
              <a:solidFill>
                <a:prstClr val="black"/>
              </a:solidFill>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7" y="2129820"/>
            <a:ext cx="7896227" cy="3123932"/>
          </a:xfrm>
          <a:prstGeom prst="rect">
            <a:avLst/>
          </a:prstGeom>
          <a:noFill/>
        </p:spPr>
        <p:txBody>
          <a:bodyPr wrap="square">
            <a:spAutoFit/>
          </a:bodyPr>
          <a:lstStyle/>
          <a:p>
            <a:pPr lvl="0">
              <a:spcBef>
                <a:spcPts val="600"/>
              </a:spcBef>
              <a:defRPr/>
            </a:pPr>
            <a:r>
              <a:rPr lang="de-DE" sz="2400" b="1" dirty="0">
                <a:solidFill>
                  <a:prstClr val="black"/>
                </a:solidFill>
              </a:rPr>
              <a:t>Sie hatten die Fähigkeit, verborgene </a:t>
            </a:r>
            <a:br>
              <a:rPr lang="de-DE" sz="2400" b="1" dirty="0">
                <a:solidFill>
                  <a:prstClr val="black"/>
                </a:solidFill>
              </a:rPr>
            </a:br>
            <a:r>
              <a:rPr lang="de-DE" sz="2400" b="1" dirty="0">
                <a:solidFill>
                  <a:prstClr val="black"/>
                </a:solidFill>
              </a:rPr>
              <a:t>und sogar zukünftige Dinge </a:t>
            </a:r>
            <a:br>
              <a:rPr lang="de-DE" sz="2400" b="1" dirty="0">
                <a:solidFill>
                  <a:prstClr val="black"/>
                </a:solidFill>
              </a:rPr>
            </a:br>
            <a:r>
              <a:rPr lang="de-DE" sz="2400" b="1" dirty="0">
                <a:solidFill>
                  <a:prstClr val="black"/>
                </a:solidFill>
              </a:rPr>
              <a:t>zu erkennen, (1 Sam. 9,6), </a:t>
            </a:r>
            <a:br>
              <a:rPr lang="de-DE" sz="2400" b="1" dirty="0">
                <a:solidFill>
                  <a:prstClr val="black"/>
                </a:solidFill>
              </a:rPr>
            </a:br>
            <a:r>
              <a:rPr lang="de-DE" sz="2400" b="1" dirty="0">
                <a:solidFill>
                  <a:prstClr val="black"/>
                </a:solidFill>
              </a:rPr>
              <a:t>aber ihr Werk </a:t>
            </a:r>
            <a:br>
              <a:rPr lang="de-DE" sz="2400" b="1" dirty="0">
                <a:solidFill>
                  <a:prstClr val="black"/>
                </a:solidFill>
              </a:rPr>
            </a:br>
            <a:r>
              <a:rPr lang="de-DE" sz="2400" b="1" dirty="0">
                <a:solidFill>
                  <a:prstClr val="black"/>
                </a:solidFill>
              </a:rPr>
              <a:t>beschränkte sich nicht darauf; </a:t>
            </a:r>
            <a:br>
              <a:rPr lang="de-DE" sz="2400" b="1" dirty="0">
                <a:solidFill>
                  <a:prstClr val="black"/>
                </a:solidFill>
              </a:rPr>
            </a:br>
            <a:r>
              <a:rPr lang="de-DE" sz="2400" b="1" dirty="0">
                <a:solidFill>
                  <a:prstClr val="black"/>
                </a:solidFill>
              </a:rPr>
              <a:t>es umfasste viel mehr. </a:t>
            </a:r>
          </a:p>
          <a:p>
            <a:pPr lvl="0">
              <a:spcBef>
                <a:spcPts val="600"/>
              </a:spcBef>
              <a:defRPr/>
            </a:pPr>
            <a:r>
              <a:rPr lang="de-DE" sz="2400" b="1" dirty="0">
                <a:solidFill>
                  <a:prstClr val="black"/>
                </a:solidFill>
              </a:rPr>
              <a:t>Diese Fähigkeit kam natürlich nicht von ihnen selbst, sondern von GOTT.</a:t>
            </a:r>
            <a:endParaRPr lang="en-US" sz="2400" b="1" dirty="0">
              <a:solidFill>
                <a:prstClr val="black"/>
              </a:solidFill>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500"/>
                                        <p:tgtEl>
                                          <p:spTgt spid="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051C5EEC-70D3-ED58-ABAA-5BFA54720B82}"/>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47E03F6A-DD2A-4330-5DA6-F4BA16E807DA}"/>
              </a:ext>
            </a:extLst>
          </p:cNvPr>
          <p:cNvGraphicFramePr/>
          <p:nvPr>
            <p:extLst>
              <p:ext uri="{D42A27DB-BD31-4B8C-83A1-F6EECF244321}">
                <p14:modId xmlns:p14="http://schemas.microsoft.com/office/powerpoint/2010/main" val="1704429160"/>
              </p:ext>
            </p:extLst>
          </p:nvPr>
        </p:nvGraphicFramePr>
        <p:xfrm>
          <a:off x="121983" y="-12032"/>
          <a:ext cx="7000712" cy="7050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feld 13">
            <a:extLst>
              <a:ext uri="{FF2B5EF4-FFF2-40B4-BE49-F238E27FC236}">
                <a16:creationId xmlns:a16="http://schemas.microsoft.com/office/drawing/2014/main" id="{6054C2F4-8A4C-9975-6C7E-554EFD87B102}"/>
              </a:ext>
            </a:extLst>
          </p:cNvPr>
          <p:cNvSpPr txBox="1"/>
          <p:nvPr/>
        </p:nvSpPr>
        <p:spPr>
          <a:xfrm>
            <a:off x="10696074" y="-1191126"/>
            <a:ext cx="184731" cy="369332"/>
          </a:xfrm>
          <a:prstGeom prst="rect">
            <a:avLst/>
          </a:prstGeom>
          <a:noFill/>
        </p:spPr>
        <p:txBody>
          <a:bodyPr wrap="none" rtlCol="0">
            <a:spAutoFit/>
          </a:bodyPr>
          <a:lstStyle/>
          <a:p>
            <a:endParaRPr lang="de-DE" dirty="0"/>
          </a:p>
        </p:txBody>
      </p:sp>
      <p:pic>
        <p:nvPicPr>
          <p:cNvPr id="20" name="Grafik 19">
            <a:extLst>
              <a:ext uri="{FF2B5EF4-FFF2-40B4-BE49-F238E27FC236}">
                <a16:creationId xmlns:a16="http://schemas.microsoft.com/office/drawing/2014/main" id="{DD04AA25-720D-24F5-0212-2B6D225DC602}"/>
              </a:ext>
            </a:extLst>
          </p:cNvPr>
          <p:cNvPicPr>
            <a:picLocks noChangeAspect="1"/>
          </p:cNvPicPr>
          <p:nvPr/>
        </p:nvPicPr>
        <p:blipFill>
          <a:blip r:embed="rId8"/>
          <a:stretch>
            <a:fillRect/>
          </a:stretch>
        </p:blipFill>
        <p:spPr>
          <a:xfrm>
            <a:off x="6745458" y="-121241"/>
            <a:ext cx="5324559" cy="3860306"/>
          </a:xfrm>
          <a:prstGeom prst="rect">
            <a:avLst/>
          </a:prstGeom>
          <a:effectLst>
            <a:softEdge rad="635000"/>
          </a:effectLst>
        </p:spPr>
      </p:pic>
      <p:sp>
        <p:nvSpPr>
          <p:cNvPr id="28" name="Scrollen: horizontal 27">
            <a:extLst>
              <a:ext uri="{FF2B5EF4-FFF2-40B4-BE49-F238E27FC236}">
                <a16:creationId xmlns:a16="http://schemas.microsoft.com/office/drawing/2014/main" id="{18899B23-000F-0485-D944-FCC6DDD7E919}"/>
              </a:ext>
            </a:extLst>
          </p:cNvPr>
          <p:cNvSpPr/>
          <p:nvPr/>
        </p:nvSpPr>
        <p:spPr>
          <a:xfrm>
            <a:off x="1648326" y="758756"/>
            <a:ext cx="5263555"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11</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Die Menschlichkeit der Propheten</a:t>
            </a:r>
            <a:endParaRPr lang="de-DE" sz="2000" b="1" i="1" noProof="0" dirty="0">
              <a:solidFill>
                <a:schemeClr val="tx1"/>
              </a:solidFill>
              <a:latin typeface="Candara" panose="020E0502030303020204" pitchFamily="34" charset="0"/>
            </a:endParaRPr>
          </a:p>
        </p:txBody>
      </p:sp>
      <p:sp>
        <p:nvSpPr>
          <p:cNvPr id="29" name="Scrollen: horizontal 28">
            <a:extLst>
              <a:ext uri="{FF2B5EF4-FFF2-40B4-BE49-F238E27FC236}">
                <a16:creationId xmlns:a16="http://schemas.microsoft.com/office/drawing/2014/main" id="{E983F2B6-571F-2564-8218-9FA694448DB5}"/>
              </a:ext>
            </a:extLst>
          </p:cNvPr>
          <p:cNvSpPr/>
          <p:nvPr/>
        </p:nvSpPr>
        <p:spPr>
          <a:xfrm>
            <a:off x="2012356" y="2087583"/>
            <a:ext cx="4805294"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o,  12</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Wahre Propheten erkennen</a:t>
            </a:r>
            <a:endParaRPr lang="de-DE" sz="2000" b="1" i="1" noProof="0" dirty="0">
              <a:solidFill>
                <a:schemeClr val="tx1"/>
              </a:solidFill>
              <a:latin typeface="Candara" panose="020E0502030303020204" pitchFamily="34" charset="0"/>
            </a:endParaRPr>
          </a:p>
        </p:txBody>
      </p:sp>
      <p:sp>
        <p:nvSpPr>
          <p:cNvPr id="30" name="Scrollen: horizontal 29">
            <a:extLst>
              <a:ext uri="{FF2B5EF4-FFF2-40B4-BE49-F238E27FC236}">
                <a16:creationId xmlns:a16="http://schemas.microsoft.com/office/drawing/2014/main" id="{4C848DF1-0F14-84CC-A7DB-5A50EA879A0E}"/>
              </a:ext>
            </a:extLst>
          </p:cNvPr>
          <p:cNvSpPr/>
          <p:nvPr/>
        </p:nvSpPr>
        <p:spPr>
          <a:xfrm>
            <a:off x="2261936" y="3403526"/>
            <a:ext cx="4649945"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13.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Propheten u. ihre Aufgaben</a:t>
            </a:r>
            <a:endParaRPr lang="de-DE" sz="2000" b="1" i="1" noProof="0" dirty="0">
              <a:solidFill>
                <a:schemeClr val="tx1"/>
              </a:solidFill>
              <a:latin typeface="Candara" panose="020E0502030303020204" pitchFamily="34" charset="0"/>
            </a:endParaRPr>
          </a:p>
        </p:txBody>
      </p:sp>
      <p:sp>
        <p:nvSpPr>
          <p:cNvPr id="31" name="Scrollen: horizontal 30">
            <a:extLst>
              <a:ext uri="{FF2B5EF4-FFF2-40B4-BE49-F238E27FC236}">
                <a16:creationId xmlns:a16="http://schemas.microsoft.com/office/drawing/2014/main" id="{EEA1B050-B522-69A6-5E64-C34E49069F69}"/>
              </a:ext>
            </a:extLst>
          </p:cNvPr>
          <p:cNvSpPr/>
          <p:nvPr/>
        </p:nvSpPr>
        <p:spPr>
          <a:xfrm>
            <a:off x="3657599" y="4791733"/>
            <a:ext cx="3254281"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14.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Prophetinnen</a:t>
            </a:r>
            <a:endParaRPr lang="de-DE" sz="2000" b="1" i="1" noProof="0" dirty="0">
              <a:solidFill>
                <a:schemeClr val="tx1"/>
              </a:solidFill>
              <a:latin typeface="Candara" panose="020E0502030303020204" pitchFamily="34" charset="0"/>
            </a:endParaRPr>
          </a:p>
        </p:txBody>
      </p:sp>
      <p:sp>
        <p:nvSpPr>
          <p:cNvPr id="32" name="Scrollen: horizontal 31">
            <a:extLst>
              <a:ext uri="{FF2B5EF4-FFF2-40B4-BE49-F238E27FC236}">
                <a16:creationId xmlns:a16="http://schemas.microsoft.com/office/drawing/2014/main" id="{639E3F1D-A777-E350-5876-98FE92EA9C35}"/>
              </a:ext>
            </a:extLst>
          </p:cNvPr>
          <p:cNvSpPr/>
          <p:nvPr/>
        </p:nvSpPr>
        <p:spPr>
          <a:xfrm>
            <a:off x="3116179" y="6096116"/>
            <a:ext cx="3789954"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Do,  15</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Falsche Propheten</a:t>
            </a:r>
            <a:endParaRPr lang="de-DE" sz="2000" b="1" i="1" noProof="0" dirty="0">
              <a:solidFill>
                <a:schemeClr val="tx1"/>
              </a:solidFill>
              <a:latin typeface="Candara" panose="020E0502030303020204" pitchFamily="34" charset="0"/>
            </a:endParaRPr>
          </a:p>
        </p:txBody>
      </p:sp>
      <p:sp>
        <p:nvSpPr>
          <p:cNvPr id="34" name="Textfeld 33">
            <a:extLst>
              <a:ext uri="{FF2B5EF4-FFF2-40B4-BE49-F238E27FC236}">
                <a16:creationId xmlns:a16="http://schemas.microsoft.com/office/drawing/2014/main" id="{2BA7672C-EA03-AECC-E34D-CA53742F3124}"/>
              </a:ext>
            </a:extLst>
          </p:cNvPr>
          <p:cNvSpPr txBox="1"/>
          <p:nvPr/>
        </p:nvSpPr>
        <p:spPr>
          <a:xfrm>
            <a:off x="8380612" y="4039508"/>
            <a:ext cx="3450288" cy="800219"/>
          </a:xfrm>
          <a:custGeom>
            <a:avLst/>
            <a:gdLst>
              <a:gd name="csX0" fmla="*/ 13252 w 3450288"/>
              <a:gd name="csY0" fmla="*/ 335540 h 2057195"/>
              <a:gd name="csX1" fmla="*/ 3450288 w 3450288"/>
              <a:gd name="csY1" fmla="*/ 0 h 2057195"/>
              <a:gd name="csX2" fmla="*/ 3251506 w 3450288"/>
              <a:gd name="csY2" fmla="*/ 2057195 h 2057195"/>
              <a:gd name="csX3" fmla="*/ 0 w 3450288"/>
              <a:gd name="csY3" fmla="*/ 1800455 h 2057195"/>
              <a:gd name="csX4" fmla="*/ 13252 w 3450288"/>
              <a:gd name="csY4" fmla="*/ 335540 h 2057195"/>
            </a:gdLst>
            <a:ahLst/>
            <a:cxnLst>
              <a:cxn ang="0">
                <a:pos x="csX0" y="csY0"/>
              </a:cxn>
              <a:cxn ang="0">
                <a:pos x="csX1" y="csY1"/>
              </a:cxn>
              <a:cxn ang="0">
                <a:pos x="csX2" y="csY2"/>
              </a:cxn>
              <a:cxn ang="0">
                <a:pos x="csX3" y="csY3"/>
              </a:cxn>
              <a:cxn ang="0">
                <a:pos x="csX4" y="csY4"/>
              </a:cxn>
            </a:cxnLst>
            <a:rect l="l" t="t" r="r" b="b"/>
            <a:pathLst>
              <a:path w="3450288" h="2057195">
                <a:moveTo>
                  <a:pt x="13252" y="335540"/>
                </a:moveTo>
                <a:lnTo>
                  <a:pt x="3450288" y="0"/>
                </a:lnTo>
                <a:lnTo>
                  <a:pt x="3251506" y="2057195"/>
                </a:lnTo>
                <a:lnTo>
                  <a:pt x="0" y="1800455"/>
                </a:lnTo>
                <a:lnTo>
                  <a:pt x="13252" y="335540"/>
                </a:lnTo>
                <a:close/>
              </a:path>
            </a:pathLst>
          </a:custGeom>
          <a:solidFill>
            <a:srgbClr val="B7731D"/>
          </a:solidFill>
          <a:ln>
            <a:noFill/>
          </a:ln>
          <a:effectLst>
            <a:softEdge rad="63500"/>
          </a:effectLst>
        </p:spPr>
        <p:style>
          <a:lnRef idx="0">
            <a:scrgbClr r="0" g="0" b="0"/>
          </a:lnRef>
          <a:fillRef idx="0">
            <a:scrgbClr r="0" g="0" b="0"/>
          </a:fillRef>
          <a:effectRef idx="0">
            <a:scrgbClr r="0" g="0" b="0"/>
          </a:effectRef>
          <a:fontRef idx="minor">
            <a:schemeClr val="lt1"/>
          </a:fontRef>
        </p:style>
        <p:txBody>
          <a:bodyPr wrap="square" rtlCol="0">
            <a:spAutoFit/>
          </a:bodyPr>
          <a:lstStyle/>
          <a:p>
            <a:pPr algn="ctr"/>
            <a:endParaRPr lang="de-DE" sz="500" b="1" dirty="0">
              <a:solidFill>
                <a:schemeClr val="bg2">
                  <a:lumMod val="20000"/>
                  <a:lumOff val="80000"/>
                </a:schemeClr>
              </a:solidFill>
              <a:latin typeface="Candara" panose="020E0502030303020204" pitchFamily="34" charset="0"/>
            </a:endParaRPr>
          </a:p>
          <a:p>
            <a:pPr algn="ctr"/>
            <a:r>
              <a:rPr lang="de-DE" sz="3600" b="1" dirty="0">
                <a:solidFill>
                  <a:schemeClr val="bg2">
                    <a:lumMod val="20000"/>
                    <a:lumOff val="80000"/>
                  </a:schemeClr>
                </a:solidFill>
                <a:latin typeface="Candara" panose="020E0502030303020204" pitchFamily="34" charset="0"/>
              </a:rPr>
              <a:t>Ü b e r b l i c k</a:t>
            </a:r>
          </a:p>
          <a:p>
            <a:pPr algn="ctr"/>
            <a:endParaRPr lang="de-DE" sz="500" b="1" dirty="0">
              <a:solidFill>
                <a:schemeClr val="bg2">
                  <a:lumMod val="20000"/>
                  <a:lumOff val="80000"/>
                </a:schemeClr>
              </a:solidFill>
              <a:latin typeface="Candara" panose="020E0502030303020204" pitchFamily="34" charset="0"/>
            </a:endParaRPr>
          </a:p>
        </p:txBody>
      </p:sp>
    </p:spTree>
    <p:extLst>
      <p:ext uri="{BB962C8B-B14F-4D97-AF65-F5344CB8AC3E}">
        <p14:creationId xmlns:p14="http://schemas.microsoft.com/office/powerpoint/2010/main" val="379216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14" dur="500"/>
                                        <p:tgtEl>
                                          <p:spTgt spid="4">
                                            <p:graphicEl>
                                              <a:dgm id="{AEE45040-5C94-4D43-BF84-7F93A5FB39EC}"/>
                                            </p:graphicEl>
                                          </p:spTgt>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18"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19"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20" dur="500"/>
                                        <p:tgtEl>
                                          <p:spTgt spid="4">
                                            <p:graphicEl>
                                              <a:dgm id="{6769675A-EBB6-4137-99E3-3C40A435BA79}"/>
                                            </p:graphic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24" dur="500"/>
                                        <p:tgtEl>
                                          <p:spTgt spid="4">
                                            <p:graphicEl>
                                              <a:dgm id="{1B3F6065-B73B-448B-BEFC-9B5D02D09789}"/>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29"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7905754B-7B4C-4D4E-8D43-76DFC4608AFC}"/>
                                            </p:graphicEl>
                                          </p:spTgt>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35" dur="500"/>
                                        <p:tgtEl>
                                          <p:spTgt spid="4">
                                            <p:graphicEl>
                                              <a:dgm id="{2FC99FF7-CFC9-4504-87BC-2B7781D5072D}"/>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40"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41"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42" dur="500"/>
                                        <p:tgtEl>
                                          <p:spTgt spid="4">
                                            <p:graphicEl>
                                              <a:dgm id="{A952E55E-824F-4FAA-98ED-6F6A13D6DA06}"/>
                                            </p:graphicEl>
                                          </p:spTgt>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46" dur="500"/>
                                        <p:tgtEl>
                                          <p:spTgt spid="4">
                                            <p:graphicEl>
                                              <a:dgm id="{0B755F89-764D-4FC8-A5E8-CD8D730EAC72}"/>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51"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52"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53" dur="500"/>
                                        <p:tgtEl>
                                          <p:spTgt spid="4">
                                            <p:graphicEl>
                                              <a:dgm id="{4A29CA98-9A00-4E41-94BC-E5BB3531B216}"/>
                                            </p:graphicEl>
                                          </p:spTgt>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57" dur="500"/>
                                        <p:tgtEl>
                                          <p:spTgt spid="4">
                                            <p:graphicEl>
                                              <a:dgm id="{EADA3A13-12B9-4EA2-A8F7-C8863DDD721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62"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64" dur="500"/>
                                        <p:tgtEl>
                                          <p:spTgt spid="4">
                                            <p:graphicEl>
                                              <a:dgm id="{92216449-F8FE-4420-AC87-F80915C5265C}"/>
                                            </p:graphicEl>
                                          </p:spTgt>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68" dur="500"/>
                                        <p:tgtEl>
                                          <p:spTgt spid="4">
                                            <p:graphicEl>
                                              <a:dgm id="{2105F974-CEB5-43D5-B9E6-98D3650421E8}"/>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8">
                                            <p:bg/>
                                          </p:spTgt>
                                        </p:tgtEl>
                                        <p:attrNameLst>
                                          <p:attrName>style.visibility</p:attrName>
                                        </p:attrNameLst>
                                      </p:cBhvr>
                                      <p:to>
                                        <p:strVal val="visible"/>
                                      </p:to>
                                    </p:set>
                                    <p:animEffect transition="in" filter="wipe(left)">
                                      <p:cBhvr>
                                        <p:cTn id="73" dur="500"/>
                                        <p:tgtEl>
                                          <p:spTgt spid="28">
                                            <p:bg/>
                                          </p:spTgt>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8">
                                            <p:txEl>
                                              <p:pRg st="0" end="0"/>
                                            </p:txEl>
                                          </p:spTgt>
                                        </p:tgtEl>
                                        <p:attrNameLst>
                                          <p:attrName>style.visibility</p:attrName>
                                        </p:attrNameLst>
                                      </p:cBhvr>
                                      <p:to>
                                        <p:strVal val="visible"/>
                                      </p:to>
                                    </p:set>
                                    <p:animEffect transition="in" filter="wipe(left)">
                                      <p:cBhvr>
                                        <p:cTn id="76" dur="500"/>
                                        <p:tgtEl>
                                          <p:spTgt spid="28">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29">
                                            <p:bg/>
                                          </p:spTgt>
                                        </p:tgtEl>
                                        <p:attrNameLst>
                                          <p:attrName>style.visibility</p:attrName>
                                        </p:attrNameLst>
                                      </p:cBhvr>
                                      <p:to>
                                        <p:strVal val="visible"/>
                                      </p:to>
                                    </p:set>
                                    <p:animEffect transition="in" filter="wipe(left)">
                                      <p:cBhvr>
                                        <p:cTn id="81" dur="500"/>
                                        <p:tgtEl>
                                          <p:spTgt spid="29">
                                            <p:bg/>
                                          </p:spTgt>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9">
                                            <p:txEl>
                                              <p:pRg st="0" end="0"/>
                                            </p:txEl>
                                          </p:spTgt>
                                        </p:tgtEl>
                                        <p:attrNameLst>
                                          <p:attrName>style.visibility</p:attrName>
                                        </p:attrNameLst>
                                      </p:cBhvr>
                                      <p:to>
                                        <p:strVal val="visible"/>
                                      </p:to>
                                    </p:set>
                                    <p:animEffect transition="in" filter="wipe(left)">
                                      <p:cBhvr>
                                        <p:cTn id="84" dur="500"/>
                                        <p:tgtEl>
                                          <p:spTgt spid="29">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30">
                                            <p:bg/>
                                          </p:spTgt>
                                        </p:tgtEl>
                                        <p:attrNameLst>
                                          <p:attrName>style.visibility</p:attrName>
                                        </p:attrNameLst>
                                      </p:cBhvr>
                                      <p:to>
                                        <p:strVal val="visible"/>
                                      </p:to>
                                    </p:set>
                                    <p:animEffect transition="in" filter="wipe(left)">
                                      <p:cBhvr>
                                        <p:cTn id="89" dur="500"/>
                                        <p:tgtEl>
                                          <p:spTgt spid="30">
                                            <p:bg/>
                                          </p:spTgt>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30">
                                            <p:txEl>
                                              <p:pRg st="0" end="0"/>
                                            </p:txEl>
                                          </p:spTgt>
                                        </p:tgtEl>
                                        <p:attrNameLst>
                                          <p:attrName>style.visibility</p:attrName>
                                        </p:attrNameLst>
                                      </p:cBhvr>
                                      <p:to>
                                        <p:strVal val="visible"/>
                                      </p:to>
                                    </p:set>
                                    <p:animEffect transition="in" filter="wipe(left)">
                                      <p:cBhvr>
                                        <p:cTn id="92" dur="500"/>
                                        <p:tgtEl>
                                          <p:spTgt spid="30">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31">
                                            <p:bg/>
                                          </p:spTgt>
                                        </p:tgtEl>
                                        <p:attrNameLst>
                                          <p:attrName>style.visibility</p:attrName>
                                        </p:attrNameLst>
                                      </p:cBhvr>
                                      <p:to>
                                        <p:strVal val="visible"/>
                                      </p:to>
                                    </p:set>
                                    <p:animEffect transition="in" filter="wipe(left)">
                                      <p:cBhvr>
                                        <p:cTn id="97" dur="500"/>
                                        <p:tgtEl>
                                          <p:spTgt spid="31">
                                            <p:bg/>
                                          </p:spTgt>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1">
                                            <p:txEl>
                                              <p:pRg st="0" end="0"/>
                                            </p:txEl>
                                          </p:spTgt>
                                        </p:tgtEl>
                                        <p:attrNameLst>
                                          <p:attrName>style.visibility</p:attrName>
                                        </p:attrNameLst>
                                      </p:cBhvr>
                                      <p:to>
                                        <p:strVal val="visible"/>
                                      </p:to>
                                    </p:set>
                                    <p:animEffect transition="in" filter="wipe(left)">
                                      <p:cBhvr>
                                        <p:cTn id="100" dur="500"/>
                                        <p:tgtEl>
                                          <p:spTgt spid="31">
                                            <p:txEl>
                                              <p:pRg st="0" end="0"/>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32">
                                            <p:bg/>
                                          </p:spTgt>
                                        </p:tgtEl>
                                        <p:attrNameLst>
                                          <p:attrName>style.visibility</p:attrName>
                                        </p:attrNameLst>
                                      </p:cBhvr>
                                      <p:to>
                                        <p:strVal val="visible"/>
                                      </p:to>
                                    </p:set>
                                    <p:animEffect transition="in" filter="wipe(left)">
                                      <p:cBhvr>
                                        <p:cTn id="105" dur="500"/>
                                        <p:tgtEl>
                                          <p:spTgt spid="32">
                                            <p:bg/>
                                          </p:spTgt>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32">
                                            <p:txEl>
                                              <p:pRg st="0" end="0"/>
                                            </p:txEl>
                                          </p:spTgt>
                                        </p:tgtEl>
                                        <p:attrNameLst>
                                          <p:attrName>style.visibility</p:attrName>
                                        </p:attrNameLst>
                                      </p:cBhvr>
                                      <p:to>
                                        <p:strVal val="visible"/>
                                      </p:to>
                                    </p:set>
                                    <p:animEffect transition="in" filter="wipe(left)">
                                      <p:cBhvr>
                                        <p:cTn id="108"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28" grpId="0" uiExpand="1" build="p" animBg="1"/>
      <p:bldP spid="29" grpId="0" uiExpand="1" build="p" animBg="1"/>
      <p:bldP spid="30" grpId="0" uiExpand="1" build="p" animBg="1"/>
      <p:bldP spid="31" grpId="0" uiExpand="1" build="p" animBg="1"/>
      <p:bldP spid="32" grpId="0" uiExpand="1" build="p"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967545" y="197430"/>
            <a:ext cx="4783873" cy="6340072"/>
          </a:xfrm>
          <a:prstGeom prst="rect">
            <a:avLst/>
          </a:prstGeom>
          <a:effectLst>
            <a:softEdge rad="635000"/>
          </a:effectLst>
        </p:spPr>
      </p:pic>
      <p:sp>
        <p:nvSpPr>
          <p:cNvPr id="3" name="CuadroTexto 2">
            <a:extLst>
              <a:ext uri="{FF2B5EF4-FFF2-40B4-BE49-F238E27FC236}">
                <a16:creationId xmlns:a16="http://schemas.microsoft.com/office/drawing/2014/main" id="{20316A1A-D070-7CB7-3A62-49E0302600E0}"/>
              </a:ext>
            </a:extLst>
          </p:cNvPr>
          <p:cNvSpPr txBox="1"/>
          <p:nvPr/>
        </p:nvSpPr>
        <p:spPr>
          <a:xfrm>
            <a:off x="2286004" y="-47025"/>
            <a:ext cx="9886185"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WER WURDE ZUM PROPHETENAMT BERUFEN?</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2225844" y="491018"/>
            <a:ext cx="9946346" cy="707886"/>
          </a:xfrm>
          <a:prstGeom prst="rect">
            <a:avLst/>
          </a:prstGeom>
          <a:noFill/>
        </p:spPr>
        <p:txBody>
          <a:bodyPr wrap="square">
            <a:spAutoFit/>
          </a:bodyPr>
          <a:lstStyle/>
          <a:p>
            <a:pPr algn="ct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a:t>
            </a:r>
            <a: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Elia war ein schwacher Mensch wie wir; und er betete ein Gebet, dass es nicht regnen sollte, und es regnete nicht auf Erden drei Jahre und sechs Monate</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 </a:t>
            </a:r>
            <a:r>
              <a:rPr lang="en-US"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(Jak 5:17)</a:t>
            </a:r>
            <a:endPar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5" y="1328232"/>
            <a:ext cx="7012689" cy="769441"/>
          </a:xfrm>
          <a:prstGeom prst="rect">
            <a:avLst/>
          </a:prstGeom>
          <a:noFill/>
        </p:spPr>
        <p:txBody>
          <a:bodyPr wrap="square" rtlCol="0">
            <a:spAutoFit/>
          </a:bodyPr>
          <a:lstStyle/>
          <a:p>
            <a:pPr>
              <a:spcBef>
                <a:spcPts val="600"/>
              </a:spcBef>
            </a:pPr>
            <a:r>
              <a:rPr lang="de-DE" sz="2200" b="1" dirty="0"/>
              <a:t>Wir können in den Irrtum verfallen zu glauben, </a:t>
            </a:r>
            <a:br>
              <a:rPr lang="de-DE" sz="2200" b="1" dirty="0"/>
            </a:br>
            <a:r>
              <a:rPr lang="de-DE" sz="2200" b="1" dirty="0"/>
              <a:t>die Propheten seien "Übermenschen" gewesen.</a:t>
            </a:r>
            <a:endParaRPr lang="en-US" sz="2200" b="1" dirty="0"/>
          </a:p>
        </p:txBody>
      </p:sp>
      <p:sp>
        <p:nvSpPr>
          <p:cNvPr id="2" name="Scrollen: horizontal 1">
            <a:extLst>
              <a:ext uri="{FF2B5EF4-FFF2-40B4-BE49-F238E27FC236}">
                <a16:creationId xmlns:a16="http://schemas.microsoft.com/office/drawing/2014/main" id="{7761F735-4E85-BF46-9E4A-4B8E5EED740F}"/>
              </a:ext>
            </a:extLst>
          </p:cNvPr>
          <p:cNvSpPr/>
          <p:nvPr/>
        </p:nvSpPr>
        <p:spPr>
          <a:xfrm>
            <a:off x="79971" y="35571"/>
            <a:ext cx="2145872" cy="1254037"/>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11</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Die Menschlichkeit der Propheten</a:t>
            </a:r>
            <a:endParaRPr lang="de-DE" sz="2000" b="1" i="1" noProof="0" dirty="0">
              <a:solidFill>
                <a:schemeClr val="tx1"/>
              </a:solidFill>
              <a:latin typeface="Candara" panose="020E0502030303020204" pitchFamily="34" charset="0"/>
            </a:endParaRPr>
          </a:p>
        </p:txBody>
      </p:sp>
      <p:sp>
        <p:nvSpPr>
          <p:cNvPr id="7" name="Textfeld 6">
            <a:extLst>
              <a:ext uri="{FF2B5EF4-FFF2-40B4-BE49-F238E27FC236}">
                <a16:creationId xmlns:a16="http://schemas.microsoft.com/office/drawing/2014/main" id="{0F901457-27CD-9D5D-D828-0650A95B43B5}"/>
              </a:ext>
            </a:extLst>
          </p:cNvPr>
          <p:cNvSpPr txBox="1"/>
          <p:nvPr/>
        </p:nvSpPr>
        <p:spPr>
          <a:xfrm>
            <a:off x="8797159" y="-1576552"/>
            <a:ext cx="184731" cy="369332"/>
          </a:xfrm>
          <a:prstGeom prst="rect">
            <a:avLst/>
          </a:prstGeom>
          <a:noFill/>
        </p:spPr>
        <p:txBody>
          <a:bodyPr wrap="none" rtlCol="0">
            <a:spAutoFit/>
          </a:bodyPr>
          <a:lstStyle/>
          <a:p>
            <a:endParaRPr lang="de-DE"/>
          </a:p>
        </p:txBody>
      </p:sp>
      <p:sp>
        <p:nvSpPr>
          <p:cNvPr id="13" name="Textfeld 12">
            <a:extLst>
              <a:ext uri="{FF2B5EF4-FFF2-40B4-BE49-F238E27FC236}">
                <a16:creationId xmlns:a16="http://schemas.microsoft.com/office/drawing/2014/main" id="{3D1C8EA0-FEC5-D576-A39F-47735C6FAEF2}"/>
              </a:ext>
            </a:extLst>
          </p:cNvPr>
          <p:cNvSpPr txBox="1"/>
          <p:nvPr/>
        </p:nvSpPr>
        <p:spPr>
          <a:xfrm>
            <a:off x="328745" y="2088171"/>
            <a:ext cx="7012689" cy="1600438"/>
          </a:xfrm>
          <a:prstGeom prst="rect">
            <a:avLst/>
          </a:prstGeom>
          <a:noFill/>
        </p:spPr>
        <p:txBody>
          <a:bodyPr wrap="square">
            <a:spAutoFit/>
          </a:bodyPr>
          <a:lstStyle/>
          <a:p>
            <a:r>
              <a:rPr lang="en-US" sz="2200" b="1" dirty="0"/>
              <a:t>Aber Mose </a:t>
            </a:r>
            <a:r>
              <a:rPr lang="en-US" sz="2200" b="1" dirty="0" err="1"/>
              <a:t>entschuldigte</a:t>
            </a:r>
            <a:r>
              <a:rPr lang="en-US" sz="2200" b="1" dirty="0"/>
              <a:t> </a:t>
            </a:r>
            <a:r>
              <a:rPr lang="en-US" sz="2200" b="1" dirty="0" err="1"/>
              <a:t>sich</a:t>
            </a:r>
            <a:r>
              <a:rPr lang="en-US" sz="2200" b="1" dirty="0"/>
              <a:t>, </a:t>
            </a:r>
            <a:r>
              <a:rPr lang="en-US" sz="2200" b="1" dirty="0" err="1"/>
              <a:t>weil</a:t>
            </a:r>
            <a:r>
              <a:rPr lang="en-US" sz="2200" b="1" dirty="0"/>
              <a:t> er die </a:t>
            </a:r>
            <a:r>
              <a:rPr lang="en-US" sz="2200" b="1" dirty="0" err="1"/>
              <a:t>ägyptische</a:t>
            </a:r>
            <a:r>
              <a:rPr lang="en-US" sz="2200" b="1" dirty="0"/>
              <a:t> </a:t>
            </a:r>
            <a:r>
              <a:rPr lang="en-US" sz="2200" b="1" dirty="0" err="1"/>
              <a:t>Sprache</a:t>
            </a:r>
            <a:r>
              <a:rPr lang="en-US" sz="2200" b="1" dirty="0"/>
              <a:t> nicht </a:t>
            </a:r>
            <a:r>
              <a:rPr lang="en-US" sz="2200" b="1" dirty="0" err="1"/>
              <a:t>mehr</a:t>
            </a:r>
            <a:r>
              <a:rPr lang="en-US" sz="2200" b="1" dirty="0"/>
              <a:t> so </a:t>
            </a:r>
            <a:r>
              <a:rPr lang="en-US" sz="2200" b="1" dirty="0" err="1"/>
              <a:t>beherrschte</a:t>
            </a:r>
            <a:r>
              <a:rPr lang="en-US" sz="2200" b="1" dirty="0"/>
              <a:t>, um </a:t>
            </a:r>
            <a:r>
              <a:rPr lang="en-US" sz="2200" b="1" dirty="0" err="1"/>
              <a:t>vor</a:t>
            </a:r>
            <a:r>
              <a:rPr lang="en-US" sz="2200" b="1" dirty="0"/>
              <a:t> den Pharao </a:t>
            </a:r>
            <a:r>
              <a:rPr lang="en-US" sz="2200" b="1" dirty="0" err="1"/>
              <a:t>treten</a:t>
            </a:r>
            <a:r>
              <a:rPr lang="en-US" sz="2200" b="1" dirty="0"/>
              <a:t> </a:t>
            </a:r>
            <a:r>
              <a:rPr lang="en-US" sz="2200" b="1" dirty="0" err="1"/>
              <a:t>zu</a:t>
            </a:r>
            <a:r>
              <a:rPr lang="en-US" sz="2200" b="1" dirty="0"/>
              <a:t> </a:t>
            </a:r>
            <a:r>
              <a:rPr lang="en-US" sz="2200" b="1" dirty="0" err="1"/>
              <a:t>können</a:t>
            </a:r>
            <a:r>
              <a:rPr lang="en-US" sz="2200" b="1" dirty="0"/>
              <a:t> (2. Mose 4:10 ZB)</a:t>
            </a:r>
          </a:p>
          <a:p>
            <a:endParaRPr lang="en-US" sz="1000" b="1" dirty="0"/>
          </a:p>
          <a:p>
            <a:endParaRPr lang="de-DE" sz="2200" dirty="0"/>
          </a:p>
        </p:txBody>
      </p:sp>
      <p:sp>
        <p:nvSpPr>
          <p:cNvPr id="17" name="Textfeld 16">
            <a:extLst>
              <a:ext uri="{FF2B5EF4-FFF2-40B4-BE49-F238E27FC236}">
                <a16:creationId xmlns:a16="http://schemas.microsoft.com/office/drawing/2014/main" id="{F0EEE46A-8DF5-9079-E245-2AE03676DAB1}"/>
              </a:ext>
            </a:extLst>
          </p:cNvPr>
          <p:cNvSpPr txBox="1"/>
          <p:nvPr/>
        </p:nvSpPr>
        <p:spPr>
          <a:xfrm>
            <a:off x="517846" y="3148041"/>
            <a:ext cx="11489670" cy="1600438"/>
          </a:xfrm>
          <a:prstGeom prst="rect">
            <a:avLst/>
          </a:prstGeom>
          <a:noFill/>
        </p:spPr>
        <p:txBody>
          <a:bodyPr wrap="square">
            <a:spAutoFit/>
          </a:bodyPr>
          <a:lstStyle/>
          <a:p>
            <a:r>
              <a:rPr lang="en-US" sz="2200" b="1" dirty="0"/>
              <a:t>“</a:t>
            </a:r>
            <a:r>
              <a:rPr lang="de-DE" sz="2200" b="1" dirty="0"/>
              <a:t>Mose aber sagte zum HERRN: Herr, ich bin </a:t>
            </a:r>
            <a:br>
              <a:rPr lang="de-DE" sz="2200" b="1" dirty="0"/>
            </a:br>
            <a:r>
              <a:rPr lang="de-DE" sz="2200" b="1" dirty="0"/>
              <a:t>kein Mann von Worten. Ich war es früher nicht und </a:t>
            </a:r>
            <a:br>
              <a:rPr lang="de-DE" sz="2200" b="1" dirty="0"/>
            </a:br>
            <a:r>
              <a:rPr lang="de-DE" sz="2200" b="1" dirty="0"/>
              <a:t>bin es auch nicht, seit du zu deinem Diener redest; </a:t>
            </a:r>
            <a:br>
              <a:rPr lang="de-DE" sz="2200" b="1" dirty="0"/>
            </a:br>
            <a:r>
              <a:rPr lang="de-DE" sz="2200" b="1" dirty="0"/>
              <a:t>schwerfällig sind mein Mund und meine Zunge.</a:t>
            </a:r>
            <a:r>
              <a:rPr lang="en-US" sz="2200" b="1" dirty="0"/>
              <a:t>”</a:t>
            </a:r>
          </a:p>
          <a:p>
            <a:endParaRPr lang="en-US" sz="1000" b="1" dirty="0"/>
          </a:p>
        </p:txBody>
      </p:sp>
      <p:sp>
        <p:nvSpPr>
          <p:cNvPr id="10" name="Textfeld 9">
            <a:extLst>
              <a:ext uri="{FF2B5EF4-FFF2-40B4-BE49-F238E27FC236}">
                <a16:creationId xmlns:a16="http://schemas.microsoft.com/office/drawing/2014/main" id="{8393F25F-970C-CD1B-F429-F83055F10D39}"/>
              </a:ext>
            </a:extLst>
          </p:cNvPr>
          <p:cNvSpPr txBox="1"/>
          <p:nvPr/>
        </p:nvSpPr>
        <p:spPr>
          <a:xfrm>
            <a:off x="820318" y="4536912"/>
            <a:ext cx="6521116" cy="2123658"/>
          </a:xfrm>
          <a:prstGeom prst="rect">
            <a:avLst/>
          </a:prstGeom>
          <a:noFill/>
        </p:spPr>
        <p:txBody>
          <a:bodyPr wrap="square">
            <a:spAutoFit/>
          </a:bodyPr>
          <a:lstStyle/>
          <a:p>
            <a:r>
              <a:rPr lang="en-US" sz="2200" b="1" dirty="0"/>
              <a:t> “</a:t>
            </a:r>
            <a:r>
              <a:rPr lang="de-DE" sz="2200" b="1" dirty="0"/>
              <a:t>In seiner Not und Angst brachte Mose </a:t>
            </a:r>
            <a:br>
              <a:rPr lang="de-DE" sz="2200" b="1" dirty="0"/>
            </a:br>
            <a:r>
              <a:rPr lang="de-DE" sz="2200" b="1" dirty="0"/>
              <a:t>einen Mangel an Redegewandtheit </a:t>
            </a:r>
            <a:br>
              <a:rPr lang="de-DE" sz="2200" b="1" dirty="0"/>
            </a:br>
            <a:r>
              <a:rPr lang="de-DE" sz="2200" b="1" dirty="0"/>
              <a:t>als Entschuldigung vor, da er </a:t>
            </a:r>
            <a:br>
              <a:rPr lang="de-DE" sz="2200" b="1" dirty="0"/>
            </a:br>
            <a:r>
              <a:rPr lang="de-DE" sz="2200" b="1" dirty="0"/>
              <a:t>nach langer Abwesenheit von Ägypten </a:t>
            </a:r>
            <a:br>
              <a:rPr lang="de-DE" sz="2200" b="1" dirty="0"/>
            </a:br>
            <a:r>
              <a:rPr lang="de-DE" sz="2200" b="1" dirty="0"/>
              <a:t>keine flüssige Kenntnis der Sprache mehr </a:t>
            </a:r>
            <a:r>
              <a:rPr lang="de-DE" sz="2200" b="1" dirty="0" err="1"/>
              <a:t>besass</a:t>
            </a:r>
            <a:r>
              <a:rPr lang="de-DE" sz="2200" b="1" dirty="0"/>
              <a:t>.“ </a:t>
            </a:r>
            <a:r>
              <a:rPr lang="de-DE" sz="2000" b="1" dirty="0" err="1"/>
              <a:t>EGWhite</a:t>
            </a:r>
            <a:r>
              <a:rPr lang="de-DE" sz="2000" b="1" dirty="0"/>
              <a:t>, PP, Kap. 22, </a:t>
            </a:r>
            <a:r>
              <a:rPr lang="de-DE" sz="2200" b="1" dirty="0"/>
              <a:t>(</a:t>
            </a:r>
            <a:r>
              <a:rPr lang="de-DE" sz="1800" b="1" i="1" dirty="0"/>
              <a:t>Der Ruf des Mose</a:t>
            </a:r>
            <a:r>
              <a:rPr lang="de-DE" sz="2200" b="1" dirty="0"/>
              <a:t>)</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bg/>
                                          </p:spTgt>
                                        </p:tgtEl>
                                        <p:attrNameLst>
                                          <p:attrName>style.visibility</p:attrName>
                                        </p:attrNameLst>
                                      </p:cBhvr>
                                      <p:to>
                                        <p:strVal val="visible"/>
                                      </p:to>
                                    </p:set>
                                    <p:animEffect transition="in" filter="wipe(left)">
                                      <p:cBhvr>
                                        <p:cTn id="20" dur="500"/>
                                        <p:tgtEl>
                                          <p:spTgt spid="2">
                                            <p:bg/>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wipe(left)">
                                      <p:cBhvr>
                                        <p:cTn id="23" dur="5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strips(downRight)">
                                      <p:cBhvr>
                                        <p:cTn id="28" dur="500"/>
                                        <p:tgtEl>
                                          <p:spTgt spid="8"/>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 grpId="0" uiExpand="1" build="p" animBg="1"/>
      <p:bldP spid="13" grpId="0"/>
      <p:bldP spid="17"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a:extLst>
            <a:ext uri="{FF2B5EF4-FFF2-40B4-BE49-F238E27FC236}">
              <a16:creationId xmlns:a16="http://schemas.microsoft.com/office/drawing/2014/main" id="{E19F3DA1-27FA-5F1C-1119-FD501E9302F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BC82D20-D8B7-0B56-ED5F-83E8911ABAA9}"/>
              </a:ext>
            </a:extLst>
          </p:cNvPr>
          <p:cNvSpPr txBox="1"/>
          <p:nvPr/>
        </p:nvSpPr>
        <p:spPr>
          <a:xfrm>
            <a:off x="2286004" y="-47025"/>
            <a:ext cx="9886185"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WER WURDE ZUM PROPHETENAMT BERUFEN?</a:t>
            </a:r>
          </a:p>
        </p:txBody>
      </p:sp>
      <p:sp>
        <p:nvSpPr>
          <p:cNvPr id="5" name="CuadroTexto 4">
            <a:extLst>
              <a:ext uri="{FF2B5EF4-FFF2-40B4-BE49-F238E27FC236}">
                <a16:creationId xmlns:a16="http://schemas.microsoft.com/office/drawing/2014/main" id="{F513CB29-695A-B20E-AE63-ACBE262C84D4}"/>
              </a:ext>
            </a:extLst>
          </p:cNvPr>
          <p:cNvSpPr txBox="1"/>
          <p:nvPr/>
        </p:nvSpPr>
        <p:spPr>
          <a:xfrm>
            <a:off x="2225844" y="491018"/>
            <a:ext cx="9946346" cy="707886"/>
          </a:xfrm>
          <a:prstGeom prst="rect">
            <a:avLst/>
          </a:prstGeom>
          <a:noFill/>
        </p:spPr>
        <p:txBody>
          <a:bodyPr wrap="square">
            <a:spAutoFit/>
          </a:bodyPr>
          <a:lstStyle/>
          <a:p>
            <a:pPr algn="ct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a:t>
            </a:r>
            <a: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Elia war ein schwacher Mensch wie wir; und er betete ein Gebet, dass es nicht regnen sollte, und es regnete nicht auf Erden drei Jahre und sechs Monate</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 </a:t>
            </a:r>
            <a:r>
              <a:rPr lang="en-US"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(Jak 5:17)</a:t>
            </a:r>
            <a:endPar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endParaRPr>
          </a:p>
        </p:txBody>
      </p:sp>
      <p:pic>
        <p:nvPicPr>
          <p:cNvPr id="10" name="Imagen 9">
            <a:extLst>
              <a:ext uri="{FF2B5EF4-FFF2-40B4-BE49-F238E27FC236}">
                <a16:creationId xmlns:a16="http://schemas.microsoft.com/office/drawing/2014/main" id="{08CCCF9D-5C60-AB6D-5BE7-A54899873F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96200" y="1273375"/>
            <a:ext cx="3820206" cy="5093607"/>
          </a:xfrm>
          <a:prstGeom prst="rect">
            <a:avLst/>
          </a:prstGeom>
          <a:effectLst>
            <a:softEdge rad="317500"/>
          </a:effectLst>
        </p:spPr>
      </p:pic>
      <p:sp>
        <p:nvSpPr>
          <p:cNvPr id="2" name="Scrollen: horizontal 1">
            <a:extLst>
              <a:ext uri="{FF2B5EF4-FFF2-40B4-BE49-F238E27FC236}">
                <a16:creationId xmlns:a16="http://schemas.microsoft.com/office/drawing/2014/main" id="{C1ADCC7B-E37C-A658-3DB6-1835D9D6572B}"/>
              </a:ext>
            </a:extLst>
          </p:cNvPr>
          <p:cNvSpPr/>
          <p:nvPr/>
        </p:nvSpPr>
        <p:spPr>
          <a:xfrm>
            <a:off x="79971" y="35571"/>
            <a:ext cx="2145872" cy="1254037"/>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11</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Die Menschlichkeit der Propheten</a:t>
            </a:r>
            <a:endParaRPr lang="de-DE" sz="2000" b="1" i="1" noProof="0" dirty="0">
              <a:solidFill>
                <a:schemeClr val="tx1"/>
              </a:solidFill>
              <a:latin typeface="Candara" panose="020E0502030303020204" pitchFamily="34" charset="0"/>
            </a:endParaRPr>
          </a:p>
        </p:txBody>
      </p:sp>
      <p:sp>
        <p:nvSpPr>
          <p:cNvPr id="7" name="Textfeld 6">
            <a:extLst>
              <a:ext uri="{FF2B5EF4-FFF2-40B4-BE49-F238E27FC236}">
                <a16:creationId xmlns:a16="http://schemas.microsoft.com/office/drawing/2014/main" id="{64DB74FA-7547-E767-E5EA-28189081786C}"/>
              </a:ext>
            </a:extLst>
          </p:cNvPr>
          <p:cNvSpPr txBox="1"/>
          <p:nvPr/>
        </p:nvSpPr>
        <p:spPr>
          <a:xfrm>
            <a:off x="8797159" y="-1576552"/>
            <a:ext cx="184731" cy="369332"/>
          </a:xfrm>
          <a:prstGeom prst="rect">
            <a:avLst/>
          </a:prstGeom>
          <a:noFill/>
        </p:spPr>
        <p:txBody>
          <a:bodyPr wrap="none" rtlCol="0">
            <a:spAutoFit/>
          </a:bodyPr>
          <a:lstStyle/>
          <a:p>
            <a:endParaRPr lang="de-DE"/>
          </a:p>
        </p:txBody>
      </p:sp>
      <p:sp>
        <p:nvSpPr>
          <p:cNvPr id="13" name="Textfeld 12">
            <a:extLst>
              <a:ext uri="{FF2B5EF4-FFF2-40B4-BE49-F238E27FC236}">
                <a16:creationId xmlns:a16="http://schemas.microsoft.com/office/drawing/2014/main" id="{2DCEC3DC-6033-D356-76D7-40EBBBC37575}"/>
              </a:ext>
            </a:extLst>
          </p:cNvPr>
          <p:cNvSpPr txBox="1"/>
          <p:nvPr/>
        </p:nvSpPr>
        <p:spPr>
          <a:xfrm>
            <a:off x="425605" y="1759501"/>
            <a:ext cx="6378496" cy="769441"/>
          </a:xfrm>
          <a:prstGeom prst="rect">
            <a:avLst/>
          </a:prstGeom>
          <a:noFill/>
        </p:spPr>
        <p:txBody>
          <a:bodyPr wrap="square">
            <a:spAutoFit/>
          </a:bodyPr>
          <a:lstStyle/>
          <a:p>
            <a:r>
              <a:rPr lang="de-DE" sz="2200" b="1" dirty="0"/>
              <a:t>Jesaja sagte, er habe unreine Lippen </a:t>
            </a:r>
            <a:br>
              <a:rPr lang="de-DE" sz="2200" b="1" dirty="0"/>
            </a:br>
            <a:r>
              <a:rPr lang="de-DE" sz="2200" b="1" dirty="0"/>
              <a:t>(Jes. 6,5); </a:t>
            </a:r>
            <a:endParaRPr lang="de-DE" sz="2200" dirty="0"/>
          </a:p>
        </p:txBody>
      </p:sp>
      <p:sp>
        <p:nvSpPr>
          <p:cNvPr id="6" name="Textfeld 5">
            <a:extLst>
              <a:ext uri="{FF2B5EF4-FFF2-40B4-BE49-F238E27FC236}">
                <a16:creationId xmlns:a16="http://schemas.microsoft.com/office/drawing/2014/main" id="{54D4A6E2-28E7-9BCF-0513-2DD42B3D8FF4}"/>
              </a:ext>
            </a:extLst>
          </p:cNvPr>
          <p:cNvSpPr txBox="1"/>
          <p:nvPr/>
        </p:nvSpPr>
        <p:spPr>
          <a:xfrm>
            <a:off x="1639426" y="2711588"/>
            <a:ext cx="6378496" cy="3539430"/>
          </a:xfrm>
          <a:prstGeom prst="rect">
            <a:avLst/>
          </a:prstGeom>
          <a:noFill/>
        </p:spPr>
        <p:txBody>
          <a:bodyPr wrap="square">
            <a:spAutoFit/>
          </a:bodyPr>
          <a:lstStyle/>
          <a:p>
            <a:r>
              <a:rPr lang="de-DE" sz="2800" b="1" dirty="0"/>
              <a:t>„Da sprach ich: </a:t>
            </a:r>
            <a:br>
              <a:rPr lang="de-DE" sz="2800" b="1" dirty="0"/>
            </a:br>
            <a:r>
              <a:rPr lang="de-DE" sz="2800" b="1" dirty="0"/>
              <a:t>,Weh mir, ich vergehe! </a:t>
            </a:r>
            <a:br>
              <a:rPr lang="de-DE" sz="2800" b="1" dirty="0"/>
            </a:br>
            <a:r>
              <a:rPr lang="de-DE" sz="2800" b="1" dirty="0"/>
              <a:t>Denn ich bin unreiner Lippen </a:t>
            </a:r>
            <a:br>
              <a:rPr lang="de-DE" sz="2800" b="1" dirty="0"/>
            </a:br>
            <a:r>
              <a:rPr lang="de-DE" sz="2800" b="1" dirty="0"/>
              <a:t>und wohne unter einem Volk </a:t>
            </a:r>
            <a:br>
              <a:rPr lang="de-DE" sz="2800" b="1" dirty="0"/>
            </a:br>
            <a:r>
              <a:rPr lang="de-DE" sz="2800" b="1" dirty="0"/>
              <a:t>von unreinen Lippen; </a:t>
            </a:r>
          </a:p>
          <a:p>
            <a:r>
              <a:rPr lang="de-DE" sz="2800" b="1" dirty="0"/>
              <a:t>denn ich habe den König, </a:t>
            </a:r>
            <a:br>
              <a:rPr lang="de-DE" sz="2800" b="1" dirty="0"/>
            </a:br>
            <a:r>
              <a:rPr lang="de-DE" sz="2800" b="1" dirty="0"/>
              <a:t>den HERRN Zebaoth, </a:t>
            </a:r>
            <a:br>
              <a:rPr lang="de-DE" sz="2800" b="1" dirty="0"/>
            </a:br>
            <a:r>
              <a:rPr lang="de-DE" sz="2800" b="1" dirty="0"/>
              <a:t>gesehen mit meinen Augen.‘ “</a:t>
            </a:r>
            <a:endParaRPr lang="de-DE" sz="2800" dirty="0"/>
          </a:p>
        </p:txBody>
      </p:sp>
    </p:spTree>
    <p:extLst>
      <p:ext uri="{BB962C8B-B14F-4D97-AF65-F5344CB8AC3E}">
        <p14:creationId xmlns:p14="http://schemas.microsoft.com/office/powerpoint/2010/main" val="188831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a:extLst>
            <a:ext uri="{FF2B5EF4-FFF2-40B4-BE49-F238E27FC236}">
              <a16:creationId xmlns:a16="http://schemas.microsoft.com/office/drawing/2014/main" id="{23061708-5C9A-FE96-8902-36F5EA98B47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36B53AF-9445-AD8D-2DD7-32C82B2C3BB2}"/>
              </a:ext>
            </a:extLst>
          </p:cNvPr>
          <p:cNvSpPr txBox="1"/>
          <p:nvPr/>
        </p:nvSpPr>
        <p:spPr>
          <a:xfrm>
            <a:off x="2286004" y="-47025"/>
            <a:ext cx="9886185"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WER WURDE ZUM PROPHETENAMT BERUFEN?</a:t>
            </a:r>
          </a:p>
        </p:txBody>
      </p:sp>
      <p:sp>
        <p:nvSpPr>
          <p:cNvPr id="5" name="CuadroTexto 4">
            <a:extLst>
              <a:ext uri="{FF2B5EF4-FFF2-40B4-BE49-F238E27FC236}">
                <a16:creationId xmlns:a16="http://schemas.microsoft.com/office/drawing/2014/main" id="{9F588025-FC89-CA41-ADC2-FAA636FB943B}"/>
              </a:ext>
            </a:extLst>
          </p:cNvPr>
          <p:cNvSpPr txBox="1"/>
          <p:nvPr/>
        </p:nvSpPr>
        <p:spPr>
          <a:xfrm>
            <a:off x="2225844" y="491018"/>
            <a:ext cx="5942796" cy="1323439"/>
          </a:xfrm>
          <a:prstGeom prst="rect">
            <a:avLst/>
          </a:prstGeom>
          <a:noFill/>
        </p:spPr>
        <p:txBody>
          <a:bodyPr wrap="square">
            <a:spAutoFit/>
          </a:bodyPr>
          <a:lstStyle/>
          <a:p>
            <a:pPr algn="ct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a:t>
            </a:r>
            <a: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Elia war ein schwacher Mensch wie wir; </a:t>
            </a:r>
            <a:b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br>
            <a: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und er betete ein Gebet, dass es nicht regnen sollte, und es regnete nicht auf Erden 3 Jahre </a:t>
            </a:r>
            <a:b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br>
            <a: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und 6 Monate</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 </a:t>
            </a:r>
            <a:r>
              <a:rPr lang="en-US"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(Jak 5:17)</a:t>
            </a:r>
            <a:endPar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endParaRPr>
          </a:p>
        </p:txBody>
      </p:sp>
      <p:pic>
        <p:nvPicPr>
          <p:cNvPr id="12" name="Imagen 11">
            <a:extLst>
              <a:ext uri="{FF2B5EF4-FFF2-40B4-BE49-F238E27FC236}">
                <a16:creationId xmlns:a16="http://schemas.microsoft.com/office/drawing/2014/main" id="{E308FFE7-F251-53FD-13DA-AA1E8F079FD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437923" y="276140"/>
            <a:ext cx="4344515" cy="6649773"/>
          </a:xfrm>
          <a:prstGeom prst="rect">
            <a:avLst/>
          </a:prstGeom>
          <a:effectLst>
            <a:softEdge rad="635000"/>
          </a:effectLst>
        </p:spPr>
      </p:pic>
      <p:sp>
        <p:nvSpPr>
          <p:cNvPr id="2" name="Scrollen: horizontal 1">
            <a:extLst>
              <a:ext uri="{FF2B5EF4-FFF2-40B4-BE49-F238E27FC236}">
                <a16:creationId xmlns:a16="http://schemas.microsoft.com/office/drawing/2014/main" id="{A5AC1FA2-6C82-DE5B-F2A1-293A92C13C20}"/>
              </a:ext>
            </a:extLst>
          </p:cNvPr>
          <p:cNvSpPr/>
          <p:nvPr/>
        </p:nvSpPr>
        <p:spPr>
          <a:xfrm>
            <a:off x="79971" y="35571"/>
            <a:ext cx="2145872" cy="1254037"/>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11</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Die Menschlichkeit der Propheten</a:t>
            </a:r>
            <a:endParaRPr lang="de-DE" sz="2000" b="1" i="1" noProof="0" dirty="0">
              <a:solidFill>
                <a:schemeClr val="tx1"/>
              </a:solidFill>
              <a:latin typeface="Candara" panose="020E0502030303020204" pitchFamily="34" charset="0"/>
            </a:endParaRPr>
          </a:p>
        </p:txBody>
      </p:sp>
      <p:sp>
        <p:nvSpPr>
          <p:cNvPr id="7" name="Textfeld 6">
            <a:extLst>
              <a:ext uri="{FF2B5EF4-FFF2-40B4-BE49-F238E27FC236}">
                <a16:creationId xmlns:a16="http://schemas.microsoft.com/office/drawing/2014/main" id="{C56BFDBA-C0CB-1548-6FCE-07ED627D3EEF}"/>
              </a:ext>
            </a:extLst>
          </p:cNvPr>
          <p:cNvSpPr txBox="1"/>
          <p:nvPr/>
        </p:nvSpPr>
        <p:spPr>
          <a:xfrm>
            <a:off x="8797159" y="-1576552"/>
            <a:ext cx="184731" cy="369332"/>
          </a:xfrm>
          <a:prstGeom prst="rect">
            <a:avLst/>
          </a:prstGeom>
          <a:noFill/>
        </p:spPr>
        <p:txBody>
          <a:bodyPr wrap="none" rtlCol="0">
            <a:spAutoFit/>
          </a:bodyPr>
          <a:lstStyle/>
          <a:p>
            <a:endParaRPr lang="de-DE"/>
          </a:p>
        </p:txBody>
      </p:sp>
      <p:sp>
        <p:nvSpPr>
          <p:cNvPr id="13" name="Textfeld 12">
            <a:extLst>
              <a:ext uri="{FF2B5EF4-FFF2-40B4-BE49-F238E27FC236}">
                <a16:creationId xmlns:a16="http://schemas.microsoft.com/office/drawing/2014/main" id="{9B1AE702-C07B-9791-6CB4-35E70CF15004}"/>
              </a:ext>
            </a:extLst>
          </p:cNvPr>
          <p:cNvSpPr txBox="1"/>
          <p:nvPr/>
        </p:nvSpPr>
        <p:spPr>
          <a:xfrm>
            <a:off x="501805" y="2036118"/>
            <a:ext cx="5716115" cy="1107996"/>
          </a:xfrm>
          <a:prstGeom prst="rect">
            <a:avLst/>
          </a:prstGeom>
          <a:noFill/>
        </p:spPr>
        <p:txBody>
          <a:bodyPr wrap="square">
            <a:spAutoFit/>
          </a:bodyPr>
          <a:lstStyle/>
          <a:p>
            <a:r>
              <a:rPr lang="de-DE" sz="2200" b="1" dirty="0"/>
              <a:t>Jeremia hielt sich für zu jung </a:t>
            </a:r>
            <a:br>
              <a:rPr lang="de-DE" sz="2200" b="1" dirty="0"/>
            </a:br>
            <a:r>
              <a:rPr lang="de-DE" sz="2200" b="1" dirty="0"/>
              <a:t>für diese Aufgabe </a:t>
            </a:r>
            <a:br>
              <a:rPr lang="de-DE" sz="2200" b="1" dirty="0"/>
            </a:br>
            <a:r>
              <a:rPr lang="de-DE" sz="2200" b="1" dirty="0"/>
              <a:t>(Jer. 1,6):</a:t>
            </a:r>
            <a:endParaRPr lang="de-DE" sz="2200" dirty="0"/>
          </a:p>
        </p:txBody>
      </p:sp>
      <p:sp>
        <p:nvSpPr>
          <p:cNvPr id="6" name="Textfeld 5">
            <a:extLst>
              <a:ext uri="{FF2B5EF4-FFF2-40B4-BE49-F238E27FC236}">
                <a16:creationId xmlns:a16="http://schemas.microsoft.com/office/drawing/2014/main" id="{8F1A41D6-744A-7BE5-91A1-9A4F8CC1D672}"/>
              </a:ext>
            </a:extLst>
          </p:cNvPr>
          <p:cNvSpPr txBox="1"/>
          <p:nvPr/>
        </p:nvSpPr>
        <p:spPr>
          <a:xfrm>
            <a:off x="2003905" y="3477126"/>
            <a:ext cx="5716115" cy="1815882"/>
          </a:xfrm>
          <a:prstGeom prst="rect">
            <a:avLst/>
          </a:prstGeom>
          <a:noFill/>
        </p:spPr>
        <p:txBody>
          <a:bodyPr wrap="square">
            <a:spAutoFit/>
          </a:bodyPr>
          <a:lstStyle/>
          <a:p>
            <a:r>
              <a:rPr lang="de-DE" sz="2800" b="1" dirty="0"/>
              <a:t>„Ich aber sprach: </a:t>
            </a:r>
            <a:br>
              <a:rPr lang="de-DE" sz="2800" b="1" dirty="0"/>
            </a:br>
            <a:r>
              <a:rPr lang="de-DE" sz="2800" b="1" dirty="0"/>
              <a:t>Ach, Herr </a:t>
            </a:r>
            <a:r>
              <a:rPr lang="de-DE" sz="2800" b="1" dirty="0" err="1"/>
              <a:t>HERR</a:t>
            </a:r>
            <a:r>
              <a:rPr lang="de-DE" sz="2800" b="1" dirty="0"/>
              <a:t>, </a:t>
            </a:r>
            <a:br>
              <a:rPr lang="de-DE" sz="2800" b="1" dirty="0"/>
            </a:br>
            <a:r>
              <a:rPr lang="de-DE" sz="2800" b="1" dirty="0"/>
              <a:t>ich tauge nicht zu predigen; </a:t>
            </a:r>
            <a:br>
              <a:rPr lang="de-DE" sz="2800" b="1" dirty="0"/>
            </a:br>
            <a:r>
              <a:rPr lang="de-DE" sz="2800" b="1" dirty="0"/>
              <a:t>denn ich bin zu jung.“</a:t>
            </a:r>
            <a:endParaRPr lang="de-DE" sz="2800" dirty="0"/>
          </a:p>
        </p:txBody>
      </p:sp>
    </p:spTree>
    <p:extLst>
      <p:ext uri="{BB962C8B-B14F-4D97-AF65-F5344CB8AC3E}">
        <p14:creationId xmlns:p14="http://schemas.microsoft.com/office/powerpoint/2010/main" val="234826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a:extLst>
            <a:ext uri="{FF2B5EF4-FFF2-40B4-BE49-F238E27FC236}">
              <a16:creationId xmlns:a16="http://schemas.microsoft.com/office/drawing/2014/main" id="{A078975A-927A-D753-BA4A-120D074085B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BF7901C-B54F-E199-06E3-C8FEDCF38397}"/>
              </a:ext>
            </a:extLst>
          </p:cNvPr>
          <p:cNvSpPr txBox="1"/>
          <p:nvPr/>
        </p:nvSpPr>
        <p:spPr>
          <a:xfrm>
            <a:off x="2286004" y="-47025"/>
            <a:ext cx="9886185"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WER WURDE ZUM PROPHETENAMT BERUFEN?</a:t>
            </a:r>
          </a:p>
        </p:txBody>
      </p:sp>
      <p:sp>
        <p:nvSpPr>
          <p:cNvPr id="5" name="CuadroTexto 4">
            <a:extLst>
              <a:ext uri="{FF2B5EF4-FFF2-40B4-BE49-F238E27FC236}">
                <a16:creationId xmlns:a16="http://schemas.microsoft.com/office/drawing/2014/main" id="{C65FD78E-E787-0BA5-3BE1-4432EBC4F0AC}"/>
              </a:ext>
            </a:extLst>
          </p:cNvPr>
          <p:cNvSpPr txBox="1"/>
          <p:nvPr/>
        </p:nvSpPr>
        <p:spPr>
          <a:xfrm>
            <a:off x="2225844" y="491018"/>
            <a:ext cx="9946346" cy="707886"/>
          </a:xfrm>
          <a:prstGeom prst="rect">
            <a:avLst/>
          </a:prstGeom>
          <a:noFill/>
        </p:spPr>
        <p:txBody>
          <a:bodyPr wrap="square">
            <a:spAutoFit/>
          </a:bodyPr>
          <a:lstStyle/>
          <a:p>
            <a:pPr algn="ct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a:t>
            </a:r>
            <a:r>
              <a:rPr lang="de-DE"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Elia war ein schwacher Mensch wie wir; und er betete ein Gebet, dass es nicht regnen sollte, und es regnete nicht auf Erden drei Jahre und sechs Monate</a:t>
            </a:r>
            <a:r>
              <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 </a:t>
            </a:r>
            <a:r>
              <a:rPr lang="en-US" sz="16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rPr>
              <a:t>(Jak 5:17)</a:t>
            </a:r>
            <a:endParaRPr lang="en-US" sz="20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andara" panose="020E0502030303020204" pitchFamily="34" charset="0"/>
            </a:endParaRPr>
          </a:p>
        </p:txBody>
      </p:sp>
      <p:pic>
        <p:nvPicPr>
          <p:cNvPr id="14" name="Imagen 13">
            <a:extLst>
              <a:ext uri="{FF2B5EF4-FFF2-40B4-BE49-F238E27FC236}">
                <a16:creationId xmlns:a16="http://schemas.microsoft.com/office/drawing/2014/main" id="{7BB86B39-84AD-221F-2711-C6B3FFBD692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3076" y="1289607"/>
            <a:ext cx="4022040" cy="2975247"/>
          </a:xfrm>
          <a:prstGeom prst="rect">
            <a:avLst/>
          </a:prstGeom>
          <a:effectLst>
            <a:softEdge rad="317500"/>
          </a:effectLst>
        </p:spPr>
      </p:pic>
      <p:pic>
        <p:nvPicPr>
          <p:cNvPr id="16" name="Imagen 15">
            <a:extLst>
              <a:ext uri="{FF2B5EF4-FFF2-40B4-BE49-F238E27FC236}">
                <a16:creationId xmlns:a16="http://schemas.microsoft.com/office/drawing/2014/main" id="{0B6A860B-805C-67A9-D933-9CA80701A4E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392330" y="3193185"/>
            <a:ext cx="3501190" cy="3641555"/>
          </a:xfrm>
          <a:prstGeom prst="rect">
            <a:avLst/>
          </a:prstGeom>
          <a:effectLst>
            <a:softEdge rad="317500"/>
          </a:effectLst>
        </p:spPr>
      </p:pic>
      <p:sp>
        <p:nvSpPr>
          <p:cNvPr id="20" name="CuadroTexto 19">
            <a:extLst>
              <a:ext uri="{FF2B5EF4-FFF2-40B4-BE49-F238E27FC236}">
                <a16:creationId xmlns:a16="http://schemas.microsoft.com/office/drawing/2014/main" id="{CF067B08-CCF3-DEAA-35D9-B6165BCC82BF}"/>
              </a:ext>
            </a:extLst>
          </p:cNvPr>
          <p:cNvSpPr txBox="1"/>
          <p:nvPr/>
        </p:nvSpPr>
        <p:spPr>
          <a:xfrm>
            <a:off x="4114800" y="1366333"/>
            <a:ext cx="7899735" cy="1631216"/>
          </a:xfrm>
          <a:prstGeom prst="rect">
            <a:avLst/>
          </a:prstGeom>
          <a:noFill/>
        </p:spPr>
        <p:txBody>
          <a:bodyPr wrap="square">
            <a:spAutoFit/>
          </a:bodyPr>
          <a:lstStyle/>
          <a:p>
            <a:pPr>
              <a:spcBef>
                <a:spcPts val="600"/>
              </a:spcBef>
            </a:pPr>
            <a:r>
              <a:rPr lang="de-DE" sz="2000" b="1" dirty="0"/>
              <a:t>Nach einem großen Wunder brach Elija unter der Todesdrohung von Königin Isebel vollständig zusammen (1. Kön.  19,2-4):</a:t>
            </a:r>
            <a:br>
              <a:rPr lang="de-DE" sz="2000" b="1" dirty="0"/>
            </a:br>
            <a:r>
              <a:rPr lang="de-DE" sz="2000" b="1" dirty="0"/>
              <a:t>„ Sie schickte einen Boten zu Elija und ließ ihm sagen: ,Die Götter sollen mir dies und das antun, wenn ich morgen um diese Zeit dein Leben nicht dem Leben eines jeden von ihnen gleichmache.‘ “</a:t>
            </a:r>
            <a:endParaRPr lang="en-US" sz="2000" b="1" dirty="0"/>
          </a:p>
        </p:txBody>
      </p:sp>
      <p:pic>
        <p:nvPicPr>
          <p:cNvPr id="22" name="Imagen 21">
            <a:extLst>
              <a:ext uri="{FF2B5EF4-FFF2-40B4-BE49-F238E27FC236}">
                <a16:creationId xmlns:a16="http://schemas.microsoft.com/office/drawing/2014/main" id="{06ABAE29-0581-EC20-DBDE-AE27A2C4B8EE}"/>
              </a:ext>
            </a:extLst>
          </p:cNvPr>
          <p:cNvPicPr>
            <a:picLocks noChangeAspect="1"/>
          </p:cNvPicPr>
          <p:nvPr/>
        </p:nvPicPr>
        <p:blipFill rotWithShape="1">
          <a:blip r:embed="rId5">
            <a:extLst>
              <a:ext uri="{28A0092B-C50C-407E-A947-70E740481C1C}">
                <a14:useLocalDpi xmlns:a14="http://schemas.microsoft.com/office/drawing/2010/main"/>
              </a:ext>
            </a:extLst>
          </a:blip>
          <a:srcRect l="16754" t="392" r="2685" b="-392"/>
          <a:stretch>
            <a:fillRect/>
          </a:stretch>
        </p:blipFill>
        <p:spPr>
          <a:xfrm>
            <a:off x="9463682" y="2997549"/>
            <a:ext cx="2550853" cy="3176341"/>
          </a:xfrm>
          <a:prstGeom prst="rect">
            <a:avLst/>
          </a:prstGeom>
          <a:effectLst>
            <a:softEdge rad="127000"/>
          </a:effectLst>
        </p:spPr>
      </p:pic>
      <p:sp>
        <p:nvSpPr>
          <p:cNvPr id="9" name="CuadroTexto 8">
            <a:extLst>
              <a:ext uri="{FF2B5EF4-FFF2-40B4-BE49-F238E27FC236}">
                <a16:creationId xmlns:a16="http://schemas.microsoft.com/office/drawing/2014/main" id="{B26AC31C-B61D-B7ED-CB0B-EB204E067205}"/>
              </a:ext>
            </a:extLst>
          </p:cNvPr>
          <p:cNvSpPr txBox="1"/>
          <p:nvPr/>
        </p:nvSpPr>
        <p:spPr>
          <a:xfrm>
            <a:off x="5216348" y="3243050"/>
            <a:ext cx="4855534" cy="3123932"/>
          </a:xfrm>
          <a:prstGeom prst="rect">
            <a:avLst/>
          </a:prstGeom>
          <a:noFill/>
        </p:spPr>
        <p:txBody>
          <a:bodyPr wrap="square">
            <a:spAutoFit/>
          </a:bodyPr>
          <a:lstStyle/>
          <a:p>
            <a:pPr lvl="0" algn="ctr">
              <a:spcBef>
                <a:spcPts val="600"/>
              </a:spcBef>
              <a:defRPr/>
            </a:pPr>
            <a:r>
              <a:rPr lang="de-DE" sz="2400" b="1" dirty="0">
                <a:solidFill>
                  <a:prstClr val="black"/>
                </a:solidFill>
              </a:rPr>
              <a:t>Es ist klar, </a:t>
            </a:r>
            <a:br>
              <a:rPr lang="de-DE" sz="2400" b="1" dirty="0">
                <a:solidFill>
                  <a:prstClr val="black"/>
                </a:solidFill>
              </a:rPr>
            </a:br>
            <a:r>
              <a:rPr lang="de-DE" sz="2400" b="1" dirty="0">
                <a:solidFill>
                  <a:prstClr val="black"/>
                </a:solidFill>
              </a:rPr>
              <a:t>dass GOTT Seine Propheten </a:t>
            </a:r>
            <a:br>
              <a:rPr lang="de-DE" sz="2400" b="1" dirty="0">
                <a:solidFill>
                  <a:prstClr val="black"/>
                </a:solidFill>
              </a:rPr>
            </a:br>
            <a:r>
              <a:rPr lang="de-DE" sz="2400" b="1" dirty="0">
                <a:solidFill>
                  <a:prstClr val="black"/>
                </a:solidFill>
              </a:rPr>
              <a:t>nicht auswählt, </a:t>
            </a:r>
            <a:br>
              <a:rPr lang="de-DE" sz="2400" b="1" dirty="0">
                <a:solidFill>
                  <a:prstClr val="black"/>
                </a:solidFill>
              </a:rPr>
            </a:br>
            <a:r>
              <a:rPr lang="de-DE" sz="2400" b="1" dirty="0">
                <a:solidFill>
                  <a:prstClr val="black"/>
                </a:solidFill>
              </a:rPr>
              <a:t>weil sie vollkommen sind. </a:t>
            </a:r>
          </a:p>
          <a:p>
            <a:pPr lvl="0" algn="ctr">
              <a:spcBef>
                <a:spcPts val="600"/>
              </a:spcBef>
              <a:defRPr/>
            </a:pPr>
            <a:r>
              <a:rPr lang="de-DE" sz="2400" b="1" dirty="0">
                <a:solidFill>
                  <a:prstClr val="black"/>
                </a:solidFill>
              </a:rPr>
              <a:t>Was sieht Er in ihnen? </a:t>
            </a:r>
            <a:br>
              <a:rPr lang="de-DE" sz="2400" b="1" dirty="0">
                <a:solidFill>
                  <a:prstClr val="black"/>
                </a:solidFill>
              </a:rPr>
            </a:br>
            <a:r>
              <a:rPr lang="de-DE" sz="2400" b="1" dirty="0">
                <a:solidFill>
                  <a:prstClr val="black"/>
                </a:solidFill>
              </a:rPr>
              <a:t>Ihre LIEBE zu GOTT und </a:t>
            </a:r>
            <a:br>
              <a:rPr lang="de-DE" sz="2400" b="1" dirty="0">
                <a:solidFill>
                  <a:prstClr val="black"/>
                </a:solidFill>
              </a:rPr>
            </a:br>
            <a:r>
              <a:rPr lang="de-DE" sz="2400" b="1" dirty="0">
                <a:solidFill>
                  <a:prstClr val="black"/>
                </a:solidFill>
              </a:rPr>
              <a:t>ihre BEREITSCHAFT, </a:t>
            </a:r>
            <a:br>
              <a:rPr lang="de-DE" sz="2400" b="1" dirty="0">
                <a:solidFill>
                  <a:prstClr val="black"/>
                </a:solidFill>
              </a:rPr>
            </a:br>
            <a:r>
              <a:rPr lang="de-DE" sz="2400" b="1" dirty="0">
                <a:solidFill>
                  <a:prstClr val="black"/>
                </a:solidFill>
              </a:rPr>
              <a:t>ihm zu GEHORCHEN.</a:t>
            </a:r>
            <a:endParaRPr lang="en-US" sz="2400" b="1" dirty="0">
              <a:solidFill>
                <a:prstClr val="black"/>
              </a:solidFill>
            </a:endParaRPr>
          </a:p>
        </p:txBody>
      </p:sp>
      <p:sp>
        <p:nvSpPr>
          <p:cNvPr id="2" name="Scrollen: horizontal 1">
            <a:extLst>
              <a:ext uri="{FF2B5EF4-FFF2-40B4-BE49-F238E27FC236}">
                <a16:creationId xmlns:a16="http://schemas.microsoft.com/office/drawing/2014/main" id="{BE00AE76-82F5-737B-C4DD-B843EA37C98D}"/>
              </a:ext>
            </a:extLst>
          </p:cNvPr>
          <p:cNvSpPr/>
          <p:nvPr/>
        </p:nvSpPr>
        <p:spPr>
          <a:xfrm>
            <a:off x="79971" y="35571"/>
            <a:ext cx="2145872" cy="1254037"/>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11</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Die Menschlichkeit der Propheten</a:t>
            </a:r>
            <a:endParaRPr lang="de-DE" sz="2000" b="1" i="1" noProof="0" dirty="0">
              <a:solidFill>
                <a:schemeClr val="tx1"/>
              </a:solidFill>
              <a:latin typeface="Candara" panose="020E0502030303020204" pitchFamily="34" charset="0"/>
            </a:endParaRPr>
          </a:p>
        </p:txBody>
      </p:sp>
      <p:sp>
        <p:nvSpPr>
          <p:cNvPr id="7" name="Textfeld 6">
            <a:extLst>
              <a:ext uri="{FF2B5EF4-FFF2-40B4-BE49-F238E27FC236}">
                <a16:creationId xmlns:a16="http://schemas.microsoft.com/office/drawing/2014/main" id="{00A38B55-1518-A706-9D1A-683BA37EDFC3}"/>
              </a:ext>
            </a:extLst>
          </p:cNvPr>
          <p:cNvSpPr txBox="1"/>
          <p:nvPr/>
        </p:nvSpPr>
        <p:spPr>
          <a:xfrm>
            <a:off x="8797159" y="-1576552"/>
            <a:ext cx="184731" cy="369332"/>
          </a:xfrm>
          <a:prstGeom prst="rect">
            <a:avLst/>
          </a:prstGeom>
          <a:noFill/>
        </p:spPr>
        <p:txBody>
          <a:bodyPr wrap="none" rtlCol="0">
            <a:spAutoFit/>
          </a:bodyPr>
          <a:lstStyle/>
          <a:p>
            <a:endParaRPr lang="de-DE"/>
          </a:p>
        </p:txBody>
      </p:sp>
    </p:spTree>
    <p:extLst>
      <p:ext uri="{BB962C8B-B14F-4D97-AF65-F5344CB8AC3E}">
        <p14:creationId xmlns:p14="http://schemas.microsoft.com/office/powerpoint/2010/main" val="2518131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900" decel="100000" fill="hold"/>
                                        <p:tgtEl>
                                          <p:spTgt spid="1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box(out)">
                                      <p:cBhvr>
                                        <p:cTn id="26" dur="500"/>
                                        <p:tgtEl>
                                          <p:spTgt spid="22"/>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2738740" y="-46627"/>
            <a:ext cx="9453260" cy="707886"/>
          </a:xfrm>
          <a:prstGeom prst="rect">
            <a:avLst/>
          </a:prstGeom>
          <a:noFill/>
        </p:spPr>
        <p:txBody>
          <a:bodyPr wrap="square">
            <a:spAutoFit/>
          </a:bodyPr>
          <a:lstStyle/>
          <a:p>
            <a:pPr algn="ctr"/>
            <a:r>
              <a:rPr lang="en-US" sz="4000" b="1" spc="-100" dirty="0">
                <a:ln w="10160">
                  <a:solidFill>
                    <a:schemeClr val="accent5"/>
                  </a:solidFill>
                  <a:prstDash val="solid"/>
                </a:ln>
                <a:solidFill>
                  <a:srgbClr val="FFFFFF"/>
                </a:solidFill>
                <a:effectLst>
                  <a:outerShdw blurRad="38100" dist="22860" dir="5400000" algn="tl" rotWithShape="0">
                    <a:srgbClr val="000000">
                      <a:alpha val="30000"/>
                    </a:srgbClr>
                  </a:outerShdw>
                </a:effectLst>
              </a:rPr>
              <a:t>WIE VERHIELTEN SICH DIE PROPHETEN?</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2861288" y="540627"/>
            <a:ext cx="9352546" cy="707886"/>
          </a:xfrm>
          <a:prstGeom prst="rect">
            <a:avLst/>
          </a:prstGeom>
          <a:noFill/>
        </p:spPr>
        <p:txBody>
          <a:bodyPr wrap="square">
            <a:spAutoFit/>
          </a:bodyPr>
          <a:lstStyle/>
          <a:p>
            <a:pPr algn="ctr"/>
            <a:r>
              <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a:t>
            </a:r>
            <a:r>
              <a:rPr lang="de-DE"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Micha sprach: So wahr der HERR lebt: ,Ich will reden, </a:t>
            </a:r>
            <a:br>
              <a:rPr lang="de-DE"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br>
            <a:r>
              <a:rPr lang="de-DE"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was der HERR mir sagen wird.</a:t>
            </a:r>
            <a:r>
              <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 ” </a:t>
            </a:r>
            <a:r>
              <a:rPr lang="en-US" sz="16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(1.  </a:t>
            </a:r>
            <a:r>
              <a:rPr lang="en-US" sz="16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Könige</a:t>
            </a:r>
            <a:r>
              <a:rPr lang="en-US" sz="16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 22:14)</a:t>
            </a:r>
            <a:endPar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5660571" y="1302633"/>
            <a:ext cx="6836229" cy="1785104"/>
          </a:xfrm>
          <a:prstGeom prst="rect">
            <a:avLst/>
          </a:prstGeom>
          <a:noFill/>
        </p:spPr>
        <p:txBody>
          <a:bodyPr wrap="square" rtlCol="0">
            <a:spAutoFit/>
          </a:bodyPr>
          <a:lstStyle/>
          <a:p>
            <a:pPr algn="ctr">
              <a:spcBef>
                <a:spcPts val="600"/>
              </a:spcBef>
            </a:pPr>
            <a:r>
              <a:rPr lang="de-DE" sz="2200" b="1" dirty="0"/>
              <a:t>Als Gottes Sprecher bemühten sich </a:t>
            </a:r>
            <a:br>
              <a:rPr lang="de-DE" sz="2200" b="1" dirty="0"/>
            </a:br>
            <a:r>
              <a:rPr lang="de-DE" sz="2200" b="1" dirty="0"/>
              <a:t>die Propheten und Prophetinnen, </a:t>
            </a:r>
            <a:br>
              <a:rPr lang="de-DE" sz="2200" b="1" dirty="0"/>
            </a:br>
            <a:r>
              <a:rPr lang="de-DE" sz="2200" b="1" dirty="0"/>
              <a:t>ihrer Berufung gerecht zu werden. (1. Sam. 12,3-4). Das Volk kannte sie als "Mann Gottes", </a:t>
            </a:r>
            <a:br>
              <a:rPr lang="de-DE" sz="2200" b="1" dirty="0"/>
            </a:br>
            <a:r>
              <a:rPr lang="de-DE" sz="2200" b="1" dirty="0"/>
              <a:t>"ehrenhafter Mann" (1 Sam. 9,6).</a:t>
            </a:r>
            <a:endParaRPr lang="en-US" sz="2200" b="1" dirty="0"/>
          </a:p>
        </p:txBody>
      </p:sp>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35000" contrast="-34000"/>
                    </a14:imgEffect>
                  </a14:imgLayer>
                </a14:imgProps>
              </a:ext>
              <a:ext uri="{28A0092B-C50C-407E-A947-70E740481C1C}">
                <a14:useLocalDpi xmlns:a14="http://schemas.microsoft.com/office/drawing/2010/main"/>
              </a:ext>
            </a:extLst>
          </a:blip>
          <a:stretch>
            <a:fillRect/>
          </a:stretch>
        </p:blipFill>
        <p:spPr>
          <a:xfrm>
            <a:off x="43666" y="1418071"/>
            <a:ext cx="5944539" cy="4485425"/>
          </a:xfrm>
          <a:prstGeom prst="rect">
            <a:avLst/>
          </a:prstGeom>
          <a:effectLst>
            <a:softEdge rad="31750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5988205" y="3299699"/>
            <a:ext cx="6096002" cy="3123932"/>
          </a:xfrm>
          <a:prstGeom prst="rect">
            <a:avLst/>
          </a:prstGeom>
          <a:noFill/>
        </p:spPr>
        <p:txBody>
          <a:bodyPr wrap="square">
            <a:spAutoFit/>
          </a:bodyPr>
          <a:lstStyle/>
          <a:p>
            <a:pPr lvl="0" algn="ctr">
              <a:spcBef>
                <a:spcPts val="600"/>
              </a:spcBef>
              <a:defRPr/>
            </a:pPr>
            <a:r>
              <a:rPr lang="de-DE" sz="2400" b="1" dirty="0">
                <a:solidFill>
                  <a:prstClr val="black"/>
                </a:solidFill>
              </a:rPr>
              <a:t>Diejenigen, die sich weigerten, </a:t>
            </a:r>
            <a:br>
              <a:rPr lang="de-DE" sz="2400" b="1" dirty="0">
                <a:solidFill>
                  <a:prstClr val="black"/>
                </a:solidFill>
              </a:rPr>
            </a:br>
            <a:r>
              <a:rPr lang="de-DE" sz="2400" b="1" dirty="0">
                <a:solidFill>
                  <a:prstClr val="black"/>
                </a:solidFill>
              </a:rPr>
              <a:t>ihre Botschaft anzunehmen, </a:t>
            </a:r>
            <a:br>
              <a:rPr lang="de-DE" sz="2400" b="1" dirty="0">
                <a:solidFill>
                  <a:prstClr val="black"/>
                </a:solidFill>
              </a:rPr>
            </a:br>
            <a:r>
              <a:rPr lang="de-DE" sz="2400" b="1" dirty="0">
                <a:solidFill>
                  <a:prstClr val="black"/>
                </a:solidFill>
              </a:rPr>
              <a:t>hassten und bedrohten sie </a:t>
            </a:r>
            <a:br>
              <a:rPr lang="de-DE" sz="2400" b="1" dirty="0">
                <a:solidFill>
                  <a:prstClr val="black"/>
                </a:solidFill>
              </a:rPr>
            </a:br>
            <a:r>
              <a:rPr lang="de-DE" sz="2400" b="1" dirty="0">
                <a:solidFill>
                  <a:prstClr val="black"/>
                </a:solidFill>
              </a:rPr>
              <a:t>(1. Könige 22,8, 27). </a:t>
            </a:r>
          </a:p>
          <a:p>
            <a:pPr lvl="0" algn="ctr">
              <a:spcBef>
                <a:spcPts val="600"/>
              </a:spcBef>
              <a:defRPr/>
            </a:pPr>
            <a:r>
              <a:rPr lang="de-DE" sz="2400" b="1" dirty="0">
                <a:solidFill>
                  <a:prstClr val="black"/>
                </a:solidFill>
              </a:rPr>
              <a:t>Doch trotz des Drucks, </a:t>
            </a:r>
            <a:br>
              <a:rPr lang="de-DE" sz="2400" b="1" dirty="0">
                <a:solidFill>
                  <a:prstClr val="black"/>
                </a:solidFill>
              </a:rPr>
            </a:br>
            <a:r>
              <a:rPr lang="de-DE" sz="2400" b="1" dirty="0">
                <a:solidFill>
                  <a:prstClr val="black"/>
                </a:solidFill>
              </a:rPr>
              <a:t>dem sie ausgesetzt waren, </a:t>
            </a:r>
            <a:br>
              <a:rPr lang="de-DE" sz="2400" b="1" dirty="0">
                <a:solidFill>
                  <a:prstClr val="black"/>
                </a:solidFill>
              </a:rPr>
            </a:br>
            <a:r>
              <a:rPr lang="de-DE" sz="2400" b="1" dirty="0">
                <a:solidFill>
                  <a:prstClr val="black"/>
                </a:solidFill>
              </a:rPr>
              <a:t>überbrachten die Propheten i</a:t>
            </a:r>
            <a:br>
              <a:rPr lang="de-DE" sz="2400" b="1" dirty="0">
                <a:solidFill>
                  <a:prstClr val="black"/>
                </a:solidFill>
              </a:rPr>
            </a:br>
            <a:r>
              <a:rPr lang="de-DE" sz="2400" b="1" dirty="0" err="1">
                <a:solidFill>
                  <a:prstClr val="black"/>
                </a:solidFill>
              </a:rPr>
              <a:t>hre</a:t>
            </a:r>
            <a:r>
              <a:rPr lang="de-DE" sz="2400" b="1" dirty="0">
                <a:solidFill>
                  <a:prstClr val="black"/>
                </a:solidFill>
              </a:rPr>
              <a:t> Botschaft treu.</a:t>
            </a:r>
            <a:endParaRPr lang="en-US" sz="2400" b="1" dirty="0">
              <a:solidFill>
                <a:prstClr val="black"/>
              </a:solidFill>
            </a:endParaRPr>
          </a:p>
        </p:txBody>
      </p:sp>
      <p:sp>
        <p:nvSpPr>
          <p:cNvPr id="2" name="Scrollen: horizontal 1">
            <a:extLst>
              <a:ext uri="{FF2B5EF4-FFF2-40B4-BE49-F238E27FC236}">
                <a16:creationId xmlns:a16="http://schemas.microsoft.com/office/drawing/2014/main" id="{B179D319-06FF-0ED6-427B-C0D0212C7834}"/>
              </a:ext>
            </a:extLst>
          </p:cNvPr>
          <p:cNvSpPr/>
          <p:nvPr/>
        </p:nvSpPr>
        <p:spPr>
          <a:xfrm>
            <a:off x="43666" y="50008"/>
            <a:ext cx="2651407" cy="969056"/>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o,  12</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Wahre Propheten erkennen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
                                            <p:bg/>
                                          </p:spTgt>
                                        </p:tgtEl>
                                        <p:attrNameLst>
                                          <p:attrName>style.visibility</p:attrName>
                                        </p:attrNameLst>
                                      </p:cBhvr>
                                      <p:to>
                                        <p:strVal val="visible"/>
                                      </p:to>
                                    </p:set>
                                    <p:animEffect transition="in" filter="wipe(left)">
                                      <p:cBhvr>
                                        <p:cTn id="22" dur="500"/>
                                        <p:tgtEl>
                                          <p:spTgt spid="2">
                                            <p:bg/>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left)">
                                      <p:cBhvr>
                                        <p:cTn id="25" dur="500"/>
                                        <p:tgtEl>
                                          <p:spTgt spid="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37" presetClass="entr" presetSubtype="0" fill="hold" nodeType="withEffect">
                                  <p:stCondLst>
                                    <p:cond delay="50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900" decel="100000" fill="hold"/>
                                        <p:tgtEl>
                                          <p:spTgt spid="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2"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a:extLst>
            <a:ext uri="{FF2B5EF4-FFF2-40B4-BE49-F238E27FC236}">
              <a16:creationId xmlns:a16="http://schemas.microsoft.com/office/drawing/2014/main" id="{948DE2E9-25D8-D9DC-3847-272B35508371}"/>
            </a:ext>
          </a:extLst>
        </p:cNvPr>
        <p:cNvGrpSpPr/>
        <p:nvPr/>
      </p:nvGrpSpPr>
      <p:grpSpPr>
        <a:xfrm>
          <a:off x="0" y="0"/>
          <a:ext cx="0" cy="0"/>
          <a:chOff x="0" y="0"/>
          <a:chExt cx="0" cy="0"/>
        </a:xfrm>
      </p:grpSpPr>
      <p:sp>
        <p:nvSpPr>
          <p:cNvPr id="15" name="Rectángulo 14">
            <a:extLst>
              <a:ext uri="{FF2B5EF4-FFF2-40B4-BE49-F238E27FC236}">
                <a16:creationId xmlns:a16="http://schemas.microsoft.com/office/drawing/2014/main" id="{A1B2CB4D-940C-835D-EB62-30DC8494B59C}"/>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0A84368-898D-3997-9620-8D3BCECA6932}"/>
              </a:ext>
            </a:extLst>
          </p:cNvPr>
          <p:cNvSpPr txBox="1"/>
          <p:nvPr/>
        </p:nvSpPr>
        <p:spPr>
          <a:xfrm>
            <a:off x="2738740" y="-46627"/>
            <a:ext cx="9453260" cy="707886"/>
          </a:xfrm>
          <a:prstGeom prst="rect">
            <a:avLst/>
          </a:prstGeom>
          <a:noFill/>
        </p:spPr>
        <p:txBody>
          <a:bodyPr wrap="square">
            <a:spAutoFit/>
          </a:bodyPr>
          <a:lstStyle/>
          <a:p>
            <a:pPr algn="ctr"/>
            <a:r>
              <a:rPr lang="en-US" sz="4000" b="1" spc="-100" dirty="0">
                <a:ln w="10160">
                  <a:solidFill>
                    <a:schemeClr val="accent5"/>
                  </a:solidFill>
                  <a:prstDash val="solid"/>
                </a:ln>
                <a:solidFill>
                  <a:srgbClr val="FFFFFF"/>
                </a:solidFill>
                <a:effectLst>
                  <a:outerShdw blurRad="38100" dist="22860" dir="5400000" algn="tl" rotWithShape="0">
                    <a:srgbClr val="000000">
                      <a:alpha val="30000"/>
                    </a:srgbClr>
                  </a:outerShdw>
                </a:effectLst>
              </a:rPr>
              <a:t>WIE VERHIELTEN SICH DIE PROPHETEN?</a:t>
            </a:r>
          </a:p>
        </p:txBody>
      </p:sp>
      <p:sp>
        <p:nvSpPr>
          <p:cNvPr id="5" name="CuadroTexto 4">
            <a:extLst>
              <a:ext uri="{FF2B5EF4-FFF2-40B4-BE49-F238E27FC236}">
                <a16:creationId xmlns:a16="http://schemas.microsoft.com/office/drawing/2014/main" id="{F38CFE37-BD4D-73BD-91C7-331F07E2F512}"/>
              </a:ext>
            </a:extLst>
          </p:cNvPr>
          <p:cNvSpPr txBox="1"/>
          <p:nvPr/>
        </p:nvSpPr>
        <p:spPr>
          <a:xfrm>
            <a:off x="2861288" y="540627"/>
            <a:ext cx="9352546" cy="707886"/>
          </a:xfrm>
          <a:prstGeom prst="rect">
            <a:avLst/>
          </a:prstGeom>
          <a:noFill/>
        </p:spPr>
        <p:txBody>
          <a:bodyPr wrap="square">
            <a:spAutoFit/>
          </a:bodyPr>
          <a:lstStyle/>
          <a:p>
            <a:pPr algn="ctr"/>
            <a:r>
              <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a:t>
            </a:r>
            <a:r>
              <a:rPr lang="de-DE"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Micha sprach: So wahr der HERR lebt: ,Ich will reden, </a:t>
            </a:r>
            <a:br>
              <a:rPr lang="de-DE"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br>
            <a:r>
              <a:rPr lang="de-DE"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was der HERR mir sagen wird.</a:t>
            </a:r>
            <a:r>
              <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 ” </a:t>
            </a:r>
            <a:r>
              <a:rPr lang="en-US" sz="16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(1.  </a:t>
            </a:r>
            <a:r>
              <a:rPr lang="en-US" sz="16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Könige</a:t>
            </a:r>
            <a:r>
              <a:rPr lang="en-US" sz="16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rPr>
              <a:t> 22:14)</a:t>
            </a:r>
            <a:endParaRPr lang="en-US" sz="20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andara" panose="020E0502030303020204" pitchFamily="34" charset="0"/>
            </a:endParaRPr>
          </a:p>
        </p:txBody>
      </p:sp>
      <p:sp>
        <p:nvSpPr>
          <p:cNvPr id="10" name="CuadroTexto 9">
            <a:extLst>
              <a:ext uri="{FF2B5EF4-FFF2-40B4-BE49-F238E27FC236}">
                <a16:creationId xmlns:a16="http://schemas.microsoft.com/office/drawing/2014/main" id="{D4501BC9-DCC2-E2D6-8F1A-0A2A3643355D}"/>
              </a:ext>
            </a:extLst>
          </p:cNvPr>
          <p:cNvSpPr txBox="1"/>
          <p:nvPr/>
        </p:nvSpPr>
        <p:spPr>
          <a:xfrm>
            <a:off x="43666" y="1187154"/>
            <a:ext cx="4841584" cy="3247043"/>
          </a:xfrm>
          <a:prstGeom prst="rect">
            <a:avLst/>
          </a:prstGeom>
          <a:noFill/>
        </p:spPr>
        <p:txBody>
          <a:bodyPr wrap="square">
            <a:spAutoFit/>
          </a:bodyPr>
          <a:lstStyle/>
          <a:p>
            <a:pPr>
              <a:spcBef>
                <a:spcPts val="600"/>
              </a:spcBef>
            </a:pPr>
            <a:r>
              <a:rPr lang="de-DE" sz="2000" b="1" dirty="0"/>
              <a:t>Micha erschien vor zwei Königen, </a:t>
            </a:r>
            <a:br>
              <a:rPr lang="de-DE" sz="2000" b="1" dirty="0"/>
            </a:br>
            <a:r>
              <a:rPr lang="de-DE" sz="2000" b="1" dirty="0"/>
              <a:t>400 Propheten, die eine wohlwollende Botschaft überbrachten</a:t>
            </a:r>
            <a:br>
              <a:rPr lang="de-DE" sz="2000" b="1" dirty="0"/>
            </a:br>
            <a:r>
              <a:rPr lang="de-DE" sz="2000" b="1" dirty="0"/>
              <a:t>und einem Wächter, der ihm riet, </a:t>
            </a:r>
            <a:br>
              <a:rPr lang="de-DE" sz="2000" b="1" dirty="0"/>
            </a:br>
            <a:r>
              <a:rPr lang="de-DE" sz="2000" b="1" dirty="0"/>
              <a:t>sich an die Umstände anzupassen. </a:t>
            </a:r>
            <a:br>
              <a:rPr lang="de-DE" sz="2000" b="1" dirty="0"/>
            </a:br>
            <a:r>
              <a:rPr lang="de-DE" sz="2000" b="1" dirty="0"/>
              <a:t>(1. Könige 22,10-13). </a:t>
            </a:r>
          </a:p>
          <a:p>
            <a:pPr>
              <a:spcBef>
                <a:spcPts val="600"/>
              </a:spcBef>
            </a:pPr>
            <a:r>
              <a:rPr lang="de-DE" sz="2000" b="1" dirty="0"/>
              <a:t>Er blieb jedoch standhaft und weigerte sich, etwas anderes zu sagen als das, was Gott ihm offenbart hatte </a:t>
            </a:r>
            <a:br>
              <a:rPr lang="de-DE" sz="2000" b="1" dirty="0"/>
            </a:br>
            <a:r>
              <a:rPr lang="de-DE" sz="2000" b="1" dirty="0"/>
              <a:t>(1. Kö 22,14).</a:t>
            </a:r>
            <a:endParaRPr lang="en-US" sz="2000" b="1" dirty="0"/>
          </a:p>
        </p:txBody>
      </p:sp>
      <p:pic>
        <p:nvPicPr>
          <p:cNvPr id="14" name="Imagen 13">
            <a:extLst>
              <a:ext uri="{FF2B5EF4-FFF2-40B4-BE49-F238E27FC236}">
                <a16:creationId xmlns:a16="http://schemas.microsoft.com/office/drawing/2014/main" id="{64B9CDCD-2D97-92A4-E705-2C37035461E2}"/>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35000" contrast="-34000"/>
                    </a14:imgEffect>
                  </a14:imgLayer>
                </a14:imgProps>
              </a:ext>
              <a:ext uri="{28A0092B-C50C-407E-A947-70E740481C1C}">
                <a14:useLocalDpi xmlns:a14="http://schemas.microsoft.com/office/drawing/2010/main"/>
              </a:ext>
            </a:extLst>
          </a:blip>
          <a:stretch>
            <a:fillRect/>
          </a:stretch>
        </p:blipFill>
        <p:spPr>
          <a:xfrm>
            <a:off x="4626028" y="1274238"/>
            <a:ext cx="7400166" cy="5583761"/>
          </a:xfrm>
          <a:prstGeom prst="rect">
            <a:avLst/>
          </a:prstGeom>
          <a:effectLst>
            <a:softEdge rad="317500"/>
          </a:effectLst>
        </p:spPr>
      </p:pic>
      <p:sp>
        <p:nvSpPr>
          <p:cNvPr id="11" name="CuadroTexto 10">
            <a:extLst>
              <a:ext uri="{FF2B5EF4-FFF2-40B4-BE49-F238E27FC236}">
                <a16:creationId xmlns:a16="http://schemas.microsoft.com/office/drawing/2014/main" id="{09BFA786-2C45-1E08-CFE5-0F14B0559E45}"/>
              </a:ext>
            </a:extLst>
          </p:cNvPr>
          <p:cNvSpPr txBox="1"/>
          <p:nvPr/>
        </p:nvSpPr>
        <p:spPr>
          <a:xfrm>
            <a:off x="-62521" y="4408248"/>
            <a:ext cx="4862717" cy="2123658"/>
          </a:xfrm>
          <a:prstGeom prst="rect">
            <a:avLst/>
          </a:prstGeom>
          <a:noFill/>
        </p:spPr>
        <p:txBody>
          <a:bodyPr wrap="square">
            <a:spAutoFit/>
          </a:bodyPr>
          <a:lstStyle/>
          <a:p>
            <a:pPr lvl="0" algn="ctr">
              <a:spcBef>
                <a:spcPts val="600"/>
              </a:spcBef>
              <a:defRPr/>
            </a:pPr>
            <a:r>
              <a:rPr lang="de-DE" sz="2200" b="1" dirty="0">
                <a:solidFill>
                  <a:prstClr val="black"/>
                </a:solidFill>
              </a:rPr>
              <a:t>Sie waren nicht vollkommen, </a:t>
            </a:r>
            <a:br>
              <a:rPr lang="de-DE" sz="2200" b="1" dirty="0">
                <a:solidFill>
                  <a:prstClr val="black"/>
                </a:solidFill>
              </a:rPr>
            </a:br>
            <a:r>
              <a:rPr lang="de-DE" sz="2200" b="1" dirty="0">
                <a:solidFill>
                  <a:prstClr val="black"/>
                </a:solidFill>
              </a:rPr>
              <a:t>sondern Männer und Frauen </a:t>
            </a:r>
            <a:br>
              <a:rPr lang="de-DE" sz="2200" b="1" dirty="0">
                <a:solidFill>
                  <a:prstClr val="black"/>
                </a:solidFill>
              </a:rPr>
            </a:br>
            <a:r>
              <a:rPr lang="de-DE" sz="2200" b="1" dirty="0">
                <a:solidFill>
                  <a:prstClr val="black"/>
                </a:solidFill>
              </a:rPr>
              <a:t>des Gebets, dem Wort treu </a:t>
            </a:r>
            <a:br>
              <a:rPr lang="de-DE" sz="2200" b="1" dirty="0">
                <a:solidFill>
                  <a:prstClr val="black"/>
                </a:solidFill>
              </a:rPr>
            </a:br>
            <a:r>
              <a:rPr lang="de-DE" sz="2200" b="1" dirty="0">
                <a:solidFill>
                  <a:prstClr val="black"/>
                </a:solidFill>
              </a:rPr>
              <a:t>und Diener  u. Dienerinnen GOTTES </a:t>
            </a:r>
            <a:br>
              <a:rPr lang="de-DE" sz="2200" b="1" dirty="0">
                <a:solidFill>
                  <a:prstClr val="black"/>
                </a:solidFill>
              </a:rPr>
            </a:br>
            <a:r>
              <a:rPr lang="de-DE" sz="2200" b="1" dirty="0">
                <a:solidFill>
                  <a:prstClr val="black"/>
                </a:solidFill>
              </a:rPr>
              <a:t>u. Seines Volkes </a:t>
            </a:r>
            <a:br>
              <a:rPr lang="de-DE" sz="2200" b="1" dirty="0">
                <a:solidFill>
                  <a:prstClr val="black"/>
                </a:solidFill>
              </a:rPr>
            </a:br>
            <a:r>
              <a:rPr lang="de-DE" sz="2200" b="1" dirty="0">
                <a:solidFill>
                  <a:prstClr val="black"/>
                </a:solidFill>
              </a:rPr>
              <a:t>1 Sam. 12,23; Jer. 42,4).</a:t>
            </a:r>
            <a:endParaRPr lang="en-US" sz="2200" b="1" dirty="0">
              <a:solidFill>
                <a:prstClr val="black"/>
              </a:solidFill>
            </a:endParaRPr>
          </a:p>
        </p:txBody>
      </p:sp>
      <p:sp>
        <p:nvSpPr>
          <p:cNvPr id="2" name="Scrollen: horizontal 1">
            <a:extLst>
              <a:ext uri="{FF2B5EF4-FFF2-40B4-BE49-F238E27FC236}">
                <a16:creationId xmlns:a16="http://schemas.microsoft.com/office/drawing/2014/main" id="{40D3EA86-02EF-D654-0B8D-042285882D2C}"/>
              </a:ext>
            </a:extLst>
          </p:cNvPr>
          <p:cNvSpPr/>
          <p:nvPr/>
        </p:nvSpPr>
        <p:spPr>
          <a:xfrm>
            <a:off x="43666" y="50008"/>
            <a:ext cx="2651407" cy="969056"/>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o,  12</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Wahre Propheten erkennen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258382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1180476808"/>
              </p:ext>
            </p:extLst>
          </p:nvPr>
        </p:nvGraphicFramePr>
        <p:xfrm>
          <a:off x="82044" y="3589310"/>
          <a:ext cx="11697622" cy="30003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2129589" y="58056"/>
            <a:ext cx="10062410" cy="615553"/>
          </a:xfrm>
          <a:prstGeom prst="rect">
            <a:avLst/>
          </a:prstGeom>
          <a:noFill/>
        </p:spPr>
        <p:txBody>
          <a:bodyPr wrap="square">
            <a:spAutoFit/>
          </a:bodyPr>
          <a:lstStyle/>
          <a:p>
            <a:pPr algn="ctr"/>
            <a:r>
              <a:rPr lang="en-US" sz="3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WELCHES WERK VOLLBRACHTEN PROPHETEN?</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2129589" y="632592"/>
            <a:ext cx="9980367" cy="707886"/>
          </a:xfrm>
          <a:prstGeom prst="rect">
            <a:avLst/>
          </a:prstGeom>
          <a:noFill/>
        </p:spPr>
        <p:txBody>
          <a:bodyPr wrap="square">
            <a:spAutoFit/>
          </a:bodyPr>
          <a:lstStyle/>
          <a:p>
            <a:pPr algn="ctr"/>
            <a:r>
              <a:rPr lang="en-US" sz="2000" b="1" dirty="0">
                <a:solidFill>
                  <a:schemeClr val="bg1"/>
                </a:solidFill>
                <a:effectLst>
                  <a:glow rad="101600">
                    <a:srgbClr val="436C00"/>
                  </a:glow>
                </a:effectLst>
                <a:latin typeface="Candara" panose="020E0502030303020204" pitchFamily="34" charset="0"/>
              </a:rPr>
              <a:t>“</a:t>
            </a:r>
            <a:r>
              <a:rPr lang="de-DE" sz="2000" b="1" dirty="0">
                <a:solidFill>
                  <a:schemeClr val="bg1"/>
                </a:solidFill>
                <a:effectLst>
                  <a:glow rad="101600">
                    <a:srgbClr val="436C00"/>
                  </a:glow>
                </a:effectLst>
                <a:latin typeface="Candara" panose="020E0502030303020204" pitchFamily="34" charset="0"/>
              </a:rPr>
              <a:t>und [salbe] Jehu, den Sohn </a:t>
            </a:r>
            <a:r>
              <a:rPr lang="de-DE" sz="2000" b="1" dirty="0" err="1">
                <a:solidFill>
                  <a:schemeClr val="bg1"/>
                </a:solidFill>
                <a:effectLst>
                  <a:glow rad="101600">
                    <a:srgbClr val="436C00"/>
                  </a:glow>
                </a:effectLst>
                <a:latin typeface="Candara" panose="020E0502030303020204" pitchFamily="34" charset="0"/>
              </a:rPr>
              <a:t>Nimschis</a:t>
            </a:r>
            <a:r>
              <a:rPr lang="de-DE" sz="2000" b="1" dirty="0">
                <a:solidFill>
                  <a:schemeClr val="bg1"/>
                </a:solidFill>
                <a:effectLst>
                  <a:glow rad="101600">
                    <a:srgbClr val="436C00"/>
                  </a:glow>
                </a:effectLst>
                <a:latin typeface="Candara" panose="020E0502030303020204" pitchFamily="34" charset="0"/>
              </a:rPr>
              <a:t>, zum König über Israel und Elisa, den Sohn </a:t>
            </a:r>
            <a:r>
              <a:rPr lang="de-DE" sz="2000" b="1" dirty="0" err="1">
                <a:solidFill>
                  <a:schemeClr val="bg1"/>
                </a:solidFill>
                <a:effectLst>
                  <a:glow rad="101600">
                    <a:srgbClr val="436C00"/>
                  </a:glow>
                </a:effectLst>
                <a:latin typeface="Candara" panose="020E0502030303020204" pitchFamily="34" charset="0"/>
              </a:rPr>
              <a:t>Schafats</a:t>
            </a:r>
            <a:r>
              <a:rPr lang="de-DE" sz="2000" b="1" dirty="0">
                <a:solidFill>
                  <a:schemeClr val="bg1"/>
                </a:solidFill>
                <a:effectLst>
                  <a:glow rad="101600">
                    <a:srgbClr val="436C00"/>
                  </a:glow>
                </a:effectLst>
                <a:latin typeface="Candara" panose="020E0502030303020204" pitchFamily="34" charset="0"/>
              </a:rPr>
              <a:t>, von Abel-</a:t>
            </a:r>
            <a:r>
              <a:rPr lang="de-DE" sz="2000" b="1" dirty="0" err="1">
                <a:solidFill>
                  <a:schemeClr val="bg1"/>
                </a:solidFill>
                <a:effectLst>
                  <a:glow rad="101600">
                    <a:srgbClr val="436C00"/>
                  </a:glow>
                </a:effectLst>
                <a:latin typeface="Candara" panose="020E0502030303020204" pitchFamily="34" charset="0"/>
              </a:rPr>
              <a:t>Mehola</a:t>
            </a:r>
            <a:r>
              <a:rPr lang="de-DE" sz="2000" b="1" dirty="0">
                <a:solidFill>
                  <a:schemeClr val="bg1"/>
                </a:solidFill>
                <a:effectLst>
                  <a:glow rad="101600">
                    <a:srgbClr val="436C00"/>
                  </a:glow>
                </a:effectLst>
                <a:latin typeface="Candara" panose="020E0502030303020204" pitchFamily="34" charset="0"/>
              </a:rPr>
              <a:t> zum Propheten an deiner statt.</a:t>
            </a:r>
            <a:r>
              <a:rPr lang="en-US" sz="2000" b="1" dirty="0">
                <a:solidFill>
                  <a:schemeClr val="bg1"/>
                </a:solidFill>
                <a:effectLst>
                  <a:glow rad="101600">
                    <a:srgbClr val="436C00"/>
                  </a:glow>
                </a:effectLst>
                <a:latin typeface="Candara" panose="020E0502030303020204" pitchFamily="34" charset="0"/>
              </a:rPr>
              <a:t>” </a:t>
            </a:r>
            <a:r>
              <a:rPr lang="en-US" sz="1600" b="1" dirty="0">
                <a:solidFill>
                  <a:schemeClr val="bg1"/>
                </a:solidFill>
                <a:effectLst>
                  <a:glow rad="101600">
                    <a:srgbClr val="436C00"/>
                  </a:glow>
                </a:effectLst>
                <a:latin typeface="Candara" panose="020E0502030303020204" pitchFamily="34" charset="0"/>
              </a:rPr>
              <a:t>(1. </a:t>
            </a:r>
            <a:r>
              <a:rPr lang="en-US" sz="1600" b="1" dirty="0" err="1">
                <a:solidFill>
                  <a:schemeClr val="bg1"/>
                </a:solidFill>
                <a:effectLst>
                  <a:glow rad="101600">
                    <a:srgbClr val="436C00"/>
                  </a:glow>
                </a:effectLst>
                <a:latin typeface="Candara" panose="020E0502030303020204" pitchFamily="34" charset="0"/>
              </a:rPr>
              <a:t>Könige</a:t>
            </a:r>
            <a:r>
              <a:rPr lang="en-US" sz="1600" b="1" dirty="0">
                <a:solidFill>
                  <a:schemeClr val="bg1"/>
                </a:solidFill>
                <a:effectLst>
                  <a:glow rad="101600">
                    <a:srgbClr val="436C00"/>
                  </a:glow>
                </a:effectLst>
                <a:latin typeface="Candara" panose="020E0502030303020204" pitchFamily="34" charset="0"/>
              </a:rPr>
              <a:t> 19:16)</a:t>
            </a:r>
            <a:endParaRPr lang="en-US" sz="2000" b="1" dirty="0">
              <a:solidFill>
                <a:schemeClr val="bg1"/>
              </a:solidFill>
              <a:effectLst>
                <a:glow rad="101600">
                  <a:srgbClr val="436C00"/>
                </a:glow>
              </a:effectLst>
              <a:latin typeface="Candara" panose="020E0502030303020204" pitchFamily="34"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4402537" y="1607272"/>
            <a:ext cx="2532411" cy="1631216"/>
          </a:xfrm>
          <a:prstGeom prst="rect">
            <a:avLst/>
          </a:prstGeom>
          <a:noFill/>
        </p:spPr>
        <p:txBody>
          <a:bodyPr wrap="square" rtlCol="0">
            <a:spAutoFit/>
          </a:bodyPr>
          <a:lstStyle/>
          <a:p>
            <a:pPr algn="ctr">
              <a:spcBef>
                <a:spcPts val="600"/>
              </a:spcBef>
            </a:pPr>
            <a:r>
              <a:rPr lang="de-DE" sz="2000" b="1" dirty="0"/>
              <a:t>Unter anderem erfüllten </a:t>
            </a:r>
            <a:br>
              <a:rPr lang="de-DE" sz="2000" b="1" dirty="0"/>
            </a:br>
            <a:r>
              <a:rPr lang="de-DE" sz="2000" b="1" dirty="0"/>
              <a:t>die Propheten folgende </a:t>
            </a:r>
            <a:br>
              <a:rPr lang="de-DE" sz="2000" b="1" dirty="0"/>
            </a:br>
            <a:r>
              <a:rPr lang="de-DE" sz="2000" b="1" dirty="0"/>
              <a:t>Aufgaben:</a:t>
            </a:r>
            <a:endParaRPr lang="en-US" sz="2000" b="1" dirty="0"/>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30353" y="1445445"/>
            <a:ext cx="3215238" cy="2036317"/>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7123499" y="1424641"/>
            <a:ext cx="3659732" cy="2058597"/>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71444" y="4084401"/>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71444" y="4678915"/>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71444" y="556628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295276" y="4070601"/>
            <a:ext cx="240890" cy="240890"/>
          </a:xfrm>
          <a:prstGeom prst="rect">
            <a:avLst/>
          </a:prstGeom>
        </p:spPr>
      </p:pic>
      <p:sp>
        <p:nvSpPr>
          <p:cNvPr id="2" name="Scrollen: horizontal 1">
            <a:extLst>
              <a:ext uri="{FF2B5EF4-FFF2-40B4-BE49-F238E27FC236}">
                <a16:creationId xmlns:a16="http://schemas.microsoft.com/office/drawing/2014/main" id="{19CB19C5-6CBC-C6C6-4B49-9D734DB426B4}"/>
              </a:ext>
            </a:extLst>
          </p:cNvPr>
          <p:cNvSpPr/>
          <p:nvPr/>
        </p:nvSpPr>
        <p:spPr>
          <a:xfrm>
            <a:off x="82044" y="31519"/>
            <a:ext cx="2047545" cy="1141979"/>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13.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Propheten u. ihre Aufgaben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bg/>
                                          </p:spTgt>
                                        </p:tgtEl>
                                        <p:attrNameLst>
                                          <p:attrName>style.visibility</p:attrName>
                                        </p:attrNameLst>
                                      </p:cBhvr>
                                      <p:to>
                                        <p:strVal val="visible"/>
                                      </p:to>
                                    </p:set>
                                    <p:animEffect transition="in" filter="wipe(left)">
                                      <p:cBhvr>
                                        <p:cTn id="20" dur="500"/>
                                        <p:tgtEl>
                                          <p:spTgt spid="2">
                                            <p:bg/>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wipe(left)">
                                      <p:cBhvr>
                                        <p:cTn id="23" dur="5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6" dur="1000" fill="hold"/>
                                        <p:tgtEl>
                                          <p:spTgt spid="8"/>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8"/>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44"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45"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46" dur="500"/>
                                        <p:tgtEl>
                                          <p:spTgt spid="4">
                                            <p:graphicEl>
                                              <a:dgm id="{CD14DA94-E93F-4860-A146-9B49D1888F83}"/>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5" fill="hold" grpId="0" nodeType="clickEffect">
                                  <p:stCondLst>
                                    <p:cond delay="0"/>
                                  </p:stCondLst>
                                  <p:childTnLst>
                                    <p:set>
                                      <p:cBhvr>
                                        <p:cTn id="50"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51" dur="500"/>
                                        <p:tgtEl>
                                          <p:spTgt spid="4">
                                            <p:graphicEl>
                                              <a:dgm id="{DE916DB0-9BB6-48A9-BFF3-35B5FFCB431D}"/>
                                            </p:graphicEl>
                                          </p:spTgt>
                                        </p:tgtEl>
                                      </p:cBhvr>
                                    </p:animEffect>
                                  </p:childTnLst>
                                </p:cTn>
                              </p:par>
                              <p:par>
                                <p:cTn id="52" presetID="14" presetClass="entr" presetSubtype="5"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randombar(vertical)">
                                      <p:cBhvr>
                                        <p:cTn id="54" dur="500"/>
                                        <p:tgtEl>
                                          <p:spTgt spid="16"/>
                                        </p:tgtEl>
                                      </p:cBhvr>
                                    </p:animEffect>
                                  </p:childTnLst>
                                </p:cTn>
                              </p:par>
                              <p:par>
                                <p:cTn id="55" presetID="14" presetClass="entr" presetSubtype="5"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randombar(vertical)">
                                      <p:cBhvr>
                                        <p:cTn id="57" dur="500"/>
                                        <p:tgtEl>
                                          <p:spTgt spid="18"/>
                                        </p:tgtEl>
                                      </p:cBhvr>
                                    </p:animEffect>
                                  </p:childTnLst>
                                </p:cTn>
                              </p:par>
                              <p:par>
                                <p:cTn id="58" presetID="14" presetClass="entr" presetSubtype="5"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randombar(vertical)">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25"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8" dur="1000" fill="hold"/>
                                        <p:tgtEl>
                                          <p:spTgt spid="10"/>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10"/>
                                        </p:tgtEl>
                                      </p:cBhvr>
                                    </p:animEffect>
                                  </p:childTnLst>
                                </p:cTn>
                              </p:par>
                            </p:childTnLst>
                          </p:cTn>
                        </p:par>
                        <p:par>
                          <p:cTn id="73" fill="hold">
                            <p:stCondLst>
                              <p:cond delay="1000"/>
                            </p:stCondLst>
                            <p:childTnLst>
                              <p:par>
                                <p:cTn id="74" presetID="53" presetClass="entr" presetSubtype="16" fill="hold" grpId="0" nodeType="afterEffect">
                                  <p:stCondLst>
                                    <p:cond delay="0"/>
                                  </p:stCondLst>
                                  <p:childTnLst>
                                    <p:set>
                                      <p:cBhvr>
                                        <p:cTn id="75"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76"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7"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8" dur="500"/>
                                        <p:tgtEl>
                                          <p:spTgt spid="4">
                                            <p:graphicEl>
                                              <a:dgm id="{457CBF1E-15F2-4D01-AB7E-076D7A96F0B9}"/>
                                            </p:graphicEl>
                                          </p:spTgt>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5" fill="hold" grpId="0" nodeType="clickEffect">
                                  <p:stCondLst>
                                    <p:cond delay="0"/>
                                  </p:stCondLst>
                                  <p:childTnLst>
                                    <p:set>
                                      <p:cBhvr>
                                        <p:cTn id="82"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83" dur="500"/>
                                        <p:tgtEl>
                                          <p:spTgt spid="4">
                                            <p:graphicEl>
                                              <a:dgm id="{04C60BD0-E465-45DD-864B-0D8C1C3C4F09}"/>
                                            </p:graphicEl>
                                          </p:spTgt>
                                        </p:tgtEl>
                                      </p:cBhvr>
                                    </p:animEffect>
                                  </p:childTnLst>
                                </p:cTn>
                              </p:par>
                              <p:par>
                                <p:cTn id="84" presetID="14" presetClass="entr" presetSubtype="5" fill="hold"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randombar(vertical)">
                                      <p:cBhvr>
                                        <p:cTn id="8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P spid="2"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F51C73C4-3E6C-EC2C-40E0-FB77C695AE0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8D061431-D340-EC26-6C34-0B1411D65A18}"/>
              </a:ext>
            </a:extLst>
          </p:cNvPr>
          <p:cNvGraphicFramePr/>
          <p:nvPr>
            <p:extLst>
              <p:ext uri="{D42A27DB-BD31-4B8C-83A1-F6EECF244321}">
                <p14:modId xmlns:p14="http://schemas.microsoft.com/office/powerpoint/2010/main" val="3301424461"/>
              </p:ext>
            </p:extLst>
          </p:nvPr>
        </p:nvGraphicFramePr>
        <p:xfrm>
          <a:off x="247189" y="3791416"/>
          <a:ext cx="11697622" cy="2693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uadroTexto 4">
            <a:extLst>
              <a:ext uri="{FF2B5EF4-FFF2-40B4-BE49-F238E27FC236}">
                <a16:creationId xmlns:a16="http://schemas.microsoft.com/office/drawing/2014/main" id="{D90EA8E2-2879-464B-10F3-B000F7C431B6}"/>
              </a:ext>
            </a:extLst>
          </p:cNvPr>
          <p:cNvSpPr txBox="1"/>
          <p:nvPr/>
        </p:nvSpPr>
        <p:spPr>
          <a:xfrm>
            <a:off x="2129589" y="632592"/>
            <a:ext cx="9980367" cy="707886"/>
          </a:xfrm>
          <a:prstGeom prst="rect">
            <a:avLst/>
          </a:prstGeom>
          <a:noFill/>
        </p:spPr>
        <p:txBody>
          <a:bodyPr wrap="square">
            <a:spAutoFit/>
          </a:bodyPr>
          <a:lstStyle/>
          <a:p>
            <a:pPr algn="ctr"/>
            <a:r>
              <a:rPr lang="en-US" sz="2000" b="1" dirty="0">
                <a:solidFill>
                  <a:schemeClr val="bg1"/>
                </a:solidFill>
                <a:effectLst>
                  <a:glow rad="101600">
                    <a:srgbClr val="436C00"/>
                  </a:glow>
                </a:effectLst>
                <a:latin typeface="Candara" panose="020E0502030303020204" pitchFamily="34" charset="0"/>
              </a:rPr>
              <a:t>“</a:t>
            </a:r>
            <a:r>
              <a:rPr lang="de-DE" sz="2000" b="1" dirty="0">
                <a:solidFill>
                  <a:schemeClr val="bg1"/>
                </a:solidFill>
                <a:effectLst>
                  <a:glow rad="101600">
                    <a:srgbClr val="436C00"/>
                  </a:glow>
                </a:effectLst>
                <a:latin typeface="Candara" panose="020E0502030303020204" pitchFamily="34" charset="0"/>
              </a:rPr>
              <a:t>und [salbe] Jehu, den Sohn </a:t>
            </a:r>
            <a:r>
              <a:rPr lang="de-DE" sz="2000" b="1" dirty="0" err="1">
                <a:solidFill>
                  <a:schemeClr val="bg1"/>
                </a:solidFill>
                <a:effectLst>
                  <a:glow rad="101600">
                    <a:srgbClr val="436C00"/>
                  </a:glow>
                </a:effectLst>
                <a:latin typeface="Candara" panose="020E0502030303020204" pitchFamily="34" charset="0"/>
              </a:rPr>
              <a:t>Nimschis</a:t>
            </a:r>
            <a:r>
              <a:rPr lang="de-DE" sz="2000" b="1" dirty="0">
                <a:solidFill>
                  <a:schemeClr val="bg1"/>
                </a:solidFill>
                <a:effectLst>
                  <a:glow rad="101600">
                    <a:srgbClr val="436C00"/>
                  </a:glow>
                </a:effectLst>
                <a:latin typeface="Candara" panose="020E0502030303020204" pitchFamily="34" charset="0"/>
              </a:rPr>
              <a:t>, zum König über Israel und Elisa, den Sohn </a:t>
            </a:r>
            <a:r>
              <a:rPr lang="de-DE" sz="2000" b="1" dirty="0" err="1">
                <a:solidFill>
                  <a:schemeClr val="bg1"/>
                </a:solidFill>
                <a:effectLst>
                  <a:glow rad="101600">
                    <a:srgbClr val="436C00"/>
                  </a:glow>
                </a:effectLst>
                <a:latin typeface="Candara" panose="020E0502030303020204" pitchFamily="34" charset="0"/>
              </a:rPr>
              <a:t>Schafats</a:t>
            </a:r>
            <a:r>
              <a:rPr lang="de-DE" sz="2000" b="1" dirty="0">
                <a:solidFill>
                  <a:schemeClr val="bg1"/>
                </a:solidFill>
                <a:effectLst>
                  <a:glow rad="101600">
                    <a:srgbClr val="436C00"/>
                  </a:glow>
                </a:effectLst>
                <a:latin typeface="Candara" panose="020E0502030303020204" pitchFamily="34" charset="0"/>
              </a:rPr>
              <a:t>, von Abel-</a:t>
            </a:r>
            <a:r>
              <a:rPr lang="de-DE" sz="2000" b="1" dirty="0" err="1">
                <a:solidFill>
                  <a:schemeClr val="bg1"/>
                </a:solidFill>
                <a:effectLst>
                  <a:glow rad="101600">
                    <a:srgbClr val="436C00"/>
                  </a:glow>
                </a:effectLst>
                <a:latin typeface="Candara" panose="020E0502030303020204" pitchFamily="34" charset="0"/>
              </a:rPr>
              <a:t>Mehola</a:t>
            </a:r>
            <a:r>
              <a:rPr lang="de-DE" sz="2000" b="1" dirty="0">
                <a:solidFill>
                  <a:schemeClr val="bg1"/>
                </a:solidFill>
                <a:effectLst>
                  <a:glow rad="101600">
                    <a:srgbClr val="436C00"/>
                  </a:glow>
                </a:effectLst>
                <a:latin typeface="Candara" panose="020E0502030303020204" pitchFamily="34" charset="0"/>
              </a:rPr>
              <a:t> zum Propheten an deiner statt.</a:t>
            </a:r>
            <a:r>
              <a:rPr lang="en-US" sz="2000" b="1" dirty="0">
                <a:solidFill>
                  <a:schemeClr val="bg1"/>
                </a:solidFill>
                <a:effectLst>
                  <a:glow rad="101600">
                    <a:srgbClr val="436C00"/>
                  </a:glow>
                </a:effectLst>
                <a:latin typeface="Candara" panose="020E0502030303020204" pitchFamily="34" charset="0"/>
              </a:rPr>
              <a:t>” </a:t>
            </a:r>
            <a:r>
              <a:rPr lang="en-US" sz="1600" b="1" dirty="0">
                <a:solidFill>
                  <a:schemeClr val="bg1"/>
                </a:solidFill>
                <a:effectLst>
                  <a:glow rad="101600">
                    <a:srgbClr val="436C00"/>
                  </a:glow>
                </a:effectLst>
                <a:latin typeface="Candara" panose="020E0502030303020204" pitchFamily="34" charset="0"/>
              </a:rPr>
              <a:t>(1. </a:t>
            </a:r>
            <a:r>
              <a:rPr lang="en-US" sz="1600" b="1" dirty="0" err="1">
                <a:solidFill>
                  <a:schemeClr val="bg1"/>
                </a:solidFill>
                <a:effectLst>
                  <a:glow rad="101600">
                    <a:srgbClr val="436C00"/>
                  </a:glow>
                </a:effectLst>
                <a:latin typeface="Candara" panose="020E0502030303020204" pitchFamily="34" charset="0"/>
              </a:rPr>
              <a:t>Könige</a:t>
            </a:r>
            <a:r>
              <a:rPr lang="en-US" sz="1600" b="1" dirty="0">
                <a:solidFill>
                  <a:schemeClr val="bg1"/>
                </a:solidFill>
                <a:effectLst>
                  <a:glow rad="101600">
                    <a:srgbClr val="436C00"/>
                  </a:glow>
                </a:effectLst>
                <a:latin typeface="Candara" panose="020E0502030303020204" pitchFamily="34" charset="0"/>
              </a:rPr>
              <a:t> 19:16)</a:t>
            </a:r>
            <a:endParaRPr lang="en-US" sz="2000" b="1" dirty="0">
              <a:solidFill>
                <a:schemeClr val="bg1"/>
              </a:solidFill>
              <a:effectLst>
                <a:glow rad="101600">
                  <a:srgbClr val="436C00"/>
                </a:glow>
              </a:effectLst>
              <a:latin typeface="Candara" panose="020E0502030303020204" pitchFamily="34" charset="0"/>
            </a:endParaRPr>
          </a:p>
        </p:txBody>
      </p:sp>
      <p:pic>
        <p:nvPicPr>
          <p:cNvPr id="12" name="Imagen 11">
            <a:extLst>
              <a:ext uri="{FF2B5EF4-FFF2-40B4-BE49-F238E27FC236}">
                <a16:creationId xmlns:a16="http://schemas.microsoft.com/office/drawing/2014/main" id="{0E4070F1-C29B-BE32-63BE-C4E1CE1605B1}"/>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439124" y="1511096"/>
            <a:ext cx="3127004" cy="2034993"/>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1CE12233-82C8-8DBA-36B5-32ED89E2279F}"/>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7172659" y="1511096"/>
            <a:ext cx="3617765" cy="2034993"/>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Gráfico 23" descr="Grupo de hombres con relleno sólido">
            <a:extLst>
              <a:ext uri="{FF2B5EF4-FFF2-40B4-BE49-F238E27FC236}">
                <a16:creationId xmlns:a16="http://schemas.microsoft.com/office/drawing/2014/main" id="{5244BCAB-5A9D-5127-F07A-AB7CA475EDC6}"/>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62874" y="4590155"/>
            <a:ext cx="240890" cy="240890"/>
          </a:xfrm>
          <a:prstGeom prst="rect">
            <a:avLst/>
          </a:prstGeom>
        </p:spPr>
      </p:pic>
      <p:pic>
        <p:nvPicPr>
          <p:cNvPr id="26" name="Gráfico 25" descr="Grupo de hombres con relleno sólido">
            <a:extLst>
              <a:ext uri="{FF2B5EF4-FFF2-40B4-BE49-F238E27FC236}">
                <a16:creationId xmlns:a16="http://schemas.microsoft.com/office/drawing/2014/main" id="{644E1452-01BD-76B1-BC62-94A60430BC8E}"/>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67790" y="5228687"/>
            <a:ext cx="240890" cy="240890"/>
          </a:xfrm>
          <a:prstGeom prst="rect">
            <a:avLst/>
          </a:prstGeom>
        </p:spPr>
      </p:pic>
      <p:pic>
        <p:nvPicPr>
          <p:cNvPr id="28" name="Gráfico 27" descr="Grupo de hombres con relleno sólido">
            <a:extLst>
              <a:ext uri="{FF2B5EF4-FFF2-40B4-BE49-F238E27FC236}">
                <a16:creationId xmlns:a16="http://schemas.microsoft.com/office/drawing/2014/main" id="{85DC6818-571F-F044-0E0F-C454F0708876}"/>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62874" y="5922975"/>
            <a:ext cx="240890" cy="240890"/>
          </a:xfrm>
          <a:prstGeom prst="rect">
            <a:avLst/>
          </a:prstGeom>
        </p:spPr>
      </p:pic>
      <p:sp>
        <p:nvSpPr>
          <p:cNvPr id="2" name="Scrollen: horizontal 1">
            <a:extLst>
              <a:ext uri="{FF2B5EF4-FFF2-40B4-BE49-F238E27FC236}">
                <a16:creationId xmlns:a16="http://schemas.microsoft.com/office/drawing/2014/main" id="{65BE5527-09F7-47A7-DA1F-DCA3A17A4874}"/>
              </a:ext>
            </a:extLst>
          </p:cNvPr>
          <p:cNvSpPr/>
          <p:nvPr/>
        </p:nvSpPr>
        <p:spPr>
          <a:xfrm>
            <a:off x="82044" y="31519"/>
            <a:ext cx="2047545" cy="1141979"/>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13.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Propheten u. ihre Aufgaben</a:t>
            </a:r>
            <a:endParaRPr lang="de-DE" sz="2000" b="1" i="1" noProof="0" dirty="0">
              <a:solidFill>
                <a:schemeClr val="tx1"/>
              </a:solidFill>
              <a:latin typeface="Candara" panose="020E0502030303020204" pitchFamily="34" charset="0"/>
            </a:endParaRPr>
          </a:p>
        </p:txBody>
      </p:sp>
      <p:pic>
        <p:nvPicPr>
          <p:cNvPr id="7" name="Gráfico 29" descr="Narración con relleno sólido">
            <a:extLst>
              <a:ext uri="{FF2B5EF4-FFF2-40B4-BE49-F238E27FC236}">
                <a16:creationId xmlns:a16="http://schemas.microsoft.com/office/drawing/2014/main" id="{F33D559E-4122-F801-5285-3E27C549C573}"/>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718596" y="4599090"/>
            <a:ext cx="240890" cy="240890"/>
          </a:xfrm>
          <a:prstGeom prst="rect">
            <a:avLst/>
          </a:prstGeom>
        </p:spPr>
      </p:pic>
      <p:sp>
        <p:nvSpPr>
          <p:cNvPr id="6" name="CuadroTexto 2">
            <a:extLst>
              <a:ext uri="{FF2B5EF4-FFF2-40B4-BE49-F238E27FC236}">
                <a16:creationId xmlns:a16="http://schemas.microsoft.com/office/drawing/2014/main" id="{F2BADF1C-0831-4BB9-FD66-C9C68B45FA7C}"/>
              </a:ext>
            </a:extLst>
          </p:cNvPr>
          <p:cNvSpPr txBox="1"/>
          <p:nvPr/>
        </p:nvSpPr>
        <p:spPr>
          <a:xfrm>
            <a:off x="2129589" y="72570"/>
            <a:ext cx="10062410" cy="615553"/>
          </a:xfrm>
          <a:prstGeom prst="rect">
            <a:avLst/>
          </a:prstGeom>
          <a:noFill/>
        </p:spPr>
        <p:txBody>
          <a:bodyPr wrap="square">
            <a:spAutoFit/>
          </a:bodyPr>
          <a:lstStyle/>
          <a:p>
            <a:pPr algn="ctr"/>
            <a:r>
              <a:rPr lang="en-US" sz="3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WELCHES WERK VOLLBRACHTEN PROPHETEN?</a:t>
            </a:r>
          </a:p>
        </p:txBody>
      </p:sp>
    </p:spTree>
    <p:extLst>
      <p:ext uri="{BB962C8B-B14F-4D97-AF65-F5344CB8AC3E}">
        <p14:creationId xmlns:p14="http://schemas.microsoft.com/office/powerpoint/2010/main" val="358465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18"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19"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20" dur="500"/>
                                        <p:tgtEl>
                                          <p:spTgt spid="4">
                                            <p:graphicEl>
                                              <a:dgm id="{C448F219-B8A8-42B4-A6CF-DB14E610DA1A}"/>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5" fill="hold" grpId="0" nodeType="clickEffect">
                                  <p:stCondLst>
                                    <p:cond delay="0"/>
                                  </p:stCondLst>
                                  <p:childTnLst>
                                    <p:set>
                                      <p:cBhvr>
                                        <p:cTn id="24"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25" dur="500"/>
                                        <p:tgtEl>
                                          <p:spTgt spid="4">
                                            <p:graphicEl>
                                              <a:dgm id="{1C67A4CD-D8D9-4790-9FCB-FE35047E44B9}"/>
                                            </p:graphicEl>
                                          </p:spTgt>
                                        </p:tgtEl>
                                      </p:cBhvr>
                                    </p:animEffect>
                                  </p:childTnLst>
                                </p:cTn>
                              </p:par>
                              <p:par>
                                <p:cTn id="26" presetID="14" presetClass="entr" presetSubtype="5"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randombar(vertical)">
                                      <p:cBhvr>
                                        <p:cTn id="28" dur="500"/>
                                        <p:tgtEl>
                                          <p:spTgt spid="24"/>
                                        </p:tgtEl>
                                      </p:cBhvr>
                                    </p:animEffect>
                                  </p:childTnLst>
                                </p:cTn>
                              </p:par>
                              <p:par>
                                <p:cTn id="29" presetID="14" presetClass="entr" presetSubtype="5"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randombar(vertical)">
                                      <p:cBhvr>
                                        <p:cTn id="31" dur="500"/>
                                        <p:tgtEl>
                                          <p:spTgt spid="26"/>
                                        </p:tgtEl>
                                      </p:cBhvr>
                                    </p:animEffect>
                                  </p:childTnLst>
                                </p:cTn>
                              </p:par>
                              <p:par>
                                <p:cTn id="32" presetID="14" presetClass="entr" presetSubtype="5"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randombar(vertical)">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25"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42" dur="1000" fill="hold"/>
                                        <p:tgtEl>
                                          <p:spTgt spid="14"/>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14"/>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50"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52" dur="500"/>
                                        <p:tgtEl>
                                          <p:spTgt spid="4">
                                            <p:graphicEl>
                                              <a:dgm id="{596D6B8B-4CCC-48AC-963F-1A7F5F80423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57" dur="500"/>
                                        <p:tgtEl>
                                          <p:spTgt spid="4">
                                            <p:graphicEl>
                                              <a:dgm id="{7C107A4B-B9C0-4C78-B580-4E5C3CAE4211}"/>
                                            </p:graphicEl>
                                          </p:spTgt>
                                        </p:tgtEl>
                                      </p:cBhvr>
                                    </p:animEffect>
                                  </p:childTnLst>
                                </p:cTn>
                              </p:par>
                              <p:par>
                                <p:cTn id="58" presetID="14" presetClass="entr" presetSubtype="5" fill="hold"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randombar(vertical)">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1888959" y="0"/>
            <a:ext cx="10303040" cy="1261884"/>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WELCHE FRAUEN ERHIELTEN DIE GABE </a:t>
            </a:r>
            <a:b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b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DER PROPHETIE</a:t>
            </a:r>
            <a:r>
              <a:rPr lang="en-US"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985263" y="1395629"/>
            <a:ext cx="10072438" cy="646331"/>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5">
                    <a:lumMod val="75000"/>
                  </a:schemeClr>
                </a:solidFill>
                <a:latin typeface="Candara" panose="020E0502030303020204" pitchFamily="34" charset="0"/>
              </a:rPr>
              <a:t>“</a:t>
            </a:r>
            <a:r>
              <a:rPr lang="de-DE" sz="2000" b="1" dirty="0">
                <a:solidFill>
                  <a:schemeClr val="accent5">
                    <a:lumMod val="75000"/>
                  </a:schemeClr>
                </a:solidFill>
                <a:latin typeface="Candara" panose="020E0502030303020204" pitchFamily="34" charset="0"/>
              </a:rPr>
              <a:t>Zu der Zeit war Richterin in Israel die Prophetin Debora, die Frau </a:t>
            </a:r>
            <a:r>
              <a:rPr lang="de-DE" sz="2000" b="1" dirty="0" err="1">
                <a:solidFill>
                  <a:schemeClr val="accent5">
                    <a:lumMod val="75000"/>
                  </a:schemeClr>
                </a:solidFill>
                <a:latin typeface="Candara" panose="020E0502030303020204" pitchFamily="34" charset="0"/>
              </a:rPr>
              <a:t>Lappidots</a:t>
            </a:r>
            <a:r>
              <a:rPr lang="de-DE" sz="2000" b="1" dirty="0">
                <a:solidFill>
                  <a:schemeClr val="accent5">
                    <a:lumMod val="75000"/>
                  </a:schemeClr>
                </a:solidFill>
                <a:latin typeface="Candara" panose="020E0502030303020204" pitchFamily="34" charset="0"/>
              </a:rPr>
              <a:t>.</a:t>
            </a:r>
            <a:r>
              <a:rPr lang="en-US" sz="2000" b="1" dirty="0">
                <a:solidFill>
                  <a:schemeClr val="accent5">
                    <a:lumMod val="75000"/>
                  </a:schemeClr>
                </a:solidFill>
                <a:latin typeface="Candara" panose="020E0502030303020204" pitchFamily="34" charset="0"/>
              </a:rPr>
              <a:t>” </a:t>
            </a:r>
            <a:br>
              <a:rPr lang="en-US" sz="2000" b="1" dirty="0">
                <a:solidFill>
                  <a:schemeClr val="accent5">
                    <a:lumMod val="75000"/>
                  </a:schemeClr>
                </a:solidFill>
                <a:latin typeface="Candara" panose="020E0502030303020204" pitchFamily="34" charset="0"/>
              </a:rPr>
            </a:br>
            <a:r>
              <a:rPr lang="en-US" sz="1600" b="1" dirty="0">
                <a:solidFill>
                  <a:schemeClr val="accent5">
                    <a:lumMod val="75000"/>
                  </a:schemeClr>
                </a:solidFill>
                <a:latin typeface="Candara" panose="020E0502030303020204" pitchFamily="34" charset="0"/>
              </a:rPr>
              <a:t>(Richter 4:4)</a:t>
            </a:r>
            <a:endParaRPr lang="en-US" sz="2000" b="1" dirty="0">
              <a:solidFill>
                <a:schemeClr val="accent5">
                  <a:lumMod val="75000"/>
                </a:schemeClr>
              </a:solidFill>
              <a:latin typeface="Candara" panose="020E0502030303020204" pitchFamily="34"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628648" y="4567740"/>
            <a:ext cx="10934701" cy="1862048"/>
          </a:xfrm>
          <a:prstGeom prst="rect">
            <a:avLst/>
          </a:prstGeom>
          <a:noFill/>
        </p:spPr>
        <p:txBody>
          <a:bodyPr wrap="square" rtlCol="0">
            <a:spAutoFit/>
          </a:bodyPr>
          <a:lstStyle/>
          <a:p>
            <a:pPr algn="ctr">
              <a:spcBef>
                <a:spcPts val="600"/>
              </a:spcBef>
            </a:pPr>
            <a:r>
              <a:rPr lang="de-DE" sz="2200" b="1" dirty="0"/>
              <a:t>Das Alte Testament erwähnt fünf (weibliche)??? Prophetinnen. </a:t>
            </a:r>
            <a:br>
              <a:rPr lang="de-DE" sz="2200" b="1" dirty="0"/>
            </a:br>
            <a:r>
              <a:rPr lang="de-DE" sz="2200" b="1" dirty="0"/>
              <a:t>Eine von ihnen, </a:t>
            </a:r>
            <a:r>
              <a:rPr lang="de-DE" sz="2200" b="1" dirty="0" err="1"/>
              <a:t>Noadja</a:t>
            </a:r>
            <a:r>
              <a:rPr lang="de-DE" sz="2200" b="1" dirty="0"/>
              <a:t>, war eine falsche Prophetin (Neh. 6,14).  
Bezüglich einer anderen, Jesajas Frau, </a:t>
            </a:r>
            <a:br>
              <a:rPr lang="de-DE" sz="2200" b="1" dirty="0"/>
            </a:br>
            <a:r>
              <a:rPr lang="de-DE" sz="2200" b="1" dirty="0"/>
              <a:t>wissen wir nicht, ob sie Prophetin genannt wird, </a:t>
            </a:r>
            <a:br>
              <a:rPr lang="de-DE" sz="2200" b="1" dirty="0"/>
            </a:br>
            <a:r>
              <a:rPr lang="de-DE" sz="2200" b="1" dirty="0"/>
              <a:t>weil sie diese Gabe besaß, oder weil sie die Frau des Propheten war (Jes. 8,3).</a:t>
            </a:r>
            <a:endParaRPr lang="en-US" sz="2200" b="1" dirty="0"/>
          </a:p>
        </p:txBody>
      </p:sp>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82" t="12416" r="8315" b="25963"/>
          <a:stretch>
            <a:fillRect/>
          </a:stretch>
        </p:blipFill>
        <p:spPr>
          <a:xfrm>
            <a:off x="3121904" y="2175705"/>
            <a:ext cx="5948187" cy="2250750"/>
          </a:xfrm>
          <a:prstGeom prst="rect">
            <a:avLst/>
          </a:prstGeom>
          <a:effectLst>
            <a:softEdge rad="127000"/>
          </a:effectLst>
        </p:spPr>
      </p:pic>
      <p:sp>
        <p:nvSpPr>
          <p:cNvPr id="2" name="Scrollen: horizontal 1">
            <a:extLst>
              <a:ext uri="{FF2B5EF4-FFF2-40B4-BE49-F238E27FC236}">
                <a16:creationId xmlns:a16="http://schemas.microsoft.com/office/drawing/2014/main" id="{9F4DCD3E-5872-949F-ACC5-CB0C0891E0E1}"/>
              </a:ext>
            </a:extLst>
          </p:cNvPr>
          <p:cNvSpPr/>
          <p:nvPr/>
        </p:nvSpPr>
        <p:spPr>
          <a:xfrm>
            <a:off x="66327" y="50782"/>
            <a:ext cx="1837872" cy="93410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14.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Prophetinnen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bg/>
                                          </p:spTgt>
                                        </p:tgtEl>
                                        <p:attrNameLst>
                                          <p:attrName>style.visibility</p:attrName>
                                        </p:attrNameLst>
                                      </p:cBhvr>
                                      <p:to>
                                        <p:strVal val="visible"/>
                                      </p:to>
                                    </p:set>
                                    <p:animEffect transition="in" filter="wipe(left)">
                                      <p:cBhvr>
                                        <p:cTn id="23" dur="500"/>
                                        <p:tgtEl>
                                          <p:spTgt spid="2">
                                            <p:bg/>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txEl>
                                              <p:pRg st="0" end="0"/>
                                            </p:txEl>
                                          </p:spTgt>
                                        </p:tgtEl>
                                        <p:attrNameLst>
                                          <p:attrName>style.visibility</p:attrName>
                                        </p:attrNameLst>
                                      </p:cBhvr>
                                      <p:to>
                                        <p:strVal val="visible"/>
                                      </p:to>
                                    </p:set>
                                    <p:animEffect transition="in" filter="wipe(left)">
                                      <p:cBhvr>
                                        <p:cTn id="26" dur="500"/>
                                        <p:tgtEl>
                                          <p:spTgt spid="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32E28624-004D-3AEE-06C3-8A7A87451195}"/>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AE33CAB3-F5FA-BDE3-53B0-5D1CC6524F55}"/>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8A64029F-5E47-5273-4EFE-D4B256584196}"/>
              </a:ext>
            </a:extLst>
          </p:cNvPr>
          <p:cNvSpPr txBox="1"/>
          <p:nvPr/>
        </p:nvSpPr>
        <p:spPr>
          <a:xfrm>
            <a:off x="1888959" y="0"/>
            <a:ext cx="10303040" cy="1261884"/>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WELCHE FRAUEN ERHIELTEN DIE GABE </a:t>
            </a:r>
            <a:b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b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DER PROPHETIE</a:t>
            </a:r>
            <a:r>
              <a:rPr lang="en-US"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F964B322-6C98-9AB7-09D3-4B419B584694}"/>
              </a:ext>
            </a:extLst>
          </p:cNvPr>
          <p:cNvSpPr txBox="1"/>
          <p:nvPr/>
        </p:nvSpPr>
        <p:spPr>
          <a:xfrm>
            <a:off x="1070002" y="1271240"/>
            <a:ext cx="10072438" cy="646331"/>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5">
                    <a:lumMod val="75000"/>
                  </a:schemeClr>
                </a:solidFill>
                <a:latin typeface="Candara" panose="020E0502030303020204" pitchFamily="34" charset="0"/>
              </a:rPr>
              <a:t>“</a:t>
            </a:r>
            <a:r>
              <a:rPr lang="de-DE" sz="2000" b="1" dirty="0">
                <a:solidFill>
                  <a:schemeClr val="accent5">
                    <a:lumMod val="75000"/>
                  </a:schemeClr>
                </a:solidFill>
                <a:latin typeface="Candara" panose="020E0502030303020204" pitchFamily="34" charset="0"/>
              </a:rPr>
              <a:t>Zu der Zeit war Richterin in Israel die Prophetin Debora, die Frau </a:t>
            </a:r>
            <a:r>
              <a:rPr lang="de-DE" sz="2000" b="1" dirty="0" err="1">
                <a:solidFill>
                  <a:schemeClr val="accent5">
                    <a:lumMod val="75000"/>
                  </a:schemeClr>
                </a:solidFill>
                <a:latin typeface="Candara" panose="020E0502030303020204" pitchFamily="34" charset="0"/>
              </a:rPr>
              <a:t>Lappidots</a:t>
            </a:r>
            <a:r>
              <a:rPr lang="de-DE" sz="2000" b="1" dirty="0">
                <a:solidFill>
                  <a:schemeClr val="accent5">
                    <a:lumMod val="75000"/>
                  </a:schemeClr>
                </a:solidFill>
                <a:latin typeface="Candara" panose="020E0502030303020204" pitchFamily="34" charset="0"/>
              </a:rPr>
              <a:t>.</a:t>
            </a:r>
            <a:r>
              <a:rPr lang="en-US" sz="2000" b="1" dirty="0">
                <a:solidFill>
                  <a:schemeClr val="accent5">
                    <a:lumMod val="75000"/>
                  </a:schemeClr>
                </a:solidFill>
                <a:latin typeface="Candara" panose="020E0502030303020204" pitchFamily="34" charset="0"/>
              </a:rPr>
              <a:t>” </a:t>
            </a:r>
            <a:br>
              <a:rPr lang="en-US" sz="2000" b="1" dirty="0">
                <a:solidFill>
                  <a:schemeClr val="accent5">
                    <a:lumMod val="75000"/>
                  </a:schemeClr>
                </a:solidFill>
                <a:latin typeface="Candara" panose="020E0502030303020204" pitchFamily="34" charset="0"/>
              </a:rPr>
            </a:br>
            <a:r>
              <a:rPr lang="en-US" sz="1600" b="1" dirty="0">
                <a:solidFill>
                  <a:schemeClr val="accent5">
                    <a:lumMod val="75000"/>
                  </a:schemeClr>
                </a:solidFill>
                <a:latin typeface="Candara" panose="020E0502030303020204" pitchFamily="34" charset="0"/>
              </a:rPr>
              <a:t>(Richter 4:4)</a:t>
            </a:r>
            <a:endParaRPr lang="en-US" sz="2000" b="1" dirty="0">
              <a:solidFill>
                <a:schemeClr val="accent5">
                  <a:lumMod val="75000"/>
                </a:schemeClr>
              </a:solidFill>
              <a:latin typeface="Candara" panose="020E0502030303020204" pitchFamily="34" charset="0"/>
            </a:endParaRPr>
          </a:p>
        </p:txBody>
      </p:sp>
      <p:pic>
        <p:nvPicPr>
          <p:cNvPr id="4" name="Imagen 3">
            <a:extLst>
              <a:ext uri="{FF2B5EF4-FFF2-40B4-BE49-F238E27FC236}">
                <a16:creationId xmlns:a16="http://schemas.microsoft.com/office/drawing/2014/main" id="{EC1996EE-2E34-6E21-E8DE-4E435AF23764}"/>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35001" y="2104261"/>
            <a:ext cx="5452483" cy="2757671"/>
          </a:xfrm>
          <a:prstGeom prst="rect">
            <a:avLst/>
          </a:prstGeom>
          <a:effectLst>
            <a:softEdge rad="127000"/>
          </a:effectLst>
        </p:spPr>
      </p:pic>
      <p:sp>
        <p:nvSpPr>
          <p:cNvPr id="11" name="CuadroTexto 10">
            <a:extLst>
              <a:ext uri="{FF2B5EF4-FFF2-40B4-BE49-F238E27FC236}">
                <a16:creationId xmlns:a16="http://schemas.microsoft.com/office/drawing/2014/main" id="{135C025F-00D8-1686-D4B1-694813F960E2}"/>
              </a:ext>
            </a:extLst>
          </p:cNvPr>
          <p:cNvSpPr txBox="1"/>
          <p:nvPr/>
        </p:nvSpPr>
        <p:spPr>
          <a:xfrm>
            <a:off x="6095998" y="2140053"/>
            <a:ext cx="5133279" cy="4159147"/>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de-DE" sz="2800" b="1" dirty="0">
                <a:solidFill>
                  <a:schemeClr val="accent4">
                    <a:lumMod val="40000"/>
                    <a:lumOff val="60000"/>
                  </a:schemeClr>
                </a:solidFill>
                <a:effectLst>
                  <a:outerShdw blurRad="38100" dist="38100" dir="2700000" algn="tl">
                    <a:srgbClr val="000000">
                      <a:alpha val="43137"/>
                    </a:srgbClr>
                  </a:outerShdw>
                </a:effectLst>
              </a:rPr>
              <a:t>MIRIAM: </a:t>
            </a:r>
            <a:br>
              <a:rPr lang="de-DE" sz="2800" b="1" dirty="0">
                <a:solidFill>
                  <a:schemeClr val="accent4">
                    <a:lumMod val="40000"/>
                    <a:lumOff val="60000"/>
                  </a:schemeClr>
                </a:solidFill>
                <a:effectLst>
                  <a:outerShdw blurRad="38100" dist="38100" dir="2700000" algn="tl">
                    <a:srgbClr val="000000">
                      <a:alpha val="43137"/>
                    </a:srgbClr>
                  </a:outerShdw>
                </a:effectLst>
              </a:rPr>
            </a:br>
            <a:r>
              <a:rPr lang="de-DE" sz="2800" b="1" dirty="0">
                <a:solidFill>
                  <a:schemeClr val="accent4">
                    <a:lumMod val="40000"/>
                    <a:lumOff val="60000"/>
                  </a:schemeClr>
                </a:solidFill>
                <a:effectLst>
                  <a:outerShdw blurRad="38100" dist="38100" dir="2700000" algn="tl">
                    <a:srgbClr val="000000">
                      <a:alpha val="43137"/>
                    </a:srgbClr>
                  </a:outerShdw>
                </a:effectLst>
              </a:rPr>
              <a:t>Als Prophetin </a:t>
            </a:r>
            <a:br>
              <a:rPr lang="de-DE" sz="2800" b="1" dirty="0">
                <a:solidFill>
                  <a:schemeClr val="accent4">
                    <a:lumMod val="40000"/>
                    <a:lumOff val="60000"/>
                  </a:schemeClr>
                </a:solidFill>
                <a:effectLst>
                  <a:outerShdw blurRad="38100" dist="38100" dir="2700000" algn="tl">
                    <a:srgbClr val="000000">
                      <a:alpha val="43137"/>
                    </a:srgbClr>
                  </a:outerShdw>
                </a:effectLst>
              </a:rPr>
            </a:br>
            <a:r>
              <a:rPr lang="de-DE" sz="2800" b="1" dirty="0">
                <a:solidFill>
                  <a:schemeClr val="accent4">
                    <a:lumMod val="40000"/>
                    <a:lumOff val="60000"/>
                  </a:schemeClr>
                </a:solidFill>
                <a:effectLst>
                  <a:outerShdw blurRad="38100" dist="38100" dir="2700000" algn="tl">
                    <a:srgbClr val="000000">
                      <a:alpha val="43137"/>
                    </a:srgbClr>
                  </a:outerShdw>
                </a:effectLst>
              </a:rPr>
              <a:t>führte sie die Frauen </a:t>
            </a:r>
            <a:br>
              <a:rPr lang="de-DE" sz="2800" b="1" dirty="0">
                <a:solidFill>
                  <a:schemeClr val="accent4">
                    <a:lumMod val="40000"/>
                    <a:lumOff val="60000"/>
                  </a:schemeClr>
                </a:solidFill>
                <a:effectLst>
                  <a:outerShdw blurRad="38100" dist="38100" dir="2700000" algn="tl">
                    <a:srgbClr val="000000">
                      <a:alpha val="43137"/>
                    </a:srgbClr>
                  </a:outerShdw>
                </a:effectLst>
              </a:rPr>
            </a:br>
            <a:r>
              <a:rPr lang="de-DE" sz="2800" b="1" dirty="0">
                <a:solidFill>
                  <a:schemeClr val="accent4">
                    <a:lumMod val="40000"/>
                    <a:lumOff val="60000"/>
                  </a:schemeClr>
                </a:solidFill>
                <a:effectLst>
                  <a:outerShdw blurRad="38100" dist="38100" dir="2700000" algn="tl">
                    <a:srgbClr val="000000">
                      <a:alpha val="43137"/>
                    </a:srgbClr>
                  </a:outerShdw>
                </a:effectLst>
              </a:rPr>
              <a:t>nach der Überquerung </a:t>
            </a:r>
            <a:br>
              <a:rPr lang="de-DE" sz="2800" b="1" dirty="0">
                <a:solidFill>
                  <a:schemeClr val="accent4">
                    <a:lumMod val="40000"/>
                    <a:lumOff val="60000"/>
                  </a:schemeClr>
                </a:solidFill>
                <a:effectLst>
                  <a:outerShdw blurRad="38100" dist="38100" dir="2700000" algn="tl">
                    <a:srgbClr val="000000">
                      <a:alpha val="43137"/>
                    </a:srgbClr>
                  </a:outerShdw>
                </a:effectLst>
              </a:rPr>
            </a:br>
            <a:r>
              <a:rPr lang="de-DE" sz="2800" b="1" dirty="0">
                <a:solidFill>
                  <a:schemeClr val="accent4">
                    <a:lumMod val="40000"/>
                    <a:lumOff val="60000"/>
                  </a:schemeClr>
                </a:solidFill>
                <a:effectLst>
                  <a:outerShdw blurRad="38100" dist="38100" dir="2700000" algn="tl">
                    <a:srgbClr val="000000">
                      <a:alpha val="43137"/>
                    </a:srgbClr>
                  </a:outerShdw>
                </a:effectLst>
              </a:rPr>
              <a:t>des Roten Meeres im Gesang.</a:t>
            </a:r>
          </a:p>
          <a:p>
            <a:pPr>
              <a:spcBef>
                <a:spcPts val="600"/>
              </a:spcBef>
            </a:pPr>
            <a:r>
              <a:rPr lang="de-DE" sz="2800" b="1" dirty="0">
                <a:solidFill>
                  <a:schemeClr val="accent4">
                    <a:lumMod val="40000"/>
                    <a:lumOff val="60000"/>
                  </a:schemeClr>
                </a:solidFill>
                <a:effectLst>
                  <a:outerShdw blurRad="38100" dist="38100" dir="2700000" algn="tl">
                    <a:srgbClr val="000000">
                      <a:alpha val="43137"/>
                    </a:srgbClr>
                  </a:outerShdw>
                </a:effectLst>
              </a:rPr>
              <a:t>Sie half auch ihren Brüdern, das Volk auf ihrer Pilgerreise in der Wüste zu führen. </a:t>
            </a:r>
            <a:br>
              <a:rPr lang="de-DE" sz="2800" b="1" dirty="0">
                <a:solidFill>
                  <a:schemeClr val="accent4">
                    <a:lumMod val="40000"/>
                    <a:lumOff val="60000"/>
                  </a:schemeClr>
                </a:solidFill>
                <a:effectLst>
                  <a:outerShdw blurRad="38100" dist="38100" dir="2700000" algn="tl">
                    <a:srgbClr val="000000">
                      <a:alpha val="43137"/>
                    </a:srgbClr>
                  </a:outerShdw>
                </a:effectLst>
              </a:rPr>
            </a:br>
            <a:r>
              <a:rPr lang="de-DE" sz="2800" b="1" dirty="0">
                <a:solidFill>
                  <a:schemeClr val="accent4">
                    <a:lumMod val="40000"/>
                    <a:lumOff val="60000"/>
                  </a:schemeClr>
                </a:solidFill>
                <a:effectLst>
                  <a:outerShdw blurRad="38100" dist="38100" dir="2700000" algn="tl">
                    <a:srgbClr val="000000">
                      <a:alpha val="43137"/>
                    </a:srgbClr>
                  </a:outerShdw>
                </a:effectLst>
              </a:rPr>
              <a:t>(2. Mos. 15,20; Micha 6,4).</a:t>
            </a:r>
            <a:endParaRPr lang="en-US" sz="2800" b="1" noProof="0" dirty="0">
              <a:solidFill>
                <a:schemeClr val="bg1"/>
              </a:solidFill>
              <a:effectLst>
                <a:outerShdw blurRad="38100" dist="38100" dir="2700000" algn="tl">
                  <a:srgbClr val="000000">
                    <a:alpha val="43137"/>
                  </a:srgbClr>
                </a:outerShdw>
              </a:effectLst>
            </a:endParaRPr>
          </a:p>
        </p:txBody>
      </p:sp>
      <p:sp>
        <p:nvSpPr>
          <p:cNvPr id="2" name="Scrollen: horizontal 1">
            <a:extLst>
              <a:ext uri="{FF2B5EF4-FFF2-40B4-BE49-F238E27FC236}">
                <a16:creationId xmlns:a16="http://schemas.microsoft.com/office/drawing/2014/main" id="{EE30EBC5-9F62-2F36-C92C-282DEAB37980}"/>
              </a:ext>
            </a:extLst>
          </p:cNvPr>
          <p:cNvSpPr/>
          <p:nvPr/>
        </p:nvSpPr>
        <p:spPr>
          <a:xfrm>
            <a:off x="66327" y="50782"/>
            <a:ext cx="1837872" cy="93410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14.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Prophetinnen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375427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F9F19910-CB22-234D-1B77-7A7E3DE23B24}"/>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83C48BDF-2ED0-EEA2-1B1A-17134D53EF9B}"/>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61EAC2-5241-F7EA-DDFB-16636A6025C0}"/>
              </a:ext>
            </a:extLst>
          </p:cNvPr>
          <p:cNvSpPr txBox="1"/>
          <p:nvPr/>
        </p:nvSpPr>
        <p:spPr>
          <a:xfrm>
            <a:off x="1888959" y="0"/>
            <a:ext cx="10303040" cy="1261884"/>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WELCHE FRAUEN ERHIELTEN DIE GABE </a:t>
            </a:r>
            <a:b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b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DER PROPHETIE</a:t>
            </a:r>
            <a:r>
              <a:rPr lang="en-US"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96746C7C-DEF3-1E03-E830-0F1519B95F80}"/>
              </a:ext>
            </a:extLst>
          </p:cNvPr>
          <p:cNvSpPr txBox="1"/>
          <p:nvPr/>
        </p:nvSpPr>
        <p:spPr>
          <a:xfrm>
            <a:off x="1070002" y="1271240"/>
            <a:ext cx="10072438" cy="646331"/>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5">
                    <a:lumMod val="75000"/>
                  </a:schemeClr>
                </a:solidFill>
                <a:latin typeface="Candara" panose="020E0502030303020204" pitchFamily="34" charset="0"/>
              </a:rPr>
              <a:t>“</a:t>
            </a:r>
            <a:r>
              <a:rPr lang="de-DE" sz="2000" b="1" dirty="0">
                <a:solidFill>
                  <a:schemeClr val="accent5">
                    <a:lumMod val="75000"/>
                  </a:schemeClr>
                </a:solidFill>
                <a:latin typeface="Candara" panose="020E0502030303020204" pitchFamily="34" charset="0"/>
              </a:rPr>
              <a:t>Zu der Zeit war Richterin in Israel die Prophetin Debora, die Frau </a:t>
            </a:r>
            <a:r>
              <a:rPr lang="de-DE" sz="2000" b="1" dirty="0" err="1">
                <a:solidFill>
                  <a:schemeClr val="accent5">
                    <a:lumMod val="75000"/>
                  </a:schemeClr>
                </a:solidFill>
                <a:latin typeface="Candara" panose="020E0502030303020204" pitchFamily="34" charset="0"/>
              </a:rPr>
              <a:t>Lappidots</a:t>
            </a:r>
            <a:r>
              <a:rPr lang="de-DE" sz="2000" b="1" dirty="0">
                <a:solidFill>
                  <a:schemeClr val="accent5">
                    <a:lumMod val="75000"/>
                  </a:schemeClr>
                </a:solidFill>
                <a:latin typeface="Candara" panose="020E0502030303020204" pitchFamily="34" charset="0"/>
              </a:rPr>
              <a:t>.</a:t>
            </a:r>
            <a:r>
              <a:rPr lang="en-US" sz="2000" b="1" dirty="0">
                <a:solidFill>
                  <a:schemeClr val="accent5">
                    <a:lumMod val="75000"/>
                  </a:schemeClr>
                </a:solidFill>
                <a:latin typeface="Candara" panose="020E0502030303020204" pitchFamily="34" charset="0"/>
              </a:rPr>
              <a:t>” </a:t>
            </a:r>
            <a:br>
              <a:rPr lang="en-US" sz="2000" b="1" dirty="0">
                <a:solidFill>
                  <a:schemeClr val="accent5">
                    <a:lumMod val="75000"/>
                  </a:schemeClr>
                </a:solidFill>
                <a:latin typeface="Candara" panose="020E0502030303020204" pitchFamily="34" charset="0"/>
              </a:rPr>
            </a:br>
            <a:r>
              <a:rPr lang="en-US" sz="1600" b="1" dirty="0">
                <a:solidFill>
                  <a:schemeClr val="accent5">
                    <a:lumMod val="75000"/>
                  </a:schemeClr>
                </a:solidFill>
                <a:latin typeface="Candara" panose="020E0502030303020204" pitchFamily="34" charset="0"/>
              </a:rPr>
              <a:t>(Richter 4:4)</a:t>
            </a:r>
            <a:endParaRPr lang="en-US" sz="2000" b="1" dirty="0">
              <a:solidFill>
                <a:schemeClr val="accent5">
                  <a:lumMod val="75000"/>
                </a:schemeClr>
              </a:solidFill>
              <a:latin typeface="Candara" panose="020E0502030303020204" pitchFamily="34" charset="0"/>
            </a:endParaRPr>
          </a:p>
        </p:txBody>
      </p:sp>
      <p:sp>
        <p:nvSpPr>
          <p:cNvPr id="9" name="CuadroTexto 8">
            <a:extLst>
              <a:ext uri="{FF2B5EF4-FFF2-40B4-BE49-F238E27FC236}">
                <a16:creationId xmlns:a16="http://schemas.microsoft.com/office/drawing/2014/main" id="{E302FCF3-B148-5A26-E241-FF1BB9128392}"/>
              </a:ext>
            </a:extLst>
          </p:cNvPr>
          <p:cNvSpPr txBox="1"/>
          <p:nvPr/>
        </p:nvSpPr>
        <p:spPr>
          <a:xfrm>
            <a:off x="5266624" y="2104261"/>
            <a:ext cx="5761932" cy="4251934"/>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de-DE" sz="2800" b="1" dirty="0">
                <a:solidFill>
                  <a:schemeClr val="accent2">
                    <a:lumMod val="40000"/>
                    <a:lumOff val="60000"/>
                  </a:schemeClr>
                </a:solidFill>
                <a:effectLst>
                  <a:outerShdw blurRad="38100" dist="38100" dir="2700000" algn="tl">
                    <a:srgbClr val="000000">
                      <a:alpha val="43137"/>
                    </a:srgbClr>
                  </a:outerShdw>
                </a:effectLst>
              </a:rPr>
              <a:t>DEBORA.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Sie bekleidete das Doppelamt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der Prophetin und Richterin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und führte das Volk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gemeinsam mit Barak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im Kampf gegen Sisera. </a:t>
            </a:r>
          </a:p>
          <a:p>
            <a:pPr>
              <a:spcBef>
                <a:spcPts val="600"/>
              </a:spcBef>
            </a:pPr>
            <a:r>
              <a:rPr lang="de-DE" sz="2800" b="1" dirty="0">
                <a:solidFill>
                  <a:schemeClr val="accent2">
                    <a:lumMod val="40000"/>
                    <a:lumOff val="60000"/>
                  </a:schemeClr>
                </a:solidFill>
                <a:effectLst>
                  <a:outerShdw blurRad="38100" dist="38100" dir="2700000" algn="tl">
                    <a:srgbClr val="000000">
                      <a:alpha val="43137"/>
                    </a:srgbClr>
                  </a:outerShdw>
                </a:effectLst>
              </a:rPr>
              <a:t>Nach dem Sieg sang sie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ein prophetisches Loblied </a:t>
            </a:r>
            <a:br>
              <a:rPr lang="de-DE" sz="2800" b="1" dirty="0">
                <a:solidFill>
                  <a:schemeClr val="accent2">
                    <a:lumMod val="40000"/>
                    <a:lumOff val="60000"/>
                  </a:schemeClr>
                </a:solidFill>
                <a:effectLst>
                  <a:outerShdw blurRad="38100" dist="38100" dir="2700000" algn="tl">
                    <a:srgbClr val="000000">
                      <a:alpha val="43137"/>
                    </a:srgbClr>
                  </a:outerShdw>
                </a:effectLst>
              </a:rPr>
            </a:br>
            <a:r>
              <a:rPr lang="de-DE" sz="2800" b="1" dirty="0">
                <a:solidFill>
                  <a:schemeClr val="accent2">
                    <a:lumMod val="40000"/>
                    <a:lumOff val="60000"/>
                  </a:schemeClr>
                </a:solidFill>
                <a:effectLst>
                  <a:outerShdw blurRad="38100" dist="38100" dir="2700000" algn="tl">
                    <a:srgbClr val="000000">
                      <a:alpha val="43137"/>
                    </a:srgbClr>
                  </a:outerShdw>
                </a:effectLst>
              </a:rPr>
              <a:t>(Richter 4,4-9; 5,1).</a:t>
            </a:r>
            <a:endParaRPr lang="en-US" sz="28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5516AA50-5D73-3F65-F459-0AE35994AA2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64729" y="2064317"/>
            <a:ext cx="4486053" cy="3330444"/>
          </a:xfrm>
          <a:prstGeom prst="rect">
            <a:avLst/>
          </a:prstGeom>
          <a:effectLst>
            <a:softEdge rad="127000"/>
          </a:effectLst>
        </p:spPr>
      </p:pic>
      <p:sp>
        <p:nvSpPr>
          <p:cNvPr id="2" name="Scrollen: horizontal 1">
            <a:extLst>
              <a:ext uri="{FF2B5EF4-FFF2-40B4-BE49-F238E27FC236}">
                <a16:creationId xmlns:a16="http://schemas.microsoft.com/office/drawing/2014/main" id="{97B90AEA-6096-F6E0-4789-4D0356CB57D9}"/>
              </a:ext>
            </a:extLst>
          </p:cNvPr>
          <p:cNvSpPr/>
          <p:nvPr/>
        </p:nvSpPr>
        <p:spPr>
          <a:xfrm>
            <a:off x="66327" y="50782"/>
            <a:ext cx="1837872" cy="93410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14.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Prophetinnen</a:t>
            </a:r>
            <a:endParaRPr lang="de-DE" sz="2000" b="1" i="1" noProof="0" dirty="0">
              <a:solidFill>
                <a:schemeClr val="tx1"/>
              </a:solidFill>
              <a:latin typeface="Candara" panose="020E0502030303020204" pitchFamily="34" charset="0"/>
            </a:endParaRPr>
          </a:p>
        </p:txBody>
      </p:sp>
      <p:sp>
        <p:nvSpPr>
          <p:cNvPr id="8" name="Textfeld 7">
            <a:extLst>
              <a:ext uri="{FF2B5EF4-FFF2-40B4-BE49-F238E27FC236}">
                <a16:creationId xmlns:a16="http://schemas.microsoft.com/office/drawing/2014/main" id="{66E4E897-FF2C-43AB-5677-4303B880DC80}"/>
              </a:ext>
            </a:extLst>
          </p:cNvPr>
          <p:cNvSpPr txBox="1"/>
          <p:nvPr/>
        </p:nvSpPr>
        <p:spPr>
          <a:xfrm>
            <a:off x="3479180" y="1694985"/>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361566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anim calcmode="lin" valueType="num">
                                      <p:cBhvr>
                                        <p:cTn id="10" dur="500" fill="hold"/>
                                        <p:tgtEl>
                                          <p:spTgt spid="13"/>
                                        </p:tgtEl>
                                        <p:attrNameLst>
                                          <p:attrName>ppt_x</p:attrName>
                                        </p:attrNameLst>
                                      </p:cBhvr>
                                      <p:tavLst>
                                        <p:tav tm="0">
                                          <p:val>
                                            <p:fltVal val="0.5"/>
                                          </p:val>
                                        </p:tav>
                                        <p:tav tm="100000">
                                          <p:val>
                                            <p:strVal val="#ppt_x"/>
                                          </p:val>
                                        </p:tav>
                                      </p:tavLst>
                                    </p:anim>
                                    <p:anim calcmode="lin" valueType="num">
                                      <p:cBhvr>
                                        <p:cTn id="11" dur="50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anim calcmode="lin" valueType="num">
                                      <p:cBhvr>
                                        <p:cTn id="17" dur="500" fill="hold"/>
                                        <p:tgtEl>
                                          <p:spTgt spid="9"/>
                                        </p:tgtEl>
                                        <p:attrNameLst>
                                          <p:attrName>ppt_x</p:attrName>
                                        </p:attrNameLst>
                                      </p:cBhvr>
                                      <p:tavLst>
                                        <p:tav tm="0">
                                          <p:val>
                                            <p:fltVal val="0.5"/>
                                          </p:val>
                                        </p:tav>
                                        <p:tav tm="100000">
                                          <p:val>
                                            <p:strVal val="#ppt_x"/>
                                          </p:val>
                                        </p:tav>
                                      </p:tavLst>
                                    </p:anim>
                                    <p:anim calcmode="lin" valueType="num">
                                      <p:cBhvr>
                                        <p:cTn id="18" dur="50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493D1A10-91FD-2370-CFE4-F8F4589BDEA8}"/>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BF1AB4C3-FAEA-ECD8-55D7-F617C9B23353}"/>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3BD08AB-9302-5ACA-EBCC-2730037F874A}"/>
              </a:ext>
            </a:extLst>
          </p:cNvPr>
          <p:cNvSpPr txBox="1"/>
          <p:nvPr/>
        </p:nvSpPr>
        <p:spPr>
          <a:xfrm>
            <a:off x="1888959" y="0"/>
            <a:ext cx="10303040" cy="1261884"/>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WELCHE FRAUEN ERHIELTEN DIE GABE </a:t>
            </a:r>
            <a:b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br>
            <a:r>
              <a:rPr lang="de-DE"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DER PROPHETIE</a:t>
            </a:r>
            <a:r>
              <a:rPr lang="en-US" sz="3800" b="1" spc="-10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B0FB77E7-1FB3-7B6A-B692-04233D53EFAF}"/>
              </a:ext>
            </a:extLst>
          </p:cNvPr>
          <p:cNvSpPr txBox="1"/>
          <p:nvPr/>
        </p:nvSpPr>
        <p:spPr>
          <a:xfrm>
            <a:off x="1070002" y="1271240"/>
            <a:ext cx="10072438" cy="646331"/>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5">
                    <a:lumMod val="75000"/>
                  </a:schemeClr>
                </a:solidFill>
                <a:latin typeface="Candara" panose="020E0502030303020204" pitchFamily="34" charset="0"/>
              </a:rPr>
              <a:t>“</a:t>
            </a:r>
            <a:r>
              <a:rPr lang="de-DE" sz="2000" b="1" dirty="0">
                <a:solidFill>
                  <a:schemeClr val="accent5">
                    <a:lumMod val="75000"/>
                  </a:schemeClr>
                </a:solidFill>
                <a:latin typeface="Candara" panose="020E0502030303020204" pitchFamily="34" charset="0"/>
              </a:rPr>
              <a:t>Zu der Zeit war Richterin in Israel die Prophetin Debora, die Frau </a:t>
            </a:r>
            <a:r>
              <a:rPr lang="de-DE" sz="2000" b="1" dirty="0" err="1">
                <a:solidFill>
                  <a:schemeClr val="accent5">
                    <a:lumMod val="75000"/>
                  </a:schemeClr>
                </a:solidFill>
                <a:latin typeface="Candara" panose="020E0502030303020204" pitchFamily="34" charset="0"/>
              </a:rPr>
              <a:t>Lappidots</a:t>
            </a:r>
            <a:r>
              <a:rPr lang="de-DE" sz="2000" b="1" dirty="0">
                <a:solidFill>
                  <a:schemeClr val="accent5">
                    <a:lumMod val="75000"/>
                  </a:schemeClr>
                </a:solidFill>
                <a:latin typeface="Candara" panose="020E0502030303020204" pitchFamily="34" charset="0"/>
              </a:rPr>
              <a:t>.</a:t>
            </a:r>
            <a:r>
              <a:rPr lang="en-US" sz="2000" b="1" dirty="0">
                <a:solidFill>
                  <a:schemeClr val="accent5">
                    <a:lumMod val="75000"/>
                  </a:schemeClr>
                </a:solidFill>
                <a:latin typeface="Candara" panose="020E0502030303020204" pitchFamily="34" charset="0"/>
              </a:rPr>
              <a:t>” </a:t>
            </a:r>
            <a:br>
              <a:rPr lang="en-US" sz="2000" b="1" dirty="0">
                <a:solidFill>
                  <a:schemeClr val="accent5">
                    <a:lumMod val="75000"/>
                  </a:schemeClr>
                </a:solidFill>
                <a:latin typeface="Candara" panose="020E0502030303020204" pitchFamily="34" charset="0"/>
              </a:rPr>
            </a:br>
            <a:r>
              <a:rPr lang="en-US" sz="1600" b="1" dirty="0">
                <a:solidFill>
                  <a:schemeClr val="accent5">
                    <a:lumMod val="75000"/>
                  </a:schemeClr>
                </a:solidFill>
                <a:latin typeface="Candara" panose="020E0502030303020204" pitchFamily="34" charset="0"/>
              </a:rPr>
              <a:t>(Richter 4:4)</a:t>
            </a:r>
            <a:endParaRPr lang="en-US" sz="2000" b="1" dirty="0">
              <a:solidFill>
                <a:schemeClr val="accent5">
                  <a:lumMod val="75000"/>
                </a:schemeClr>
              </a:solidFill>
              <a:latin typeface="Candara" panose="020E0502030303020204" pitchFamily="34" charset="0"/>
            </a:endParaRPr>
          </a:p>
        </p:txBody>
      </p:sp>
      <p:sp>
        <p:nvSpPr>
          <p:cNvPr id="7" name="CuadroTexto 6">
            <a:extLst>
              <a:ext uri="{FF2B5EF4-FFF2-40B4-BE49-F238E27FC236}">
                <a16:creationId xmlns:a16="http://schemas.microsoft.com/office/drawing/2014/main" id="{A336052C-90A1-6B8F-3807-6CA9B7DE4121}"/>
              </a:ext>
            </a:extLst>
          </p:cNvPr>
          <p:cNvSpPr txBox="1"/>
          <p:nvPr/>
        </p:nvSpPr>
        <p:spPr>
          <a:xfrm>
            <a:off x="403534" y="2064317"/>
            <a:ext cx="5317042" cy="38139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de-DE" sz="2400" b="1" dirty="0">
                <a:solidFill>
                  <a:schemeClr val="accent1">
                    <a:lumMod val="40000"/>
                    <a:lumOff val="60000"/>
                  </a:schemeClr>
                </a:solidFill>
                <a:effectLst>
                  <a:outerShdw blurRad="38100" dist="38100" dir="2700000" algn="tl">
                    <a:srgbClr val="000000">
                      <a:alpha val="43137"/>
                    </a:srgbClr>
                  </a:outerShdw>
                </a:effectLst>
              </a:rPr>
              <a:t>HULDA. </a:t>
            </a:r>
            <a:br>
              <a:rPr lang="de-DE" sz="2400" b="1" dirty="0">
                <a:solidFill>
                  <a:schemeClr val="accent1">
                    <a:lumMod val="40000"/>
                    <a:lumOff val="60000"/>
                  </a:schemeClr>
                </a:solidFill>
                <a:effectLst>
                  <a:outerShdw blurRad="38100" dist="38100" dir="2700000" algn="tl">
                    <a:srgbClr val="000000">
                      <a:alpha val="43137"/>
                    </a:srgbClr>
                  </a:outerShdw>
                </a:effectLst>
              </a:rPr>
            </a:br>
            <a:r>
              <a:rPr lang="de-DE" sz="2400" b="1" dirty="0">
                <a:solidFill>
                  <a:schemeClr val="accent1">
                    <a:lumMod val="40000"/>
                    <a:lumOff val="60000"/>
                  </a:schemeClr>
                </a:solidFill>
                <a:effectLst>
                  <a:outerShdw blurRad="38100" dist="38100" dir="2700000" algn="tl">
                    <a:srgbClr val="000000">
                      <a:alpha val="43137"/>
                    </a:srgbClr>
                  </a:outerShdw>
                </a:effectLst>
              </a:rPr>
              <a:t>Sie wurde von Josia wegen des GESETZESBUCHES befragt, </a:t>
            </a:r>
            <a:br>
              <a:rPr lang="de-DE" sz="2400" b="1" dirty="0">
                <a:solidFill>
                  <a:schemeClr val="accent1">
                    <a:lumMod val="40000"/>
                    <a:lumOff val="60000"/>
                  </a:schemeClr>
                </a:solidFill>
                <a:effectLst>
                  <a:outerShdw blurRad="38100" dist="38100" dir="2700000" algn="tl">
                    <a:srgbClr val="000000">
                      <a:alpha val="43137"/>
                    </a:srgbClr>
                  </a:outerShdw>
                </a:effectLst>
              </a:rPr>
            </a:br>
            <a:r>
              <a:rPr lang="de-DE" sz="2400" b="1" dirty="0">
                <a:solidFill>
                  <a:schemeClr val="accent1">
                    <a:lumMod val="40000"/>
                    <a:lumOff val="60000"/>
                  </a:schemeClr>
                </a:solidFill>
                <a:effectLst>
                  <a:outerShdw blurRad="38100" dist="38100" dir="2700000" algn="tl">
                    <a:srgbClr val="000000">
                      <a:alpha val="43137"/>
                    </a:srgbClr>
                  </a:outerShdw>
                </a:effectLst>
              </a:rPr>
              <a:t>das gefunden worden war. </a:t>
            </a:r>
          </a:p>
          <a:p>
            <a:pPr>
              <a:spcBef>
                <a:spcPts val="600"/>
              </a:spcBef>
            </a:pPr>
            <a:r>
              <a:rPr lang="de-DE" sz="2400" b="1" dirty="0">
                <a:solidFill>
                  <a:schemeClr val="accent1">
                    <a:lumMod val="40000"/>
                    <a:lumOff val="60000"/>
                  </a:schemeClr>
                </a:solidFill>
                <a:effectLst>
                  <a:outerShdw blurRad="38100" dist="38100" dir="2700000" algn="tl">
                    <a:srgbClr val="000000">
                      <a:alpha val="43137"/>
                    </a:srgbClr>
                  </a:outerShdw>
                </a:effectLst>
              </a:rPr>
              <a:t>Neben der Beantwortung </a:t>
            </a:r>
            <a:br>
              <a:rPr lang="de-DE" sz="2400" b="1" dirty="0">
                <a:solidFill>
                  <a:schemeClr val="accent1">
                    <a:lumMod val="40000"/>
                    <a:lumOff val="60000"/>
                  </a:schemeClr>
                </a:solidFill>
                <a:effectLst>
                  <a:outerShdw blurRad="38100" dist="38100" dir="2700000" algn="tl">
                    <a:srgbClr val="000000">
                      <a:alpha val="43137"/>
                    </a:srgbClr>
                  </a:outerShdw>
                </a:effectLst>
              </a:rPr>
            </a:br>
            <a:r>
              <a:rPr lang="de-DE" sz="2400" b="1" dirty="0">
                <a:solidFill>
                  <a:schemeClr val="accent1">
                    <a:lumMod val="40000"/>
                    <a:lumOff val="60000"/>
                  </a:schemeClr>
                </a:solidFill>
                <a:effectLst>
                  <a:outerShdw blurRad="38100" dist="38100" dir="2700000" algn="tl">
                    <a:srgbClr val="000000">
                      <a:alpha val="43137"/>
                    </a:srgbClr>
                  </a:outerShdw>
                </a:effectLst>
              </a:rPr>
              <a:t>der Frage des Königs </a:t>
            </a:r>
            <a:br>
              <a:rPr lang="de-DE" sz="2400" b="1" dirty="0">
                <a:solidFill>
                  <a:schemeClr val="accent1">
                    <a:lumMod val="40000"/>
                    <a:lumOff val="60000"/>
                  </a:schemeClr>
                </a:solidFill>
                <a:effectLst>
                  <a:outerShdw blurRad="38100" dist="38100" dir="2700000" algn="tl">
                    <a:srgbClr val="000000">
                      <a:alpha val="43137"/>
                    </a:srgbClr>
                  </a:outerShdw>
                </a:effectLst>
              </a:rPr>
            </a:br>
            <a:r>
              <a:rPr lang="de-DE" sz="2400" b="1" dirty="0">
                <a:solidFill>
                  <a:schemeClr val="accent1">
                    <a:lumMod val="40000"/>
                    <a:lumOff val="60000"/>
                  </a:schemeClr>
                </a:solidFill>
                <a:effectLst>
                  <a:outerShdw blurRad="38100" dist="38100" dir="2700000" algn="tl">
                    <a:srgbClr val="000000">
                      <a:alpha val="43137"/>
                    </a:srgbClr>
                  </a:outerShdw>
                </a:effectLst>
              </a:rPr>
              <a:t>sprach sie ihm </a:t>
            </a:r>
            <a:br>
              <a:rPr lang="de-DE" sz="2400" b="1" dirty="0">
                <a:solidFill>
                  <a:schemeClr val="accent1">
                    <a:lumMod val="40000"/>
                    <a:lumOff val="60000"/>
                  </a:schemeClr>
                </a:solidFill>
                <a:effectLst>
                  <a:outerShdw blurRad="38100" dist="38100" dir="2700000" algn="tl">
                    <a:srgbClr val="000000">
                      <a:alpha val="43137"/>
                    </a:srgbClr>
                  </a:outerShdw>
                </a:effectLst>
              </a:rPr>
            </a:br>
            <a:r>
              <a:rPr lang="de-DE" sz="2400" b="1" dirty="0">
                <a:solidFill>
                  <a:schemeClr val="accent1">
                    <a:lumMod val="40000"/>
                    <a:lumOff val="60000"/>
                  </a:schemeClr>
                </a:solidFill>
                <a:effectLst>
                  <a:outerShdw blurRad="38100" dist="38100" dir="2700000" algn="tl">
                    <a:srgbClr val="000000">
                      <a:alpha val="43137"/>
                    </a:srgbClr>
                  </a:outerShdw>
                </a:effectLst>
              </a:rPr>
              <a:t>ermutigende Worte zu</a:t>
            </a:r>
            <a:br>
              <a:rPr lang="de-DE" sz="2400" b="1" dirty="0">
                <a:solidFill>
                  <a:schemeClr val="accent1">
                    <a:lumMod val="40000"/>
                    <a:lumOff val="60000"/>
                  </a:schemeClr>
                </a:solidFill>
                <a:effectLst>
                  <a:outerShdw blurRad="38100" dist="38100" dir="2700000" algn="tl">
                    <a:srgbClr val="000000">
                      <a:alpha val="43137"/>
                    </a:srgbClr>
                  </a:outerShdw>
                </a:effectLst>
              </a:rPr>
            </a:br>
            <a:r>
              <a:rPr lang="de-DE" sz="2400" b="1" dirty="0">
                <a:solidFill>
                  <a:schemeClr val="accent1">
                    <a:lumMod val="40000"/>
                    <a:lumOff val="60000"/>
                  </a:schemeClr>
                </a:solidFill>
                <a:effectLst>
                  <a:outerShdw blurRad="38100" dist="38100" dir="2700000" algn="tl">
                    <a:srgbClr val="000000">
                      <a:alpha val="43137"/>
                    </a:srgbClr>
                  </a:outerShdw>
                </a:effectLst>
              </a:rPr>
              <a:t>(2. Könige 22,14-20).</a:t>
            </a:r>
            <a:endParaRPr lang="en-US" sz="2400" b="1" noProof="0" dirty="0">
              <a:solidFill>
                <a:schemeClr val="bg1"/>
              </a:solidFill>
              <a:effectLst>
                <a:outerShdw blurRad="38100" dist="38100" dir="2700000" algn="tl">
                  <a:srgbClr val="000000">
                    <a:alpha val="43137"/>
                  </a:srgbClr>
                </a:outerShdw>
              </a:effectLst>
            </a:endParaRPr>
          </a:p>
        </p:txBody>
      </p:sp>
      <p:pic>
        <p:nvPicPr>
          <p:cNvPr id="15" name="Imagen 14">
            <a:extLst>
              <a:ext uri="{FF2B5EF4-FFF2-40B4-BE49-F238E27FC236}">
                <a16:creationId xmlns:a16="http://schemas.microsoft.com/office/drawing/2014/main" id="{B4DA6BA4-664D-EE94-3877-EA7B74EF5E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106221" y="2081959"/>
            <a:ext cx="5530681" cy="3111008"/>
          </a:xfrm>
          <a:prstGeom prst="rect">
            <a:avLst/>
          </a:prstGeom>
          <a:effectLst>
            <a:softEdge rad="127000"/>
          </a:effectLst>
        </p:spPr>
      </p:pic>
      <p:sp>
        <p:nvSpPr>
          <p:cNvPr id="2" name="Scrollen: horizontal 1">
            <a:extLst>
              <a:ext uri="{FF2B5EF4-FFF2-40B4-BE49-F238E27FC236}">
                <a16:creationId xmlns:a16="http://schemas.microsoft.com/office/drawing/2014/main" id="{AAE98FE1-2AE0-3455-ED0A-8BD641C7D325}"/>
              </a:ext>
            </a:extLst>
          </p:cNvPr>
          <p:cNvSpPr/>
          <p:nvPr/>
        </p:nvSpPr>
        <p:spPr>
          <a:xfrm>
            <a:off x="66327" y="50782"/>
            <a:ext cx="1837872" cy="93410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14.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Prophetinnen</a:t>
            </a:r>
            <a:endParaRPr lang="de-DE" sz="2000" b="1" i="1" noProof="0" dirty="0">
              <a:solidFill>
                <a:schemeClr val="tx1"/>
              </a:solidFill>
              <a:latin typeface="Candara" panose="020E0502030303020204" pitchFamily="34" charset="0"/>
            </a:endParaRPr>
          </a:p>
        </p:txBody>
      </p:sp>
      <p:sp>
        <p:nvSpPr>
          <p:cNvPr id="8" name="Textfeld 7">
            <a:extLst>
              <a:ext uri="{FF2B5EF4-FFF2-40B4-BE49-F238E27FC236}">
                <a16:creationId xmlns:a16="http://schemas.microsoft.com/office/drawing/2014/main" id="{A7CF9D9E-BBEE-DC28-C8BA-195E5B5B35F5}"/>
              </a:ext>
            </a:extLst>
          </p:cNvPr>
          <p:cNvSpPr txBox="1"/>
          <p:nvPr/>
        </p:nvSpPr>
        <p:spPr>
          <a:xfrm>
            <a:off x="3479180" y="1694985"/>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305020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anim calcmode="lin" valueType="num">
                                      <p:cBhvr>
                                        <p:cTn id="10" dur="500" fill="hold"/>
                                        <p:tgtEl>
                                          <p:spTgt spid="15"/>
                                        </p:tgtEl>
                                        <p:attrNameLst>
                                          <p:attrName>ppt_x</p:attrName>
                                        </p:attrNameLst>
                                      </p:cBhvr>
                                      <p:tavLst>
                                        <p:tav tm="0">
                                          <p:val>
                                            <p:fltVal val="0.5"/>
                                          </p:val>
                                        </p:tav>
                                        <p:tav tm="100000">
                                          <p:val>
                                            <p:strVal val="#ppt_x"/>
                                          </p:val>
                                        </p:tav>
                                      </p:tavLst>
                                    </p:anim>
                                    <p:anim calcmode="lin" valueType="num">
                                      <p:cBhvr>
                                        <p:cTn id="11" dur="500" fill="hold"/>
                                        <p:tgtEl>
                                          <p:spTgt spid="1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1932369" y="-28575"/>
            <a:ext cx="10259630" cy="584775"/>
          </a:xfrm>
          <a:prstGeom prst="rect">
            <a:avLst/>
          </a:prstGeom>
          <a:noFill/>
        </p:spPr>
        <p:txBody>
          <a:bodyPr wrap="square">
            <a:spAutoFit/>
          </a:bodyPr>
          <a:lstStyle/>
          <a:p>
            <a:pPr algn="ctr"/>
            <a:r>
              <a:rPr lang="de-DE" sz="3200" b="1" dirty="0">
                <a:ln w="0"/>
                <a:solidFill>
                  <a:schemeClr val="bg1"/>
                </a:solidFill>
                <a:effectLst>
                  <a:innerShdw blurRad="63500" dist="50800" dir="13500000">
                    <a:srgbClr val="000000">
                      <a:alpha val="50000"/>
                    </a:srgbClr>
                  </a:innerShdw>
                </a:effectLst>
              </a:rPr>
              <a:t>TYPISCHE MERKMALE VON FALSCHEN PROPHETEN?</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272715" y="372205"/>
            <a:ext cx="12191999" cy="1015663"/>
          </a:xfrm>
          <a:prstGeom prst="rect">
            <a:avLst/>
          </a:prstGeom>
          <a:noFill/>
        </p:spPr>
        <p:txBody>
          <a:bodyPr wrap="square">
            <a:spAutoFit/>
          </a:bodyPr>
          <a:lstStyle/>
          <a:p>
            <a:pPr algn="ctr"/>
            <a:r>
              <a:rPr lang="en-US"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a:t>
            </a:r>
            <a: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Aber der HERR sprach zu mir: Die Propheten weissagen Lüge in meinem Namen; </a:t>
            </a:r>
            <a:b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br>
            <a: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ich habe sie nicht gesandt und ihnen nichts befohlen und nicht zu ihnen geredet. </a:t>
            </a:r>
            <a:b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br>
            <a: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Sie predigen euch falsche Offenbarungen, nichtige Wahrsagung und ihres Herzens Trug</a:t>
            </a:r>
            <a:r>
              <a:rPr lang="en-US"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 ” </a:t>
            </a:r>
            <a:r>
              <a:rPr lang="en-US" sz="16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(Jer. 14:14)</a:t>
            </a:r>
            <a:endParaRPr lang="en-US"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620124" cy="1015663"/>
          </a:xfrm>
          <a:prstGeom prst="rect">
            <a:avLst/>
          </a:prstGeom>
          <a:noFill/>
        </p:spPr>
        <p:txBody>
          <a:bodyPr wrap="square" rtlCol="0">
            <a:spAutoFit/>
          </a:bodyPr>
          <a:lstStyle/>
          <a:p>
            <a:pPr>
              <a:spcBef>
                <a:spcPts val="600"/>
              </a:spcBef>
            </a:pPr>
            <a:r>
              <a:rPr lang="de-DE" sz="2000" b="1" dirty="0"/>
              <a:t>Nicht alle, die prophezeiten, taten es, weil sie eine Botschaft von GOTT erhalten hatten (Jer. 14,14). Was war ihre Botschaft</a:t>
            </a:r>
            <a:br>
              <a:rPr lang="de-DE" sz="2000" b="1" dirty="0"/>
            </a:br>
            <a:r>
              <a:rPr lang="de-DE" sz="2000" b="1" dirty="0"/>
              <a:t>und warum überbrachten sie sie?</a:t>
            </a:r>
            <a:endParaRPr lang="en-US" sz="2000"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3985536316"/>
              </p:ext>
            </p:extLst>
          </p:nvPr>
        </p:nvGraphicFramePr>
        <p:xfrm>
          <a:off x="119066" y="2437181"/>
          <a:ext cx="8367208" cy="2047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111589" y="4551716"/>
            <a:ext cx="11993429" cy="707886"/>
          </a:xfrm>
          <a:prstGeom prst="rect">
            <a:avLst/>
          </a:prstGeom>
          <a:noFill/>
        </p:spPr>
        <p:txBody>
          <a:bodyPr wrap="square" rtlCol="0">
            <a:spAutoFit/>
          </a:bodyPr>
          <a:lstStyle/>
          <a:p>
            <a:pPr>
              <a:spcBef>
                <a:spcPts val="600"/>
              </a:spcBef>
            </a:pPr>
            <a:r>
              <a:rPr lang="de-DE" sz="2000" b="1" dirty="0"/>
              <a:t>Warum sollte jemand behaupten, für GOTT zu sprechen, wenn er weiß, dass das nicht wahr ist? Selbsttäuschung? Ein Wunsch nach Anerkennung, finanziellem oder anderem Gewinn?</a:t>
            </a:r>
            <a:endParaRPr lang="en-US" sz="2000" b="1"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79505" y="5457825"/>
            <a:ext cx="11957333" cy="1015663"/>
          </a:xfrm>
          <a:prstGeom prst="rect">
            <a:avLst/>
          </a:prstGeom>
          <a:noFill/>
        </p:spPr>
        <p:txBody>
          <a:bodyPr wrap="square">
            <a:spAutoFit/>
          </a:bodyPr>
          <a:lstStyle/>
          <a:p>
            <a:pPr lvl="0">
              <a:spcBef>
                <a:spcPts val="600"/>
              </a:spcBef>
              <a:defRPr/>
            </a:pPr>
            <a:r>
              <a:rPr lang="de-DE" sz="2000" b="1" dirty="0">
                <a:solidFill>
                  <a:prstClr val="black"/>
                </a:solidFill>
              </a:rPr>
              <a:t>Das Traurigste an falschen Propheten ist, dass es Menschen gibt, die ihnen zuhören und ihnen folgen. Sie mögen, was sie sagen, weil es keine Anstrengung erfordert und ihr Gewissen nicht bewegt. </a:t>
            </a:r>
            <a:br>
              <a:rPr lang="de-DE" sz="2000" b="1" dirty="0">
                <a:solidFill>
                  <a:prstClr val="black"/>
                </a:solidFill>
              </a:rPr>
            </a:br>
            <a:r>
              <a:rPr lang="de-DE" sz="2000" b="1" dirty="0">
                <a:solidFill>
                  <a:prstClr val="black"/>
                </a:solidFill>
              </a:rPr>
              <a:t>Aber ihrem Weg zu folgen führt nur zum Tod.</a:t>
            </a:r>
            <a:endParaRPr lang="en-US" sz="2000" b="1" dirty="0">
              <a:solidFill>
                <a:prstClr val="black"/>
              </a:solidFill>
            </a:endParaRPr>
          </a:p>
        </p:txBody>
      </p:sp>
      <p:sp>
        <p:nvSpPr>
          <p:cNvPr id="7" name="Scrollen: horizontal 6">
            <a:extLst>
              <a:ext uri="{FF2B5EF4-FFF2-40B4-BE49-F238E27FC236}">
                <a16:creationId xmlns:a16="http://schemas.microsoft.com/office/drawing/2014/main" id="{37C3A0D4-26EB-DD79-AEE1-CFE12650835F}"/>
              </a:ext>
            </a:extLst>
          </p:cNvPr>
          <p:cNvSpPr/>
          <p:nvPr/>
        </p:nvSpPr>
        <p:spPr>
          <a:xfrm>
            <a:off x="79505" y="38590"/>
            <a:ext cx="1773358" cy="1133164"/>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Do,  15</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Falsche Propheten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par>
                          <p:cTn id="21" fill="hold">
                            <p:stCondLst>
                              <p:cond delay="2480"/>
                            </p:stCondLst>
                            <p:childTnLst>
                              <p:par>
                                <p:cTn id="22" presetID="22" presetClass="entr" presetSubtype="8" fill="hold" grpId="0" nodeType="afterEffect">
                                  <p:stCondLst>
                                    <p:cond delay="0"/>
                                  </p:stCondLst>
                                  <p:childTnLst>
                                    <p:set>
                                      <p:cBhvr>
                                        <p:cTn id="23" dur="1" fill="hold">
                                          <p:stCondLst>
                                            <p:cond delay="0"/>
                                          </p:stCondLst>
                                        </p:cTn>
                                        <p:tgtEl>
                                          <p:spTgt spid="7">
                                            <p:bg/>
                                          </p:spTgt>
                                        </p:tgtEl>
                                        <p:attrNameLst>
                                          <p:attrName>style.visibility</p:attrName>
                                        </p:attrNameLst>
                                      </p:cBhvr>
                                      <p:to>
                                        <p:strVal val="visible"/>
                                      </p:to>
                                    </p:set>
                                    <p:animEffect transition="in" filter="wipe(left)">
                                      <p:cBhvr>
                                        <p:cTn id="24" dur="500"/>
                                        <p:tgtEl>
                                          <p:spTgt spid="7">
                                            <p:bg/>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wipe(left)">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 calcmode="lin" valueType="num">
                                      <p:cBhvr>
                                        <p:cTn id="34" dur="500" fill="hold"/>
                                        <p:tgtEl>
                                          <p:spTgt spid="4"/>
                                        </p:tgtEl>
                                        <p:attrNameLst>
                                          <p:attrName>style.rotation</p:attrName>
                                        </p:attrNameLst>
                                      </p:cBhvr>
                                      <p:tavLst>
                                        <p:tav tm="0">
                                          <p:val>
                                            <p:fltVal val="360"/>
                                          </p:val>
                                        </p:tav>
                                        <p:tav tm="100000">
                                          <p:val>
                                            <p:fltVal val="0"/>
                                          </p:val>
                                        </p:tav>
                                      </p:tavLst>
                                    </p:anim>
                                    <p:animEffect transition="in" filter="fade">
                                      <p:cBhvr>
                                        <p:cTn id="35" dur="500"/>
                                        <p:tgtEl>
                                          <p:spTgt spid="4"/>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44" dur="1000"/>
                                        <p:tgtEl>
                                          <p:spTgt spid="2">
                                            <p:graphicEl>
                                              <a:dgm id="{E5FFE0E2-E872-42D6-8FE8-ED4CA3DD12F7}"/>
                                            </p:graphicEl>
                                          </p:spTgt>
                                        </p:tgtEl>
                                      </p:cBhvr>
                                    </p:animEffect>
                                    <p:anim calcmode="lin" valueType="num">
                                      <p:cBhvr>
                                        <p:cTn id="45"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51" dur="1000"/>
                                        <p:tgtEl>
                                          <p:spTgt spid="2">
                                            <p:graphicEl>
                                              <a:dgm id="{78472FAB-D2AC-4A01-9250-D3424753C9CC}"/>
                                            </p:graphicEl>
                                          </p:spTgt>
                                        </p:tgtEl>
                                      </p:cBhvr>
                                    </p:animEffect>
                                    <p:anim calcmode="lin" valueType="num">
                                      <p:cBhvr>
                                        <p:cTn id="52"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53"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56" dur="1000"/>
                                        <p:tgtEl>
                                          <p:spTgt spid="2">
                                            <p:graphicEl>
                                              <a:dgm id="{9EED3436-14B9-4328-AE94-23419D8B7768}"/>
                                            </p:graphicEl>
                                          </p:spTgt>
                                        </p:tgtEl>
                                      </p:cBhvr>
                                    </p:animEffect>
                                    <p:anim calcmode="lin" valueType="num">
                                      <p:cBhvr>
                                        <p:cTn id="57"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63" dur="1000"/>
                                        <p:tgtEl>
                                          <p:spTgt spid="2">
                                            <p:graphicEl>
                                              <a:dgm id="{0A7D6550-1042-453A-9DE8-0B3E644AA13B}"/>
                                            </p:graphicEl>
                                          </p:spTgt>
                                        </p:tgtEl>
                                      </p:cBhvr>
                                    </p:animEffect>
                                    <p:anim calcmode="lin" valueType="num">
                                      <p:cBhvr>
                                        <p:cTn id="64"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65"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8" dur="1000"/>
                                        <p:tgtEl>
                                          <p:spTgt spid="2">
                                            <p:graphicEl>
                                              <a:dgm id="{644D4322-20C0-4BC5-B361-96DEF3A3933E}"/>
                                            </p:graphicEl>
                                          </p:spTgt>
                                        </p:tgtEl>
                                      </p:cBhvr>
                                    </p:animEffect>
                                    <p:anim calcmode="lin" valueType="num">
                                      <p:cBhvr>
                                        <p:cTn id="69"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75" dur="1000"/>
                                        <p:tgtEl>
                                          <p:spTgt spid="2">
                                            <p:graphicEl>
                                              <a:dgm id="{30D20B0F-EAAD-4BFC-9880-3CA89F455507}"/>
                                            </p:graphicEl>
                                          </p:spTgt>
                                        </p:tgtEl>
                                      </p:cBhvr>
                                    </p:animEffect>
                                    <p:anim calcmode="lin" valueType="num">
                                      <p:cBhvr>
                                        <p:cTn id="76"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7"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80" dur="1000"/>
                                        <p:tgtEl>
                                          <p:spTgt spid="2">
                                            <p:graphicEl>
                                              <a:dgm id="{646086EF-A582-43F2-A0F8-BDACD0A14D75}"/>
                                            </p:graphicEl>
                                          </p:spTgt>
                                        </p:tgtEl>
                                      </p:cBhvr>
                                    </p:animEffect>
                                    <p:anim calcmode="lin" valueType="num">
                                      <p:cBhvr>
                                        <p:cTn id="81"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82"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left)">
                                      <p:cBhvr>
                                        <p:cTn id="87" dur="500"/>
                                        <p:tgtEl>
                                          <p:spTgt spid="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8" grpId="0"/>
      <p:bldP spid="7"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B0BC9B15-17CF-0A61-9BD3-6987CECBF308}"/>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CA176D1-4CD6-7B97-2C0E-4898B98367CF}"/>
              </a:ext>
            </a:extLst>
          </p:cNvPr>
          <p:cNvSpPr txBox="1"/>
          <p:nvPr/>
        </p:nvSpPr>
        <p:spPr>
          <a:xfrm>
            <a:off x="1932369" y="-28575"/>
            <a:ext cx="10259630" cy="584775"/>
          </a:xfrm>
          <a:prstGeom prst="rect">
            <a:avLst/>
          </a:prstGeom>
          <a:noFill/>
        </p:spPr>
        <p:txBody>
          <a:bodyPr wrap="square">
            <a:spAutoFit/>
          </a:bodyPr>
          <a:lstStyle/>
          <a:p>
            <a:pPr algn="ctr"/>
            <a:r>
              <a:rPr lang="de-DE" sz="3200" b="1" dirty="0">
                <a:ln w="0"/>
                <a:solidFill>
                  <a:schemeClr val="bg1"/>
                </a:solidFill>
                <a:effectLst>
                  <a:innerShdw blurRad="63500" dist="50800" dir="13500000">
                    <a:srgbClr val="000000">
                      <a:alpha val="50000"/>
                    </a:srgbClr>
                  </a:innerShdw>
                </a:effectLst>
              </a:rPr>
              <a:t>TYPISCHE MERKMALE VON FALSCHEN PROPHETEN?</a:t>
            </a:r>
          </a:p>
        </p:txBody>
      </p:sp>
      <p:sp>
        <p:nvSpPr>
          <p:cNvPr id="5" name="CuadroTexto 4">
            <a:extLst>
              <a:ext uri="{FF2B5EF4-FFF2-40B4-BE49-F238E27FC236}">
                <a16:creationId xmlns:a16="http://schemas.microsoft.com/office/drawing/2014/main" id="{FDC94645-C050-BE14-D132-F5C2990DC804}"/>
              </a:ext>
            </a:extLst>
          </p:cNvPr>
          <p:cNvSpPr txBox="1"/>
          <p:nvPr/>
        </p:nvSpPr>
        <p:spPr>
          <a:xfrm>
            <a:off x="272715" y="372205"/>
            <a:ext cx="12191999" cy="1015663"/>
          </a:xfrm>
          <a:prstGeom prst="rect">
            <a:avLst/>
          </a:prstGeom>
          <a:noFill/>
        </p:spPr>
        <p:txBody>
          <a:bodyPr wrap="square">
            <a:spAutoFit/>
          </a:bodyPr>
          <a:lstStyle/>
          <a:p>
            <a:pPr algn="ctr"/>
            <a:r>
              <a:rPr lang="en-US"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a:t>
            </a:r>
            <a: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Aber der HERR sprach zu mir: Die Propheten weissagen Lüge in meinem Namen; </a:t>
            </a:r>
            <a:b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br>
            <a: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ich habe sie nicht gesandt und ihnen nichts befohlen und nicht zu ihnen geredet. </a:t>
            </a:r>
            <a:b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br>
            <a:r>
              <a:rPr lang="de-DE"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Sie predigen euch falsche Offenbarungen, nichtige Wahrsagung und ihres Herzens Trug</a:t>
            </a:r>
            <a:r>
              <a:rPr lang="en-US"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 ” </a:t>
            </a:r>
            <a:r>
              <a:rPr lang="en-US" sz="1600" b="1" dirty="0">
                <a:solidFill>
                  <a:schemeClr val="bg2">
                    <a:lumMod val="60000"/>
                    <a:lumOff val="40000"/>
                  </a:schemeClr>
                </a:solidFill>
                <a:effectLst>
                  <a:outerShdw blurRad="38100" dist="38100" dir="2700000" algn="tl">
                    <a:srgbClr val="000000"/>
                  </a:outerShdw>
                </a:effectLst>
                <a:latin typeface="Candara" panose="020E0502030303020204" pitchFamily="34" charset="0"/>
              </a:rPr>
              <a:t>(Jer. 14:14)</a:t>
            </a:r>
            <a:endParaRPr lang="en-US" sz="2000" b="1" dirty="0">
              <a:solidFill>
                <a:schemeClr val="bg2">
                  <a:lumMod val="60000"/>
                  <a:lumOff val="40000"/>
                </a:schemeClr>
              </a:solidFill>
              <a:effectLst>
                <a:outerShdw blurRad="38100" dist="38100" dir="2700000" algn="tl">
                  <a:srgbClr val="000000"/>
                </a:outerShdw>
              </a:effectLst>
              <a:latin typeface="Candara" panose="020E0502030303020204" pitchFamily="34" charset="0"/>
            </a:endParaRPr>
          </a:p>
        </p:txBody>
      </p:sp>
      <p:sp>
        <p:nvSpPr>
          <p:cNvPr id="10" name="CuadroTexto 9">
            <a:extLst>
              <a:ext uri="{FF2B5EF4-FFF2-40B4-BE49-F238E27FC236}">
                <a16:creationId xmlns:a16="http://schemas.microsoft.com/office/drawing/2014/main" id="{3A87CD22-DEAB-8AB1-38CE-76439C8F06C3}"/>
              </a:ext>
            </a:extLst>
          </p:cNvPr>
          <p:cNvSpPr txBox="1"/>
          <p:nvPr/>
        </p:nvSpPr>
        <p:spPr>
          <a:xfrm>
            <a:off x="497306" y="5611758"/>
            <a:ext cx="11181348" cy="830997"/>
          </a:xfrm>
          <a:prstGeom prst="rect">
            <a:avLst/>
          </a:prstGeom>
          <a:noFill/>
        </p:spPr>
        <p:txBody>
          <a:bodyPr wrap="square">
            <a:spAutoFit/>
          </a:bodyPr>
          <a:lstStyle/>
          <a:p>
            <a:pPr algn="ctr">
              <a:spcBef>
                <a:spcPts val="600"/>
              </a:spcBef>
            </a:pPr>
            <a:r>
              <a:rPr lang="de-DE" sz="2400" b="1" dirty="0"/>
              <a:t>Der wahre Prophet warnt immer vor den Gefahren der Sünde </a:t>
            </a:r>
            <a:br>
              <a:rPr lang="de-DE" sz="2400" b="1" dirty="0"/>
            </a:br>
            <a:r>
              <a:rPr lang="de-DE" sz="2400" b="1" dirty="0"/>
              <a:t>und ermutigt die Menschen, unabhängig von den Folgen GOTT treu zu bleiben.</a:t>
            </a:r>
            <a:endParaRPr lang="en-US" sz="2400" b="1" dirty="0"/>
          </a:p>
        </p:txBody>
      </p:sp>
      <p:pic>
        <p:nvPicPr>
          <p:cNvPr id="12" name="Imagen 11">
            <a:extLst>
              <a:ext uri="{FF2B5EF4-FFF2-40B4-BE49-F238E27FC236}">
                <a16:creationId xmlns:a16="http://schemas.microsoft.com/office/drawing/2014/main" id="{EDE0F779-A5DE-00E5-DC5C-E2647BB58C5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1389" y="1231053"/>
            <a:ext cx="9851103" cy="4395893"/>
          </a:xfrm>
          <a:prstGeom prst="rect">
            <a:avLst/>
          </a:prstGeom>
          <a:effectLst>
            <a:softEdge rad="317500"/>
          </a:effectLst>
        </p:spPr>
      </p:pic>
      <p:sp>
        <p:nvSpPr>
          <p:cNvPr id="7" name="Scrollen: horizontal 6">
            <a:extLst>
              <a:ext uri="{FF2B5EF4-FFF2-40B4-BE49-F238E27FC236}">
                <a16:creationId xmlns:a16="http://schemas.microsoft.com/office/drawing/2014/main" id="{652DC6D9-1D33-20E7-DFCB-B429089146D8}"/>
              </a:ext>
            </a:extLst>
          </p:cNvPr>
          <p:cNvSpPr/>
          <p:nvPr/>
        </p:nvSpPr>
        <p:spPr>
          <a:xfrm>
            <a:off x="79505" y="38590"/>
            <a:ext cx="1773358" cy="1133164"/>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Do,  15</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Falsche Propheten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77492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8)">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96256" y="301882"/>
            <a:ext cx="12192000" cy="6155531"/>
          </a:xfrm>
          <a:prstGeom prst="rect">
            <a:avLst/>
          </a:prstGeom>
          <a:noFill/>
        </p:spPr>
        <p:txBody>
          <a:bodyPr wrap="square">
            <a:spAutoFit/>
          </a:bodyPr>
          <a:lstStyle/>
          <a:p>
            <a:pPr algn="ctr">
              <a:spcBef>
                <a:spcPts val="600"/>
              </a:spcBef>
            </a:pPr>
            <a:r>
              <a:rPr lang="de-DE" sz="3200" b="1" dirty="0">
                <a:solidFill>
                  <a:srgbClr val="522E00"/>
                </a:solidFill>
                <a:latin typeface="Constantia" panose="02030602050306030303" pitchFamily="18" charset="0"/>
              </a:rPr>
              <a:t>„Keiner der Apostel und Propheten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hat jemals behauptet, ohne Sünde zu sein. </a:t>
            </a:r>
          </a:p>
          <a:p>
            <a:pPr algn="ctr">
              <a:spcBef>
                <a:spcPts val="600"/>
              </a:spcBef>
            </a:pPr>
            <a:r>
              <a:rPr lang="de-DE" sz="3200" b="1" dirty="0">
                <a:solidFill>
                  <a:schemeClr val="accent6"/>
                </a:solidFill>
                <a:latin typeface="Constantia" panose="02030602050306030303" pitchFamily="18" charset="0"/>
              </a:rPr>
              <a:t>Menschen, die in GOTTES nächster Nähe gelebt haben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Menschen, die lieber ihr Leben opfern würden,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als wissentlich eine schlechte Tat zu begehen,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Menschen, die Gott mit göttlichem Licht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und göttlicher Kraft geehrt hat,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haben die Sündhaftigkeit ihrer Natur bekannt. </a:t>
            </a:r>
          </a:p>
          <a:p>
            <a:pPr algn="ctr">
              <a:spcBef>
                <a:spcPts val="600"/>
              </a:spcBef>
            </a:pPr>
            <a:r>
              <a:rPr lang="de-DE" sz="3200" b="1" dirty="0">
                <a:solidFill>
                  <a:srgbClr val="522E00"/>
                </a:solidFill>
                <a:latin typeface="Constantia" panose="02030602050306030303" pitchFamily="18" charset="0"/>
              </a:rPr>
              <a:t>Sie haben kein Vertrauen in das Fleisch gesetzt, </a:t>
            </a:r>
            <a:br>
              <a:rPr lang="de-DE" sz="3200" b="1" dirty="0">
                <a:solidFill>
                  <a:srgbClr val="522E00"/>
                </a:solidFill>
                <a:latin typeface="Constantia" panose="02030602050306030303" pitchFamily="18" charset="0"/>
              </a:rPr>
            </a:br>
            <a:r>
              <a:rPr lang="de-DE" sz="3200" b="1" dirty="0">
                <a:solidFill>
                  <a:srgbClr val="522E00"/>
                </a:solidFill>
                <a:latin typeface="Constantia" panose="02030602050306030303" pitchFamily="18" charset="0"/>
              </a:rPr>
              <a:t>haben keine eigene Gerechtigkeit für sich beansprucht, </a:t>
            </a:r>
            <a:br>
              <a:rPr lang="de-DE" sz="3200" b="1" dirty="0">
                <a:solidFill>
                  <a:srgbClr val="522E00"/>
                </a:solidFill>
                <a:latin typeface="Constantia" panose="02030602050306030303" pitchFamily="18" charset="0"/>
              </a:rPr>
            </a:br>
            <a:r>
              <a:rPr lang="de-DE" sz="3200" b="1" dirty="0">
                <a:solidFill>
                  <a:schemeClr val="accent6"/>
                </a:solidFill>
                <a:latin typeface="Constantia" panose="02030602050306030303" pitchFamily="18" charset="0"/>
              </a:rPr>
              <a:t>sondern haben ganz und gar </a:t>
            </a:r>
            <a:br>
              <a:rPr lang="de-DE" sz="3200" b="1" dirty="0">
                <a:solidFill>
                  <a:schemeClr val="accent6"/>
                </a:solidFill>
                <a:latin typeface="Constantia" panose="02030602050306030303" pitchFamily="18" charset="0"/>
              </a:rPr>
            </a:br>
            <a:r>
              <a:rPr lang="de-DE" sz="3200" b="1" dirty="0">
                <a:solidFill>
                  <a:schemeClr val="accent6"/>
                </a:solidFill>
                <a:latin typeface="Constantia" panose="02030602050306030303" pitchFamily="18" charset="0"/>
              </a:rPr>
              <a:t>auf die Gerechtigkeit Christi vertraut.“</a:t>
            </a:r>
            <a:endParaRPr lang="en-US" sz="3200" b="1" dirty="0">
              <a:solidFill>
                <a:schemeClr val="accent6"/>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rot="5400000">
            <a:off x="8565609" y="3215503"/>
            <a:ext cx="6787756" cy="307777"/>
          </a:xfrm>
          <a:prstGeom prst="rect">
            <a:avLst/>
          </a:prstGeom>
          <a:noFill/>
        </p:spPr>
        <p:txBody>
          <a:bodyPr wrap="none" rtlCol="0">
            <a:spAutoFit/>
          </a:bodyPr>
          <a:lstStyle/>
          <a:p>
            <a:pPr algn="r"/>
            <a:r>
              <a:rPr lang="en-US" sz="1400" b="1" dirty="0">
                <a:solidFill>
                  <a:srgbClr val="522E00"/>
                </a:solidFill>
              </a:rPr>
              <a:t>E. G. White, The Acts of the Apostles (Das </a:t>
            </a:r>
            <a:r>
              <a:rPr lang="en-US" sz="1400" b="1" dirty="0" err="1">
                <a:solidFill>
                  <a:srgbClr val="522E00"/>
                </a:solidFill>
              </a:rPr>
              <a:t>Wirken</a:t>
            </a:r>
            <a:r>
              <a:rPr lang="en-US" sz="1400" b="1" dirty="0">
                <a:solidFill>
                  <a:srgbClr val="522E00"/>
                </a:solidFill>
              </a:rPr>
              <a:t> der </a:t>
            </a:r>
            <a:r>
              <a:rPr lang="en-US" sz="1400" b="1" dirty="0" err="1">
                <a:solidFill>
                  <a:srgbClr val="522E00"/>
                </a:solidFill>
              </a:rPr>
              <a:t>Apostel</a:t>
            </a:r>
            <a:r>
              <a:rPr lang="en-US" sz="1400" b="1" dirty="0">
                <a:solidFill>
                  <a:srgbClr val="522E00"/>
                </a:solidFill>
              </a:rPr>
              <a:t>), S. 561 (engl. Ausg.)</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US" sz="3600" b="1" dirty="0">
                <a:ln w="6600">
                  <a:solidFill>
                    <a:srgbClr val="F85C84"/>
                  </a:solidFill>
                  <a:prstDash val="solid"/>
                </a:ln>
                <a:solidFill>
                  <a:srgbClr val="FFFFFF"/>
                </a:solidFill>
                <a:effectLst>
                  <a:outerShdw dist="50800" dir="8700000" algn="tl" rotWithShape="0">
                    <a:srgbClr val="000000">
                      <a:alpha val="43137"/>
                    </a:srgbClr>
                  </a:outerShdw>
                </a:effectLst>
              </a:rPr>
              <a:t>ANHANG:</a:t>
            </a:r>
            <a:r>
              <a:rPr lang="en-US" sz="3600" b="1" dirty="0">
                <a:ln w="6600">
                  <a:solidFill>
                    <a:schemeClr val="accent2"/>
                  </a:solidFill>
                  <a:prstDash val="solid"/>
                </a:ln>
                <a:solidFill>
                  <a:srgbClr val="FFFFFF"/>
                </a:solidFill>
                <a:effectLst>
                  <a:outerShdw dist="50800" dir="8700000" algn="tl" rotWithShape="0">
                    <a:srgbClr val="000000">
                      <a:alpha val="43137"/>
                    </a:srgbClr>
                  </a:outerShdw>
                </a:effectLst>
              </a:rPr>
              <a:t> </a:t>
            </a:r>
            <a:r>
              <a:rPr lang="de-DE" sz="3600" b="1" dirty="0">
                <a:ln w="6600">
                  <a:solidFill>
                    <a:schemeClr val="accent2"/>
                  </a:solidFill>
                  <a:prstDash val="solid"/>
                </a:ln>
                <a:solidFill>
                  <a:srgbClr val="FFFFFF"/>
                </a:solidFill>
                <a:effectLst>
                  <a:outerShdw dist="38100" dir="8700000" algn="tl" rotWithShape="0">
                    <a:schemeClr val="accent2"/>
                  </a:outerShdw>
                </a:effectLst>
              </a:rPr>
              <a:t>DER PROPHETISCHE RUF AN ELLEN G. WHITE</a:t>
            </a:r>
            <a:endParaRPr lang="en-US" sz="3600" b="1" noProof="0" dirty="0">
              <a:ln w="6600">
                <a:solidFill>
                  <a:schemeClr val="accent2"/>
                </a:solidFill>
                <a:prstDash val="solid"/>
              </a:ln>
              <a:solidFill>
                <a:srgbClr val="FFFFFF"/>
              </a:solidFill>
              <a:effectLst>
                <a:outerShdw dist="38100" dir="8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253584" y="638258"/>
            <a:ext cx="9419805" cy="1015663"/>
          </a:xfrm>
          <a:prstGeom prst="rect">
            <a:avLst/>
          </a:prstGeom>
          <a:noFill/>
        </p:spPr>
        <p:txBody>
          <a:bodyPr wrap="square" rtlCol="0">
            <a:spAutoFit/>
          </a:bodyPr>
          <a:lstStyle/>
          <a:p>
            <a:pPr>
              <a:spcBef>
                <a:spcPts val="600"/>
              </a:spcBef>
            </a:pPr>
            <a:r>
              <a:rPr lang="de-DE" sz="2000" b="1" dirty="0"/>
              <a:t>Nach ihrer ersten Vision fühlte sich Ellen unzureichend vorbereitet, um ihr prophetisches Amt zu erfüllen. Mit schlechter Gesundheit und begrenzter Bildung fühlte sich die 17-Jährige unwürdig u. unfähig, ihre Berufung zu erfüllen.</a:t>
            </a:r>
            <a:endParaRPr lang="en-US" sz="2000" b="1"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33117"/>
            <a:ext cx="4664870" cy="2862322"/>
          </a:xfrm>
          <a:prstGeom prst="rect">
            <a:avLst/>
          </a:prstGeom>
          <a:noFill/>
        </p:spPr>
        <p:txBody>
          <a:bodyPr wrap="square">
            <a:spAutoFit/>
          </a:bodyPr>
          <a:lstStyle/>
          <a:p>
            <a:pPr>
              <a:spcBef>
                <a:spcPts val="600"/>
              </a:spcBef>
            </a:pPr>
            <a:r>
              <a:rPr lang="de-DE" sz="2000" b="1" dirty="0"/>
              <a:t>Ihr Dienst war maßgeblich an der Gründung der Gesundheits- und Bildungssysteme der </a:t>
            </a:r>
            <a:br>
              <a:rPr lang="de-DE" sz="2000" b="1" dirty="0"/>
            </a:br>
            <a:r>
              <a:rPr lang="de-DE" sz="2000" b="1" dirty="0"/>
              <a:t>S.-</a:t>
            </a:r>
            <a:r>
              <a:rPr lang="de-DE" sz="2000" b="1" dirty="0" err="1"/>
              <a:t>T._Adventisten</a:t>
            </a:r>
            <a:r>
              <a:rPr lang="de-DE" sz="2000" b="1" dirty="0"/>
              <a:t> beteiligt; </a:t>
            </a:r>
            <a:br>
              <a:rPr lang="de-DE" sz="2000" b="1" dirty="0"/>
            </a:br>
            <a:r>
              <a:rPr lang="de-DE" sz="2000" b="1" dirty="0"/>
              <a:t>außerdem hinterließ sie etwa</a:t>
            </a:r>
            <a:br>
              <a:rPr lang="de-DE" sz="2000" b="1" dirty="0"/>
            </a:br>
            <a:r>
              <a:rPr lang="de-DE" sz="2000" b="1" dirty="0"/>
              <a:t> 100.000 Seiten inspirierter Schriften, die weiterhin göttliche </a:t>
            </a:r>
            <a:br>
              <a:rPr lang="de-DE" sz="2000" b="1" dirty="0"/>
            </a:br>
            <a:r>
              <a:rPr lang="de-DE" sz="2000" b="1" dirty="0"/>
              <a:t>Unterweisung auf der </a:t>
            </a:r>
            <a:br>
              <a:rPr lang="de-DE" sz="2000" b="1" dirty="0"/>
            </a:br>
            <a:r>
              <a:rPr lang="de-DE" sz="2000" b="1" dirty="0"/>
              <a:t>ganzen Welt vermitteln.</a:t>
            </a:r>
            <a:endParaRPr lang="en-US" sz="2000" b="1"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4164390"/>
            <a:ext cx="4664870" cy="2347842"/>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323439"/>
          </a:xfrm>
          <a:prstGeom prst="rect">
            <a:avLst/>
          </a:prstGeom>
          <a:noFill/>
        </p:spPr>
        <p:txBody>
          <a:bodyPr wrap="square">
            <a:spAutoFit/>
          </a:bodyPr>
          <a:lstStyle/>
          <a:p>
            <a:pPr lvl="0">
              <a:spcBef>
                <a:spcPts val="600"/>
              </a:spcBef>
              <a:defRPr/>
            </a:pPr>
            <a:r>
              <a:rPr lang="de-DE" sz="2000" b="1" dirty="0">
                <a:solidFill>
                  <a:prstClr val="black"/>
                </a:solidFill>
              </a:rPr>
              <a:t>In weniger als 20 Jahren, nachdem sie viele Visionen (von GOTT) empfangen hatte und von ihrem Ehemann – James White – unterstützt wurde, half sie, </a:t>
            </a:r>
            <a:br>
              <a:rPr lang="de-DE" sz="2000" b="1" dirty="0">
                <a:solidFill>
                  <a:prstClr val="black"/>
                </a:solidFill>
              </a:rPr>
            </a:br>
            <a:r>
              <a:rPr lang="de-DE" sz="2000" b="1" dirty="0">
                <a:solidFill>
                  <a:prstClr val="black"/>
                </a:solidFill>
              </a:rPr>
              <a:t>die Grundlagen der Gemeinschaft der Siebenten-Tags-Adventisten (offiziell 1863 gegründet) zu schaffen.</a:t>
            </a:r>
            <a:endParaRPr lang="en-US" sz="2000" b="1" dirty="0">
              <a:solidFill>
                <a:prstClr val="black"/>
              </a:solidFill>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253584" y="1589101"/>
            <a:ext cx="9124949" cy="1323439"/>
          </a:xfrm>
          <a:prstGeom prst="rect">
            <a:avLst/>
          </a:prstGeom>
          <a:noFill/>
        </p:spPr>
        <p:txBody>
          <a:bodyPr wrap="square">
            <a:spAutoFit/>
          </a:bodyPr>
          <a:lstStyle/>
          <a:p>
            <a:pPr lvl="0">
              <a:spcBef>
                <a:spcPts val="600"/>
              </a:spcBef>
              <a:defRPr/>
            </a:pPr>
            <a:r>
              <a:rPr lang="de-DE" sz="2000" b="1" dirty="0">
                <a:solidFill>
                  <a:prstClr val="black"/>
                </a:solidFill>
              </a:rPr>
              <a:t>Eine Woche nach ihrer 1. Vision hatte sie eine 2., in der sie vor den Herausforderungen gewarnt wurde, denen sie begegnen würde. </a:t>
            </a:r>
            <a:br>
              <a:rPr lang="de-DE" sz="2000" b="1" dirty="0">
                <a:solidFill>
                  <a:prstClr val="black"/>
                </a:solidFill>
              </a:rPr>
            </a:br>
            <a:r>
              <a:rPr lang="de-DE" sz="2000" b="1" dirty="0">
                <a:solidFill>
                  <a:prstClr val="black"/>
                </a:solidFill>
              </a:rPr>
              <a:t>Nach viel Gebet und Ermutigung durch ihre Brüder u. Schwestern nahm Ellen schließlich ihre Berufung an.</a:t>
            </a:r>
            <a:endParaRPr lang="en-US" sz="2000" b="1" dirty="0">
              <a:solidFill>
                <a:prstClr val="black"/>
              </a:solidFill>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5</TotalTime>
  <Words>2322</Words>
  <Application>Microsoft Office PowerPoint</Application>
  <PresentationFormat>Panorámica</PresentationFormat>
  <Paragraphs>120</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20</vt:i4>
      </vt:variant>
    </vt:vector>
  </HeadingPairs>
  <TitlesOfParts>
    <vt:vector size="27" baseType="lpstr">
      <vt:lpstr>Constantia</vt:lpstr>
      <vt:lpstr>Aptos Display</vt:lpstr>
      <vt:lpstr>Candara</vt:lpstr>
      <vt:lpstr>Arial</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118</cp:revision>
  <dcterms:created xsi:type="dcterms:W3CDTF">2026-09-19T14:53:33Z</dcterms:created>
  <dcterms:modified xsi:type="dcterms:W3CDTF">2026-10-14T16:39:02Z</dcterms:modified>
</cp:coreProperties>
</file>