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3.xml.rels><?xml version="1.0" encoding="UTF-8" standalone="yes"?>
<Relationships xmlns="http://schemas.openxmlformats.org/package/2006/relationships"><Relationship Id="rId1" Type="http://schemas.openxmlformats.org/officeDocument/2006/relationships/image" Target="../media/image46.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6.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7.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s-ES" sz="1600" b="1" dirty="0" err="1">
              <a:effectLst>
                <a:outerShdw blurRad="38100" dist="38100" dir="2700000" algn="tl">
                  <a:srgbClr val="000000"/>
                </a:outerShdw>
              </a:effectLst>
            </a:rPr>
            <a:t>IZeugnis</a:t>
          </a:r>
          <a:r>
            <a:rPr lang="es-ES" sz="1600" b="1" dirty="0">
              <a:effectLst>
                <a:outerShdw blurRad="38100" dist="38100" dir="2700000" algn="tl">
                  <a:srgbClr val="000000"/>
                </a:outerShdw>
              </a:effectLst>
            </a:rPr>
            <a:t> </a:t>
          </a:r>
          <a:r>
            <a:rPr lang="es-ES" sz="1600" b="1" dirty="0" err="1">
              <a:effectLst>
                <a:outerShdw blurRad="38100" dist="38100" dir="2700000" algn="tl">
                  <a:srgbClr val="000000"/>
                </a:outerShdw>
              </a:effectLst>
            </a:rPr>
            <a:t>von</a:t>
          </a:r>
          <a:r>
            <a:rPr lang="es-ES" sz="1600" b="1" dirty="0">
              <a:effectLst>
                <a:outerShdw blurRad="38100" dist="38100" dir="2700000" algn="tl">
                  <a:srgbClr val="000000"/>
                </a:outerShdw>
              </a:effectLst>
            </a:rPr>
            <a:t> JESUS </a:t>
          </a:r>
          <a:r>
            <a:rPr lang="es-ES" sz="1600" b="1" dirty="0" err="1">
              <a:effectLst>
                <a:outerShdw blurRad="38100" dist="38100" dir="2700000" algn="tl">
                  <a:srgbClr val="000000"/>
                </a:outerShdw>
              </a:effectLst>
            </a:rPr>
            <a:t>abzulegen</a:t>
          </a:r>
          <a:endParaRPr lang="es-ES" sz="160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de-DE" sz="2000" b="1" noProof="0" dirty="0"/>
            <a:t>Ihre Hauptaufgabe war es, Menschen zu JESUS zu führen</a:t>
          </a:r>
          <a:endParaRPr lang="es-ES" sz="200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s-ES" sz="2000" b="1" dirty="0" err="1">
              <a:effectLst>
                <a:outerShdw blurRad="38100" dist="38100" dir="2700000" algn="tl">
                  <a:srgbClr val="000000"/>
                </a:outerShdw>
              </a:effectLst>
            </a:rPr>
            <a:t>Ankündigung</a:t>
          </a:r>
          <a:r>
            <a:rPr lang="es-ES" sz="2000" b="1" dirty="0">
              <a:effectLst>
                <a:outerShdw blurRad="38100" dist="38100" dir="2700000" algn="tl">
                  <a:srgbClr val="000000"/>
                </a:outerShdw>
              </a:effectLst>
            </a:rPr>
            <a:t> </a:t>
          </a:r>
          <a:r>
            <a:rPr lang="es-ES" sz="2000" b="1" dirty="0" err="1">
              <a:effectLst>
                <a:outerShdw blurRad="38100" dist="38100" dir="2700000" algn="tl">
                  <a:srgbClr val="000000"/>
                </a:outerShdw>
              </a:effectLst>
            </a:rPr>
            <a:t>der</a:t>
          </a:r>
          <a:r>
            <a:rPr lang="es-ES" sz="2000" b="1" dirty="0">
              <a:effectLst>
                <a:outerShdw blurRad="38100" dist="38100" dir="2700000" algn="tl">
                  <a:srgbClr val="000000"/>
                </a:outerShdw>
              </a:effectLst>
            </a:rPr>
            <a:t> Zukunft</a:t>
          </a:r>
          <a:endParaRPr lang="es-ES" sz="200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de-DE" sz="2000" b="1" kern="1200" dirty="0">
              <a:latin typeface="Aptos" panose="02110004020202020204"/>
              <a:ea typeface="+mn-ea"/>
              <a:cs typeface="+mn-cs"/>
            </a:rPr>
            <a:t>Sie enthüllten Ereignisse, die bis in die Gegenwart reichen</a:t>
          </a:r>
          <a:endParaRPr lang="es-ES" sz="2000" b="1" kern="120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s-ES" sz="2000" b="1" dirty="0" err="1">
              <a:effectLst>
                <a:outerShdw blurRad="38100" dist="38100" dir="2700000" algn="tl">
                  <a:srgbClr val="000000"/>
                </a:outerShdw>
              </a:effectLst>
            </a:rPr>
            <a:t>Erbauung</a:t>
          </a:r>
          <a:endParaRPr lang="es-ES" sz="200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de-DE" sz="1900" b="1" dirty="0"/>
            <a:t>Eine starke Gemeinde zu errichten, die den Angriffen des Feindes standhalten kann</a:t>
          </a:r>
          <a:endParaRPr lang="es-ES" sz="190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s-ES" sz="2000" b="1" dirty="0" err="1">
              <a:effectLst>
                <a:outerShdw blurRad="38100" dist="38100" dir="2700000" algn="tl">
                  <a:srgbClr val="000000"/>
                </a:outerShdw>
              </a:effectLst>
            </a:rPr>
            <a:t>Ermahnung</a:t>
          </a:r>
          <a:endParaRPr lang="es-ES" sz="200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de-DE" sz="2000" b="1" dirty="0"/>
            <a:t>Um Sünde zu erklären, damit die Menschen Buße tun können</a:t>
          </a:r>
          <a:endParaRPr lang="es-ES" sz="200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s-ES" sz="2000" b="1" dirty="0" err="1">
              <a:effectLst>
                <a:outerShdw blurRad="38100" dist="38100" dir="2700000" algn="tl">
                  <a:srgbClr val="000000"/>
                </a:outerShdw>
              </a:effectLst>
            </a:rPr>
            <a:t>Tröstung</a:t>
          </a:r>
          <a:endParaRPr lang="es-ES" sz="200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de-DE" sz="2000" b="1" dirty="0"/>
            <a:t>Judas und Silas wurden zu diesem speziellen Zweck in die Gemeinden gesandt</a:t>
          </a:r>
          <a:endParaRPr lang="es-ES" sz="200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de-DE" sz="2000" b="1" kern="1200" noProof="0" dirty="0">
              <a:effectLst>
                <a:outerShdw blurRad="38100" dist="38100" dir="2700000" algn="tl">
                  <a:srgbClr val="000000"/>
                </a:outerShdw>
              </a:effectLst>
            </a:rPr>
            <a:t>Sie sind Menschen, die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von Gott gesandt wurden </a:t>
          </a:r>
          <a:b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br>
          <a:r>
            <a:rPr lang="de-DE" sz="2000" b="1" kern="1200" noProof="0" dirty="0">
              <a:effectLst>
                <a:outerShdw blurRad="38100" dist="38100" dir="2700000" algn="tl">
                  <a:srgbClr val="000000"/>
                </a:outerShdw>
              </a:effectLst>
            </a:rPr>
            <a:t>(Lk. 11,49)</a:t>
          </a:r>
          <a:endParaRPr lang="es-ES" sz="2000" kern="120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de-DE" sz="2000" b="1" kern="1200" noProof="0" dirty="0">
              <a:effectLst>
                <a:outerShdw blurRad="38100" dist="38100" dir="2700000" algn="tl">
                  <a:srgbClr val="000000"/>
                </a:outerShdw>
              </a:effectLst>
            </a:rPr>
            <a:t>Sie erhalten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Gaben, um die Gemeinde zu führen </a:t>
          </a:r>
          <a:r>
            <a:rPr lang="de-DE" sz="2000" b="1" kern="1200" noProof="0" dirty="0">
              <a:effectLst>
                <a:outerShdw blurRad="38100" dist="38100" dir="2700000" algn="tl">
                  <a:srgbClr val="000000"/>
                </a:outerShdw>
              </a:effectLst>
            </a:rPr>
            <a:t>(1 Kor. 12,28-29; Eph. 4,11-12)</a:t>
          </a:r>
          <a:endParaRPr lang="es-ES" sz="2000" kern="120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de-DE" sz="2000" b="1" kern="1200" noProof="0" dirty="0">
              <a:effectLst>
                <a:outerShdw blurRad="38100" dist="38100" dir="2700000" algn="tl">
                  <a:srgbClr val="000000"/>
                </a:outerShdw>
              </a:effectLst>
            </a:rPr>
            <a:t>Sie bilden das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Fundament der Gemeinde </a:t>
          </a:r>
          <a:r>
            <a:rPr lang="de-DE" sz="2000" b="1" kern="1200" noProof="0" dirty="0">
              <a:effectLst>
                <a:outerShdw blurRad="38100" dist="38100" dir="2700000" algn="tl">
                  <a:srgbClr val="000000"/>
                </a:outerShdw>
              </a:effectLst>
            </a:rPr>
            <a:t>(Eph. 2,20)</a:t>
          </a:r>
          <a:endParaRPr lang="es-ES" sz="2000" kern="120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de-DE" sz="2000" b="1" kern="1200" noProof="0" dirty="0">
              <a:effectLst>
                <a:outerShdw blurRad="38100" dist="38100" dir="2700000" algn="tl">
                  <a:srgbClr val="000000"/>
                </a:outerShdw>
              </a:effectLst>
            </a:rPr>
            <a:t>Sie empfangen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Offen-barungen</a:t>
          </a:r>
          <a:r>
            <a:rPr lang="de-DE" sz="2000" b="1" kern="1200" noProof="0" dirty="0">
              <a:solidFill>
                <a:schemeClr val="accent5">
                  <a:lumMod val="60000"/>
                  <a:lumOff val="40000"/>
                </a:schemeClr>
              </a:solidFill>
              <a:effectLst>
                <a:outerShdw blurRad="38100" dist="38100" dir="2700000" algn="tl">
                  <a:srgbClr val="000000"/>
                </a:outerShdw>
              </a:effectLst>
            </a:rPr>
            <a:t> </a:t>
          </a:r>
          <a:r>
            <a:rPr lang="de-DE" sz="2000" b="1" kern="1200" noProof="0" dirty="0">
              <a:effectLst>
                <a:outerShdw blurRad="38100" dist="38100" dir="2700000" algn="tl">
                  <a:srgbClr val="000000"/>
                </a:outerShdw>
              </a:effectLst>
            </a:rPr>
            <a:t>(Eph. 3,5)</a:t>
          </a:r>
          <a:endParaRPr lang="es-ES" sz="2000" kern="120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de-DE" sz="2000" b="1" kern="1200" noProof="0" dirty="0">
              <a:effectLst>
                <a:outerShdw blurRad="38100" dist="38100" dir="2700000" algn="tl">
                  <a:srgbClr val="000000"/>
                </a:outerShdw>
              </a:effectLst>
            </a:rPr>
            <a:t>Sie freuen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sich über die Gerechtigkeit </a:t>
          </a:r>
          <a:r>
            <a:rPr lang="de-DE" sz="2000" b="1" kern="1200" noProof="0" dirty="0">
              <a:effectLst>
                <a:outerShdw blurRad="38100" dist="38100" dir="2700000" algn="tl">
                  <a:srgbClr val="000000"/>
                </a:outerShdw>
              </a:effectLst>
            </a:rPr>
            <a:t>(Off. 18,20)</a:t>
          </a:r>
          <a:endParaRPr lang="es-ES" sz="2000" kern="120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custScaleX="116753">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n-US" sz="2400" b="1" spc="600" noProof="0" dirty="0">
              <a:effectLst>
                <a:outerShdw blurRad="38100" dist="38100" dir="2700000" algn="tl">
                  <a:srgbClr val="000000">
                    <a:alpha val="43137"/>
                  </a:srgbClr>
                </a:outerShdw>
              </a:effectLst>
            </a:rPr>
            <a:t>TIMOTHEUS</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a:solidFill>
                <a:schemeClr val="tx1"/>
              </a:solidFill>
            </a:rPr>
            <a:t>Sein Ruf </a:t>
          </a:r>
          <a:r>
            <a:rPr lang="en-US" sz="2000" b="1" noProof="0" dirty="0" err="1">
              <a:solidFill>
                <a:schemeClr val="tx1"/>
              </a:solidFill>
            </a:rPr>
            <a:t>zum</a:t>
          </a:r>
          <a:r>
            <a:rPr lang="en-US" sz="2000" b="1" noProof="0" dirty="0">
              <a:solidFill>
                <a:schemeClr val="tx1"/>
              </a:solidFill>
            </a:rPr>
            <a:t> Dienst </a:t>
          </a:r>
          <a:r>
            <a:rPr lang="en-US" sz="2000" b="1" noProof="0" dirty="0" err="1">
              <a:solidFill>
                <a:schemeClr val="tx1"/>
              </a:solidFill>
            </a:rPr>
            <a:t>wurde</a:t>
          </a:r>
          <a:r>
            <a:rPr lang="en-US" sz="2000" b="1" noProof="0" dirty="0">
              <a:solidFill>
                <a:schemeClr val="tx1"/>
              </a:solidFill>
            </a:rPr>
            <a:t> </a:t>
          </a:r>
          <a:r>
            <a:rPr lang="en-US" sz="2000" b="1" noProof="0" dirty="0" err="1">
              <a:solidFill>
                <a:schemeClr val="tx1"/>
              </a:solidFill>
            </a:rPr>
            <a:t>prophezeit</a:t>
          </a:r>
          <a:r>
            <a:rPr lang="en-US" sz="2000" b="1" noProof="0" dirty="0">
              <a:solidFill>
                <a:schemeClr val="tx1"/>
              </a:solidFill>
            </a:rPr>
            <a:t> </a:t>
          </a:r>
          <a:br>
            <a:rPr lang="en-US" sz="2000" b="1" noProof="0" dirty="0">
              <a:solidFill>
                <a:schemeClr val="tx1"/>
              </a:solidFill>
            </a:rPr>
          </a:br>
          <a:r>
            <a:rPr lang="en-US" sz="2000" b="1" noProof="0" dirty="0">
              <a:solidFill>
                <a:schemeClr val="tx1"/>
              </a:solidFill>
            </a:rPr>
            <a:t>(1. Tim. 1,18). Er </a:t>
          </a:r>
          <a:r>
            <a:rPr lang="en-US" sz="2000" b="1" noProof="0" dirty="0" err="1">
              <a:solidFill>
                <a:schemeClr val="tx1"/>
              </a:solidFill>
            </a:rPr>
            <a:t>verfasste</a:t>
          </a:r>
          <a:r>
            <a:rPr lang="en-US" sz="2000" b="1" noProof="0" dirty="0">
              <a:solidFill>
                <a:schemeClr val="tx1"/>
              </a:solidFill>
            </a:rPr>
            <a:t> </a:t>
          </a:r>
          <a:r>
            <a:rPr lang="en-US" sz="2000" b="1" noProof="0" dirty="0" err="1">
              <a:solidFill>
                <a:schemeClr val="tx1"/>
              </a:solidFill>
            </a:rPr>
            <a:t>zusammen</a:t>
          </a:r>
          <a:r>
            <a:rPr lang="en-US" sz="2000" b="1" noProof="0" dirty="0">
              <a:solidFill>
                <a:schemeClr val="tx1"/>
              </a:solidFill>
            </a:rPr>
            <a:t> </a:t>
          </a:r>
          <a:r>
            <a:rPr lang="en-US" sz="2000" b="1" noProof="0" dirty="0" err="1">
              <a:solidFill>
                <a:schemeClr val="tx1"/>
              </a:solidFill>
            </a:rPr>
            <a:t>mit</a:t>
          </a:r>
          <a:r>
            <a:rPr lang="en-US" sz="2000" b="1" noProof="0" dirty="0">
              <a:solidFill>
                <a:schemeClr val="tx1"/>
              </a:solidFill>
            </a:rPr>
            <a:t> Paulus die </a:t>
          </a:r>
          <a:r>
            <a:rPr lang="en-US" sz="2000" b="1" noProof="0" dirty="0" err="1">
              <a:solidFill>
                <a:schemeClr val="tx1"/>
              </a:solidFill>
            </a:rPr>
            <a:t>folgenden</a:t>
          </a:r>
          <a:r>
            <a:rPr lang="en-US" sz="2000" b="1" noProof="0" dirty="0">
              <a:solidFill>
                <a:schemeClr val="tx1"/>
              </a:solidFill>
            </a:rPr>
            <a:t> Briefe: 2. </a:t>
          </a:r>
          <a:r>
            <a:rPr lang="en-US" sz="2000" b="1" noProof="0" dirty="0" err="1">
              <a:solidFill>
                <a:schemeClr val="tx1"/>
              </a:solidFill>
            </a:rPr>
            <a:t>Korinther</a:t>
          </a:r>
          <a:br>
            <a:rPr lang="en-US" sz="2000" b="1" noProof="0" dirty="0">
              <a:solidFill>
                <a:schemeClr val="tx1"/>
              </a:solidFill>
            </a:rPr>
          </a:br>
          <a:r>
            <a:rPr lang="en-US" sz="2000" b="1" noProof="0" dirty="0">
              <a:solidFill>
                <a:schemeClr val="tx1"/>
              </a:solidFill>
            </a:rPr>
            <a:t>(2. Kor. 1,1); </a:t>
          </a:r>
          <a:r>
            <a:rPr lang="en-US" sz="2000" b="1" noProof="0" dirty="0" err="1">
              <a:solidFill>
                <a:schemeClr val="tx1"/>
              </a:solidFill>
            </a:rPr>
            <a:t>Philipper</a:t>
          </a:r>
          <a:r>
            <a:rPr lang="en-US" sz="2000" b="1" noProof="0" dirty="0">
              <a:solidFill>
                <a:schemeClr val="tx1"/>
              </a:solidFill>
            </a:rPr>
            <a:t> (Phil. 1,1); </a:t>
          </a:r>
          <a:r>
            <a:rPr lang="en-US" sz="2000" b="1" noProof="0" dirty="0" err="1">
              <a:solidFill>
                <a:schemeClr val="tx1"/>
              </a:solidFill>
            </a:rPr>
            <a:t>Kolosser</a:t>
          </a:r>
          <a:r>
            <a:rPr lang="en-US" sz="2000" b="1" noProof="0" dirty="0">
              <a:solidFill>
                <a:schemeClr val="tx1"/>
              </a:solidFill>
            </a:rPr>
            <a:t> (Kol. 1,1); 1. Thess. (1. Thess 1,1); 2. Thess</a:t>
          </a:r>
          <a:br>
            <a:rPr lang="en-US" sz="2000" b="1" noProof="0" dirty="0">
              <a:solidFill>
                <a:schemeClr val="tx1"/>
              </a:solidFill>
            </a:rPr>
          </a:br>
          <a:r>
            <a:rPr lang="en-US" sz="2000" b="1" noProof="0" dirty="0">
              <a:solidFill>
                <a:schemeClr val="tx1"/>
              </a:solidFill>
            </a:rPr>
            <a:t>(2. Thess 1,1); und Philemon (Phil. 1,1).</a:t>
          </a:r>
          <a:endParaRPr lang="es-ES" sz="2000" dirty="0">
            <a:solidFill>
              <a:schemeClr val="tx1"/>
            </a:solidFill>
          </a:endParaRPr>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n-US" sz="2400" b="1" spc="600" noProof="0" dirty="0">
              <a:effectLst>
                <a:outerShdw blurRad="38100" dist="38100" dir="2700000" algn="tl">
                  <a:srgbClr val="000000">
                    <a:alpha val="43137"/>
                  </a:srgbClr>
                </a:outerShdw>
              </a:effectLst>
            </a:rPr>
            <a:t>TITUS</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de-DE" sz="2000" b="1" noProof="0" dirty="0">
              <a:solidFill>
                <a:schemeClr val="tx1"/>
              </a:solidFill>
            </a:rPr>
            <a:t>Er erfüllte mehrere prophetische Aufgaben, wie Erbauung (2 Kor. 8,6); </a:t>
          </a:r>
          <a:br>
            <a:rPr lang="de-DE" sz="2000" b="1" noProof="0" dirty="0">
              <a:solidFill>
                <a:schemeClr val="tx1"/>
              </a:solidFill>
            </a:rPr>
          </a:br>
          <a:r>
            <a:rPr lang="de-DE" sz="2000" b="1" noProof="0" dirty="0">
              <a:solidFill>
                <a:schemeClr val="tx1"/>
              </a:solidFill>
            </a:rPr>
            <a:t>Ermahnung (Titus 2,6, 9, 15); </a:t>
          </a:r>
          <a:br>
            <a:rPr lang="de-DE" sz="2000" b="1" noProof="0" dirty="0">
              <a:solidFill>
                <a:schemeClr val="tx1"/>
              </a:solidFill>
            </a:rPr>
          </a:br>
          <a:r>
            <a:rPr lang="de-DE" sz="2000" b="1" noProof="0" dirty="0">
              <a:solidFill>
                <a:schemeClr val="tx1"/>
              </a:solidFill>
            </a:rPr>
            <a:t>und Trost (2 Kor. 7,13)</a:t>
          </a:r>
          <a:endParaRPr lang="es-ES" sz="2000" dirty="0">
            <a:solidFill>
              <a:schemeClr val="tx1"/>
            </a:solidFill>
          </a:endParaRPr>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de-DE" sz="2000" b="1" kern="1200" noProof="0" dirty="0"/>
            <a:t>Ihre Hauptaufgabe war es, Menschen zu JESUS zu führen</a:t>
          </a:r>
          <a:endParaRPr lang="es-ES" sz="2000" kern="120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60960" tIns="0" rIns="20320" bIns="0" numCol="1" spcCol="1270" anchor="ctr" anchorCtr="0">
          <a:noAutofit/>
        </a:bodyPr>
        <a:lstStyle/>
        <a:p>
          <a:pPr marL="0" lvl="0" indent="0" algn="l" defTabSz="711200">
            <a:lnSpc>
              <a:spcPct val="90000"/>
            </a:lnSpc>
            <a:spcBef>
              <a:spcPct val="0"/>
            </a:spcBef>
            <a:spcAft>
              <a:spcPct val="35000"/>
            </a:spcAft>
            <a:buNone/>
          </a:pPr>
          <a:r>
            <a:rPr lang="es-ES" sz="1600" b="1" kern="1200" dirty="0" err="1">
              <a:effectLst>
                <a:outerShdw blurRad="38100" dist="38100" dir="2700000" algn="tl">
                  <a:srgbClr val="000000"/>
                </a:outerShdw>
              </a:effectLst>
            </a:rPr>
            <a:t>IZeugnis</a:t>
          </a:r>
          <a:r>
            <a:rPr lang="es-ES" sz="1600" b="1" kern="1200" dirty="0">
              <a:effectLst>
                <a:outerShdw blurRad="38100" dist="38100" dir="2700000" algn="tl">
                  <a:srgbClr val="000000"/>
                </a:outerShdw>
              </a:effectLst>
            </a:rPr>
            <a:t> </a:t>
          </a:r>
          <a:r>
            <a:rPr lang="es-ES" sz="1600" b="1" kern="1200" dirty="0" err="1">
              <a:effectLst>
                <a:outerShdw blurRad="38100" dist="38100" dir="2700000" algn="tl">
                  <a:srgbClr val="000000"/>
                </a:outerShdw>
              </a:effectLst>
            </a:rPr>
            <a:t>von</a:t>
          </a:r>
          <a:r>
            <a:rPr lang="es-ES" sz="1600" b="1" kern="1200" dirty="0">
              <a:effectLst>
                <a:outerShdw blurRad="38100" dist="38100" dir="2700000" algn="tl">
                  <a:srgbClr val="000000"/>
                </a:outerShdw>
              </a:effectLst>
            </a:rPr>
            <a:t> JESUS </a:t>
          </a:r>
          <a:r>
            <a:rPr lang="es-ES" sz="1600" b="1" kern="1200" dirty="0" err="1">
              <a:effectLst>
                <a:outerShdw blurRad="38100" dist="38100" dir="2700000" algn="tl">
                  <a:srgbClr val="000000"/>
                </a:outerShdw>
              </a:effectLst>
            </a:rPr>
            <a:t>abzulegen</a:t>
          </a:r>
          <a:endParaRPr lang="es-ES" sz="1600" kern="120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de-DE" sz="2000" b="1" kern="1200" dirty="0">
              <a:latin typeface="Aptos" panose="02110004020202020204"/>
              <a:ea typeface="+mn-ea"/>
              <a:cs typeface="+mn-cs"/>
            </a:rPr>
            <a:t>Sie enthüllten Ereignisse, die bis in die Gegenwart reichen</a:t>
          </a:r>
          <a:endParaRPr lang="es-ES" sz="2000" b="1" kern="120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err="1">
              <a:effectLst>
                <a:outerShdw blurRad="38100" dist="38100" dir="2700000" algn="tl">
                  <a:srgbClr val="000000"/>
                </a:outerShdw>
              </a:effectLst>
            </a:rPr>
            <a:t>Ankündigung</a:t>
          </a:r>
          <a:r>
            <a:rPr lang="es-ES" sz="2000" b="1" kern="1200" dirty="0">
              <a:effectLst>
                <a:outerShdw blurRad="38100" dist="38100" dir="2700000" algn="tl">
                  <a:srgbClr val="000000"/>
                </a:outerShdw>
              </a:effectLst>
            </a:rPr>
            <a:t> </a:t>
          </a:r>
          <a:r>
            <a:rPr lang="es-ES" sz="2000" b="1" kern="1200" dirty="0" err="1">
              <a:effectLst>
                <a:outerShdw blurRad="38100" dist="38100" dir="2700000" algn="tl">
                  <a:srgbClr val="000000"/>
                </a:outerShdw>
              </a:effectLst>
            </a:rPr>
            <a:t>der</a:t>
          </a:r>
          <a:r>
            <a:rPr lang="es-ES" sz="2000" b="1" kern="1200" dirty="0">
              <a:effectLst>
                <a:outerShdw blurRad="38100" dist="38100" dir="2700000" algn="tl">
                  <a:srgbClr val="000000"/>
                </a:outerShdw>
              </a:effectLst>
            </a:rPr>
            <a:t> Zukunft</a:t>
          </a:r>
          <a:endParaRPr lang="es-ES" sz="2000" kern="120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4130" tIns="72390" rIns="24130" bIns="24130" numCol="1" spcCol="1270" anchor="t" anchorCtr="0">
          <a:noAutofit/>
        </a:bodyPr>
        <a:lstStyle/>
        <a:p>
          <a:pPr marL="0" lvl="1" indent="0" algn="l" defTabSz="844550">
            <a:lnSpc>
              <a:spcPct val="90000"/>
            </a:lnSpc>
            <a:spcBef>
              <a:spcPct val="0"/>
            </a:spcBef>
            <a:spcAft>
              <a:spcPct val="15000"/>
            </a:spcAft>
            <a:buNone/>
          </a:pPr>
          <a:r>
            <a:rPr lang="de-DE" sz="1900" b="1" kern="1200" dirty="0"/>
            <a:t>Eine starke Gemeinde zu errichten, die den Angriffen des Feindes standhalten kann</a:t>
          </a:r>
          <a:endParaRPr lang="es-ES" sz="1900" kern="120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err="1">
              <a:effectLst>
                <a:outerShdw blurRad="38100" dist="38100" dir="2700000" algn="tl">
                  <a:srgbClr val="000000"/>
                </a:outerShdw>
              </a:effectLst>
            </a:rPr>
            <a:t>Erbauung</a:t>
          </a:r>
          <a:endParaRPr lang="es-ES" sz="2000" kern="120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de-DE" sz="2000" b="1" kern="1200" dirty="0"/>
            <a:t>Um Sünde zu erklären, damit die Menschen Buße tun können</a:t>
          </a:r>
          <a:endParaRPr lang="es-ES" sz="2000" kern="120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err="1">
              <a:effectLst>
                <a:outerShdw blurRad="38100" dist="38100" dir="2700000" algn="tl">
                  <a:srgbClr val="000000"/>
                </a:outerShdw>
              </a:effectLst>
            </a:rPr>
            <a:t>Ermahnung</a:t>
          </a:r>
          <a:endParaRPr lang="es-ES" sz="2000" kern="120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de-DE" sz="2000" b="1" kern="1200" dirty="0"/>
            <a:t>Judas und Silas wurden zu diesem speziellen Zweck in die Gemeinden gesandt</a:t>
          </a:r>
          <a:endParaRPr lang="es-ES" sz="2000" kern="120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s-ES" sz="2000" b="1" kern="1200" dirty="0" err="1">
              <a:effectLst>
                <a:outerShdw blurRad="38100" dist="38100" dir="2700000" algn="tl">
                  <a:srgbClr val="000000"/>
                </a:outerShdw>
              </a:effectLst>
            </a:rPr>
            <a:t>Tröstung</a:t>
          </a:r>
          <a:endParaRPr lang="es-ES" sz="2000" kern="120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597" y="0"/>
          <a:ext cx="1697018"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b="1" kern="1200" noProof="0" dirty="0">
              <a:effectLst>
                <a:outerShdw blurRad="38100" dist="38100" dir="2700000" algn="tl">
                  <a:srgbClr val="000000"/>
                </a:outerShdw>
              </a:effectLst>
            </a:rPr>
            <a:t>Sie sind Menschen, die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von Gott gesandt wurden </a:t>
          </a:r>
          <a:b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br>
          <a:r>
            <a:rPr lang="de-DE" sz="2000" b="1" kern="1200" noProof="0" dirty="0">
              <a:effectLst>
                <a:outerShdw blurRad="38100" dist="38100" dir="2700000" algn="tl">
                  <a:srgbClr val="000000"/>
                </a:outerShdw>
              </a:effectLst>
            </a:rPr>
            <a:t>(Lk. 11,49)</a:t>
          </a:r>
          <a:endParaRPr lang="es-ES" sz="2000" kern="1200" dirty="0">
            <a:effectLst>
              <a:outerShdw blurRad="38100" dist="38100" dir="2700000" algn="tl">
                <a:srgbClr val="000000"/>
              </a:outerShdw>
            </a:effectLst>
          </a:endParaRPr>
        </a:p>
      </dsp:txBody>
      <dsp:txXfrm>
        <a:off x="57374" y="47777"/>
        <a:ext cx="1601464" cy="1535662"/>
      </dsp:txXfrm>
    </dsp:sp>
    <dsp:sp modelId="{6AF94F2D-F79B-42D8-8792-EC5EE5CA65AE}">
      <dsp:nvSpPr>
        <dsp:cNvPr id="0" name=""/>
        <dsp:cNvSpPr/>
      </dsp:nvSpPr>
      <dsp:spPr>
        <a:xfrm>
          <a:off x="1876318" y="635656"/>
          <a:ext cx="359767" cy="359903"/>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876318" y="707637"/>
        <a:ext cx="251837" cy="215941"/>
      </dsp:txXfrm>
    </dsp:sp>
    <dsp:sp modelId="{FAE57C7A-4FE9-4C1E-89A4-9591EE4B7D30}">
      <dsp:nvSpPr>
        <dsp:cNvPr id="0" name=""/>
        <dsp:cNvSpPr/>
      </dsp:nvSpPr>
      <dsp:spPr>
        <a:xfrm>
          <a:off x="2385423" y="0"/>
          <a:ext cx="19660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b="1" kern="1200" noProof="0" dirty="0">
              <a:effectLst>
                <a:outerShdw blurRad="38100" dist="38100" dir="2700000" algn="tl">
                  <a:srgbClr val="000000"/>
                </a:outerShdw>
              </a:effectLst>
            </a:rPr>
            <a:t>Sie erhalten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Gaben, um die Gemeinde zu führen </a:t>
          </a:r>
          <a:r>
            <a:rPr lang="de-DE" sz="2000" b="1" kern="1200" noProof="0" dirty="0">
              <a:effectLst>
                <a:outerShdw blurRad="38100" dist="38100" dir="2700000" algn="tl">
                  <a:srgbClr val="000000"/>
                </a:outerShdw>
              </a:effectLst>
            </a:rPr>
            <a:t>(1 Kor. 12,28-29; Eph. 4,11-12)</a:t>
          </a:r>
          <a:endParaRPr lang="es-ES" sz="2000" kern="1200" dirty="0">
            <a:effectLst>
              <a:outerShdw blurRad="38100" dist="38100" dir="2700000" algn="tl">
                <a:srgbClr val="000000"/>
              </a:outerShdw>
            </a:effectLst>
          </a:endParaRPr>
        </a:p>
      </dsp:txBody>
      <dsp:txXfrm>
        <a:off x="2433200" y="47777"/>
        <a:ext cx="1870544" cy="1535662"/>
      </dsp:txXfrm>
    </dsp:sp>
    <dsp:sp modelId="{0D00281B-4660-4C87-BD3A-A048546E75D5}">
      <dsp:nvSpPr>
        <dsp:cNvPr id="0" name=""/>
        <dsp:cNvSpPr/>
      </dsp:nvSpPr>
      <dsp:spPr>
        <a:xfrm>
          <a:off x="4521223" y="635656"/>
          <a:ext cx="359767" cy="359903"/>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521223" y="707637"/>
        <a:ext cx="251837" cy="215941"/>
      </dsp:txXfrm>
    </dsp:sp>
    <dsp:sp modelId="{48825FD6-2E41-4562-AE78-DC5FF4C17433}">
      <dsp:nvSpPr>
        <dsp:cNvPr id="0" name=""/>
        <dsp:cNvSpPr/>
      </dsp:nvSpPr>
      <dsp:spPr>
        <a:xfrm>
          <a:off x="5030329" y="0"/>
          <a:ext cx="1697018"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b="1" kern="1200" noProof="0" dirty="0">
              <a:effectLst>
                <a:outerShdw blurRad="38100" dist="38100" dir="2700000" algn="tl">
                  <a:srgbClr val="000000"/>
                </a:outerShdw>
              </a:effectLst>
            </a:rPr>
            <a:t>Sie bilden das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Fundament der Gemeinde </a:t>
          </a:r>
          <a:r>
            <a:rPr lang="de-DE" sz="2000" b="1" kern="1200" noProof="0" dirty="0">
              <a:effectLst>
                <a:outerShdw blurRad="38100" dist="38100" dir="2700000" algn="tl">
                  <a:srgbClr val="000000"/>
                </a:outerShdw>
              </a:effectLst>
            </a:rPr>
            <a:t>(Eph. 2,20)</a:t>
          </a:r>
          <a:endParaRPr lang="es-ES" sz="2000" kern="1200" dirty="0">
            <a:effectLst>
              <a:outerShdw blurRad="38100" dist="38100" dir="2700000" algn="tl">
                <a:srgbClr val="000000"/>
              </a:outerShdw>
            </a:effectLst>
          </a:endParaRPr>
        </a:p>
      </dsp:txBody>
      <dsp:txXfrm>
        <a:off x="5078106" y="47777"/>
        <a:ext cx="1601464" cy="1535662"/>
      </dsp:txXfrm>
    </dsp:sp>
    <dsp:sp modelId="{1F634FAF-0CDD-4918-9ECB-BCADC682B67E}">
      <dsp:nvSpPr>
        <dsp:cNvPr id="0" name=""/>
        <dsp:cNvSpPr/>
      </dsp:nvSpPr>
      <dsp:spPr>
        <a:xfrm>
          <a:off x="6897050" y="635656"/>
          <a:ext cx="359767" cy="359903"/>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6897050" y="707637"/>
        <a:ext cx="251837" cy="215941"/>
      </dsp:txXfrm>
    </dsp:sp>
    <dsp:sp modelId="{689C0D5C-78C0-4845-A70A-A99F356AC315}">
      <dsp:nvSpPr>
        <dsp:cNvPr id="0" name=""/>
        <dsp:cNvSpPr/>
      </dsp:nvSpPr>
      <dsp:spPr>
        <a:xfrm>
          <a:off x="7406155" y="0"/>
          <a:ext cx="1697018"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b="1" kern="1200" noProof="0" dirty="0">
              <a:effectLst>
                <a:outerShdw blurRad="38100" dist="38100" dir="2700000" algn="tl">
                  <a:srgbClr val="000000"/>
                </a:outerShdw>
              </a:effectLst>
            </a:rPr>
            <a:t>Sie empfangen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Offen-barungen</a:t>
          </a:r>
          <a:r>
            <a:rPr lang="de-DE" sz="2000" b="1" kern="1200" noProof="0" dirty="0">
              <a:solidFill>
                <a:schemeClr val="accent5">
                  <a:lumMod val="60000"/>
                  <a:lumOff val="40000"/>
                </a:schemeClr>
              </a:solidFill>
              <a:effectLst>
                <a:outerShdw blurRad="38100" dist="38100" dir="2700000" algn="tl">
                  <a:srgbClr val="000000"/>
                </a:outerShdw>
              </a:effectLst>
            </a:rPr>
            <a:t> </a:t>
          </a:r>
          <a:r>
            <a:rPr lang="de-DE" sz="2000" b="1" kern="1200" noProof="0" dirty="0">
              <a:effectLst>
                <a:outerShdw blurRad="38100" dist="38100" dir="2700000" algn="tl">
                  <a:srgbClr val="000000"/>
                </a:outerShdw>
              </a:effectLst>
            </a:rPr>
            <a:t>(Eph. 3,5)</a:t>
          </a:r>
          <a:endParaRPr lang="es-ES" sz="2000" kern="1200" dirty="0">
            <a:effectLst>
              <a:outerShdw blurRad="38100" dist="38100" dir="2700000" algn="tl">
                <a:srgbClr val="000000"/>
              </a:outerShdw>
            </a:effectLst>
          </a:endParaRPr>
        </a:p>
      </dsp:txBody>
      <dsp:txXfrm>
        <a:off x="7453932" y="47777"/>
        <a:ext cx="1601464" cy="1535662"/>
      </dsp:txXfrm>
    </dsp:sp>
    <dsp:sp modelId="{F24C91FF-F822-43EC-8BDC-F3C25FD177A3}">
      <dsp:nvSpPr>
        <dsp:cNvPr id="0" name=""/>
        <dsp:cNvSpPr/>
      </dsp:nvSpPr>
      <dsp:spPr>
        <a:xfrm>
          <a:off x="9272876" y="635656"/>
          <a:ext cx="359767" cy="359903"/>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272876" y="707637"/>
        <a:ext cx="251837" cy="215941"/>
      </dsp:txXfrm>
    </dsp:sp>
    <dsp:sp modelId="{B63C68F4-37F5-4E39-81B9-0FD70A034F30}">
      <dsp:nvSpPr>
        <dsp:cNvPr id="0" name=""/>
        <dsp:cNvSpPr/>
      </dsp:nvSpPr>
      <dsp:spPr>
        <a:xfrm>
          <a:off x="9781982" y="0"/>
          <a:ext cx="198132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de-DE" sz="2000" b="1" kern="1200" noProof="0" dirty="0">
              <a:effectLst>
                <a:outerShdw blurRad="38100" dist="38100" dir="2700000" algn="tl">
                  <a:srgbClr val="000000"/>
                </a:outerShdw>
              </a:effectLst>
            </a:rPr>
            <a:t>Sie freuen </a:t>
          </a:r>
          <a:r>
            <a:rPr lang="de-DE" sz="2000" b="1" kern="1200" noProof="0" dirty="0">
              <a:solidFill>
                <a:prstClr val="white"/>
              </a:solidFill>
              <a:effectLst>
                <a:outerShdw blurRad="38100" dist="38100" dir="2700000" algn="tl">
                  <a:srgbClr val="000000"/>
                </a:outerShdw>
              </a:effectLst>
              <a:latin typeface="Aptos" panose="02110004020202020204"/>
              <a:ea typeface="+mn-ea"/>
              <a:cs typeface="+mn-cs"/>
            </a:rPr>
            <a:t>sich über die Gerechtigkeit </a:t>
          </a:r>
          <a:r>
            <a:rPr lang="de-DE" sz="2000" b="1" kern="1200" noProof="0" dirty="0">
              <a:effectLst>
                <a:outerShdw blurRad="38100" dist="38100" dir="2700000" algn="tl">
                  <a:srgbClr val="000000"/>
                </a:outerShdw>
              </a:effectLst>
            </a:rPr>
            <a:t>(Off. 18,20)</a:t>
          </a:r>
          <a:endParaRPr lang="es-ES" sz="2000" kern="1200" dirty="0">
            <a:effectLst>
              <a:outerShdw blurRad="38100" dist="38100" dir="2700000" algn="tl">
                <a:srgbClr val="000000"/>
              </a:outerShdw>
            </a:effectLst>
          </a:endParaRPr>
        </a:p>
      </dsp:txBody>
      <dsp:txXfrm>
        <a:off x="9829759" y="47777"/>
        <a:ext cx="188576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solidFill>
                <a:schemeClr val="tx1"/>
              </a:solidFill>
            </a:rPr>
            <a:t>Sein Ruf </a:t>
          </a:r>
          <a:r>
            <a:rPr lang="en-US" sz="2000" b="1" kern="1200" noProof="0" dirty="0" err="1">
              <a:solidFill>
                <a:schemeClr val="tx1"/>
              </a:solidFill>
            </a:rPr>
            <a:t>zum</a:t>
          </a:r>
          <a:r>
            <a:rPr lang="en-US" sz="2000" b="1" kern="1200" noProof="0" dirty="0">
              <a:solidFill>
                <a:schemeClr val="tx1"/>
              </a:solidFill>
            </a:rPr>
            <a:t> Dienst </a:t>
          </a:r>
          <a:r>
            <a:rPr lang="en-US" sz="2000" b="1" kern="1200" noProof="0" dirty="0" err="1">
              <a:solidFill>
                <a:schemeClr val="tx1"/>
              </a:solidFill>
            </a:rPr>
            <a:t>wurde</a:t>
          </a:r>
          <a:r>
            <a:rPr lang="en-US" sz="2000" b="1" kern="1200" noProof="0" dirty="0">
              <a:solidFill>
                <a:schemeClr val="tx1"/>
              </a:solidFill>
            </a:rPr>
            <a:t> </a:t>
          </a:r>
          <a:r>
            <a:rPr lang="en-US" sz="2000" b="1" kern="1200" noProof="0" dirty="0" err="1">
              <a:solidFill>
                <a:schemeClr val="tx1"/>
              </a:solidFill>
            </a:rPr>
            <a:t>prophezeit</a:t>
          </a:r>
          <a:r>
            <a:rPr lang="en-US" sz="2000" b="1" kern="1200" noProof="0" dirty="0">
              <a:solidFill>
                <a:schemeClr val="tx1"/>
              </a:solidFill>
            </a:rPr>
            <a:t> </a:t>
          </a:r>
          <a:br>
            <a:rPr lang="en-US" sz="2000" b="1" kern="1200" noProof="0" dirty="0">
              <a:solidFill>
                <a:schemeClr val="tx1"/>
              </a:solidFill>
            </a:rPr>
          </a:br>
          <a:r>
            <a:rPr lang="en-US" sz="2000" b="1" kern="1200" noProof="0" dirty="0">
              <a:solidFill>
                <a:schemeClr val="tx1"/>
              </a:solidFill>
            </a:rPr>
            <a:t>(1. Tim. 1,18). Er </a:t>
          </a:r>
          <a:r>
            <a:rPr lang="en-US" sz="2000" b="1" kern="1200" noProof="0" dirty="0" err="1">
              <a:solidFill>
                <a:schemeClr val="tx1"/>
              </a:solidFill>
            </a:rPr>
            <a:t>verfasste</a:t>
          </a:r>
          <a:r>
            <a:rPr lang="en-US" sz="2000" b="1" kern="1200" noProof="0" dirty="0">
              <a:solidFill>
                <a:schemeClr val="tx1"/>
              </a:solidFill>
            </a:rPr>
            <a:t> </a:t>
          </a:r>
          <a:r>
            <a:rPr lang="en-US" sz="2000" b="1" kern="1200" noProof="0" dirty="0" err="1">
              <a:solidFill>
                <a:schemeClr val="tx1"/>
              </a:solidFill>
            </a:rPr>
            <a:t>zusammen</a:t>
          </a:r>
          <a:r>
            <a:rPr lang="en-US" sz="2000" b="1" kern="1200" noProof="0" dirty="0">
              <a:solidFill>
                <a:schemeClr val="tx1"/>
              </a:solidFill>
            </a:rPr>
            <a:t> </a:t>
          </a:r>
          <a:r>
            <a:rPr lang="en-US" sz="2000" b="1" kern="1200" noProof="0" dirty="0" err="1">
              <a:solidFill>
                <a:schemeClr val="tx1"/>
              </a:solidFill>
            </a:rPr>
            <a:t>mit</a:t>
          </a:r>
          <a:r>
            <a:rPr lang="en-US" sz="2000" b="1" kern="1200" noProof="0" dirty="0">
              <a:solidFill>
                <a:schemeClr val="tx1"/>
              </a:solidFill>
            </a:rPr>
            <a:t> Paulus die </a:t>
          </a:r>
          <a:r>
            <a:rPr lang="en-US" sz="2000" b="1" kern="1200" noProof="0" dirty="0" err="1">
              <a:solidFill>
                <a:schemeClr val="tx1"/>
              </a:solidFill>
            </a:rPr>
            <a:t>folgenden</a:t>
          </a:r>
          <a:r>
            <a:rPr lang="en-US" sz="2000" b="1" kern="1200" noProof="0" dirty="0">
              <a:solidFill>
                <a:schemeClr val="tx1"/>
              </a:solidFill>
            </a:rPr>
            <a:t> Briefe: 2. </a:t>
          </a:r>
          <a:r>
            <a:rPr lang="en-US" sz="2000" b="1" kern="1200" noProof="0" dirty="0" err="1">
              <a:solidFill>
                <a:schemeClr val="tx1"/>
              </a:solidFill>
            </a:rPr>
            <a:t>Korinther</a:t>
          </a:r>
          <a:br>
            <a:rPr lang="en-US" sz="2000" b="1" kern="1200" noProof="0" dirty="0">
              <a:solidFill>
                <a:schemeClr val="tx1"/>
              </a:solidFill>
            </a:rPr>
          </a:br>
          <a:r>
            <a:rPr lang="en-US" sz="2000" b="1" kern="1200" noProof="0" dirty="0">
              <a:solidFill>
                <a:schemeClr val="tx1"/>
              </a:solidFill>
            </a:rPr>
            <a:t>(2. Kor. 1,1); </a:t>
          </a:r>
          <a:r>
            <a:rPr lang="en-US" sz="2000" b="1" kern="1200" noProof="0" dirty="0" err="1">
              <a:solidFill>
                <a:schemeClr val="tx1"/>
              </a:solidFill>
            </a:rPr>
            <a:t>Philipper</a:t>
          </a:r>
          <a:r>
            <a:rPr lang="en-US" sz="2000" b="1" kern="1200" noProof="0" dirty="0">
              <a:solidFill>
                <a:schemeClr val="tx1"/>
              </a:solidFill>
            </a:rPr>
            <a:t> (Phil. 1,1); </a:t>
          </a:r>
          <a:r>
            <a:rPr lang="en-US" sz="2000" b="1" kern="1200" noProof="0" dirty="0" err="1">
              <a:solidFill>
                <a:schemeClr val="tx1"/>
              </a:solidFill>
            </a:rPr>
            <a:t>Kolosser</a:t>
          </a:r>
          <a:r>
            <a:rPr lang="en-US" sz="2000" b="1" kern="1200" noProof="0" dirty="0">
              <a:solidFill>
                <a:schemeClr val="tx1"/>
              </a:solidFill>
            </a:rPr>
            <a:t> (Kol. 1,1); 1. Thess. (1. Thess 1,1); 2. Thess</a:t>
          </a:r>
          <a:br>
            <a:rPr lang="en-US" sz="2000" b="1" kern="1200" noProof="0" dirty="0">
              <a:solidFill>
                <a:schemeClr val="tx1"/>
              </a:solidFill>
            </a:rPr>
          </a:br>
          <a:r>
            <a:rPr lang="en-US" sz="2000" b="1" kern="1200" noProof="0" dirty="0">
              <a:solidFill>
                <a:schemeClr val="tx1"/>
              </a:solidFill>
            </a:rPr>
            <a:t>(2. Thess 1,1); und Philemon (Phil. 1,1).</a:t>
          </a:r>
          <a:endParaRPr lang="es-ES" sz="2000" kern="1200" dirty="0">
            <a:solidFill>
              <a:schemeClr val="tx1"/>
            </a:solidFill>
          </a:endParaRPr>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TIMOTHEUS</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de-DE" sz="2000" b="1" kern="1200" noProof="0" dirty="0">
              <a:solidFill>
                <a:schemeClr val="tx1"/>
              </a:solidFill>
            </a:rPr>
            <a:t>Er erfüllte mehrere prophetische Aufgaben, wie Erbauung (2 Kor. 8,6); </a:t>
          </a:r>
          <a:br>
            <a:rPr lang="de-DE" sz="2000" b="1" kern="1200" noProof="0" dirty="0">
              <a:solidFill>
                <a:schemeClr val="tx1"/>
              </a:solidFill>
            </a:rPr>
          </a:br>
          <a:r>
            <a:rPr lang="de-DE" sz="2000" b="1" kern="1200" noProof="0" dirty="0">
              <a:solidFill>
                <a:schemeClr val="tx1"/>
              </a:solidFill>
            </a:rPr>
            <a:t>Ermahnung (Titus 2,6, 9, 15); </a:t>
          </a:r>
          <a:br>
            <a:rPr lang="de-DE" sz="2000" b="1" kern="1200" noProof="0" dirty="0">
              <a:solidFill>
                <a:schemeClr val="tx1"/>
              </a:solidFill>
            </a:rPr>
          </a:br>
          <a:r>
            <a:rPr lang="de-DE" sz="2000" b="1" kern="1200" noProof="0" dirty="0">
              <a:solidFill>
                <a:schemeClr val="tx1"/>
              </a:solidFill>
            </a:rPr>
            <a:t>und Trost (2 Kor. 7,13)</a:t>
          </a:r>
          <a:endParaRPr lang="es-ES" sz="2000" kern="1200" dirty="0">
            <a:solidFill>
              <a:schemeClr val="tx1"/>
            </a:solidFill>
          </a:endParaRPr>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TITUS</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22/10/2026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jpg"/><Relationship Id="rId7" Type="http://schemas.openxmlformats.org/officeDocument/2006/relationships/diagramColors" Target="../diagrams/colors1.xml"/><Relationship Id="rId2" Type="http://schemas.openxmlformats.org/officeDocument/2006/relationships/image" Target="../media/image14.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2.jpeg"/><Relationship Id="rId4" Type="http://schemas.openxmlformats.org/officeDocument/2006/relationships/diagramData" Target="../diagrams/data1.xml"/><Relationship Id="rId9"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6.png"/><Relationship Id="rId4" Type="http://schemas.openxmlformats.org/officeDocument/2006/relationships/image" Target="../media/image25.jpeg"/></Relationships>
</file>

<file path=ppt/slides/_rels/slide6.xml.rels><?xml version="1.0" encoding="UTF-8" standalone="yes"?>
<Relationships xmlns="http://schemas.openxmlformats.org/package/2006/relationships"><Relationship Id="rId3" Type="http://schemas.openxmlformats.org/officeDocument/2006/relationships/image" Target="../media/image28.jpg"/><Relationship Id="rId7" Type="http://schemas.openxmlformats.org/officeDocument/2006/relationships/image" Target="../media/image32.jpe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5.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4.png"/><Relationship Id="rId9" Type="http://schemas.openxmlformats.org/officeDocument/2006/relationships/diagramColors" Target="../diagrams/colors2.xml"/><Relationship Id="rId14" Type="http://schemas.openxmlformats.org/officeDocument/2006/relationships/image" Target="../media/image37.jpeg"/></Relationships>
</file>

<file path=ppt/slides/_rels/slide8.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5.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4.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3.jpeg"/><Relationship Id="rId2" Type="http://schemas.openxmlformats.org/officeDocument/2006/relationships/image" Target="../media/image49.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2.png"/><Relationship Id="rId4" Type="http://schemas.openxmlformats.org/officeDocument/2006/relationships/image" Target="../media/image51.jpeg"/></Relationships>
</file>

<file path=ppt/slides/_rels/slide11.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image" Target="../media/image58.jpg"/><Relationship Id="rId4" Type="http://schemas.openxmlformats.org/officeDocument/2006/relationships/image" Target="../media/image57.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es-ES" sz="4800" b="1" spc="300" dirty="0" err="1">
                <a:ln w="6600">
                  <a:solidFill>
                    <a:schemeClr val="accent2"/>
                  </a:solidFill>
                  <a:prstDash val="solid"/>
                </a:ln>
                <a:solidFill>
                  <a:srgbClr val="FFFFFF"/>
                </a:solidFill>
                <a:effectLst>
                  <a:outerShdw dist="38100" dir="2700000" algn="tl" rotWithShape="0">
                    <a:schemeClr val="accent2"/>
                  </a:outerShdw>
                </a:effectLst>
              </a:rPr>
              <a:t>PROPHETEN</a:t>
            </a:r>
            <a:r>
              <a:rPr lang="es-ES" sz="4800" b="1" spc="300" dirty="0">
                <a:ln w="6600">
                  <a:solidFill>
                    <a:schemeClr val="accent2"/>
                  </a:solidFill>
                  <a:prstDash val="solid"/>
                </a:ln>
                <a:solidFill>
                  <a:srgbClr val="FFFFFF"/>
                </a:solidFill>
                <a:effectLst>
                  <a:outerShdw dist="38100" dir="2700000" algn="tl" rotWithShape="0">
                    <a:schemeClr val="accent2"/>
                  </a:outerShdw>
                </a:effectLst>
              </a:rPr>
              <a:t> IM </a:t>
            </a:r>
            <a:r>
              <a:rPr lang="es-ES" sz="4800" b="1" spc="300" dirty="0" err="1">
                <a:ln w="6600">
                  <a:solidFill>
                    <a:schemeClr val="accent2"/>
                  </a:solidFill>
                  <a:prstDash val="solid"/>
                </a:ln>
                <a:solidFill>
                  <a:srgbClr val="FFFFFF"/>
                </a:solidFill>
                <a:effectLst>
                  <a:outerShdw dist="38100" dir="2700000" algn="tl" rotWithShape="0">
                    <a:schemeClr val="accent2"/>
                  </a:outerShdw>
                </a:effectLst>
              </a:rPr>
              <a:t>NEUEN</a:t>
            </a:r>
            <a:r>
              <a:rPr lang="es-ES" sz="4800" b="1" spc="300" dirty="0">
                <a:ln w="6600">
                  <a:solidFill>
                    <a:schemeClr val="accent2"/>
                  </a:solidFill>
                  <a:prstDash val="solid"/>
                </a:ln>
                <a:solidFill>
                  <a:srgbClr val="FFFFFF"/>
                </a:solidFill>
                <a:effectLst>
                  <a:outerShdw dist="38100" dir="2700000" algn="tl" rotWithShape="0">
                    <a:schemeClr val="accent2"/>
                  </a:outerShdw>
                </a:effectLst>
              </a:rPr>
              <a:t> </a:t>
            </a:r>
            <a:r>
              <a:rPr lang="es-ES" sz="4800" b="1" spc="300" dirty="0" err="1">
                <a:ln w="6600">
                  <a:solidFill>
                    <a:schemeClr val="accent2"/>
                  </a:solidFill>
                  <a:prstDash val="solid"/>
                </a:ln>
                <a:solidFill>
                  <a:srgbClr val="FFFFFF"/>
                </a:solidFill>
                <a:effectLst>
                  <a:outerShdw dist="38100" dir="2700000" algn="tl" rotWithShape="0">
                    <a:schemeClr val="accent2"/>
                  </a:outerShdw>
                </a:effectLst>
              </a:rPr>
              <a:t>TESTAMENT</a:t>
            </a:r>
            <a:endParaRPr lang="es-ES" sz="4800" b="1" spc="30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9015037" y="0"/>
            <a:ext cx="3072188" cy="338554"/>
          </a:xfrm>
          <a:prstGeom prst="rect">
            <a:avLst/>
          </a:prstGeom>
          <a:noFill/>
        </p:spPr>
        <p:txBody>
          <a:bodyPr wrap="none" rtlCol="0">
            <a:spAutoFit/>
          </a:bodyPr>
          <a:lstStyle/>
          <a:p>
            <a:pPr algn="r"/>
            <a:r>
              <a:rPr lang="es-ES" sz="1600" b="1" dirty="0" err="1">
                <a:solidFill>
                  <a:schemeClr val="accent5">
                    <a:lumMod val="20000"/>
                    <a:lumOff val="80000"/>
                  </a:schemeClr>
                </a:solidFill>
                <a:effectLst>
                  <a:outerShdw blurRad="38100" dist="38100" dir="2700000" algn="tl">
                    <a:srgbClr val="000000">
                      <a:alpha val="43137"/>
                    </a:srgbClr>
                  </a:outerShdw>
                </a:effectLst>
              </a:rPr>
              <a:t>Lektion</a:t>
            </a:r>
            <a:r>
              <a:rPr lang="es-ES" sz="1600" b="1" dirty="0">
                <a:solidFill>
                  <a:schemeClr val="accent5">
                    <a:lumMod val="20000"/>
                    <a:lumOff val="80000"/>
                  </a:schemeClr>
                </a:solidFill>
                <a:effectLst>
                  <a:outerShdw blurRad="38100" dist="38100" dir="2700000" algn="tl">
                    <a:srgbClr val="000000">
                      <a:alpha val="43137"/>
                    </a:srgbClr>
                  </a:outerShdw>
                </a:effectLst>
              </a:rPr>
              <a:t> 4 Sabbat, 24. </a:t>
            </a:r>
            <a:r>
              <a:rPr lang="es-ES" sz="1600" b="1" dirty="0" err="1">
                <a:solidFill>
                  <a:schemeClr val="accent5">
                    <a:lumMod val="20000"/>
                    <a:lumOff val="80000"/>
                  </a:schemeClr>
                </a:solidFill>
                <a:effectLst>
                  <a:outerShdw blurRad="38100" dist="38100" dir="2700000" algn="tl">
                    <a:srgbClr val="000000">
                      <a:alpha val="43137"/>
                    </a:srgbClr>
                  </a:outerShdw>
                </a:effectLst>
              </a:rPr>
              <a:t>Okt</a:t>
            </a:r>
            <a:r>
              <a:rPr lang="es-ES" sz="1600" b="1" dirty="0">
                <a:solidFill>
                  <a:schemeClr val="accent5">
                    <a:lumMod val="20000"/>
                    <a:lumOff val="80000"/>
                  </a:schemeClr>
                </a:solidFill>
                <a:effectLst>
                  <a:outerShdw blurRad="38100" dist="38100" dir="2700000" algn="tl">
                    <a:srgbClr val="000000">
                      <a:alpha val="43137"/>
                    </a:srgbClr>
                  </a:outerShdw>
                </a:effectLst>
              </a:rPr>
              <a:t>.  2026</a:t>
            </a:r>
          </a:p>
        </p:txBody>
      </p:sp>
      <p:pic>
        <p:nvPicPr>
          <p:cNvPr id="4" name="Grafik 9">
            <a:extLst>
              <a:ext uri="{FF2B5EF4-FFF2-40B4-BE49-F238E27FC236}">
                <a16:creationId xmlns:a16="http://schemas.microsoft.com/office/drawing/2014/main" id="{5C410ADD-4459-25A3-EB71-3F6DDB768884}"/>
              </a:ext>
            </a:extLst>
          </p:cNvPr>
          <p:cNvPicPr>
            <a:picLocks noChangeAspect="1"/>
          </p:cNvPicPr>
          <p:nvPr/>
        </p:nvPicPr>
        <p:blipFill>
          <a:blip r:embed="rId3"/>
          <a:stretch>
            <a:fillRect/>
          </a:stretch>
        </p:blipFill>
        <p:spPr>
          <a:xfrm>
            <a:off x="11882091" y="306998"/>
            <a:ext cx="423918" cy="5627077"/>
          </a:xfrm>
          <a:prstGeom prst="rect">
            <a:avLst/>
          </a:prstGeom>
        </p:spPr>
      </p:pic>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„Es sind verschiedene Gaben; aber es ist ein GEIST. Und es sind verschiedene Ämter; aber es ist ein HERR. Und es sind verschiedene Kräfte; aber es ist ein GOTT, der da wirkt alles in allen“</a:t>
            </a:r>
            <a:r>
              <a:rPr kumimoji="0" lang="es-E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a:t>
            </a:r>
            <a:r>
              <a:rPr kumimoji="0" lang="es-ES" sz="15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Korinther</a:t>
            </a:r>
            <a:r>
              <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12,4-6 </a:t>
            </a:r>
            <a:r>
              <a:rPr kumimoji="0" lang="es-ES"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LUT</a:t>
            </a:r>
            <a:r>
              <a:rPr kumimoji="0" lang="es-E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de-DE" sz="2000" b="1" dirty="0">
                <a:solidFill>
                  <a:schemeClr val="bg1"/>
                </a:solidFill>
                <a:highlight>
                  <a:srgbClr val="6D1307"/>
                </a:highlight>
              </a:rPr>
              <a:t>Die Rolle der Propheten im Neuen Testament (NT)</a:t>
            </a:r>
            <a:endParaRPr lang="es-ES" sz="2000" b="1" dirty="0">
              <a:solidFill>
                <a:schemeClr val="bg1"/>
              </a:solidFill>
              <a:highlight>
                <a:srgbClr val="6D1307"/>
              </a:highlight>
            </a:endParaRPr>
          </a:p>
          <a:p>
            <a:pPr>
              <a:spcBef>
                <a:spcPts val="600"/>
              </a:spcBef>
            </a:pPr>
            <a:r>
              <a:rPr lang="de-DE" sz="2000" b="1" dirty="0">
                <a:solidFill>
                  <a:schemeClr val="bg1"/>
                </a:solidFill>
                <a:highlight>
                  <a:srgbClr val="205C01"/>
                </a:highlight>
              </a:rPr>
              <a:t>Propheten des Neuen Testaments (NT)</a:t>
            </a:r>
            <a:r>
              <a:rPr lang="es-ES" sz="2000" b="1" dirty="0">
                <a:solidFill>
                  <a:schemeClr val="bg1"/>
                </a:solidFill>
                <a:highlight>
                  <a:srgbClr val="205C01"/>
                </a:highlight>
              </a:rPr>
              <a:t>:</a:t>
            </a:r>
          </a:p>
          <a:p>
            <a:pPr marL="893763" lvl="1">
              <a:spcBef>
                <a:spcPts val="600"/>
              </a:spcBef>
            </a:pPr>
            <a:r>
              <a:rPr lang="es-ES" sz="2000" b="1" dirty="0">
                <a:uFill>
                  <a:solidFill>
                    <a:srgbClr val="D01729"/>
                  </a:solidFill>
                </a:uFill>
              </a:rPr>
              <a:t>JESUS, </a:t>
            </a:r>
            <a:r>
              <a:rPr lang="es-ES" sz="2000" b="1" dirty="0" err="1">
                <a:uFill>
                  <a:solidFill>
                    <a:srgbClr val="D01729"/>
                  </a:solidFill>
                </a:uFill>
              </a:rPr>
              <a:t>der</a:t>
            </a:r>
            <a:r>
              <a:rPr lang="es-ES" sz="2000" b="1" dirty="0">
                <a:uFill>
                  <a:solidFill>
                    <a:srgbClr val="D01729"/>
                  </a:solidFill>
                </a:uFill>
              </a:rPr>
              <a:t> </a:t>
            </a:r>
            <a:r>
              <a:rPr lang="es-ES" sz="2000" b="1" dirty="0" err="1">
                <a:uFill>
                  <a:solidFill>
                    <a:srgbClr val="D01729"/>
                  </a:solidFill>
                </a:uFill>
              </a:rPr>
              <a:t>vorausgesagte</a:t>
            </a:r>
            <a:r>
              <a:rPr lang="es-ES" sz="2000" b="1" dirty="0">
                <a:uFill>
                  <a:solidFill>
                    <a:srgbClr val="D01729"/>
                  </a:solidFill>
                </a:uFill>
              </a:rPr>
              <a:t> Prophet</a:t>
            </a:r>
            <a:endParaRPr lang="es-ES" sz="2000" b="1" dirty="0">
              <a:effectLst/>
              <a:uFill>
                <a:solidFill>
                  <a:srgbClr val="D01729"/>
                </a:solidFill>
              </a:uFill>
            </a:endParaRPr>
          </a:p>
          <a:p>
            <a:pPr marL="893763" lvl="1">
              <a:spcBef>
                <a:spcPts val="600"/>
              </a:spcBef>
            </a:pPr>
            <a:r>
              <a:rPr lang="es-ES" sz="2000" b="1" dirty="0"/>
              <a:t>Die </a:t>
            </a:r>
            <a:r>
              <a:rPr lang="es-ES" sz="2000" b="1" dirty="0" err="1"/>
              <a:t>Apostel</a:t>
            </a:r>
            <a:r>
              <a:rPr lang="es-ES" sz="2000" b="1" dirty="0"/>
              <a:t> </a:t>
            </a:r>
            <a:r>
              <a:rPr lang="es-ES" sz="2000" b="1" dirty="0" err="1"/>
              <a:t>und</a:t>
            </a:r>
            <a:r>
              <a:rPr lang="es-ES" sz="2000" b="1" dirty="0"/>
              <a:t> </a:t>
            </a:r>
            <a:r>
              <a:rPr lang="es-ES" sz="2000" b="1" dirty="0" err="1"/>
              <a:t>Propheten</a:t>
            </a:r>
            <a:endParaRPr lang="es-ES" sz="2000" b="1" dirty="0">
              <a:effectLst/>
            </a:endParaRPr>
          </a:p>
          <a:p>
            <a:pPr marL="893763" lvl="1">
              <a:spcBef>
                <a:spcPts val="600"/>
              </a:spcBef>
            </a:pPr>
            <a:r>
              <a:rPr lang="es-ES" sz="2000" b="1" dirty="0" err="1"/>
              <a:t>Prophetinnen</a:t>
            </a:r>
            <a:endParaRPr lang="es-ES" sz="2000" b="1" dirty="0">
              <a:effectLst/>
            </a:endParaRPr>
          </a:p>
          <a:p>
            <a:pPr marL="893763" lvl="1">
              <a:spcBef>
                <a:spcPts val="600"/>
              </a:spcBef>
            </a:pPr>
            <a:r>
              <a:rPr lang="es-ES" sz="2000" b="1" dirty="0" err="1"/>
              <a:t>Mitarbeiter</a:t>
            </a:r>
            <a:r>
              <a:rPr lang="es-ES" sz="2000" b="1" dirty="0"/>
              <a:t> des Paulus</a:t>
            </a:r>
            <a:endParaRPr lang="es-ES" sz="2000" b="1" dirty="0">
              <a:effectLst/>
            </a:endParaRPr>
          </a:p>
          <a:p>
            <a:pPr marL="893763" lvl="1">
              <a:spcBef>
                <a:spcPts val="600"/>
              </a:spcBef>
            </a:pPr>
            <a:r>
              <a:rPr lang="es-ES" sz="2000" b="1" dirty="0" err="1"/>
              <a:t>Falsche</a:t>
            </a:r>
            <a:r>
              <a:rPr lang="es-ES" sz="2000" b="1" dirty="0"/>
              <a:t> </a:t>
            </a:r>
            <a:r>
              <a:rPr lang="es-ES" sz="2000" b="1" dirty="0" err="1"/>
              <a:t>Propheten</a:t>
            </a:r>
            <a:endParaRPr lang="es-ES" sz="2000" b="1" dirty="0">
              <a:effectLst/>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631216"/>
          </a:xfrm>
          <a:prstGeom prst="rect">
            <a:avLst/>
          </a:prstGeom>
          <a:noFill/>
        </p:spPr>
        <p:txBody>
          <a:bodyPr wrap="square" rtlCol="0">
            <a:spAutoFit/>
          </a:bodyPr>
          <a:lstStyle/>
          <a:p>
            <a:pPr>
              <a:spcBef>
                <a:spcPts val="600"/>
              </a:spcBef>
            </a:pPr>
            <a:r>
              <a:rPr lang="de-DE" sz="2000" b="1" dirty="0"/>
              <a:t>Seit  Maleachi  vergingen 400 Jahre, ohne dass die Stimme eines Propheten unter dem Volk GOTTES gehört wurde. Aufgrund dieses Schweigens betrachtete das Volk Israel den Kanon der Schrift (also die Bücher, aus denen das Alte Testament besteht) als abgeschlossen.</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3119083"/>
            <a:ext cx="7639050" cy="1015663"/>
          </a:xfrm>
          <a:prstGeom prst="rect">
            <a:avLst/>
          </a:prstGeom>
          <a:noFill/>
        </p:spPr>
        <p:txBody>
          <a:bodyPr wrap="square">
            <a:spAutoFit/>
          </a:bodyPr>
          <a:lstStyle/>
          <a:p>
            <a:pPr lvl="0">
              <a:spcBef>
                <a:spcPts val="600"/>
              </a:spcBef>
              <a:defRPr/>
            </a:pPr>
            <a:r>
              <a:rPr lang="de-DE" sz="2000" b="1" dirty="0">
                <a:solidFill>
                  <a:prstClr val="black"/>
                </a:solidFill>
              </a:rPr>
              <a:t>Welche Rolle hatten diese neuen Propheten und Prophetinnen? Wer waren sie? Gab es auch falsche Propheten, wie in der Zeit des Alten Testaments?</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82775"/>
            <a:ext cx="7639049" cy="1631216"/>
          </a:xfrm>
          <a:prstGeom prst="rect">
            <a:avLst/>
          </a:prstGeom>
          <a:noFill/>
        </p:spPr>
        <p:txBody>
          <a:bodyPr wrap="square">
            <a:spAutoFit/>
          </a:bodyPr>
          <a:lstStyle/>
          <a:p>
            <a:pPr lvl="0">
              <a:spcBef>
                <a:spcPts val="600"/>
              </a:spcBef>
              <a:defRPr/>
            </a:pPr>
            <a:r>
              <a:rPr lang="de-DE" sz="2000" b="1" dirty="0">
                <a:solidFill>
                  <a:prstClr val="black"/>
                </a:solidFill>
              </a:rPr>
              <a:t>GOTT schwieg jedoch nicht mehr lange. Zu gegebener Zeit sandte Er einen neuen Propheten: Johannes den Täufer (Matth.11,7-9). Von diesem Moment an traten die Propheten wieder auf. Sie waren unter anderem für das Schreiben des Neuen Testaments verantwortlich.</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96906"/>
            <a:ext cx="12191999" cy="584775"/>
          </a:xfrm>
          <a:prstGeom prst="rect">
            <a:avLst/>
          </a:prstGeom>
          <a:noFill/>
        </p:spPr>
        <p:txBody>
          <a:bodyPr wrap="square">
            <a:spAutoFit/>
          </a:bodyPr>
          <a:lstStyle/>
          <a:p>
            <a:pPr algn="ctr"/>
            <a:r>
              <a:rPr lang="de-DE"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DIE ROLLE DER PROPHETEN IM NEUEN TESTAMENT</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284779"/>
            <a:ext cx="12191998" cy="584775"/>
          </a:xfrm>
          <a:prstGeom prst="rect">
            <a:avLst/>
          </a:prstGeom>
          <a:noFill/>
        </p:spPr>
        <p:txBody>
          <a:bodyPr wrap="square">
            <a:spAutoFit/>
          </a:bodyPr>
          <a:lstStyle/>
          <a:p>
            <a:pPr algn="ctr"/>
            <a:r>
              <a:rPr lang="de-DE"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„Wer aber prophetisch redet, der redet zu Menschen zur Erbauung und zur Ermahnung und zur Tröstung“</a:t>
            </a:r>
            <a:r>
              <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s-ES"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 Kor 14,3)</a:t>
            </a:r>
            <a:endParaRPr lang="es-ES"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a:spcBef>
                <a:spcPts val="600"/>
              </a:spcBef>
            </a:pPr>
            <a:r>
              <a:rPr lang="de-DE" sz="2000" b="1" dirty="0"/>
              <a:t>Im Neuen Testament wird das Prophezeien (das Vorhersagen) als Gabe des HEILIGEN GEISTES dargestellt, die reichlich ausgegossen wurde (Röm. 12,6). In einer einzigen Gemeinde konnten so viele Propheten sein,dass sie abwechselnd sprechen mussten (1 Kor. 14,29-31</a:t>
            </a:r>
            <a:r>
              <a:rPr lang="es-ES" sz="2000" b="1" dirty="0"/>
              <a:t>).</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2534769188"/>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lvl="0">
              <a:spcBef>
                <a:spcPts val="600"/>
              </a:spcBef>
              <a:defRPr/>
            </a:pPr>
            <a:r>
              <a:rPr lang="de-DE" sz="2000" b="1" dirty="0">
                <a:solidFill>
                  <a:prstClr val="black"/>
                </a:solidFill>
              </a:rPr>
              <a:t>Welche Rolle spielten diese Propheten? (Off. 19,10; 1,1; Eph. 4,11-12; 1 Kor. 14,3; Apg. 15,32).</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es-ES" sz="5400" b="1" spc="50" dirty="0" err="1">
                <a:ln w="0"/>
                <a:solidFill>
                  <a:schemeClr val="bg1"/>
                </a:solidFill>
                <a:effectLst>
                  <a:innerShdw blurRad="63500" dist="50800" dir="13500000">
                    <a:srgbClr val="000000">
                      <a:alpha val="50000"/>
                    </a:srgbClr>
                  </a:innerShdw>
                </a:effectLst>
              </a:rPr>
              <a:t>PROPHETEN</a:t>
            </a:r>
            <a:r>
              <a:rPr lang="es-ES" sz="5400" b="1" spc="50" dirty="0">
                <a:ln w="0"/>
                <a:solidFill>
                  <a:schemeClr val="bg1"/>
                </a:solidFill>
                <a:effectLst>
                  <a:innerShdw blurRad="63500" dist="50800" dir="13500000">
                    <a:srgbClr val="000000">
                      <a:alpha val="50000"/>
                    </a:srgbClr>
                  </a:innerShdw>
                </a:effectLst>
              </a:rPr>
              <a:t> DES </a:t>
            </a:r>
            <a:r>
              <a:rPr lang="es-ES" sz="5400" b="1" spc="50" dirty="0" err="1">
                <a:ln w="0"/>
                <a:solidFill>
                  <a:schemeClr val="bg1"/>
                </a:solidFill>
                <a:effectLst>
                  <a:innerShdw blurRad="63500" dist="50800" dir="13500000">
                    <a:srgbClr val="000000">
                      <a:alpha val="50000"/>
                    </a:srgbClr>
                  </a:innerShdw>
                </a:effectLst>
              </a:rPr>
              <a:t>NEUEN</a:t>
            </a:r>
            <a:r>
              <a:rPr lang="es-ES" sz="5400" b="1" spc="50" dirty="0">
                <a:ln w="0"/>
                <a:solidFill>
                  <a:schemeClr val="bg1"/>
                </a:solidFill>
                <a:effectLst>
                  <a:innerShdw blurRad="63500" dist="50800" dir="13500000">
                    <a:srgbClr val="000000">
                      <a:alpha val="50000"/>
                    </a:srgbClr>
                  </a:innerShdw>
                </a:effectLst>
              </a:rPr>
              <a:t> </a:t>
            </a:r>
            <a:r>
              <a:rPr lang="es-ES" sz="5400" b="1" spc="50" dirty="0" err="1">
                <a:ln w="0"/>
                <a:solidFill>
                  <a:schemeClr val="bg1"/>
                </a:solidFill>
                <a:effectLst>
                  <a:innerShdw blurRad="63500" dist="50800" dir="13500000">
                    <a:srgbClr val="000000">
                      <a:alpha val="50000"/>
                    </a:srgbClr>
                  </a:innerShdw>
                </a:effectLst>
              </a:rPr>
              <a:t>TESTAMENTS</a:t>
            </a:r>
            <a:endParaRPr lang="es-ES" sz="5400" b="1"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es-ES" sz="4400" b="1" dirty="0">
                <a:ln w="22225">
                  <a:noFill/>
                  <a:prstDash val="solid"/>
                </a:ln>
                <a:solidFill>
                  <a:schemeClr val="accent2">
                    <a:lumMod val="40000"/>
                    <a:lumOff val="60000"/>
                  </a:schemeClr>
                </a:solidFill>
              </a:rPr>
              <a:t>JESUS, DER </a:t>
            </a:r>
            <a:r>
              <a:rPr lang="es-ES" sz="4400" b="1" dirty="0" err="1">
                <a:ln w="22225">
                  <a:noFill/>
                  <a:prstDash val="solid"/>
                </a:ln>
                <a:solidFill>
                  <a:schemeClr val="accent2">
                    <a:lumMod val="40000"/>
                    <a:lumOff val="60000"/>
                  </a:schemeClr>
                </a:solidFill>
              </a:rPr>
              <a:t>VORAUSGESAGTE</a:t>
            </a:r>
            <a:r>
              <a:rPr lang="es-ES" sz="4400" b="1" dirty="0">
                <a:ln w="22225">
                  <a:noFill/>
                  <a:prstDash val="solid"/>
                </a:ln>
                <a:solidFill>
                  <a:schemeClr val="accent2">
                    <a:lumMod val="40000"/>
                    <a:lumOff val="60000"/>
                  </a:schemeClr>
                </a:solidFill>
              </a:rPr>
              <a:t> PROPHET</a:t>
            </a: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646331"/>
          </a:xfrm>
          <a:prstGeom prst="rect">
            <a:avLst/>
          </a:prstGeom>
          <a:noFill/>
        </p:spPr>
        <p:txBody>
          <a:bodyPr wrap="square">
            <a:spAutoFit/>
          </a:bodyPr>
          <a:lstStyle/>
          <a:p>
            <a:pPr algn="ctr"/>
            <a:r>
              <a:rPr lang="de-DE" b="1" dirty="0">
                <a:solidFill>
                  <a:schemeClr val="accent5">
                    <a:lumMod val="75000"/>
                  </a:schemeClr>
                </a:solidFill>
                <a:latin typeface="Comic Sans MS" panose="030F0702030302020204" pitchFamily="66" charset="0"/>
              </a:rPr>
              <a:t>„Einen Propheten wie Mich wird dir der HERR, dein GOTT, erwecken aus dir und aus deinen Brüdern; Dem sollt ihr gehorchen“</a:t>
            </a:r>
            <a:r>
              <a:rPr lang="es-ES" b="1" dirty="0">
                <a:solidFill>
                  <a:schemeClr val="accent5">
                    <a:lumMod val="75000"/>
                  </a:schemeClr>
                </a:solidFill>
                <a:latin typeface="Comic Sans MS" panose="030F0702030302020204" pitchFamily="66" charset="0"/>
              </a:rPr>
              <a:t> </a:t>
            </a:r>
            <a:r>
              <a:rPr lang="es-ES" sz="1400" b="1" dirty="0">
                <a:solidFill>
                  <a:schemeClr val="accent5">
                    <a:lumMod val="75000"/>
                  </a:schemeClr>
                </a:solidFill>
                <a:latin typeface="Comic Sans MS" panose="030F0702030302020204" pitchFamily="66" charset="0"/>
              </a:rPr>
              <a:t>(5. Mo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646331"/>
          </a:xfrm>
          <a:prstGeom prst="rect">
            <a:avLst/>
          </a:prstGeom>
          <a:noFill/>
        </p:spPr>
        <p:txBody>
          <a:bodyPr wrap="square" rtlCol="0">
            <a:spAutoFit/>
          </a:bodyPr>
          <a:lstStyle/>
          <a:p>
            <a:pPr>
              <a:spcBef>
                <a:spcPts val="600"/>
              </a:spcBef>
            </a:pPr>
            <a:r>
              <a:rPr lang="de-DE" b="1" dirty="0"/>
              <a:t>JESUS wurde von seinen Zeitgenossen als Prophet betrachtet (Matt. 21,11</a:t>
            </a:r>
            <a:r>
              <a:rPr lang="es-ES" b="1" dirty="0"/>
              <a:t>; </a:t>
            </a:r>
            <a:r>
              <a:rPr lang="es-ES" b="1" dirty="0" err="1"/>
              <a:t>Mk</a:t>
            </a:r>
            <a:r>
              <a:rPr lang="es-ES" b="1" dirty="0"/>
              <a:t>. 6,15; </a:t>
            </a:r>
            <a:r>
              <a:rPr lang="es-ES" b="1" dirty="0" err="1"/>
              <a:t>Lk</a:t>
            </a:r>
            <a:r>
              <a:rPr lang="es-ES" b="1" dirty="0"/>
              <a:t>. 7,16; Joh. 6,14 </a:t>
            </a:r>
            <a:r>
              <a:rPr lang="es-ES" sz="1200" b="1" dirty="0" err="1"/>
              <a:t>SLT</a:t>
            </a:r>
            <a:r>
              <a:rPr lang="es-ES" b="1" dirty="0"/>
              <a:t>).</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4762500" y="3862090"/>
            <a:ext cx="4331801" cy="1477328"/>
          </a:xfrm>
          <a:prstGeom prst="rect">
            <a:avLst/>
          </a:prstGeom>
          <a:noFill/>
        </p:spPr>
        <p:txBody>
          <a:bodyPr wrap="square">
            <a:spAutoFit/>
          </a:bodyPr>
          <a:lstStyle/>
          <a:p>
            <a:pPr>
              <a:spcBef>
                <a:spcPts val="600"/>
              </a:spcBef>
            </a:pPr>
            <a:r>
              <a:rPr lang="de-DE" b="1" dirty="0"/>
              <a:t>Er ist nicht nur „ein Licht, das an einem dunklen Ort leuchtet“, </a:t>
            </a:r>
            <a:br>
              <a:rPr lang="de-DE" b="1" dirty="0"/>
            </a:br>
            <a:r>
              <a:rPr lang="de-DE" b="1" dirty="0"/>
              <a:t>wie es die anderen Propheten waren, sondern Er ist DAS LICHT (2. Petrus 1,19</a:t>
            </a:r>
            <a:r>
              <a:rPr lang="es-ES" b="1" dirty="0"/>
              <a:t>; Joh.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7960" r="7960"/>
          <a:stretch>
            <a:fillRect/>
          </a:stretch>
        </p:blipFill>
        <p:spPr>
          <a:xfrm>
            <a:off x="2662785" y="3933750"/>
            <a:ext cx="2099715"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646331"/>
          </a:xfrm>
          <a:prstGeom prst="rect">
            <a:avLst/>
          </a:prstGeom>
          <a:noFill/>
        </p:spPr>
        <p:txBody>
          <a:bodyPr wrap="square">
            <a:spAutoFit/>
          </a:bodyPr>
          <a:lstStyle/>
          <a:p>
            <a:pPr lvl="0">
              <a:spcBef>
                <a:spcPts val="600"/>
              </a:spcBef>
              <a:defRPr/>
            </a:pPr>
            <a:r>
              <a:rPr lang="de-DE" b="1" dirty="0">
                <a:solidFill>
                  <a:prstClr val="black"/>
                </a:solidFill>
              </a:rPr>
              <a:t>Aber JESUS hat das WORT GOTTES nicht geschrieben, sondern ER IST DAS WORT (Johannes 1,1</a:t>
            </a:r>
            <a:r>
              <a:rPr kumimoji="0" lang="es-ES" b="1" i="0" u="none" strike="noStrike" kern="1200" cap="none" spc="0" normalizeH="0" baseline="0" noProof="0" dirty="0">
                <a:ln>
                  <a:noFill/>
                </a:ln>
                <a:solidFill>
                  <a:prstClr val="black"/>
                </a:solidFill>
                <a:effectLst/>
                <a:uLnTx/>
                <a:uFillTx/>
                <a:latin typeface="Aptos" panose="02110004020202020204"/>
              </a:rPr>
              <a:t>).</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646331"/>
          </a:xfrm>
          <a:prstGeom prst="rect">
            <a:avLst/>
          </a:prstGeom>
          <a:noFill/>
        </p:spPr>
        <p:txBody>
          <a:bodyPr wrap="square">
            <a:spAutoFit/>
          </a:bodyPr>
          <a:lstStyle/>
          <a:p>
            <a:pPr lvl="0">
              <a:spcBef>
                <a:spcPts val="600"/>
              </a:spcBef>
              <a:defRPr/>
            </a:pPr>
            <a:r>
              <a:rPr lang="de-DE" b="1" dirty="0">
                <a:solidFill>
                  <a:prstClr val="black"/>
                </a:solidFill>
              </a:rPr>
              <a:t>Petrus stellte klar, dass Jesus der von Mose und den übrigen Propheten angekündigte Prophet/Messias war (5. Mose 18,15; Apg. 3,18–26).</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369332"/>
          </a:xfrm>
          <a:prstGeom prst="rect">
            <a:avLst/>
          </a:prstGeom>
          <a:noFill/>
        </p:spPr>
        <p:txBody>
          <a:bodyPr wrap="square">
            <a:spAutoFit/>
          </a:bodyPr>
          <a:lstStyle/>
          <a:p>
            <a:pPr lvl="0">
              <a:spcBef>
                <a:spcPts val="600"/>
              </a:spcBef>
              <a:defRPr/>
            </a:pPr>
            <a:r>
              <a:rPr lang="de-DE" b="1" dirty="0">
                <a:solidFill>
                  <a:prstClr val="black"/>
                </a:solidFill>
              </a:rPr>
              <a:t>Er Selbst schrieb Sich diesen Titel zu (Markus 6,4</a:t>
            </a:r>
            <a:r>
              <a:rPr kumimoji="0" lang="es-ES" b="1" i="0" u="none" strike="noStrike" kern="1200" cap="none" spc="0" normalizeH="0" baseline="0" noProof="0" dirty="0">
                <a:ln>
                  <a:noFill/>
                </a:ln>
                <a:solidFill>
                  <a:prstClr val="black"/>
                </a:solidFill>
                <a:effectLst/>
                <a:uLnTx/>
                <a:uFillTx/>
                <a:latin typeface="Aptos" panose="02110004020202020204"/>
              </a:rPr>
              <a:t>; </a:t>
            </a:r>
            <a:r>
              <a:rPr kumimoji="0" lang="es-ES" b="1" i="0" u="none" strike="noStrike" kern="1200" cap="none" spc="0" normalizeH="0" baseline="0" noProof="0" dirty="0" err="1">
                <a:ln>
                  <a:noFill/>
                </a:ln>
                <a:solidFill>
                  <a:prstClr val="black"/>
                </a:solidFill>
                <a:effectLst/>
                <a:uLnTx/>
                <a:uFillTx/>
                <a:latin typeface="Aptos" panose="02110004020202020204"/>
              </a:rPr>
              <a:t>Lk</a:t>
            </a:r>
            <a:r>
              <a:rPr kumimoji="0" lang="es-ES" b="1" i="0" u="none" strike="noStrike" kern="1200" cap="none" spc="0" normalizeH="0" baseline="0" noProof="0" dirty="0">
                <a:ln>
                  <a:noFill/>
                </a:ln>
                <a:solidFill>
                  <a:prstClr val="black"/>
                </a:solidFill>
                <a:effectLst/>
                <a:uLnTx/>
                <a:uFillTx/>
                <a:latin typeface="Aptos" panose="02110004020202020204"/>
              </a:rPr>
              <a:t>.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4762500" y="5355207"/>
            <a:ext cx="4442504" cy="1477328"/>
          </a:xfrm>
          <a:prstGeom prst="rect">
            <a:avLst/>
          </a:prstGeom>
          <a:noFill/>
        </p:spPr>
        <p:txBody>
          <a:bodyPr wrap="square">
            <a:spAutoFit/>
          </a:bodyPr>
          <a:lstStyle/>
          <a:p>
            <a:pPr lvl="0">
              <a:spcBef>
                <a:spcPts val="600"/>
              </a:spcBef>
              <a:defRPr/>
            </a:pPr>
            <a:r>
              <a:rPr lang="de-DE" b="1" dirty="0">
                <a:solidFill>
                  <a:prstClr val="black"/>
                </a:solidFill>
              </a:rPr>
              <a:t>Das Werk JESU geht über das eines jeden Propheten weit hinaus</a:t>
            </a:r>
            <a:r>
              <a:rPr kumimoji="0" lang="es-ES" b="1" i="0" u="none" strike="noStrike" kern="1200" cap="none" spc="0" normalizeH="0" baseline="0" noProof="0" dirty="0">
                <a:ln>
                  <a:noFill/>
                </a:ln>
                <a:solidFill>
                  <a:prstClr val="black"/>
                </a:solidFill>
                <a:effectLst/>
                <a:uLnTx/>
                <a:uFillTx/>
                <a:latin typeface="Aptos" panose="02110004020202020204"/>
              </a:rPr>
              <a:t>. </a:t>
            </a:r>
            <a:r>
              <a:rPr lang="de-DE" b="1" dirty="0">
                <a:solidFill>
                  <a:prstClr val="black"/>
                </a:solidFill>
              </a:rPr>
              <a:t>JESUS ist der Einzige, der uns allen durch Sein Leben, Seinen Tod und Seine Auferstehung die EWIGKEIT anbieten kann</a:t>
            </a:r>
            <a:r>
              <a:rPr kumimoji="0" lang="es-ES" b="1" i="0" u="none" strike="noStrike" kern="1200" cap="none" spc="0" normalizeH="0" baseline="0" noProof="0" dirty="0">
                <a:ln>
                  <a:noFill/>
                </a:ln>
                <a:solidFill>
                  <a:prstClr val="black"/>
                </a:solidFill>
                <a:effectLst/>
                <a:uLnTx/>
                <a:uFillTx/>
                <a:latin typeface="Aptos" panose="02110004020202020204"/>
              </a:rPr>
              <a:t>.</a:t>
            </a:r>
            <a:endParaRPr kumimoji="0" lang="es-ES"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DIE </a:t>
            </a:r>
            <a:r>
              <a:rPr lang="es-ES" sz="4400" b="1" spc="600" dirty="0" err="1">
                <a:ln w="9525">
                  <a:solidFill>
                    <a:schemeClr val="bg1"/>
                  </a:solidFill>
                  <a:prstDash val="solid"/>
                </a:ln>
                <a:solidFill>
                  <a:schemeClr val="accent5"/>
                </a:solidFill>
                <a:effectLst>
                  <a:outerShdw blurRad="12700" dist="38100" dir="2700000" algn="tl" rotWithShape="0">
                    <a:srgbClr val="C8FF85"/>
                  </a:outerShdw>
                </a:effectLst>
              </a:rPr>
              <a:t>APOSTEL</a:t>
            </a: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 </a:t>
            </a:r>
            <a:r>
              <a:rPr lang="es-ES" sz="4400" b="1" spc="600" dirty="0" err="1">
                <a:ln w="9525">
                  <a:solidFill>
                    <a:schemeClr val="bg1"/>
                  </a:solidFill>
                  <a:prstDash val="solid"/>
                </a:ln>
                <a:solidFill>
                  <a:schemeClr val="accent5"/>
                </a:solidFill>
                <a:effectLst>
                  <a:outerShdw blurRad="12700" dist="38100" dir="2700000" algn="tl" rotWithShape="0">
                    <a:srgbClr val="C8FF85"/>
                  </a:outerShdw>
                </a:effectLst>
              </a:rPr>
              <a:t>UND</a:t>
            </a: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 </a:t>
            </a:r>
            <a:r>
              <a:rPr lang="es-ES" sz="4400" b="1" spc="600" dirty="0" err="1">
                <a:ln w="9525">
                  <a:solidFill>
                    <a:schemeClr val="bg1"/>
                  </a:solidFill>
                  <a:prstDash val="solid"/>
                </a:ln>
                <a:solidFill>
                  <a:schemeClr val="accent5"/>
                </a:solidFill>
                <a:effectLst>
                  <a:outerShdw blurRad="12700" dist="38100" dir="2700000" algn="tl" rotWithShape="0">
                    <a:srgbClr val="C8FF85"/>
                  </a:outerShdw>
                </a:effectLst>
              </a:rPr>
              <a:t>PROPHETEN</a:t>
            </a:r>
            <a:endParaRPr lang="es-ES" sz="4400" b="1" spc="600" dirty="0">
              <a:ln w="9525">
                <a:solidFill>
                  <a:schemeClr val="bg1"/>
                </a:solidFill>
                <a:prstDash val="solid"/>
              </a:ln>
              <a:solidFill>
                <a:schemeClr val="accent5"/>
              </a:solidFill>
              <a:effectLst>
                <a:outerShdw blurRad="12700" dist="38100" dir="2700000" algn="tl" rotWithShape="0">
                  <a:srgbClr val="C8FF85"/>
                </a:outerShdw>
              </a:effectLst>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de-DE" b="1" dirty="0">
                <a:solidFill>
                  <a:srgbClr val="FFFF99"/>
                </a:solidFill>
                <a:effectLst>
                  <a:outerShdw blurRad="38100" dist="38100" dir="2700000" algn="tl">
                    <a:srgbClr val="000000"/>
                  </a:outerShdw>
                </a:effectLst>
                <a:latin typeface="Comic Sans MS" panose="030F0702030302020204" pitchFamily="66" charset="0"/>
              </a:rPr>
              <a:t>„Dies war in früheren Zeiten den Menschenkindern nicht kundgemacht, wie es jetzt offenbart ist seinen heiligen Aposteln und Propheten durch den GEIST“</a:t>
            </a:r>
            <a:r>
              <a:rPr lang="es-ES" b="1" dirty="0">
                <a:solidFill>
                  <a:srgbClr val="FFFF99"/>
                </a:solidFill>
                <a:effectLst>
                  <a:outerShdw blurRad="38100" dist="38100" dir="2700000" algn="tl">
                    <a:srgbClr val="000000"/>
                  </a:outerShdw>
                </a:effectLst>
                <a:latin typeface="Comic Sans MS" panose="030F0702030302020204" pitchFamily="66" charset="0"/>
              </a:rPr>
              <a:t> </a:t>
            </a:r>
            <a:r>
              <a:rPr lang="es-ES" sz="1400" b="1" dirty="0">
                <a:solidFill>
                  <a:srgbClr val="FFFF99"/>
                </a:solidFill>
                <a:effectLst>
                  <a:outerShdw blurRad="38100" dist="38100" dir="2700000" algn="tl">
                    <a:srgbClr val="000000"/>
                  </a:outerShdw>
                </a:effectLst>
                <a:latin typeface="Comic Sans MS" panose="030F0702030302020204" pitchFamily="66" charset="0"/>
              </a:rPr>
              <a:t>(Eph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2746227450"/>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a:spcBef>
                <a:spcPts val="600"/>
              </a:spcBef>
            </a:pPr>
            <a:r>
              <a:rPr lang="de-DE" sz="2000" b="1" dirty="0"/>
              <a:t>Wenn sie zusammen erwähnt werden,  die Apostel (zeitlich) den Propheten voraus (außer in Lukas 11,49). Petrus setzt die Apostel mit den alten Propheten gleich (2. Petrus 3,2</a:t>
            </a:r>
            <a:r>
              <a:rPr lang="es-ES" sz="2000" b="1" dirty="0"/>
              <a:t>).</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de-DE" sz="2000" b="1" dirty="0"/>
              <a:t>Die Apostel und Propheten des Neuen Testaments haben gemeinsame Merkmale:</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es-ES" sz="2000" b="1" dirty="0"/>
              <a:t>Das Neue </a:t>
            </a:r>
            <a:r>
              <a:rPr lang="es-ES" sz="2000" b="1" dirty="0" err="1"/>
              <a:t>Testament</a:t>
            </a:r>
            <a:r>
              <a:rPr lang="es-ES" sz="2000" b="1" dirty="0"/>
              <a:t> </a:t>
            </a:r>
            <a:r>
              <a:rPr lang="es-ES" sz="2000" b="1" dirty="0" err="1"/>
              <a:t>erwähnt</a:t>
            </a:r>
            <a:r>
              <a:rPr lang="es-ES" sz="2000" b="1" dirty="0"/>
              <a:t> </a:t>
            </a:r>
            <a:r>
              <a:rPr lang="es-ES" sz="2000" b="1" dirty="0" err="1"/>
              <a:t>mehrere</a:t>
            </a:r>
            <a:r>
              <a:rPr lang="es-ES" sz="2000" b="1" dirty="0"/>
              <a:t> </a:t>
            </a:r>
            <a:r>
              <a:rPr lang="es-ES" sz="2000" b="1" dirty="0" err="1"/>
              <a:t>Propheten</a:t>
            </a:r>
            <a:r>
              <a:rPr lang="es-ES" sz="2000" b="1" dirty="0"/>
              <a:t>, </a:t>
            </a:r>
            <a:r>
              <a:rPr lang="es-ES" sz="2000" b="1" dirty="0" err="1"/>
              <a:t>einige</a:t>
            </a:r>
            <a:r>
              <a:rPr lang="es-ES" sz="2000" b="1" dirty="0"/>
              <a:t> </a:t>
            </a:r>
            <a:r>
              <a:rPr lang="es-ES" sz="2000" b="1" dirty="0" err="1"/>
              <a:t>namentlich</a:t>
            </a:r>
            <a:r>
              <a:rPr lang="es-ES" sz="2000" b="1" dirty="0"/>
              <a:t>: Barnabas (</a:t>
            </a:r>
            <a:r>
              <a:rPr lang="es-ES" sz="2000" b="1" dirty="0" err="1"/>
              <a:t>Apostel</a:t>
            </a:r>
            <a:r>
              <a:rPr lang="es-ES" sz="2000" b="1" dirty="0"/>
              <a:t>), </a:t>
            </a:r>
            <a:r>
              <a:rPr lang="es-ES" sz="2000" b="1" dirty="0" err="1"/>
              <a:t>Simon</a:t>
            </a:r>
            <a:r>
              <a:rPr lang="es-ES" sz="2000" b="1" dirty="0"/>
              <a:t>, Lucius, </a:t>
            </a:r>
            <a:r>
              <a:rPr lang="es-ES" sz="2000" b="1" dirty="0" err="1"/>
              <a:t>Manaen</a:t>
            </a:r>
            <a:r>
              <a:rPr lang="es-ES" sz="2000" b="1" dirty="0"/>
              <a:t>, Saul (</a:t>
            </a:r>
            <a:r>
              <a:rPr lang="es-ES" sz="2000" b="1" dirty="0" err="1"/>
              <a:t>Apostel</a:t>
            </a:r>
            <a:r>
              <a:rPr lang="es-ES" sz="2000" b="1" dirty="0"/>
              <a:t>), Judas, Silas </a:t>
            </a:r>
            <a:r>
              <a:rPr lang="es-ES" sz="2000" b="1" dirty="0" err="1"/>
              <a:t>und</a:t>
            </a:r>
            <a:r>
              <a:rPr lang="es-ES" sz="2000" b="1" dirty="0"/>
              <a:t> </a:t>
            </a:r>
            <a:r>
              <a:rPr lang="es-ES" sz="2000" b="1" dirty="0" err="1"/>
              <a:t>Agabus</a:t>
            </a:r>
            <a:r>
              <a:rPr lang="es-ES" sz="2000" b="1" dirty="0"/>
              <a:t> (</a:t>
            </a:r>
            <a:r>
              <a:rPr lang="es-ES" sz="2000" b="1" dirty="0" err="1"/>
              <a:t>Apg</a:t>
            </a:r>
            <a:r>
              <a:rPr lang="es-ES" sz="2000" b="1" dirty="0"/>
              <a:t>.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de-DE" sz="2000" b="1" dirty="0">
                <a:solidFill>
                  <a:prstClr val="black"/>
                </a:solidFill>
              </a:rPr>
              <a:t>Die Apostel wurden von JESUS selbst speziell beauftragt, ZEUGEN DER AUFERSTEHUNG zu sein (Apg. 10,40-41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5400" b="1" spc="1000" dirty="0" err="1">
                <a:ln w="12700" cmpd="sng">
                  <a:noFill/>
                  <a:prstDash val="solid"/>
                </a:ln>
                <a:gradFill>
                  <a:gsLst>
                    <a:gs pos="0">
                      <a:srgbClr val="1E7980"/>
                    </a:gs>
                    <a:gs pos="4000">
                      <a:srgbClr val="2EB9C4"/>
                    </a:gs>
                    <a:gs pos="87000">
                      <a:srgbClr val="91E0E5"/>
                    </a:gs>
                  </a:gsLst>
                  <a:lin ang="5400000"/>
                </a:gradFill>
              </a:rPr>
              <a:t>PROPHETINNEN</a:t>
            </a:r>
            <a:endParaRPr lang="es-ES" sz="5400" b="1" spc="1000" dirty="0">
              <a:ln w="12700" cmpd="sng">
                <a:noFill/>
                <a:prstDash val="solid"/>
              </a:ln>
              <a:gradFill>
                <a:gsLst>
                  <a:gs pos="0">
                    <a:srgbClr val="1E7980"/>
                  </a:gs>
                  <a:gs pos="4000">
                    <a:srgbClr val="2EB9C4"/>
                  </a:gs>
                  <a:gs pos="87000">
                    <a:srgbClr val="91E0E5"/>
                  </a:gs>
                </a:gsLst>
                <a:lin ang="5400000"/>
              </a:gradFill>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rgbClr val="7030A0"/>
                </a:solidFill>
                <a:latin typeface="Comic Sans MS" panose="030F0702030302020204" pitchFamily="66" charset="0"/>
              </a:rPr>
              <a:t>„[Philippus der Evangelist] hatte 4 unverheiratete Töchter, die prophezeiten“</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a:t>
            </a:r>
            <a:r>
              <a:rPr lang="es-ES" sz="1400" b="1" dirty="0" err="1">
                <a:solidFill>
                  <a:srgbClr val="7030A0"/>
                </a:solidFill>
                <a:latin typeface="Comic Sans MS" panose="030F0702030302020204" pitchFamily="66" charset="0"/>
              </a:rPr>
              <a:t>Apg</a:t>
            </a:r>
            <a:r>
              <a:rPr lang="es-ES" sz="1400" b="1" dirty="0">
                <a:solidFill>
                  <a:srgbClr val="7030A0"/>
                </a:solidFill>
                <a:latin typeface="Comic Sans MS" panose="030F0702030302020204" pitchFamily="66" charset="0"/>
              </a:rPr>
              <a:t>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631216"/>
          </a:xfrm>
          <a:prstGeom prst="rect">
            <a:avLst/>
          </a:prstGeom>
          <a:noFill/>
        </p:spPr>
        <p:txBody>
          <a:bodyPr wrap="square" rtlCol="0">
            <a:spAutoFit/>
          </a:bodyPr>
          <a:lstStyle/>
          <a:p>
            <a:pPr>
              <a:spcBef>
                <a:spcPts val="600"/>
              </a:spcBef>
            </a:pPr>
            <a:r>
              <a:rPr lang="de-DE" sz="2000" b="1" dirty="0"/>
              <a:t>Die einzige Prophetin, die im Neuen Testament namentlich erwähnt wird, ist Hanna.</a:t>
            </a:r>
            <a:r>
              <a:rPr lang="es-ES" sz="2000" b="1" dirty="0"/>
              <a:t> “</a:t>
            </a:r>
            <a:r>
              <a:rPr lang="de-DE" sz="2000" b="1" dirty="0"/>
              <a:t>Redete von IHM [Jesus] zu allen, die auf die Erlösung Jerusalems warteten“</a:t>
            </a:r>
            <a:r>
              <a:rPr lang="es-ES" sz="2000" b="1" dirty="0"/>
              <a:t> (</a:t>
            </a:r>
            <a:r>
              <a:rPr lang="es-ES" sz="2000" b="1" dirty="0" err="1"/>
              <a:t>Lk</a:t>
            </a:r>
            <a:r>
              <a:rPr lang="es-ES" sz="2000" b="1" dirty="0"/>
              <a:t>.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334249" y="3980987"/>
            <a:ext cx="4759466" cy="2677199"/>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6" y="5204241"/>
            <a:ext cx="4239483" cy="1631216"/>
          </a:xfrm>
          <a:prstGeom prst="rect">
            <a:avLst/>
          </a:prstGeom>
          <a:noFill/>
        </p:spPr>
        <p:txBody>
          <a:bodyPr wrap="square">
            <a:spAutoFit/>
          </a:bodyPr>
          <a:lstStyle/>
          <a:p>
            <a:pPr>
              <a:spcBef>
                <a:spcPts val="600"/>
              </a:spcBef>
            </a:pPr>
            <a:r>
              <a:rPr lang="de-DE" sz="2000" b="1" dirty="0"/>
              <a:t>Joel verkündete im Voraus, dass der HEILIGE GEIST wirken werde, damit Söhne, Töchter, alte Männer, junge Männer, Knechte und Mägde prophezeien (Joel 2,28-29</a:t>
            </a:r>
            <a:r>
              <a:rPr lang="es-ES" sz="2000" b="1" dirty="0"/>
              <a:t>).</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7" y="3837795"/>
            <a:ext cx="4039458" cy="1323439"/>
          </a:xfrm>
          <a:prstGeom prst="rect">
            <a:avLst/>
          </a:prstGeom>
          <a:noFill/>
        </p:spPr>
        <p:txBody>
          <a:bodyPr wrap="square">
            <a:spAutoFit/>
          </a:bodyPr>
          <a:lstStyle/>
          <a:p>
            <a:pPr>
              <a:spcBef>
                <a:spcPts val="600"/>
              </a:spcBef>
            </a:pPr>
            <a:r>
              <a:rPr lang="de-DE" sz="2000" b="1" dirty="0"/>
              <a:t>Außerdem wird die Prophetie als eine gemeinsame Gabe erwähnt, sowohl bei Frauen als auch bei Männern (1. Kor. 11,4-5</a:t>
            </a:r>
            <a:r>
              <a:rPr lang="es-ES" sz="2000" b="1" dirty="0"/>
              <a:t>).</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pPr lvl="0">
              <a:spcBef>
                <a:spcPts val="600"/>
              </a:spcBef>
              <a:defRPr/>
            </a:pPr>
            <a:r>
              <a:rPr lang="de-DE" sz="2000" b="1" dirty="0">
                <a:solidFill>
                  <a:prstClr val="black"/>
                </a:solidFill>
              </a:rPr>
              <a:t>Die 4 Töchter Philipps des Evangelisten empfingen ebenfalls die Gabe der Prophezeiung (Apg 21,8-9</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es-ES" sz="4400" b="1" dirty="0" err="1">
                <a:ln w="22225">
                  <a:solidFill>
                    <a:schemeClr val="accent2"/>
                  </a:solidFill>
                  <a:prstDash val="solid"/>
                </a:ln>
                <a:solidFill>
                  <a:schemeClr val="accent2">
                    <a:lumMod val="40000"/>
                    <a:lumOff val="60000"/>
                  </a:schemeClr>
                </a:solidFill>
              </a:rPr>
              <a:t>MITARBEITER</a:t>
            </a:r>
            <a:r>
              <a:rPr lang="es-ES" sz="4400" b="1" dirty="0">
                <a:ln w="22225">
                  <a:solidFill>
                    <a:schemeClr val="accent2"/>
                  </a:solidFill>
                  <a:prstDash val="solid"/>
                </a:ln>
                <a:solidFill>
                  <a:schemeClr val="accent2">
                    <a:lumMod val="40000"/>
                    <a:lumOff val="60000"/>
                  </a:schemeClr>
                </a:solidFill>
              </a:rPr>
              <a:t> DES PAULUS</a:t>
            </a: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de-DE" b="1" dirty="0">
                <a:solidFill>
                  <a:schemeClr val="accent1">
                    <a:lumMod val="50000"/>
                  </a:schemeClr>
                </a:solidFill>
                <a:latin typeface="Comic Sans MS" panose="030F0702030302020204" pitchFamily="66" charset="0"/>
              </a:rPr>
              <a:t>„Dieses Gebot gebe ich dir, mein Sohn Timotheus, nach den Weissagungen, die früher über dich ergangen sind, damit du in ihrer Kraft einen guten Kampf kämpfst“</a:t>
            </a:r>
            <a:r>
              <a:rPr lang="es-ES" b="1" dirty="0">
                <a:solidFill>
                  <a:schemeClr val="accent1">
                    <a:lumMod val="50000"/>
                  </a:schemeClr>
                </a:solidFill>
                <a:latin typeface="Comic Sans MS" panose="030F0702030302020204" pitchFamily="66" charset="0"/>
              </a:rPr>
              <a:t> </a:t>
            </a:r>
            <a:r>
              <a:rPr lang="es-ES" sz="1400" b="1" dirty="0">
                <a:solidFill>
                  <a:schemeClr val="accent1">
                    <a:lumMod val="50000"/>
                  </a:schemeClr>
                </a:solidFill>
                <a:latin typeface="Comic Sans MS" panose="030F0702030302020204" pitchFamily="66" charset="0"/>
              </a:rPr>
              <a:t>(1. Tim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de-DE" sz="2000" b="1" dirty="0">
                <a:solidFill>
                  <a:prstClr val="black"/>
                </a:solidFill>
              </a:rPr>
              <a:t>Neben Aposteln, Propheten und Prophetinnen werden auch einige Helfer des Paulus erwähnt, die, wie Silas und Barnabas, die Gabe der Prophetie empfangen hatten.</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3238986945"/>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283959221"/>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5715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es-ES" sz="4400" b="1" spc="1000" dirty="0" err="1">
                <a:ln w="13462">
                  <a:noFill/>
                  <a:prstDash val="solid"/>
                </a:ln>
                <a:solidFill>
                  <a:srgbClr val="FFFF00"/>
                </a:solidFill>
                <a:effectLst>
                  <a:outerShdw dist="50800" dir="2700000" algn="bl" rotWithShape="0">
                    <a:schemeClr val="accent5"/>
                  </a:outerShdw>
                </a:effectLst>
              </a:rPr>
              <a:t>FALSCHE</a:t>
            </a:r>
            <a:r>
              <a:rPr lang="es-ES" sz="4400" b="1" spc="1000" dirty="0">
                <a:ln w="13462">
                  <a:noFill/>
                  <a:prstDash val="solid"/>
                </a:ln>
                <a:solidFill>
                  <a:srgbClr val="FFFF00"/>
                </a:solidFill>
                <a:effectLst>
                  <a:outerShdw dist="50800" dir="2700000" algn="bl" rotWithShape="0">
                    <a:schemeClr val="accent5"/>
                  </a:outerShdw>
                </a:effectLst>
              </a:rPr>
              <a:t> </a:t>
            </a:r>
            <a:r>
              <a:rPr lang="es-ES" sz="4400" b="1" spc="1000" dirty="0" err="1">
                <a:ln w="13462">
                  <a:noFill/>
                  <a:prstDash val="solid"/>
                </a:ln>
                <a:solidFill>
                  <a:srgbClr val="FFFF00"/>
                </a:solidFill>
                <a:effectLst>
                  <a:outerShdw dist="50800" dir="2700000" algn="bl" rotWithShape="0">
                    <a:schemeClr val="accent5"/>
                  </a:outerShdw>
                </a:effectLst>
              </a:rPr>
              <a:t>PROPHETEN</a:t>
            </a:r>
            <a:endParaRPr lang="es-ES" sz="4400" b="1" spc="1000" dirty="0">
              <a:ln w="13462">
                <a:noFill/>
                <a:prstDash val="solid"/>
              </a:ln>
              <a:solidFill>
                <a:srgbClr val="FFFF00"/>
              </a:solidFill>
              <a:effectLst>
                <a:outerShdw dist="50800" dir="2700000" algn="bl" rotWithShape="0">
                  <a:schemeClr val="accent5"/>
                </a:outerShdw>
              </a:effectLst>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507224" y="589428"/>
            <a:ext cx="9684774" cy="646331"/>
          </a:xfrm>
          <a:prstGeom prst="rect">
            <a:avLst/>
          </a:prstGeom>
          <a:noFill/>
        </p:spPr>
        <p:txBody>
          <a:bodyPr wrap="square">
            <a:spAutoFit/>
          </a:bodyPr>
          <a:lstStyle/>
          <a:p>
            <a:pPr algn="ctr"/>
            <a:r>
              <a:rPr lang="de-DE" b="1" dirty="0">
                <a:solidFill>
                  <a:srgbClr val="99FF99"/>
                </a:solidFill>
                <a:effectLst>
                  <a:outerShdw blurRad="38100" dist="38100" dir="2700000" algn="tl">
                    <a:srgbClr val="000000"/>
                  </a:outerShdw>
                </a:effectLst>
                <a:latin typeface="Comic Sans MS" panose="030F0702030302020204" pitchFamily="66" charset="0"/>
              </a:rPr>
              <a:t>„Ihr Lieben, glaubt nicht einem jeden Geist, sondern prüft die Geister, ob sie von GOTT sind; denn viele falsche Propheten sind hinausgegangen in die Welt“</a:t>
            </a:r>
            <a:r>
              <a:rPr lang="es-ES" b="1" dirty="0">
                <a:solidFill>
                  <a:srgbClr val="99FF99"/>
                </a:solidFill>
                <a:effectLst>
                  <a:outerShdw blurRad="38100" dist="38100" dir="2700000" algn="tl">
                    <a:srgbClr val="000000"/>
                  </a:outerShdw>
                </a:effectLst>
                <a:latin typeface="Comic Sans MS" panose="030F0702030302020204" pitchFamily="66" charset="0"/>
              </a:rPr>
              <a:t> </a:t>
            </a:r>
            <a:r>
              <a:rPr lang="es-ES" sz="1400" b="1" dirty="0">
                <a:solidFill>
                  <a:srgbClr val="99FF99"/>
                </a:solidFill>
                <a:effectLst>
                  <a:outerShdw blurRad="38100" dist="38100" dir="2700000" algn="tl">
                    <a:srgbClr val="000000"/>
                  </a:outerShdw>
                </a:effectLst>
                <a:latin typeface="Comic Sans MS" panose="030F0702030302020204" pitchFamily="66" charset="0"/>
              </a:rPr>
              <a:t>(1. Joh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105465"/>
            <a:ext cx="8052619" cy="1323439"/>
          </a:xfrm>
          <a:prstGeom prst="rect">
            <a:avLst/>
          </a:prstGeom>
          <a:noFill/>
        </p:spPr>
        <p:txBody>
          <a:bodyPr wrap="square" rtlCol="0">
            <a:spAutoFit/>
          </a:bodyPr>
          <a:lstStyle/>
          <a:p>
            <a:pPr>
              <a:spcBef>
                <a:spcPts val="600"/>
              </a:spcBef>
            </a:pPr>
            <a:r>
              <a:rPr lang="de-DE" sz="2000" b="1" dirty="0">
                <a:solidFill>
                  <a:schemeClr val="bg1"/>
                </a:solidFill>
                <a:effectLst>
                  <a:glow rad="101600">
                    <a:srgbClr val="721A02"/>
                  </a:glow>
                  <a:outerShdw blurRad="38100" dist="38100" dir="2700000" algn="tl">
                    <a:srgbClr val="000000">
                      <a:alpha val="43137"/>
                    </a:srgbClr>
                  </a:outerShdw>
                </a:effectLst>
              </a:rPr>
              <a:t>JESUS warnte davor, dass falsche Propheten aufkommen würden, die er "gefräßige Wölfe" nannte (Matt. 24,24; 7,15). Diese falschen Propheten begannen bereits in der frühen Kirche aufzutauchen (1 Joh.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460718" cy="1936354"/>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684900"/>
            <a:ext cx="6073027" cy="1323439"/>
          </a:xfrm>
          <a:prstGeom prst="rect">
            <a:avLst/>
          </a:prstGeom>
          <a:noFill/>
        </p:spPr>
        <p:txBody>
          <a:bodyPr wrap="square">
            <a:spAutoFit/>
          </a:bodyPr>
          <a:lstStyle/>
          <a:p>
            <a:pPr>
              <a:spcBef>
                <a:spcPts val="600"/>
              </a:spcBef>
            </a:pPr>
            <a:r>
              <a:rPr lang="de-DE" sz="2000" b="1" dirty="0">
                <a:solidFill>
                  <a:schemeClr val="bg1"/>
                </a:solidFill>
                <a:effectLst>
                  <a:glow rad="101600">
                    <a:srgbClr val="721A02"/>
                  </a:glow>
                  <a:outerShdw blurRad="38100" dist="38100" dir="2700000" algn="tl">
                    <a:srgbClr val="000000">
                      <a:alpha val="43137"/>
                    </a:srgbClr>
                  </a:outerShdw>
                </a:effectLst>
              </a:rPr>
              <a:t>Wir Gläubigen sind dazu berufen, die Propheten zu prüfen und sicherzustellen, dass all ihre Botschaften mit der Schrift und auf CHRISTUS zentriert übereinstimmen.</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5878047"/>
            <a:ext cx="10212408" cy="1015663"/>
          </a:xfrm>
          <a:prstGeom prst="rect">
            <a:avLst/>
          </a:prstGeom>
          <a:noFill/>
        </p:spPr>
        <p:txBody>
          <a:bodyPr wrap="square">
            <a:spAutoFit/>
          </a:bodyPr>
          <a:lstStyle/>
          <a:p>
            <a:pPr>
              <a:spcBef>
                <a:spcPts val="600"/>
              </a:spcBef>
            </a:pPr>
            <a:r>
              <a:rPr lang="de-DE" sz="2000" b="1" dirty="0">
                <a:solidFill>
                  <a:schemeClr val="bg1"/>
                </a:solidFill>
                <a:effectLst>
                  <a:glow rad="101600">
                    <a:srgbClr val="721A02"/>
                  </a:glow>
                  <a:outerShdw blurRad="38100" dist="38100" dir="2700000" algn="tl">
                    <a:srgbClr val="000000">
                      <a:alpha val="43137"/>
                    </a:srgbClr>
                  </a:outerShdw>
                </a:effectLst>
              </a:rPr>
              <a:t>Unsere einzige Verteidigung gegen falsche Propheten (und gegen die bösen Mächte, die sie lenken) besteht darin, die geistliche Waffenrüstung anzuziehen, die GOTT für uns bereitgestellt hat (Eph.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491755"/>
            <a:ext cx="8052619" cy="1323439"/>
          </a:xfrm>
          <a:prstGeom prst="rect">
            <a:avLst/>
          </a:prstGeom>
          <a:noFill/>
        </p:spPr>
        <p:txBody>
          <a:bodyPr wrap="square">
            <a:spAutoFit/>
          </a:bodyPr>
          <a:lstStyle/>
          <a:p>
            <a:pPr lvl="0">
              <a:spcBef>
                <a:spcPts val="600"/>
              </a:spcBef>
              <a:defRPr/>
            </a:pPr>
            <a:r>
              <a:rPr lang="de-DE" sz="2000" b="1" dirty="0">
                <a:solidFill>
                  <a:prstClr val="white"/>
                </a:solidFill>
                <a:effectLst>
                  <a:glow rad="101600">
                    <a:srgbClr val="721A02"/>
                  </a:glow>
                  <a:outerShdw blurRad="38100" dist="38100" dir="2700000" algn="tl">
                    <a:srgbClr val="000000">
                      <a:alpha val="43137"/>
                    </a:srgbClr>
                  </a:outerShdw>
                </a:effectLst>
              </a:rPr>
              <a:t>Wahre Prophezeiungen stimmen mit GOTTES Wort überein, weisen auf CHRISTUS hin und stärken die Gemeinde, während falsche Propheten Spaltungen in der unverfälschten, reinen, biblischen Lehre und Eigeninteresse fördern.</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298610"/>
            <a:ext cx="8052618" cy="1323439"/>
          </a:xfrm>
          <a:prstGeom prst="rect">
            <a:avLst/>
          </a:prstGeom>
          <a:noFill/>
        </p:spPr>
        <p:txBody>
          <a:bodyPr wrap="square">
            <a:spAutoFit/>
          </a:bodyPr>
          <a:lstStyle/>
          <a:p>
            <a:pPr lvl="0">
              <a:spcBef>
                <a:spcPts val="600"/>
              </a:spcBef>
              <a:defRPr/>
            </a:pPr>
            <a:r>
              <a:rPr lang="de-DE" sz="2000" b="1" dirty="0">
                <a:solidFill>
                  <a:prstClr val="white"/>
                </a:solidFill>
                <a:effectLst>
                  <a:glow rad="101600">
                    <a:srgbClr val="721A02"/>
                  </a:glow>
                  <a:outerShdw blurRad="38100" dist="38100" dir="2700000" algn="tl">
                    <a:srgbClr val="000000">
                      <a:alpha val="43137"/>
                    </a:srgbClr>
                  </a:outerShdw>
                </a:effectLst>
              </a:rPr>
              <a:t>Paulus warnte die Ältesten von Ephesus davor, dass unter ihnen "gefräßige Wölfe" sehr schnell erfolgreich auftreten würden (Apg 20,29). Er warnte die Korinther vor der Existenz von "falschen Aposteln" (2. Kor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029816" y="500615"/>
            <a:ext cx="7991475" cy="5693866"/>
          </a:xfrm>
          <a:prstGeom prst="rect">
            <a:avLst/>
          </a:prstGeom>
          <a:noFill/>
        </p:spPr>
        <p:txBody>
          <a:bodyPr wrap="square">
            <a:spAutoFit/>
          </a:bodyPr>
          <a:lstStyle/>
          <a:p>
            <a:pPr>
              <a:spcBef>
                <a:spcPts val="600"/>
              </a:spcBef>
            </a:pPr>
            <a:r>
              <a:rPr lang="de-DE" sz="2600" b="1" dirty="0">
                <a:latin typeface="Constantia" panose="02030602050306030303" pitchFamily="18" charset="0"/>
              </a:rPr>
              <a:t>„Patriarchen, Propheten und Apostel sprachen, wie sie vom HEILIGEN GEIST bewegt wurden und sie erklärten deutlich, dass sie weder aus eigener Kraft noch in ihrem eigenen Namen gesprochen hatten. Sie wünschten, dass ihnen kein Ruhm zugeschrieben würde, dass niemand sie als Urheber von irgendetwas ansehen könne, an dem sie sich erfreuen könnten</a:t>
            </a:r>
            <a:r>
              <a:rPr lang="es-ES" sz="2600" b="1" dirty="0">
                <a:latin typeface="Constantia" panose="02030602050306030303" pitchFamily="18" charset="0"/>
              </a:rPr>
              <a:t>. </a:t>
            </a:r>
            <a:r>
              <a:rPr lang="de-DE" sz="2600" b="1" dirty="0">
                <a:latin typeface="Constantia" panose="02030602050306030303" pitchFamily="18" charset="0"/>
              </a:rPr>
              <a:t>Sie waren eifersüchtig auf die Ehre GOTTES bedacht, dem alle Lobpreisung gebührt. Sie erklärten, dass ihre Fähigkeiten und die Botschaften, die sie brachten, ihnen als Repräsentanten der Macht GOTTES gegeben wurden. Sie fanden ihre Autorität und ihre Erfüllung in GOTT“</a:t>
            </a:r>
            <a:endParaRPr lang="es-ES" sz="2600" b="1" dirty="0">
              <a:latin typeface="Constantia" panose="02030602050306030303" pitchFamily="18" charset="0"/>
            </a:endParaRPr>
          </a:p>
        </p:txBody>
      </p:sp>
      <p:sp>
        <p:nvSpPr>
          <p:cNvPr id="4" name="CuadroTexto 3">
            <a:extLst>
              <a:ext uri="{FF2B5EF4-FFF2-40B4-BE49-F238E27FC236}">
                <a16:creationId xmlns:a16="http://schemas.microsoft.com/office/drawing/2014/main" id="{B0A4C2D7-DAAC-8187-F84F-051BD605106B}"/>
              </a:ext>
            </a:extLst>
          </p:cNvPr>
          <p:cNvSpPr txBox="1"/>
          <p:nvPr/>
        </p:nvSpPr>
        <p:spPr>
          <a:xfrm>
            <a:off x="4283505" y="6009306"/>
            <a:ext cx="5652061" cy="338554"/>
          </a:xfrm>
          <a:prstGeom prst="rect">
            <a:avLst/>
          </a:prstGeom>
          <a:noFill/>
        </p:spPr>
        <p:txBody>
          <a:bodyPr wrap="none" rtlCol="0">
            <a:spAutoFit/>
          </a:bodyPr>
          <a:lstStyle/>
          <a:p>
            <a:pPr algn="r"/>
            <a:r>
              <a:rPr lang="de-DE" sz="1600" b="1" dirty="0"/>
              <a:t>E. G. White, To Be Like JESUS (So zu sein wie JESUS), 30. Juli</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95250"/>
            <a:ext cx="12192000" cy="523220"/>
          </a:xfrm>
          <a:prstGeom prst="rect">
            <a:avLst/>
          </a:prstGeom>
          <a:noFill/>
        </p:spPr>
        <p:txBody>
          <a:bodyPr wrap="square" rtlCol="0">
            <a:spAutoFit/>
          </a:bodyPr>
          <a:lstStyle/>
          <a:p>
            <a:pPr algn="ctr"/>
            <a:r>
              <a:rPr lang="es-ES" sz="2800" b="1" dirty="0" err="1">
                <a:ln w="6600">
                  <a:solidFill>
                    <a:schemeClr val="accent2"/>
                  </a:solidFill>
                  <a:prstDash val="solid"/>
                </a:ln>
                <a:solidFill>
                  <a:srgbClr val="FFFFFF"/>
                </a:solidFill>
                <a:effectLst>
                  <a:outerShdw dist="38100" dir="2700000" algn="tl" rotWithShape="0">
                    <a:srgbClr val="5F3B1F"/>
                  </a:outerShdw>
                </a:effectLst>
              </a:rPr>
              <a:t>ANHANG</a:t>
            </a:r>
            <a:r>
              <a:rPr lang="es-ES" sz="2800" b="1" dirty="0">
                <a:ln w="6600">
                  <a:solidFill>
                    <a:schemeClr val="accent2"/>
                  </a:solidFill>
                  <a:prstDash val="solid"/>
                </a:ln>
                <a:solidFill>
                  <a:srgbClr val="FFFFFF"/>
                </a:solidFill>
                <a:effectLst>
                  <a:outerShdw dist="38100" dir="2700000" algn="tl" rotWithShape="0">
                    <a:srgbClr val="5F3B1F"/>
                  </a:outerShdw>
                </a:effectLst>
              </a:rPr>
              <a:t>: </a:t>
            </a:r>
            <a:r>
              <a:rPr lang="de-DE" sz="2800" b="1" dirty="0">
                <a:ln w="6600">
                  <a:solidFill>
                    <a:schemeClr val="accent2"/>
                  </a:solidFill>
                  <a:prstDash val="solid"/>
                </a:ln>
                <a:solidFill>
                  <a:srgbClr val="FFFFFF"/>
                </a:solidFill>
                <a:effectLst>
                  <a:outerShdw dist="38100" dir="2700000" algn="tl" rotWithShape="0">
                    <a:srgbClr val="FFCC00"/>
                  </a:outerShdw>
                </a:effectLst>
              </a:rPr>
              <a:t>DIE GRUNDPRINZIPIEN DES DIENSTES VON E.G. WHITE</a:t>
            </a:r>
            <a:endParaRPr lang="es-ES" sz="32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382000" cy="707886"/>
          </a:xfrm>
          <a:prstGeom prst="rect">
            <a:avLst/>
          </a:prstGeom>
          <a:noFill/>
        </p:spPr>
        <p:txBody>
          <a:bodyPr wrap="square" rtlCol="0">
            <a:spAutoFit/>
          </a:bodyPr>
          <a:lstStyle/>
          <a:p>
            <a:pPr>
              <a:spcBef>
                <a:spcPts val="600"/>
              </a:spcBef>
            </a:pPr>
            <a:r>
              <a:rPr lang="de-DE" sz="2000" b="1" dirty="0"/>
              <a:t>Ellen G. Whites Dienst hatte 2 grundlegende Schwerpunkte: Menschen zu JESUS zu führen; und ihre Aufmerksamkeit auf die Bibel zu lenken.</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rotWithShape="1">
          <a:blip r:embed="rId4">
            <a:extLst>
              <a:ext uri="{28A0092B-C50C-407E-A947-70E740481C1C}">
                <a14:useLocalDpi xmlns:a14="http://schemas.microsoft.com/office/drawing/2010/main"/>
              </a:ext>
            </a:extLst>
          </a:blip>
          <a:srcRect t="78" b="4958"/>
          <a:stretch>
            <a:fillRect/>
          </a:stretch>
        </p:blipFill>
        <p:spPr>
          <a:xfrm>
            <a:off x="437029" y="3035418"/>
            <a:ext cx="2687171" cy="3403552"/>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369874"/>
            <a:ext cx="6257925" cy="2246769"/>
          </a:xfrm>
          <a:prstGeom prst="rect">
            <a:avLst/>
          </a:prstGeom>
          <a:noFill/>
        </p:spPr>
        <p:txBody>
          <a:bodyPr wrap="square">
            <a:spAutoFit/>
          </a:bodyPr>
          <a:lstStyle/>
          <a:p>
            <a:r>
              <a:rPr lang="es-ES" sz="2000" b="1" dirty="0" err="1">
                <a:solidFill>
                  <a:srgbClr val="5C3C4C"/>
                </a:solidFill>
              </a:rPr>
              <a:t>ZWEITE</a:t>
            </a:r>
            <a:r>
              <a:rPr lang="es-ES" sz="2000" b="1" dirty="0">
                <a:solidFill>
                  <a:srgbClr val="5C3C4C"/>
                </a:solidFill>
              </a:rPr>
              <a:t> </a:t>
            </a:r>
            <a:r>
              <a:rPr lang="es-ES" sz="2000" b="1" dirty="0" err="1">
                <a:solidFill>
                  <a:srgbClr val="5C3C4C"/>
                </a:solidFill>
              </a:rPr>
              <a:t>ACHSE</a:t>
            </a:r>
            <a:r>
              <a:rPr lang="es-ES" sz="2000" b="1" dirty="0">
                <a:solidFill>
                  <a:srgbClr val="5C3C4C"/>
                </a:solidFill>
              </a:rPr>
              <a:t>: DIE BIBEL</a:t>
            </a:r>
          </a:p>
          <a:p>
            <a:r>
              <a:rPr lang="de-DE" sz="2000" b="1" dirty="0"/>
              <a:t>Ellen behauptete nie, ihre Schriften seien der Bibel überlegen, sondern drängte stets darauf, dass sie an ihr geprüft werden sollten</a:t>
            </a:r>
            <a:r>
              <a:rPr lang="es-ES" sz="2000" b="1" dirty="0"/>
              <a:t>. </a:t>
            </a:r>
            <a:r>
              <a:rPr lang="de-DE" sz="2000" b="1" dirty="0"/>
              <a:t>Als Gesandte des Herrn betrachtete sie sich selbst als ein „geringeres Licht“, </a:t>
            </a:r>
            <a:br>
              <a:rPr lang="de-DE" sz="2000" b="1" dirty="0"/>
            </a:br>
            <a:r>
              <a:rPr lang="de-DE" sz="2000" b="1" dirty="0"/>
              <a:t>das Menschen zum „größeren Licht“, der BIBEL führte</a:t>
            </a:r>
            <a:r>
              <a:rPr lang="es-ES" sz="2000" b="1" dirty="0"/>
              <a:t> </a:t>
            </a:r>
            <a:r>
              <a:rPr lang="es-ES" sz="1600" b="1" dirty="0"/>
              <a:t>(</a:t>
            </a:r>
            <a:r>
              <a:rPr lang="en-US" sz="1600" b="1" dirty="0"/>
              <a:t>Selected Messages, Bd. 3, S. 29</a:t>
            </a:r>
            <a:r>
              <a:rPr lang="es-ES" sz="1600" b="1" dirty="0"/>
              <a:t>)</a:t>
            </a:r>
            <a:r>
              <a:rPr lang="es-ES" sz="2000" b="1"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79284" cy="1631216"/>
          </a:xfrm>
          <a:prstGeom prst="rect">
            <a:avLst/>
          </a:prstGeom>
          <a:noFill/>
        </p:spPr>
        <p:txBody>
          <a:bodyPr wrap="square">
            <a:spAutoFit/>
          </a:bodyPr>
          <a:lstStyle/>
          <a:p>
            <a:r>
              <a:rPr lang="es-ES" sz="2000" b="1" dirty="0" err="1">
                <a:solidFill>
                  <a:srgbClr val="1F6D99"/>
                </a:solidFill>
              </a:rPr>
              <a:t>ERSTE</a:t>
            </a:r>
            <a:r>
              <a:rPr lang="es-ES" sz="2000" b="1" dirty="0">
                <a:solidFill>
                  <a:srgbClr val="1F6D99"/>
                </a:solidFill>
              </a:rPr>
              <a:t> </a:t>
            </a:r>
            <a:r>
              <a:rPr lang="es-ES" sz="2000" b="1" dirty="0" err="1">
                <a:solidFill>
                  <a:srgbClr val="1F6D99"/>
                </a:solidFill>
              </a:rPr>
              <a:t>ACHSE</a:t>
            </a:r>
            <a:r>
              <a:rPr lang="es-ES" sz="2000" b="1" dirty="0">
                <a:solidFill>
                  <a:srgbClr val="1F6D99"/>
                </a:solidFill>
              </a:rPr>
              <a:t>: JESUS</a:t>
            </a:r>
          </a:p>
          <a:p>
            <a:r>
              <a:rPr lang="de-DE" sz="2000" b="1" dirty="0"/>
              <a:t>Nach dem Kongress von 1888 antwortete sie, als sie nach den besprochenen Themen gefragt wurde: „Ich präsentiere es Ihnen seit 45 Jahren – die unvergleichliche Anziehungskraft CHRISTI“</a:t>
            </a:r>
            <a:r>
              <a:rPr lang="es-ES" sz="2000" b="1" dirty="0"/>
              <a:t> </a:t>
            </a:r>
            <a:r>
              <a:rPr lang="es-ES" sz="1600" b="1" dirty="0"/>
              <a:t>(</a:t>
            </a:r>
            <a:r>
              <a:rPr lang="en-US" sz="1600" b="1" dirty="0"/>
              <a:t>Sermons and Talks, Bd. 1, S. 116</a:t>
            </a:r>
            <a:r>
              <a:rPr lang="es-ES" sz="1600" b="1" dirty="0"/>
              <a:t>)</a:t>
            </a:r>
            <a:r>
              <a:rPr lang="es-ES" sz="2000" b="1" dirty="0"/>
              <a:t>.</a:t>
            </a:r>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918</TotalTime>
  <Words>1589</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vt:lpstr>
      <vt:lpstr>Arial</vt:lpstr>
      <vt:lpstr>Comic Sans MS</vt:lpstr>
      <vt:lpstr>Constantia</vt:lpstr>
      <vt:lpstr>Aptos Display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89</cp:revision>
  <dcterms:created xsi:type="dcterms:W3CDTF">2026-09-28T14:13:38Z</dcterms:created>
  <dcterms:modified xsi:type="dcterms:W3CDTF">2026-10-22T14:41:48Z</dcterms:modified>
</cp:coreProperties>
</file>