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sldIdLst>
    <p:sldId id="257" r:id="rId3"/>
    <p:sldId id="289" r:id="rId4"/>
    <p:sldId id="259" r:id="rId5"/>
    <p:sldId id="290" r:id="rId6"/>
    <p:sldId id="260" r:id="rId7"/>
    <p:sldId id="292" r:id="rId8"/>
    <p:sldId id="293" r:id="rId9"/>
    <p:sldId id="261" r:id="rId10"/>
    <p:sldId id="262" r:id="rId11"/>
    <p:sldId id="294" r:id="rId12"/>
    <p:sldId id="296" r:id="rId13"/>
    <p:sldId id="297" r:id="rId14"/>
    <p:sldId id="263" r:id="rId15"/>
    <p:sldId id="298" r:id="rId16"/>
    <p:sldId id="299" r:id="rId17"/>
    <p:sldId id="264" r:id="rId18"/>
    <p:sldId id="302" r:id="rId19"/>
    <p:sldId id="301" r:id="rId20"/>
    <p:sldId id="303" r:id="rId21"/>
    <p:sldId id="265" r:id="rId22"/>
    <p:sldId id="304" r:id="rId23"/>
    <p:sldId id="266" r:id="rId24"/>
    <p:sldId id="305" r:id="rId25"/>
    <p:sldId id="306" r:id="rId26"/>
    <p:sldId id="267" r:id="rId27"/>
    <p:sldId id="295" r:id="rId28"/>
    <p:sldId id="268" r:id="rId29"/>
    <p:sldId id="300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EBBF"/>
    <a:srgbClr val="FAA306"/>
    <a:srgbClr val="7C3418"/>
    <a:srgbClr val="918D56"/>
    <a:srgbClr val="DCBA8D"/>
    <a:srgbClr val="B9CCD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485" autoAdjust="0"/>
    <p:restoredTop sz="94660"/>
  </p:normalViewPr>
  <p:slideViewPr>
    <p:cSldViewPr snapToGrid="0">
      <p:cViewPr varScale="1">
        <p:scale>
          <a:sx n="102" d="100"/>
          <a:sy n="102" d="100"/>
        </p:scale>
        <p:origin x="114" y="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8" Type="http://schemas.openxmlformats.org/officeDocument/2006/relationships/slide" Target="slides/slide6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image" Target="../media/image17.jpeg"/></Relationships>
</file>

<file path=ppt/diagrams/_rels/data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image" Target="../media/image20.jpeg"/></Relationships>
</file>

<file path=ppt/diagrams/_rels/data4.xml.rels><?xml version="1.0" encoding="UTF-8" standalone="yes"?>
<Relationships xmlns="http://schemas.openxmlformats.org/package/2006/relationships"><Relationship Id="rId1" Type="http://schemas.openxmlformats.org/officeDocument/2006/relationships/image" Target="../media/image47.png"/></Relationships>
</file>

<file path=ppt/diagrams/_rels/data5.xml.rels><?xml version="1.0" encoding="UTF-8" standalone="yes"?>
<Relationships xmlns="http://schemas.openxmlformats.org/package/2006/relationships"><Relationship Id="rId2" Type="http://schemas.microsoft.com/office/2007/relationships/hdphoto" Target="../media/hdphoto4.wdp"/><Relationship Id="rId1" Type="http://schemas.openxmlformats.org/officeDocument/2006/relationships/image" Target="../media/image48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image" Target="../media/image17.jpeg"/></Relationships>
</file>

<file path=ppt/diagrams/_rels/drawing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image" Target="../media/image20.jpeg"/></Relationships>
</file>

<file path=ppt/diagrams/_rels/drawing4.xml.rels><?xml version="1.0" encoding="UTF-8" standalone="yes"?>
<Relationships xmlns="http://schemas.openxmlformats.org/package/2006/relationships"><Relationship Id="rId1" Type="http://schemas.openxmlformats.org/officeDocument/2006/relationships/image" Target="../media/image47.png"/></Relationships>
</file>

<file path=ppt/diagrams/_rels/drawing5.xml.rels><?xml version="1.0" encoding="UTF-8" standalone="yes"?>
<Relationships xmlns="http://schemas.openxmlformats.org/package/2006/relationships"><Relationship Id="rId2" Type="http://schemas.microsoft.com/office/2007/relationships/hdphoto" Target="../media/hdphoto4.wdp"/><Relationship Id="rId1" Type="http://schemas.openxmlformats.org/officeDocument/2006/relationships/image" Target="../media/image48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D313355-6819-4705-A30E-A1889181BF5F}" type="doc">
      <dgm:prSet loTypeId="urn:microsoft.com/office/officeart/2005/8/layout/bList2" loCatId="list" qsTypeId="urn:microsoft.com/office/officeart/2005/8/quickstyle/simple5" qsCatId="simple" csTypeId="urn:microsoft.com/office/officeart/2005/8/colors/colorful3" csCatId="colorful" phldr="1"/>
      <dgm:spPr/>
      <dgm:t>
        <a:bodyPr/>
        <a:lstStyle/>
        <a:p>
          <a:endParaRPr lang="es-ES"/>
        </a:p>
      </dgm:t>
    </dgm:pt>
    <dgm:pt modelId="{3DCD99FE-FC29-4C72-ACC0-90BB7DA1E30A}">
      <dgm:prSet custT="1">
        <dgm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dgm:style>
      </dgm:prSet>
      <dgm:spPr>
        <a:effectLst>
          <a:outerShdw blurRad="50800" dist="31750" dir="8700000" sy="98000" rotWithShape="0">
            <a:schemeClr val="bg1">
              <a:alpha val="47000"/>
            </a:schemeClr>
          </a:outerShdw>
        </a:effectLst>
      </dgm:spPr>
      <dgm:t>
        <a:bodyPr/>
        <a:lstStyle/>
        <a:p>
          <a:r>
            <a:rPr lang="en-US" sz="19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Zeugnis</a:t>
          </a:r>
          <a:r>
            <a:rPr lang="en-US" sz="19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von JESUS </a:t>
          </a:r>
          <a:r>
            <a:rPr lang="en-US" sz="19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abzulegen</a:t>
          </a:r>
          <a:r>
            <a:rPr lang="en-US" sz="19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19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mit</a:t>
          </a:r>
          <a:r>
            <a:rPr lang="en-US" sz="19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19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Hilfe</a:t>
          </a:r>
          <a:r>
            <a:rPr lang="en-US" sz="19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des </a:t>
          </a:r>
          <a:r>
            <a:rPr lang="en-US" sz="2000" b="1" kern="1200" noProof="0" dirty="0" err="1">
              <a:solidFill>
                <a:prstClr val="black"/>
              </a:solidFill>
              <a:latin typeface="Aptos" panose="02110004020202020204"/>
              <a:ea typeface="+mn-ea"/>
              <a:cs typeface="+mn-cs"/>
            </a:rPr>
            <a:t>Geistes</a:t>
          </a:r>
          <a:r>
            <a:rPr lang="en-US" sz="2000" b="1" kern="1200" noProof="0" dirty="0">
              <a:solidFill>
                <a:prstClr val="black"/>
              </a:solidFill>
              <a:latin typeface="Aptos" panose="02110004020202020204"/>
              <a:ea typeface="+mn-ea"/>
              <a:cs typeface="+mn-cs"/>
            </a:rPr>
            <a:t> der </a:t>
          </a:r>
          <a:r>
            <a:rPr lang="en-US" sz="2000" b="1" kern="1200" noProof="0" dirty="0" err="1">
              <a:solidFill>
                <a:prstClr val="black"/>
              </a:solidFill>
              <a:latin typeface="Aptos" panose="02110004020202020204"/>
              <a:ea typeface="+mn-ea"/>
              <a:cs typeface="+mn-cs"/>
            </a:rPr>
            <a:t>Weissagung</a:t>
          </a:r>
          <a:r>
            <a:rPr lang="en-US" sz="2000" b="1" kern="1200" noProof="0" dirty="0">
              <a:solidFill>
                <a:prstClr val="black"/>
              </a:solidFill>
              <a:latin typeface="Aptos" panose="02110004020202020204"/>
              <a:ea typeface="+mn-ea"/>
              <a:cs typeface="+mn-cs"/>
            </a:rPr>
            <a:t> </a:t>
          </a:r>
          <a:r>
            <a:rPr lang="en-US" sz="1800" b="1" kern="1200" noProof="0" dirty="0">
              <a:solidFill>
                <a:prstClr val="black"/>
              </a:solidFill>
              <a:latin typeface="Aptos" panose="02110004020202020204"/>
              <a:ea typeface="+mn-ea"/>
              <a:cs typeface="+mn-cs"/>
            </a:rPr>
            <a:t>(</a:t>
          </a:r>
          <a:r>
            <a:rPr lang="en-US" sz="1800" b="1" kern="1200" noProof="0" dirty="0" err="1">
              <a:solidFill>
                <a:prstClr val="black"/>
              </a:solidFill>
              <a:latin typeface="Aptos" panose="02110004020202020204"/>
              <a:ea typeface="+mn-ea"/>
              <a:cs typeface="+mn-cs"/>
            </a:rPr>
            <a:t>EGWhite</a:t>
          </a:r>
          <a:r>
            <a:rPr lang="en-US" sz="1800" b="1" kern="1200" noProof="0" dirty="0">
              <a:solidFill>
                <a:prstClr val="black"/>
              </a:solidFill>
              <a:latin typeface="Aptos" panose="02110004020202020204"/>
              <a:ea typeface="+mn-ea"/>
              <a:cs typeface="+mn-cs"/>
            </a:rPr>
            <a:t>).</a:t>
          </a:r>
        </a:p>
      </dgm:t>
    </dgm:pt>
    <dgm:pt modelId="{9AA046AF-3034-4606-BF3A-9B6BB836833F}" type="parTrans" cxnId="{60F38D7F-6A30-4B22-AEAD-385683F8C91F}">
      <dgm:prSet/>
      <dgm:spPr/>
      <dgm:t>
        <a:bodyPr/>
        <a:lstStyle/>
        <a:p>
          <a:endParaRPr lang="es-ES" sz="2000"/>
        </a:p>
      </dgm:t>
    </dgm:pt>
    <dgm:pt modelId="{CB4F0FCA-53A6-4C5E-B777-0172B2D08E57}" type="sibTrans" cxnId="{60F38D7F-6A30-4B22-AEAD-385683F8C91F}">
      <dgm:prSet/>
      <dgm:spPr/>
      <dgm:t>
        <a:bodyPr/>
        <a:lstStyle/>
        <a:p>
          <a:endParaRPr lang="es-ES" sz="2000"/>
        </a:p>
      </dgm:t>
    </dgm:pt>
    <dgm:pt modelId="{3CD771D0-414F-41EA-AF8F-24EB4EB658E1}">
      <dgm:prSet custT="1"/>
      <dgm:spPr>
        <a:solidFill>
          <a:schemeClr val="accent1">
            <a:lumMod val="20000"/>
            <a:lumOff val="80000"/>
            <a:alpha val="90000"/>
          </a:schemeClr>
        </a:solidFill>
        <a:ln>
          <a:solidFill>
            <a:schemeClr val="accent1"/>
          </a:solidFill>
        </a:ln>
      </dgm:spPr>
      <dgm:t>
        <a:bodyPr/>
        <a:lstStyle/>
        <a:p>
          <a:pPr marL="0" indent="0" algn="ctr">
            <a:buNone/>
          </a:pPr>
          <a:r>
            <a:rPr lang="de-DE" sz="2000" b="1" kern="1200" noProof="0" dirty="0"/>
            <a:t>Ihre Hauptaufgabe war es, </a:t>
          </a:r>
          <a:br>
            <a:rPr lang="de-DE" sz="2000" b="1" kern="1200" noProof="0" dirty="0"/>
          </a:br>
          <a:r>
            <a:rPr lang="de-DE" sz="2000" b="1" kern="1200" noProof="0" dirty="0"/>
            <a:t>Menschen </a:t>
          </a:r>
          <a:br>
            <a:rPr lang="de-DE" sz="2000" b="1" kern="1200" noProof="0" dirty="0"/>
          </a:br>
          <a:r>
            <a:rPr lang="de-DE" sz="2000" b="1" kern="1200" noProof="0" dirty="0"/>
            <a:t>zu JESUS zu führen</a:t>
          </a:r>
          <a:br>
            <a:rPr lang="de-DE" sz="2000" b="1" kern="1200" noProof="0" dirty="0"/>
          </a:br>
          <a:r>
            <a:rPr lang="de-DE" sz="2000" b="1" kern="1200" dirty="0">
              <a:solidFill>
                <a:schemeClr val="accent2">
                  <a:lumMod val="75000"/>
                </a:schemeClr>
              </a:solidFill>
            </a:rPr>
            <a:t> </a:t>
          </a:r>
          <a:r>
            <a:rPr lang="de-DE" sz="2000" b="1" kern="1200" dirty="0">
              <a:solidFill>
                <a:prstClr val="black"/>
              </a:solidFill>
            </a:rPr>
            <a:t>„… die das Zeugnis Jesu haben. … Das </a:t>
          </a:r>
          <a:r>
            <a:rPr lang="de-DE" sz="2000" b="1" kern="1200" dirty="0">
              <a:solidFill>
                <a:prstClr val="black"/>
              </a:solidFill>
              <a:effectLst>
                <a:outerShdw blurRad="50800" dist="50800" dir="8700000" algn="ctr" rotWithShape="0">
                  <a:srgbClr val="B83E0A">
                    <a:lumMod val="60000"/>
                    <a:lumOff val="40000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Zeugnis JESU </a:t>
          </a:r>
          <a:r>
            <a:rPr lang="de-DE" sz="2000" b="1" kern="1200" dirty="0">
              <a:solidFill>
                <a:prstClr val="black"/>
              </a:solidFill>
            </a:rPr>
            <a:t>aber ist </a:t>
          </a:r>
          <a:br>
            <a:rPr lang="de-DE" sz="2000" b="1" kern="1200" dirty="0">
              <a:solidFill>
                <a:prstClr val="black"/>
              </a:solidFill>
            </a:rPr>
          </a:br>
          <a:r>
            <a:rPr lang="de-DE" sz="2000" b="1" kern="1200" dirty="0">
              <a:solidFill>
                <a:prstClr val="black"/>
              </a:solidFill>
            </a:rPr>
            <a:t>der </a:t>
          </a:r>
          <a:r>
            <a:rPr lang="de-DE" sz="2000" b="1" kern="1200" dirty="0">
              <a:solidFill>
                <a:prstClr val="black"/>
              </a:solidFill>
              <a:effectLst>
                <a:outerShdw blurRad="50800" dist="50800" dir="8700000" algn="ctr" rotWithShape="0">
                  <a:schemeClr val="accent2">
                    <a:lumMod val="60000"/>
                    <a:lumOff val="40000"/>
                  </a:schemeClr>
                </a:outerShdw>
              </a:effectLst>
            </a:rPr>
            <a:t>GEIST DER WEISSAGUNG</a:t>
          </a:r>
          <a:r>
            <a:rPr lang="de-DE" sz="2000" b="1" kern="1200" dirty="0">
              <a:solidFill>
                <a:prstClr val="black"/>
              </a:solidFill>
            </a:rPr>
            <a:t>.“ </a:t>
          </a:r>
          <a:br>
            <a:rPr lang="de-DE" sz="2000" b="1" kern="1200" noProof="0" dirty="0"/>
          </a:br>
          <a:endParaRPr lang="en-US" sz="2000" kern="1200" noProof="0" dirty="0"/>
        </a:p>
      </dgm:t>
    </dgm:pt>
    <dgm:pt modelId="{9B2259FD-234E-4E0E-8BA9-7311DDA2EA9C}" type="parTrans" cxnId="{FD56D805-461D-4351-8F6B-ABFAB32BDB5A}">
      <dgm:prSet/>
      <dgm:spPr/>
      <dgm:t>
        <a:bodyPr/>
        <a:lstStyle/>
        <a:p>
          <a:endParaRPr lang="es-ES" sz="2000"/>
        </a:p>
      </dgm:t>
    </dgm:pt>
    <dgm:pt modelId="{EDD2377F-2913-4372-AF30-0941DAB8B237}" type="sibTrans" cxnId="{FD56D805-461D-4351-8F6B-ABFAB32BDB5A}">
      <dgm:prSet/>
      <dgm:spPr/>
      <dgm:t>
        <a:bodyPr/>
        <a:lstStyle/>
        <a:p>
          <a:endParaRPr lang="es-ES" sz="2000"/>
        </a:p>
      </dgm:t>
    </dgm:pt>
    <dgm:pt modelId="{1F1CDFEC-5159-4F78-82D7-98E97277A281}">
      <dgm:prSet custT="1">
        <dgm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Ankündigung</a:t>
          </a:r>
          <a: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der </a:t>
          </a:r>
          <a:r>
            <a:rPr lang="en-US" sz="2000" b="1" kern="1200" noProof="0" dirty="0">
              <a:solidFill>
                <a:prstClr val="black"/>
              </a:solidFill>
              <a:effectLst>
                <a:outerShdw blurRad="50800" dist="50800" dir="8700000" algn="ctr" rotWithShape="0">
                  <a:srgbClr val="B83E0A">
                    <a:lumMod val="60000"/>
                    <a:lumOff val="40000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Zukunft</a:t>
          </a:r>
          <a: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=</a:t>
          </a:r>
          <a:b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</a:br>
          <a:r>
            <a:rPr lang="en-US" sz="2000" b="1" kern="1200" noProof="0" dirty="0">
              <a:solidFill>
                <a:prstClr val="black"/>
              </a:solidFill>
              <a:effectLst>
                <a:outerShdw blurRad="50800" dist="50800" dir="8700000" algn="ctr" rotWithShape="0">
                  <a:srgbClr val="B83E0A">
                    <a:lumMod val="60000"/>
                    <a:lumOff val="40000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PROPHEZEIUNG</a:t>
          </a:r>
          <a:b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</a:br>
          <a:r>
            <a:rPr lang="en-US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Vorhersage</a:t>
          </a:r>
          <a:endParaRPr lang="en-US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55412B8B-7B31-45A8-906C-392D7BABBCF3}" type="parTrans" cxnId="{4AC40176-2488-4BD6-AA76-0FFB8F15D2BD}">
      <dgm:prSet/>
      <dgm:spPr/>
      <dgm:t>
        <a:bodyPr/>
        <a:lstStyle/>
        <a:p>
          <a:endParaRPr lang="es-ES" sz="2000"/>
        </a:p>
      </dgm:t>
    </dgm:pt>
    <dgm:pt modelId="{462E2C00-F4F0-4CF8-B4CA-B3394ACE879F}" type="sibTrans" cxnId="{4AC40176-2488-4BD6-AA76-0FFB8F15D2BD}">
      <dgm:prSet/>
      <dgm:spPr/>
      <dgm:t>
        <a:bodyPr/>
        <a:lstStyle/>
        <a:p>
          <a:endParaRPr lang="es-ES" sz="2000"/>
        </a:p>
      </dgm:t>
    </dgm:pt>
    <dgm:pt modelId="{25D733FD-93DC-4658-A46F-67C83CE0A1F7}">
      <dgm:prSet custT="1"/>
      <dgm:spPr>
        <a:solidFill>
          <a:schemeClr val="accent5">
            <a:lumMod val="20000"/>
            <a:lumOff val="80000"/>
            <a:alpha val="90000"/>
          </a:schemeClr>
        </a:solidFill>
        <a:ln>
          <a:solidFill>
            <a:schemeClr val="accent5"/>
          </a:solidFill>
        </a:ln>
      </dgm:spPr>
      <dgm:t>
        <a:bodyPr/>
        <a:lstStyle/>
        <a:p>
          <a:pPr marL="0" indent="0" algn="ctr">
            <a:buNone/>
          </a:pPr>
          <a:r>
            <a:rPr lang="de-DE" sz="2000" b="1" kern="1200" noProof="0" dirty="0">
              <a:latin typeface="Aptos" panose="02110004020202020204"/>
              <a:ea typeface="+mn-ea"/>
              <a:cs typeface="+mn-cs"/>
            </a:rPr>
            <a:t>Sie enthüllten Ereignisse, </a:t>
          </a:r>
          <a:br>
            <a:rPr lang="de-DE" sz="2000" b="1" kern="1200" noProof="0" dirty="0">
              <a:latin typeface="Aptos" panose="02110004020202020204"/>
              <a:ea typeface="+mn-ea"/>
              <a:cs typeface="+mn-cs"/>
            </a:rPr>
          </a:br>
          <a:r>
            <a:rPr lang="de-DE" sz="2000" b="1" kern="1200" noProof="0" dirty="0">
              <a:latin typeface="Aptos" panose="02110004020202020204"/>
              <a:ea typeface="+mn-ea"/>
              <a:cs typeface="+mn-cs"/>
            </a:rPr>
            <a:t>die bis in die Gegenwart reichen</a:t>
          </a:r>
          <a:br>
            <a:rPr lang="de-DE" sz="2000" b="1" kern="1200" noProof="0" dirty="0">
              <a:latin typeface="Aptos" panose="02110004020202020204"/>
              <a:ea typeface="+mn-ea"/>
              <a:cs typeface="+mn-cs"/>
            </a:rPr>
          </a:br>
          <a:r>
            <a:rPr lang="de-DE" sz="2000" b="1" kern="1200" dirty="0">
              <a:solidFill>
                <a:schemeClr val="accent2">
                  <a:lumMod val="75000"/>
                </a:schemeClr>
              </a:solidFill>
            </a:rPr>
            <a:t>Off. 1,1:</a:t>
          </a:r>
          <a:br>
            <a:rPr lang="de-DE" sz="2000" b="1" kern="1200" dirty="0">
              <a:solidFill>
                <a:schemeClr val="accent2">
                  <a:lumMod val="75000"/>
                </a:schemeClr>
              </a:solidFill>
            </a:rPr>
          </a:br>
          <a:r>
            <a:rPr lang="de-DE" sz="2000" b="1" kern="1200" dirty="0">
              <a:solidFill>
                <a:schemeClr val="tx1"/>
              </a:solidFill>
            </a:rPr>
            <a:t>„… Seinen Knechten zu zeigen, </a:t>
          </a:r>
          <a:r>
            <a:rPr lang="de-DE" sz="2000" b="1" kern="1200" dirty="0">
              <a:solidFill>
                <a:prstClr val="black"/>
              </a:solidFill>
              <a:effectLst>
                <a:outerShdw blurRad="50800" dist="50800" dir="8700000" algn="ctr" rotWithShape="0">
                  <a:srgbClr val="B83E0A">
                    <a:lumMod val="60000"/>
                    <a:lumOff val="40000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was </a:t>
          </a:r>
          <a:r>
            <a:rPr lang="de-DE" sz="2000" b="1" kern="1200" dirty="0">
              <a:solidFill>
                <a:schemeClr val="tx1"/>
              </a:solidFill>
            </a:rPr>
            <a:t>in Kürze </a:t>
          </a:r>
          <a:br>
            <a:rPr lang="de-DE" sz="2000" b="1" kern="1200" dirty="0">
              <a:solidFill>
                <a:schemeClr val="tx1"/>
              </a:solidFill>
            </a:rPr>
          </a:br>
          <a:r>
            <a:rPr lang="de-DE" sz="2000" b="1" kern="1200" dirty="0">
              <a:solidFill>
                <a:prstClr val="black"/>
              </a:solidFill>
              <a:effectLst>
                <a:outerShdw blurRad="50800" dist="50800" dir="8700000" algn="ctr" rotWithShape="0">
                  <a:srgbClr val="B83E0A">
                    <a:lumMod val="60000"/>
                    <a:lumOff val="40000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geschehen soll</a:t>
          </a:r>
          <a:r>
            <a:rPr lang="de-DE" sz="2000" b="1" kern="1200" dirty="0">
              <a:solidFill>
                <a:schemeClr val="tx1"/>
              </a:solidFill>
            </a:rPr>
            <a:t>…“</a:t>
          </a:r>
          <a:br>
            <a:rPr lang="de-DE" sz="2000" b="1" kern="1200" dirty="0">
              <a:solidFill>
                <a:schemeClr val="accent2">
                  <a:lumMod val="75000"/>
                </a:schemeClr>
              </a:solidFill>
            </a:rPr>
          </a:br>
          <a:endParaRPr lang="en-US" sz="2000" b="1" kern="1200" noProof="0" dirty="0">
            <a:latin typeface="Aptos" panose="02110004020202020204"/>
            <a:ea typeface="+mn-ea"/>
            <a:cs typeface="+mn-cs"/>
          </a:endParaRPr>
        </a:p>
      </dgm:t>
    </dgm:pt>
    <dgm:pt modelId="{FFC5D632-0AA4-4567-9488-02B07EEC1AA4}" type="parTrans" cxnId="{0862EA18-D636-46D4-B66E-C0FC6DB15D58}">
      <dgm:prSet/>
      <dgm:spPr/>
      <dgm:t>
        <a:bodyPr/>
        <a:lstStyle/>
        <a:p>
          <a:endParaRPr lang="es-ES" sz="2000"/>
        </a:p>
      </dgm:t>
    </dgm:pt>
    <dgm:pt modelId="{51C9E84F-CC89-4C99-82E9-DC501F717053}" type="sibTrans" cxnId="{0862EA18-D636-46D4-B66E-C0FC6DB15D58}">
      <dgm:prSet/>
      <dgm:spPr/>
      <dgm:t>
        <a:bodyPr/>
        <a:lstStyle/>
        <a:p>
          <a:endParaRPr lang="es-ES" sz="2000"/>
        </a:p>
      </dgm:t>
    </dgm:pt>
    <dgm:pt modelId="{39F1AB83-5A71-4203-951B-3E76E2FA0437}">
      <dgm:prSet custT="1">
        <dgm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000" b="1" kern="1200" noProof="0" dirty="0" err="1">
              <a:solidFill>
                <a:prstClr val="black"/>
              </a:solidFill>
              <a:effectLst>
                <a:outerShdw blurRad="50800" dist="50800" dir="8700000" algn="ctr" rotWithShape="0">
                  <a:srgbClr val="B83E0A">
                    <a:lumMod val="60000"/>
                    <a:lumOff val="40000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Unterweisung</a:t>
          </a:r>
          <a:r>
            <a:rPr lang="en-US" sz="2000" b="1" kern="1200" noProof="0" dirty="0">
              <a:solidFill>
                <a:prstClr val="black"/>
              </a:solidFill>
              <a:effectLst>
                <a:outerShdw blurRad="50800" dist="50800" dir="8700000" algn="ctr" rotWithShape="0">
                  <a:srgbClr val="B83E0A">
                    <a:lumMod val="60000"/>
                    <a:lumOff val="40000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  </a:t>
          </a:r>
          <a:br>
            <a:rPr lang="en-US" sz="2000" b="1" kern="1200" noProof="0" dirty="0">
              <a:solidFill>
                <a:prstClr val="black"/>
              </a:solidFill>
              <a:effectLst>
                <a:outerShdw blurRad="50800" dist="50800" dir="8700000" algn="ctr" rotWithShape="0">
                  <a:srgbClr val="B83E0A">
                    <a:lumMod val="60000"/>
                    <a:lumOff val="40000"/>
                  </a:srgbClr>
                </a:outerShdw>
              </a:effectLst>
              <a:latin typeface="Aptos" panose="02110004020202020204"/>
              <a:ea typeface="+mn-ea"/>
              <a:cs typeface="+mn-cs"/>
            </a:rPr>
          </a:br>
          <a: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und </a:t>
          </a:r>
          <a:b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</a:br>
          <a:r>
            <a:rPr lang="en-US" sz="2000" b="1" kern="1200" noProof="0" dirty="0">
              <a:solidFill>
                <a:prstClr val="black"/>
              </a:solidFill>
              <a:effectLst>
                <a:outerShdw blurRad="50800" dist="50800" dir="8700000" algn="ctr" rotWithShape="0">
                  <a:srgbClr val="B83E0A">
                    <a:lumMod val="60000"/>
                    <a:lumOff val="40000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Aufbau </a:t>
          </a:r>
          <a:br>
            <a:rPr lang="en-US" sz="2000" b="1" kern="1200" noProof="0" dirty="0">
              <a:solidFill>
                <a:prstClr val="black"/>
              </a:solidFill>
              <a:effectLst>
                <a:outerShdw blurRad="50800" dist="50800" dir="8700000" algn="ctr" rotWithShape="0">
                  <a:srgbClr val="B83E0A">
                    <a:lumMod val="60000"/>
                    <a:lumOff val="40000"/>
                  </a:srgbClr>
                </a:outerShdw>
              </a:effectLst>
              <a:latin typeface="Aptos" panose="02110004020202020204"/>
              <a:ea typeface="+mn-ea"/>
              <a:cs typeface="+mn-cs"/>
            </a:rPr>
          </a:br>
          <a:r>
            <a:rPr lang="en-US" sz="2000" b="1" kern="1200" noProof="0" dirty="0">
              <a:solidFill>
                <a:prstClr val="black"/>
              </a:solidFill>
              <a:effectLst>
                <a:outerShdw blurRad="50800" dist="50800" dir="8700000" algn="ctr" rotWithShape="0">
                  <a:srgbClr val="B83E0A">
                    <a:lumMod val="60000"/>
                    <a:lumOff val="40000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der Gemeinde </a:t>
          </a:r>
        </a:p>
      </dgm:t>
    </dgm:pt>
    <dgm:pt modelId="{A170A5C2-369A-4932-93AA-88F7883900E1}" type="parTrans" cxnId="{337D6BAF-24DF-44CF-8D75-863E8D7AA2A1}">
      <dgm:prSet/>
      <dgm:spPr/>
      <dgm:t>
        <a:bodyPr/>
        <a:lstStyle/>
        <a:p>
          <a:endParaRPr lang="es-ES" sz="2000"/>
        </a:p>
      </dgm:t>
    </dgm:pt>
    <dgm:pt modelId="{1626E676-3B1E-4454-B7AB-6FF14EDB912F}" type="sibTrans" cxnId="{337D6BAF-24DF-44CF-8D75-863E8D7AA2A1}">
      <dgm:prSet/>
      <dgm:spPr/>
      <dgm:t>
        <a:bodyPr/>
        <a:lstStyle/>
        <a:p>
          <a:endParaRPr lang="es-ES" sz="2000"/>
        </a:p>
      </dgm:t>
    </dgm:pt>
    <dgm:pt modelId="{7D77960C-0D30-421F-B81F-73D18F3CDDA5}">
      <dgm:prSet custT="1"/>
      <dgm:spPr>
        <a:solidFill>
          <a:schemeClr val="accent2">
            <a:lumMod val="20000"/>
            <a:lumOff val="80000"/>
            <a:alpha val="90000"/>
          </a:schemeClr>
        </a:solidFill>
        <a:ln>
          <a:solidFill>
            <a:schemeClr val="accent2"/>
          </a:solidFill>
        </a:ln>
      </dgm:spPr>
      <dgm:t>
        <a:bodyPr/>
        <a:lstStyle/>
        <a:p>
          <a:pPr marL="0" indent="0" algn="ctr">
            <a:buNone/>
          </a:pPr>
          <a:r>
            <a:rPr lang="de-DE" sz="2000" b="1" kern="1200" noProof="0" dirty="0"/>
            <a:t>Eine starke Gemeinde </a:t>
          </a:r>
          <a:br>
            <a:rPr lang="de-DE" sz="2000" b="1" kern="1200" noProof="0" dirty="0"/>
          </a:br>
          <a:r>
            <a:rPr lang="de-DE" sz="2000" b="1" kern="1200" noProof="0" dirty="0"/>
            <a:t>zu errichten, </a:t>
          </a:r>
          <a:br>
            <a:rPr lang="de-DE" sz="2000" b="1" kern="1200" noProof="0" dirty="0"/>
          </a:br>
          <a:r>
            <a:rPr lang="de-DE" sz="2000" b="1" kern="1200" noProof="0" dirty="0"/>
            <a:t>die den Angriffen des Feindes standhalten kann</a:t>
          </a:r>
          <a:br>
            <a:rPr lang="de-DE" sz="2000" b="1" kern="1200" noProof="0" dirty="0"/>
          </a:br>
          <a:r>
            <a:rPr lang="de-DE" sz="2000" b="1" kern="1200" noProof="0" dirty="0">
              <a:solidFill>
                <a:srgbClr val="B83E0A">
                  <a:lumMod val="75000"/>
                </a:srgbClr>
              </a:solidFill>
              <a:latin typeface="Aptos" panose="02110004020202020204"/>
              <a:ea typeface="+mn-ea"/>
              <a:cs typeface="+mn-cs"/>
            </a:rPr>
            <a:t>Eph. 4,11-12:</a:t>
          </a:r>
          <a:br>
            <a:rPr lang="de-DE" sz="2000" b="1" kern="1200" noProof="0" dirty="0">
              <a:solidFill>
                <a:srgbClr val="B83E0A">
                  <a:lumMod val="75000"/>
                </a:srgbClr>
              </a:solidFill>
              <a:latin typeface="Aptos" panose="02110004020202020204"/>
              <a:ea typeface="+mn-ea"/>
              <a:cs typeface="+mn-cs"/>
            </a:rPr>
          </a:br>
          <a:r>
            <a:rPr lang="de-DE" sz="2000" b="1" kern="1200" noProof="0" dirty="0">
              <a:solidFill>
                <a:srgbClr val="B83E0A">
                  <a:lumMod val="75000"/>
                </a:srgbClr>
              </a:solidFill>
              <a:latin typeface="Aptos" panose="02110004020202020204"/>
              <a:ea typeface="+mn-ea"/>
              <a:cs typeface="+mn-cs"/>
            </a:rPr>
            <a:t>„… zugerüstet … </a:t>
          </a:r>
          <a:br>
            <a:rPr lang="de-DE" sz="2000" b="1" kern="1200" noProof="0" dirty="0">
              <a:solidFill>
                <a:srgbClr val="B83E0A">
                  <a:lumMod val="75000"/>
                </a:srgbClr>
              </a:solidFill>
              <a:latin typeface="Aptos" panose="02110004020202020204"/>
              <a:ea typeface="+mn-ea"/>
              <a:cs typeface="+mn-cs"/>
            </a:rPr>
          </a:br>
          <a:r>
            <a:rPr lang="de-DE" sz="2000" b="1" kern="1200" noProof="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zum</a:t>
          </a:r>
          <a:r>
            <a:rPr lang="de-DE" sz="2000" b="1" kern="1200" noProof="0" dirty="0">
              <a:solidFill>
                <a:prstClr val="black"/>
              </a:solidFill>
              <a:effectLst>
                <a:outerShdw blurRad="50800" dist="50800" dir="8700000" algn="ctr" rotWithShape="0">
                  <a:srgbClr val="B83E0A">
                    <a:lumMod val="60000"/>
                    <a:lumOff val="40000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 Werk des Dienstes</a:t>
          </a:r>
          <a:r>
            <a:rPr lang="de-DE" sz="2000" b="1" kern="1200" noProof="0" dirty="0">
              <a:solidFill>
                <a:srgbClr val="B83E0A">
                  <a:lumMod val="75000"/>
                </a:srgbClr>
              </a:solidFill>
              <a:latin typeface="Aptos" panose="02110004020202020204"/>
              <a:ea typeface="+mn-ea"/>
              <a:cs typeface="+mn-cs"/>
            </a:rPr>
            <a:t>…“</a:t>
          </a:r>
          <a:endParaRPr lang="en-US" sz="2000" b="1" kern="1200" noProof="0" dirty="0">
            <a:solidFill>
              <a:srgbClr val="B83E0A">
                <a:lumMod val="75000"/>
              </a:srgbClr>
            </a:solidFill>
            <a:latin typeface="Aptos" panose="02110004020202020204"/>
            <a:ea typeface="+mn-ea"/>
            <a:cs typeface="+mn-cs"/>
          </a:endParaRPr>
        </a:p>
      </dgm:t>
    </dgm:pt>
    <dgm:pt modelId="{F0C5EA2B-7BEA-41F2-A544-39385B2F8F40}" type="parTrans" cxnId="{A9355183-10B7-4A7D-8D97-97D9363BA49E}">
      <dgm:prSet/>
      <dgm:spPr/>
      <dgm:t>
        <a:bodyPr/>
        <a:lstStyle/>
        <a:p>
          <a:endParaRPr lang="es-ES" sz="2000"/>
        </a:p>
      </dgm:t>
    </dgm:pt>
    <dgm:pt modelId="{8CA4453E-1DAB-4734-AACB-5590A2138041}" type="sibTrans" cxnId="{A9355183-10B7-4A7D-8D97-97D9363BA49E}">
      <dgm:prSet/>
      <dgm:spPr/>
      <dgm:t>
        <a:bodyPr/>
        <a:lstStyle/>
        <a:p>
          <a:endParaRPr lang="es-ES" sz="2000"/>
        </a:p>
      </dgm:t>
    </dgm:pt>
    <dgm:pt modelId="{748C2B61-E1DB-4DE3-B7F0-F7D5C9C47A67}" type="pres">
      <dgm:prSet presAssocID="{FD313355-6819-4705-A30E-A1889181BF5F}" presName="diagram" presStyleCnt="0">
        <dgm:presLayoutVars>
          <dgm:dir/>
          <dgm:animLvl val="lvl"/>
          <dgm:resizeHandles val="exact"/>
        </dgm:presLayoutVars>
      </dgm:prSet>
      <dgm:spPr/>
    </dgm:pt>
    <dgm:pt modelId="{FA90D467-45E9-4424-9A20-89AF1C4BD1D3}" type="pres">
      <dgm:prSet presAssocID="{3DCD99FE-FC29-4C72-ACC0-90BB7DA1E30A}" presName="compNode" presStyleCnt="0"/>
      <dgm:spPr/>
    </dgm:pt>
    <dgm:pt modelId="{04D3CF86-DE88-4173-BB50-CB625C2784C1}" type="pres">
      <dgm:prSet presAssocID="{3DCD99FE-FC29-4C72-ACC0-90BB7DA1E30A}" presName="childRect" presStyleLbl="bgAcc1" presStyleIdx="0" presStyleCnt="3" custScaleX="142715" custScaleY="129214" custLinFactNeighborY="3348">
        <dgm:presLayoutVars>
          <dgm:bulletEnabled val="1"/>
        </dgm:presLayoutVars>
      </dgm:prSet>
      <dgm:spPr/>
    </dgm:pt>
    <dgm:pt modelId="{4509C98C-D3ED-487A-BE5B-22E7E2A8F68A}" type="pres">
      <dgm:prSet presAssocID="{3DCD99FE-FC29-4C72-ACC0-90BB7DA1E30A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83303C94-F2EE-4E3F-8B8F-C30B43A7A5F7}" type="pres">
      <dgm:prSet presAssocID="{3DCD99FE-FC29-4C72-ACC0-90BB7DA1E30A}" presName="parentRect" presStyleLbl="alignNode1" presStyleIdx="0" presStyleCnt="3" custScaleX="142715" custScaleY="132448" custLinFactNeighborY="53148"/>
      <dgm:spPr/>
    </dgm:pt>
    <dgm:pt modelId="{A381FCC2-366C-484C-80F3-42AFE9B46DAC}" type="pres">
      <dgm:prSet presAssocID="{3DCD99FE-FC29-4C72-ACC0-90BB7DA1E30A}" presName="adorn" presStyleLbl="fgAccFollowNode1" presStyleIdx="0" presStyleCnt="3" custLinFactNeighborX="24018" custLinFactNeighborY="28863"/>
      <dgm:spPr>
        <a:blipFill dpi="0" rotWithShape="1">
          <a:blip xmlns:r="http://schemas.openxmlformats.org/officeDocument/2006/relationships" r:embed="rId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7811" t="-2437" r="-17169" b="-59875"/>
          </a:stretch>
        </a:blipFill>
      </dgm:spPr>
    </dgm:pt>
    <dgm:pt modelId="{D3EFC2CD-A8BD-4538-B2A9-D4F28EFB5015}" type="pres">
      <dgm:prSet presAssocID="{CB4F0FCA-53A6-4C5E-B777-0172B2D08E57}" presName="sibTrans" presStyleLbl="sibTrans2D1" presStyleIdx="0" presStyleCnt="0"/>
      <dgm:spPr/>
    </dgm:pt>
    <dgm:pt modelId="{819EAF1B-F16A-496B-9BC0-3ADE24E1B8DE}" type="pres">
      <dgm:prSet presAssocID="{1F1CDFEC-5159-4F78-82D7-98E97277A281}" presName="compNode" presStyleCnt="0"/>
      <dgm:spPr/>
    </dgm:pt>
    <dgm:pt modelId="{3EE713CA-5DC2-499E-9B70-F3055F077623}" type="pres">
      <dgm:prSet presAssocID="{1F1CDFEC-5159-4F78-82D7-98E97277A281}" presName="childRect" presStyleLbl="bgAcc1" presStyleIdx="1" presStyleCnt="3" custScaleX="142715" custScaleY="127485" custLinFactNeighborY="2695">
        <dgm:presLayoutVars>
          <dgm:bulletEnabled val="1"/>
        </dgm:presLayoutVars>
      </dgm:prSet>
      <dgm:spPr/>
    </dgm:pt>
    <dgm:pt modelId="{9E64D7C4-F4D0-4608-AFCF-D1688C82FA1F}" type="pres">
      <dgm:prSet presAssocID="{1F1CDFEC-5159-4F78-82D7-98E97277A281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A7D34FEE-7DA6-4B37-BBED-CAA95D76B4CC}" type="pres">
      <dgm:prSet presAssocID="{1F1CDFEC-5159-4F78-82D7-98E97277A281}" presName="parentRect" presStyleLbl="alignNode1" presStyleIdx="1" presStyleCnt="3" custScaleX="142715" custScaleY="138730" custLinFactNeighborX="1" custLinFactNeighborY="52844"/>
      <dgm:spPr/>
    </dgm:pt>
    <dgm:pt modelId="{404A7F00-D70F-40DB-A253-54411E61105B}" type="pres">
      <dgm:prSet presAssocID="{1F1CDFEC-5159-4F78-82D7-98E97277A281}" presName="adorn" presStyleLbl="fgAccFollowNode1" presStyleIdx="1" presStyleCnt="3" custLinFactNeighborX="25587" custLinFactNeighborY="29185"/>
      <dgm:spPr>
        <a:blipFill dpi="0" rotWithShape="1">
          <a:blip xmlns:r="http://schemas.openxmlformats.org/officeDocument/2006/relationships"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20098" t="-23252" r="-13077" b="-46138"/>
          </a:stretch>
        </a:blipFill>
      </dgm:spPr>
    </dgm:pt>
    <dgm:pt modelId="{D9D2F1A1-75FA-437A-8C9E-ACD1EBDAA054}" type="pres">
      <dgm:prSet presAssocID="{462E2C00-F4F0-4CF8-B4CA-B3394ACE879F}" presName="sibTrans" presStyleLbl="sibTrans2D1" presStyleIdx="0" presStyleCnt="0"/>
      <dgm:spPr/>
    </dgm:pt>
    <dgm:pt modelId="{33AB3D4B-C6B2-4CE8-A6C6-0D9768E98443}" type="pres">
      <dgm:prSet presAssocID="{39F1AB83-5A71-4203-951B-3E76E2FA0437}" presName="compNode" presStyleCnt="0"/>
      <dgm:spPr/>
    </dgm:pt>
    <dgm:pt modelId="{B93B6972-D6BF-4224-8F58-E4363ABE05A9}" type="pres">
      <dgm:prSet presAssocID="{39F1AB83-5A71-4203-951B-3E76E2FA0437}" presName="childRect" presStyleLbl="bgAcc1" presStyleIdx="2" presStyleCnt="3" custScaleX="142715" custScaleY="129643" custLinFactNeighborY="3234">
        <dgm:presLayoutVars>
          <dgm:bulletEnabled val="1"/>
        </dgm:presLayoutVars>
      </dgm:prSet>
      <dgm:spPr/>
    </dgm:pt>
    <dgm:pt modelId="{E6ABE69A-36DD-445F-86C2-EC58035F4C7D}" type="pres">
      <dgm:prSet presAssocID="{39F1AB83-5A71-4203-951B-3E76E2FA0437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4D9EC3F5-2B61-4178-AF40-07178C6999D4}" type="pres">
      <dgm:prSet presAssocID="{39F1AB83-5A71-4203-951B-3E76E2FA0437}" presName="parentRect" presStyleLbl="alignNode1" presStyleIdx="2" presStyleCnt="3" custScaleX="142715" custScaleY="141236" custLinFactNeighborX="-1207" custLinFactNeighborY="51588"/>
      <dgm:spPr/>
    </dgm:pt>
    <dgm:pt modelId="{3D6A2FB8-FAD5-4FEF-A1A3-3717E97DEF08}" type="pres">
      <dgm:prSet presAssocID="{39F1AB83-5A71-4203-951B-3E76E2FA0437}" presName="adorn" presStyleLbl="fgAccFollowNode1" presStyleIdx="2" presStyleCnt="3" custLinFactNeighborX="35929"/>
      <dgm:spPr>
        <a:blipFill dpi="0" rotWithShape="1">
          <a:blip xmlns:r="http://schemas.openxmlformats.org/officeDocument/2006/relationships"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6666" r="-73778" b="-42836"/>
          </a:stretch>
        </a:blipFill>
      </dgm:spPr>
    </dgm:pt>
  </dgm:ptLst>
  <dgm:cxnLst>
    <dgm:cxn modelId="{FD56D805-461D-4351-8F6B-ABFAB32BDB5A}" srcId="{3DCD99FE-FC29-4C72-ACC0-90BB7DA1E30A}" destId="{3CD771D0-414F-41EA-AF8F-24EB4EB658E1}" srcOrd="0" destOrd="0" parTransId="{9B2259FD-234E-4E0E-8BA9-7311DDA2EA9C}" sibTransId="{EDD2377F-2913-4372-AF30-0941DAB8B237}"/>
    <dgm:cxn modelId="{0862EA18-D636-46D4-B66E-C0FC6DB15D58}" srcId="{1F1CDFEC-5159-4F78-82D7-98E97277A281}" destId="{25D733FD-93DC-4658-A46F-67C83CE0A1F7}" srcOrd="0" destOrd="0" parTransId="{FFC5D632-0AA4-4567-9488-02B07EEC1AA4}" sibTransId="{51C9E84F-CC89-4C99-82E9-DC501F717053}"/>
    <dgm:cxn modelId="{18D83120-17EA-46B5-9267-67DF29618784}" type="presOf" srcId="{CB4F0FCA-53A6-4C5E-B777-0172B2D08E57}" destId="{D3EFC2CD-A8BD-4538-B2A9-D4F28EFB5015}" srcOrd="0" destOrd="0" presId="urn:microsoft.com/office/officeart/2005/8/layout/bList2"/>
    <dgm:cxn modelId="{F88DC466-FAB8-4A91-8BE1-9D063495D824}" type="presOf" srcId="{3DCD99FE-FC29-4C72-ACC0-90BB7DA1E30A}" destId="{4509C98C-D3ED-487A-BE5B-22E7E2A8F68A}" srcOrd="0" destOrd="0" presId="urn:microsoft.com/office/officeart/2005/8/layout/bList2"/>
    <dgm:cxn modelId="{A45B0848-2DEB-4873-84CD-BF6E92D0242A}" type="presOf" srcId="{39F1AB83-5A71-4203-951B-3E76E2FA0437}" destId="{E6ABE69A-36DD-445F-86C2-EC58035F4C7D}" srcOrd="0" destOrd="0" presId="urn:microsoft.com/office/officeart/2005/8/layout/bList2"/>
    <dgm:cxn modelId="{23A7DC6C-397E-4E65-8C25-A7E8BD920F2E}" type="presOf" srcId="{25D733FD-93DC-4658-A46F-67C83CE0A1F7}" destId="{3EE713CA-5DC2-499E-9B70-F3055F077623}" srcOrd="0" destOrd="0" presId="urn:microsoft.com/office/officeart/2005/8/layout/bList2"/>
    <dgm:cxn modelId="{143F6771-2C7E-4D6D-878F-431D498A05ED}" type="presOf" srcId="{1F1CDFEC-5159-4F78-82D7-98E97277A281}" destId="{9E64D7C4-F4D0-4608-AFCF-D1688C82FA1F}" srcOrd="0" destOrd="0" presId="urn:microsoft.com/office/officeart/2005/8/layout/bList2"/>
    <dgm:cxn modelId="{4AC40176-2488-4BD6-AA76-0FFB8F15D2BD}" srcId="{FD313355-6819-4705-A30E-A1889181BF5F}" destId="{1F1CDFEC-5159-4F78-82D7-98E97277A281}" srcOrd="1" destOrd="0" parTransId="{55412B8B-7B31-45A8-906C-392D7BABBCF3}" sibTransId="{462E2C00-F4F0-4CF8-B4CA-B3394ACE879F}"/>
    <dgm:cxn modelId="{60F38D7F-6A30-4B22-AEAD-385683F8C91F}" srcId="{FD313355-6819-4705-A30E-A1889181BF5F}" destId="{3DCD99FE-FC29-4C72-ACC0-90BB7DA1E30A}" srcOrd="0" destOrd="0" parTransId="{9AA046AF-3034-4606-BF3A-9B6BB836833F}" sibTransId="{CB4F0FCA-53A6-4C5E-B777-0172B2D08E57}"/>
    <dgm:cxn modelId="{A9355183-10B7-4A7D-8D97-97D9363BA49E}" srcId="{39F1AB83-5A71-4203-951B-3E76E2FA0437}" destId="{7D77960C-0D30-421F-B81F-73D18F3CDDA5}" srcOrd="0" destOrd="0" parTransId="{F0C5EA2B-7BEA-41F2-A544-39385B2F8F40}" sibTransId="{8CA4453E-1DAB-4734-AACB-5590A2138041}"/>
    <dgm:cxn modelId="{B167078D-DCA3-48A4-9D42-A14A72ACAC3A}" type="presOf" srcId="{462E2C00-F4F0-4CF8-B4CA-B3394ACE879F}" destId="{D9D2F1A1-75FA-437A-8C9E-ACD1EBDAA054}" srcOrd="0" destOrd="0" presId="urn:microsoft.com/office/officeart/2005/8/layout/bList2"/>
    <dgm:cxn modelId="{6C87229D-2923-4626-B458-D572001BAFF2}" type="presOf" srcId="{7D77960C-0D30-421F-B81F-73D18F3CDDA5}" destId="{B93B6972-D6BF-4224-8F58-E4363ABE05A9}" srcOrd="0" destOrd="0" presId="urn:microsoft.com/office/officeart/2005/8/layout/bList2"/>
    <dgm:cxn modelId="{8E16B2AD-DED2-407F-9EA5-D09FCCA07D0D}" type="presOf" srcId="{39F1AB83-5A71-4203-951B-3E76E2FA0437}" destId="{4D9EC3F5-2B61-4178-AF40-07178C6999D4}" srcOrd="1" destOrd="0" presId="urn:microsoft.com/office/officeart/2005/8/layout/bList2"/>
    <dgm:cxn modelId="{337D6BAF-24DF-44CF-8D75-863E8D7AA2A1}" srcId="{FD313355-6819-4705-A30E-A1889181BF5F}" destId="{39F1AB83-5A71-4203-951B-3E76E2FA0437}" srcOrd="2" destOrd="0" parTransId="{A170A5C2-369A-4932-93AA-88F7883900E1}" sibTransId="{1626E676-3B1E-4454-B7AB-6FF14EDB912F}"/>
    <dgm:cxn modelId="{A549B5BD-37F0-4B8C-AB53-B81D8594FAC2}" type="presOf" srcId="{1F1CDFEC-5159-4F78-82D7-98E97277A281}" destId="{A7D34FEE-7DA6-4B37-BBED-CAA95D76B4CC}" srcOrd="1" destOrd="0" presId="urn:microsoft.com/office/officeart/2005/8/layout/bList2"/>
    <dgm:cxn modelId="{58168DD8-B662-4152-AA2E-207957DC3F56}" type="presOf" srcId="{3DCD99FE-FC29-4C72-ACC0-90BB7DA1E30A}" destId="{83303C94-F2EE-4E3F-8B8F-C30B43A7A5F7}" srcOrd="1" destOrd="0" presId="urn:microsoft.com/office/officeart/2005/8/layout/bList2"/>
    <dgm:cxn modelId="{BCFA39DE-A92E-4FDB-B41A-36AABEB8E96A}" type="presOf" srcId="{FD313355-6819-4705-A30E-A1889181BF5F}" destId="{748C2B61-E1DB-4DE3-B7F0-F7D5C9C47A67}" srcOrd="0" destOrd="0" presId="urn:microsoft.com/office/officeart/2005/8/layout/bList2"/>
    <dgm:cxn modelId="{E99F4BE7-BAC4-4E15-9113-C1A95F0AD9B7}" type="presOf" srcId="{3CD771D0-414F-41EA-AF8F-24EB4EB658E1}" destId="{04D3CF86-DE88-4173-BB50-CB625C2784C1}" srcOrd="0" destOrd="0" presId="urn:microsoft.com/office/officeart/2005/8/layout/bList2"/>
    <dgm:cxn modelId="{AE4A8704-B8B4-4B0A-B238-B196D30E5B50}" type="presParOf" srcId="{748C2B61-E1DB-4DE3-B7F0-F7D5C9C47A67}" destId="{FA90D467-45E9-4424-9A20-89AF1C4BD1D3}" srcOrd="0" destOrd="0" presId="urn:microsoft.com/office/officeart/2005/8/layout/bList2"/>
    <dgm:cxn modelId="{898E3E1C-A841-4D6A-870C-293CFD01FD35}" type="presParOf" srcId="{FA90D467-45E9-4424-9A20-89AF1C4BD1D3}" destId="{04D3CF86-DE88-4173-BB50-CB625C2784C1}" srcOrd="0" destOrd="0" presId="urn:microsoft.com/office/officeart/2005/8/layout/bList2"/>
    <dgm:cxn modelId="{45EAA5EE-AC18-4CD0-A69E-22CE33410138}" type="presParOf" srcId="{FA90D467-45E9-4424-9A20-89AF1C4BD1D3}" destId="{4509C98C-D3ED-487A-BE5B-22E7E2A8F68A}" srcOrd="1" destOrd="0" presId="urn:microsoft.com/office/officeart/2005/8/layout/bList2"/>
    <dgm:cxn modelId="{DF6C4398-0C3B-4D64-8AEC-AA284EDC2BB0}" type="presParOf" srcId="{FA90D467-45E9-4424-9A20-89AF1C4BD1D3}" destId="{83303C94-F2EE-4E3F-8B8F-C30B43A7A5F7}" srcOrd="2" destOrd="0" presId="urn:microsoft.com/office/officeart/2005/8/layout/bList2"/>
    <dgm:cxn modelId="{C832077E-3BFE-4B53-9CBF-EFDB29957168}" type="presParOf" srcId="{FA90D467-45E9-4424-9A20-89AF1C4BD1D3}" destId="{A381FCC2-366C-484C-80F3-42AFE9B46DAC}" srcOrd="3" destOrd="0" presId="urn:microsoft.com/office/officeart/2005/8/layout/bList2"/>
    <dgm:cxn modelId="{0014A5A9-F583-46E8-8A37-19B9C87C69EF}" type="presParOf" srcId="{748C2B61-E1DB-4DE3-B7F0-F7D5C9C47A67}" destId="{D3EFC2CD-A8BD-4538-B2A9-D4F28EFB5015}" srcOrd="1" destOrd="0" presId="urn:microsoft.com/office/officeart/2005/8/layout/bList2"/>
    <dgm:cxn modelId="{28D1AD9B-E486-4400-B480-B9BF403B7BB9}" type="presParOf" srcId="{748C2B61-E1DB-4DE3-B7F0-F7D5C9C47A67}" destId="{819EAF1B-F16A-496B-9BC0-3ADE24E1B8DE}" srcOrd="2" destOrd="0" presId="urn:microsoft.com/office/officeart/2005/8/layout/bList2"/>
    <dgm:cxn modelId="{81243BA0-E680-4285-A532-986159910260}" type="presParOf" srcId="{819EAF1B-F16A-496B-9BC0-3ADE24E1B8DE}" destId="{3EE713CA-5DC2-499E-9B70-F3055F077623}" srcOrd="0" destOrd="0" presId="urn:microsoft.com/office/officeart/2005/8/layout/bList2"/>
    <dgm:cxn modelId="{812A9415-7166-4574-B6FA-FA127034287B}" type="presParOf" srcId="{819EAF1B-F16A-496B-9BC0-3ADE24E1B8DE}" destId="{9E64D7C4-F4D0-4608-AFCF-D1688C82FA1F}" srcOrd="1" destOrd="0" presId="urn:microsoft.com/office/officeart/2005/8/layout/bList2"/>
    <dgm:cxn modelId="{733A3AF1-4BE0-4934-AB9C-B60E90EDC955}" type="presParOf" srcId="{819EAF1B-F16A-496B-9BC0-3ADE24E1B8DE}" destId="{A7D34FEE-7DA6-4B37-BBED-CAA95D76B4CC}" srcOrd="2" destOrd="0" presId="urn:microsoft.com/office/officeart/2005/8/layout/bList2"/>
    <dgm:cxn modelId="{E9235157-5441-45CC-A6DF-45CFB632D398}" type="presParOf" srcId="{819EAF1B-F16A-496B-9BC0-3ADE24E1B8DE}" destId="{404A7F00-D70F-40DB-A253-54411E61105B}" srcOrd="3" destOrd="0" presId="urn:microsoft.com/office/officeart/2005/8/layout/bList2"/>
    <dgm:cxn modelId="{25AC4D6E-F8C0-476B-91F7-3D31447098EA}" type="presParOf" srcId="{748C2B61-E1DB-4DE3-B7F0-F7D5C9C47A67}" destId="{D9D2F1A1-75FA-437A-8C9E-ACD1EBDAA054}" srcOrd="3" destOrd="0" presId="urn:microsoft.com/office/officeart/2005/8/layout/bList2"/>
    <dgm:cxn modelId="{E2DD7BFD-D83D-4E22-9231-D3795CE3E8E3}" type="presParOf" srcId="{748C2B61-E1DB-4DE3-B7F0-F7D5C9C47A67}" destId="{33AB3D4B-C6B2-4CE8-A6C6-0D9768E98443}" srcOrd="4" destOrd="0" presId="urn:microsoft.com/office/officeart/2005/8/layout/bList2"/>
    <dgm:cxn modelId="{C27ABB89-9938-430E-8C7C-17E670CE873B}" type="presParOf" srcId="{33AB3D4B-C6B2-4CE8-A6C6-0D9768E98443}" destId="{B93B6972-D6BF-4224-8F58-E4363ABE05A9}" srcOrd="0" destOrd="0" presId="urn:microsoft.com/office/officeart/2005/8/layout/bList2"/>
    <dgm:cxn modelId="{AB9DD84F-4EE6-4246-863C-36A602FB6A33}" type="presParOf" srcId="{33AB3D4B-C6B2-4CE8-A6C6-0D9768E98443}" destId="{E6ABE69A-36DD-445F-86C2-EC58035F4C7D}" srcOrd="1" destOrd="0" presId="urn:microsoft.com/office/officeart/2005/8/layout/bList2"/>
    <dgm:cxn modelId="{8F10039C-8069-4460-9C81-55DF12E6DBBE}" type="presParOf" srcId="{33AB3D4B-C6B2-4CE8-A6C6-0D9768E98443}" destId="{4D9EC3F5-2B61-4178-AF40-07178C6999D4}" srcOrd="2" destOrd="0" presId="urn:microsoft.com/office/officeart/2005/8/layout/bList2"/>
    <dgm:cxn modelId="{79DF0E27-A903-42F9-8F10-4AB40FF6E118}" type="presParOf" srcId="{33AB3D4B-C6B2-4CE8-A6C6-0D9768E98443}" destId="{3D6A2FB8-FAD5-4FEF-A1A3-3717E97DEF08}" srcOrd="3" destOrd="0" presId="urn:microsoft.com/office/officeart/2005/8/layout/b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D313355-6819-4705-A30E-A1889181BF5F}" type="doc">
      <dgm:prSet loTypeId="urn:microsoft.com/office/officeart/2005/8/layout/bList2" loCatId="list" qsTypeId="urn:microsoft.com/office/officeart/2005/8/quickstyle/simple5" qsCatId="simple" csTypeId="urn:microsoft.com/office/officeart/2005/8/colors/colorful3" csCatId="colorful" phldr="1"/>
      <dgm:spPr/>
      <dgm:t>
        <a:bodyPr/>
        <a:lstStyle/>
        <a:p>
          <a:endParaRPr lang="es-ES"/>
        </a:p>
      </dgm:t>
    </dgm:pt>
    <dgm:pt modelId="{576F84B1-17FF-4C54-A6F9-4787FFEF6346}">
      <dgm:prSet custT="1">
        <dgm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pPr algn="ctr"/>
          <a:r>
            <a:rPr lang="en-US" sz="2400" b="1" noProof="0" dirty="0" err="1">
              <a:solidFill>
                <a:schemeClr val="bg1"/>
              </a:solidFill>
              <a:effectLst>
                <a:outerShdw blurRad="38100" dist="50800" dir="8700000" algn="tl">
                  <a:srgbClr val="C00000"/>
                </a:outerShdw>
              </a:effectLst>
            </a:rPr>
            <a:t>Erbauung</a:t>
          </a:r>
          <a:r>
            <a:rPr lang="en-US" sz="24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2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und </a:t>
          </a:r>
          <a:r>
            <a:rPr lang="en-US" sz="2400" b="1" noProof="0" dirty="0">
              <a:effectLst>
                <a:outerShdw blurRad="38100" dist="50800" dir="8700000" algn="tl">
                  <a:srgbClr val="C00000"/>
                </a:outerShdw>
              </a:effectLst>
            </a:rPr>
            <a:t>Ermahnung</a:t>
          </a:r>
          <a:endParaRPr lang="en-US" sz="2400" noProof="0" dirty="0">
            <a:effectLst>
              <a:outerShdw blurRad="38100" dist="50800" dir="8700000" algn="tl">
                <a:srgbClr val="C00000"/>
              </a:outerShdw>
            </a:effectLst>
          </a:endParaRPr>
        </a:p>
      </dgm:t>
    </dgm:pt>
    <dgm:pt modelId="{C7BC9326-C2EB-4F23-9CDA-41D6BDF1A659}" type="parTrans" cxnId="{F01D63FB-1263-46D6-B705-626D50C1C246}">
      <dgm:prSet/>
      <dgm:spPr/>
      <dgm:t>
        <a:bodyPr/>
        <a:lstStyle/>
        <a:p>
          <a:endParaRPr lang="es-ES" sz="2000"/>
        </a:p>
      </dgm:t>
    </dgm:pt>
    <dgm:pt modelId="{E1DB6DC5-D68E-448E-859E-EF50CEE3BDC3}" type="sibTrans" cxnId="{F01D63FB-1263-46D6-B705-626D50C1C246}">
      <dgm:prSet/>
      <dgm:spPr/>
      <dgm:t>
        <a:bodyPr/>
        <a:lstStyle/>
        <a:p>
          <a:endParaRPr lang="es-ES" sz="2000"/>
        </a:p>
      </dgm:t>
    </dgm:pt>
    <dgm:pt modelId="{F255B581-4A22-43F1-9DDB-022968AAECA8}">
      <dgm:prSet custT="1"/>
      <dgm:spPr>
        <a:solidFill>
          <a:schemeClr val="accent4">
            <a:lumMod val="20000"/>
            <a:lumOff val="80000"/>
            <a:alpha val="90000"/>
          </a:schemeClr>
        </a:solidFill>
        <a:ln>
          <a:solidFill>
            <a:schemeClr val="accent4"/>
          </a:solidFill>
        </a:ln>
      </dgm:spPr>
      <dgm:t>
        <a:bodyPr/>
        <a:lstStyle/>
        <a:p>
          <a:pPr marL="0" indent="0" algn="ctr">
            <a:buNone/>
          </a:pPr>
          <a:r>
            <a:rPr lang="de-DE" sz="2000" b="1" noProof="0" dirty="0"/>
            <a:t>Um Sünde zu erklären, </a:t>
          </a:r>
          <a:br>
            <a:rPr lang="de-DE" sz="2000" b="1" noProof="0" dirty="0"/>
          </a:br>
          <a:r>
            <a:rPr lang="de-DE" sz="2000" b="1" noProof="0" dirty="0"/>
            <a:t>damit die Menschen </a:t>
          </a:r>
          <a:br>
            <a:rPr lang="de-DE" sz="2000" b="1" noProof="0" dirty="0"/>
          </a:br>
          <a:r>
            <a:rPr lang="de-DE" sz="2000" b="1" noProof="0" dirty="0"/>
            <a:t>Buße tun können:</a:t>
          </a:r>
          <a:br>
            <a:rPr lang="de-DE" sz="2000" b="1" noProof="0" dirty="0"/>
          </a:br>
          <a:r>
            <a:rPr lang="de-DE" sz="2000" b="1" noProof="0" dirty="0">
              <a:solidFill>
                <a:srgbClr val="C00000"/>
              </a:solidFill>
            </a:rPr>
            <a:t>1. Kor. 14,3:</a:t>
          </a:r>
          <a:br>
            <a:rPr lang="de-DE" sz="2000" b="1" noProof="0" dirty="0">
              <a:solidFill>
                <a:srgbClr val="C00000"/>
              </a:solidFill>
            </a:rPr>
          </a:br>
          <a:r>
            <a:rPr lang="de-DE" sz="2000" b="1" noProof="0" dirty="0"/>
            <a:t>„Wer aber prophetisch redet, der redet zu Menschen zur </a:t>
          </a:r>
          <a:r>
            <a:rPr lang="de-DE" sz="2000" b="1" noProof="0" dirty="0">
              <a:effectLst>
                <a:outerShdw blurRad="50800" dist="50800" dir="8700000" algn="ctr" rotWithShape="0">
                  <a:srgbClr val="C00000"/>
                </a:outerShdw>
              </a:effectLst>
            </a:rPr>
            <a:t>Erbauung</a:t>
          </a:r>
          <a:r>
            <a:rPr lang="de-DE" sz="2000" b="1" noProof="0" dirty="0"/>
            <a:t> und zur </a:t>
          </a:r>
          <a:r>
            <a:rPr lang="de-DE" sz="2000" b="1" noProof="0" dirty="0">
              <a:effectLst>
                <a:outerShdw blurRad="50800" dist="50800" dir="8700000" algn="ctr" rotWithShape="0">
                  <a:srgbClr val="C00000"/>
                </a:outerShdw>
              </a:effectLst>
            </a:rPr>
            <a:t>Ermahnung </a:t>
          </a:r>
          <a:r>
            <a:rPr lang="de-DE" sz="2000" b="1" noProof="0" dirty="0"/>
            <a:t>und zur </a:t>
          </a:r>
          <a:r>
            <a:rPr lang="de-DE" sz="2000" b="1" noProof="0" dirty="0">
              <a:effectLst>
                <a:outerShdw blurRad="50800" dist="50800" dir="8700000" algn="ctr" rotWithShape="0">
                  <a:srgbClr val="C00000"/>
                </a:outerShdw>
              </a:effectLst>
            </a:rPr>
            <a:t>Tröstung</a:t>
          </a:r>
          <a:r>
            <a:rPr lang="de-DE" sz="2000" b="1" noProof="0" dirty="0"/>
            <a:t>.“</a:t>
          </a:r>
          <a:endParaRPr lang="en-US" sz="2000" noProof="0" dirty="0"/>
        </a:p>
      </dgm:t>
    </dgm:pt>
    <dgm:pt modelId="{F8AABC5E-C78C-401F-8510-EAED3F0C5051}" type="parTrans" cxnId="{12C36F5C-9147-440C-8ACE-AA5000BC60E0}">
      <dgm:prSet/>
      <dgm:spPr/>
      <dgm:t>
        <a:bodyPr/>
        <a:lstStyle/>
        <a:p>
          <a:endParaRPr lang="es-ES" sz="2000"/>
        </a:p>
      </dgm:t>
    </dgm:pt>
    <dgm:pt modelId="{A6419884-9C83-4115-9C4A-3476801061CA}" type="sibTrans" cxnId="{12C36F5C-9147-440C-8ACE-AA5000BC60E0}">
      <dgm:prSet/>
      <dgm:spPr/>
      <dgm:t>
        <a:bodyPr/>
        <a:lstStyle/>
        <a:p>
          <a:endParaRPr lang="es-ES" sz="2000"/>
        </a:p>
      </dgm:t>
    </dgm:pt>
    <dgm:pt modelId="{8FACA609-11DE-421F-B7EE-75BB7AAFF962}">
      <dgm:prSet custT="1">
        <dgm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dgm:style>
      </dgm:prSet>
      <dgm:spPr>
        <a:effectLst>
          <a:outerShdw blurRad="50800" dist="31750" dir="8700000" sy="98000" rotWithShape="0">
            <a:schemeClr val="tx1">
              <a:alpha val="25000"/>
            </a:schemeClr>
          </a:outerShdw>
        </a:effectLst>
      </dgm:spPr>
      <dgm:t>
        <a:bodyPr/>
        <a:lstStyle/>
        <a:p>
          <a:pPr algn="ctr"/>
          <a:r>
            <a:rPr lang="en-US" sz="2400" b="1" noProof="0" dirty="0" err="1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50800" dist="50800" dir="8700000" algn="tl">
                  <a:srgbClr val="FFFF00"/>
                </a:outerShdw>
              </a:effectLst>
            </a:rPr>
            <a:t>Ermutigung</a:t>
          </a:r>
          <a:r>
            <a:rPr lang="en-US" sz="2400" b="1" noProof="0" dirty="0">
              <a:effectLst>
                <a:outerShdw blurRad="50800" dist="38100" dir="8700000" algn="tl">
                  <a:srgbClr val="FFFF00"/>
                </a:outerShdw>
              </a:effectLst>
            </a:rPr>
            <a:t> </a:t>
          </a:r>
          <a:r>
            <a:rPr lang="en-US" sz="24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und </a:t>
          </a:r>
          <a:r>
            <a:rPr lang="en-US" sz="2400" b="1" noProof="0" dirty="0" err="1">
              <a:solidFill>
                <a:schemeClr val="tx1"/>
              </a:solidFill>
              <a:effectLst>
                <a:outerShdw blurRad="50800" dist="50800" dir="8700000" algn="tl">
                  <a:srgbClr val="FFFF00"/>
                </a:outerShdw>
              </a:effectLst>
            </a:rPr>
            <a:t>Stärkung</a:t>
          </a:r>
          <a:endParaRPr lang="en-US" sz="2400" noProof="0" dirty="0">
            <a:solidFill>
              <a:schemeClr val="tx1"/>
            </a:solidFill>
            <a:effectLst>
              <a:outerShdw blurRad="50800" dist="50800" dir="8700000" algn="tl">
                <a:srgbClr val="FFFF00"/>
              </a:outerShdw>
            </a:effectLst>
          </a:endParaRPr>
        </a:p>
      </dgm:t>
    </dgm:pt>
    <dgm:pt modelId="{8182001B-2E6D-40FA-ADA7-B4681889C8C8}" type="parTrans" cxnId="{51E4D12B-87C9-4102-939D-26865AE28B6E}">
      <dgm:prSet/>
      <dgm:spPr/>
      <dgm:t>
        <a:bodyPr/>
        <a:lstStyle/>
        <a:p>
          <a:endParaRPr lang="es-ES" sz="2000"/>
        </a:p>
      </dgm:t>
    </dgm:pt>
    <dgm:pt modelId="{0FB139CC-C60F-42AA-B27E-0889992B1454}" type="sibTrans" cxnId="{51E4D12B-87C9-4102-939D-26865AE28B6E}">
      <dgm:prSet/>
      <dgm:spPr/>
      <dgm:t>
        <a:bodyPr/>
        <a:lstStyle/>
        <a:p>
          <a:endParaRPr lang="es-ES" sz="2000"/>
        </a:p>
      </dgm:t>
    </dgm:pt>
    <dgm:pt modelId="{FBD893F2-D066-4295-9EC5-A5677D8E95C7}">
      <dgm:prSet custT="1"/>
      <dgm:spPr>
        <a:solidFill>
          <a:schemeClr val="accent3">
            <a:lumMod val="20000"/>
            <a:lumOff val="80000"/>
            <a:alpha val="90000"/>
          </a:schemeClr>
        </a:solidFill>
        <a:ln>
          <a:solidFill>
            <a:schemeClr val="accent3"/>
          </a:solidFill>
        </a:ln>
      </dgm:spPr>
      <dgm:t>
        <a:bodyPr/>
        <a:lstStyle/>
        <a:p>
          <a:pPr marL="0" indent="0" algn="ctr">
            <a:buNone/>
          </a:pPr>
          <a:r>
            <a:rPr lang="de-DE" sz="2000" b="1" noProof="0" dirty="0"/>
            <a:t>Judas und Silas wurden zu diesem speziellen Zweck in die Gemeinden gesandt:</a:t>
          </a:r>
          <a:br>
            <a:rPr lang="de-DE" sz="2000" b="1" noProof="0" dirty="0"/>
          </a:br>
          <a:r>
            <a:rPr lang="de-DE" sz="2000" b="1" noProof="0" dirty="0">
              <a:solidFill>
                <a:srgbClr val="C00000"/>
              </a:solidFill>
            </a:rPr>
            <a:t>Apg. 15,32 (ZB):</a:t>
          </a:r>
          <a:br>
            <a:rPr lang="de-DE" sz="2000" b="1" noProof="0" dirty="0">
              <a:solidFill>
                <a:srgbClr val="C00000"/>
              </a:solidFill>
            </a:rPr>
          </a:br>
          <a:r>
            <a:rPr lang="de-DE" sz="2000" b="1" noProof="0" dirty="0"/>
            <a:t>„Und Judas und Silas, die selbst Propheten waren, ermutigten die Brüder und Schwestern mit manchem Wort und stärkten sie..“</a:t>
          </a:r>
          <a:endParaRPr lang="en-US" sz="2000" noProof="0" dirty="0"/>
        </a:p>
      </dgm:t>
    </dgm:pt>
    <dgm:pt modelId="{F6F58423-0235-4E36-906E-D436852080FC}" type="parTrans" cxnId="{46AFF13D-3063-4D4D-8871-42434D157A63}">
      <dgm:prSet/>
      <dgm:spPr/>
      <dgm:t>
        <a:bodyPr/>
        <a:lstStyle/>
        <a:p>
          <a:endParaRPr lang="es-ES" sz="2000"/>
        </a:p>
      </dgm:t>
    </dgm:pt>
    <dgm:pt modelId="{A2BE28C3-6A04-466E-9399-8FA26FD0D994}" type="sibTrans" cxnId="{46AFF13D-3063-4D4D-8871-42434D157A63}">
      <dgm:prSet/>
      <dgm:spPr/>
      <dgm:t>
        <a:bodyPr/>
        <a:lstStyle/>
        <a:p>
          <a:endParaRPr lang="es-ES" sz="2000"/>
        </a:p>
      </dgm:t>
    </dgm:pt>
    <dgm:pt modelId="{748C2B61-E1DB-4DE3-B7F0-F7D5C9C47A67}" type="pres">
      <dgm:prSet presAssocID="{FD313355-6819-4705-A30E-A1889181BF5F}" presName="diagram" presStyleCnt="0">
        <dgm:presLayoutVars>
          <dgm:dir/>
          <dgm:animLvl val="lvl"/>
          <dgm:resizeHandles val="exact"/>
        </dgm:presLayoutVars>
      </dgm:prSet>
      <dgm:spPr/>
    </dgm:pt>
    <dgm:pt modelId="{7EF07DD5-2513-4129-826D-BC94208026C1}" type="pres">
      <dgm:prSet presAssocID="{576F84B1-17FF-4C54-A6F9-4787FFEF6346}" presName="compNode" presStyleCnt="0"/>
      <dgm:spPr/>
    </dgm:pt>
    <dgm:pt modelId="{47B3CB62-A8A9-4497-91EE-E14053024428}" type="pres">
      <dgm:prSet presAssocID="{576F84B1-17FF-4C54-A6F9-4787FFEF6346}" presName="childRect" presStyleLbl="bgAcc1" presStyleIdx="0" presStyleCnt="2" custScaleX="152625" custScaleY="138969" custLinFactNeighborX="-26" custLinFactNeighborY="-2301">
        <dgm:presLayoutVars>
          <dgm:bulletEnabled val="1"/>
        </dgm:presLayoutVars>
      </dgm:prSet>
      <dgm:spPr/>
    </dgm:pt>
    <dgm:pt modelId="{1BD54DEE-E1EB-4C97-81A3-BF427F74E9E9}" type="pres">
      <dgm:prSet presAssocID="{576F84B1-17FF-4C54-A6F9-4787FFEF6346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7FC4422D-8C48-4D6F-8899-D3EB750C73B7}" type="pres">
      <dgm:prSet presAssocID="{576F84B1-17FF-4C54-A6F9-4787FFEF6346}" presName="parentRect" presStyleLbl="alignNode1" presStyleIdx="0" presStyleCnt="2" custScaleX="152625" custScaleY="124327" custLinFactNeighborX="-243" custLinFactNeighborY="43546"/>
      <dgm:spPr/>
    </dgm:pt>
    <dgm:pt modelId="{3130E0C0-5E31-4FB3-8A92-9A309FDC92A9}" type="pres">
      <dgm:prSet presAssocID="{576F84B1-17FF-4C54-A6F9-4787FFEF6346}" presName="adorn" presStyleLbl="fgAccFollowNode1" presStyleIdx="0" presStyleCnt="2" custLinFactNeighborX="45558" custLinFactNeighborY="19297"/>
      <dgm:spPr>
        <a:blipFill dpi="0" rotWithShape="1">
          <a:blip xmlns:r="http://schemas.openxmlformats.org/officeDocument/2006/relationships" r:embed="rId1"/>
          <a:srcRect/>
          <a:stretch>
            <a:fillRect l="-67009" t="-35932" r="-224305" b="-84182"/>
          </a:stretch>
        </a:blipFill>
      </dgm:spPr>
    </dgm:pt>
    <dgm:pt modelId="{4CDB36CE-04BE-4A69-9A99-EA24D87313CD}" type="pres">
      <dgm:prSet presAssocID="{E1DB6DC5-D68E-448E-859E-EF50CEE3BDC3}" presName="sibTrans" presStyleLbl="sibTrans2D1" presStyleIdx="0" presStyleCnt="0"/>
      <dgm:spPr/>
    </dgm:pt>
    <dgm:pt modelId="{1E16F162-A051-40BD-BCEC-31D7ADFC5173}" type="pres">
      <dgm:prSet presAssocID="{8FACA609-11DE-421F-B7EE-75BB7AAFF962}" presName="compNode" presStyleCnt="0"/>
      <dgm:spPr/>
    </dgm:pt>
    <dgm:pt modelId="{8C181B66-CC29-4D81-82A1-51CAB7D5DB84}" type="pres">
      <dgm:prSet presAssocID="{8FACA609-11DE-421F-B7EE-75BB7AAFF962}" presName="childRect" presStyleLbl="bgAcc1" presStyleIdx="1" presStyleCnt="2" custScaleX="178155" custScaleY="170011" custLinFactNeighborX="-1255" custLinFactNeighborY="3699">
        <dgm:presLayoutVars>
          <dgm:bulletEnabled val="1"/>
        </dgm:presLayoutVars>
      </dgm:prSet>
      <dgm:spPr/>
    </dgm:pt>
    <dgm:pt modelId="{4C29B0A9-7ADA-4708-B73F-210F7A8A3AFE}" type="pres">
      <dgm:prSet presAssocID="{8FACA609-11DE-421F-B7EE-75BB7AAFF962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33324725-AC41-4188-ADC2-C983F204EAEA}" type="pres">
      <dgm:prSet presAssocID="{8FACA609-11DE-421F-B7EE-75BB7AAFF962}" presName="parentRect" presStyleLbl="alignNode1" presStyleIdx="1" presStyleCnt="2" custScaleX="176875" custScaleY="124327" custLinFactNeighborX="-1273" custLinFactNeighborY="24035"/>
      <dgm:spPr/>
    </dgm:pt>
    <dgm:pt modelId="{3A686E9C-D473-424C-A616-6FCF3A07A6DA}" type="pres">
      <dgm:prSet presAssocID="{8FACA609-11DE-421F-B7EE-75BB7AAFF962}" presName="adorn" presStyleLbl="fgAccFollowNode1" presStyleIdx="1" presStyleCnt="2" custLinFactNeighborX="72562" custLinFactNeighborY="-204"/>
      <dgm:spPr>
        <a:blipFill rotWithShape="1">
          <a:blip xmlns:r="http://schemas.openxmlformats.org/officeDocument/2006/relationships"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7000" r="-17000"/>
          </a:stretch>
        </a:blipFill>
      </dgm:spPr>
    </dgm:pt>
  </dgm:ptLst>
  <dgm:cxnLst>
    <dgm:cxn modelId="{51E4D12B-87C9-4102-939D-26865AE28B6E}" srcId="{FD313355-6819-4705-A30E-A1889181BF5F}" destId="{8FACA609-11DE-421F-B7EE-75BB7AAFF962}" srcOrd="1" destOrd="0" parTransId="{8182001B-2E6D-40FA-ADA7-B4681889C8C8}" sibTransId="{0FB139CC-C60F-42AA-B27E-0889992B1454}"/>
    <dgm:cxn modelId="{6EC5F633-05C3-469A-8877-901524390ADF}" type="presOf" srcId="{8FACA609-11DE-421F-B7EE-75BB7AAFF962}" destId="{33324725-AC41-4188-ADC2-C983F204EAEA}" srcOrd="1" destOrd="0" presId="urn:microsoft.com/office/officeart/2005/8/layout/bList2"/>
    <dgm:cxn modelId="{46AFF13D-3063-4D4D-8871-42434D157A63}" srcId="{8FACA609-11DE-421F-B7EE-75BB7AAFF962}" destId="{FBD893F2-D066-4295-9EC5-A5677D8E95C7}" srcOrd="0" destOrd="0" parTransId="{F6F58423-0235-4E36-906E-D436852080FC}" sibTransId="{A2BE28C3-6A04-466E-9399-8FA26FD0D994}"/>
    <dgm:cxn modelId="{12C36F5C-9147-440C-8ACE-AA5000BC60E0}" srcId="{576F84B1-17FF-4C54-A6F9-4787FFEF6346}" destId="{F255B581-4A22-43F1-9DDB-022968AAECA8}" srcOrd="0" destOrd="0" parTransId="{F8AABC5E-C78C-401F-8510-EAED3F0C5051}" sibTransId="{A6419884-9C83-4115-9C4A-3476801061CA}"/>
    <dgm:cxn modelId="{0B966299-39B2-414F-B82E-70E59853CB1B}" type="presOf" srcId="{8FACA609-11DE-421F-B7EE-75BB7AAFF962}" destId="{4C29B0A9-7ADA-4708-B73F-210F7A8A3AFE}" srcOrd="0" destOrd="0" presId="urn:microsoft.com/office/officeart/2005/8/layout/bList2"/>
    <dgm:cxn modelId="{D38B35C2-A592-46F9-AC69-F12F37CEE336}" type="presOf" srcId="{F255B581-4A22-43F1-9DDB-022968AAECA8}" destId="{47B3CB62-A8A9-4497-91EE-E14053024428}" srcOrd="0" destOrd="0" presId="urn:microsoft.com/office/officeart/2005/8/layout/bList2"/>
    <dgm:cxn modelId="{042777CA-870F-4C01-A956-4E607E2E32C1}" type="presOf" srcId="{576F84B1-17FF-4C54-A6F9-4787FFEF6346}" destId="{7FC4422D-8C48-4D6F-8899-D3EB750C73B7}" srcOrd="1" destOrd="0" presId="urn:microsoft.com/office/officeart/2005/8/layout/bList2"/>
    <dgm:cxn modelId="{2138DAD5-EDC1-46A2-9DAE-6853A6FA26C2}" type="presOf" srcId="{E1DB6DC5-D68E-448E-859E-EF50CEE3BDC3}" destId="{4CDB36CE-04BE-4A69-9A99-EA24D87313CD}" srcOrd="0" destOrd="0" presId="urn:microsoft.com/office/officeart/2005/8/layout/bList2"/>
    <dgm:cxn modelId="{7AB225D7-A574-4F05-B956-06F37136C7D8}" type="presOf" srcId="{576F84B1-17FF-4C54-A6F9-4787FFEF6346}" destId="{1BD54DEE-E1EB-4C97-81A3-BF427F74E9E9}" srcOrd="0" destOrd="0" presId="urn:microsoft.com/office/officeart/2005/8/layout/bList2"/>
    <dgm:cxn modelId="{BCFA39DE-A92E-4FDB-B41A-36AABEB8E96A}" type="presOf" srcId="{FD313355-6819-4705-A30E-A1889181BF5F}" destId="{748C2B61-E1DB-4DE3-B7F0-F7D5C9C47A67}" srcOrd="0" destOrd="0" presId="urn:microsoft.com/office/officeart/2005/8/layout/bList2"/>
    <dgm:cxn modelId="{464988F9-79A0-4DA5-97D8-10619F73DCCB}" type="presOf" srcId="{FBD893F2-D066-4295-9EC5-A5677D8E95C7}" destId="{8C181B66-CC29-4D81-82A1-51CAB7D5DB84}" srcOrd="0" destOrd="0" presId="urn:microsoft.com/office/officeart/2005/8/layout/bList2"/>
    <dgm:cxn modelId="{F01D63FB-1263-46D6-B705-626D50C1C246}" srcId="{FD313355-6819-4705-A30E-A1889181BF5F}" destId="{576F84B1-17FF-4C54-A6F9-4787FFEF6346}" srcOrd="0" destOrd="0" parTransId="{C7BC9326-C2EB-4F23-9CDA-41D6BDF1A659}" sibTransId="{E1DB6DC5-D68E-448E-859E-EF50CEE3BDC3}"/>
    <dgm:cxn modelId="{BF96763C-A15C-4DAE-A4AF-6E8AF2000147}" type="presParOf" srcId="{748C2B61-E1DB-4DE3-B7F0-F7D5C9C47A67}" destId="{7EF07DD5-2513-4129-826D-BC94208026C1}" srcOrd="0" destOrd="0" presId="urn:microsoft.com/office/officeart/2005/8/layout/bList2"/>
    <dgm:cxn modelId="{E34040B1-EB8C-43AE-B519-8CFE6B36E0BC}" type="presParOf" srcId="{7EF07DD5-2513-4129-826D-BC94208026C1}" destId="{47B3CB62-A8A9-4497-91EE-E14053024428}" srcOrd="0" destOrd="0" presId="urn:microsoft.com/office/officeart/2005/8/layout/bList2"/>
    <dgm:cxn modelId="{C21F71AF-0F69-45AC-8EDD-352A15075E41}" type="presParOf" srcId="{7EF07DD5-2513-4129-826D-BC94208026C1}" destId="{1BD54DEE-E1EB-4C97-81A3-BF427F74E9E9}" srcOrd="1" destOrd="0" presId="urn:microsoft.com/office/officeart/2005/8/layout/bList2"/>
    <dgm:cxn modelId="{5314DB65-CAAC-4C5F-B77A-078FE1605E26}" type="presParOf" srcId="{7EF07DD5-2513-4129-826D-BC94208026C1}" destId="{7FC4422D-8C48-4D6F-8899-D3EB750C73B7}" srcOrd="2" destOrd="0" presId="urn:microsoft.com/office/officeart/2005/8/layout/bList2"/>
    <dgm:cxn modelId="{027DE76D-6B3C-4702-BDB7-8CE19FEEEDAD}" type="presParOf" srcId="{7EF07DD5-2513-4129-826D-BC94208026C1}" destId="{3130E0C0-5E31-4FB3-8A92-9A309FDC92A9}" srcOrd="3" destOrd="0" presId="urn:microsoft.com/office/officeart/2005/8/layout/bList2"/>
    <dgm:cxn modelId="{3EFBDABC-BE80-48CA-82D3-9D5B68E48BBD}" type="presParOf" srcId="{748C2B61-E1DB-4DE3-B7F0-F7D5C9C47A67}" destId="{4CDB36CE-04BE-4A69-9A99-EA24D87313CD}" srcOrd="1" destOrd="0" presId="urn:microsoft.com/office/officeart/2005/8/layout/bList2"/>
    <dgm:cxn modelId="{42CE3045-1D4E-491A-90C5-848FBCEB7C7F}" type="presParOf" srcId="{748C2B61-E1DB-4DE3-B7F0-F7D5C9C47A67}" destId="{1E16F162-A051-40BD-BCEC-31D7ADFC5173}" srcOrd="2" destOrd="0" presId="urn:microsoft.com/office/officeart/2005/8/layout/bList2"/>
    <dgm:cxn modelId="{EEF1A628-E28D-4476-8320-2DDD3CB91C49}" type="presParOf" srcId="{1E16F162-A051-40BD-BCEC-31D7ADFC5173}" destId="{8C181B66-CC29-4D81-82A1-51CAB7D5DB84}" srcOrd="0" destOrd="0" presId="urn:microsoft.com/office/officeart/2005/8/layout/bList2"/>
    <dgm:cxn modelId="{0AD66EB9-CEB2-4B67-8C58-0B2F26FC361F}" type="presParOf" srcId="{1E16F162-A051-40BD-BCEC-31D7ADFC5173}" destId="{4C29B0A9-7ADA-4708-B73F-210F7A8A3AFE}" srcOrd="1" destOrd="0" presId="urn:microsoft.com/office/officeart/2005/8/layout/bList2"/>
    <dgm:cxn modelId="{9FC4361C-98E6-4C84-80B8-390155107AA9}" type="presParOf" srcId="{1E16F162-A051-40BD-BCEC-31D7ADFC5173}" destId="{33324725-AC41-4188-ADC2-C983F204EAEA}" srcOrd="2" destOrd="0" presId="urn:microsoft.com/office/officeart/2005/8/layout/bList2"/>
    <dgm:cxn modelId="{DF743335-CC14-417A-9FFB-397116A19E9F}" type="presParOf" srcId="{1E16F162-A051-40BD-BCEC-31D7ADFC5173}" destId="{3A686E9C-D473-424C-A616-6FCF3A07A6DA}" srcOrd="3" destOrd="0" presId="urn:microsoft.com/office/officeart/2005/8/layout/b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4182879-3EFE-43EF-85CC-72DBE364E13A}" type="doc">
      <dgm:prSet loTypeId="urn:microsoft.com/office/officeart/2005/8/layout/process1" loCatId="process" qsTypeId="urn:microsoft.com/office/officeart/2005/8/quickstyle/3d1" qsCatId="3D" csTypeId="urn:microsoft.com/office/officeart/2005/8/colors/colorful2" csCatId="colorful" phldr="1"/>
      <dgm:spPr/>
      <dgm:t>
        <a:bodyPr/>
        <a:lstStyle/>
        <a:p>
          <a:endParaRPr lang="es-ES"/>
        </a:p>
      </dgm:t>
    </dgm:pt>
    <dgm:pt modelId="{E3A2A591-5232-49C9-BC7A-F2B6DD05F4BB}">
      <dgm:prSet custT="1"/>
      <dgm:spPr/>
      <dgm:t>
        <a:bodyPr/>
        <a:lstStyle/>
        <a:p>
          <a:r>
            <a:rPr lang="de-DE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Sie sind Menschen, die </a:t>
          </a:r>
          <a:r>
            <a:rPr lang="de-DE" sz="2000" b="1" noProof="0" dirty="0">
              <a:solidFill>
                <a:schemeClr val="accent3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von Gott gesandt </a:t>
          </a:r>
          <a:r>
            <a:rPr lang="de-DE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wurden </a:t>
          </a:r>
          <a:br>
            <a:rPr lang="de-DE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</a:br>
          <a:r>
            <a:rPr lang="de-DE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(Lk. 11,49)</a:t>
          </a:r>
          <a:endParaRPr lang="en-US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A5294D15-A598-439E-98E0-8049EAE3393C}" type="parTrans" cxnId="{3D4E6E88-136D-4662-92BE-3DA95F8A3A83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1CFA17F8-F290-4899-B7DF-AFED5EB559BB}" type="sibTrans" cxnId="{3D4E6E88-136D-4662-92BE-3DA95F8A3A83}">
      <dgm:prSet custT="1"/>
      <dgm:spPr/>
      <dgm:t>
        <a:bodyPr/>
        <a:lstStyle/>
        <a:p>
          <a:endParaRPr lang="en-US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CD7CD61B-2C7B-400C-824B-D8FE0561CC60}">
      <dgm:prSet custT="1"/>
      <dgm:spPr/>
      <dgm:t>
        <a:bodyPr/>
        <a:lstStyle/>
        <a:p>
          <a:r>
            <a:rPr lang="de-DE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Sie erhalten </a:t>
          </a:r>
          <a:r>
            <a:rPr lang="de-DE" sz="2000" b="1" noProof="0" dirty="0">
              <a:solidFill>
                <a:srgbClr val="92D050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Gaben</a:t>
          </a:r>
          <a:r>
            <a:rPr lang="de-DE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, um die </a:t>
          </a:r>
          <a:r>
            <a:rPr lang="de-DE" sz="2000" b="1" noProof="0" dirty="0">
              <a:solidFill>
                <a:srgbClr val="92D050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Gemeinde</a:t>
          </a:r>
          <a:r>
            <a:rPr lang="de-DE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zu </a:t>
          </a:r>
          <a:r>
            <a:rPr lang="de-DE" sz="2000" b="1" noProof="0" dirty="0">
              <a:solidFill>
                <a:srgbClr val="92D050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führen </a:t>
          </a:r>
          <a:r>
            <a:rPr lang="de-DE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(1 Kor. 12,28-29; Eph. 4,11-12)</a:t>
          </a:r>
          <a:endParaRPr lang="en-US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057AE126-88BD-4361-80A4-9DB2F4FFF82D}" type="parTrans" cxnId="{CB7E8E83-3980-4FAD-8180-AB4D4037FAAE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9854E4EA-5922-4B0E-99B8-0A3D90ECDE92}" type="sibTrans" cxnId="{CB7E8E83-3980-4FAD-8180-AB4D4037FAAE}">
      <dgm:prSet custT="1"/>
      <dgm:spPr/>
      <dgm:t>
        <a:bodyPr/>
        <a:lstStyle/>
        <a:p>
          <a:endParaRPr lang="en-US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1360EC5C-97ED-448D-8A55-CF3C666FE23C}">
      <dgm:prSet custT="1"/>
      <dgm:spPr/>
      <dgm:t>
        <a:bodyPr/>
        <a:lstStyle/>
        <a:p>
          <a:r>
            <a:rPr lang="de-DE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Sie bilden das </a:t>
          </a:r>
          <a:r>
            <a:rPr lang="de-DE" sz="2000" b="1" noProof="0" dirty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Fundament der Gemeinde </a:t>
          </a:r>
          <a:r>
            <a:rPr lang="de-DE" sz="18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(Eph. 2,20)</a:t>
          </a:r>
          <a:endParaRPr lang="en-US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0C637A43-F230-4BF6-BCFE-14DF756D4409}" type="parTrans" cxnId="{9A4C1C6E-38AA-4068-B341-69DAD38E0E63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40C63DB9-1847-41BA-8833-2AE910AF86BE}" type="sibTrans" cxnId="{9A4C1C6E-38AA-4068-B341-69DAD38E0E63}">
      <dgm:prSet custT="1"/>
      <dgm:spPr/>
      <dgm:t>
        <a:bodyPr/>
        <a:lstStyle/>
        <a:p>
          <a:endParaRPr lang="en-US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F218769F-D67D-4433-AC42-BB56B6FAA3F8}">
      <dgm:prSet custT="1"/>
      <dgm:spPr/>
      <dgm:t>
        <a:bodyPr/>
        <a:lstStyle/>
        <a:p>
          <a:r>
            <a:rPr lang="de-DE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Sie empfangen </a:t>
          </a:r>
          <a:r>
            <a:rPr lang="de-DE" sz="2000" b="1" noProof="0" dirty="0">
              <a:solidFill>
                <a:schemeClr val="accent5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Offen-</a:t>
          </a:r>
          <a:r>
            <a:rPr lang="de-DE" sz="2000" b="1" noProof="0" dirty="0" err="1">
              <a:solidFill>
                <a:schemeClr val="accent5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barungen</a:t>
          </a:r>
          <a:r>
            <a:rPr lang="de-DE" sz="2000" b="1" noProof="0" dirty="0">
              <a:solidFill>
                <a:schemeClr val="accent5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de-DE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(Eph. 3,5)</a:t>
          </a:r>
          <a:endParaRPr lang="en-US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93EA50F0-5413-44F0-BEF3-ACAC03E5CC4D}" type="parTrans" cxnId="{015D668C-6444-4C24-AD20-78F5087DCBD1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F2B6C31C-65BD-47A2-88EA-D9125E25BC26}" type="sibTrans" cxnId="{015D668C-6444-4C24-AD20-78F5087DCBD1}">
      <dgm:prSet custT="1"/>
      <dgm:spPr>
        <a:gradFill rotWithShape="0">
          <a:gsLst>
            <a:gs pos="0">
              <a:srgbClr val="CEC332"/>
            </a:gs>
            <a:gs pos="60000">
              <a:srgbClr val="A69C1A"/>
            </a:gs>
            <a:gs pos="100000">
              <a:srgbClr val="9C9318"/>
            </a:gs>
          </a:gsLst>
        </a:gradFill>
      </dgm:spPr>
      <dgm:t>
        <a:bodyPr/>
        <a:lstStyle/>
        <a:p>
          <a:endParaRPr lang="en-US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FBFC91C5-9EC0-4782-B821-F58BF1FCBA03}">
      <dgm:prSet custT="1"/>
      <dgm:spPr>
        <a:gradFill rotWithShape="0">
          <a:gsLst>
            <a:gs pos="0">
              <a:srgbClr val="CEC332"/>
            </a:gs>
            <a:gs pos="60000">
              <a:srgbClr val="A69C1A"/>
            </a:gs>
            <a:gs pos="100000">
              <a:srgbClr val="9C9318"/>
            </a:gs>
          </a:gsLst>
        </a:gradFill>
      </dgm:spPr>
      <dgm:t>
        <a:bodyPr/>
        <a:lstStyle/>
        <a:p>
          <a:r>
            <a:rPr lang="de-DE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Sie freuen sich über die </a:t>
          </a:r>
          <a:r>
            <a:rPr lang="de-DE" sz="1800" b="1" noProof="0" dirty="0">
              <a:solidFill>
                <a:schemeClr val="accent3">
                  <a:lumMod val="20000"/>
                  <a:lumOff val="80000"/>
                </a:schemeClr>
              </a:solidFill>
              <a:effectLst>
                <a:outerShdw blurRad="38100" dist="50800" dir="8700000" algn="tl">
                  <a:srgbClr val="C00000"/>
                </a:outerShdw>
              </a:effectLst>
            </a:rPr>
            <a:t>Gerechtigkeit</a:t>
          </a:r>
          <a:r>
            <a:rPr lang="de-DE" sz="2000" b="1" noProof="0" dirty="0">
              <a:solidFill>
                <a:schemeClr val="accent3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de-DE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(Off. 18,20)</a:t>
          </a:r>
          <a:endParaRPr lang="en-US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1B4F6812-FBD4-484A-BAD2-3EA0CA3E1160}" type="parTrans" cxnId="{721CD153-C6D1-46EF-9F39-336E5FA7D670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1F8BB485-3DBC-4AAB-9333-B272BF6AB6C5}" type="sibTrans" cxnId="{721CD153-C6D1-46EF-9F39-336E5FA7D670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1619FBB3-3963-43B0-84B1-EDF8FEDD6270}" type="pres">
      <dgm:prSet presAssocID="{84182879-3EFE-43EF-85CC-72DBE364E13A}" presName="Name0" presStyleCnt="0">
        <dgm:presLayoutVars>
          <dgm:dir/>
          <dgm:resizeHandles val="exact"/>
        </dgm:presLayoutVars>
      </dgm:prSet>
      <dgm:spPr/>
    </dgm:pt>
    <dgm:pt modelId="{18903AEB-E8A1-44C8-ACE2-14E974CD781E}" type="pres">
      <dgm:prSet presAssocID="{E3A2A591-5232-49C9-BC7A-F2B6DD05F4BB}" presName="node" presStyleLbl="node1" presStyleIdx="0" presStyleCnt="5">
        <dgm:presLayoutVars>
          <dgm:bulletEnabled val="1"/>
        </dgm:presLayoutVars>
      </dgm:prSet>
      <dgm:spPr/>
    </dgm:pt>
    <dgm:pt modelId="{6AF94F2D-F79B-42D8-8792-EC5EE5CA65AE}" type="pres">
      <dgm:prSet presAssocID="{1CFA17F8-F290-4899-B7DF-AFED5EB559BB}" presName="sibTrans" presStyleLbl="sibTrans2D1" presStyleIdx="0" presStyleCnt="4" custScaleY="85516"/>
      <dgm:spPr>
        <a:prstGeom prst="star12">
          <a:avLst/>
        </a:prstGeom>
      </dgm:spPr>
    </dgm:pt>
    <dgm:pt modelId="{3E356D2A-A269-42BD-BC10-475F3CD5479F}" type="pres">
      <dgm:prSet presAssocID="{1CFA17F8-F290-4899-B7DF-AFED5EB559BB}" presName="connectorText" presStyleLbl="sibTrans2D1" presStyleIdx="0" presStyleCnt="4"/>
      <dgm:spPr/>
    </dgm:pt>
    <dgm:pt modelId="{FAE57C7A-4FE9-4C1E-89A4-9591EE4B7D30}" type="pres">
      <dgm:prSet presAssocID="{CD7CD61B-2C7B-400C-824B-D8FE0561CC60}" presName="node" presStyleLbl="node1" presStyleIdx="1" presStyleCnt="5" custScaleX="130300">
        <dgm:presLayoutVars>
          <dgm:bulletEnabled val="1"/>
        </dgm:presLayoutVars>
      </dgm:prSet>
      <dgm:spPr/>
    </dgm:pt>
    <dgm:pt modelId="{0D00281B-4660-4C87-BD3A-A048546E75D5}" type="pres">
      <dgm:prSet presAssocID="{9854E4EA-5922-4B0E-99B8-0A3D90ECDE92}" presName="sibTrans" presStyleLbl="sibTrans2D1" presStyleIdx="1" presStyleCnt="4" custScaleY="85516"/>
      <dgm:spPr>
        <a:prstGeom prst="star12">
          <a:avLst/>
        </a:prstGeom>
      </dgm:spPr>
    </dgm:pt>
    <dgm:pt modelId="{50CF20A7-597B-405F-A122-3DB99785019B}" type="pres">
      <dgm:prSet presAssocID="{9854E4EA-5922-4B0E-99B8-0A3D90ECDE92}" presName="connectorText" presStyleLbl="sibTrans2D1" presStyleIdx="1" presStyleCnt="4"/>
      <dgm:spPr/>
    </dgm:pt>
    <dgm:pt modelId="{48825FD6-2E41-4562-AE78-DC5FF4C17433}" type="pres">
      <dgm:prSet presAssocID="{1360EC5C-97ED-448D-8A55-CF3C666FE23C}" presName="node" presStyleLbl="node1" presStyleIdx="2" presStyleCnt="5">
        <dgm:presLayoutVars>
          <dgm:bulletEnabled val="1"/>
        </dgm:presLayoutVars>
      </dgm:prSet>
      <dgm:spPr/>
    </dgm:pt>
    <dgm:pt modelId="{1F634FAF-0CDD-4918-9ECB-BCADC682B67E}" type="pres">
      <dgm:prSet presAssocID="{40C63DB9-1847-41BA-8833-2AE910AF86BE}" presName="sibTrans" presStyleLbl="sibTrans2D1" presStyleIdx="2" presStyleCnt="4" custScaleY="85516"/>
      <dgm:spPr>
        <a:prstGeom prst="star12">
          <a:avLst/>
        </a:prstGeom>
      </dgm:spPr>
    </dgm:pt>
    <dgm:pt modelId="{E1D2ABB2-B8E9-44CA-85C9-7119240A30B6}" type="pres">
      <dgm:prSet presAssocID="{40C63DB9-1847-41BA-8833-2AE910AF86BE}" presName="connectorText" presStyleLbl="sibTrans2D1" presStyleIdx="2" presStyleCnt="4"/>
      <dgm:spPr/>
    </dgm:pt>
    <dgm:pt modelId="{689C0D5C-78C0-4845-A70A-A99F356AC315}" type="pres">
      <dgm:prSet presAssocID="{F218769F-D67D-4433-AC42-BB56B6FAA3F8}" presName="node" presStyleLbl="node1" presStyleIdx="3" presStyleCnt="5" custScaleX="110579">
        <dgm:presLayoutVars>
          <dgm:bulletEnabled val="1"/>
        </dgm:presLayoutVars>
      </dgm:prSet>
      <dgm:spPr/>
    </dgm:pt>
    <dgm:pt modelId="{F24C91FF-F822-43EC-8BDC-F3C25FD177A3}" type="pres">
      <dgm:prSet presAssocID="{F2B6C31C-65BD-47A2-88EA-D9125E25BC26}" presName="sibTrans" presStyleLbl="sibTrans2D1" presStyleIdx="3" presStyleCnt="4" custScaleY="85516"/>
      <dgm:spPr>
        <a:prstGeom prst="star12">
          <a:avLst/>
        </a:prstGeom>
      </dgm:spPr>
    </dgm:pt>
    <dgm:pt modelId="{30A3ECCF-8B0E-44B7-B1E2-5993A27D08F2}" type="pres">
      <dgm:prSet presAssocID="{F2B6C31C-65BD-47A2-88EA-D9125E25BC26}" presName="connectorText" presStyleLbl="sibTrans2D1" presStyleIdx="3" presStyleCnt="4"/>
      <dgm:spPr/>
    </dgm:pt>
    <dgm:pt modelId="{B63C68F4-37F5-4E39-81B9-0FD70A034F30}" type="pres">
      <dgm:prSet presAssocID="{FBFC91C5-9EC0-4782-B821-F58BF1FCBA03}" presName="node" presStyleLbl="node1" presStyleIdx="4" presStyleCnt="5">
        <dgm:presLayoutVars>
          <dgm:bulletEnabled val="1"/>
        </dgm:presLayoutVars>
      </dgm:prSet>
      <dgm:spPr/>
    </dgm:pt>
  </dgm:ptLst>
  <dgm:cxnLst>
    <dgm:cxn modelId="{596EBE11-1C6E-4469-A154-AD9D8F84FF96}" type="presOf" srcId="{40C63DB9-1847-41BA-8833-2AE910AF86BE}" destId="{1F634FAF-0CDD-4918-9ECB-BCADC682B67E}" srcOrd="0" destOrd="0" presId="urn:microsoft.com/office/officeart/2005/8/layout/process1"/>
    <dgm:cxn modelId="{C17C2615-19C5-4C63-92C7-BCCD10C65E93}" type="presOf" srcId="{9854E4EA-5922-4B0E-99B8-0A3D90ECDE92}" destId="{0D00281B-4660-4C87-BD3A-A048546E75D5}" srcOrd="0" destOrd="0" presId="urn:microsoft.com/office/officeart/2005/8/layout/process1"/>
    <dgm:cxn modelId="{E3455B1B-3D88-4EF7-8EAF-83E988B0BA0D}" type="presOf" srcId="{9854E4EA-5922-4B0E-99B8-0A3D90ECDE92}" destId="{50CF20A7-597B-405F-A122-3DB99785019B}" srcOrd="1" destOrd="0" presId="urn:microsoft.com/office/officeart/2005/8/layout/process1"/>
    <dgm:cxn modelId="{64867022-DFE9-4114-9497-92C7B37B80C2}" type="presOf" srcId="{FBFC91C5-9EC0-4782-B821-F58BF1FCBA03}" destId="{B63C68F4-37F5-4E39-81B9-0FD70A034F30}" srcOrd="0" destOrd="0" presId="urn:microsoft.com/office/officeart/2005/8/layout/process1"/>
    <dgm:cxn modelId="{5E784C24-40A3-4459-88AA-75A114532DB3}" type="presOf" srcId="{F2B6C31C-65BD-47A2-88EA-D9125E25BC26}" destId="{F24C91FF-F822-43EC-8BDC-F3C25FD177A3}" srcOrd="0" destOrd="0" presId="urn:microsoft.com/office/officeart/2005/8/layout/process1"/>
    <dgm:cxn modelId="{3169A86D-5B62-4BE4-9A85-4AE54BC1EC4C}" type="presOf" srcId="{1CFA17F8-F290-4899-B7DF-AFED5EB559BB}" destId="{6AF94F2D-F79B-42D8-8792-EC5EE5CA65AE}" srcOrd="0" destOrd="0" presId="urn:microsoft.com/office/officeart/2005/8/layout/process1"/>
    <dgm:cxn modelId="{9A4C1C6E-38AA-4068-B341-69DAD38E0E63}" srcId="{84182879-3EFE-43EF-85CC-72DBE364E13A}" destId="{1360EC5C-97ED-448D-8A55-CF3C666FE23C}" srcOrd="2" destOrd="0" parTransId="{0C637A43-F230-4BF6-BCFE-14DF756D4409}" sibTransId="{40C63DB9-1847-41BA-8833-2AE910AF86BE}"/>
    <dgm:cxn modelId="{721CD153-C6D1-46EF-9F39-336E5FA7D670}" srcId="{84182879-3EFE-43EF-85CC-72DBE364E13A}" destId="{FBFC91C5-9EC0-4782-B821-F58BF1FCBA03}" srcOrd="4" destOrd="0" parTransId="{1B4F6812-FBD4-484A-BAD2-3EA0CA3E1160}" sibTransId="{1F8BB485-3DBC-4AAB-9333-B272BF6AB6C5}"/>
    <dgm:cxn modelId="{05E14C7B-B9BF-4424-9EB2-65AAD7A1A266}" type="presOf" srcId="{F2B6C31C-65BD-47A2-88EA-D9125E25BC26}" destId="{30A3ECCF-8B0E-44B7-B1E2-5993A27D08F2}" srcOrd="1" destOrd="0" presId="urn:microsoft.com/office/officeart/2005/8/layout/process1"/>
    <dgm:cxn modelId="{CB7E8E83-3980-4FAD-8180-AB4D4037FAAE}" srcId="{84182879-3EFE-43EF-85CC-72DBE364E13A}" destId="{CD7CD61B-2C7B-400C-824B-D8FE0561CC60}" srcOrd="1" destOrd="0" parTransId="{057AE126-88BD-4361-80A4-9DB2F4FFF82D}" sibTransId="{9854E4EA-5922-4B0E-99B8-0A3D90ECDE92}"/>
    <dgm:cxn modelId="{3D4E6E88-136D-4662-92BE-3DA95F8A3A83}" srcId="{84182879-3EFE-43EF-85CC-72DBE364E13A}" destId="{E3A2A591-5232-49C9-BC7A-F2B6DD05F4BB}" srcOrd="0" destOrd="0" parTransId="{A5294D15-A598-439E-98E0-8049EAE3393C}" sibTransId="{1CFA17F8-F290-4899-B7DF-AFED5EB559BB}"/>
    <dgm:cxn modelId="{28A39B88-A020-49EF-90A5-10B8886EDF9D}" type="presOf" srcId="{40C63DB9-1847-41BA-8833-2AE910AF86BE}" destId="{E1D2ABB2-B8E9-44CA-85C9-7119240A30B6}" srcOrd="1" destOrd="0" presId="urn:microsoft.com/office/officeart/2005/8/layout/process1"/>
    <dgm:cxn modelId="{015D668C-6444-4C24-AD20-78F5087DCBD1}" srcId="{84182879-3EFE-43EF-85CC-72DBE364E13A}" destId="{F218769F-D67D-4433-AC42-BB56B6FAA3F8}" srcOrd="3" destOrd="0" parTransId="{93EA50F0-5413-44F0-BEF3-ACAC03E5CC4D}" sibTransId="{F2B6C31C-65BD-47A2-88EA-D9125E25BC26}"/>
    <dgm:cxn modelId="{DEDC0B9C-AFDD-4B83-8F10-3056085F2C21}" type="presOf" srcId="{E3A2A591-5232-49C9-BC7A-F2B6DD05F4BB}" destId="{18903AEB-E8A1-44C8-ACE2-14E974CD781E}" srcOrd="0" destOrd="0" presId="urn:microsoft.com/office/officeart/2005/8/layout/process1"/>
    <dgm:cxn modelId="{CB5526A8-E3A5-4CB8-AAAD-7D62B5EC9622}" type="presOf" srcId="{CD7CD61B-2C7B-400C-824B-D8FE0561CC60}" destId="{FAE57C7A-4FE9-4C1E-89A4-9591EE4B7D30}" srcOrd="0" destOrd="0" presId="urn:microsoft.com/office/officeart/2005/8/layout/process1"/>
    <dgm:cxn modelId="{95286FA8-E270-47B0-A9C7-0F70DE13B569}" type="presOf" srcId="{1360EC5C-97ED-448D-8A55-CF3C666FE23C}" destId="{48825FD6-2E41-4562-AE78-DC5FF4C17433}" srcOrd="0" destOrd="0" presId="urn:microsoft.com/office/officeart/2005/8/layout/process1"/>
    <dgm:cxn modelId="{D4B539C4-7C7F-4CC7-8DFB-EEBD8CAF077F}" type="presOf" srcId="{F218769F-D67D-4433-AC42-BB56B6FAA3F8}" destId="{689C0D5C-78C0-4845-A70A-A99F356AC315}" srcOrd="0" destOrd="0" presId="urn:microsoft.com/office/officeart/2005/8/layout/process1"/>
    <dgm:cxn modelId="{AED742C8-4229-44F6-A924-E0069DEA787D}" type="presOf" srcId="{1CFA17F8-F290-4899-B7DF-AFED5EB559BB}" destId="{3E356D2A-A269-42BD-BC10-475F3CD5479F}" srcOrd="1" destOrd="0" presId="urn:microsoft.com/office/officeart/2005/8/layout/process1"/>
    <dgm:cxn modelId="{77E77AD6-8D8C-4BF2-891B-D2426210FE05}" type="presOf" srcId="{84182879-3EFE-43EF-85CC-72DBE364E13A}" destId="{1619FBB3-3963-43B0-84B1-EDF8FEDD6270}" srcOrd="0" destOrd="0" presId="urn:microsoft.com/office/officeart/2005/8/layout/process1"/>
    <dgm:cxn modelId="{310ABF6A-7821-4938-B9CC-BCA11092F666}" type="presParOf" srcId="{1619FBB3-3963-43B0-84B1-EDF8FEDD6270}" destId="{18903AEB-E8A1-44C8-ACE2-14E974CD781E}" srcOrd="0" destOrd="0" presId="urn:microsoft.com/office/officeart/2005/8/layout/process1"/>
    <dgm:cxn modelId="{9D8060BE-5227-483D-8F28-D6EA24DDEE6C}" type="presParOf" srcId="{1619FBB3-3963-43B0-84B1-EDF8FEDD6270}" destId="{6AF94F2D-F79B-42D8-8792-EC5EE5CA65AE}" srcOrd="1" destOrd="0" presId="urn:microsoft.com/office/officeart/2005/8/layout/process1"/>
    <dgm:cxn modelId="{97D0336F-CC0C-4C82-89BF-355106E4DBCC}" type="presParOf" srcId="{6AF94F2D-F79B-42D8-8792-EC5EE5CA65AE}" destId="{3E356D2A-A269-42BD-BC10-475F3CD5479F}" srcOrd="0" destOrd="0" presId="urn:microsoft.com/office/officeart/2005/8/layout/process1"/>
    <dgm:cxn modelId="{51212571-EF5C-488E-BAA7-B2B12A946802}" type="presParOf" srcId="{1619FBB3-3963-43B0-84B1-EDF8FEDD6270}" destId="{FAE57C7A-4FE9-4C1E-89A4-9591EE4B7D30}" srcOrd="2" destOrd="0" presId="urn:microsoft.com/office/officeart/2005/8/layout/process1"/>
    <dgm:cxn modelId="{66D4C411-2BA9-4485-ACF8-740DEC44F470}" type="presParOf" srcId="{1619FBB3-3963-43B0-84B1-EDF8FEDD6270}" destId="{0D00281B-4660-4C87-BD3A-A048546E75D5}" srcOrd="3" destOrd="0" presId="urn:microsoft.com/office/officeart/2005/8/layout/process1"/>
    <dgm:cxn modelId="{00EF516C-388B-4A98-A8F4-729E0C5006EE}" type="presParOf" srcId="{0D00281B-4660-4C87-BD3A-A048546E75D5}" destId="{50CF20A7-597B-405F-A122-3DB99785019B}" srcOrd="0" destOrd="0" presId="urn:microsoft.com/office/officeart/2005/8/layout/process1"/>
    <dgm:cxn modelId="{0832BB39-57DF-4712-96F0-3FB164BB588F}" type="presParOf" srcId="{1619FBB3-3963-43B0-84B1-EDF8FEDD6270}" destId="{48825FD6-2E41-4562-AE78-DC5FF4C17433}" srcOrd="4" destOrd="0" presId="urn:microsoft.com/office/officeart/2005/8/layout/process1"/>
    <dgm:cxn modelId="{248EA247-0311-4C4E-A138-643F601954F2}" type="presParOf" srcId="{1619FBB3-3963-43B0-84B1-EDF8FEDD6270}" destId="{1F634FAF-0CDD-4918-9ECB-BCADC682B67E}" srcOrd="5" destOrd="0" presId="urn:microsoft.com/office/officeart/2005/8/layout/process1"/>
    <dgm:cxn modelId="{B6B9EE54-D524-4551-A0A6-1E0BFD90E762}" type="presParOf" srcId="{1F634FAF-0CDD-4918-9ECB-BCADC682B67E}" destId="{E1D2ABB2-B8E9-44CA-85C9-7119240A30B6}" srcOrd="0" destOrd="0" presId="urn:microsoft.com/office/officeart/2005/8/layout/process1"/>
    <dgm:cxn modelId="{3855F41F-49A6-4B6C-BD00-010A2C97708F}" type="presParOf" srcId="{1619FBB3-3963-43B0-84B1-EDF8FEDD6270}" destId="{689C0D5C-78C0-4845-A70A-A99F356AC315}" srcOrd="6" destOrd="0" presId="urn:microsoft.com/office/officeart/2005/8/layout/process1"/>
    <dgm:cxn modelId="{D060AD3C-B528-446B-BC40-30D7368E3D99}" type="presParOf" srcId="{1619FBB3-3963-43B0-84B1-EDF8FEDD6270}" destId="{F24C91FF-F822-43EC-8BDC-F3C25FD177A3}" srcOrd="7" destOrd="0" presId="urn:microsoft.com/office/officeart/2005/8/layout/process1"/>
    <dgm:cxn modelId="{A53C9310-39F6-4393-84DD-A0430D016404}" type="presParOf" srcId="{F24C91FF-F822-43EC-8BDC-F3C25FD177A3}" destId="{30A3ECCF-8B0E-44B7-B1E2-5993A27D08F2}" srcOrd="0" destOrd="0" presId="urn:microsoft.com/office/officeart/2005/8/layout/process1"/>
    <dgm:cxn modelId="{5E5DC98C-C7D5-4C65-B7C9-24ACD2D91197}" type="presParOf" srcId="{1619FBB3-3963-43B0-84B1-EDF8FEDD6270}" destId="{B63C68F4-37F5-4E39-81B9-0FD70A034F30}" srcOrd="8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5798E23-2DCC-4D1E-860D-9BC2623EF13F}" type="doc">
      <dgm:prSet loTypeId="urn:microsoft.com/office/officeart/2008/layout/TitlePictureLineup" loCatId="picture" qsTypeId="urn:microsoft.com/office/officeart/2005/8/quickstyle/3d2" qsCatId="3D" csTypeId="urn:microsoft.com/office/officeart/2005/8/colors/colorful5" csCatId="colorful" phldr="1"/>
      <dgm:spPr/>
      <dgm:t>
        <a:bodyPr/>
        <a:lstStyle/>
        <a:p>
          <a:endParaRPr lang="es-ES"/>
        </a:p>
      </dgm:t>
    </dgm:pt>
    <dgm:pt modelId="{2B214731-31FE-45DF-93A0-099E759A72A9}">
      <dgm:prSet custT="1"/>
      <dgm:spPr/>
      <dgm:t>
        <a:bodyPr/>
        <a:lstStyle/>
        <a:p>
          <a:r>
            <a:rPr lang="en-US" sz="2400" b="1" spc="6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TIMOTHEUS</a:t>
          </a:r>
          <a:endParaRPr lang="en-US" sz="2400" spc="600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897F3B4-495F-44CD-B9D6-F1881644AE44}" type="parTrans" cxnId="{E615D339-5154-4275-923B-4F7BFC73F13B}">
      <dgm:prSet/>
      <dgm:spPr/>
      <dgm:t>
        <a:bodyPr/>
        <a:lstStyle/>
        <a:p>
          <a:endParaRPr lang="es-ES"/>
        </a:p>
      </dgm:t>
    </dgm:pt>
    <dgm:pt modelId="{5F7A0E92-B225-420C-B540-FB03E6EF2768}" type="sibTrans" cxnId="{E615D339-5154-4275-923B-4F7BFC73F13B}">
      <dgm:prSet/>
      <dgm:spPr/>
      <dgm:t>
        <a:bodyPr/>
        <a:lstStyle/>
        <a:p>
          <a:endParaRPr lang="es-ES"/>
        </a:p>
      </dgm:t>
    </dgm:pt>
    <dgm:pt modelId="{BD93CCB2-B277-4C64-9C17-9EFB85177668}">
      <dgm:prSet custT="1"/>
      <dgm:spPr/>
      <dgm:t>
        <a:bodyPr anchor="ctr" anchorCtr="0"/>
        <a:lstStyle/>
        <a:p>
          <a:r>
            <a:rPr lang="en-US" sz="2000" b="1" noProof="0" dirty="0"/>
            <a:t>Sein Ruf </a:t>
          </a:r>
          <a:r>
            <a:rPr lang="en-US" sz="2000" b="1" noProof="0" dirty="0" err="1"/>
            <a:t>zum</a:t>
          </a:r>
          <a:r>
            <a:rPr lang="en-US" sz="2000" b="1" noProof="0" dirty="0"/>
            <a:t> Dienst </a:t>
          </a:r>
          <a:r>
            <a:rPr lang="en-US" sz="2000" b="1" noProof="0" dirty="0" err="1"/>
            <a:t>wurde</a:t>
          </a:r>
          <a:r>
            <a:rPr lang="en-US" sz="2000" b="1" noProof="0" dirty="0"/>
            <a:t> </a:t>
          </a:r>
          <a:r>
            <a:rPr lang="en-US" sz="2000" b="1" noProof="0" dirty="0" err="1"/>
            <a:t>prophezeit</a:t>
          </a:r>
          <a:r>
            <a:rPr lang="en-US" sz="2000" b="1" noProof="0" dirty="0"/>
            <a:t> </a:t>
          </a:r>
          <a:br>
            <a:rPr lang="en-US" sz="2000" b="1" noProof="0" dirty="0"/>
          </a:br>
          <a:r>
            <a:rPr lang="en-US" sz="2000" b="1" noProof="0" dirty="0"/>
            <a:t>(1. Tim. 1,18). </a:t>
          </a:r>
        </a:p>
        <a:p>
          <a:r>
            <a:rPr lang="en-US" sz="2000" b="1" noProof="0" dirty="0"/>
            <a:t>Er </a:t>
          </a:r>
          <a:r>
            <a:rPr lang="en-US" sz="2000" b="1" noProof="0" dirty="0" err="1">
              <a:solidFill>
                <a:srgbClr val="C00000"/>
              </a:solidFill>
            </a:rPr>
            <a:t>verfasste</a:t>
          </a:r>
          <a:r>
            <a:rPr lang="en-US" sz="2000" b="1" noProof="0" dirty="0">
              <a:solidFill>
                <a:srgbClr val="C00000"/>
              </a:solidFill>
            </a:rPr>
            <a:t> </a:t>
          </a:r>
          <a:r>
            <a:rPr lang="en-US" sz="2000" b="1" noProof="0" dirty="0" err="1">
              <a:solidFill>
                <a:srgbClr val="C00000"/>
              </a:solidFill>
            </a:rPr>
            <a:t>zusammen</a:t>
          </a:r>
          <a:r>
            <a:rPr lang="en-US" sz="2000" b="1" noProof="0" dirty="0">
              <a:solidFill>
                <a:srgbClr val="C00000"/>
              </a:solidFill>
            </a:rPr>
            <a:t> </a:t>
          </a:r>
          <a:r>
            <a:rPr lang="en-US" sz="2000" b="1" noProof="0" dirty="0" err="1">
              <a:solidFill>
                <a:srgbClr val="C00000"/>
              </a:solidFill>
            </a:rPr>
            <a:t>mit</a:t>
          </a:r>
          <a:r>
            <a:rPr lang="en-US" sz="2000" b="1" noProof="0" dirty="0">
              <a:solidFill>
                <a:srgbClr val="C00000"/>
              </a:solidFill>
            </a:rPr>
            <a:t> Paulus </a:t>
          </a:r>
          <a:br>
            <a:rPr lang="en-US" sz="2000" b="1" noProof="0" dirty="0"/>
          </a:br>
          <a:r>
            <a:rPr lang="en-US" sz="2000" b="1" noProof="0" dirty="0"/>
            <a:t>die </a:t>
          </a:r>
          <a:r>
            <a:rPr lang="en-US" sz="2000" b="1" noProof="0" dirty="0" err="1"/>
            <a:t>folgenden</a:t>
          </a:r>
          <a:r>
            <a:rPr lang="en-US" sz="2000" b="1" noProof="0" dirty="0"/>
            <a:t> </a:t>
          </a:r>
          <a:r>
            <a:rPr lang="en-US" sz="2000" b="1" noProof="0" dirty="0">
              <a:solidFill>
                <a:srgbClr val="C00000"/>
              </a:solidFill>
            </a:rPr>
            <a:t>Briefe: </a:t>
          </a:r>
        </a:p>
        <a:p>
          <a:r>
            <a:rPr lang="en-US" sz="1800" b="1" noProof="0" dirty="0"/>
            <a:t>2. </a:t>
          </a:r>
          <a:r>
            <a:rPr lang="en-US" sz="1800" b="1" noProof="0" dirty="0" err="1"/>
            <a:t>Korinther</a:t>
          </a:r>
          <a:r>
            <a:rPr lang="en-US" sz="1800" b="1" noProof="0" dirty="0"/>
            <a:t> (2. Kor. 1,1); </a:t>
          </a:r>
          <a:r>
            <a:rPr lang="en-US" sz="1800" b="1" noProof="0" dirty="0" err="1"/>
            <a:t>Philipper</a:t>
          </a:r>
          <a:r>
            <a:rPr lang="en-US" sz="1800" b="1" noProof="0" dirty="0"/>
            <a:t> (Phil. 1,1); </a:t>
          </a:r>
          <a:r>
            <a:rPr lang="en-US" sz="2000" b="1" noProof="0" dirty="0" err="1"/>
            <a:t>Kolosser</a:t>
          </a:r>
          <a:r>
            <a:rPr lang="en-US" sz="2000" b="1" noProof="0" dirty="0"/>
            <a:t> (Kol. 1,1); 1. Thess. (1. Thess 1,1); </a:t>
          </a:r>
          <a:br>
            <a:rPr lang="en-US" sz="2000" b="1" noProof="0" dirty="0"/>
          </a:br>
          <a:r>
            <a:rPr lang="en-US" sz="2000" b="1" noProof="0" dirty="0"/>
            <a:t>2. Thess (2. Thess 1,1); und Philemon (Phil. 1,1).</a:t>
          </a:r>
          <a:endParaRPr lang="en-US" sz="2000" noProof="0" dirty="0"/>
        </a:p>
      </dgm:t>
    </dgm:pt>
    <dgm:pt modelId="{F7A9E2E8-E791-4D33-8FF6-9B2E6C6A6A84}" type="parTrans" cxnId="{F532B54F-280E-4395-9D9B-C9A95897FB94}">
      <dgm:prSet/>
      <dgm:spPr/>
      <dgm:t>
        <a:bodyPr/>
        <a:lstStyle/>
        <a:p>
          <a:endParaRPr lang="es-ES"/>
        </a:p>
      </dgm:t>
    </dgm:pt>
    <dgm:pt modelId="{C153C0E2-6399-4F7C-B8A5-82F2D32F02C9}" type="sibTrans" cxnId="{F532B54F-280E-4395-9D9B-C9A95897FB94}">
      <dgm:prSet/>
      <dgm:spPr/>
      <dgm:t>
        <a:bodyPr/>
        <a:lstStyle/>
        <a:p>
          <a:endParaRPr lang="es-ES"/>
        </a:p>
      </dgm:t>
    </dgm:pt>
    <dgm:pt modelId="{0CD9C87F-F3C5-4322-A4A2-DC329651B87D}" type="pres">
      <dgm:prSet presAssocID="{95798E23-2DCC-4D1E-860D-9BC2623EF13F}" presName="Name0" presStyleCnt="0">
        <dgm:presLayoutVars>
          <dgm:dir/>
        </dgm:presLayoutVars>
      </dgm:prSet>
      <dgm:spPr/>
    </dgm:pt>
    <dgm:pt modelId="{3F9A3EB4-6162-484A-8B52-AE22C1BA9232}" type="pres">
      <dgm:prSet presAssocID="{2B214731-31FE-45DF-93A0-099E759A72A9}" presName="composite" presStyleCnt="0"/>
      <dgm:spPr/>
    </dgm:pt>
    <dgm:pt modelId="{BC0DF181-48D9-4AB2-B9FC-1400F4F01B95}" type="pres">
      <dgm:prSet presAssocID="{2B214731-31FE-45DF-93A0-099E759A72A9}" presName="Accent" presStyleLbl="alignAcc1" presStyleIdx="0" presStyleCnt="1" custLinFactX="-2109731" custLinFactNeighborX="-2200000"/>
      <dgm:spPr/>
    </dgm:pt>
    <dgm:pt modelId="{2C5E8929-CDA2-4106-8C00-0950C6289CE4}" type="pres">
      <dgm:prSet presAssocID="{2B214731-31FE-45DF-93A0-099E759A72A9}" presName="Image" presStyleLbl="node1" presStyleIdx="0" presStyleCnt="1" custScaleX="262837" custScaleY="107356" custLinFactNeighborX="-827" custLinFactNeighborY="-11451"/>
      <dgm:spPr>
        <a:blipFill rotWithShape="1">
          <a:blip xmlns:r="http://schemas.openxmlformats.org/officeDocument/2006/relationships" r:embed="rId1"/>
          <a:srcRect/>
          <a:stretch>
            <a:fillRect t="-22000" b="-22000"/>
          </a:stretch>
        </a:blipFill>
      </dgm:spPr>
    </dgm:pt>
    <dgm:pt modelId="{03F4D236-E3C1-4DB8-AD79-7D8D3B476338}" type="pres">
      <dgm:prSet presAssocID="{2B214731-31FE-45DF-93A0-099E759A72A9}" presName="Child" presStyleLbl="revTx" presStyleIdx="0" presStyleCnt="1" custScaleX="281438" custLinFactNeighborX="11513" custLinFactNeighborY="8862">
        <dgm:presLayoutVars>
          <dgm:bulletEnabled val="1"/>
        </dgm:presLayoutVars>
      </dgm:prSet>
      <dgm:spPr/>
    </dgm:pt>
    <dgm:pt modelId="{1A1624C9-5461-4E53-8EF3-6E9D0CBACC9F}" type="pres">
      <dgm:prSet presAssocID="{2B214731-31FE-45DF-93A0-099E759A72A9}" presName="Parent" presStyleLbl="alignNode1" presStyleIdx="0" presStyleCnt="1" custScaleX="252370">
        <dgm:presLayoutVars>
          <dgm:bulletEnabled val="1"/>
        </dgm:presLayoutVars>
      </dgm:prSet>
      <dgm:spPr/>
    </dgm:pt>
  </dgm:ptLst>
  <dgm:cxnLst>
    <dgm:cxn modelId="{E615D339-5154-4275-923B-4F7BFC73F13B}" srcId="{95798E23-2DCC-4D1E-860D-9BC2623EF13F}" destId="{2B214731-31FE-45DF-93A0-099E759A72A9}" srcOrd="0" destOrd="0" parTransId="{B897F3B4-495F-44CD-B9D6-F1881644AE44}" sibTransId="{5F7A0E92-B225-420C-B540-FB03E6EF2768}"/>
    <dgm:cxn modelId="{64033563-E5F1-42DE-A5D5-DE780CFCE443}" type="presOf" srcId="{95798E23-2DCC-4D1E-860D-9BC2623EF13F}" destId="{0CD9C87F-F3C5-4322-A4A2-DC329651B87D}" srcOrd="0" destOrd="0" presId="urn:microsoft.com/office/officeart/2008/layout/TitlePictureLineup"/>
    <dgm:cxn modelId="{F532B54F-280E-4395-9D9B-C9A95897FB94}" srcId="{2B214731-31FE-45DF-93A0-099E759A72A9}" destId="{BD93CCB2-B277-4C64-9C17-9EFB85177668}" srcOrd="0" destOrd="0" parTransId="{F7A9E2E8-E791-4D33-8FF6-9B2E6C6A6A84}" sibTransId="{C153C0E2-6399-4F7C-B8A5-82F2D32F02C9}"/>
    <dgm:cxn modelId="{30AAEB7A-1E97-4E42-ABB3-9DAF9CB38C09}" type="presOf" srcId="{2B214731-31FE-45DF-93A0-099E759A72A9}" destId="{1A1624C9-5461-4E53-8EF3-6E9D0CBACC9F}" srcOrd="0" destOrd="0" presId="urn:microsoft.com/office/officeart/2008/layout/TitlePictureLineup"/>
    <dgm:cxn modelId="{08AAEDBC-25D5-425C-A209-C5FDD131148A}" type="presOf" srcId="{BD93CCB2-B277-4C64-9C17-9EFB85177668}" destId="{03F4D236-E3C1-4DB8-AD79-7D8D3B476338}" srcOrd="0" destOrd="0" presId="urn:microsoft.com/office/officeart/2008/layout/TitlePictureLineup"/>
    <dgm:cxn modelId="{C977AFBB-CCC8-44DD-9854-305ACC74CA24}" type="presParOf" srcId="{0CD9C87F-F3C5-4322-A4A2-DC329651B87D}" destId="{3F9A3EB4-6162-484A-8B52-AE22C1BA9232}" srcOrd="0" destOrd="0" presId="urn:microsoft.com/office/officeart/2008/layout/TitlePictureLineup"/>
    <dgm:cxn modelId="{01DF3CD3-5CC8-4BC9-A0BB-C9DB7B29DDCD}" type="presParOf" srcId="{3F9A3EB4-6162-484A-8B52-AE22C1BA9232}" destId="{BC0DF181-48D9-4AB2-B9FC-1400F4F01B95}" srcOrd="0" destOrd="0" presId="urn:microsoft.com/office/officeart/2008/layout/TitlePictureLineup"/>
    <dgm:cxn modelId="{70A7D457-25F4-4152-AA6A-CF0DBF158BB0}" type="presParOf" srcId="{3F9A3EB4-6162-484A-8B52-AE22C1BA9232}" destId="{2C5E8929-CDA2-4106-8C00-0950C6289CE4}" srcOrd="1" destOrd="0" presId="urn:microsoft.com/office/officeart/2008/layout/TitlePictureLineup"/>
    <dgm:cxn modelId="{4B6F6C10-7C80-4554-85BF-2FB0E6740814}" type="presParOf" srcId="{3F9A3EB4-6162-484A-8B52-AE22C1BA9232}" destId="{03F4D236-E3C1-4DB8-AD79-7D8D3B476338}" srcOrd="2" destOrd="0" presId="urn:microsoft.com/office/officeart/2008/layout/TitlePictureLineup"/>
    <dgm:cxn modelId="{08C8BBB2-F1A2-48F3-9744-C5F7B55EE7F5}" type="presParOf" srcId="{3F9A3EB4-6162-484A-8B52-AE22C1BA9232}" destId="{1A1624C9-5461-4E53-8EF3-6E9D0CBACC9F}" srcOrd="3" destOrd="0" presId="urn:microsoft.com/office/officeart/2008/layout/TitlePictureLineup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5798E23-2DCC-4D1E-860D-9BC2623EF13F}" type="doc">
      <dgm:prSet loTypeId="urn:microsoft.com/office/officeart/2008/layout/TitlePictureLineup" loCatId="picture" qsTypeId="urn:microsoft.com/office/officeart/2005/8/quickstyle/3d2" qsCatId="3D" csTypeId="urn:microsoft.com/office/officeart/2005/8/colors/accent0_3" csCatId="mainScheme" phldr="1"/>
      <dgm:spPr/>
      <dgm:t>
        <a:bodyPr/>
        <a:lstStyle/>
        <a:p>
          <a:endParaRPr lang="es-ES"/>
        </a:p>
      </dgm:t>
    </dgm:pt>
    <dgm:pt modelId="{2B214731-31FE-45DF-93A0-099E759A72A9}">
      <dgm:prSet custT="1"/>
      <dgm:spPr>
        <a:solidFill>
          <a:srgbClr val="454D9D"/>
        </a:solidFill>
      </dgm:spPr>
      <dgm:t>
        <a:bodyPr/>
        <a:lstStyle/>
        <a:p>
          <a:r>
            <a:rPr lang="en-US" sz="2400" b="1" spc="6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TITUS</a:t>
          </a:r>
          <a:endParaRPr lang="en-US" sz="2400" spc="600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897F3B4-495F-44CD-B9D6-F1881644AE44}" type="parTrans" cxnId="{E615D339-5154-4275-923B-4F7BFC73F13B}">
      <dgm:prSet/>
      <dgm:spPr/>
      <dgm:t>
        <a:bodyPr/>
        <a:lstStyle/>
        <a:p>
          <a:endParaRPr lang="es-ES"/>
        </a:p>
      </dgm:t>
    </dgm:pt>
    <dgm:pt modelId="{5F7A0E92-B225-420C-B540-FB03E6EF2768}" type="sibTrans" cxnId="{E615D339-5154-4275-923B-4F7BFC73F13B}">
      <dgm:prSet/>
      <dgm:spPr/>
      <dgm:t>
        <a:bodyPr/>
        <a:lstStyle/>
        <a:p>
          <a:endParaRPr lang="es-ES"/>
        </a:p>
      </dgm:t>
    </dgm:pt>
    <dgm:pt modelId="{BD93CCB2-B277-4C64-9C17-9EFB85177668}">
      <dgm:prSet custT="1"/>
      <dgm:spPr/>
      <dgm:t>
        <a:bodyPr anchor="ctr" anchorCtr="0"/>
        <a:lstStyle/>
        <a:p>
          <a:endParaRPr lang="de-DE" sz="2000" b="1" noProof="0" dirty="0"/>
        </a:p>
        <a:p>
          <a:r>
            <a:rPr lang="de-DE" sz="2000" b="1" noProof="0" dirty="0"/>
            <a:t>Er erfüllte mehrere prophetische Aufgaben, wie </a:t>
          </a:r>
          <a:r>
            <a:rPr lang="de-DE" sz="2000" b="1" noProof="0" dirty="0">
              <a:solidFill>
                <a:srgbClr val="C00000"/>
              </a:solidFill>
              <a:highlight>
                <a:srgbClr val="FDEBBF"/>
              </a:highlight>
            </a:rPr>
            <a:t>Erbauung</a:t>
          </a:r>
          <a:r>
            <a:rPr lang="de-DE" sz="2000" b="1" noProof="0" dirty="0"/>
            <a:t> (2 Kor. 8,6); </a:t>
          </a:r>
          <a:br>
            <a:rPr lang="de-DE" sz="2000" b="1" noProof="0" dirty="0"/>
          </a:br>
          <a:r>
            <a:rPr lang="de-DE" sz="2000" b="1" noProof="0" dirty="0">
              <a:solidFill>
                <a:srgbClr val="C00000"/>
              </a:solidFill>
              <a:highlight>
                <a:srgbClr val="FDEBBF"/>
              </a:highlight>
            </a:rPr>
            <a:t>Ermahnung</a:t>
          </a:r>
          <a:r>
            <a:rPr lang="de-DE" sz="2000" b="1" noProof="0" dirty="0">
              <a:solidFill>
                <a:srgbClr val="C00000"/>
              </a:solidFill>
            </a:rPr>
            <a:t> </a:t>
          </a:r>
          <a:r>
            <a:rPr lang="de-DE" sz="2000" b="1" noProof="0" dirty="0"/>
            <a:t>(Titus 2,6, 9, 15); </a:t>
          </a:r>
          <a:br>
            <a:rPr lang="de-DE" sz="2000" b="1" noProof="0" dirty="0"/>
          </a:br>
          <a:r>
            <a:rPr lang="de-DE" sz="2000" b="1" noProof="0" dirty="0"/>
            <a:t>und </a:t>
          </a:r>
          <a:r>
            <a:rPr lang="de-DE" sz="2000" b="1" noProof="0" dirty="0">
              <a:solidFill>
                <a:srgbClr val="C00000"/>
              </a:solidFill>
              <a:highlight>
                <a:srgbClr val="FDEBBF"/>
              </a:highlight>
            </a:rPr>
            <a:t>Trost</a:t>
          </a:r>
          <a:r>
            <a:rPr lang="de-DE" sz="2000" b="1" noProof="0" dirty="0">
              <a:highlight>
                <a:srgbClr val="FDEBBF"/>
              </a:highlight>
            </a:rPr>
            <a:t> </a:t>
          </a:r>
          <a:r>
            <a:rPr lang="de-DE" sz="2000" b="1" noProof="0" dirty="0"/>
            <a:t>(2 Kor. 7,13)</a:t>
          </a:r>
          <a:endParaRPr lang="en-US" sz="2000" noProof="0" dirty="0"/>
        </a:p>
      </dgm:t>
    </dgm:pt>
    <dgm:pt modelId="{F7A9E2E8-E791-4D33-8FF6-9B2E6C6A6A84}" type="parTrans" cxnId="{F532B54F-280E-4395-9D9B-C9A95897FB94}">
      <dgm:prSet/>
      <dgm:spPr/>
      <dgm:t>
        <a:bodyPr/>
        <a:lstStyle/>
        <a:p>
          <a:endParaRPr lang="es-ES"/>
        </a:p>
      </dgm:t>
    </dgm:pt>
    <dgm:pt modelId="{C153C0E2-6399-4F7C-B8A5-82F2D32F02C9}" type="sibTrans" cxnId="{F532B54F-280E-4395-9D9B-C9A95897FB94}">
      <dgm:prSet/>
      <dgm:spPr/>
      <dgm:t>
        <a:bodyPr/>
        <a:lstStyle/>
        <a:p>
          <a:endParaRPr lang="es-ES"/>
        </a:p>
      </dgm:t>
    </dgm:pt>
    <dgm:pt modelId="{0CD9C87F-F3C5-4322-A4A2-DC329651B87D}" type="pres">
      <dgm:prSet presAssocID="{95798E23-2DCC-4D1E-860D-9BC2623EF13F}" presName="Name0" presStyleCnt="0">
        <dgm:presLayoutVars>
          <dgm:dir/>
        </dgm:presLayoutVars>
      </dgm:prSet>
      <dgm:spPr/>
    </dgm:pt>
    <dgm:pt modelId="{3F9A3EB4-6162-484A-8B52-AE22C1BA9232}" type="pres">
      <dgm:prSet presAssocID="{2B214731-31FE-45DF-93A0-099E759A72A9}" presName="composite" presStyleCnt="0"/>
      <dgm:spPr/>
    </dgm:pt>
    <dgm:pt modelId="{BC0DF181-48D9-4AB2-B9FC-1400F4F01B95}" type="pres">
      <dgm:prSet presAssocID="{2B214731-31FE-45DF-93A0-099E759A72A9}" presName="Accent" presStyleLbl="alignAcc1" presStyleIdx="0" presStyleCnt="1" custLinFactX="-2109731" custLinFactNeighborX="-2200000"/>
      <dgm:spPr>
        <a:ln>
          <a:solidFill>
            <a:srgbClr val="454D9D"/>
          </a:solidFill>
        </a:ln>
      </dgm:spPr>
    </dgm:pt>
    <dgm:pt modelId="{2C5E8929-CDA2-4106-8C00-0950C6289CE4}" type="pres">
      <dgm:prSet presAssocID="{2B214731-31FE-45DF-93A0-099E759A72A9}" presName="Image" presStyleLbl="node1" presStyleIdx="0" presStyleCnt="1" custScaleX="292630" custScaleY="156145"/>
      <dgm:spPr>
        <a:blipFill rotWithShape="1">
          <a:blip xmlns:r="http://schemas.openxmlformats.org/officeDocument/2006/relationships" r:embed="rId1" cstate="hq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7000" b="-7000"/>
          </a:stretch>
        </a:blipFill>
      </dgm:spPr>
    </dgm:pt>
    <dgm:pt modelId="{03F4D236-E3C1-4DB8-AD79-7D8D3B476338}" type="pres">
      <dgm:prSet presAssocID="{2B214731-31FE-45DF-93A0-099E759A72A9}" presName="Child" presStyleLbl="revTx" presStyleIdx="0" presStyleCnt="1" custScaleX="272171" custLinFactNeighborY="848">
        <dgm:presLayoutVars>
          <dgm:bulletEnabled val="1"/>
        </dgm:presLayoutVars>
      </dgm:prSet>
      <dgm:spPr/>
    </dgm:pt>
    <dgm:pt modelId="{1A1624C9-5461-4E53-8EF3-6E9D0CBACC9F}" type="pres">
      <dgm:prSet presAssocID="{2B214731-31FE-45DF-93A0-099E759A72A9}" presName="Parent" presStyleLbl="alignNode1" presStyleIdx="0" presStyleCnt="1" custScaleX="274182" custScaleY="104508">
        <dgm:presLayoutVars>
          <dgm:bulletEnabled val="1"/>
        </dgm:presLayoutVars>
      </dgm:prSet>
      <dgm:spPr/>
    </dgm:pt>
  </dgm:ptLst>
  <dgm:cxnLst>
    <dgm:cxn modelId="{E615D339-5154-4275-923B-4F7BFC73F13B}" srcId="{95798E23-2DCC-4D1E-860D-9BC2623EF13F}" destId="{2B214731-31FE-45DF-93A0-099E759A72A9}" srcOrd="0" destOrd="0" parTransId="{B897F3B4-495F-44CD-B9D6-F1881644AE44}" sibTransId="{5F7A0E92-B225-420C-B540-FB03E6EF2768}"/>
    <dgm:cxn modelId="{64033563-E5F1-42DE-A5D5-DE780CFCE443}" type="presOf" srcId="{95798E23-2DCC-4D1E-860D-9BC2623EF13F}" destId="{0CD9C87F-F3C5-4322-A4A2-DC329651B87D}" srcOrd="0" destOrd="0" presId="urn:microsoft.com/office/officeart/2008/layout/TitlePictureLineup"/>
    <dgm:cxn modelId="{F532B54F-280E-4395-9D9B-C9A95897FB94}" srcId="{2B214731-31FE-45DF-93A0-099E759A72A9}" destId="{BD93CCB2-B277-4C64-9C17-9EFB85177668}" srcOrd="0" destOrd="0" parTransId="{F7A9E2E8-E791-4D33-8FF6-9B2E6C6A6A84}" sibTransId="{C153C0E2-6399-4F7C-B8A5-82F2D32F02C9}"/>
    <dgm:cxn modelId="{30AAEB7A-1E97-4E42-ABB3-9DAF9CB38C09}" type="presOf" srcId="{2B214731-31FE-45DF-93A0-099E759A72A9}" destId="{1A1624C9-5461-4E53-8EF3-6E9D0CBACC9F}" srcOrd="0" destOrd="0" presId="urn:microsoft.com/office/officeart/2008/layout/TitlePictureLineup"/>
    <dgm:cxn modelId="{08AAEDBC-25D5-425C-A209-C5FDD131148A}" type="presOf" srcId="{BD93CCB2-B277-4C64-9C17-9EFB85177668}" destId="{03F4D236-E3C1-4DB8-AD79-7D8D3B476338}" srcOrd="0" destOrd="0" presId="urn:microsoft.com/office/officeart/2008/layout/TitlePictureLineup"/>
    <dgm:cxn modelId="{C977AFBB-CCC8-44DD-9854-305ACC74CA24}" type="presParOf" srcId="{0CD9C87F-F3C5-4322-A4A2-DC329651B87D}" destId="{3F9A3EB4-6162-484A-8B52-AE22C1BA9232}" srcOrd="0" destOrd="0" presId="urn:microsoft.com/office/officeart/2008/layout/TitlePictureLineup"/>
    <dgm:cxn modelId="{01DF3CD3-5CC8-4BC9-A0BB-C9DB7B29DDCD}" type="presParOf" srcId="{3F9A3EB4-6162-484A-8B52-AE22C1BA9232}" destId="{BC0DF181-48D9-4AB2-B9FC-1400F4F01B95}" srcOrd="0" destOrd="0" presId="urn:microsoft.com/office/officeart/2008/layout/TitlePictureLineup"/>
    <dgm:cxn modelId="{70A7D457-25F4-4152-AA6A-CF0DBF158BB0}" type="presParOf" srcId="{3F9A3EB4-6162-484A-8B52-AE22C1BA9232}" destId="{2C5E8929-CDA2-4106-8C00-0950C6289CE4}" srcOrd="1" destOrd="0" presId="urn:microsoft.com/office/officeart/2008/layout/TitlePictureLineup"/>
    <dgm:cxn modelId="{4B6F6C10-7C80-4554-85BF-2FB0E6740814}" type="presParOf" srcId="{3F9A3EB4-6162-484A-8B52-AE22C1BA9232}" destId="{03F4D236-E3C1-4DB8-AD79-7D8D3B476338}" srcOrd="2" destOrd="0" presId="urn:microsoft.com/office/officeart/2008/layout/TitlePictureLineup"/>
    <dgm:cxn modelId="{08C8BBB2-F1A2-48F3-9744-C5F7B55EE7F5}" type="presParOf" srcId="{3F9A3EB4-6162-484A-8B52-AE22C1BA9232}" destId="{1A1624C9-5461-4E53-8EF3-6E9D0CBACC9F}" srcOrd="3" destOrd="0" presId="urn:microsoft.com/office/officeart/2008/layout/TitlePictureLineup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4D3CF86-DE88-4173-BB50-CB625C2784C1}">
      <dsp:nvSpPr>
        <dsp:cNvPr id="0" name=""/>
        <dsp:cNvSpPr/>
      </dsp:nvSpPr>
      <dsp:spPr>
        <a:xfrm>
          <a:off x="3339" y="699579"/>
          <a:ext cx="3771905" cy="2549284"/>
        </a:xfrm>
        <a:prstGeom prst="round2SameRect">
          <a:avLst>
            <a:gd name="adj1" fmla="val 8000"/>
            <a:gd name="adj2" fmla="val 0"/>
          </a:avLst>
        </a:prstGeom>
        <a:solidFill>
          <a:schemeClr val="accent1">
            <a:lumMod val="20000"/>
            <a:lumOff val="80000"/>
            <a:alpha val="90000"/>
          </a:schemeClr>
        </a:solidFill>
        <a:ln w="12700" cap="flat" cmpd="sng" algn="ctr">
          <a:solidFill>
            <a:schemeClr val="accent1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5400" tIns="76200" rIns="25400" bIns="25400" numCol="1" spcCol="1270" anchor="t" anchorCtr="0">
          <a:noAutofit/>
        </a:bodyPr>
        <a:lstStyle/>
        <a:p>
          <a:pPr marL="0" lvl="1" indent="0" algn="ctr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de-DE" sz="2000" b="1" kern="1200" noProof="0" dirty="0"/>
            <a:t>Ihre Hauptaufgabe war es, </a:t>
          </a:r>
          <a:br>
            <a:rPr lang="de-DE" sz="2000" b="1" kern="1200" noProof="0" dirty="0"/>
          </a:br>
          <a:r>
            <a:rPr lang="de-DE" sz="2000" b="1" kern="1200" noProof="0" dirty="0"/>
            <a:t>Menschen </a:t>
          </a:r>
          <a:br>
            <a:rPr lang="de-DE" sz="2000" b="1" kern="1200" noProof="0" dirty="0"/>
          </a:br>
          <a:r>
            <a:rPr lang="de-DE" sz="2000" b="1" kern="1200" noProof="0" dirty="0"/>
            <a:t>zu JESUS zu führen</a:t>
          </a:r>
          <a:br>
            <a:rPr lang="de-DE" sz="2000" b="1" kern="1200" noProof="0" dirty="0"/>
          </a:br>
          <a:r>
            <a:rPr lang="de-DE" sz="2000" b="1" kern="1200" dirty="0">
              <a:solidFill>
                <a:schemeClr val="accent2">
                  <a:lumMod val="75000"/>
                </a:schemeClr>
              </a:solidFill>
            </a:rPr>
            <a:t> </a:t>
          </a:r>
          <a:r>
            <a:rPr lang="de-DE" sz="2000" b="1" kern="1200" dirty="0">
              <a:solidFill>
                <a:prstClr val="black"/>
              </a:solidFill>
            </a:rPr>
            <a:t>„… die das Zeugnis Jesu haben. … Das </a:t>
          </a:r>
          <a:r>
            <a:rPr lang="de-DE" sz="2000" b="1" kern="1200" dirty="0">
              <a:solidFill>
                <a:prstClr val="black"/>
              </a:solidFill>
              <a:effectLst>
                <a:outerShdw blurRad="50800" dist="50800" dir="8700000" algn="ctr" rotWithShape="0">
                  <a:srgbClr val="B83E0A">
                    <a:lumMod val="60000"/>
                    <a:lumOff val="40000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Zeugnis JESU </a:t>
          </a:r>
          <a:r>
            <a:rPr lang="de-DE" sz="2000" b="1" kern="1200" dirty="0">
              <a:solidFill>
                <a:prstClr val="black"/>
              </a:solidFill>
            </a:rPr>
            <a:t>aber ist </a:t>
          </a:r>
          <a:br>
            <a:rPr lang="de-DE" sz="2000" b="1" kern="1200" dirty="0">
              <a:solidFill>
                <a:prstClr val="black"/>
              </a:solidFill>
            </a:rPr>
          </a:br>
          <a:r>
            <a:rPr lang="de-DE" sz="2000" b="1" kern="1200" dirty="0">
              <a:solidFill>
                <a:prstClr val="black"/>
              </a:solidFill>
            </a:rPr>
            <a:t>der </a:t>
          </a:r>
          <a:r>
            <a:rPr lang="de-DE" sz="2000" b="1" kern="1200" dirty="0">
              <a:solidFill>
                <a:prstClr val="black"/>
              </a:solidFill>
              <a:effectLst>
                <a:outerShdw blurRad="50800" dist="50800" dir="8700000" algn="ctr" rotWithShape="0">
                  <a:schemeClr val="accent2">
                    <a:lumMod val="60000"/>
                    <a:lumOff val="40000"/>
                  </a:schemeClr>
                </a:outerShdw>
              </a:effectLst>
            </a:rPr>
            <a:t>GEIST DER WEISSAGUNG</a:t>
          </a:r>
          <a:r>
            <a:rPr lang="de-DE" sz="2000" b="1" kern="1200" dirty="0">
              <a:solidFill>
                <a:prstClr val="black"/>
              </a:solidFill>
            </a:rPr>
            <a:t>.“ </a:t>
          </a:r>
          <a:br>
            <a:rPr lang="de-DE" sz="2000" b="1" kern="1200" noProof="0" dirty="0"/>
          </a:br>
          <a:endParaRPr lang="en-US" sz="2000" kern="1200" noProof="0" dirty="0"/>
        </a:p>
      </dsp:txBody>
      <dsp:txXfrm>
        <a:off x="63072" y="759312"/>
        <a:ext cx="3652439" cy="2489551"/>
      </dsp:txXfrm>
    </dsp:sp>
    <dsp:sp modelId="{83303C94-F2EE-4E3F-8B8F-C30B43A7A5F7}">
      <dsp:nvSpPr>
        <dsp:cNvPr id="0" name=""/>
        <dsp:cNvSpPr/>
      </dsp:nvSpPr>
      <dsp:spPr>
        <a:xfrm>
          <a:off x="3339" y="3207872"/>
          <a:ext cx="3771905" cy="1123628"/>
        </a:xfrm>
        <a:prstGeom prst="rect">
          <a:avLst/>
        </a:prstGeom>
        <a:gradFill rotWithShape="1">
          <a:gsLst>
            <a:gs pos="0">
              <a:schemeClr val="accent1">
                <a:tint val="97000"/>
                <a:satMod val="115000"/>
                <a:lumMod val="114000"/>
              </a:schemeClr>
            </a:gs>
            <a:gs pos="60000">
              <a:schemeClr val="accent1"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1">
                <a:shade val="91000"/>
                <a:satMod val="100000"/>
              </a:schemeClr>
            </a:gs>
          </a:gsLst>
          <a:lin ang="5400000" scaled="0"/>
        </a:gradFill>
        <a:ln w="12700" cap="flat" cmpd="sng" algn="ctr">
          <a:solidFill>
            <a:schemeClr val="accent1"/>
          </a:solidFill>
          <a:prstDash val="solid"/>
        </a:ln>
        <a:effectLst>
          <a:outerShdw blurRad="50800" dist="31750" dir="8700000" sy="98000" rotWithShape="0">
            <a:schemeClr val="bg1">
              <a:alpha val="47000"/>
            </a:scheme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dsp:style>
      <dsp:txBody>
        <a:bodyPr spcFirstLastPara="0" vert="horz" wrap="square" lIns="72390" tIns="0" rIns="24130" bIns="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Zeugnis</a:t>
          </a:r>
          <a:r>
            <a:rPr lang="en-US" sz="19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von JESUS </a:t>
          </a:r>
          <a:r>
            <a:rPr lang="en-US" sz="19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abzulegen</a:t>
          </a:r>
          <a:r>
            <a:rPr lang="en-US" sz="19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19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mit</a:t>
          </a:r>
          <a:r>
            <a:rPr lang="en-US" sz="19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19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Hilfe</a:t>
          </a:r>
          <a:r>
            <a:rPr lang="en-US" sz="19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des </a:t>
          </a:r>
          <a:r>
            <a:rPr lang="en-US" sz="2000" b="1" kern="1200" noProof="0" dirty="0" err="1">
              <a:solidFill>
                <a:prstClr val="black"/>
              </a:solidFill>
              <a:latin typeface="Aptos" panose="02110004020202020204"/>
              <a:ea typeface="+mn-ea"/>
              <a:cs typeface="+mn-cs"/>
            </a:rPr>
            <a:t>Geistes</a:t>
          </a:r>
          <a:r>
            <a:rPr lang="en-US" sz="2000" b="1" kern="1200" noProof="0" dirty="0">
              <a:solidFill>
                <a:prstClr val="black"/>
              </a:solidFill>
              <a:latin typeface="Aptos" panose="02110004020202020204"/>
              <a:ea typeface="+mn-ea"/>
              <a:cs typeface="+mn-cs"/>
            </a:rPr>
            <a:t> der </a:t>
          </a:r>
          <a:r>
            <a:rPr lang="en-US" sz="2000" b="1" kern="1200" noProof="0" dirty="0" err="1">
              <a:solidFill>
                <a:prstClr val="black"/>
              </a:solidFill>
              <a:latin typeface="Aptos" panose="02110004020202020204"/>
              <a:ea typeface="+mn-ea"/>
              <a:cs typeface="+mn-cs"/>
            </a:rPr>
            <a:t>Weissagung</a:t>
          </a:r>
          <a:r>
            <a:rPr lang="en-US" sz="2000" b="1" kern="1200" noProof="0" dirty="0">
              <a:solidFill>
                <a:prstClr val="black"/>
              </a:solidFill>
              <a:latin typeface="Aptos" panose="02110004020202020204"/>
              <a:ea typeface="+mn-ea"/>
              <a:cs typeface="+mn-cs"/>
            </a:rPr>
            <a:t> </a:t>
          </a:r>
          <a:r>
            <a:rPr lang="en-US" sz="1800" b="1" kern="1200" noProof="0" dirty="0">
              <a:solidFill>
                <a:prstClr val="black"/>
              </a:solidFill>
              <a:latin typeface="Aptos" panose="02110004020202020204"/>
              <a:ea typeface="+mn-ea"/>
              <a:cs typeface="+mn-cs"/>
            </a:rPr>
            <a:t>(</a:t>
          </a:r>
          <a:r>
            <a:rPr lang="en-US" sz="1800" b="1" kern="1200" noProof="0" dirty="0" err="1">
              <a:solidFill>
                <a:prstClr val="black"/>
              </a:solidFill>
              <a:latin typeface="Aptos" panose="02110004020202020204"/>
              <a:ea typeface="+mn-ea"/>
              <a:cs typeface="+mn-cs"/>
            </a:rPr>
            <a:t>EGWhite</a:t>
          </a:r>
          <a:r>
            <a:rPr lang="en-US" sz="1800" b="1" kern="1200" noProof="0" dirty="0">
              <a:solidFill>
                <a:prstClr val="black"/>
              </a:solidFill>
              <a:latin typeface="Aptos" panose="02110004020202020204"/>
              <a:ea typeface="+mn-ea"/>
              <a:cs typeface="+mn-cs"/>
            </a:rPr>
            <a:t>).</a:t>
          </a:r>
        </a:p>
      </dsp:txBody>
      <dsp:txXfrm>
        <a:off x="3339" y="3207872"/>
        <a:ext cx="2656271" cy="1123628"/>
      </dsp:txXfrm>
    </dsp:sp>
    <dsp:sp modelId="{A381FCC2-366C-484C-80F3-42AFE9B46DAC}">
      <dsp:nvSpPr>
        <dsp:cNvPr id="0" name=""/>
        <dsp:cNvSpPr/>
      </dsp:nvSpPr>
      <dsp:spPr>
        <a:xfrm>
          <a:off x="2725992" y="3296373"/>
          <a:ext cx="925037" cy="925037"/>
        </a:xfrm>
        <a:prstGeom prst="ellipse">
          <a:avLst/>
        </a:prstGeom>
        <a:blipFill dpi="0" rotWithShape="1">
          <a:blip xmlns:r="http://schemas.openxmlformats.org/officeDocument/2006/relationships" r:embed="rId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7811" t="-2437" r="-17169" b="-59875"/>
          </a:stretch>
        </a:blipFill>
        <a:ln w="127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3EE713CA-5DC2-499E-9B70-F3055F077623}">
      <dsp:nvSpPr>
        <dsp:cNvPr id="0" name=""/>
        <dsp:cNvSpPr/>
      </dsp:nvSpPr>
      <dsp:spPr>
        <a:xfrm>
          <a:off x="4004417" y="695223"/>
          <a:ext cx="3771905" cy="2515172"/>
        </a:xfrm>
        <a:prstGeom prst="round2SameRect">
          <a:avLst>
            <a:gd name="adj1" fmla="val 8000"/>
            <a:gd name="adj2" fmla="val 0"/>
          </a:avLst>
        </a:prstGeom>
        <a:solidFill>
          <a:schemeClr val="accent5">
            <a:lumMod val="20000"/>
            <a:lumOff val="80000"/>
            <a:alpha val="90000"/>
          </a:schemeClr>
        </a:solidFill>
        <a:ln w="12700" cap="flat" cmpd="sng" algn="ctr">
          <a:solidFill>
            <a:schemeClr val="accent5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5400" tIns="76200" rIns="25400" bIns="25400" numCol="1" spcCol="1270" anchor="t" anchorCtr="0">
          <a:noAutofit/>
        </a:bodyPr>
        <a:lstStyle/>
        <a:p>
          <a:pPr marL="0" lvl="1" indent="0" algn="ctr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de-DE" sz="2000" b="1" kern="1200" noProof="0" dirty="0">
              <a:latin typeface="Aptos" panose="02110004020202020204"/>
              <a:ea typeface="+mn-ea"/>
              <a:cs typeface="+mn-cs"/>
            </a:rPr>
            <a:t>Sie enthüllten Ereignisse, </a:t>
          </a:r>
          <a:br>
            <a:rPr lang="de-DE" sz="2000" b="1" kern="1200" noProof="0" dirty="0">
              <a:latin typeface="Aptos" panose="02110004020202020204"/>
              <a:ea typeface="+mn-ea"/>
              <a:cs typeface="+mn-cs"/>
            </a:rPr>
          </a:br>
          <a:r>
            <a:rPr lang="de-DE" sz="2000" b="1" kern="1200" noProof="0" dirty="0">
              <a:latin typeface="Aptos" panose="02110004020202020204"/>
              <a:ea typeface="+mn-ea"/>
              <a:cs typeface="+mn-cs"/>
            </a:rPr>
            <a:t>die bis in die Gegenwart reichen</a:t>
          </a:r>
          <a:br>
            <a:rPr lang="de-DE" sz="2000" b="1" kern="1200" noProof="0" dirty="0">
              <a:latin typeface="Aptos" panose="02110004020202020204"/>
              <a:ea typeface="+mn-ea"/>
              <a:cs typeface="+mn-cs"/>
            </a:rPr>
          </a:br>
          <a:r>
            <a:rPr lang="de-DE" sz="2000" b="1" kern="1200" dirty="0">
              <a:solidFill>
                <a:schemeClr val="accent2">
                  <a:lumMod val="75000"/>
                </a:schemeClr>
              </a:solidFill>
            </a:rPr>
            <a:t>Off. 1,1:</a:t>
          </a:r>
          <a:br>
            <a:rPr lang="de-DE" sz="2000" b="1" kern="1200" dirty="0">
              <a:solidFill>
                <a:schemeClr val="accent2">
                  <a:lumMod val="75000"/>
                </a:schemeClr>
              </a:solidFill>
            </a:rPr>
          </a:br>
          <a:r>
            <a:rPr lang="de-DE" sz="2000" b="1" kern="1200" dirty="0">
              <a:solidFill>
                <a:schemeClr val="tx1"/>
              </a:solidFill>
            </a:rPr>
            <a:t>„… Seinen Knechten zu zeigen, </a:t>
          </a:r>
          <a:r>
            <a:rPr lang="de-DE" sz="2000" b="1" kern="1200" dirty="0">
              <a:solidFill>
                <a:prstClr val="black"/>
              </a:solidFill>
              <a:effectLst>
                <a:outerShdw blurRad="50800" dist="50800" dir="8700000" algn="ctr" rotWithShape="0">
                  <a:srgbClr val="B83E0A">
                    <a:lumMod val="60000"/>
                    <a:lumOff val="40000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was </a:t>
          </a:r>
          <a:r>
            <a:rPr lang="de-DE" sz="2000" b="1" kern="1200" dirty="0">
              <a:solidFill>
                <a:schemeClr val="tx1"/>
              </a:solidFill>
            </a:rPr>
            <a:t>in Kürze </a:t>
          </a:r>
          <a:br>
            <a:rPr lang="de-DE" sz="2000" b="1" kern="1200" dirty="0">
              <a:solidFill>
                <a:schemeClr val="tx1"/>
              </a:solidFill>
            </a:rPr>
          </a:br>
          <a:r>
            <a:rPr lang="de-DE" sz="2000" b="1" kern="1200" dirty="0">
              <a:solidFill>
                <a:prstClr val="black"/>
              </a:solidFill>
              <a:effectLst>
                <a:outerShdw blurRad="50800" dist="50800" dir="8700000" algn="ctr" rotWithShape="0">
                  <a:srgbClr val="B83E0A">
                    <a:lumMod val="60000"/>
                    <a:lumOff val="40000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geschehen soll</a:t>
          </a:r>
          <a:r>
            <a:rPr lang="de-DE" sz="2000" b="1" kern="1200" dirty="0">
              <a:solidFill>
                <a:schemeClr val="tx1"/>
              </a:solidFill>
            </a:rPr>
            <a:t>…“</a:t>
          </a:r>
          <a:br>
            <a:rPr lang="de-DE" sz="2000" b="1" kern="1200" dirty="0">
              <a:solidFill>
                <a:schemeClr val="accent2">
                  <a:lumMod val="75000"/>
                </a:schemeClr>
              </a:solidFill>
            </a:rPr>
          </a:br>
          <a:endParaRPr lang="en-US" sz="2000" b="1" kern="1200" noProof="0" dirty="0">
            <a:latin typeface="Aptos" panose="02110004020202020204"/>
            <a:ea typeface="+mn-ea"/>
            <a:cs typeface="+mn-cs"/>
          </a:endParaRPr>
        </a:p>
      </dsp:txBody>
      <dsp:txXfrm>
        <a:off x="4063350" y="754156"/>
        <a:ext cx="3654039" cy="2456239"/>
      </dsp:txXfrm>
    </dsp:sp>
    <dsp:sp modelId="{A7D34FEE-7DA6-4B37-BBED-CAA95D76B4CC}">
      <dsp:nvSpPr>
        <dsp:cNvPr id="0" name=""/>
        <dsp:cNvSpPr/>
      </dsp:nvSpPr>
      <dsp:spPr>
        <a:xfrm>
          <a:off x="4004443" y="3170119"/>
          <a:ext cx="3771905" cy="1176921"/>
        </a:xfrm>
        <a:prstGeom prst="rect">
          <a:avLst/>
        </a:prstGeom>
        <a:gradFill rotWithShape="1">
          <a:gsLst>
            <a:gs pos="0">
              <a:schemeClr val="accent5">
                <a:tint val="97000"/>
                <a:satMod val="115000"/>
                <a:lumMod val="114000"/>
              </a:schemeClr>
            </a:gs>
            <a:gs pos="60000">
              <a:schemeClr val="accent5"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5">
                <a:shade val="91000"/>
                <a:satMod val="100000"/>
              </a:schemeClr>
            </a:gs>
          </a:gsLst>
          <a:lin ang="5400000" scaled="0"/>
        </a:gradFill>
        <a:ln w="12700" cap="flat" cmpd="sng" algn="ctr">
          <a:solidFill>
            <a:schemeClr val="accent5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hemeClr val="accent5"/>
        </a:lnRef>
        <a:fillRef idx="3">
          <a:schemeClr val="accent5"/>
        </a:fillRef>
        <a:effectRef idx="2">
          <a:schemeClr val="accent5"/>
        </a:effectRef>
        <a:fontRef idx="minor">
          <a:schemeClr val="lt1"/>
        </a:fontRef>
      </dsp:style>
      <dsp:txBody>
        <a:bodyPr spcFirstLastPara="0" vert="horz" wrap="square" lIns="76200" tIns="0" rIns="2540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Ankündigung</a:t>
          </a:r>
          <a: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der </a:t>
          </a:r>
          <a:r>
            <a:rPr lang="en-US" sz="2000" b="1" kern="1200" noProof="0" dirty="0">
              <a:solidFill>
                <a:prstClr val="black"/>
              </a:solidFill>
              <a:effectLst>
                <a:outerShdw blurRad="50800" dist="50800" dir="8700000" algn="ctr" rotWithShape="0">
                  <a:srgbClr val="B83E0A">
                    <a:lumMod val="60000"/>
                    <a:lumOff val="40000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Zukunft</a:t>
          </a:r>
          <a: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=</a:t>
          </a:r>
          <a:b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</a:br>
          <a:r>
            <a:rPr lang="en-US" sz="2000" b="1" kern="1200" noProof="0" dirty="0">
              <a:solidFill>
                <a:prstClr val="black"/>
              </a:solidFill>
              <a:effectLst>
                <a:outerShdw blurRad="50800" dist="50800" dir="8700000" algn="ctr" rotWithShape="0">
                  <a:srgbClr val="B83E0A">
                    <a:lumMod val="60000"/>
                    <a:lumOff val="40000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PROPHEZEIUNG</a:t>
          </a:r>
          <a:b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</a:br>
          <a:r>
            <a:rPr lang="en-US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Vorhersage</a:t>
          </a:r>
          <a:endParaRPr lang="en-US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4004443" y="3170119"/>
        <a:ext cx="2656271" cy="1176921"/>
      </dsp:txXfrm>
    </dsp:sp>
    <dsp:sp modelId="{404A7F00-D70F-40DB-A253-54411E61105B}">
      <dsp:nvSpPr>
        <dsp:cNvPr id="0" name=""/>
        <dsp:cNvSpPr/>
      </dsp:nvSpPr>
      <dsp:spPr>
        <a:xfrm>
          <a:off x="6741584" y="3290824"/>
          <a:ext cx="925037" cy="925037"/>
        </a:xfrm>
        <a:prstGeom prst="ellipse">
          <a:avLst/>
        </a:prstGeom>
        <a:blipFill dpi="0" rotWithShape="1">
          <a:blip xmlns:r="http://schemas.openxmlformats.org/officeDocument/2006/relationships"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20098" t="-23252" r="-13077" b="-46138"/>
          </a:stretch>
        </a:blipFill>
        <a:ln w="12700" cap="flat" cmpd="sng" algn="ctr">
          <a:solidFill>
            <a:schemeClr val="accent3">
              <a:tint val="40000"/>
              <a:alpha val="90000"/>
              <a:hueOff val="5364544"/>
              <a:satOff val="-1668"/>
              <a:lumOff val="-169"/>
              <a:alphaOff val="0"/>
            </a:schemeClr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B93B6972-D6BF-4224-8F58-E4363ABE05A9}">
      <dsp:nvSpPr>
        <dsp:cNvPr id="0" name=""/>
        <dsp:cNvSpPr/>
      </dsp:nvSpPr>
      <dsp:spPr>
        <a:xfrm>
          <a:off x="8005495" y="695214"/>
          <a:ext cx="3771905" cy="2557748"/>
        </a:xfrm>
        <a:prstGeom prst="round2SameRect">
          <a:avLst>
            <a:gd name="adj1" fmla="val 8000"/>
            <a:gd name="adj2" fmla="val 0"/>
          </a:avLst>
        </a:prstGeom>
        <a:solidFill>
          <a:schemeClr val="accent2">
            <a:lumMod val="20000"/>
            <a:lumOff val="80000"/>
            <a:alpha val="90000"/>
          </a:schemeClr>
        </a:solidFill>
        <a:ln w="12700" cap="flat" cmpd="sng" algn="ctr">
          <a:solidFill>
            <a:schemeClr val="accent2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5400" tIns="76200" rIns="25400" bIns="25400" numCol="1" spcCol="1270" anchor="t" anchorCtr="0">
          <a:noAutofit/>
        </a:bodyPr>
        <a:lstStyle/>
        <a:p>
          <a:pPr marL="0" lvl="1" indent="0" algn="ctr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de-DE" sz="2000" b="1" kern="1200" noProof="0" dirty="0"/>
            <a:t>Eine starke Gemeinde </a:t>
          </a:r>
          <a:br>
            <a:rPr lang="de-DE" sz="2000" b="1" kern="1200" noProof="0" dirty="0"/>
          </a:br>
          <a:r>
            <a:rPr lang="de-DE" sz="2000" b="1" kern="1200" noProof="0" dirty="0"/>
            <a:t>zu errichten, </a:t>
          </a:r>
          <a:br>
            <a:rPr lang="de-DE" sz="2000" b="1" kern="1200" noProof="0" dirty="0"/>
          </a:br>
          <a:r>
            <a:rPr lang="de-DE" sz="2000" b="1" kern="1200" noProof="0" dirty="0"/>
            <a:t>die den Angriffen des Feindes standhalten kann</a:t>
          </a:r>
          <a:br>
            <a:rPr lang="de-DE" sz="2000" b="1" kern="1200" noProof="0" dirty="0"/>
          </a:br>
          <a:r>
            <a:rPr lang="de-DE" sz="2000" b="1" kern="1200" noProof="0" dirty="0">
              <a:solidFill>
                <a:srgbClr val="B83E0A">
                  <a:lumMod val="75000"/>
                </a:srgbClr>
              </a:solidFill>
              <a:latin typeface="Aptos" panose="02110004020202020204"/>
              <a:ea typeface="+mn-ea"/>
              <a:cs typeface="+mn-cs"/>
            </a:rPr>
            <a:t>Eph. 4,11-12:</a:t>
          </a:r>
          <a:br>
            <a:rPr lang="de-DE" sz="2000" b="1" kern="1200" noProof="0" dirty="0">
              <a:solidFill>
                <a:srgbClr val="B83E0A">
                  <a:lumMod val="75000"/>
                </a:srgbClr>
              </a:solidFill>
              <a:latin typeface="Aptos" panose="02110004020202020204"/>
              <a:ea typeface="+mn-ea"/>
              <a:cs typeface="+mn-cs"/>
            </a:rPr>
          </a:br>
          <a:r>
            <a:rPr lang="de-DE" sz="2000" b="1" kern="1200" noProof="0" dirty="0">
              <a:solidFill>
                <a:srgbClr val="B83E0A">
                  <a:lumMod val="75000"/>
                </a:srgbClr>
              </a:solidFill>
              <a:latin typeface="Aptos" panose="02110004020202020204"/>
              <a:ea typeface="+mn-ea"/>
              <a:cs typeface="+mn-cs"/>
            </a:rPr>
            <a:t>„… zugerüstet … </a:t>
          </a:r>
          <a:br>
            <a:rPr lang="de-DE" sz="2000" b="1" kern="1200" noProof="0" dirty="0">
              <a:solidFill>
                <a:srgbClr val="B83E0A">
                  <a:lumMod val="75000"/>
                </a:srgbClr>
              </a:solidFill>
              <a:latin typeface="Aptos" panose="02110004020202020204"/>
              <a:ea typeface="+mn-ea"/>
              <a:cs typeface="+mn-cs"/>
            </a:rPr>
          </a:br>
          <a:r>
            <a:rPr lang="de-DE" sz="2000" b="1" kern="1200" noProof="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zum</a:t>
          </a:r>
          <a:r>
            <a:rPr lang="de-DE" sz="2000" b="1" kern="1200" noProof="0" dirty="0">
              <a:solidFill>
                <a:prstClr val="black"/>
              </a:solidFill>
              <a:effectLst>
                <a:outerShdw blurRad="50800" dist="50800" dir="8700000" algn="ctr" rotWithShape="0">
                  <a:srgbClr val="B83E0A">
                    <a:lumMod val="60000"/>
                    <a:lumOff val="40000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 Werk des Dienstes</a:t>
          </a:r>
          <a:r>
            <a:rPr lang="de-DE" sz="2000" b="1" kern="1200" noProof="0" dirty="0">
              <a:solidFill>
                <a:srgbClr val="B83E0A">
                  <a:lumMod val="75000"/>
                </a:srgbClr>
              </a:solidFill>
              <a:latin typeface="Aptos" panose="02110004020202020204"/>
              <a:ea typeface="+mn-ea"/>
              <a:cs typeface="+mn-cs"/>
            </a:rPr>
            <a:t>…“</a:t>
          </a:r>
          <a:endParaRPr lang="en-US" sz="2000" b="1" kern="1200" noProof="0" dirty="0">
            <a:solidFill>
              <a:srgbClr val="B83E0A">
                <a:lumMod val="75000"/>
              </a:srgbClr>
            </a:solidFill>
            <a:latin typeface="Aptos" panose="02110004020202020204"/>
            <a:ea typeface="+mn-ea"/>
            <a:cs typeface="+mn-cs"/>
          </a:endParaRPr>
        </a:p>
      </dsp:txBody>
      <dsp:txXfrm>
        <a:off x="8065426" y="755145"/>
        <a:ext cx="3652043" cy="2497817"/>
      </dsp:txXfrm>
    </dsp:sp>
    <dsp:sp modelId="{4D9EC3F5-2B61-4178-AF40-07178C6999D4}">
      <dsp:nvSpPr>
        <dsp:cNvPr id="0" name=""/>
        <dsp:cNvSpPr/>
      </dsp:nvSpPr>
      <dsp:spPr>
        <a:xfrm>
          <a:off x="7973594" y="3159477"/>
          <a:ext cx="3771905" cy="1198181"/>
        </a:xfrm>
        <a:prstGeom prst="rect">
          <a:avLst/>
        </a:prstGeom>
        <a:gradFill rotWithShape="1">
          <a:gsLst>
            <a:gs pos="0">
              <a:schemeClr val="accent2">
                <a:tint val="97000"/>
                <a:satMod val="115000"/>
                <a:lumMod val="114000"/>
              </a:schemeClr>
            </a:gs>
            <a:gs pos="60000">
              <a:schemeClr val="accent2"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2">
                <a:shade val="91000"/>
                <a:satMod val="100000"/>
              </a:schemeClr>
            </a:gs>
          </a:gsLst>
          <a:lin ang="5400000" scaled="0"/>
        </a:gradFill>
        <a:ln w="12700" cap="flat" cmpd="sng" algn="ctr">
          <a:solidFill>
            <a:schemeClr val="accent2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dsp:style>
      <dsp:txBody>
        <a:bodyPr spcFirstLastPara="0" vert="horz" wrap="square" lIns="76200" tIns="0" rIns="2540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noProof="0" dirty="0" err="1">
              <a:solidFill>
                <a:prstClr val="black"/>
              </a:solidFill>
              <a:effectLst>
                <a:outerShdw blurRad="50800" dist="50800" dir="8700000" algn="ctr" rotWithShape="0">
                  <a:srgbClr val="B83E0A">
                    <a:lumMod val="60000"/>
                    <a:lumOff val="40000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Unterweisung</a:t>
          </a:r>
          <a:r>
            <a:rPr lang="en-US" sz="2000" b="1" kern="1200" noProof="0" dirty="0">
              <a:solidFill>
                <a:prstClr val="black"/>
              </a:solidFill>
              <a:effectLst>
                <a:outerShdw blurRad="50800" dist="50800" dir="8700000" algn="ctr" rotWithShape="0">
                  <a:srgbClr val="B83E0A">
                    <a:lumMod val="60000"/>
                    <a:lumOff val="40000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  </a:t>
          </a:r>
          <a:br>
            <a:rPr lang="en-US" sz="2000" b="1" kern="1200" noProof="0" dirty="0">
              <a:solidFill>
                <a:prstClr val="black"/>
              </a:solidFill>
              <a:effectLst>
                <a:outerShdw blurRad="50800" dist="50800" dir="8700000" algn="ctr" rotWithShape="0">
                  <a:srgbClr val="B83E0A">
                    <a:lumMod val="60000"/>
                    <a:lumOff val="40000"/>
                  </a:srgbClr>
                </a:outerShdw>
              </a:effectLst>
              <a:latin typeface="Aptos" panose="02110004020202020204"/>
              <a:ea typeface="+mn-ea"/>
              <a:cs typeface="+mn-cs"/>
            </a:rPr>
          </a:br>
          <a: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und </a:t>
          </a:r>
          <a:b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</a:br>
          <a:r>
            <a:rPr lang="en-US" sz="2000" b="1" kern="1200" noProof="0" dirty="0">
              <a:solidFill>
                <a:prstClr val="black"/>
              </a:solidFill>
              <a:effectLst>
                <a:outerShdw blurRad="50800" dist="50800" dir="8700000" algn="ctr" rotWithShape="0">
                  <a:srgbClr val="B83E0A">
                    <a:lumMod val="60000"/>
                    <a:lumOff val="40000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Aufbau </a:t>
          </a:r>
          <a:br>
            <a:rPr lang="en-US" sz="2000" b="1" kern="1200" noProof="0" dirty="0">
              <a:solidFill>
                <a:prstClr val="black"/>
              </a:solidFill>
              <a:effectLst>
                <a:outerShdw blurRad="50800" dist="50800" dir="8700000" algn="ctr" rotWithShape="0">
                  <a:srgbClr val="B83E0A">
                    <a:lumMod val="60000"/>
                    <a:lumOff val="40000"/>
                  </a:srgbClr>
                </a:outerShdw>
              </a:effectLst>
              <a:latin typeface="Aptos" panose="02110004020202020204"/>
              <a:ea typeface="+mn-ea"/>
              <a:cs typeface="+mn-cs"/>
            </a:rPr>
          </a:br>
          <a:r>
            <a:rPr lang="en-US" sz="2000" b="1" kern="1200" noProof="0" dirty="0">
              <a:solidFill>
                <a:prstClr val="black"/>
              </a:solidFill>
              <a:effectLst>
                <a:outerShdw blurRad="50800" dist="50800" dir="8700000" algn="ctr" rotWithShape="0">
                  <a:srgbClr val="B83E0A">
                    <a:lumMod val="60000"/>
                    <a:lumOff val="40000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der Gemeinde </a:t>
          </a:r>
        </a:p>
      </dsp:txBody>
      <dsp:txXfrm>
        <a:off x="7973594" y="3159477"/>
        <a:ext cx="2656271" cy="1198181"/>
      </dsp:txXfrm>
    </dsp:sp>
    <dsp:sp modelId="{3D6A2FB8-FAD5-4FEF-A1A3-3717E97DEF08}">
      <dsp:nvSpPr>
        <dsp:cNvPr id="0" name=""/>
        <dsp:cNvSpPr/>
      </dsp:nvSpPr>
      <dsp:spPr>
        <a:xfrm>
          <a:off x="10838330" y="3031495"/>
          <a:ext cx="925037" cy="925037"/>
        </a:xfrm>
        <a:prstGeom prst="ellipse">
          <a:avLst/>
        </a:prstGeom>
        <a:blipFill dpi="0" rotWithShape="1">
          <a:blip xmlns:r="http://schemas.openxmlformats.org/officeDocument/2006/relationships"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6666" r="-73778" b="-42836"/>
          </a:stretch>
        </a:blipFill>
        <a:ln w="12700" cap="flat" cmpd="sng" algn="ctr">
          <a:solidFill>
            <a:schemeClr val="accent3">
              <a:tint val="40000"/>
              <a:alpha val="90000"/>
              <a:hueOff val="10729088"/>
              <a:satOff val="-3336"/>
              <a:lumOff val="-338"/>
              <a:alphaOff val="0"/>
            </a:schemeClr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7B3CB62-A8A9-4497-91EE-E14053024428}">
      <dsp:nvSpPr>
        <dsp:cNvPr id="0" name=""/>
        <dsp:cNvSpPr/>
      </dsp:nvSpPr>
      <dsp:spPr>
        <a:xfrm>
          <a:off x="5451" y="193649"/>
          <a:ext cx="3841105" cy="2610754"/>
        </a:xfrm>
        <a:prstGeom prst="round2SameRect">
          <a:avLst>
            <a:gd name="adj1" fmla="val 8000"/>
            <a:gd name="adj2" fmla="val 0"/>
          </a:avLst>
        </a:prstGeom>
        <a:solidFill>
          <a:schemeClr val="accent4">
            <a:lumMod val="20000"/>
            <a:lumOff val="80000"/>
            <a:alpha val="90000"/>
          </a:schemeClr>
        </a:solidFill>
        <a:ln w="12700" cap="flat" cmpd="sng" algn="ctr">
          <a:solidFill>
            <a:schemeClr val="accent4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5400" tIns="76200" rIns="25400" bIns="25400" numCol="1" spcCol="1270" anchor="t" anchorCtr="0">
          <a:noAutofit/>
        </a:bodyPr>
        <a:lstStyle/>
        <a:p>
          <a:pPr marL="0" lvl="1" indent="0" algn="ctr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de-DE" sz="2000" b="1" kern="1200" noProof="0" dirty="0"/>
            <a:t>Um Sünde zu erklären, </a:t>
          </a:r>
          <a:br>
            <a:rPr lang="de-DE" sz="2000" b="1" kern="1200" noProof="0" dirty="0"/>
          </a:br>
          <a:r>
            <a:rPr lang="de-DE" sz="2000" b="1" kern="1200" noProof="0" dirty="0"/>
            <a:t>damit die Menschen </a:t>
          </a:r>
          <a:br>
            <a:rPr lang="de-DE" sz="2000" b="1" kern="1200" noProof="0" dirty="0"/>
          </a:br>
          <a:r>
            <a:rPr lang="de-DE" sz="2000" b="1" kern="1200" noProof="0" dirty="0"/>
            <a:t>Buße tun können:</a:t>
          </a:r>
          <a:br>
            <a:rPr lang="de-DE" sz="2000" b="1" kern="1200" noProof="0" dirty="0"/>
          </a:br>
          <a:r>
            <a:rPr lang="de-DE" sz="2000" b="1" kern="1200" noProof="0" dirty="0">
              <a:solidFill>
                <a:srgbClr val="C00000"/>
              </a:solidFill>
            </a:rPr>
            <a:t>1. Kor. 14,3:</a:t>
          </a:r>
          <a:br>
            <a:rPr lang="de-DE" sz="2000" b="1" kern="1200" noProof="0" dirty="0">
              <a:solidFill>
                <a:srgbClr val="C00000"/>
              </a:solidFill>
            </a:rPr>
          </a:br>
          <a:r>
            <a:rPr lang="de-DE" sz="2000" b="1" kern="1200" noProof="0" dirty="0"/>
            <a:t>„Wer aber prophetisch redet, der redet zu Menschen zur </a:t>
          </a:r>
          <a:r>
            <a:rPr lang="de-DE" sz="2000" b="1" kern="1200" noProof="0" dirty="0">
              <a:effectLst>
                <a:outerShdw blurRad="50800" dist="50800" dir="8700000" algn="ctr" rotWithShape="0">
                  <a:srgbClr val="C00000"/>
                </a:outerShdw>
              </a:effectLst>
            </a:rPr>
            <a:t>Erbauung</a:t>
          </a:r>
          <a:r>
            <a:rPr lang="de-DE" sz="2000" b="1" kern="1200" noProof="0" dirty="0"/>
            <a:t> und zur </a:t>
          </a:r>
          <a:r>
            <a:rPr lang="de-DE" sz="2000" b="1" kern="1200" noProof="0" dirty="0">
              <a:effectLst>
                <a:outerShdw blurRad="50800" dist="50800" dir="8700000" algn="ctr" rotWithShape="0">
                  <a:srgbClr val="C00000"/>
                </a:outerShdw>
              </a:effectLst>
            </a:rPr>
            <a:t>Ermahnung </a:t>
          </a:r>
          <a:r>
            <a:rPr lang="de-DE" sz="2000" b="1" kern="1200" noProof="0" dirty="0"/>
            <a:t>und zur </a:t>
          </a:r>
          <a:r>
            <a:rPr lang="de-DE" sz="2000" b="1" kern="1200" noProof="0" dirty="0">
              <a:effectLst>
                <a:outerShdw blurRad="50800" dist="50800" dir="8700000" algn="ctr" rotWithShape="0">
                  <a:srgbClr val="C00000"/>
                </a:outerShdw>
              </a:effectLst>
            </a:rPr>
            <a:t>Tröstung</a:t>
          </a:r>
          <a:r>
            <a:rPr lang="de-DE" sz="2000" b="1" kern="1200" noProof="0" dirty="0"/>
            <a:t>.“</a:t>
          </a:r>
          <a:endParaRPr lang="en-US" sz="2000" kern="1200" noProof="0" dirty="0"/>
        </a:p>
      </dsp:txBody>
      <dsp:txXfrm>
        <a:off x="66624" y="254822"/>
        <a:ext cx="3718759" cy="2549581"/>
      </dsp:txXfrm>
    </dsp:sp>
    <dsp:sp modelId="{7FC4422D-8C48-4D6F-8899-D3EB750C73B7}">
      <dsp:nvSpPr>
        <dsp:cNvPr id="0" name=""/>
        <dsp:cNvSpPr/>
      </dsp:nvSpPr>
      <dsp:spPr>
        <a:xfrm>
          <a:off x="0" y="2723278"/>
          <a:ext cx="3841105" cy="1004342"/>
        </a:xfrm>
        <a:prstGeom prst="rect">
          <a:avLst/>
        </a:prstGeom>
        <a:gradFill rotWithShape="1">
          <a:gsLst>
            <a:gs pos="0">
              <a:schemeClr val="accent4">
                <a:tint val="97000"/>
                <a:satMod val="115000"/>
                <a:lumMod val="114000"/>
              </a:schemeClr>
            </a:gs>
            <a:gs pos="60000">
              <a:schemeClr val="accent4"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4">
                <a:shade val="91000"/>
                <a:satMod val="100000"/>
              </a:schemeClr>
            </a:gs>
          </a:gsLst>
          <a:lin ang="5400000" scaled="0"/>
        </a:gradFill>
        <a:ln w="12700" cap="flat" cmpd="sng" algn="ctr">
          <a:solidFill>
            <a:schemeClr val="accent4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hemeClr val="accent4"/>
        </a:lnRef>
        <a:fillRef idx="3">
          <a:schemeClr val="accent4"/>
        </a:fillRef>
        <a:effectRef idx="2">
          <a:schemeClr val="accent4"/>
        </a:effectRef>
        <a:fontRef idx="minor">
          <a:schemeClr val="lt1"/>
        </a:fontRef>
      </dsp:style>
      <dsp:txBody>
        <a:bodyPr spcFirstLastPara="0" vert="horz" wrap="square" lIns="91440" tIns="0" rIns="3048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noProof="0" dirty="0" err="1">
              <a:solidFill>
                <a:schemeClr val="bg1"/>
              </a:solidFill>
              <a:effectLst>
                <a:outerShdw blurRad="38100" dist="50800" dir="8700000" algn="tl">
                  <a:srgbClr val="C00000"/>
                </a:outerShdw>
              </a:effectLst>
            </a:rPr>
            <a:t>Erbauung</a:t>
          </a:r>
          <a:r>
            <a:rPr lang="en-US" sz="24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2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und </a:t>
          </a:r>
          <a:r>
            <a:rPr lang="en-US" sz="2400" b="1" kern="1200" noProof="0" dirty="0">
              <a:effectLst>
                <a:outerShdw blurRad="38100" dist="50800" dir="8700000" algn="tl">
                  <a:srgbClr val="C00000"/>
                </a:outerShdw>
              </a:effectLst>
            </a:rPr>
            <a:t>Ermahnung</a:t>
          </a:r>
          <a:endParaRPr lang="en-US" sz="2400" kern="1200" noProof="0" dirty="0">
            <a:effectLst>
              <a:outerShdw blurRad="38100" dist="50800" dir="8700000" algn="tl">
                <a:srgbClr val="C00000"/>
              </a:outerShdw>
            </a:effectLst>
          </a:endParaRPr>
        </a:p>
      </dsp:txBody>
      <dsp:txXfrm>
        <a:off x="0" y="2723278"/>
        <a:ext cx="2705003" cy="1004342"/>
      </dsp:txXfrm>
    </dsp:sp>
    <dsp:sp modelId="{3130E0C0-5E31-4FB3-8A92-9A309FDC92A9}">
      <dsp:nvSpPr>
        <dsp:cNvPr id="0" name=""/>
        <dsp:cNvSpPr/>
      </dsp:nvSpPr>
      <dsp:spPr>
        <a:xfrm>
          <a:off x="2913119" y="2779876"/>
          <a:ext cx="880843" cy="880843"/>
        </a:xfrm>
        <a:prstGeom prst="ellipse">
          <a:avLst/>
        </a:prstGeom>
        <a:blipFill dpi="0" rotWithShape="1">
          <a:blip xmlns:r="http://schemas.openxmlformats.org/officeDocument/2006/relationships" r:embed="rId1"/>
          <a:srcRect/>
          <a:stretch>
            <a:fillRect l="-67009" t="-35932" r="-224305" b="-84182"/>
          </a:stretch>
        </a:blipFill>
        <a:ln w="127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8C181B66-CC29-4D81-82A1-51CAB7D5DB84}">
      <dsp:nvSpPr>
        <dsp:cNvPr id="0" name=""/>
        <dsp:cNvSpPr/>
      </dsp:nvSpPr>
      <dsp:spPr>
        <a:xfrm>
          <a:off x="4033850" y="160576"/>
          <a:ext cx="4483617" cy="3193927"/>
        </a:xfrm>
        <a:prstGeom prst="round2SameRect">
          <a:avLst>
            <a:gd name="adj1" fmla="val 8000"/>
            <a:gd name="adj2" fmla="val 0"/>
          </a:avLst>
        </a:prstGeom>
        <a:solidFill>
          <a:schemeClr val="accent3">
            <a:lumMod val="20000"/>
            <a:lumOff val="80000"/>
            <a:alpha val="90000"/>
          </a:schemeClr>
        </a:solidFill>
        <a:ln w="12700" cap="flat" cmpd="sng" algn="ctr">
          <a:solidFill>
            <a:schemeClr val="accent3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5400" tIns="76200" rIns="25400" bIns="25400" numCol="1" spcCol="1270" anchor="t" anchorCtr="0">
          <a:noAutofit/>
        </a:bodyPr>
        <a:lstStyle/>
        <a:p>
          <a:pPr marL="0" lvl="1" indent="0" algn="ctr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de-DE" sz="2000" b="1" kern="1200" noProof="0" dirty="0"/>
            <a:t>Judas und Silas wurden zu diesem speziellen Zweck in die Gemeinden gesandt:</a:t>
          </a:r>
          <a:br>
            <a:rPr lang="de-DE" sz="2000" b="1" kern="1200" noProof="0" dirty="0"/>
          </a:br>
          <a:r>
            <a:rPr lang="de-DE" sz="2000" b="1" kern="1200" noProof="0" dirty="0">
              <a:solidFill>
                <a:srgbClr val="C00000"/>
              </a:solidFill>
            </a:rPr>
            <a:t>Apg. 15,32 (ZB):</a:t>
          </a:r>
          <a:br>
            <a:rPr lang="de-DE" sz="2000" b="1" kern="1200" noProof="0" dirty="0">
              <a:solidFill>
                <a:srgbClr val="C00000"/>
              </a:solidFill>
            </a:rPr>
          </a:br>
          <a:r>
            <a:rPr lang="de-DE" sz="2000" b="1" kern="1200" noProof="0" dirty="0"/>
            <a:t>„Und Judas und Silas, die selbst Propheten waren, ermutigten die Brüder und Schwestern mit manchem Wort und stärkten sie..“</a:t>
          </a:r>
          <a:endParaRPr lang="en-US" sz="2000" kern="1200" noProof="0" dirty="0"/>
        </a:p>
      </dsp:txBody>
      <dsp:txXfrm>
        <a:off x="4108688" y="235414"/>
        <a:ext cx="4333941" cy="3119089"/>
      </dsp:txXfrm>
    </dsp:sp>
    <dsp:sp modelId="{33324725-AC41-4188-ADC2-C983F204EAEA}">
      <dsp:nvSpPr>
        <dsp:cNvPr id="0" name=""/>
        <dsp:cNvSpPr/>
      </dsp:nvSpPr>
      <dsp:spPr>
        <a:xfrm>
          <a:off x="4049503" y="2723278"/>
          <a:ext cx="4451403" cy="1004342"/>
        </a:xfrm>
        <a:prstGeom prst="rect">
          <a:avLst/>
        </a:prstGeom>
        <a:gradFill rotWithShape="1">
          <a:gsLst>
            <a:gs pos="0">
              <a:schemeClr val="accent3">
                <a:tint val="97000"/>
                <a:satMod val="115000"/>
                <a:lumMod val="114000"/>
              </a:schemeClr>
            </a:gs>
            <a:gs pos="60000">
              <a:schemeClr val="accent3"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3">
                <a:shade val="91000"/>
                <a:satMod val="100000"/>
              </a:schemeClr>
            </a:gs>
          </a:gsLst>
          <a:lin ang="5400000" scaled="0"/>
        </a:gradFill>
        <a:ln w="12700" cap="flat" cmpd="sng" algn="ctr">
          <a:solidFill>
            <a:schemeClr val="accent3"/>
          </a:solidFill>
          <a:prstDash val="solid"/>
        </a:ln>
        <a:effectLst>
          <a:outerShdw blurRad="50800" dist="31750" dir="8700000" sy="98000" rotWithShape="0">
            <a:schemeClr val="tx1">
              <a:alpha val="25000"/>
            </a:scheme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hemeClr val="accent3"/>
        </a:lnRef>
        <a:fillRef idx="3">
          <a:schemeClr val="accent3"/>
        </a:fillRef>
        <a:effectRef idx="2">
          <a:schemeClr val="accent3"/>
        </a:effectRef>
        <a:fontRef idx="minor">
          <a:schemeClr val="lt1"/>
        </a:fontRef>
      </dsp:style>
      <dsp:txBody>
        <a:bodyPr spcFirstLastPara="0" vert="horz" wrap="square" lIns="91440" tIns="0" rIns="3048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noProof="0" dirty="0" err="1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50800" dist="50800" dir="8700000" algn="tl">
                  <a:srgbClr val="FFFF00"/>
                </a:outerShdw>
              </a:effectLst>
            </a:rPr>
            <a:t>Ermutigung</a:t>
          </a:r>
          <a:r>
            <a:rPr lang="en-US" sz="2400" b="1" kern="1200" noProof="0" dirty="0">
              <a:effectLst>
                <a:outerShdw blurRad="50800" dist="38100" dir="8700000" algn="tl">
                  <a:srgbClr val="FFFF00"/>
                </a:outerShdw>
              </a:effectLst>
            </a:rPr>
            <a:t> </a:t>
          </a:r>
          <a:r>
            <a:rPr lang="en-US" sz="24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und </a:t>
          </a:r>
          <a:r>
            <a:rPr lang="en-US" sz="2400" b="1" kern="1200" noProof="0" dirty="0" err="1">
              <a:solidFill>
                <a:schemeClr val="tx1"/>
              </a:solidFill>
              <a:effectLst>
                <a:outerShdw blurRad="50800" dist="50800" dir="8700000" algn="tl">
                  <a:srgbClr val="FFFF00"/>
                </a:outerShdw>
              </a:effectLst>
            </a:rPr>
            <a:t>Stärkung</a:t>
          </a:r>
          <a:endParaRPr lang="en-US" sz="2400" kern="1200" noProof="0" dirty="0">
            <a:solidFill>
              <a:schemeClr val="tx1"/>
            </a:solidFill>
            <a:effectLst>
              <a:outerShdw blurRad="50800" dist="50800" dir="8700000" algn="tl">
                <a:srgbClr val="FFFF00"/>
              </a:outerShdw>
            </a:effectLst>
          </a:endParaRPr>
        </a:p>
      </dsp:txBody>
      <dsp:txXfrm>
        <a:off x="4049503" y="2723278"/>
        <a:ext cx="3134791" cy="1004342"/>
      </dsp:txXfrm>
    </dsp:sp>
    <dsp:sp modelId="{3A686E9C-D473-424C-A616-6FCF3A07A6DA}">
      <dsp:nvSpPr>
        <dsp:cNvPr id="0" name=""/>
        <dsp:cNvSpPr/>
      </dsp:nvSpPr>
      <dsp:spPr>
        <a:xfrm>
          <a:off x="7531566" y="2753896"/>
          <a:ext cx="880843" cy="880843"/>
        </a:xfrm>
        <a:prstGeom prst="ellipse">
          <a:avLst/>
        </a:prstGeom>
        <a:blipFill rotWithShape="1">
          <a:blip xmlns:r="http://schemas.openxmlformats.org/officeDocument/2006/relationships"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7000" r="-17000"/>
          </a:stretch>
        </a:blipFill>
        <a:ln w="12700" cap="flat" cmpd="sng" algn="ctr">
          <a:solidFill>
            <a:schemeClr val="accent3">
              <a:tint val="40000"/>
              <a:alpha val="90000"/>
              <a:hueOff val="10729088"/>
              <a:satOff val="-3336"/>
              <a:lumOff val="-338"/>
              <a:alphaOff val="0"/>
            </a:schemeClr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8903AEB-E8A1-44C8-ACE2-14E974CD781E}">
      <dsp:nvSpPr>
        <dsp:cNvPr id="0" name=""/>
        <dsp:cNvSpPr/>
      </dsp:nvSpPr>
      <dsp:spPr>
        <a:xfrm>
          <a:off x="9864" y="0"/>
          <a:ext cx="1676918" cy="163121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7000"/>
                <a:satMod val="115000"/>
                <a:lumMod val="114000"/>
              </a:schemeClr>
            </a:gs>
            <a:gs pos="60000">
              <a:schemeClr val="accent2">
                <a:hueOff val="0"/>
                <a:satOff val="0"/>
                <a:lumOff val="0"/>
                <a:alphaOff val="0"/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1000"/>
                <a:satMod val="100000"/>
              </a:schemeClr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Sie sind Menschen, die </a:t>
          </a:r>
          <a:r>
            <a:rPr lang="de-DE" sz="2000" b="1" kern="1200" noProof="0" dirty="0">
              <a:solidFill>
                <a:schemeClr val="accent3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von Gott gesandt </a:t>
          </a:r>
          <a:r>
            <a:rPr lang="de-DE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wurden </a:t>
          </a:r>
          <a:br>
            <a:rPr lang="de-DE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</a:br>
          <a:r>
            <a:rPr lang="de-DE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(Lk. 11,49)</a:t>
          </a:r>
          <a:endParaRPr lang="en-US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57641" y="47777"/>
        <a:ext cx="1581364" cy="1535662"/>
      </dsp:txXfrm>
    </dsp:sp>
    <dsp:sp modelId="{6AF94F2D-F79B-42D8-8792-EC5EE5CA65AE}">
      <dsp:nvSpPr>
        <dsp:cNvPr id="0" name=""/>
        <dsp:cNvSpPr/>
      </dsp:nvSpPr>
      <dsp:spPr>
        <a:xfrm>
          <a:off x="1854474" y="637787"/>
          <a:ext cx="355506" cy="355640"/>
        </a:xfrm>
        <a:prstGeom prst="star12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7000"/>
                <a:satMod val="115000"/>
                <a:lumMod val="114000"/>
              </a:schemeClr>
            </a:gs>
            <a:gs pos="60000">
              <a:schemeClr val="accent2">
                <a:hueOff val="0"/>
                <a:satOff val="0"/>
                <a:lumOff val="0"/>
                <a:alphaOff val="0"/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1000"/>
                <a:satMod val="100000"/>
              </a:schemeClr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1854474" y="708915"/>
        <a:ext cx="248854" cy="213384"/>
      </dsp:txXfrm>
    </dsp:sp>
    <dsp:sp modelId="{FAE57C7A-4FE9-4C1E-89A4-9591EE4B7D30}">
      <dsp:nvSpPr>
        <dsp:cNvPr id="0" name=""/>
        <dsp:cNvSpPr/>
      </dsp:nvSpPr>
      <dsp:spPr>
        <a:xfrm>
          <a:off x="2357550" y="0"/>
          <a:ext cx="2185025" cy="163121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568835"/>
                <a:satOff val="-4267"/>
                <a:lumOff val="1224"/>
                <a:alphaOff val="0"/>
                <a:tint val="97000"/>
                <a:satMod val="115000"/>
                <a:lumMod val="114000"/>
              </a:schemeClr>
            </a:gs>
            <a:gs pos="60000">
              <a:schemeClr val="accent2">
                <a:hueOff val="568835"/>
                <a:satOff val="-4267"/>
                <a:lumOff val="1224"/>
                <a:alphaOff val="0"/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2">
                <a:hueOff val="568835"/>
                <a:satOff val="-4267"/>
                <a:lumOff val="1224"/>
                <a:alphaOff val="0"/>
                <a:shade val="91000"/>
                <a:satMod val="100000"/>
              </a:schemeClr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Sie erhalten </a:t>
          </a:r>
          <a:r>
            <a:rPr lang="de-DE" sz="2000" b="1" kern="1200" noProof="0" dirty="0">
              <a:solidFill>
                <a:srgbClr val="92D050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Gaben</a:t>
          </a:r>
          <a:r>
            <a:rPr lang="de-DE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, um die </a:t>
          </a:r>
          <a:r>
            <a:rPr lang="de-DE" sz="2000" b="1" kern="1200" noProof="0" dirty="0">
              <a:solidFill>
                <a:srgbClr val="92D050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Gemeinde</a:t>
          </a:r>
          <a:r>
            <a:rPr lang="de-DE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zu </a:t>
          </a:r>
          <a:r>
            <a:rPr lang="de-DE" sz="2000" b="1" kern="1200" noProof="0" dirty="0">
              <a:solidFill>
                <a:srgbClr val="92D050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führen </a:t>
          </a:r>
          <a:r>
            <a:rPr lang="de-DE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(1 Kor. 12,28-29; Eph. 4,11-12)</a:t>
          </a:r>
          <a:endParaRPr lang="en-US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2405327" y="47777"/>
        <a:ext cx="2089471" cy="1535662"/>
      </dsp:txXfrm>
    </dsp:sp>
    <dsp:sp modelId="{0D00281B-4660-4C87-BD3A-A048546E75D5}">
      <dsp:nvSpPr>
        <dsp:cNvPr id="0" name=""/>
        <dsp:cNvSpPr/>
      </dsp:nvSpPr>
      <dsp:spPr>
        <a:xfrm>
          <a:off x="4710267" y="637787"/>
          <a:ext cx="355506" cy="355640"/>
        </a:xfrm>
        <a:prstGeom prst="star12">
          <a:avLst/>
        </a:prstGeom>
        <a:gradFill rotWithShape="0">
          <a:gsLst>
            <a:gs pos="0">
              <a:schemeClr val="accent2">
                <a:hueOff val="758446"/>
                <a:satOff val="-5690"/>
                <a:lumOff val="1633"/>
                <a:alphaOff val="0"/>
                <a:tint val="97000"/>
                <a:satMod val="115000"/>
                <a:lumMod val="114000"/>
              </a:schemeClr>
            </a:gs>
            <a:gs pos="60000">
              <a:schemeClr val="accent2">
                <a:hueOff val="758446"/>
                <a:satOff val="-5690"/>
                <a:lumOff val="1633"/>
                <a:alphaOff val="0"/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2">
                <a:hueOff val="758446"/>
                <a:satOff val="-5690"/>
                <a:lumOff val="1633"/>
                <a:alphaOff val="0"/>
                <a:shade val="91000"/>
                <a:satMod val="100000"/>
              </a:schemeClr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4710267" y="708915"/>
        <a:ext cx="248854" cy="213384"/>
      </dsp:txXfrm>
    </dsp:sp>
    <dsp:sp modelId="{48825FD6-2E41-4562-AE78-DC5FF4C17433}">
      <dsp:nvSpPr>
        <dsp:cNvPr id="0" name=""/>
        <dsp:cNvSpPr/>
      </dsp:nvSpPr>
      <dsp:spPr>
        <a:xfrm>
          <a:off x="5213343" y="0"/>
          <a:ext cx="1676918" cy="163121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1137670"/>
                <a:satOff val="-8535"/>
                <a:lumOff val="2449"/>
                <a:alphaOff val="0"/>
                <a:tint val="97000"/>
                <a:satMod val="115000"/>
                <a:lumMod val="114000"/>
              </a:schemeClr>
            </a:gs>
            <a:gs pos="60000">
              <a:schemeClr val="accent2">
                <a:hueOff val="1137670"/>
                <a:satOff val="-8535"/>
                <a:lumOff val="2449"/>
                <a:alphaOff val="0"/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2">
                <a:hueOff val="1137670"/>
                <a:satOff val="-8535"/>
                <a:lumOff val="2449"/>
                <a:alphaOff val="0"/>
                <a:shade val="91000"/>
                <a:satMod val="100000"/>
              </a:schemeClr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Sie bilden das </a:t>
          </a:r>
          <a:r>
            <a:rPr lang="de-DE" sz="2000" b="1" kern="1200" noProof="0" dirty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Fundament der Gemeinde </a:t>
          </a:r>
          <a:r>
            <a:rPr lang="de-DE" sz="18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(Eph. 2,20)</a:t>
          </a:r>
          <a:endParaRPr lang="en-US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5261120" y="47777"/>
        <a:ext cx="1581364" cy="1535662"/>
      </dsp:txXfrm>
    </dsp:sp>
    <dsp:sp modelId="{1F634FAF-0CDD-4918-9ECB-BCADC682B67E}">
      <dsp:nvSpPr>
        <dsp:cNvPr id="0" name=""/>
        <dsp:cNvSpPr/>
      </dsp:nvSpPr>
      <dsp:spPr>
        <a:xfrm>
          <a:off x="7057953" y="637787"/>
          <a:ext cx="355506" cy="355640"/>
        </a:xfrm>
        <a:prstGeom prst="star12">
          <a:avLst/>
        </a:prstGeom>
        <a:gradFill rotWithShape="0">
          <a:gsLst>
            <a:gs pos="0">
              <a:schemeClr val="accent2">
                <a:hueOff val="1516893"/>
                <a:satOff val="-11379"/>
                <a:lumOff val="3265"/>
                <a:alphaOff val="0"/>
                <a:tint val="97000"/>
                <a:satMod val="115000"/>
                <a:lumMod val="114000"/>
              </a:schemeClr>
            </a:gs>
            <a:gs pos="60000">
              <a:schemeClr val="accent2">
                <a:hueOff val="1516893"/>
                <a:satOff val="-11379"/>
                <a:lumOff val="3265"/>
                <a:alphaOff val="0"/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2">
                <a:hueOff val="1516893"/>
                <a:satOff val="-11379"/>
                <a:lumOff val="3265"/>
                <a:alphaOff val="0"/>
                <a:shade val="91000"/>
                <a:satMod val="100000"/>
              </a:schemeClr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7057953" y="708915"/>
        <a:ext cx="248854" cy="213384"/>
      </dsp:txXfrm>
    </dsp:sp>
    <dsp:sp modelId="{689C0D5C-78C0-4845-A70A-A99F356AC315}">
      <dsp:nvSpPr>
        <dsp:cNvPr id="0" name=""/>
        <dsp:cNvSpPr/>
      </dsp:nvSpPr>
      <dsp:spPr>
        <a:xfrm>
          <a:off x="7561029" y="0"/>
          <a:ext cx="1854320" cy="163121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1706504"/>
                <a:satOff val="-12802"/>
                <a:lumOff val="3673"/>
                <a:alphaOff val="0"/>
                <a:tint val="97000"/>
                <a:satMod val="115000"/>
                <a:lumMod val="114000"/>
              </a:schemeClr>
            </a:gs>
            <a:gs pos="60000">
              <a:schemeClr val="accent2">
                <a:hueOff val="1706504"/>
                <a:satOff val="-12802"/>
                <a:lumOff val="3673"/>
                <a:alphaOff val="0"/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2">
                <a:hueOff val="1706504"/>
                <a:satOff val="-12802"/>
                <a:lumOff val="3673"/>
                <a:alphaOff val="0"/>
                <a:shade val="91000"/>
                <a:satMod val="100000"/>
              </a:schemeClr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Sie empfangen </a:t>
          </a:r>
          <a:r>
            <a:rPr lang="de-DE" sz="2000" b="1" kern="1200" noProof="0" dirty="0">
              <a:solidFill>
                <a:schemeClr val="accent5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Offen-</a:t>
          </a:r>
          <a:r>
            <a:rPr lang="de-DE" sz="2000" b="1" kern="1200" noProof="0" dirty="0" err="1">
              <a:solidFill>
                <a:schemeClr val="accent5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barungen</a:t>
          </a:r>
          <a:r>
            <a:rPr lang="de-DE" sz="2000" b="1" kern="1200" noProof="0" dirty="0">
              <a:solidFill>
                <a:schemeClr val="accent5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de-DE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(Eph. 3,5)</a:t>
          </a:r>
          <a:endParaRPr lang="en-US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7608806" y="47777"/>
        <a:ext cx="1758766" cy="1535662"/>
      </dsp:txXfrm>
    </dsp:sp>
    <dsp:sp modelId="{F24C91FF-F822-43EC-8BDC-F3C25FD177A3}">
      <dsp:nvSpPr>
        <dsp:cNvPr id="0" name=""/>
        <dsp:cNvSpPr/>
      </dsp:nvSpPr>
      <dsp:spPr>
        <a:xfrm>
          <a:off x="9583041" y="637787"/>
          <a:ext cx="355506" cy="355640"/>
        </a:xfrm>
        <a:prstGeom prst="star12">
          <a:avLst/>
        </a:prstGeom>
        <a:gradFill rotWithShape="0">
          <a:gsLst>
            <a:gs pos="0">
              <a:srgbClr val="CEC332"/>
            </a:gs>
            <a:gs pos="60000">
              <a:srgbClr val="A69C1A"/>
            </a:gs>
            <a:gs pos="100000">
              <a:srgbClr val="9C9318"/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9583041" y="708915"/>
        <a:ext cx="248854" cy="213384"/>
      </dsp:txXfrm>
    </dsp:sp>
    <dsp:sp modelId="{B63C68F4-37F5-4E39-81B9-0FD70A034F30}">
      <dsp:nvSpPr>
        <dsp:cNvPr id="0" name=""/>
        <dsp:cNvSpPr/>
      </dsp:nvSpPr>
      <dsp:spPr>
        <a:xfrm>
          <a:off x="10086117" y="0"/>
          <a:ext cx="1676918" cy="1631216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CEC332"/>
            </a:gs>
            <a:gs pos="60000">
              <a:srgbClr val="A69C1A"/>
            </a:gs>
            <a:gs pos="100000">
              <a:srgbClr val="9C9318"/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Sie freuen sich über die </a:t>
          </a:r>
          <a:r>
            <a:rPr lang="de-DE" sz="1800" b="1" kern="1200" noProof="0" dirty="0">
              <a:solidFill>
                <a:schemeClr val="accent3">
                  <a:lumMod val="20000"/>
                  <a:lumOff val="80000"/>
                </a:schemeClr>
              </a:solidFill>
              <a:effectLst>
                <a:outerShdw blurRad="38100" dist="50800" dir="8700000" algn="tl">
                  <a:srgbClr val="C00000"/>
                </a:outerShdw>
              </a:effectLst>
            </a:rPr>
            <a:t>Gerechtigkeit</a:t>
          </a:r>
          <a:r>
            <a:rPr lang="de-DE" sz="2000" b="1" kern="1200" noProof="0" dirty="0">
              <a:solidFill>
                <a:schemeClr val="accent3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de-DE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(Off. 18,20)</a:t>
          </a:r>
          <a:endParaRPr lang="en-US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10133894" y="47777"/>
        <a:ext cx="1581364" cy="153566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C0DF181-48D9-4AB2-B9FC-1400F4F01B95}">
      <dsp:nvSpPr>
        <dsp:cNvPr id="0" name=""/>
        <dsp:cNvSpPr/>
      </dsp:nvSpPr>
      <dsp:spPr>
        <a:xfrm>
          <a:off x="164503" y="785031"/>
          <a:ext cx="0" cy="3816124"/>
        </a:xfrm>
        <a:prstGeom prst="lin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C5E8929-CDA2-4106-8C00-0950C6289CE4}">
      <dsp:nvSpPr>
        <dsp:cNvPr id="0" name=""/>
        <dsp:cNvSpPr/>
      </dsp:nvSpPr>
      <dsp:spPr>
        <a:xfrm>
          <a:off x="171286" y="652431"/>
          <a:ext cx="5275320" cy="1843577"/>
        </a:xfrm>
        <a:prstGeom prst="rect">
          <a:avLst/>
        </a:prstGeom>
        <a:blipFill rotWithShape="1">
          <a:blip xmlns:r="http://schemas.openxmlformats.org/officeDocument/2006/relationships" r:embed="rId1"/>
          <a:srcRect/>
          <a:stretch>
            <a:fillRect t="-22000" b="-22000"/>
          </a:stretch>
        </a:blip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3F4D236-E3C1-4DB8-AD79-7D8D3B476338}">
      <dsp:nvSpPr>
        <dsp:cNvPr id="0" name=""/>
        <dsp:cNvSpPr/>
      </dsp:nvSpPr>
      <dsp:spPr>
        <a:xfrm>
          <a:off x="2434" y="2804220"/>
          <a:ext cx="5648655" cy="19716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noProof="0" dirty="0"/>
            <a:t>Sein Ruf </a:t>
          </a:r>
          <a:r>
            <a:rPr lang="en-US" sz="2000" b="1" kern="1200" noProof="0" dirty="0" err="1"/>
            <a:t>zum</a:t>
          </a:r>
          <a:r>
            <a:rPr lang="en-US" sz="2000" b="1" kern="1200" noProof="0" dirty="0"/>
            <a:t> Dienst </a:t>
          </a:r>
          <a:r>
            <a:rPr lang="en-US" sz="2000" b="1" kern="1200" noProof="0" dirty="0" err="1"/>
            <a:t>wurde</a:t>
          </a:r>
          <a:r>
            <a:rPr lang="en-US" sz="2000" b="1" kern="1200" noProof="0" dirty="0"/>
            <a:t> </a:t>
          </a:r>
          <a:r>
            <a:rPr lang="en-US" sz="2000" b="1" kern="1200" noProof="0" dirty="0" err="1"/>
            <a:t>prophezeit</a:t>
          </a:r>
          <a:r>
            <a:rPr lang="en-US" sz="2000" b="1" kern="1200" noProof="0" dirty="0"/>
            <a:t> </a:t>
          </a:r>
          <a:br>
            <a:rPr lang="en-US" sz="2000" b="1" kern="1200" noProof="0" dirty="0"/>
          </a:br>
          <a:r>
            <a:rPr lang="en-US" sz="2000" b="1" kern="1200" noProof="0" dirty="0"/>
            <a:t>(1. Tim. 1,18). 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noProof="0" dirty="0"/>
            <a:t>Er </a:t>
          </a:r>
          <a:r>
            <a:rPr lang="en-US" sz="2000" b="1" kern="1200" noProof="0" dirty="0" err="1">
              <a:solidFill>
                <a:srgbClr val="C00000"/>
              </a:solidFill>
            </a:rPr>
            <a:t>verfasste</a:t>
          </a:r>
          <a:r>
            <a:rPr lang="en-US" sz="2000" b="1" kern="1200" noProof="0" dirty="0">
              <a:solidFill>
                <a:srgbClr val="C00000"/>
              </a:solidFill>
            </a:rPr>
            <a:t> </a:t>
          </a:r>
          <a:r>
            <a:rPr lang="en-US" sz="2000" b="1" kern="1200" noProof="0" dirty="0" err="1">
              <a:solidFill>
                <a:srgbClr val="C00000"/>
              </a:solidFill>
            </a:rPr>
            <a:t>zusammen</a:t>
          </a:r>
          <a:r>
            <a:rPr lang="en-US" sz="2000" b="1" kern="1200" noProof="0" dirty="0">
              <a:solidFill>
                <a:srgbClr val="C00000"/>
              </a:solidFill>
            </a:rPr>
            <a:t> </a:t>
          </a:r>
          <a:r>
            <a:rPr lang="en-US" sz="2000" b="1" kern="1200" noProof="0" dirty="0" err="1">
              <a:solidFill>
                <a:srgbClr val="C00000"/>
              </a:solidFill>
            </a:rPr>
            <a:t>mit</a:t>
          </a:r>
          <a:r>
            <a:rPr lang="en-US" sz="2000" b="1" kern="1200" noProof="0" dirty="0">
              <a:solidFill>
                <a:srgbClr val="C00000"/>
              </a:solidFill>
            </a:rPr>
            <a:t> Paulus </a:t>
          </a:r>
          <a:br>
            <a:rPr lang="en-US" sz="2000" b="1" kern="1200" noProof="0" dirty="0"/>
          </a:br>
          <a:r>
            <a:rPr lang="en-US" sz="2000" b="1" kern="1200" noProof="0" dirty="0"/>
            <a:t>die </a:t>
          </a:r>
          <a:r>
            <a:rPr lang="en-US" sz="2000" b="1" kern="1200" noProof="0" dirty="0" err="1"/>
            <a:t>folgenden</a:t>
          </a:r>
          <a:r>
            <a:rPr lang="en-US" sz="2000" b="1" kern="1200" noProof="0" dirty="0"/>
            <a:t> </a:t>
          </a:r>
          <a:r>
            <a:rPr lang="en-US" sz="2000" b="1" kern="1200" noProof="0" dirty="0">
              <a:solidFill>
                <a:srgbClr val="C00000"/>
              </a:solidFill>
            </a:rPr>
            <a:t>Briefe: 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noProof="0" dirty="0"/>
            <a:t>2. </a:t>
          </a:r>
          <a:r>
            <a:rPr lang="en-US" sz="1800" b="1" kern="1200" noProof="0" dirty="0" err="1"/>
            <a:t>Korinther</a:t>
          </a:r>
          <a:r>
            <a:rPr lang="en-US" sz="1800" b="1" kern="1200" noProof="0" dirty="0"/>
            <a:t> (2. Kor. 1,1); </a:t>
          </a:r>
          <a:r>
            <a:rPr lang="en-US" sz="1800" b="1" kern="1200" noProof="0" dirty="0" err="1"/>
            <a:t>Philipper</a:t>
          </a:r>
          <a:r>
            <a:rPr lang="en-US" sz="1800" b="1" kern="1200" noProof="0" dirty="0"/>
            <a:t> (Phil. 1,1); </a:t>
          </a:r>
          <a:r>
            <a:rPr lang="en-US" sz="2000" b="1" kern="1200" noProof="0" dirty="0" err="1"/>
            <a:t>Kolosser</a:t>
          </a:r>
          <a:r>
            <a:rPr lang="en-US" sz="2000" b="1" kern="1200" noProof="0" dirty="0"/>
            <a:t> (Kol. 1,1); 1. Thess. (1. Thess 1,1); </a:t>
          </a:r>
          <a:br>
            <a:rPr lang="en-US" sz="2000" b="1" kern="1200" noProof="0" dirty="0"/>
          </a:br>
          <a:r>
            <a:rPr lang="en-US" sz="2000" b="1" kern="1200" noProof="0" dirty="0"/>
            <a:t>2. Thess (2. Thess 1,1); und Philemon (Phil. 1,1).</a:t>
          </a:r>
          <a:endParaRPr lang="en-US" sz="2000" kern="1200" noProof="0" dirty="0"/>
        </a:p>
      </dsp:txBody>
      <dsp:txXfrm>
        <a:off x="2434" y="2804220"/>
        <a:ext cx="5648655" cy="1971664"/>
      </dsp:txXfrm>
    </dsp:sp>
    <dsp:sp modelId="{1A1624C9-5461-4E53-8EF3-6E9D0CBACC9F}">
      <dsp:nvSpPr>
        <dsp:cNvPr id="0" name=""/>
        <dsp:cNvSpPr/>
      </dsp:nvSpPr>
      <dsp:spPr>
        <a:xfrm>
          <a:off x="100832" y="361017"/>
          <a:ext cx="5350418" cy="424013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7000"/>
                <a:satMod val="115000"/>
                <a:lumMod val="114000"/>
              </a:schemeClr>
            </a:gs>
            <a:gs pos="60000">
              <a:schemeClr val="accent5">
                <a:hueOff val="0"/>
                <a:satOff val="0"/>
                <a:lumOff val="0"/>
                <a:alphaOff val="0"/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1000"/>
                <a:satMod val="100000"/>
              </a:schemeClr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spc="6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TIMOTHEUS</a:t>
          </a:r>
          <a:endParaRPr lang="en-US" sz="2400" kern="1200" spc="600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00832" y="361017"/>
        <a:ext cx="5350418" cy="424013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C0DF181-48D9-4AB2-B9FC-1400F4F01B95}">
      <dsp:nvSpPr>
        <dsp:cNvPr id="0" name=""/>
        <dsp:cNvSpPr/>
      </dsp:nvSpPr>
      <dsp:spPr>
        <a:xfrm>
          <a:off x="219893" y="420927"/>
          <a:ext cx="0" cy="3657399"/>
        </a:xfrm>
        <a:prstGeom prst="line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454D9D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C5E8929-CDA2-4106-8C00-0950C6289CE4}">
      <dsp:nvSpPr>
        <dsp:cNvPr id="0" name=""/>
        <dsp:cNvSpPr/>
      </dsp:nvSpPr>
      <dsp:spPr>
        <a:xfrm>
          <a:off x="20286" y="80815"/>
          <a:ext cx="5628997" cy="2569880"/>
        </a:xfrm>
        <a:prstGeom prst="rect">
          <a:avLst/>
        </a:prstGeom>
        <a:blipFill rotWithShape="1">
          <a:blip xmlns:r="http://schemas.openxmlformats.org/officeDocument/2006/relationships" r:embed="rId1" cstate="hq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7000" b="-7000"/>
          </a:stretch>
        </a:blip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3F4D236-E3C1-4DB8-AD79-7D8D3B476338}">
      <dsp:nvSpPr>
        <dsp:cNvPr id="0" name=""/>
        <dsp:cNvSpPr/>
      </dsp:nvSpPr>
      <dsp:spPr>
        <a:xfrm>
          <a:off x="217060" y="2194060"/>
          <a:ext cx="5235450" cy="18896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2000" b="1" kern="1200" noProof="0" dirty="0"/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000" b="1" kern="1200" noProof="0" dirty="0"/>
            <a:t>Er erfüllte mehrere prophetische Aufgaben, wie </a:t>
          </a:r>
          <a:r>
            <a:rPr lang="de-DE" sz="2000" b="1" kern="1200" noProof="0" dirty="0">
              <a:solidFill>
                <a:srgbClr val="C00000"/>
              </a:solidFill>
              <a:highlight>
                <a:srgbClr val="FDEBBF"/>
              </a:highlight>
            </a:rPr>
            <a:t>Erbauung</a:t>
          </a:r>
          <a:r>
            <a:rPr lang="de-DE" sz="2000" b="1" kern="1200" noProof="0" dirty="0"/>
            <a:t> (2 Kor. 8,6); </a:t>
          </a:r>
          <a:br>
            <a:rPr lang="de-DE" sz="2000" b="1" kern="1200" noProof="0" dirty="0"/>
          </a:br>
          <a:r>
            <a:rPr lang="de-DE" sz="2000" b="1" kern="1200" noProof="0" dirty="0">
              <a:solidFill>
                <a:srgbClr val="C00000"/>
              </a:solidFill>
              <a:highlight>
                <a:srgbClr val="FDEBBF"/>
              </a:highlight>
            </a:rPr>
            <a:t>Ermahnung</a:t>
          </a:r>
          <a:r>
            <a:rPr lang="de-DE" sz="2000" b="1" kern="1200" noProof="0" dirty="0">
              <a:solidFill>
                <a:srgbClr val="C00000"/>
              </a:solidFill>
            </a:rPr>
            <a:t> </a:t>
          </a:r>
          <a:r>
            <a:rPr lang="de-DE" sz="2000" b="1" kern="1200" noProof="0" dirty="0"/>
            <a:t>(Titus 2,6, 9, 15); </a:t>
          </a:r>
          <a:br>
            <a:rPr lang="de-DE" sz="2000" b="1" kern="1200" noProof="0" dirty="0"/>
          </a:br>
          <a:r>
            <a:rPr lang="de-DE" sz="2000" b="1" kern="1200" noProof="0" dirty="0"/>
            <a:t>und </a:t>
          </a:r>
          <a:r>
            <a:rPr lang="de-DE" sz="2000" b="1" kern="1200" noProof="0" dirty="0">
              <a:solidFill>
                <a:srgbClr val="C00000"/>
              </a:solidFill>
              <a:highlight>
                <a:srgbClr val="FDEBBF"/>
              </a:highlight>
            </a:rPr>
            <a:t>Trost</a:t>
          </a:r>
          <a:r>
            <a:rPr lang="de-DE" sz="2000" b="1" kern="1200" noProof="0" dirty="0">
              <a:highlight>
                <a:srgbClr val="FDEBBF"/>
              </a:highlight>
            </a:rPr>
            <a:t> </a:t>
          </a:r>
          <a:r>
            <a:rPr lang="de-DE" sz="2000" b="1" kern="1200" noProof="0" dirty="0"/>
            <a:t>(2 Kor. 7,13)</a:t>
          </a:r>
          <a:endParaRPr lang="en-US" sz="2000" kern="1200" noProof="0" dirty="0"/>
        </a:p>
      </dsp:txBody>
      <dsp:txXfrm>
        <a:off x="217060" y="2194060"/>
        <a:ext cx="5235450" cy="1889656"/>
      </dsp:txXfrm>
    </dsp:sp>
    <dsp:sp modelId="{1A1624C9-5461-4E53-8EF3-6E9D0CBACC9F}">
      <dsp:nvSpPr>
        <dsp:cNvPr id="0" name=""/>
        <dsp:cNvSpPr/>
      </dsp:nvSpPr>
      <dsp:spPr>
        <a:xfrm>
          <a:off x="1805" y="5390"/>
          <a:ext cx="5571072" cy="424697"/>
        </a:xfrm>
        <a:prstGeom prst="rect">
          <a:avLst/>
        </a:prstGeom>
        <a:solidFill>
          <a:srgbClr val="454D9D"/>
        </a:soli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spc="6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TITUS</a:t>
          </a:r>
          <a:endParaRPr lang="en-US" sz="2400" kern="1200" spc="600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805" y="5390"/>
        <a:ext cx="5571072" cy="42469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bList2">
  <dgm:title val=""/>
  <dgm:desc val=""/>
  <dgm:catLst>
    <dgm:cat type="list" pri="7000"/>
    <dgm:cat type="convert" pri="16000"/>
    <dgm:cat type="picture" pri="28000"/>
    <dgm:cat type="pictureconvert" pri="2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dir/>
      <dgm:animLvl val="lvl"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08"/>
      <dgm:constr type="sp" refType="w" refFor="ch" refForName="compNode" op="equ" fact="0.16"/>
      <dgm:constr type="primFontSz" for="des" forName="parentText" op="equ" val="65"/>
      <dgm:constr type="primFontSz" for="des" forName="childRect" op="equ" val="65"/>
    </dgm:constrLst>
    <dgm:ruleLst/>
    <dgm:forEach name="nodesForEach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/>
        <dgm:choose name="Name3">
          <dgm:if name="Name4" axis="self" func="var" arg="dir" op="equ" val="norm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l" for="ch" forName="childRect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l" for="ch" forName="parentText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l" for="ch" forName="parentRect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r" for="ch" forName="adorn" refType="w"/>
            </dgm:constrLst>
          </dgm:if>
          <dgm:else name="Name5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r" for="ch" forName="childRect" refType="w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r" for="ch" forName="parentText" refType="w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r" for="ch" forName="parentRect" refType="w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l" for="ch" forName="adorn"/>
            </dgm:constrLst>
          </dgm:else>
        </dgm:choose>
        <dgm:ruleLst/>
        <dgm:layoutNode name="childRect" styleLbl="b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2SameRect" r:blip="">
            <dgm:adjLst>
              <dgm:adj idx="1" val="0.08"/>
            </dgm:adjLst>
          </dgm:shape>
          <dgm:presOf axis="des" ptType="node"/>
          <dgm:constrLst>
            <dgm:constr type="secFontSz" refType="primFontSz"/>
            <dgm:constr type="tMarg" refType="primFontSz" fact="0.3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Text">
          <dgm:varLst>
            <dgm:chMax val="0"/>
            <dgm:bulletEnabled val="1"/>
          </dgm:varLst>
          <dgm:choose name="Name6">
            <dgm:if name="Name7" func="var" arg="dir" op="equ" val="norm">
              <dgm:alg type="tx">
                <dgm:param type="parTxLTRAlign" val="l"/>
                <dgm:param type="parTxRTLAlign" val="l"/>
              </dgm:alg>
            </dgm:if>
            <dgm:else name="Name8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ect" r:blip="" zOrderOff="1" hideGeom="1">
            <dgm:adjLst/>
          </dgm:shape>
          <dgm:presOf axis="self" ptType="node"/>
          <dgm:constrLst>
            <dgm:constr type="tMarg"/>
            <dgm:constr type="bMarg"/>
            <dgm:constr type="lMarg" refType="primFontSz" fact="0.3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Rect" styleLbl="alignNode1">
          <dgm:alg type="sp"/>
          <dgm:shape xmlns:r="http://schemas.openxmlformats.org/officeDocument/2006/relationships" type="rect" r:blip="">
            <dgm:adjLst/>
          </dgm:shape>
          <dgm:presOf axis="self" ptType="node"/>
          <dgm:constrLst/>
          <dgm:ruleLst/>
        </dgm:layoutNode>
        <dgm:layoutNode name="adorn" styleLbl="fgAccFollowNod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w" val="1"/>
            <dgm:constr type="h" refType="w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bList2">
  <dgm:title val=""/>
  <dgm:desc val=""/>
  <dgm:catLst>
    <dgm:cat type="list" pri="7000"/>
    <dgm:cat type="convert" pri="16000"/>
    <dgm:cat type="picture" pri="28000"/>
    <dgm:cat type="pictureconvert" pri="2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dir/>
      <dgm:animLvl val="lvl"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08"/>
      <dgm:constr type="sp" refType="w" refFor="ch" refForName="compNode" op="equ" fact="0.16"/>
      <dgm:constr type="primFontSz" for="des" forName="parentText" op="equ" val="65"/>
      <dgm:constr type="primFontSz" for="des" forName="childRect" op="equ" val="65"/>
    </dgm:constrLst>
    <dgm:ruleLst/>
    <dgm:forEach name="nodesForEach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/>
        <dgm:choose name="Name3">
          <dgm:if name="Name4" axis="self" func="var" arg="dir" op="equ" val="norm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l" for="ch" forName="childRect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l" for="ch" forName="parentText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l" for="ch" forName="parentRect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r" for="ch" forName="adorn" refType="w"/>
            </dgm:constrLst>
          </dgm:if>
          <dgm:else name="Name5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r" for="ch" forName="childRect" refType="w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r" for="ch" forName="parentText" refType="w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r" for="ch" forName="parentRect" refType="w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l" for="ch" forName="adorn"/>
            </dgm:constrLst>
          </dgm:else>
        </dgm:choose>
        <dgm:ruleLst/>
        <dgm:layoutNode name="childRect" styleLbl="b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2SameRect" r:blip="">
            <dgm:adjLst>
              <dgm:adj idx="1" val="0.08"/>
            </dgm:adjLst>
          </dgm:shape>
          <dgm:presOf axis="des" ptType="node"/>
          <dgm:constrLst>
            <dgm:constr type="secFontSz" refType="primFontSz"/>
            <dgm:constr type="tMarg" refType="primFontSz" fact="0.3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Text">
          <dgm:varLst>
            <dgm:chMax val="0"/>
            <dgm:bulletEnabled val="1"/>
          </dgm:varLst>
          <dgm:choose name="Name6">
            <dgm:if name="Name7" func="var" arg="dir" op="equ" val="norm">
              <dgm:alg type="tx">
                <dgm:param type="parTxLTRAlign" val="l"/>
                <dgm:param type="parTxRTLAlign" val="l"/>
              </dgm:alg>
            </dgm:if>
            <dgm:else name="Name8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ect" r:blip="" zOrderOff="1" hideGeom="1">
            <dgm:adjLst/>
          </dgm:shape>
          <dgm:presOf axis="self" ptType="node"/>
          <dgm:constrLst>
            <dgm:constr type="tMarg"/>
            <dgm:constr type="bMarg"/>
            <dgm:constr type="lMarg" refType="primFontSz" fact="0.3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Rect" styleLbl="alignNode1">
          <dgm:alg type="sp"/>
          <dgm:shape xmlns:r="http://schemas.openxmlformats.org/officeDocument/2006/relationships" type="rect" r:blip="">
            <dgm:adjLst/>
          </dgm:shape>
          <dgm:presOf axis="self" ptType="node"/>
          <dgm:constrLst/>
          <dgm:ruleLst/>
        </dgm:layoutNode>
        <dgm:layoutNode name="adorn" styleLbl="fgAccFollowNod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w" val="1"/>
            <dgm:constr type="h" refType="w"/>
          </dgm:constrLst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TitlePictureLineup">
  <dgm:title val=""/>
  <dgm:desc val=""/>
  <dgm:catLst>
    <dgm:cat type="picture" pri="18000"/>
    <dgm:cat type="pictureconvert" pri="18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dir/>
    </dgm:varLst>
    <dgm:choose name="Name1">
      <dgm:if name="Name2" func="var" arg="dir" op="equ" val="norm">
        <dgm:alg type="lin">
          <dgm:param type="linDir" val="fromL"/>
          <dgm:param type="fallback" val="1D"/>
          <dgm:param type="horzAlign" val="ctr"/>
          <dgm:param type="vertAlign" val="mid"/>
          <dgm:param type="nodeVertAlign" val="t"/>
        </dgm:alg>
      </dgm:if>
      <dgm:else name="Name3">
        <dgm:alg type="lin">
          <dgm:param type="linDir" val="fromR"/>
          <dgm:param type="fallback" val="1D"/>
          <dgm:param type="horzAlign" val="ctr"/>
          <dgm:param type="vertAlign" val="mid"/>
          <dgm:param type="nodeVertAlign" val="t"/>
        </dgm:alg>
      </dgm:else>
    </dgm:choose>
    <dgm:shape xmlns:r="http://schemas.openxmlformats.org/officeDocument/2006/relationships" r:blip="">
      <dgm:adjLst/>
    </dgm:shape>
    <dgm:constrLst>
      <dgm:constr type="h" for="des" forName="Child" op="equ"/>
      <dgm:constr type="w" for="des" forName="Child" op="equ"/>
      <dgm:constr type="h" for="des" forName="Accent" op="equ"/>
      <dgm:constr type="w" for="des" forName="Accent" op="equ"/>
      <dgm:constr type="primFontSz" for="des" forName="Parent" op="equ"/>
      <dgm:constr type="primFontSz" for="des" forName="Child" op="equ"/>
      <dgm:constr type="w" for="ch" forName="composite" refType="w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05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0.5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 fact="0.1"/>
              <dgm:constr type="l" for="ch" forName="Accent" refType="w" fact="0"/>
              <dgm:constr type="b" for="ch" forName="Accent" refType="h"/>
              <dgm:constr type="w" for="ch" forName="Accent" refType="w" fact="0"/>
              <dgm:constr type="h" for="ch" forName="Accent" refType="h" fact="0.9"/>
              <dgm:constr type="l" for="ch" forName="Image" refType="w" fact="0.05"/>
              <dgm:constr type="t" for="ch" forName="Image" refType="h" fact="0.13"/>
              <dgm:constr type="w" for="ch" forName="Image" refType="w" fact="0.9467"/>
              <dgm:constr type="h" for="ch" forName="Image" refType="h" fact="0.405"/>
              <dgm:constr type="l" for="ch" forName="Child" refType="w" fact="0.05"/>
              <dgm:constr type="t" for="ch" forName="Child" refType="h" fact="0.535"/>
              <dgm:constr type="w" for="ch" forName="Child" refType="w" fact="0.9467"/>
              <dgm:constr type="h" for="ch" forName="Child" refType="h" fact="0.465"/>
            </dgm:constrLst>
          </dgm:if>
          <dgm:else name="Name6">
            <dgm:constrLst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 fact="0.1"/>
              <dgm:constr type="l" for="ch" forName="Accent" refType="w"/>
              <dgm:constr type="b" for="ch" forName="Accent" refType="h"/>
              <dgm:constr type="h" for="ch" forName="Accent" refType="h" fact="0.9"/>
              <dgm:constr type="l" for="ch" forName="Image" refType="w" fact="0"/>
              <dgm:constr type="t" for="ch" forName="Image" refType="h" fact="0.13"/>
              <dgm:constr type="w" for="ch" forName="Image" refType="w" fact="0.9467"/>
              <dgm:constr type="h" for="ch" forName="Image" refType="h" fact="0.405"/>
              <dgm:constr type="l" for="ch" forName="Child" refType="w" fact="0"/>
              <dgm:constr type="t" for="ch" forName="Child" refType="h" fact="0.535"/>
              <dgm:constr type="w" for="ch" forName="Child" refType="w" fact="0.9467"/>
              <dgm:constr type="h" for="ch" forName="Child" refType="h" fact="0.465"/>
            </dgm:constrLst>
          </dgm:else>
        </dgm:choose>
        <dgm:forEach name="Name7" axis="self" ptType="node">
          <dgm:layoutNode name="Accent" styleLbl="alignAcc1">
            <dgm:alg type="sp"/>
            <dgm:shape xmlns:r="http://schemas.openxmlformats.org/officeDocument/2006/relationships" type="line" r:blip="">
              <dgm:adjLst/>
            </dgm:shape>
            <dgm:presOf/>
          </dgm:layoutNode>
          <dgm:layoutNode name="Image">
            <dgm:alg type="sp"/>
            <dgm:shape xmlns:r="http://schemas.openxmlformats.org/officeDocument/2006/relationships" type="rect" r:blip="" blipPhldr="1">
              <dgm:adjLst/>
            </dgm:shape>
            <dgm:presOf/>
          </dgm:layoutNode>
          <dgm:layoutNode name="Child" styleLbl="revTx">
            <dgm:varLst>
              <dgm:bulletEnabled val="1"/>
            </dgm:varLst>
            <dgm:choose name="Name8">
              <dgm:if name="Name9" axis="ch" ptType="node" func="cnt" op="gt" val="1">
                <dgm:choose name="Name10">
                  <dgm:if name="Name11" func="var" arg="dir" op="equ" val="norm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1"/>
                    </dgm:alg>
                  </dgm:if>
                  <dgm:else name="Name12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1"/>
                    </dgm:alg>
                  </dgm:else>
                </dgm:choose>
              </dgm:if>
              <dgm:else name="Name13">
                <dgm:choose name="Name14">
                  <dgm:if name="Name15" func="var" arg="dir" op="equ" val="norm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2"/>
                    </dgm:alg>
                  </dgm:if>
                  <dgm:else name="Name16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2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2"/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  <dgm:layoutNode name="Parent" styleLbl="alignNode1">
            <dgm:varLst>
              <dgm:bulletEnabled val="1"/>
            </dgm:varLst>
            <dgm:alg type="tx">
              <dgm:param type="shpTxLTRAlignCh" val="ctr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self"/>
            <dgm:constrLst>
              <dgm:constr type="lMarg" refType="primFontSz" fact="0.2"/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forEach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TitlePictureLineup">
  <dgm:title val=""/>
  <dgm:desc val=""/>
  <dgm:catLst>
    <dgm:cat type="picture" pri="18000"/>
    <dgm:cat type="pictureconvert" pri="18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dir/>
    </dgm:varLst>
    <dgm:choose name="Name1">
      <dgm:if name="Name2" func="var" arg="dir" op="equ" val="norm">
        <dgm:alg type="lin">
          <dgm:param type="linDir" val="fromL"/>
          <dgm:param type="fallback" val="1D"/>
          <dgm:param type="horzAlign" val="ctr"/>
          <dgm:param type="vertAlign" val="mid"/>
          <dgm:param type="nodeVertAlign" val="t"/>
        </dgm:alg>
      </dgm:if>
      <dgm:else name="Name3">
        <dgm:alg type="lin">
          <dgm:param type="linDir" val="fromR"/>
          <dgm:param type="fallback" val="1D"/>
          <dgm:param type="horzAlign" val="ctr"/>
          <dgm:param type="vertAlign" val="mid"/>
          <dgm:param type="nodeVertAlign" val="t"/>
        </dgm:alg>
      </dgm:else>
    </dgm:choose>
    <dgm:shape xmlns:r="http://schemas.openxmlformats.org/officeDocument/2006/relationships" r:blip="">
      <dgm:adjLst/>
    </dgm:shape>
    <dgm:constrLst>
      <dgm:constr type="h" for="des" forName="Child" op="equ"/>
      <dgm:constr type="w" for="des" forName="Child" op="equ"/>
      <dgm:constr type="h" for="des" forName="Accent" op="equ"/>
      <dgm:constr type="w" for="des" forName="Accent" op="equ"/>
      <dgm:constr type="primFontSz" for="des" forName="Parent" op="equ"/>
      <dgm:constr type="primFontSz" for="des" forName="Child" op="equ"/>
      <dgm:constr type="w" for="ch" forName="composite" refType="w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05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0.5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 fact="0.1"/>
              <dgm:constr type="l" for="ch" forName="Accent" refType="w" fact="0"/>
              <dgm:constr type="b" for="ch" forName="Accent" refType="h"/>
              <dgm:constr type="w" for="ch" forName="Accent" refType="w" fact="0"/>
              <dgm:constr type="h" for="ch" forName="Accent" refType="h" fact="0.9"/>
              <dgm:constr type="l" for="ch" forName="Image" refType="w" fact="0.05"/>
              <dgm:constr type="t" for="ch" forName="Image" refType="h" fact="0.13"/>
              <dgm:constr type="w" for="ch" forName="Image" refType="w" fact="0.9467"/>
              <dgm:constr type="h" for="ch" forName="Image" refType="h" fact="0.405"/>
              <dgm:constr type="l" for="ch" forName="Child" refType="w" fact="0.05"/>
              <dgm:constr type="t" for="ch" forName="Child" refType="h" fact="0.535"/>
              <dgm:constr type="w" for="ch" forName="Child" refType="w" fact="0.9467"/>
              <dgm:constr type="h" for="ch" forName="Child" refType="h" fact="0.465"/>
            </dgm:constrLst>
          </dgm:if>
          <dgm:else name="Name6">
            <dgm:constrLst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 fact="0.1"/>
              <dgm:constr type="l" for="ch" forName="Accent" refType="w"/>
              <dgm:constr type="b" for="ch" forName="Accent" refType="h"/>
              <dgm:constr type="h" for="ch" forName="Accent" refType="h" fact="0.9"/>
              <dgm:constr type="l" for="ch" forName="Image" refType="w" fact="0"/>
              <dgm:constr type="t" for="ch" forName="Image" refType="h" fact="0.13"/>
              <dgm:constr type="w" for="ch" forName="Image" refType="w" fact="0.9467"/>
              <dgm:constr type="h" for="ch" forName="Image" refType="h" fact="0.405"/>
              <dgm:constr type="l" for="ch" forName="Child" refType="w" fact="0"/>
              <dgm:constr type="t" for="ch" forName="Child" refType="h" fact="0.535"/>
              <dgm:constr type="w" for="ch" forName="Child" refType="w" fact="0.9467"/>
              <dgm:constr type="h" for="ch" forName="Child" refType="h" fact="0.465"/>
            </dgm:constrLst>
          </dgm:else>
        </dgm:choose>
        <dgm:forEach name="Name7" axis="self" ptType="node">
          <dgm:layoutNode name="Accent" styleLbl="alignAcc1">
            <dgm:alg type="sp"/>
            <dgm:shape xmlns:r="http://schemas.openxmlformats.org/officeDocument/2006/relationships" type="line" r:blip="">
              <dgm:adjLst/>
            </dgm:shape>
            <dgm:presOf/>
          </dgm:layoutNode>
          <dgm:layoutNode name="Image">
            <dgm:alg type="sp"/>
            <dgm:shape xmlns:r="http://schemas.openxmlformats.org/officeDocument/2006/relationships" type="rect" r:blip="" blipPhldr="1">
              <dgm:adjLst/>
            </dgm:shape>
            <dgm:presOf/>
          </dgm:layoutNode>
          <dgm:layoutNode name="Child" styleLbl="revTx">
            <dgm:varLst>
              <dgm:bulletEnabled val="1"/>
            </dgm:varLst>
            <dgm:choose name="Name8">
              <dgm:if name="Name9" axis="ch" ptType="node" func="cnt" op="gt" val="1">
                <dgm:choose name="Name10">
                  <dgm:if name="Name11" func="var" arg="dir" op="equ" val="norm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1"/>
                    </dgm:alg>
                  </dgm:if>
                  <dgm:else name="Name12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1"/>
                    </dgm:alg>
                  </dgm:else>
                </dgm:choose>
              </dgm:if>
              <dgm:else name="Name13">
                <dgm:choose name="Name14">
                  <dgm:if name="Name15" func="var" arg="dir" op="equ" val="norm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2"/>
                    </dgm:alg>
                  </dgm:if>
                  <dgm:else name="Name16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2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2"/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  <dgm:layoutNode name="Parent" styleLbl="alignNode1">
            <dgm:varLst>
              <dgm:bulletEnabled val="1"/>
            </dgm:varLst>
            <dgm:alg type="tx">
              <dgm:param type="shpTxLTRAlignCh" val="ctr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self"/>
            <dgm:constrLst>
              <dgm:constr type="lMarg" refType="primFontSz" fact="0.2"/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forEach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E03FF46-52B4-2489-D989-A5B76D25CA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8A4AE09-2CB1-38B4-E7E9-F0706E31508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4825535-B0CB-3C2D-1DAC-D995FC4BC2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CAB3BE0-ABAD-E573-8275-8A5967AB97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81E6F7E-26AE-1568-72F5-C86443FF8C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6867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F8D5C0B-1109-45B7-F29C-003CFBD517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735971B-BB81-FE12-BFFC-7C04F273A6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B61679A-2500-ED5F-4F90-43764F6819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5730228-8227-64D5-BEE9-FB81BC25D4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13A9254-DFB8-E6FD-A0F3-340D93B75F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1495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4EE6D7-D068-F1D7-73B3-347C931601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4EED501-5DF5-FA2E-C417-5C243C8AA1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1B2B356-A227-6B5B-0A2D-FB19459993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6B66970-B4F5-9A3C-5C88-33B5517558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54AF1BC-CAF1-70EB-3B55-7C8498B0F9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57828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8A946F6-D7A8-B59F-D8BF-3BBD612F1A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915681D-FFCD-98B6-F6FE-25D97B0797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41FFF96-4E71-A590-F9E6-91FA67475D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3A19A3B-4D8F-9288-8554-BDF613749F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EF2FCAC-DB42-7323-10E5-0D5532F424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5721043-0B59-EC72-549A-CD4162905A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9468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E256CFE-725A-7719-BA72-AA2108134E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297DE00-C2FD-49B4-0374-305A20BB84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B746B3E-B0A5-7FEE-D12A-B1F13AB9CA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6DDF64D8-5978-6814-B278-3232A049A34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C4EEF38D-8050-4C2B-DA67-0CB0B7C9A18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30D01BE5-B18F-9B67-FCEB-BBF3A68DC3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A3D85FAD-A870-8C1F-8835-E71CC12317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E03896C3-81DA-9E7A-F94D-0C546C9461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87768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975F8E3-54C5-8037-63A9-92D912033F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16AF65FA-99EF-BD8B-F3F2-4186878911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816F822-AB15-4A1D-D340-0860F25746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9B4953E-E4BA-3F8C-0C15-BE772E53D1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77396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8A5BB97C-D574-5CE4-82D1-E7D57A6946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4BFA524B-0C4D-8CD1-DAC5-0F3A6C3791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46510E67-8BC9-0DAC-F864-E4E9F67642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03602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2DCBEB-0814-F04D-3D73-E295A6C55E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B0573F6-C306-AFBE-9C73-B3CB2C44C9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1FC6CDB-656F-8B44-0EB7-6BAB1A2B8A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070210C-7697-9C93-57D1-901248F7DD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0DA6800-7E47-A772-DF34-BEEACB94AE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ADF7923-8351-2985-0DD3-7C358C65D1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08165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ADDC701-3F8C-8090-874C-00841BF162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5F6096A3-0C97-25C6-8BC8-E10C34A1E3C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F8DF389-8B41-2E12-232B-30E2D57C94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0ECB95F-7288-3DC3-AC34-668874F52E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5171A02-71C9-4C3C-F472-6A9721C64F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E2FD0F8-23CC-21AB-F72C-527C935D4A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53042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AFC63B7-EA70-0100-EB42-1FA0FA7A72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BA9E8743-96FA-4DC2-CE07-42A8918B43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C3C93D5-E4E1-FA22-F3D0-268BE38EAB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95327A7-788D-5A14-F7F4-C3D52C9EB8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30CE4B4-6053-F203-5E54-C181D75BBA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07369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50083EE5-163D-2A97-F71C-F7736EF7C8F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68227056-28B5-7CEC-91FC-8EBBE58D09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FEA6AFD-9DA7-5F0E-BE3B-6A4349CE08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6216A25-8D34-9614-A434-820C43FCBE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0FA24F1-4505-DDD2-0551-B90A811BE3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81270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A3FB30-A257-BE85-29E5-3948FAE8B4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4398776-65E7-0861-BC46-26E3E20363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7634884-8FE5-B756-6863-D9AEEAF7D3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22/10/2026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2B09012-43F4-CC12-1D40-2A501B7435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4FB91E2-7F81-F51A-290F-B2820262A9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889660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D6AAFEB-C9B4-685F-AED6-817B1FD61C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DAA031F-5EFC-8E11-559D-C72D5D1360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EAB5A2D-2794-F08B-E416-46AF877F33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22/10/2026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9DA272D-88A8-B966-3240-349800B3AC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7EBCC7F-C63C-F68A-39DA-EEC5FB3A55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589772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A431D6-1E92-AE5B-36D8-08A10C79B5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C3E1492-90D1-B67B-CF11-1C8D16732C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2E447A9-3E95-149A-80A7-93DCA963C7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22/10/2026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D3578E1-C0C9-2915-C68D-0AAE59F266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EA4E1E9-6F84-DB94-3619-C8CD3862BD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7186939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E8A401-21E6-84DB-1350-AF55F56EE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91D31DE-C58D-ABC8-EBDC-12CE2CDEAF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A88745D-C695-DA8C-65CA-0B9822CA3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7A9A171-C974-247C-F4D0-AE502F30D1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22/10/2026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CC83BD2-C182-134A-B8CA-4C5FA613EB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DF3D0F4-9606-68D5-65D3-ED75B9D33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052447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DD24D1-F82A-A1A2-1B9B-37439891F5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2B8AE1E-A443-6F0E-04F8-5FD9736653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4E4633A-4B41-7FEB-212F-78FF080802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27825BB1-D5EA-1CFD-3D1B-2A0EA8173C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3010A9CD-A968-3CF5-C790-DF251BA19FC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4E641206-4299-13AA-76B9-2552F91961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22/10/2026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153ECB6-9C85-1F48-578F-C9FB09E173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7FD9080D-4B92-D056-54DD-56AF1238AD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3563437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FA6B3A-F137-30A1-E737-5EF52C6E2B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3836EFD3-677E-EC56-00E4-7883C564F2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22/10/2026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9EA143D-E2BB-2E3C-2700-1F00DEF72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B4F6A741-F77D-BF5A-61C2-6AA0564A0C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3948893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64F5E201-E528-9A53-B936-EF225748E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22/10/2026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A7E9EE31-FCC3-B9A2-D3FB-9514458711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954DE78-F22C-9A22-6C87-76C0D3C9FD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5736536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0C8A8D-A9A0-2B7B-28B1-43C741F79A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27D4A49-D97E-CABE-EA88-04DFA64699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C434578-8E93-D670-DD5E-FC9AE6EBA1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CB64436-92B3-1C41-D719-DB918E087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22/10/2026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6CD3847-0CC9-D90B-E32A-EBD7E4E571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3D6A90A-741D-6D41-EAD7-7C0419FFEA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5923882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08570D-C7FD-7B95-C162-6CDA544922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BD77A0B6-0A56-B530-B9C6-D95756DCC25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D580A27-F45F-4197-2F37-D821C3DA32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420D4EE-28C5-5485-3A18-EA2384B670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22/10/2026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FEBB4AF-2C9A-E86D-F4AE-0197962313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4FD1420-987B-C2E3-B247-D24D39CBFE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4552465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3649F8-E53A-D8B3-1FEF-3089DB3919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1C500DB-C491-D588-1FB0-2A6DAC1C05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BDFB2F3-B417-E7F3-C4F1-16CF6DB2B1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22/10/2026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AC69DA7-2BCD-968D-6A9A-B7E80237F4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FCF97FB-FB08-5B34-6B3E-E1098B716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322033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5DEEBDC-0FA7-E43E-2CEF-D5782DDD4E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F5BF719-6B5E-D0E7-4298-5F5FB5C770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3A0C4ED-DB60-9412-C7DB-AE9A4DF264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22/10/2026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D8F8EE2-C41D-7FC2-7D38-271827FDA7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118CBC4-878A-55FB-C4F7-367E958E0A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835748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75C1B53F-BDDD-1CD2-7AEB-D5ED79304E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5628CD8-DC5B-FE12-3861-F305423449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A9C5C79-FC63-389D-596D-09EEB81903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CD27806-896C-896F-8229-9C00600E43F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176594D-D43A-0F6A-4E3B-BF954B97B7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064636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F136C6B-C08F-7D3E-36CA-2EC2C62DE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AB93889-6625-4ABF-4D8C-BEEE39135B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174D07D-AF94-6977-DB24-C34CD2E95B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9DD2163-C9F2-4132-A6F3-24E9B4A20EF3}" type="datetimeFigureOut">
              <a:rPr lang="es-ES" smtClean="0"/>
              <a:t>22/10/2026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EC3883C-2990-3843-A12A-9D9E6D091C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0323DEC-668F-C5DE-0CDD-D4EDEBA7C6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701124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jpeg"/><Relationship Id="rId7" Type="http://schemas.openxmlformats.org/officeDocument/2006/relationships/image" Target="../media/image11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26.png"/><Relationship Id="rId4" Type="http://schemas.openxmlformats.org/officeDocument/2006/relationships/image" Target="../media/image2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3.xml"/><Relationship Id="rId3" Type="http://schemas.microsoft.com/office/2007/relationships/hdphoto" Target="../media/hdphoto2.wdp"/><Relationship Id="rId7" Type="http://schemas.openxmlformats.org/officeDocument/2006/relationships/diagramLayout" Target="../diagrams/layout3.xml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6" Type="http://schemas.openxmlformats.org/officeDocument/2006/relationships/diagramData" Target="../diagrams/data3.xml"/><Relationship Id="rId5" Type="http://schemas.microsoft.com/office/2007/relationships/hdphoto" Target="../media/hdphoto3.wdp"/><Relationship Id="rId10" Type="http://schemas.microsoft.com/office/2007/relationships/diagramDrawing" Target="../diagrams/drawing3.xml"/><Relationship Id="rId4" Type="http://schemas.openxmlformats.org/officeDocument/2006/relationships/image" Target="../media/image34.png"/><Relationship Id="rId9" Type="http://schemas.openxmlformats.org/officeDocument/2006/relationships/diagramColors" Target="../diagrams/colors3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jpeg"/><Relationship Id="rId5" Type="http://schemas.microsoft.com/office/2007/relationships/hdphoto" Target="../media/hdphoto3.wdp"/><Relationship Id="rId4" Type="http://schemas.openxmlformats.org/officeDocument/2006/relationships/image" Target="../media/image34.png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openxmlformats.org/officeDocument/2006/relationships/image" Target="../media/image37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5" Type="http://schemas.microsoft.com/office/2007/relationships/hdphoto" Target="../media/hdphoto3.wdp"/><Relationship Id="rId4" Type="http://schemas.openxmlformats.org/officeDocument/2006/relationships/image" Target="../media/image3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png"/></Relationships>
</file>

<file path=ppt/slides/_rels/slide2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13" Type="http://schemas.microsoft.com/office/2007/relationships/diagramDrawing" Target="../diagrams/drawing5.xml"/><Relationship Id="rId3" Type="http://schemas.openxmlformats.org/officeDocument/2006/relationships/image" Target="../media/image45.jpg"/><Relationship Id="rId7" Type="http://schemas.openxmlformats.org/officeDocument/2006/relationships/diagramColors" Target="../diagrams/colors4.xml"/><Relationship Id="rId12" Type="http://schemas.openxmlformats.org/officeDocument/2006/relationships/diagramColors" Target="../diagrams/colors5.xml"/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4.xml"/><Relationship Id="rId11" Type="http://schemas.openxmlformats.org/officeDocument/2006/relationships/diagramQuickStyle" Target="../diagrams/quickStyle5.xml"/><Relationship Id="rId5" Type="http://schemas.openxmlformats.org/officeDocument/2006/relationships/diagramLayout" Target="../diagrams/layout4.xml"/><Relationship Id="rId10" Type="http://schemas.openxmlformats.org/officeDocument/2006/relationships/diagramLayout" Target="../diagrams/layout5.xml"/><Relationship Id="rId4" Type="http://schemas.openxmlformats.org/officeDocument/2006/relationships/diagramData" Target="../diagrams/data4.xml"/><Relationship Id="rId9" Type="http://schemas.openxmlformats.org/officeDocument/2006/relationships/diagramData" Target="../diagrams/data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1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7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9.png"/><Relationship Id="rId4" Type="http://schemas.openxmlformats.org/officeDocument/2006/relationships/image" Target="../media/image5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A306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AFAAF65-51AC-3F0C-E56A-FA81921096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4B3C9832-CE80-1EEC-7A0C-F95621581CD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7608"/>
          <a:stretch>
            <a:fillRect/>
          </a:stretch>
        </p:blipFill>
        <p:spPr>
          <a:xfrm>
            <a:off x="201676" y="356201"/>
            <a:ext cx="11788649" cy="5463574"/>
          </a:xfrm>
          <a:prstGeom prst="rect">
            <a:avLst/>
          </a:prstGeom>
          <a:ln w="19050">
            <a:solidFill>
              <a:schemeClr val="tx1"/>
            </a:solidFill>
            <a:miter lim="800000"/>
          </a:ln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E124E3A8-E547-5306-E5F8-005E3ACC0E5D}"/>
              </a:ext>
            </a:extLst>
          </p:cNvPr>
          <p:cNvSpPr txBox="1"/>
          <p:nvPr/>
        </p:nvSpPr>
        <p:spPr>
          <a:xfrm>
            <a:off x="201676" y="5874295"/>
            <a:ext cx="11788649" cy="954107"/>
          </a:xfrm>
          <a:prstGeom prst="rect">
            <a:avLst/>
          </a:prstGeom>
          <a:noFill/>
        </p:spPr>
        <p:txBody>
          <a:bodyPr wrap="square" rtlCol="0">
            <a:prstTxWarp prst="textTriangleInverted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800" b="1" i="0" u="none" strike="noStrike" kern="1200" cap="none" normalizeH="0" noProof="0" dirty="0">
                <a:ln w="6600">
                  <a:solidFill>
                    <a:srgbClr val="B83E0A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8700000" algn="tl" rotWithShape="0">
                    <a:schemeClr val="accent2">
                      <a:lumMod val="75000"/>
                    </a:schemeClr>
                  </a:outerShdw>
                </a:effectLst>
                <a:uLnTx/>
                <a:uFillTx/>
                <a:latin typeface="Candara" panose="020E0502030303020204" pitchFamily="34" charset="0"/>
              </a:rPr>
              <a:t>PROPHETEN IM NEUEN TESTAMENT</a:t>
            </a:r>
          </a:p>
        </p:txBody>
      </p:sp>
      <p:sp>
        <p:nvSpPr>
          <p:cNvPr id="4" name="CuadroTexto 4">
            <a:extLst>
              <a:ext uri="{FF2B5EF4-FFF2-40B4-BE49-F238E27FC236}">
                <a16:creationId xmlns:a16="http://schemas.microsoft.com/office/drawing/2014/main" id="{C4A717DD-F37B-153A-46E3-6F593FF50D88}"/>
              </a:ext>
            </a:extLst>
          </p:cNvPr>
          <p:cNvSpPr txBox="1"/>
          <p:nvPr/>
        </p:nvSpPr>
        <p:spPr>
          <a:xfrm>
            <a:off x="712776" y="4355909"/>
            <a:ext cx="308899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4000" b="1" i="0" u="none" strike="noStrike" kern="0" cap="none" spc="0" normalizeH="0" baseline="0" noProof="0" dirty="0">
                <a:ln>
                  <a:solidFill>
                    <a:prstClr val="black"/>
                  </a:solidFill>
                </a:ln>
                <a:solidFill>
                  <a:srgbClr val="FAA306"/>
                </a:solidFill>
                <a:effectLst>
                  <a:outerShdw blurRad="38100" dist="63500" dir="8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Lektion 4</a:t>
            </a:r>
            <a:endParaRPr kumimoji="0" lang="de-DE" sz="2400" b="1" i="0" u="none" strike="noStrike" kern="0" cap="none" spc="0" normalizeH="0" baseline="0" noProof="0" dirty="0">
              <a:ln>
                <a:solidFill>
                  <a:prstClr val="black"/>
                </a:solidFill>
              </a:ln>
              <a:solidFill>
                <a:srgbClr val="FAA306"/>
              </a:solidFill>
              <a:effectLst>
                <a:outerShdw blurRad="38100" dist="63500" dir="8700000" algn="tl">
                  <a:srgbClr val="000000">
                    <a:alpha val="43137"/>
                  </a:srgbClr>
                </a:outerShdw>
              </a:effectLst>
              <a:uLnTx/>
              <a:uFillTx/>
            </a:endParaRPr>
          </a:p>
        </p:txBody>
      </p:sp>
      <p:sp>
        <p:nvSpPr>
          <p:cNvPr id="7" name="CuadroTexto 4">
            <a:extLst>
              <a:ext uri="{FF2B5EF4-FFF2-40B4-BE49-F238E27FC236}">
                <a16:creationId xmlns:a16="http://schemas.microsoft.com/office/drawing/2014/main" id="{B7F8B752-4CED-8AEB-06E2-5543FC9C5507}"/>
              </a:ext>
            </a:extLst>
          </p:cNvPr>
          <p:cNvSpPr txBox="1"/>
          <p:nvPr/>
        </p:nvSpPr>
        <p:spPr>
          <a:xfrm>
            <a:off x="517360" y="4883315"/>
            <a:ext cx="338357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800" b="1" i="0" u="none" strike="noStrike" kern="0" cap="none" spc="0" normalizeH="0" baseline="0" noProof="0" dirty="0">
                <a:ln>
                  <a:solidFill>
                    <a:prstClr val="black"/>
                  </a:solidFill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Sabbat, </a:t>
            </a:r>
            <a:br>
              <a:rPr kumimoji="0" lang="de-DE" sz="2800" b="1" i="0" u="none" strike="noStrike" kern="0" cap="none" spc="0" normalizeH="0" baseline="0" noProof="0" dirty="0">
                <a:ln>
                  <a:solidFill>
                    <a:prstClr val="black"/>
                  </a:solidFill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</a:br>
            <a:r>
              <a:rPr lang="de-DE" sz="2800" b="1" kern="0" dirty="0">
                <a:ln>
                  <a:solidFill>
                    <a:prstClr val="black"/>
                  </a:solidFill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24</a:t>
            </a:r>
            <a:r>
              <a:rPr kumimoji="0" lang="de-DE" sz="2800" b="1" i="0" u="none" strike="noStrike" kern="0" cap="none" spc="0" normalizeH="0" baseline="0" noProof="0" dirty="0">
                <a:ln>
                  <a:solidFill>
                    <a:prstClr val="black"/>
                  </a:solidFill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. Okt.  2026</a:t>
            </a: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3093D385-1DB7-9790-FB14-1C9A223C9B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82091" y="192698"/>
            <a:ext cx="423918" cy="5627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319551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A3809B9-DF40-C9A6-B854-87427A82BC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7BA7C3D-2271-7745-C256-BF359359E6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26FF92A8-4549-EE02-D589-9D96A06D253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9277" b="9277"/>
          <a:stretch>
            <a:fillRect/>
          </a:stretch>
        </p:blipFill>
        <p:spPr>
          <a:xfrm>
            <a:off x="20" y="10"/>
            <a:ext cx="12191980" cy="5555964"/>
          </a:xfrm>
          <a:custGeom>
            <a:avLst/>
            <a:gdLst/>
            <a:ahLst/>
            <a:cxnLst/>
            <a:rect l="l" t="t" r="r" b="b"/>
            <a:pathLst>
              <a:path w="12188952" h="4558430">
                <a:moveTo>
                  <a:pt x="6789701" y="4490221"/>
                </a:moveTo>
                <a:lnTo>
                  <a:pt x="6788702" y="4490299"/>
                </a:lnTo>
                <a:lnTo>
                  <a:pt x="6788476" y="4490833"/>
                </a:lnTo>
                <a:close/>
                <a:moveTo>
                  <a:pt x="0" y="0"/>
                </a:moveTo>
                <a:lnTo>
                  <a:pt x="12188952" y="0"/>
                </a:lnTo>
                <a:lnTo>
                  <a:pt x="12188952" y="3596895"/>
                </a:lnTo>
                <a:lnTo>
                  <a:pt x="12061096" y="3635026"/>
                </a:lnTo>
                <a:cubicBezTo>
                  <a:pt x="11933500" y="3671240"/>
                  <a:pt x="11805390" y="3705769"/>
                  <a:pt x="11676800" y="3738601"/>
                </a:cubicBezTo>
                <a:cubicBezTo>
                  <a:pt x="11262789" y="3846108"/>
                  <a:pt x="10845343" y="3939710"/>
                  <a:pt x="10425355" y="4022140"/>
                </a:cubicBezTo>
                <a:cubicBezTo>
                  <a:pt x="10092810" y="4087351"/>
                  <a:pt x="9759033" y="4145748"/>
                  <a:pt x="9424022" y="4197302"/>
                </a:cubicBezTo>
                <a:cubicBezTo>
                  <a:pt x="9102997" y="4246959"/>
                  <a:pt x="8781133" y="4291526"/>
                  <a:pt x="8458419" y="4331003"/>
                </a:cubicBezTo>
                <a:cubicBezTo>
                  <a:pt x="8211360" y="4361169"/>
                  <a:pt x="7963792" y="4386742"/>
                  <a:pt x="7715970" y="4410950"/>
                </a:cubicBezTo>
                <a:lnTo>
                  <a:pt x="6951716" y="4476730"/>
                </a:lnTo>
                <a:lnTo>
                  <a:pt x="6936303" y="4478801"/>
                </a:lnTo>
                <a:lnTo>
                  <a:pt x="6790448" y="4490162"/>
                </a:lnTo>
                <a:lnTo>
                  <a:pt x="6799941" y="4491982"/>
                </a:lnTo>
                <a:cubicBezTo>
                  <a:pt x="6811623" y="4492448"/>
                  <a:pt x="6823734" y="4490275"/>
                  <a:pt x="6835432" y="4490275"/>
                </a:cubicBezTo>
                <a:cubicBezTo>
                  <a:pt x="6851580" y="4490275"/>
                  <a:pt x="6867729" y="4487668"/>
                  <a:pt x="6884003" y="4487297"/>
                </a:cubicBezTo>
                <a:cubicBezTo>
                  <a:pt x="7115805" y="4481835"/>
                  <a:pt x="7347351" y="4469668"/>
                  <a:pt x="7578771" y="4454770"/>
                </a:cubicBezTo>
                <a:cubicBezTo>
                  <a:pt x="7927552" y="4432302"/>
                  <a:pt x="8276080" y="4404123"/>
                  <a:pt x="8623845" y="4367873"/>
                </a:cubicBezTo>
                <a:cubicBezTo>
                  <a:pt x="8909939" y="4338575"/>
                  <a:pt x="9195310" y="4303940"/>
                  <a:pt x="9479970" y="4263967"/>
                </a:cubicBezTo>
                <a:cubicBezTo>
                  <a:pt x="9864901" y="4209593"/>
                  <a:pt x="10248014" y="4144879"/>
                  <a:pt x="10629308" y="4069810"/>
                </a:cubicBezTo>
                <a:cubicBezTo>
                  <a:pt x="11090114" y="3978690"/>
                  <a:pt x="11546975" y="3871184"/>
                  <a:pt x="11998498" y="3743816"/>
                </a:cubicBezTo>
                <a:lnTo>
                  <a:pt x="12188952" y="3687715"/>
                </a:lnTo>
                <a:lnTo>
                  <a:pt x="12188952" y="3742439"/>
                </a:lnTo>
                <a:lnTo>
                  <a:pt x="11829257" y="3846853"/>
                </a:lnTo>
                <a:cubicBezTo>
                  <a:pt x="11534769" y="3926550"/>
                  <a:pt x="11238120" y="3997436"/>
                  <a:pt x="10939183" y="4061368"/>
                </a:cubicBezTo>
                <a:cubicBezTo>
                  <a:pt x="10622824" y="4129150"/>
                  <a:pt x="10304941" y="4189147"/>
                  <a:pt x="9985530" y="4241373"/>
                </a:cubicBezTo>
                <a:cubicBezTo>
                  <a:pt x="9720036" y="4284822"/>
                  <a:pt x="9453814" y="4323467"/>
                  <a:pt x="9186882" y="4357320"/>
                </a:cubicBezTo>
                <a:cubicBezTo>
                  <a:pt x="8984197" y="4382894"/>
                  <a:pt x="8781514" y="4406977"/>
                  <a:pt x="8578198" y="4426839"/>
                </a:cubicBezTo>
                <a:cubicBezTo>
                  <a:pt x="8340547" y="4449559"/>
                  <a:pt x="8102644" y="4471034"/>
                  <a:pt x="7864358" y="4488290"/>
                </a:cubicBezTo>
                <a:cubicBezTo>
                  <a:pt x="7554994" y="4510634"/>
                  <a:pt x="7245502" y="4528512"/>
                  <a:pt x="6935502" y="4539684"/>
                </a:cubicBezTo>
                <a:cubicBezTo>
                  <a:pt x="6782917" y="4545147"/>
                  <a:pt x="6630334" y="4548995"/>
                  <a:pt x="6477750" y="4553587"/>
                </a:cubicBezTo>
                <a:cubicBezTo>
                  <a:pt x="6439195" y="4551503"/>
                  <a:pt x="6400529" y="4553128"/>
                  <a:pt x="6362294" y="4558430"/>
                </a:cubicBezTo>
                <a:lnTo>
                  <a:pt x="6057129" y="4558430"/>
                </a:lnTo>
                <a:lnTo>
                  <a:pt x="5977784" y="4553836"/>
                </a:lnTo>
                <a:cubicBezTo>
                  <a:pt x="5740261" y="4541423"/>
                  <a:pt x="5502739" y="4527644"/>
                  <a:pt x="5265087" y="4517587"/>
                </a:cubicBezTo>
                <a:cubicBezTo>
                  <a:pt x="4958267" y="4505171"/>
                  <a:pt x="4651826" y="4484691"/>
                  <a:pt x="4346277" y="4455517"/>
                </a:cubicBezTo>
                <a:cubicBezTo>
                  <a:pt x="4021654" y="4424605"/>
                  <a:pt x="3697795" y="4389970"/>
                  <a:pt x="3373045" y="4356948"/>
                </a:cubicBezTo>
                <a:cubicBezTo>
                  <a:pt x="3035412" y="4322686"/>
                  <a:pt x="2698456" y="4283047"/>
                  <a:pt x="2362173" y="4238021"/>
                </a:cubicBezTo>
                <a:cubicBezTo>
                  <a:pt x="1984692" y="4187868"/>
                  <a:pt x="1608364" y="4130142"/>
                  <a:pt x="1233177" y="4064845"/>
                </a:cubicBezTo>
                <a:cubicBezTo>
                  <a:pt x="842181" y="3996132"/>
                  <a:pt x="453758" y="3917644"/>
                  <a:pt x="68500" y="3825138"/>
                </a:cubicBezTo>
                <a:lnTo>
                  <a:pt x="0" y="3807783"/>
                </a:lnTo>
                <a:lnTo>
                  <a:pt x="0" y="3751294"/>
                </a:lnTo>
                <a:lnTo>
                  <a:pt x="72441" y="3770071"/>
                </a:lnTo>
                <a:cubicBezTo>
                  <a:pt x="247961" y="3812249"/>
                  <a:pt x="424164" y="3851509"/>
                  <a:pt x="600716" y="3888441"/>
                </a:cubicBezTo>
                <a:cubicBezTo>
                  <a:pt x="988279" y="3969255"/>
                  <a:pt x="1378133" y="4038153"/>
                  <a:pt x="1769512" y="4098609"/>
                </a:cubicBezTo>
                <a:cubicBezTo>
                  <a:pt x="2052426" y="4142185"/>
                  <a:pt x="2335725" y="4182282"/>
                  <a:pt x="2613554" y="4215551"/>
                </a:cubicBezTo>
                <a:cubicBezTo>
                  <a:pt x="2605544" y="4218158"/>
                  <a:pt x="2594611" y="4208102"/>
                  <a:pt x="2581134" y="4205620"/>
                </a:cubicBezTo>
                <a:cubicBezTo>
                  <a:pt x="2087178" y="4113668"/>
                  <a:pt x="1597684" y="4002775"/>
                  <a:pt x="1112635" y="3872923"/>
                </a:cubicBezTo>
                <a:cubicBezTo>
                  <a:pt x="880453" y="3810852"/>
                  <a:pt x="649713" y="3744374"/>
                  <a:pt x="420412" y="3673490"/>
                </a:cubicBezTo>
                <a:lnTo>
                  <a:pt x="0" y="3534573"/>
                </a:lnTo>
                <a:close/>
              </a:path>
            </a:pathLst>
          </a:cu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9737914A-4281-91DC-FB14-F172CF75E1BD}"/>
              </a:ext>
            </a:extLst>
          </p:cNvPr>
          <p:cNvSpPr txBox="1"/>
          <p:nvPr/>
        </p:nvSpPr>
        <p:spPr>
          <a:xfrm>
            <a:off x="170755" y="4870174"/>
            <a:ext cx="11850491" cy="1916657"/>
          </a:xfrm>
          <a:prstGeom prst="rect">
            <a:avLst/>
          </a:prstGeom>
          <a:noFill/>
        </p:spPr>
        <p:txBody>
          <a:bodyPr wrap="square">
            <a:prstTxWarp prst="textDeflateTop">
              <a:avLst>
                <a:gd name="adj" fmla="val 42222"/>
              </a:avLst>
            </a:prstTxWarp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 algn="ctr"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andara" panose="020E0502030303020204" pitchFamily="34" charset="0"/>
              </a:rPr>
              <a:t>“</a:t>
            </a:r>
            <a:r>
              <a:rPr lang="de-DE" sz="2200" b="1" dirty="0">
                <a:solidFill>
                  <a:srgbClr val="E97132">
                    <a:lumMod val="50000"/>
                  </a:srgbClr>
                </a:solidFill>
                <a:latin typeface="Candara" panose="020E0502030303020204" pitchFamily="34" charset="0"/>
              </a:rPr>
              <a:t>Es sind verschiedene Gaben; aber es ist ein GEIST. Und es sind verschiedene Ämter; aber es ist ein HERR.   Und es sind verschiedene Kräfte; aber es ist ein GOTT, der da wirkt alles in allen.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andara" panose="020E0502030303020204" pitchFamily="34" charset="0"/>
              </a:rPr>
              <a:t>” </a:t>
            </a:r>
            <a:b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andara" panose="020E0502030303020204" pitchFamily="34" charset="0"/>
              </a:rPr>
            </a:b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andara" panose="020E0502030303020204" pitchFamily="34" charset="0"/>
              </a:rPr>
              <a:t>(1. </a:t>
            </a:r>
            <a:r>
              <a:rPr kumimoji="0" lang="en-US" sz="15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andara" panose="020E0502030303020204" pitchFamily="34" charset="0"/>
              </a:rPr>
              <a:t>Korinth</a:t>
            </a:r>
            <a:r>
              <a:rPr lang="en-US" sz="1500" b="1" dirty="0">
                <a:solidFill>
                  <a:srgbClr val="E97132">
                    <a:lumMod val="50000"/>
                  </a:srgbClr>
                </a:solidFill>
                <a:latin typeface="Candara" panose="020E0502030303020204" pitchFamily="34" charset="0"/>
              </a:rPr>
              <a:t>er</a:t>
            </a: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andara" panose="020E0502030303020204" pitchFamily="34" charset="0"/>
              </a:rPr>
              <a:t> 12:4-6 LUT)</a:t>
            </a:r>
          </a:p>
        </p:txBody>
      </p:sp>
      <p:pic>
        <p:nvPicPr>
          <p:cNvPr id="2" name="Grafik 1" descr="Ein Bild, das Schrift, Handschrift, Grafiken, Schwarz enthält.&#10;&#10;KI-generierte Inhalte können fehlerhaft sein.">
            <a:extLst>
              <a:ext uri="{FF2B5EF4-FFF2-40B4-BE49-F238E27FC236}">
                <a16:creationId xmlns:a16="http://schemas.microsoft.com/office/drawing/2014/main" id="{4E38D492-8527-D641-CE12-BB0734AF4D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504685">
            <a:off x="228833" y="13831"/>
            <a:ext cx="2380518" cy="1548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1165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1000"/>
            <a:lum/>
          </a:blip>
          <a:srcRect/>
          <a:stretch>
            <a:fillRect t="-29000" r="-72000" b="-3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B2C7E7E3-D0CC-F3CF-55B0-252CB6C6100A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92147" y="194978"/>
            <a:ext cx="7639048" cy="485881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B66D1248-ED7C-0660-5BD0-6252D3E69714}"/>
              </a:ext>
            </a:extLst>
          </p:cNvPr>
          <p:cNvSpPr txBox="1"/>
          <p:nvPr/>
        </p:nvSpPr>
        <p:spPr>
          <a:xfrm>
            <a:off x="0" y="5462693"/>
            <a:ext cx="121920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spcBef>
                <a:spcPts val="600"/>
              </a:spcBef>
              <a:defRPr/>
            </a:pPr>
            <a:r>
              <a:rPr lang="de-DE" sz="2400" b="1" dirty="0">
                <a:solidFill>
                  <a:prstClr val="black"/>
                </a:solidFill>
              </a:rPr>
              <a:t>Welche Rolle hatten diese neuen Propheten und Prophetinnen? </a:t>
            </a:r>
            <a:br>
              <a:rPr lang="de-DE" sz="2400" b="1" dirty="0">
                <a:solidFill>
                  <a:prstClr val="black"/>
                </a:solidFill>
              </a:rPr>
            </a:br>
            <a:r>
              <a:rPr lang="de-DE" sz="2400" b="1" dirty="0">
                <a:solidFill>
                  <a:prstClr val="black"/>
                </a:solidFill>
              </a:rPr>
              <a:t>Wer waren sie? </a:t>
            </a:r>
            <a:br>
              <a:rPr lang="de-DE" sz="2400" b="1" dirty="0">
                <a:solidFill>
                  <a:prstClr val="black"/>
                </a:solidFill>
              </a:rPr>
            </a:br>
            <a:r>
              <a:rPr lang="de-DE" sz="2400" b="1" dirty="0">
                <a:solidFill>
                  <a:prstClr val="black"/>
                </a:solidFill>
              </a:rPr>
              <a:t>Gab es auch falsche Propheten, wie in der Zeit des Alten Testaments?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CDD2D1D4-97BB-AC89-98A9-8A5076814B76}"/>
              </a:ext>
            </a:extLst>
          </p:cNvPr>
          <p:cNvSpPr txBox="1"/>
          <p:nvPr/>
        </p:nvSpPr>
        <p:spPr>
          <a:xfrm>
            <a:off x="52668" y="2444505"/>
            <a:ext cx="4922183" cy="29392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de-DE" sz="2000" b="1" dirty="0">
                <a:solidFill>
                  <a:prstClr val="black"/>
                </a:solidFill>
              </a:rPr>
              <a:t>GOTT schwieg jedoch nicht mehr lange. Zu gegebener Zeit sandte Er </a:t>
            </a:r>
            <a:br>
              <a:rPr lang="de-DE" sz="2000" b="1" dirty="0">
                <a:solidFill>
                  <a:prstClr val="black"/>
                </a:solidFill>
              </a:rPr>
            </a:br>
            <a:r>
              <a:rPr lang="de-DE" sz="2000" b="1" dirty="0">
                <a:solidFill>
                  <a:prstClr val="black"/>
                </a:solidFill>
              </a:rPr>
              <a:t>einen neuen Propheten: </a:t>
            </a:r>
            <a:br>
              <a:rPr lang="de-DE" sz="2000" b="1" dirty="0">
                <a:solidFill>
                  <a:prstClr val="black"/>
                </a:solidFill>
              </a:rPr>
            </a:b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>
                <a:solidFill>
                  <a:prstClr val="black"/>
                </a:solidFill>
                <a:highlight>
                  <a:srgbClr val="DCBA8D"/>
                </a:highlight>
              </a:rPr>
              <a:t> Johannes den Täufer </a:t>
            </a:r>
            <a:r>
              <a:rPr lang="de-DE" sz="2000" b="1" dirty="0">
                <a:solidFill>
                  <a:prstClr val="black"/>
                </a:solidFill>
              </a:rPr>
              <a:t> (Matth.11,7-9).</a:t>
            </a:r>
          </a:p>
          <a:p>
            <a:pPr lvl="0">
              <a:spcBef>
                <a:spcPts val="600"/>
              </a:spcBef>
              <a:defRPr/>
            </a:pPr>
            <a:r>
              <a:rPr lang="de-DE" sz="2000" b="1" dirty="0">
                <a:solidFill>
                  <a:prstClr val="black"/>
                </a:solidFill>
              </a:rPr>
              <a:t> Von diesem Moment an traten </a:t>
            </a:r>
            <a:br>
              <a:rPr lang="de-DE" sz="2000" b="1" dirty="0">
                <a:solidFill>
                  <a:prstClr val="black"/>
                </a:solidFill>
              </a:rPr>
            </a:br>
            <a:r>
              <a:rPr lang="de-DE" sz="2000" b="1" dirty="0">
                <a:solidFill>
                  <a:prstClr val="black"/>
                </a:solidFill>
              </a:rPr>
              <a:t>die Propheten wieder auf. </a:t>
            </a:r>
            <a:br>
              <a:rPr lang="de-DE" sz="2000" b="1" dirty="0">
                <a:solidFill>
                  <a:prstClr val="black"/>
                </a:solidFill>
              </a:rPr>
            </a:br>
            <a:r>
              <a:rPr lang="de-DE" sz="2000" b="1" dirty="0">
                <a:solidFill>
                  <a:prstClr val="black"/>
                </a:solidFill>
              </a:rPr>
              <a:t>Sie waren unter anderem für </a:t>
            </a:r>
            <a:br>
              <a:rPr lang="de-DE" sz="2000" b="1" dirty="0">
                <a:solidFill>
                  <a:prstClr val="black"/>
                </a:solidFill>
              </a:rPr>
            </a:br>
            <a:r>
              <a:rPr lang="de-DE" sz="2000" b="1" dirty="0">
                <a:solidFill>
                  <a:prstClr val="black"/>
                </a:solidFill>
              </a:rPr>
              <a:t>das Schreiben des Neuen Testaments verantwortlich.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E2C764AA-63A2-79FF-6108-2147E333AB7B}"/>
              </a:ext>
            </a:extLst>
          </p:cNvPr>
          <p:cNvSpPr txBox="1"/>
          <p:nvPr/>
        </p:nvSpPr>
        <p:spPr>
          <a:xfrm>
            <a:off x="98048" y="46467"/>
            <a:ext cx="4922183" cy="23237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de-DE" sz="2000" b="1" dirty="0">
                <a:solidFill>
                  <a:prstClr val="black"/>
                </a:solidFill>
              </a:rPr>
              <a:t>Seit </a:t>
            </a:r>
            <a:r>
              <a:rPr lang="de-DE" sz="2000" b="1" dirty="0">
                <a:solidFill>
                  <a:prstClr val="black"/>
                </a:solidFill>
                <a:highlight>
                  <a:srgbClr val="918D56"/>
                </a:highlight>
              </a:rPr>
              <a:t> </a:t>
            </a:r>
            <a:r>
              <a:rPr lang="de-DE" sz="2000" b="1" dirty="0">
                <a:solidFill>
                  <a:schemeClr val="bg1">
                    <a:lumMod val="85000"/>
                  </a:schemeClr>
                </a:solidFill>
                <a:highlight>
                  <a:srgbClr val="918D56"/>
                </a:highlight>
              </a:rPr>
              <a:t>Maleachi</a:t>
            </a:r>
            <a:r>
              <a:rPr lang="de-DE" sz="2000" b="1" dirty="0">
                <a:solidFill>
                  <a:prstClr val="black"/>
                </a:solidFill>
                <a:highlight>
                  <a:srgbClr val="918D56"/>
                </a:highlight>
              </a:rPr>
              <a:t> </a:t>
            </a:r>
            <a:r>
              <a:rPr lang="de-DE" sz="2000" b="1" dirty="0">
                <a:solidFill>
                  <a:prstClr val="black"/>
                </a:solidFill>
              </a:rPr>
              <a:t> vergingen 400 Jahre, </a:t>
            </a:r>
            <a:br>
              <a:rPr lang="de-DE" sz="2000" b="1" dirty="0">
                <a:solidFill>
                  <a:prstClr val="black"/>
                </a:solidFill>
              </a:rPr>
            </a:br>
            <a:r>
              <a:rPr lang="de-DE" sz="2000" b="1" dirty="0">
                <a:solidFill>
                  <a:prstClr val="black"/>
                </a:solidFill>
              </a:rPr>
              <a:t>ohne dass die Stimme eines Propheten unter dem Volk GOTTES gehört wurde.</a:t>
            </a:r>
          </a:p>
          <a:p>
            <a:pPr lvl="0">
              <a:spcBef>
                <a:spcPts val="600"/>
              </a:spcBef>
              <a:defRPr/>
            </a:pPr>
            <a:r>
              <a:rPr lang="de-DE" sz="2000" b="1" dirty="0">
                <a:solidFill>
                  <a:prstClr val="black"/>
                </a:solidFill>
              </a:rPr>
              <a:t>Aufgrund dieses Schweigens betrachtete das Volk Israel den Kanon der Schrift (also die Bücher, aus denen das Alte Testament besteht) als abgeschlossen.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23154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1000"/>
            <a:lum/>
          </a:blip>
          <a:srcRect/>
          <a:stretch>
            <a:fillRect t="-29000" r="-72000" b="-33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2130266-3AD0-BA4E-F6DD-9F8ACC4221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D675E289-A111-98E7-A86E-AD6C00DF8F8B}"/>
              </a:ext>
            </a:extLst>
          </p:cNvPr>
          <p:cNvSpPr txBox="1"/>
          <p:nvPr/>
        </p:nvSpPr>
        <p:spPr>
          <a:xfrm>
            <a:off x="1023703" y="1244033"/>
            <a:ext cx="6915678" cy="4247317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highlight>
                  <a:srgbClr val="6D1307"/>
                </a:highlight>
                <a:uLnTx/>
                <a:uFillTx/>
                <a:latin typeface="Aptos" panose="02110004020202020204"/>
                <a:ea typeface="+mn-ea"/>
                <a:cs typeface="+mn-cs"/>
              </a:rPr>
              <a:t>Die Rolle der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highlight>
                  <a:srgbClr val="6D1307"/>
                </a:highlight>
                <a:uLnTx/>
                <a:uFillTx/>
                <a:latin typeface="Aptos" panose="02110004020202020204"/>
                <a:ea typeface="+mn-ea"/>
                <a:cs typeface="+mn-cs"/>
              </a:rPr>
              <a:t>Propheten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highlight>
                  <a:srgbClr val="6D1307"/>
                </a:highlight>
                <a:uLnTx/>
                <a:uFillTx/>
                <a:latin typeface="Aptos" panose="02110004020202020204"/>
                <a:ea typeface="+mn-ea"/>
                <a:cs typeface="+mn-cs"/>
              </a:rPr>
              <a:t> im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/>
                <a:highlight>
                  <a:srgbClr val="6D1307"/>
                </a:highlight>
                <a:uLnTx/>
                <a:uFillTx/>
                <a:latin typeface="Aptos" panose="02110004020202020204"/>
                <a:ea typeface="+mn-ea"/>
                <a:cs typeface="+mn-cs"/>
              </a:rPr>
              <a:t>Neuen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highlight>
                  <a:srgbClr val="6D1307"/>
                </a:highlight>
                <a:uLnTx/>
                <a:uFillTx/>
                <a:latin typeface="Aptos" panose="02110004020202020204"/>
                <a:ea typeface="+mn-ea"/>
                <a:cs typeface="+mn-cs"/>
              </a:rPr>
              <a:t> Testament (NT)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highlight>
                <a:srgbClr val="6D1307"/>
              </a:highlight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white"/>
                </a:solidFill>
                <a:highlight>
                  <a:srgbClr val="205C01"/>
                </a:highlight>
              </a:rPr>
              <a:t>Propheten</a:t>
            </a:r>
            <a:r>
              <a:rPr lang="en-US" sz="2000" b="1" dirty="0">
                <a:solidFill>
                  <a:prstClr val="white"/>
                </a:solidFill>
                <a:highlight>
                  <a:srgbClr val="205C01"/>
                </a:highlight>
              </a:rPr>
              <a:t> des </a:t>
            </a:r>
            <a:r>
              <a:rPr lang="en-US" sz="2000" b="1" dirty="0" err="1">
                <a:solidFill>
                  <a:prstClr val="white"/>
                </a:solidFill>
                <a:highlight>
                  <a:srgbClr val="205C01"/>
                </a:highlight>
              </a:rPr>
              <a:t>Neuen</a:t>
            </a:r>
            <a:r>
              <a:rPr lang="en-US" sz="2000" b="1" dirty="0">
                <a:solidFill>
                  <a:prstClr val="white"/>
                </a:solidFill>
                <a:highlight>
                  <a:srgbClr val="205C01"/>
                </a:highlight>
              </a:rPr>
              <a:t> Testaments (NT):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highlight>
                <a:srgbClr val="205C01"/>
              </a:highlight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893763" lvl="1">
              <a:spcBef>
                <a:spcPts val="600"/>
              </a:spcBef>
              <a:defRPr/>
            </a:pPr>
            <a:r>
              <a:rPr lang="en-US" sz="2000" b="1" noProof="0" dirty="0">
                <a:solidFill>
                  <a:prstClr val="black"/>
                </a:solidFill>
                <a:uFill>
                  <a:solidFill>
                    <a:srgbClr val="D01729"/>
                  </a:solidFill>
                </a:uFill>
              </a:rPr>
              <a:t>JESUS, der </a:t>
            </a:r>
            <a:r>
              <a:rPr lang="en-US" sz="2000" b="1" noProof="0" dirty="0" err="1">
                <a:solidFill>
                  <a:prstClr val="black"/>
                </a:solidFill>
                <a:uFill>
                  <a:solidFill>
                    <a:srgbClr val="D01729"/>
                  </a:solidFill>
                </a:uFill>
              </a:rPr>
              <a:t>vorausgesagte</a:t>
            </a:r>
            <a:r>
              <a:rPr lang="en-US" sz="2000" b="1" noProof="0" dirty="0">
                <a:solidFill>
                  <a:prstClr val="black"/>
                </a:solidFill>
                <a:uFill>
                  <a:solidFill>
                    <a:srgbClr val="D01729"/>
                  </a:solidFill>
                </a:uFill>
              </a:rPr>
              <a:t> Prophet</a:t>
            </a:r>
          </a:p>
          <a:p>
            <a:pPr marL="893763" lvl="1">
              <a:spcBef>
                <a:spcPts val="600"/>
              </a:spcBef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>
                <a:solidFill>
                  <a:srgbClr val="D01729"/>
                </a:solidFill>
              </a:uFill>
              <a:latin typeface="Aptos" panose="02110004020202020204"/>
              <a:ea typeface="+mn-ea"/>
              <a:cs typeface="+mn-cs"/>
            </a:endParaRPr>
          </a:p>
          <a:p>
            <a:pPr marL="893763" lvl="1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Die </a:t>
            </a:r>
            <a:r>
              <a:rPr lang="en-US" sz="2000" b="1" dirty="0" err="1">
                <a:solidFill>
                  <a:prstClr val="black"/>
                </a:solidFill>
              </a:rPr>
              <a:t>Apostel</a:t>
            </a:r>
            <a:r>
              <a:rPr lang="en-US" sz="2000" b="1" dirty="0">
                <a:solidFill>
                  <a:prstClr val="black"/>
                </a:solidFill>
              </a:rPr>
              <a:t> und </a:t>
            </a:r>
            <a:r>
              <a:rPr lang="en-US" sz="2000" b="1" dirty="0" err="1">
                <a:solidFill>
                  <a:prstClr val="black"/>
                </a:solidFill>
              </a:rPr>
              <a:t>Propheten</a:t>
            </a:r>
            <a:endParaRPr lang="en-US" sz="2000" b="1" dirty="0">
              <a:solidFill>
                <a:prstClr val="black"/>
              </a:solidFill>
            </a:endParaRPr>
          </a:p>
          <a:p>
            <a:pPr marL="893763" lvl="1">
              <a:spcBef>
                <a:spcPts val="600"/>
              </a:spcBef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893763" marR="0" lvl="1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Prophetinnen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893763" marR="0" lvl="1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000" b="1" dirty="0">
              <a:solidFill>
                <a:prstClr val="black"/>
              </a:solidFill>
              <a:latin typeface="Aptos" panose="02110004020202020204"/>
            </a:endParaRPr>
          </a:p>
          <a:p>
            <a:pPr marL="893763" marR="0" lvl="1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Mitarbeiter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des Paulus</a:t>
            </a:r>
          </a:p>
          <a:p>
            <a:pPr marL="893763" marR="0" lvl="1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000" b="1" baseline="0" dirty="0">
              <a:solidFill>
                <a:prstClr val="black"/>
              </a:solidFill>
              <a:latin typeface="Aptos" panose="02110004020202020204"/>
            </a:endParaRPr>
          </a:p>
          <a:p>
            <a:pPr marL="893763" marR="0" lvl="1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Falsche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Propheten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C227E345-CCE3-B929-606F-A2006AB2AF1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0572" b="10572"/>
          <a:stretch>
            <a:fillRect/>
          </a:stretch>
        </p:blipFill>
        <p:spPr>
          <a:xfrm>
            <a:off x="8203139" y="81070"/>
            <a:ext cx="3829050" cy="3748250"/>
          </a:xfrm>
          <a:prstGeom prst="rect">
            <a:avLst/>
          </a:prstGeom>
          <a:effectLst>
            <a:softEdge rad="317500"/>
          </a:effectLst>
        </p:spPr>
      </p:pic>
      <p:pic>
        <p:nvPicPr>
          <p:cNvPr id="31" name="Imagen 30">
            <a:extLst>
              <a:ext uri="{FF2B5EF4-FFF2-40B4-BE49-F238E27FC236}">
                <a16:creationId xmlns:a16="http://schemas.microsoft.com/office/drawing/2014/main" id="{61EFF1BB-CBF9-A63D-8CAD-6ADF8D031491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941356">
            <a:off x="1491118" y="1978115"/>
            <a:ext cx="278850" cy="327903"/>
          </a:xfrm>
          <a:prstGeom prst="rect">
            <a:avLst/>
          </a:prstGeom>
        </p:spPr>
      </p:pic>
      <p:pic>
        <p:nvPicPr>
          <p:cNvPr id="33" name="Imagen 32">
            <a:extLst>
              <a:ext uri="{FF2B5EF4-FFF2-40B4-BE49-F238E27FC236}">
                <a16:creationId xmlns:a16="http://schemas.microsoft.com/office/drawing/2014/main" id="{B9EF7EC3-D785-FEC7-6A28-31C0D4E08D1C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941356">
            <a:off x="1491118" y="4259330"/>
            <a:ext cx="278850" cy="327903"/>
          </a:xfrm>
          <a:prstGeom prst="rect">
            <a:avLst/>
          </a:prstGeom>
        </p:spPr>
      </p:pic>
      <p:pic>
        <p:nvPicPr>
          <p:cNvPr id="35" name="Imagen 34">
            <a:extLst>
              <a:ext uri="{FF2B5EF4-FFF2-40B4-BE49-F238E27FC236}">
                <a16:creationId xmlns:a16="http://schemas.microsoft.com/office/drawing/2014/main" id="{FC5C124B-C620-2A5B-5C9D-5827C4D3A61F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941356">
            <a:off x="1491118" y="5038585"/>
            <a:ext cx="278850" cy="327903"/>
          </a:xfrm>
          <a:prstGeom prst="rect">
            <a:avLst/>
          </a:prstGeom>
        </p:spPr>
      </p:pic>
      <p:pic>
        <p:nvPicPr>
          <p:cNvPr id="37" name="Imagen 36">
            <a:extLst>
              <a:ext uri="{FF2B5EF4-FFF2-40B4-BE49-F238E27FC236}">
                <a16:creationId xmlns:a16="http://schemas.microsoft.com/office/drawing/2014/main" id="{363D4658-C0E5-A092-603B-F5A191779587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941356">
            <a:off x="1491118" y="3480072"/>
            <a:ext cx="278850" cy="327903"/>
          </a:xfrm>
          <a:prstGeom prst="rect">
            <a:avLst/>
          </a:prstGeom>
        </p:spPr>
      </p:pic>
      <p:pic>
        <p:nvPicPr>
          <p:cNvPr id="41" name="Imagen 40">
            <a:extLst>
              <a:ext uri="{FF2B5EF4-FFF2-40B4-BE49-F238E27FC236}">
                <a16:creationId xmlns:a16="http://schemas.microsoft.com/office/drawing/2014/main" id="{C8367008-2506-0B9D-455A-B22C3BD42E0F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941356">
            <a:off x="1491118" y="2738522"/>
            <a:ext cx="278850" cy="327903"/>
          </a:xfrm>
          <a:prstGeom prst="rect">
            <a:avLst/>
          </a:prstGeom>
        </p:spPr>
      </p:pic>
      <p:pic>
        <p:nvPicPr>
          <p:cNvPr id="61" name="Imagen 60">
            <a:extLst>
              <a:ext uri="{FF2B5EF4-FFF2-40B4-BE49-F238E27FC236}">
                <a16:creationId xmlns:a16="http://schemas.microsoft.com/office/drawing/2014/main" id="{23A77886-24B9-C058-1C5F-B64408A65E2F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3835" y="1330349"/>
            <a:ext cx="778329" cy="231170"/>
          </a:xfrm>
          <a:prstGeom prst="rect">
            <a:avLst/>
          </a:prstGeom>
        </p:spPr>
      </p:pic>
      <p:pic>
        <p:nvPicPr>
          <p:cNvPr id="65" name="Imagen 64">
            <a:extLst>
              <a:ext uri="{FF2B5EF4-FFF2-40B4-BE49-F238E27FC236}">
                <a16:creationId xmlns:a16="http://schemas.microsoft.com/office/drawing/2014/main" id="{FB19F8C6-F516-AF0A-9DDA-4D1C4DF7B5A1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3835" y="1710909"/>
            <a:ext cx="778329" cy="231170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C843F554-AEDF-2D44-0738-495A62DA8BA7}"/>
              </a:ext>
            </a:extLst>
          </p:cNvPr>
          <p:cNvSpPr txBox="1"/>
          <p:nvPr/>
        </p:nvSpPr>
        <p:spPr>
          <a:xfrm>
            <a:off x="8595413" y="3727722"/>
            <a:ext cx="2942597" cy="738664"/>
          </a:xfrm>
          <a:custGeom>
            <a:avLst/>
            <a:gdLst>
              <a:gd name="csX0" fmla="*/ 13252 w 3450288"/>
              <a:gd name="csY0" fmla="*/ 335540 h 2057195"/>
              <a:gd name="csX1" fmla="*/ 3450288 w 3450288"/>
              <a:gd name="csY1" fmla="*/ 0 h 2057195"/>
              <a:gd name="csX2" fmla="*/ 3251506 w 3450288"/>
              <a:gd name="csY2" fmla="*/ 2057195 h 2057195"/>
              <a:gd name="csX3" fmla="*/ 0 w 3450288"/>
              <a:gd name="csY3" fmla="*/ 1800455 h 2057195"/>
              <a:gd name="csX4" fmla="*/ 13252 w 3450288"/>
              <a:gd name="csY4" fmla="*/ 335540 h 205719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3450288" h="2057195">
                <a:moveTo>
                  <a:pt x="13252" y="335540"/>
                </a:moveTo>
                <a:lnTo>
                  <a:pt x="3450288" y="0"/>
                </a:lnTo>
                <a:lnTo>
                  <a:pt x="3251506" y="2057195"/>
                </a:lnTo>
                <a:lnTo>
                  <a:pt x="0" y="1800455"/>
                </a:lnTo>
                <a:lnTo>
                  <a:pt x="13252" y="335540"/>
                </a:lnTo>
                <a:close/>
              </a:path>
            </a:pathLst>
          </a:custGeom>
          <a:solidFill>
            <a:srgbClr val="B7731D"/>
          </a:solidFill>
          <a:ln>
            <a:noFill/>
          </a:ln>
          <a:effectLst>
            <a:softEdge rad="63500"/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endParaRPr lang="de-DE" sz="500" b="1" dirty="0">
              <a:solidFill>
                <a:schemeClr val="bg2">
                  <a:lumMod val="20000"/>
                  <a:lumOff val="80000"/>
                </a:schemeClr>
              </a:solidFill>
              <a:latin typeface="Candara" panose="020E0502030303020204" pitchFamily="34" charset="0"/>
            </a:endParaRPr>
          </a:p>
          <a:p>
            <a:pPr algn="ctr"/>
            <a:r>
              <a:rPr lang="de-DE" sz="3200" b="1" dirty="0">
                <a:solidFill>
                  <a:schemeClr val="bg2">
                    <a:lumMod val="20000"/>
                    <a:lumOff val="80000"/>
                  </a:schemeClr>
                </a:solidFill>
                <a:latin typeface="Candara" panose="020E0502030303020204" pitchFamily="34" charset="0"/>
              </a:rPr>
              <a:t>Ü b e r b l i c k</a:t>
            </a:r>
          </a:p>
          <a:p>
            <a:pPr algn="ctr"/>
            <a:endParaRPr lang="de-DE" sz="500" b="1" dirty="0">
              <a:solidFill>
                <a:schemeClr val="bg2">
                  <a:lumMod val="20000"/>
                  <a:lumOff val="80000"/>
                </a:schemeClr>
              </a:solidFill>
              <a:latin typeface="Candara" panose="020E0502030303020204" pitchFamily="34" charset="0"/>
            </a:endParaRPr>
          </a:p>
        </p:txBody>
      </p:sp>
      <p:sp>
        <p:nvSpPr>
          <p:cNvPr id="6" name="Scrollen: horizontal 5">
            <a:extLst>
              <a:ext uri="{FF2B5EF4-FFF2-40B4-BE49-F238E27FC236}">
                <a16:creationId xmlns:a16="http://schemas.microsoft.com/office/drawing/2014/main" id="{A8CD654F-4A79-9FC5-8169-B16A6D6362E3}"/>
              </a:ext>
            </a:extLst>
          </p:cNvPr>
          <p:cNvSpPr/>
          <p:nvPr/>
        </p:nvSpPr>
        <p:spPr>
          <a:xfrm>
            <a:off x="2380169" y="2312383"/>
            <a:ext cx="3766507" cy="502863"/>
          </a:xfrm>
          <a:prstGeom prst="horizontalScroll">
            <a:avLst/>
          </a:prstGeom>
          <a:solidFill>
            <a:srgbClr val="C39300">
              <a:alpha val="86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895350"/>
            <a:r>
              <a:rPr lang="de-DE" sz="2000" b="1" i="1" noProof="0" dirty="0">
                <a:solidFill>
                  <a:schemeClr val="tx1"/>
                </a:solidFill>
                <a:latin typeface="Candara" panose="020E0502030303020204" pitchFamily="34" charset="0"/>
              </a:rPr>
              <a:t>So, 18</a:t>
            </a:r>
            <a:r>
              <a:rPr lang="de-DE" sz="2000" b="1" i="1" dirty="0">
                <a:solidFill>
                  <a:schemeClr val="tx1"/>
                </a:solidFill>
                <a:latin typeface="Candara" panose="020E0502030303020204" pitchFamily="34" charset="0"/>
              </a:rPr>
              <a:t>. Okt</a:t>
            </a:r>
            <a:r>
              <a:rPr lang="de-DE" sz="2000" b="1" i="1" noProof="0" dirty="0">
                <a:solidFill>
                  <a:schemeClr val="tx1"/>
                </a:solidFill>
                <a:latin typeface="Candara" panose="020E0502030303020204" pitchFamily="34" charset="0"/>
              </a:rPr>
              <a:t> –</a:t>
            </a:r>
            <a:r>
              <a:rPr lang="de-DE" sz="2000" b="1" i="1" dirty="0">
                <a:solidFill>
                  <a:schemeClr val="tx1"/>
                </a:solidFill>
                <a:latin typeface="Candara" panose="020E0502030303020204" pitchFamily="34" charset="0"/>
              </a:rPr>
              <a:t>  JESUS als Prophet</a:t>
            </a:r>
            <a:endParaRPr lang="de-DE" sz="2000" b="1" i="1" noProof="0" dirty="0">
              <a:solidFill>
                <a:schemeClr val="tx1"/>
              </a:solidFill>
              <a:latin typeface="Candara" panose="020E0502030303020204" pitchFamily="34" charset="0"/>
            </a:endParaRPr>
          </a:p>
        </p:txBody>
      </p:sp>
      <p:sp>
        <p:nvSpPr>
          <p:cNvPr id="8" name="Scrollen: horizontal 7">
            <a:extLst>
              <a:ext uri="{FF2B5EF4-FFF2-40B4-BE49-F238E27FC236}">
                <a16:creationId xmlns:a16="http://schemas.microsoft.com/office/drawing/2014/main" id="{B2F097E7-02BB-C9E8-1886-465A64DB7360}"/>
              </a:ext>
            </a:extLst>
          </p:cNvPr>
          <p:cNvSpPr/>
          <p:nvPr/>
        </p:nvSpPr>
        <p:spPr>
          <a:xfrm>
            <a:off x="2384286" y="3072244"/>
            <a:ext cx="4575161" cy="502863"/>
          </a:xfrm>
          <a:prstGeom prst="horizontalScroll">
            <a:avLst/>
          </a:prstGeom>
          <a:solidFill>
            <a:srgbClr val="C39300">
              <a:alpha val="86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895350"/>
            <a:r>
              <a:rPr lang="de-DE" sz="2000" b="1" i="1" dirty="0">
                <a:solidFill>
                  <a:schemeClr val="tx1"/>
                </a:solidFill>
                <a:latin typeface="Candara" panose="020E0502030303020204" pitchFamily="34" charset="0"/>
              </a:rPr>
              <a:t>M</a:t>
            </a:r>
            <a:r>
              <a:rPr lang="de-DE" sz="2000" b="1" i="1" noProof="0" dirty="0">
                <a:solidFill>
                  <a:schemeClr val="tx1"/>
                </a:solidFill>
                <a:latin typeface="Candara" panose="020E0502030303020204" pitchFamily="34" charset="0"/>
              </a:rPr>
              <a:t>o, 19</a:t>
            </a:r>
            <a:r>
              <a:rPr lang="de-DE" sz="2000" b="1" i="1" dirty="0">
                <a:solidFill>
                  <a:schemeClr val="tx1"/>
                </a:solidFill>
                <a:latin typeface="Candara" panose="020E0502030303020204" pitchFamily="34" charset="0"/>
              </a:rPr>
              <a:t>. Okt</a:t>
            </a:r>
            <a:r>
              <a:rPr lang="de-DE" sz="2000" b="1" i="1" noProof="0" dirty="0">
                <a:solidFill>
                  <a:schemeClr val="tx1"/>
                </a:solidFill>
                <a:latin typeface="Candara" panose="020E0502030303020204" pitchFamily="34" charset="0"/>
              </a:rPr>
              <a:t> –</a:t>
            </a:r>
            <a:r>
              <a:rPr lang="de-DE" sz="2000" b="1" i="1" dirty="0">
                <a:solidFill>
                  <a:schemeClr val="tx1"/>
                </a:solidFill>
                <a:latin typeface="Candara" panose="020E0502030303020204" pitchFamily="34" charset="0"/>
              </a:rPr>
              <a:t>  Apostel und Propheten</a:t>
            </a:r>
            <a:endParaRPr lang="de-DE" sz="2000" b="1" i="1" noProof="0" dirty="0">
              <a:solidFill>
                <a:schemeClr val="tx1"/>
              </a:solidFill>
              <a:latin typeface="Candara" panose="020E0502030303020204" pitchFamily="34" charset="0"/>
            </a:endParaRPr>
          </a:p>
        </p:txBody>
      </p:sp>
      <p:sp>
        <p:nvSpPr>
          <p:cNvPr id="10" name="Scrollen: horizontal 9">
            <a:extLst>
              <a:ext uri="{FF2B5EF4-FFF2-40B4-BE49-F238E27FC236}">
                <a16:creationId xmlns:a16="http://schemas.microsoft.com/office/drawing/2014/main" id="{34DA52ED-5714-7733-4387-00DA29E5BA2A}"/>
              </a:ext>
            </a:extLst>
          </p:cNvPr>
          <p:cNvSpPr/>
          <p:nvPr/>
        </p:nvSpPr>
        <p:spPr>
          <a:xfrm>
            <a:off x="2388400" y="3827044"/>
            <a:ext cx="5001919" cy="502863"/>
          </a:xfrm>
          <a:prstGeom prst="horizontalScroll">
            <a:avLst/>
          </a:prstGeom>
          <a:solidFill>
            <a:srgbClr val="C39300">
              <a:alpha val="86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895350"/>
            <a:r>
              <a:rPr lang="de-DE" sz="2000" b="1" i="1" noProof="0" dirty="0">
                <a:solidFill>
                  <a:schemeClr val="tx1"/>
                </a:solidFill>
                <a:latin typeface="Candara" panose="020E0502030303020204" pitchFamily="34" charset="0"/>
              </a:rPr>
              <a:t>Di, </a:t>
            </a:r>
            <a:r>
              <a:rPr lang="de-DE" sz="2000" b="1" i="1" dirty="0">
                <a:solidFill>
                  <a:schemeClr val="tx1"/>
                </a:solidFill>
                <a:latin typeface="Candara" panose="020E0502030303020204" pitchFamily="34" charset="0"/>
              </a:rPr>
              <a:t>20. Okt</a:t>
            </a:r>
            <a:r>
              <a:rPr lang="de-DE" sz="2000" b="1" i="1" noProof="0" dirty="0">
                <a:solidFill>
                  <a:schemeClr val="tx1"/>
                </a:solidFill>
                <a:latin typeface="Candara" panose="020E0502030303020204" pitchFamily="34" charset="0"/>
              </a:rPr>
              <a:t> –</a:t>
            </a:r>
            <a:r>
              <a:rPr lang="de-DE" sz="2000" b="1" i="1" dirty="0">
                <a:solidFill>
                  <a:schemeClr val="tx1"/>
                </a:solidFill>
                <a:latin typeface="Candara" panose="020E0502030303020204" pitchFamily="34" charset="0"/>
              </a:rPr>
              <a:t>  Die Rolle der Propheten im NT</a:t>
            </a:r>
            <a:endParaRPr lang="de-DE" sz="2000" b="1" i="1" noProof="0" dirty="0">
              <a:solidFill>
                <a:schemeClr val="tx1"/>
              </a:solidFill>
              <a:latin typeface="Candara" panose="020E0502030303020204" pitchFamily="34" charset="0"/>
            </a:endParaRPr>
          </a:p>
        </p:txBody>
      </p:sp>
      <p:sp>
        <p:nvSpPr>
          <p:cNvPr id="12" name="Scrollen: horizontal 11">
            <a:extLst>
              <a:ext uri="{FF2B5EF4-FFF2-40B4-BE49-F238E27FC236}">
                <a16:creationId xmlns:a16="http://schemas.microsoft.com/office/drawing/2014/main" id="{436BDAB2-9D8B-8486-4496-46EF5CECCFAA}"/>
              </a:ext>
            </a:extLst>
          </p:cNvPr>
          <p:cNvSpPr/>
          <p:nvPr/>
        </p:nvSpPr>
        <p:spPr>
          <a:xfrm>
            <a:off x="2380486" y="4581909"/>
            <a:ext cx="6292821" cy="502863"/>
          </a:xfrm>
          <a:prstGeom prst="horizontalScroll">
            <a:avLst/>
          </a:prstGeom>
          <a:solidFill>
            <a:srgbClr val="C39300">
              <a:alpha val="86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895350"/>
            <a:r>
              <a:rPr lang="de-DE" sz="2000" b="1" i="1" dirty="0">
                <a:solidFill>
                  <a:schemeClr val="tx1"/>
                </a:solidFill>
                <a:latin typeface="Candara" panose="020E0502030303020204" pitchFamily="34" charset="0"/>
              </a:rPr>
              <a:t>M</a:t>
            </a:r>
            <a:r>
              <a:rPr lang="de-DE" sz="2000" b="1" i="1" noProof="0" dirty="0">
                <a:solidFill>
                  <a:schemeClr val="tx1"/>
                </a:solidFill>
                <a:latin typeface="Candara" panose="020E0502030303020204" pitchFamily="34" charset="0"/>
              </a:rPr>
              <a:t>i, </a:t>
            </a:r>
            <a:r>
              <a:rPr lang="de-DE" sz="2000" b="1" i="1" dirty="0">
                <a:solidFill>
                  <a:schemeClr val="tx1"/>
                </a:solidFill>
                <a:latin typeface="Candara" panose="020E0502030303020204" pitchFamily="34" charset="0"/>
              </a:rPr>
              <a:t>21. Okt</a:t>
            </a:r>
            <a:r>
              <a:rPr lang="de-DE" sz="2000" b="1" i="1" noProof="0" dirty="0">
                <a:solidFill>
                  <a:schemeClr val="tx1"/>
                </a:solidFill>
                <a:latin typeface="Candara" panose="020E0502030303020204" pitchFamily="34" charset="0"/>
              </a:rPr>
              <a:t> –</a:t>
            </a:r>
            <a:r>
              <a:rPr lang="de-DE" sz="2000" b="1" i="1" dirty="0">
                <a:solidFill>
                  <a:schemeClr val="tx1"/>
                </a:solidFill>
                <a:latin typeface="Candara" panose="020E0502030303020204" pitchFamily="34" charset="0"/>
              </a:rPr>
              <a:t>  Prophetinnen u. junge Pastoralassistenten</a:t>
            </a:r>
            <a:endParaRPr lang="de-DE" sz="2000" b="1" i="1" noProof="0" dirty="0">
              <a:solidFill>
                <a:schemeClr val="tx1"/>
              </a:solidFill>
              <a:latin typeface="Candara" panose="020E0502030303020204" pitchFamily="34" charset="0"/>
            </a:endParaRPr>
          </a:p>
        </p:txBody>
      </p:sp>
      <p:sp>
        <p:nvSpPr>
          <p:cNvPr id="13" name="Scrollen: horizontal 12">
            <a:extLst>
              <a:ext uri="{FF2B5EF4-FFF2-40B4-BE49-F238E27FC236}">
                <a16:creationId xmlns:a16="http://schemas.microsoft.com/office/drawing/2014/main" id="{01E7E2B4-0263-DFF6-6A73-E368F6C46AB6}"/>
              </a:ext>
            </a:extLst>
          </p:cNvPr>
          <p:cNvSpPr/>
          <p:nvPr/>
        </p:nvSpPr>
        <p:spPr>
          <a:xfrm>
            <a:off x="2396635" y="5353429"/>
            <a:ext cx="4562812" cy="502863"/>
          </a:xfrm>
          <a:prstGeom prst="horizontalScroll">
            <a:avLst/>
          </a:prstGeom>
          <a:solidFill>
            <a:srgbClr val="C39300">
              <a:alpha val="86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895350"/>
            <a:r>
              <a:rPr lang="de-DE" sz="2000" b="1" i="1" noProof="0" dirty="0">
                <a:solidFill>
                  <a:schemeClr val="tx1"/>
                </a:solidFill>
                <a:latin typeface="Candara" panose="020E0502030303020204" pitchFamily="34" charset="0"/>
              </a:rPr>
              <a:t>Do, 22</a:t>
            </a:r>
            <a:r>
              <a:rPr lang="de-DE" sz="2000" b="1" i="1" dirty="0">
                <a:solidFill>
                  <a:schemeClr val="tx1"/>
                </a:solidFill>
                <a:latin typeface="Candara" panose="020E0502030303020204" pitchFamily="34" charset="0"/>
              </a:rPr>
              <a:t>. Okt</a:t>
            </a:r>
            <a:r>
              <a:rPr lang="de-DE" sz="2000" b="1" i="1" noProof="0" dirty="0">
                <a:solidFill>
                  <a:schemeClr val="tx1"/>
                </a:solidFill>
                <a:latin typeface="Candara" panose="020E0502030303020204" pitchFamily="34" charset="0"/>
              </a:rPr>
              <a:t> –</a:t>
            </a:r>
            <a:r>
              <a:rPr lang="de-DE" sz="2000" b="1" i="1" dirty="0">
                <a:solidFill>
                  <a:schemeClr val="tx1"/>
                </a:solidFill>
                <a:latin typeface="Candara" panose="020E0502030303020204" pitchFamily="34" charset="0"/>
              </a:rPr>
              <a:t>  Falsche Propheten im NT</a:t>
            </a:r>
            <a:endParaRPr lang="de-DE" sz="2000" b="1" i="1" noProof="0" dirty="0">
              <a:solidFill>
                <a:schemeClr val="tx1"/>
              </a:solidFill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677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50"/>
                            </p:stCondLst>
                            <p:childTnLst>
                              <p:par>
                                <p:cTn id="33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500"/>
                            </p:stCondLst>
                            <p:childTnLst>
                              <p:par>
                                <p:cTn id="44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750"/>
                            </p:stCondLst>
                            <p:childTnLst>
                              <p:par>
                                <p:cTn id="5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000"/>
                            </p:stCondLst>
                            <p:childTnLst>
                              <p:par>
                                <p:cTn id="5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25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750"/>
                            </p:stCondLst>
                            <p:childTnLst>
                              <p:par>
                                <p:cTn id="6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3000"/>
                            </p:stCondLst>
                            <p:childTnLst>
                              <p:par>
                                <p:cTn id="7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3500"/>
                            </p:stCondLst>
                            <p:childTnLst>
                              <p:par>
                                <p:cTn id="8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4000"/>
                            </p:stCondLst>
                            <p:childTnLst>
                              <p:par>
                                <p:cTn id="9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4500"/>
                            </p:stCondLst>
                            <p:childTnLst>
                              <p:par>
                                <p:cTn id="9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5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5000"/>
                            </p:stCondLst>
                            <p:childTnLst>
                              <p:par>
                                <p:cTn id="10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50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1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5500"/>
                            </p:stCondLst>
                            <p:childTnLst>
                              <p:par>
                                <p:cTn id="1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5" dur="500"/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6000"/>
                            </p:stCondLst>
                            <p:childTnLst>
                              <p:par>
                                <p:cTn id="1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2" dur="500"/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5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4" grpId="0" animBg="1"/>
      <p:bldP spid="6" grpId="0" uiExpand="1" build="p" animBg="1"/>
      <p:bldP spid="8" grpId="0" uiExpand="1" build="p" animBg="1"/>
      <p:bldP spid="10" grpId="0" uiExpand="1" build="p" animBg="1"/>
      <p:bldP spid="12" grpId="0" uiExpand="1" build="p" animBg="1"/>
      <p:bldP spid="13" grpId="0" uiExpand="1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5000"/>
            <a:lum/>
          </a:blip>
          <a:srcRect/>
          <a:stretch>
            <a:fillRect l="-17000" r="-4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E5D4A4E-580B-1C4D-3A12-E47F92F878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62AA9425-E4FE-D8C2-6272-B4D07890F3D8}"/>
              </a:ext>
            </a:extLst>
          </p:cNvPr>
          <p:cNvSpPr txBox="1"/>
          <p:nvPr/>
        </p:nvSpPr>
        <p:spPr>
          <a:xfrm>
            <a:off x="319084" y="125213"/>
            <a:ext cx="7182380" cy="1323439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40000"/>
                  <a:lumOff val="60000"/>
                </a:schemeClr>
              </a:gs>
              <a:gs pos="46000">
                <a:schemeClr val="accent3">
                  <a:lumMod val="95000"/>
                  <a:lumOff val="5000"/>
                </a:schemeClr>
              </a:gs>
              <a:gs pos="100000">
                <a:schemeClr val="accent3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effectLst>
            <a:softEdge rad="76200"/>
          </a:effectLst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 w="10160">
                  <a:solidFill>
                    <a:srgbClr val="166E4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DIE</a:t>
            </a:r>
            <a:r>
              <a:rPr kumimoji="0" lang="en-US" sz="4000" b="1" i="0" u="none" strike="noStrike" kern="1200" cap="none" spc="0" normalizeH="0" noProof="0" dirty="0">
                <a:ln w="10160">
                  <a:solidFill>
                    <a:srgbClr val="166E4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ROLLE</a:t>
            </a:r>
            <a:r>
              <a:rPr kumimoji="0" lang="en-US" sz="4000" b="1" i="0" u="none" strike="noStrike" kern="1200" cap="none" spc="0" normalizeH="0" baseline="0" noProof="0" dirty="0">
                <a:ln w="10160">
                  <a:solidFill>
                    <a:srgbClr val="166E4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DER PROPHETEN </a:t>
            </a:r>
            <a:br>
              <a:rPr kumimoji="0" lang="en-US" sz="4000" b="1" i="0" u="none" strike="noStrike" kern="1200" cap="none" spc="0" normalizeH="0" baseline="0" noProof="0" dirty="0">
                <a:ln w="10160">
                  <a:solidFill>
                    <a:srgbClr val="166E4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</a:br>
            <a:r>
              <a:rPr kumimoji="0" lang="en-US" sz="4000" b="1" i="0" u="none" strike="noStrike" kern="1200" cap="none" spc="0" normalizeH="0" baseline="0" noProof="0" dirty="0">
                <a:ln w="10160">
                  <a:solidFill>
                    <a:srgbClr val="166E4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IM NEUEN TESTAMENT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FBD1F69-0721-C368-2CCA-B47B12CE2282}"/>
              </a:ext>
            </a:extLst>
          </p:cNvPr>
          <p:cNvSpPr txBox="1"/>
          <p:nvPr/>
        </p:nvSpPr>
        <p:spPr>
          <a:xfrm>
            <a:off x="50799" y="1440347"/>
            <a:ext cx="7653867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de-DE" sz="2400" b="1" dirty="0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„Wer aber prophetisch redet, der redet zu Menschen </a:t>
            </a:r>
            <a:br>
              <a:rPr lang="de-DE" sz="2400" b="1" dirty="0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</a:br>
            <a:r>
              <a:rPr lang="de-DE" sz="2400" b="1" dirty="0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zur Erbauung und zur Ermahnung und zur Tröstung.“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ndara" panose="020E0502030303020204" pitchFamily="34" charset="0"/>
              </a:rPr>
              <a:t> </a:t>
            </a:r>
            <a:b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ndara" panose="020E0502030303020204" pitchFamily="34" charset="0"/>
              </a:rPr>
            </a:b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ndara" panose="020E0502030303020204" pitchFamily="34" charset="0"/>
              </a:rPr>
              <a:t>(1. Kor 14:3)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BDB21E">
                  <a:lumMod val="20000"/>
                  <a:lumOff val="80000"/>
                </a:srgbClr>
              </a:solidFill>
              <a:effectLst>
                <a:glow rad="127000">
                  <a:srgbClr val="484B8E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ndara" panose="020E0502030303020204" pitchFamily="34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479D23F6-BC85-7555-49EC-EAE5CE9479D1}"/>
              </a:ext>
            </a:extLst>
          </p:cNvPr>
          <p:cNvSpPr txBox="1"/>
          <p:nvPr/>
        </p:nvSpPr>
        <p:spPr>
          <a:xfrm>
            <a:off x="270929" y="2636950"/>
            <a:ext cx="8229604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de-DE" sz="2200" b="1" dirty="0">
                <a:solidFill>
                  <a:prstClr val="black"/>
                </a:solidFill>
              </a:rPr>
              <a:t>Im Neuen Testament wird das Prophezeien (das Vorhersagen)</a:t>
            </a:r>
            <a:br>
              <a:rPr lang="de-DE" sz="2200" b="1" dirty="0">
                <a:solidFill>
                  <a:prstClr val="black"/>
                </a:solidFill>
              </a:rPr>
            </a:br>
            <a:r>
              <a:rPr lang="de-DE" sz="2200" b="1" dirty="0">
                <a:solidFill>
                  <a:prstClr val="black"/>
                </a:solidFill>
              </a:rPr>
              <a:t>als Gabe des HEILIGEN GEISTES dargestellt, </a:t>
            </a:r>
            <a:br>
              <a:rPr lang="de-DE" sz="2200" b="1" dirty="0">
                <a:solidFill>
                  <a:prstClr val="black"/>
                </a:solidFill>
              </a:rPr>
            </a:br>
            <a:r>
              <a:rPr lang="de-DE" sz="2200" b="1" dirty="0">
                <a:solidFill>
                  <a:prstClr val="black"/>
                </a:solidFill>
              </a:rPr>
              <a:t>die reichlich ausgegossen wurde (Röm. 12,6). </a:t>
            </a:r>
            <a:br>
              <a:rPr lang="de-DE" sz="2200" b="1" dirty="0">
                <a:solidFill>
                  <a:prstClr val="black"/>
                </a:solidFill>
              </a:rPr>
            </a:br>
            <a:r>
              <a:rPr lang="de-DE" sz="2200" b="1" dirty="0">
                <a:solidFill>
                  <a:prstClr val="black"/>
                </a:solidFill>
              </a:rPr>
              <a:t>In einer einzigen Gemeinde konnten so viele Propheten sein,</a:t>
            </a:r>
            <a:br>
              <a:rPr lang="de-DE" sz="2200" b="1" dirty="0">
                <a:solidFill>
                  <a:prstClr val="black"/>
                </a:solidFill>
              </a:rPr>
            </a:br>
            <a:r>
              <a:rPr lang="de-DE" sz="2200" b="1" dirty="0">
                <a:solidFill>
                  <a:prstClr val="black"/>
                </a:solidFill>
              </a:rPr>
              <a:t>dass sie abwechselnd sprechen mussten (1 Kor. 14,29-31):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1084C756-B890-807B-798B-33F97A6C8E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79848" y="124586"/>
            <a:ext cx="4112152" cy="5484583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DD810952-DAF3-2127-92D7-59E2BBAB18EE}"/>
              </a:ext>
            </a:extLst>
          </p:cNvPr>
          <p:cNvSpPr txBox="1"/>
          <p:nvPr/>
        </p:nvSpPr>
        <p:spPr>
          <a:xfrm>
            <a:off x="633334" y="4422054"/>
            <a:ext cx="9080291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de-DE" sz="2200" b="1" dirty="0">
                <a:solidFill>
                  <a:prstClr val="black"/>
                </a:solidFill>
              </a:rPr>
              <a:t>„Auch von den Propheten lasst zwei oder drei reden </a:t>
            </a:r>
            <a:br>
              <a:rPr lang="de-DE" sz="2200" b="1" dirty="0">
                <a:solidFill>
                  <a:prstClr val="black"/>
                </a:solidFill>
              </a:rPr>
            </a:br>
            <a:r>
              <a:rPr lang="de-DE" sz="2200" b="1" dirty="0">
                <a:solidFill>
                  <a:prstClr val="black"/>
                </a:solidFill>
              </a:rPr>
              <a:t>und die andern lasst darüber urteilen. </a:t>
            </a:r>
            <a:br>
              <a:rPr lang="de-DE" sz="2200" b="1" dirty="0">
                <a:solidFill>
                  <a:prstClr val="black"/>
                </a:solidFill>
              </a:rPr>
            </a:br>
            <a:r>
              <a:rPr lang="de-DE" sz="2200" b="1" dirty="0">
                <a:solidFill>
                  <a:prstClr val="black"/>
                </a:solidFill>
              </a:rPr>
              <a:t>Wenn aber einem andern, der dabeisitzt, </a:t>
            </a:r>
            <a:br>
              <a:rPr lang="de-DE" sz="2200" b="1" dirty="0">
                <a:solidFill>
                  <a:prstClr val="black"/>
                </a:solidFill>
              </a:rPr>
            </a:br>
            <a:r>
              <a:rPr lang="de-DE" sz="2200" b="1" dirty="0">
                <a:solidFill>
                  <a:prstClr val="black"/>
                </a:solidFill>
              </a:rPr>
              <a:t>eine Offenbarung zuteilwird, so schweige der Erste. </a:t>
            </a:r>
            <a:br>
              <a:rPr lang="de-DE" sz="2200" b="1" dirty="0">
                <a:solidFill>
                  <a:prstClr val="black"/>
                </a:solidFill>
              </a:rPr>
            </a:br>
            <a:r>
              <a:rPr lang="de-DE" sz="2200" b="1" dirty="0">
                <a:solidFill>
                  <a:prstClr val="black"/>
                </a:solidFill>
              </a:rPr>
              <a:t>Ihr könnt alle prophetisch reden, doch einer nach dem andern, </a:t>
            </a:r>
            <a:br>
              <a:rPr lang="de-DE" sz="2200" b="1" dirty="0">
                <a:solidFill>
                  <a:prstClr val="black"/>
                </a:solidFill>
              </a:rPr>
            </a:br>
            <a:r>
              <a:rPr lang="de-DE" sz="2200" b="1" dirty="0">
                <a:solidFill>
                  <a:prstClr val="black"/>
                </a:solidFill>
              </a:rPr>
              <a:t>damit alle lernen und alle ermahnt werden.“</a:t>
            </a:r>
            <a:endParaRPr kumimoji="0" lang="en-US" sz="2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69628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/>
      <p:bldP spid="6" grpId="0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5000"/>
            <a:lum/>
          </a:blip>
          <a:srcRect/>
          <a:stretch>
            <a:fillRect l="-17000" r="-4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63B19BD-0D5A-6450-893C-D6B450281F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967C72F8-F01B-C918-A176-BDE88C1C2BF1}"/>
              </a:ext>
            </a:extLst>
          </p:cNvPr>
          <p:cNvSpPr txBox="1"/>
          <p:nvPr/>
        </p:nvSpPr>
        <p:spPr>
          <a:xfrm>
            <a:off x="1937084" y="148926"/>
            <a:ext cx="8241632" cy="707886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40000"/>
                  <a:lumOff val="60000"/>
                </a:schemeClr>
              </a:gs>
              <a:gs pos="46000">
                <a:schemeClr val="accent3">
                  <a:lumMod val="95000"/>
                  <a:lumOff val="5000"/>
                </a:schemeClr>
              </a:gs>
              <a:gs pos="100000">
                <a:schemeClr val="accent3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effectLst>
            <a:softEdge rad="76200"/>
          </a:effectLst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 w="10160">
                  <a:solidFill>
                    <a:srgbClr val="166E4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DIE ROLLE DER PROPHETEN IM NT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8A5141C-70A8-FC38-DF70-E8305C54F3F0}"/>
              </a:ext>
            </a:extLst>
          </p:cNvPr>
          <p:cNvSpPr txBox="1"/>
          <p:nvPr/>
        </p:nvSpPr>
        <p:spPr>
          <a:xfrm>
            <a:off x="0" y="856812"/>
            <a:ext cx="1219199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de-DE" sz="2000" b="1" dirty="0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„Wer aber prophetisch redet, der redet zu Menschen z</a:t>
            </a:r>
            <a:br>
              <a:rPr lang="de-DE" sz="2000" b="1" dirty="0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</a:br>
            <a:r>
              <a:rPr lang="de-DE" sz="2000" b="1" dirty="0" err="1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ur</a:t>
            </a:r>
            <a:r>
              <a:rPr lang="de-DE" sz="2000" b="1" dirty="0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 Erbauung und zur Ermahnung und zur Tröstung.“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ndara" panose="020E0502030303020204" pitchFamily="34" charset="0"/>
              </a:rPr>
              <a:t> </a:t>
            </a:r>
            <a:b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ndara" panose="020E0502030303020204" pitchFamily="34" charset="0"/>
              </a:rPr>
            </a:b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ndara" panose="020E0502030303020204" pitchFamily="34" charset="0"/>
              </a:rPr>
              <a:t>(1. Kor 14:3)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BDB21E">
                  <a:lumMod val="20000"/>
                  <a:lumOff val="80000"/>
                </a:srgbClr>
              </a:solidFill>
              <a:effectLst>
                <a:glow rad="127000">
                  <a:srgbClr val="484B8E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ndara" panose="020E0502030303020204" pitchFamily="34" charset="0"/>
            </a:endParaRP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F823D844-0BD8-EDBC-1B72-38173C4EF21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14405222"/>
              </p:ext>
            </p:extLst>
          </p:nvPr>
        </p:nvGraphicFramePr>
        <p:xfrm>
          <a:off x="205612" y="2025617"/>
          <a:ext cx="11780740" cy="45879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CuadroTexto 6">
            <a:extLst>
              <a:ext uri="{FF2B5EF4-FFF2-40B4-BE49-F238E27FC236}">
                <a16:creationId xmlns:a16="http://schemas.microsoft.com/office/drawing/2014/main" id="{F292E800-9BA9-B72A-06E3-5B21A006F064}"/>
              </a:ext>
            </a:extLst>
          </p:cNvPr>
          <p:cNvSpPr txBox="1"/>
          <p:nvPr/>
        </p:nvSpPr>
        <p:spPr>
          <a:xfrm>
            <a:off x="247651" y="2025617"/>
            <a:ext cx="1194434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spcBef>
                <a:spcPts val="600"/>
              </a:spcBef>
              <a:defRPr/>
            </a:pPr>
            <a:r>
              <a:rPr lang="de-DE" sz="2000" b="1" dirty="0">
                <a:solidFill>
                  <a:prstClr val="black"/>
                </a:solidFill>
              </a:rPr>
              <a:t>Welche Rolle spielten diese Propheten? (</a:t>
            </a:r>
            <a:r>
              <a:rPr lang="de-DE" sz="2000" b="1" dirty="0">
                <a:solidFill>
                  <a:prstClr val="black"/>
                </a:solidFill>
                <a:highlight>
                  <a:srgbClr val="FAA306"/>
                </a:highlight>
              </a:rPr>
              <a:t>Off. 19,10</a:t>
            </a:r>
            <a:r>
              <a:rPr lang="de-DE" sz="2000" b="1" dirty="0">
                <a:solidFill>
                  <a:prstClr val="black"/>
                </a:solidFill>
              </a:rPr>
              <a:t>; </a:t>
            </a:r>
            <a:r>
              <a:rPr lang="de-DE" sz="2000" b="1" dirty="0">
                <a:solidFill>
                  <a:prstClr val="black"/>
                </a:solidFill>
                <a:highlight>
                  <a:srgbClr val="00FF00"/>
                </a:highlight>
              </a:rPr>
              <a:t>1,1</a:t>
            </a:r>
            <a:r>
              <a:rPr lang="de-DE" sz="2000" b="1" dirty="0">
                <a:solidFill>
                  <a:prstClr val="black"/>
                </a:solidFill>
              </a:rPr>
              <a:t>; </a:t>
            </a:r>
            <a:r>
              <a:rPr lang="de-DE" sz="2000" b="1" dirty="0">
                <a:solidFill>
                  <a:prstClr val="black"/>
                </a:solidFill>
                <a:highlight>
                  <a:srgbClr val="FF0000"/>
                </a:highlight>
              </a:rPr>
              <a:t>Eph. 4,11-12</a:t>
            </a:r>
            <a:r>
              <a:rPr lang="de-DE" sz="2000" b="1" dirty="0">
                <a:solidFill>
                  <a:prstClr val="black"/>
                </a:solidFill>
              </a:rPr>
              <a:t>; 1 Kor. 14,3; Apg. 15,32).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9729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381FCC2-366C-484C-80F3-42AFE9B46D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>
                                            <p:graphicEl>
                                              <a:dgm id="{A381FCC2-366C-484C-80F3-42AFE9B46D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>
                                            <p:graphicEl>
                                              <a:dgm id="{A381FCC2-366C-484C-80F3-42AFE9B46D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graphicEl>
                                              <a:dgm id="{A381FCC2-366C-484C-80F3-42AFE9B46DA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>
                                            <p:graphicEl>
                                              <a:dgm id="{A381FCC2-366C-484C-80F3-42AFE9B46D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>
                                            <p:graphicEl>
                                              <a:dgm id="{A381FCC2-366C-484C-80F3-42AFE9B46D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3303C94-F2EE-4E3F-8B8F-C30B43A7A5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>
                                            <p:graphicEl>
                                              <a:dgm id="{83303C94-F2EE-4E3F-8B8F-C30B43A7A5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>
                                            <p:graphicEl>
                                              <a:dgm id="{83303C94-F2EE-4E3F-8B8F-C30B43A7A5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>
                                            <p:graphicEl>
                                              <a:dgm id="{83303C94-F2EE-4E3F-8B8F-C30B43A7A5F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>
                                            <p:graphicEl>
                                              <a:dgm id="{83303C94-F2EE-4E3F-8B8F-C30B43A7A5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">
                                            <p:graphicEl>
                                              <a:dgm id="{83303C94-F2EE-4E3F-8B8F-C30B43A7A5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4D3CF86-DE88-4173-BB50-CB625C2784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>
                                            <p:graphicEl>
                                              <a:dgm id="{04D3CF86-DE88-4173-BB50-CB625C2784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">
                                            <p:graphicEl>
                                              <a:dgm id="{04D3CF86-DE88-4173-BB50-CB625C2784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">
                                            <p:graphicEl>
                                              <a:dgm id="{04D3CF86-DE88-4173-BB50-CB625C2784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">
                                            <p:graphicEl>
                                              <a:dgm id="{04D3CF86-DE88-4173-BB50-CB625C2784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04A7F00-D70F-40DB-A253-54411E6110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">
                                            <p:graphicEl>
                                              <a:dgm id="{404A7F00-D70F-40DB-A253-54411E6110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">
                                            <p:graphicEl>
                                              <a:dgm id="{404A7F00-D70F-40DB-A253-54411E6110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">
                                            <p:graphicEl>
                                              <a:dgm id="{404A7F00-D70F-40DB-A253-54411E61105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">
                                            <p:graphicEl>
                                              <a:dgm id="{404A7F00-D70F-40DB-A253-54411E6110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">
                                            <p:graphicEl>
                                              <a:dgm id="{404A7F00-D70F-40DB-A253-54411E6110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7D34FEE-7DA6-4B37-BBED-CAA95D76B4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">
                                            <p:graphicEl>
                                              <a:dgm id="{A7D34FEE-7DA6-4B37-BBED-CAA95D76B4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">
                                            <p:graphicEl>
                                              <a:dgm id="{A7D34FEE-7DA6-4B37-BBED-CAA95D76B4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">
                                            <p:graphicEl>
                                              <a:dgm id="{A7D34FEE-7DA6-4B37-BBED-CAA95D76B4C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">
                                            <p:graphicEl>
                                              <a:dgm id="{A7D34FEE-7DA6-4B37-BBED-CAA95D76B4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">
                                            <p:graphicEl>
                                              <a:dgm id="{A7D34FEE-7DA6-4B37-BBED-CAA95D76B4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EE713CA-5DC2-499E-9B70-F3055F0776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">
                                            <p:graphicEl>
                                              <a:dgm id="{3EE713CA-5DC2-499E-9B70-F3055F0776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">
                                            <p:graphicEl>
                                              <a:dgm id="{3EE713CA-5DC2-499E-9B70-F3055F0776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">
                                            <p:graphicEl>
                                              <a:dgm id="{3EE713CA-5DC2-499E-9B70-F3055F0776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">
                                            <p:graphicEl>
                                              <a:dgm id="{3EE713CA-5DC2-499E-9B70-F3055F0776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D6A2FB8-FAD5-4FEF-A1A3-3717E97DEF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">
                                            <p:graphicEl>
                                              <a:dgm id="{3D6A2FB8-FAD5-4FEF-A1A3-3717E97DEF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">
                                            <p:graphicEl>
                                              <a:dgm id="{3D6A2FB8-FAD5-4FEF-A1A3-3717E97DEF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">
                                            <p:graphicEl>
                                              <a:dgm id="{3D6A2FB8-FAD5-4FEF-A1A3-3717E97DEF0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">
                                            <p:graphicEl>
                                              <a:dgm id="{3D6A2FB8-FAD5-4FEF-A1A3-3717E97DEF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">
                                            <p:graphicEl>
                                              <a:dgm id="{3D6A2FB8-FAD5-4FEF-A1A3-3717E97DEF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D9EC3F5-2B61-4178-AF40-07178C6999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">
                                            <p:graphicEl>
                                              <a:dgm id="{4D9EC3F5-2B61-4178-AF40-07178C6999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">
                                            <p:graphicEl>
                                              <a:dgm id="{4D9EC3F5-2B61-4178-AF40-07178C6999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">
                                            <p:graphicEl>
                                              <a:dgm id="{4D9EC3F5-2B61-4178-AF40-07178C6999D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">
                                            <p:graphicEl>
                                              <a:dgm id="{4D9EC3F5-2B61-4178-AF40-07178C6999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">
                                            <p:graphicEl>
                                              <a:dgm id="{4D9EC3F5-2B61-4178-AF40-07178C6999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93B6972-D6BF-4224-8F58-E4363ABE05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">
                                            <p:graphicEl>
                                              <a:dgm id="{B93B6972-D6BF-4224-8F58-E4363ABE05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">
                                            <p:graphicEl>
                                              <a:dgm id="{B93B6972-D6BF-4224-8F58-E4363ABE05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">
                                            <p:graphicEl>
                                              <a:dgm id="{B93B6972-D6BF-4224-8F58-E4363ABE05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">
                                            <p:graphicEl>
                                              <a:dgm id="{B93B6972-D6BF-4224-8F58-E4363ABE05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 uiExpand="1">
        <p:bldSub>
          <a:bldDgm bld="one"/>
        </p:bldSub>
      </p:bldGraphic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5000"/>
            <a:lum/>
          </a:blip>
          <a:srcRect/>
          <a:stretch>
            <a:fillRect l="-17000" r="-4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4F1A59E-3375-92FF-25D2-57BA7A4ABD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CE9EBB63-13EB-C489-1144-CD6661B684E9}"/>
              </a:ext>
            </a:extLst>
          </p:cNvPr>
          <p:cNvSpPr txBox="1"/>
          <p:nvPr/>
        </p:nvSpPr>
        <p:spPr>
          <a:xfrm>
            <a:off x="1937084" y="148926"/>
            <a:ext cx="8241632" cy="707886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40000"/>
                  <a:lumOff val="60000"/>
                </a:schemeClr>
              </a:gs>
              <a:gs pos="46000">
                <a:schemeClr val="accent3">
                  <a:lumMod val="95000"/>
                  <a:lumOff val="5000"/>
                </a:schemeClr>
              </a:gs>
              <a:gs pos="100000">
                <a:schemeClr val="accent3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effectLst>
            <a:softEdge rad="76200"/>
          </a:effectLst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 w="10160">
                  <a:solidFill>
                    <a:srgbClr val="166E4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DIE ROLLE DER PROPHETEN IM NT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CF9FD7D0-4F83-ABCF-9288-7F6675201891}"/>
              </a:ext>
            </a:extLst>
          </p:cNvPr>
          <p:cNvSpPr txBox="1"/>
          <p:nvPr/>
        </p:nvSpPr>
        <p:spPr>
          <a:xfrm>
            <a:off x="1" y="722382"/>
            <a:ext cx="1219199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de-DE" sz="2000" b="1" dirty="0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„Wer aber prophetisch redet, der redet zu Menschen z</a:t>
            </a:r>
            <a:br>
              <a:rPr lang="de-DE" sz="2000" b="1" dirty="0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</a:br>
            <a:r>
              <a:rPr lang="de-DE" sz="2000" b="1" dirty="0" err="1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ur</a:t>
            </a:r>
            <a:r>
              <a:rPr lang="de-DE" sz="2000" b="1" dirty="0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 Erbauung und zur Ermahnung und zur Tröstung.“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ndara" panose="020E0502030303020204" pitchFamily="34" charset="0"/>
              </a:rPr>
              <a:t>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ndara" panose="020E0502030303020204" pitchFamily="34" charset="0"/>
              </a:rPr>
              <a:t>(1. Kor 14:3)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BDB21E">
                  <a:lumMod val="20000"/>
                  <a:lumOff val="80000"/>
                </a:srgbClr>
              </a:solidFill>
              <a:effectLst>
                <a:glow rad="127000">
                  <a:srgbClr val="484B8E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ndara" panose="020E0502030303020204" pitchFamily="34" charset="0"/>
            </a:endParaRP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EB36F7BD-A094-8776-2B94-E7E9849690F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44654721"/>
              </p:ext>
            </p:extLst>
          </p:nvPr>
        </p:nvGraphicFramePr>
        <p:xfrm>
          <a:off x="247648" y="2597026"/>
          <a:ext cx="8555158" cy="37276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2" name="Imagen 11">
            <a:extLst>
              <a:ext uri="{FF2B5EF4-FFF2-40B4-BE49-F238E27FC236}">
                <a16:creationId xmlns:a16="http://schemas.microsoft.com/office/drawing/2014/main" id="{57492F1D-D239-3B42-29D7-E2367644FB54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9543"/>
          <a:stretch>
            <a:fillRect/>
          </a:stretch>
        </p:blipFill>
        <p:spPr>
          <a:xfrm>
            <a:off x="8920754" y="2597026"/>
            <a:ext cx="3023598" cy="2735097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75BC9A68-BA9D-226A-B7A8-C3CF7EB12A8B}"/>
              </a:ext>
            </a:extLst>
          </p:cNvPr>
          <p:cNvSpPr txBox="1"/>
          <p:nvPr/>
        </p:nvSpPr>
        <p:spPr>
          <a:xfrm>
            <a:off x="247648" y="1786296"/>
            <a:ext cx="1194434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spcBef>
                <a:spcPts val="600"/>
              </a:spcBef>
              <a:defRPr/>
            </a:pPr>
            <a:r>
              <a:rPr lang="de-DE" sz="2000" b="1" dirty="0">
                <a:solidFill>
                  <a:prstClr val="black"/>
                </a:solidFill>
              </a:rPr>
              <a:t>Welche Rolle spielten diese Propheten? (Off. 19,10; 1,1; Eph. 4,11-12; </a:t>
            </a:r>
            <a:r>
              <a:rPr lang="de-DE" sz="2000" b="1" dirty="0">
                <a:solidFill>
                  <a:schemeClr val="bg1"/>
                </a:solidFill>
                <a:highlight>
                  <a:srgbClr val="0000FF"/>
                </a:highlight>
              </a:rPr>
              <a:t>1 Kor. 14,3</a:t>
            </a:r>
            <a:r>
              <a:rPr lang="de-DE" sz="2000" b="1" dirty="0">
                <a:solidFill>
                  <a:prstClr val="black"/>
                </a:solidFill>
              </a:rPr>
              <a:t>; </a:t>
            </a:r>
            <a:r>
              <a:rPr lang="de-DE" sz="2000" b="1" dirty="0">
                <a:solidFill>
                  <a:schemeClr val="bg1"/>
                </a:solidFill>
                <a:highlight>
                  <a:srgbClr val="808000"/>
                </a:highlight>
              </a:rPr>
              <a:t>Apg. 15,32).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highlight>
                <a:srgbClr val="808000"/>
              </a:highlight>
              <a:uLnTx/>
              <a:uFillTx/>
              <a:latin typeface="Aptos" panose="021100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2607038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130E0C0-5E31-4FB3-8A92-9A309FDC92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>
                                            <p:graphicEl>
                                              <a:dgm id="{3130E0C0-5E31-4FB3-8A92-9A309FDC92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>
                                            <p:graphicEl>
                                              <a:dgm id="{3130E0C0-5E31-4FB3-8A92-9A309FDC92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>
                                            <p:graphicEl>
                                              <a:dgm id="{3130E0C0-5E31-4FB3-8A92-9A309FDC92A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>
                                            <p:graphicEl>
                                              <a:dgm id="{3130E0C0-5E31-4FB3-8A92-9A309FDC92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>
                                            <p:graphicEl>
                                              <a:dgm id="{3130E0C0-5E31-4FB3-8A92-9A309FDC92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FC4422D-8C48-4D6F-8899-D3EB750C73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>
                                            <p:graphicEl>
                                              <a:dgm id="{7FC4422D-8C48-4D6F-8899-D3EB750C73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>
                                            <p:graphicEl>
                                              <a:dgm id="{7FC4422D-8C48-4D6F-8899-D3EB750C73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graphicEl>
                                              <a:dgm id="{7FC4422D-8C48-4D6F-8899-D3EB750C73B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">
                                            <p:graphicEl>
                                              <a:dgm id="{7FC4422D-8C48-4D6F-8899-D3EB750C73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>
                                            <p:graphicEl>
                                              <a:dgm id="{7FC4422D-8C48-4D6F-8899-D3EB750C73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7B3CB62-A8A9-4497-91EE-E140530244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">
                                            <p:graphicEl>
                                              <a:dgm id="{47B3CB62-A8A9-4497-91EE-E140530244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">
                                            <p:graphicEl>
                                              <a:dgm id="{47B3CB62-A8A9-4497-91EE-E140530244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">
                                            <p:graphicEl>
                                              <a:dgm id="{47B3CB62-A8A9-4497-91EE-E140530244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">
                                            <p:graphicEl>
                                              <a:dgm id="{47B3CB62-A8A9-4497-91EE-E140530244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A686E9C-D473-424C-A616-6FCF3A07A6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">
                                            <p:graphicEl>
                                              <a:dgm id="{3A686E9C-D473-424C-A616-6FCF3A07A6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">
                                            <p:graphicEl>
                                              <a:dgm id="{3A686E9C-D473-424C-A616-6FCF3A07A6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">
                                            <p:graphicEl>
                                              <a:dgm id="{3A686E9C-D473-424C-A616-6FCF3A07A6D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">
                                            <p:graphicEl>
                                              <a:dgm id="{3A686E9C-D473-424C-A616-6FCF3A07A6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">
                                            <p:graphicEl>
                                              <a:dgm id="{3A686E9C-D473-424C-A616-6FCF3A07A6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3324725-AC41-4188-ADC2-C983F204EA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">
                                            <p:graphicEl>
                                              <a:dgm id="{33324725-AC41-4188-ADC2-C983F204EA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">
                                            <p:graphicEl>
                                              <a:dgm id="{33324725-AC41-4188-ADC2-C983F204EA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">
                                            <p:graphicEl>
                                              <a:dgm id="{33324725-AC41-4188-ADC2-C983F204EAE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">
                                            <p:graphicEl>
                                              <a:dgm id="{33324725-AC41-4188-ADC2-C983F204EA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">
                                            <p:graphicEl>
                                              <a:dgm id="{33324725-AC41-4188-ADC2-C983F204EA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C181B66-CC29-4D81-82A1-51CAB7D5DB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">
                                            <p:graphicEl>
                                              <a:dgm id="{8C181B66-CC29-4D81-82A1-51CAB7D5DB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">
                                            <p:graphicEl>
                                              <a:dgm id="{8C181B66-CC29-4D81-82A1-51CAB7D5DB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">
                                            <p:graphicEl>
                                              <a:dgm id="{8C181B66-CC29-4D81-82A1-51CAB7D5DB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">
                                            <p:graphicEl>
                                              <a:dgm id="{8C181B66-CC29-4D81-82A1-51CAB7D5DB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 uiExpand="1">
        <p:bldSub>
          <a:bldDgm bld="one"/>
        </p:bldSub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94FD16C-59A3-7F30-42D2-72CBF745D9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489B7BFD-8F45-4093-AD9C-91B15B0503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5028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013DE61C-E474-DC4F-DEF1-D488F279F4B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42" b="18640"/>
          <a:stretch>
            <a:fillRect/>
          </a:stretch>
        </p:blipFill>
        <p:spPr>
          <a:xfrm>
            <a:off x="576190" y="172849"/>
            <a:ext cx="2822268" cy="2822268"/>
          </a:xfrm>
          <a:custGeom>
            <a:avLst/>
            <a:gdLst/>
            <a:ahLst/>
            <a:cxnLst/>
            <a:rect l="l" t="t" r="r" b="b"/>
            <a:pathLst>
              <a:path w="2822268" h="2822268">
                <a:moveTo>
                  <a:pt x="1411134" y="0"/>
                </a:moveTo>
                <a:cubicBezTo>
                  <a:pt x="2190482" y="0"/>
                  <a:pt x="2822268" y="631786"/>
                  <a:pt x="2822268" y="1411134"/>
                </a:cubicBezTo>
                <a:cubicBezTo>
                  <a:pt x="2822268" y="2190482"/>
                  <a:pt x="2190482" y="2822268"/>
                  <a:pt x="1411134" y="2822268"/>
                </a:cubicBezTo>
                <a:cubicBezTo>
                  <a:pt x="631786" y="2822268"/>
                  <a:pt x="0" y="2190482"/>
                  <a:pt x="0" y="1411134"/>
                </a:cubicBezTo>
                <a:cubicBezTo>
                  <a:pt x="0" y="631786"/>
                  <a:pt x="631786" y="0"/>
                  <a:pt x="1411134" y="0"/>
                </a:cubicBezTo>
                <a:close/>
              </a:path>
            </a:pathLst>
          </a:custGeom>
          <a:effectLst>
            <a:innerShdw blurRad="114300">
              <a:prstClr val="black"/>
            </a:innerShdw>
          </a:effec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DD0BD7B5-C854-ECEE-F1E7-F86675A0CAA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11" r="23238"/>
          <a:stretch>
            <a:fillRect/>
          </a:stretch>
        </p:blipFill>
        <p:spPr>
          <a:xfrm>
            <a:off x="3903091" y="-1"/>
            <a:ext cx="4756689" cy="3093943"/>
          </a:xfrm>
          <a:custGeom>
            <a:avLst/>
            <a:gdLst/>
            <a:ahLst/>
            <a:cxnLst/>
            <a:rect l="l" t="t" r="r" b="b"/>
            <a:pathLst>
              <a:path w="2564451" h="2469742">
                <a:moveTo>
                  <a:pt x="799668" y="0"/>
                </a:moveTo>
                <a:lnTo>
                  <a:pt x="1764783" y="0"/>
                </a:lnTo>
                <a:lnTo>
                  <a:pt x="1781325" y="6055"/>
                </a:lnTo>
                <a:cubicBezTo>
                  <a:pt x="2241535" y="200707"/>
                  <a:pt x="2564451" y="656401"/>
                  <a:pt x="2564451" y="1187517"/>
                </a:cubicBezTo>
                <a:cubicBezTo>
                  <a:pt x="2564451" y="1895670"/>
                  <a:pt x="1990379" y="2469742"/>
                  <a:pt x="1282225" y="2469742"/>
                </a:cubicBezTo>
                <a:cubicBezTo>
                  <a:pt x="574072" y="2469742"/>
                  <a:pt x="0" y="1895670"/>
                  <a:pt x="0" y="1187517"/>
                </a:cubicBezTo>
                <a:cubicBezTo>
                  <a:pt x="0" y="656401"/>
                  <a:pt x="322916" y="200707"/>
                  <a:pt x="783126" y="6055"/>
                </a:cubicBezTo>
                <a:close/>
              </a:path>
            </a:pathLst>
          </a:custGeom>
          <a:effectLst>
            <a:innerShdw blurRad="114300">
              <a:prstClr val="black"/>
            </a:innerShdw>
          </a:effectLst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F98037BE-C8AA-3563-35C2-F89DB8D990D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8834" r="18834"/>
          <a:stretch/>
        </p:blipFill>
        <p:spPr>
          <a:xfrm>
            <a:off x="9058275" y="930316"/>
            <a:ext cx="3133725" cy="2822268"/>
          </a:xfrm>
          <a:custGeom>
            <a:avLst/>
            <a:gdLst/>
            <a:ahLst/>
            <a:cxnLst/>
            <a:rect l="l" t="t" r="r" b="b"/>
            <a:pathLst>
              <a:path w="2445887" h="2822268">
                <a:moveTo>
                  <a:pt x="1411134" y="0"/>
                </a:moveTo>
                <a:cubicBezTo>
                  <a:pt x="1800808" y="0"/>
                  <a:pt x="2153592" y="157947"/>
                  <a:pt x="2408957" y="413312"/>
                </a:cubicBezTo>
                <a:lnTo>
                  <a:pt x="2445887" y="453946"/>
                </a:lnTo>
                <a:lnTo>
                  <a:pt x="2445887" y="2368323"/>
                </a:lnTo>
                <a:lnTo>
                  <a:pt x="2408957" y="2408957"/>
                </a:lnTo>
                <a:cubicBezTo>
                  <a:pt x="2153592" y="2664322"/>
                  <a:pt x="1800808" y="2822268"/>
                  <a:pt x="1411134" y="2822268"/>
                </a:cubicBezTo>
                <a:cubicBezTo>
                  <a:pt x="631786" y="2822268"/>
                  <a:pt x="0" y="2190482"/>
                  <a:pt x="0" y="1411134"/>
                </a:cubicBezTo>
                <a:cubicBezTo>
                  <a:pt x="0" y="631786"/>
                  <a:pt x="631786" y="0"/>
                  <a:pt x="1411134" y="0"/>
                </a:cubicBezTo>
                <a:close/>
              </a:path>
            </a:pathLst>
          </a:custGeom>
          <a:effectLst>
            <a:innerShdw blurRad="114300">
              <a:prstClr val="black"/>
            </a:innerShdw>
          </a:effectLst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0437D1F0-F7BE-FCED-55CE-AE0B185F7D1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3923" r="79"/>
          <a:stretch>
            <a:fillRect/>
          </a:stretch>
        </p:blipFill>
        <p:spPr>
          <a:xfrm>
            <a:off x="4985012" y="3215582"/>
            <a:ext cx="5568687" cy="3642418"/>
          </a:xfrm>
          <a:custGeom>
            <a:avLst/>
            <a:gdLst/>
            <a:ahLst/>
            <a:cxnLst/>
            <a:rect l="l" t="t" r="r" b="b"/>
            <a:pathLst>
              <a:path w="3755236" h="3642418">
                <a:moveTo>
                  <a:pt x="1877618" y="0"/>
                </a:moveTo>
                <a:cubicBezTo>
                  <a:pt x="2914598" y="0"/>
                  <a:pt x="3755236" y="840638"/>
                  <a:pt x="3755236" y="1877618"/>
                </a:cubicBezTo>
                <a:cubicBezTo>
                  <a:pt x="3755236" y="2655353"/>
                  <a:pt x="3282377" y="3322646"/>
                  <a:pt x="2608472" y="3607684"/>
                </a:cubicBezTo>
                <a:lnTo>
                  <a:pt x="2513570" y="3642418"/>
                </a:lnTo>
                <a:lnTo>
                  <a:pt x="1241666" y="3642418"/>
                </a:lnTo>
                <a:lnTo>
                  <a:pt x="1146765" y="3607684"/>
                </a:lnTo>
                <a:cubicBezTo>
                  <a:pt x="472859" y="3322646"/>
                  <a:pt x="0" y="2655353"/>
                  <a:pt x="0" y="1877618"/>
                </a:cubicBezTo>
                <a:cubicBezTo>
                  <a:pt x="0" y="840638"/>
                  <a:pt x="840638" y="0"/>
                  <a:pt x="1877618" y="0"/>
                </a:cubicBezTo>
                <a:close/>
              </a:path>
            </a:pathLst>
          </a:custGeom>
          <a:effectLst>
            <a:innerShdw blurRad="114300">
              <a:prstClr val="black"/>
            </a:innerShdw>
          </a:effectLst>
        </p:spPr>
      </p:pic>
      <p:grpSp>
        <p:nvGrpSpPr>
          <p:cNvPr id="19" name="Graphic 190">
            <a:extLst>
              <a:ext uri="{FF2B5EF4-FFF2-40B4-BE49-F238E27FC236}">
                <a16:creationId xmlns:a16="http://schemas.microsoft.com/office/drawing/2014/main" id="{24B0F550-3D95-4E91-850F-90066642B3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570926" y="3233145"/>
            <a:ext cx="1843161" cy="612484"/>
            <a:chOff x="2504802" y="1755501"/>
            <a:chExt cx="1598829" cy="531293"/>
          </a:xfrm>
          <a:solidFill>
            <a:schemeClr val="accent1">
              <a:lumMod val="40000"/>
              <a:lumOff val="60000"/>
            </a:schemeClr>
          </a:solidFill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815BC412-E4C6-4819-8B93-7561DB667C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2113855"/>
              <a:ext cx="1598614" cy="172939"/>
            </a:xfrm>
            <a:custGeom>
              <a:avLst/>
              <a:gdLst>
                <a:gd name="connsiteX0" fmla="*/ 1248648 w 1598614"/>
                <a:gd name="connsiteY0" fmla="*/ 172939 h 172939"/>
                <a:gd name="connsiteX1" fmla="*/ 1123031 w 1598614"/>
                <a:gd name="connsiteY1" fmla="*/ 92708 h 172939"/>
                <a:gd name="connsiteX2" fmla="*/ 1024085 w 1598614"/>
                <a:gd name="connsiteY2" fmla="*/ 29469 h 172939"/>
                <a:gd name="connsiteX3" fmla="*/ 925140 w 1598614"/>
                <a:gd name="connsiteY3" fmla="*/ 92708 h 172939"/>
                <a:gd name="connsiteX4" fmla="*/ 799522 w 1598614"/>
                <a:gd name="connsiteY4" fmla="*/ 172939 h 172939"/>
                <a:gd name="connsiteX5" fmla="*/ 799522 w 1598614"/>
                <a:gd name="connsiteY5" fmla="*/ 172939 h 172939"/>
                <a:gd name="connsiteX6" fmla="*/ 673905 w 1598614"/>
                <a:gd name="connsiteY6" fmla="*/ 92708 h 172939"/>
                <a:gd name="connsiteX7" fmla="*/ 574959 w 1598614"/>
                <a:gd name="connsiteY7" fmla="*/ 29469 h 172939"/>
                <a:gd name="connsiteX8" fmla="*/ 476014 w 1598614"/>
                <a:gd name="connsiteY8" fmla="*/ 92708 h 172939"/>
                <a:gd name="connsiteX9" fmla="*/ 350396 w 1598614"/>
                <a:gd name="connsiteY9" fmla="*/ 172939 h 172939"/>
                <a:gd name="connsiteX10" fmla="*/ 224778 w 1598614"/>
                <a:gd name="connsiteY10" fmla="*/ 92708 h 172939"/>
                <a:gd name="connsiteX11" fmla="*/ 125833 w 1598614"/>
                <a:gd name="connsiteY11" fmla="*/ 29469 h 172939"/>
                <a:gd name="connsiteX12" fmla="*/ 26887 w 1598614"/>
                <a:gd name="connsiteY12" fmla="*/ 92708 h 172939"/>
                <a:gd name="connsiteX13" fmla="*/ 0 w 1598614"/>
                <a:gd name="connsiteY13" fmla="*/ 80232 h 172939"/>
                <a:gd name="connsiteX14" fmla="*/ 125618 w 1598614"/>
                <a:gd name="connsiteY14" fmla="*/ 0 h 172939"/>
                <a:gd name="connsiteX15" fmla="*/ 251235 w 1598614"/>
                <a:gd name="connsiteY15" fmla="*/ 80232 h 172939"/>
                <a:gd name="connsiteX16" fmla="*/ 350181 w 1598614"/>
                <a:gd name="connsiteY16" fmla="*/ 143471 h 172939"/>
                <a:gd name="connsiteX17" fmla="*/ 449126 w 1598614"/>
                <a:gd name="connsiteY17" fmla="*/ 80232 h 172939"/>
                <a:gd name="connsiteX18" fmla="*/ 574744 w 1598614"/>
                <a:gd name="connsiteY18" fmla="*/ 0 h 172939"/>
                <a:gd name="connsiteX19" fmla="*/ 700362 w 1598614"/>
                <a:gd name="connsiteY19" fmla="*/ 80232 h 172939"/>
                <a:gd name="connsiteX20" fmla="*/ 799307 w 1598614"/>
                <a:gd name="connsiteY20" fmla="*/ 143471 h 172939"/>
                <a:gd name="connsiteX21" fmla="*/ 799307 w 1598614"/>
                <a:gd name="connsiteY21" fmla="*/ 143471 h 172939"/>
                <a:gd name="connsiteX22" fmla="*/ 898253 w 1598614"/>
                <a:gd name="connsiteY22" fmla="*/ 80232 h 172939"/>
                <a:gd name="connsiteX23" fmla="*/ 1023870 w 1598614"/>
                <a:gd name="connsiteY23" fmla="*/ 0 h 172939"/>
                <a:gd name="connsiteX24" fmla="*/ 1149488 w 1598614"/>
                <a:gd name="connsiteY24" fmla="*/ 80232 h 172939"/>
                <a:gd name="connsiteX25" fmla="*/ 1248433 w 1598614"/>
                <a:gd name="connsiteY25" fmla="*/ 143471 h 172939"/>
                <a:gd name="connsiteX26" fmla="*/ 1347379 w 1598614"/>
                <a:gd name="connsiteY26" fmla="*/ 80232 h 172939"/>
                <a:gd name="connsiteX27" fmla="*/ 1472997 w 1598614"/>
                <a:gd name="connsiteY27" fmla="*/ 0 h 172939"/>
                <a:gd name="connsiteX28" fmla="*/ 1598614 w 1598614"/>
                <a:gd name="connsiteY28" fmla="*/ 80232 h 172939"/>
                <a:gd name="connsiteX29" fmla="*/ 1571942 w 1598614"/>
                <a:gd name="connsiteY29" fmla="*/ 92708 h 172939"/>
                <a:gd name="connsiteX30" fmla="*/ 1472997 w 1598614"/>
                <a:gd name="connsiteY30" fmla="*/ 29469 h 172939"/>
                <a:gd name="connsiteX31" fmla="*/ 1374051 w 1598614"/>
                <a:gd name="connsiteY31" fmla="*/ 92708 h 172939"/>
                <a:gd name="connsiteX32" fmla="*/ 1248648 w 1598614"/>
                <a:gd name="connsiteY32" fmla="*/ 172939 h 172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614" h="172939">
                  <a:moveTo>
                    <a:pt x="1248648" y="172939"/>
                  </a:moveTo>
                  <a:cubicBezTo>
                    <a:pt x="1194229" y="172939"/>
                    <a:pt x="1146046" y="142180"/>
                    <a:pt x="1123031" y="92708"/>
                  </a:cubicBezTo>
                  <a:cubicBezTo>
                    <a:pt x="1104962" y="53775"/>
                    <a:pt x="1067105" y="29469"/>
                    <a:pt x="1024085" y="29469"/>
                  </a:cubicBezTo>
                  <a:cubicBezTo>
                    <a:pt x="981066" y="29469"/>
                    <a:pt x="943208" y="53775"/>
                    <a:pt x="925140" y="92708"/>
                  </a:cubicBezTo>
                  <a:cubicBezTo>
                    <a:pt x="902124" y="142180"/>
                    <a:pt x="853942" y="172939"/>
                    <a:pt x="799522" y="172939"/>
                  </a:cubicBezTo>
                  <a:cubicBezTo>
                    <a:pt x="799522" y="172939"/>
                    <a:pt x="799522" y="172939"/>
                    <a:pt x="799522" y="172939"/>
                  </a:cubicBezTo>
                  <a:cubicBezTo>
                    <a:pt x="744887" y="172939"/>
                    <a:pt x="696920" y="142180"/>
                    <a:pt x="673905" y="92708"/>
                  </a:cubicBezTo>
                  <a:cubicBezTo>
                    <a:pt x="655836" y="53775"/>
                    <a:pt x="617979" y="29469"/>
                    <a:pt x="574959" y="29469"/>
                  </a:cubicBezTo>
                  <a:cubicBezTo>
                    <a:pt x="531939" y="29469"/>
                    <a:pt x="494082" y="53775"/>
                    <a:pt x="476014" y="92708"/>
                  </a:cubicBezTo>
                  <a:cubicBezTo>
                    <a:pt x="452998" y="142180"/>
                    <a:pt x="405031" y="172939"/>
                    <a:pt x="350396" y="172939"/>
                  </a:cubicBezTo>
                  <a:cubicBezTo>
                    <a:pt x="295976" y="172939"/>
                    <a:pt x="247794" y="142180"/>
                    <a:pt x="224778" y="92708"/>
                  </a:cubicBezTo>
                  <a:cubicBezTo>
                    <a:pt x="206710" y="53775"/>
                    <a:pt x="168853" y="29469"/>
                    <a:pt x="125833" y="29469"/>
                  </a:cubicBezTo>
                  <a:cubicBezTo>
                    <a:pt x="82813" y="29469"/>
                    <a:pt x="44956" y="53775"/>
                    <a:pt x="26887" y="92708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268" y="30759"/>
                    <a:pt x="969235" y="0"/>
                    <a:pt x="1023870" y="0"/>
                  </a:cubicBezTo>
                  <a:cubicBezTo>
                    <a:pt x="1078505" y="0"/>
                    <a:pt x="1126472" y="30759"/>
                    <a:pt x="1149488" y="80232"/>
                  </a:cubicBezTo>
                  <a:cubicBezTo>
                    <a:pt x="1167556" y="119165"/>
                    <a:pt x="1205414" y="143471"/>
                    <a:pt x="1248433" y="143471"/>
                  </a:cubicBezTo>
                  <a:cubicBezTo>
                    <a:pt x="1291453" y="143471"/>
                    <a:pt x="1329311" y="119165"/>
                    <a:pt x="1347379" y="80232"/>
                  </a:cubicBezTo>
                  <a:cubicBezTo>
                    <a:pt x="1370394" y="30759"/>
                    <a:pt x="1418361" y="0"/>
                    <a:pt x="1472997" y="0"/>
                  </a:cubicBezTo>
                  <a:cubicBezTo>
                    <a:pt x="1527632" y="0"/>
                    <a:pt x="1575814" y="30759"/>
                    <a:pt x="1598614" y="80232"/>
                  </a:cubicBezTo>
                  <a:lnTo>
                    <a:pt x="1571942" y="92708"/>
                  </a:lnTo>
                  <a:cubicBezTo>
                    <a:pt x="1553874" y="53775"/>
                    <a:pt x="1515801" y="29469"/>
                    <a:pt x="1472997" y="29469"/>
                  </a:cubicBezTo>
                  <a:cubicBezTo>
                    <a:pt x="1429977" y="29469"/>
                    <a:pt x="1392119" y="53775"/>
                    <a:pt x="1374051" y="92708"/>
                  </a:cubicBezTo>
                  <a:cubicBezTo>
                    <a:pt x="1351251" y="142180"/>
                    <a:pt x="1303069" y="172939"/>
                    <a:pt x="1248648" y="172939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7DE1123E-105A-46DE-B7FC-D172B94110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1755501"/>
              <a:ext cx="1598829" cy="172724"/>
            </a:xfrm>
            <a:custGeom>
              <a:avLst/>
              <a:gdLst>
                <a:gd name="connsiteX0" fmla="*/ 1248648 w 1598829"/>
                <a:gd name="connsiteY0" fmla="*/ 172724 h 172724"/>
                <a:gd name="connsiteX1" fmla="*/ 1123031 w 1598829"/>
                <a:gd name="connsiteY1" fmla="*/ 92492 h 172724"/>
                <a:gd name="connsiteX2" fmla="*/ 1024085 w 1598829"/>
                <a:gd name="connsiteY2" fmla="*/ 29253 h 172724"/>
                <a:gd name="connsiteX3" fmla="*/ 925140 w 1598829"/>
                <a:gd name="connsiteY3" fmla="*/ 92492 h 172724"/>
                <a:gd name="connsiteX4" fmla="*/ 799522 w 1598829"/>
                <a:gd name="connsiteY4" fmla="*/ 172724 h 172724"/>
                <a:gd name="connsiteX5" fmla="*/ 799522 w 1598829"/>
                <a:gd name="connsiteY5" fmla="*/ 172724 h 172724"/>
                <a:gd name="connsiteX6" fmla="*/ 673905 w 1598829"/>
                <a:gd name="connsiteY6" fmla="*/ 92492 h 172724"/>
                <a:gd name="connsiteX7" fmla="*/ 574959 w 1598829"/>
                <a:gd name="connsiteY7" fmla="*/ 29253 h 172724"/>
                <a:gd name="connsiteX8" fmla="*/ 476014 w 1598829"/>
                <a:gd name="connsiteY8" fmla="*/ 92492 h 172724"/>
                <a:gd name="connsiteX9" fmla="*/ 350396 w 1598829"/>
                <a:gd name="connsiteY9" fmla="*/ 172724 h 172724"/>
                <a:gd name="connsiteX10" fmla="*/ 224778 w 1598829"/>
                <a:gd name="connsiteY10" fmla="*/ 92492 h 172724"/>
                <a:gd name="connsiteX11" fmla="*/ 125833 w 1598829"/>
                <a:gd name="connsiteY11" fmla="*/ 29253 h 172724"/>
                <a:gd name="connsiteX12" fmla="*/ 26887 w 1598829"/>
                <a:gd name="connsiteY12" fmla="*/ 92492 h 172724"/>
                <a:gd name="connsiteX13" fmla="*/ 0 w 1598829"/>
                <a:gd name="connsiteY13" fmla="*/ 80232 h 172724"/>
                <a:gd name="connsiteX14" fmla="*/ 125618 w 1598829"/>
                <a:gd name="connsiteY14" fmla="*/ 0 h 172724"/>
                <a:gd name="connsiteX15" fmla="*/ 251235 w 1598829"/>
                <a:gd name="connsiteY15" fmla="*/ 80232 h 172724"/>
                <a:gd name="connsiteX16" fmla="*/ 350181 w 1598829"/>
                <a:gd name="connsiteY16" fmla="*/ 143471 h 172724"/>
                <a:gd name="connsiteX17" fmla="*/ 449126 w 1598829"/>
                <a:gd name="connsiteY17" fmla="*/ 80232 h 172724"/>
                <a:gd name="connsiteX18" fmla="*/ 574744 w 1598829"/>
                <a:gd name="connsiteY18" fmla="*/ 0 h 172724"/>
                <a:gd name="connsiteX19" fmla="*/ 700362 w 1598829"/>
                <a:gd name="connsiteY19" fmla="*/ 80232 h 172724"/>
                <a:gd name="connsiteX20" fmla="*/ 799307 w 1598829"/>
                <a:gd name="connsiteY20" fmla="*/ 143471 h 172724"/>
                <a:gd name="connsiteX21" fmla="*/ 799307 w 1598829"/>
                <a:gd name="connsiteY21" fmla="*/ 143471 h 172724"/>
                <a:gd name="connsiteX22" fmla="*/ 898253 w 1598829"/>
                <a:gd name="connsiteY22" fmla="*/ 80232 h 172724"/>
                <a:gd name="connsiteX23" fmla="*/ 1024085 w 1598829"/>
                <a:gd name="connsiteY23" fmla="*/ 0 h 172724"/>
                <a:gd name="connsiteX24" fmla="*/ 1149703 w 1598829"/>
                <a:gd name="connsiteY24" fmla="*/ 80232 h 172724"/>
                <a:gd name="connsiteX25" fmla="*/ 1248648 w 1598829"/>
                <a:gd name="connsiteY25" fmla="*/ 143471 h 172724"/>
                <a:gd name="connsiteX26" fmla="*/ 1347594 w 1598829"/>
                <a:gd name="connsiteY26" fmla="*/ 80232 h 172724"/>
                <a:gd name="connsiteX27" fmla="*/ 1473212 w 1598829"/>
                <a:gd name="connsiteY27" fmla="*/ 0 h 172724"/>
                <a:gd name="connsiteX28" fmla="*/ 1598829 w 1598829"/>
                <a:gd name="connsiteY28" fmla="*/ 80232 h 172724"/>
                <a:gd name="connsiteX29" fmla="*/ 1572157 w 1598829"/>
                <a:gd name="connsiteY29" fmla="*/ 92492 h 172724"/>
                <a:gd name="connsiteX30" fmla="*/ 1473212 w 1598829"/>
                <a:gd name="connsiteY30" fmla="*/ 29253 h 172724"/>
                <a:gd name="connsiteX31" fmla="*/ 1374266 w 1598829"/>
                <a:gd name="connsiteY31" fmla="*/ 92492 h 172724"/>
                <a:gd name="connsiteX32" fmla="*/ 1248648 w 1598829"/>
                <a:gd name="connsiteY32" fmla="*/ 172724 h 172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829" h="172724">
                  <a:moveTo>
                    <a:pt x="1248648" y="172724"/>
                  </a:moveTo>
                  <a:cubicBezTo>
                    <a:pt x="1194229" y="172724"/>
                    <a:pt x="1146046" y="141965"/>
                    <a:pt x="1123031" y="92492"/>
                  </a:cubicBezTo>
                  <a:cubicBezTo>
                    <a:pt x="1104962" y="53560"/>
                    <a:pt x="1067105" y="29253"/>
                    <a:pt x="1024085" y="29253"/>
                  </a:cubicBezTo>
                  <a:cubicBezTo>
                    <a:pt x="981066" y="29253"/>
                    <a:pt x="943208" y="53560"/>
                    <a:pt x="925140" y="92492"/>
                  </a:cubicBezTo>
                  <a:cubicBezTo>
                    <a:pt x="902124" y="141965"/>
                    <a:pt x="853942" y="172724"/>
                    <a:pt x="799522" y="172724"/>
                  </a:cubicBezTo>
                  <a:cubicBezTo>
                    <a:pt x="799522" y="172724"/>
                    <a:pt x="799522" y="172724"/>
                    <a:pt x="799522" y="172724"/>
                  </a:cubicBezTo>
                  <a:cubicBezTo>
                    <a:pt x="744887" y="172724"/>
                    <a:pt x="696920" y="141965"/>
                    <a:pt x="673905" y="92492"/>
                  </a:cubicBezTo>
                  <a:cubicBezTo>
                    <a:pt x="655836" y="53560"/>
                    <a:pt x="617979" y="29253"/>
                    <a:pt x="574959" y="29253"/>
                  </a:cubicBezTo>
                  <a:cubicBezTo>
                    <a:pt x="531939" y="29253"/>
                    <a:pt x="494082" y="53560"/>
                    <a:pt x="476014" y="92492"/>
                  </a:cubicBezTo>
                  <a:cubicBezTo>
                    <a:pt x="452998" y="141965"/>
                    <a:pt x="405031" y="172724"/>
                    <a:pt x="350396" y="172724"/>
                  </a:cubicBezTo>
                  <a:cubicBezTo>
                    <a:pt x="295976" y="172724"/>
                    <a:pt x="247794" y="141965"/>
                    <a:pt x="224778" y="92492"/>
                  </a:cubicBezTo>
                  <a:cubicBezTo>
                    <a:pt x="206710" y="53560"/>
                    <a:pt x="168853" y="29253"/>
                    <a:pt x="125833" y="29253"/>
                  </a:cubicBezTo>
                  <a:cubicBezTo>
                    <a:pt x="82813" y="29253"/>
                    <a:pt x="44956" y="53560"/>
                    <a:pt x="26887" y="92492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483" y="30759"/>
                    <a:pt x="969450" y="0"/>
                    <a:pt x="1024085" y="0"/>
                  </a:cubicBezTo>
                  <a:cubicBezTo>
                    <a:pt x="1078720" y="0"/>
                    <a:pt x="1126688" y="30759"/>
                    <a:pt x="1149703" y="80232"/>
                  </a:cubicBezTo>
                  <a:cubicBezTo>
                    <a:pt x="1167771" y="119165"/>
                    <a:pt x="1205629" y="143471"/>
                    <a:pt x="1248648" y="143471"/>
                  </a:cubicBezTo>
                  <a:cubicBezTo>
                    <a:pt x="1291668" y="143471"/>
                    <a:pt x="1329526" y="119165"/>
                    <a:pt x="1347594" y="80232"/>
                  </a:cubicBezTo>
                  <a:cubicBezTo>
                    <a:pt x="1370610" y="30759"/>
                    <a:pt x="1418792" y="0"/>
                    <a:pt x="1473212" y="0"/>
                  </a:cubicBezTo>
                  <a:cubicBezTo>
                    <a:pt x="1527847" y="0"/>
                    <a:pt x="1576029" y="30759"/>
                    <a:pt x="1598829" y="80232"/>
                  </a:cubicBezTo>
                  <a:lnTo>
                    <a:pt x="1572157" y="92492"/>
                  </a:lnTo>
                  <a:cubicBezTo>
                    <a:pt x="1554089" y="53560"/>
                    <a:pt x="1516016" y="29253"/>
                    <a:pt x="1473212" y="29253"/>
                  </a:cubicBezTo>
                  <a:cubicBezTo>
                    <a:pt x="1430192" y="29253"/>
                    <a:pt x="1392335" y="53560"/>
                    <a:pt x="1374266" y="92492"/>
                  </a:cubicBezTo>
                  <a:cubicBezTo>
                    <a:pt x="1351251" y="141965"/>
                    <a:pt x="1303069" y="172724"/>
                    <a:pt x="1248648" y="172724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23" name="Graphic 212">
            <a:extLst>
              <a:ext uri="{FF2B5EF4-FFF2-40B4-BE49-F238E27FC236}">
                <a16:creationId xmlns:a16="http://schemas.microsoft.com/office/drawing/2014/main" id="{94710CDC-1CF9-466E-A5F7-E597257478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203185" y="2466975"/>
            <a:ext cx="714109" cy="714109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5" name="Graphic 212">
            <a:extLst>
              <a:ext uri="{FF2B5EF4-FFF2-40B4-BE49-F238E27FC236}">
                <a16:creationId xmlns:a16="http://schemas.microsoft.com/office/drawing/2014/main" id="{A229B448-3192-4233-B2C9-F97312F0AB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203185" y="2466975"/>
            <a:ext cx="714109" cy="714109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27" name="Graphic 4">
            <a:extLst>
              <a:ext uri="{FF2B5EF4-FFF2-40B4-BE49-F238E27FC236}">
                <a16:creationId xmlns:a16="http://schemas.microsoft.com/office/drawing/2014/main" id="{2B740E94-FA98-412C-AD0C-D4711A4C5E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744369" y="5381625"/>
            <a:ext cx="1258747" cy="1258781"/>
            <a:chOff x="5734099" y="3067130"/>
            <a:chExt cx="724484" cy="724525"/>
          </a:xfrm>
          <a:solidFill>
            <a:schemeClr val="bg1"/>
          </a:solidFill>
        </p:grpSpPr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BBBC84E8-4938-403A-9EB8-4BC0E9B463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067130"/>
              <a:ext cx="14192" cy="14097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54A3B3CE-D6D2-40D7-895E-316EB39B2C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067130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7BD5A600-3580-40FC-A457-295F0CFC03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06713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F19F4336-B909-415A-BCE3-6A0F76B732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06713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6FE00877-3256-458E-9B3A-3F869A4F3F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06713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CE2185C5-76B7-4CC1-A745-1D3034DD09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40" y="3067130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FDBC434-547F-4CC8-BA46-3D923A3B62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06713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EDBE966-781E-4FD5-879A-DC30A9D394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126377"/>
              <a:ext cx="14192" cy="14097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2D88EF18-F6A8-454C-A981-4F6B9C1714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126375"/>
              <a:ext cx="14097" cy="14100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742458A4-3F05-4AB4-AF90-E6B4805168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126375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0331905E-1BB6-430D-93F3-A8738005DA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126375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C9F6DD0-41A8-40E5-B43D-216E10FCA7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126375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D72703C6-192A-4E20-A68A-51B8520865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39" y="3126377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8 w 14097"/>
                <a:gd name="connsiteY1" fmla="*/ 14097 h 14097"/>
                <a:gd name="connsiteX2" fmla="*/ 0 w 14097"/>
                <a:gd name="connsiteY2" fmla="*/ 7049 h 14097"/>
                <a:gd name="connsiteX3" fmla="*/ 7048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4BD0D36A-8DA6-4E23-BA33-636C46D8B0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126375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CB0CB789-7F42-4F5E-A1BD-5448A912F2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185529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33931530-8302-40C2-86F2-AB7C218B73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18552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566B73B7-1CC2-4BBD-83EA-A44D8EA139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1855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30D7D614-EF2E-4292-A9D8-1EFC792AE3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1855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CBC494E4-7170-4DA3-B449-1808D65EFD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1855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57AB0BA6-5C21-4E55-816A-9E176CE9EF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40" y="318552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77438FB5-A6AC-4458-ADB3-4E33DB293F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1855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222EA6E6-E697-4F48-83FE-F9343B45E1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244775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63C57DCA-1B60-4DA8-98C7-8CB53E55E6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244773"/>
              <a:ext cx="14097" cy="14100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F3E3D933-D3E4-4F08-A664-7B06D6DB94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2447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3B9418AA-9F86-4842-B4CC-49EBA6BB1F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2447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55E8B300-9471-4490-80AB-F7B2E7C425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2447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8D21A337-7CED-4EBE-B210-FBF29DB8C3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39" y="324477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8E577481-070B-4CAE-AD34-992EB80942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2447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42491116-8AD8-46B4-8C53-22DCF9FF6A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303927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13C0708D-E145-4B9A-939A-2FA2F1C49C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30392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4BD4D3D9-05D7-49A5-84A1-17A1CF4425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3039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FEC6EE98-9209-449E-A0F1-B2A6260E3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3039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0EE949D3-44D1-440A-ACBB-91F40C926B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3039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907ED523-344D-4E06-B565-859C9D50F9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39" y="330392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DE03B495-0A53-429C-AEC5-311E04B68C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3039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B04398FF-9AF7-43CF-810A-4BC23CA84E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363174"/>
              <a:ext cx="14192" cy="14097"/>
            </a:xfrm>
            <a:custGeom>
              <a:avLst/>
              <a:gdLst>
                <a:gd name="connsiteX0" fmla="*/ 14192 w 14192"/>
                <a:gd name="connsiteY0" fmla="*/ 7048 h 14097"/>
                <a:gd name="connsiteX1" fmla="*/ 7144 w 14192"/>
                <a:gd name="connsiteY1" fmla="*/ 14097 h 14097"/>
                <a:gd name="connsiteX2" fmla="*/ 0 w 14192"/>
                <a:gd name="connsiteY2" fmla="*/ 7048 h 14097"/>
                <a:gd name="connsiteX3" fmla="*/ 7049 w 14192"/>
                <a:gd name="connsiteY3" fmla="*/ 0 h 14097"/>
                <a:gd name="connsiteX4" fmla="*/ 14192 w 14192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A8F1F240-FF39-464C-8197-9D5DFABBC8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363172"/>
              <a:ext cx="14097" cy="14100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21E723E5-864D-4EBB-89EA-0E4AF32163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36317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6BCB0F17-77D7-41C6-BC1C-A6AD4D3310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36317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CB258D1D-6940-4340-9738-BC048CCCAA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36317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23124E64-1A58-4DF4-AC72-0ACBDA038A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39" y="3363174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8 w 14097"/>
                <a:gd name="connsiteY1" fmla="*/ 14097 h 14097"/>
                <a:gd name="connsiteX2" fmla="*/ 0 w 14097"/>
                <a:gd name="connsiteY2" fmla="*/ 7048 h 14097"/>
                <a:gd name="connsiteX3" fmla="*/ 7048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1CE7AB58-01AB-4656-81CF-A6A8392E04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36317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966CA2ED-DE92-4ABA-B2D1-0232E7F1DB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422326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30FC840A-9B3F-46DA-BC3A-596AC1BD47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422326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7C380F78-C816-4655-97AC-D8A4BA286C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4223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F6D8E1BB-7FEA-4658-8C87-ABBEAAA677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4223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6CA42073-90E7-490D-AAFA-99603A9032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4223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B83CFF6E-1F8A-4146-9C0B-B45589240F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39" y="3422326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4530D7DB-2632-43D3-A3C2-53BE249293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4223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7D217308-2829-434D-8543-E9892A02C6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37" y="3067130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6953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77FB765B-E219-467A-88AF-85C4A2A8FD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88" y="306713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74046EEC-8D4A-49EB-A1C1-681A726F00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4" y="306713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9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ED18033A-F942-4871-BE81-EE9A3F205C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3" y="306713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28A8B29B-51AE-4A99-9228-6502172185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0" y="306713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2499EA92-CAAC-42B7-B443-CB2FCBEB46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1" y="3067131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41591ED4-E244-4FCB-B4ED-B2FD4ACB27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37" y="3126374"/>
              <a:ext cx="14097" cy="14100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EB72FE3F-3655-4893-80BF-285CD07394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88" y="3126374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E6ADF6AF-1741-4C8D-96A4-33F7903E6E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4" y="3126374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78D2F5E2-A1E6-468B-A628-2D36E2C143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3" y="3126374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0D975E45-086F-458B-AB7C-A0EFFE80B5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0" y="3126374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1276D1C8-4E1D-48B6-8881-6CDC8D000A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1" y="3126377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E5B5BC7C-2D39-4010-8E32-DF9DF201D9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37" y="318552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DA0686BE-D0C9-4636-9C17-FEE8FEC5E3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88" y="31855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6DFE484B-8CFA-4824-8621-1FE446A3FC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4" y="31855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5B79443C-AF12-4943-ACD4-171FB422B9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3" y="31855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638348E3-4F3D-4FA7-B029-C6B894FFA2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0" y="31855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6CA5CAC1-5213-4DCA-8371-75A55BC31D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1" y="3185527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805D5A1A-3E18-4266-8526-F8B57411D6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37" y="3244773"/>
              <a:ext cx="14097" cy="14100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E887493C-21D0-4ED2-8685-92B45D3DFF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88" y="32447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9126D9D7-38B7-4EEA-85C2-4E98990B69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4" y="32447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3F21A9FB-8834-48F8-8D50-EF12901C59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3" y="32447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8F66BB07-AC73-40E1-9E4B-89DB40D271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0" y="324477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24FD23C3-292A-41CC-A381-D78BD15F03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1" y="324477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72ADCD5F-D271-4096-9F29-F41829A711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37" y="330392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411C0FE5-30EE-45E9-A8FB-C595B65339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88" y="33039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FF3E45E5-D957-4A44-862C-F015D19B1B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4" y="33039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704638AF-9BD8-47CD-A905-0DE2CDBEF6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3" y="33039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12741B7D-D80B-45D2-AA14-2FAF9049DF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0" y="33039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F627F620-C05F-4AD5-A7FE-7B3CB91521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1" y="330392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9D8B6BB9-6F21-4660-8A7A-C716C7C533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37" y="3363173"/>
              <a:ext cx="14097" cy="14100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E6989573-9BC0-4622-B9E3-B32B8257A1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88" y="33631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A69A9AC5-1B70-4AE9-B02E-7DF8FB84F3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4" y="33631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487449A6-72D9-4C14-9652-839AB1F395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3" y="33631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3C106DF8-941B-443E-8D35-14580031ED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0" y="336317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D94FA74D-875A-4D64-8516-D6472DF8E6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1" y="3363174"/>
              <a:ext cx="14096" cy="14097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C8481730-7181-4C8C-B9C6-A115B266AA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37" y="342232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88C392FA-C134-4BFF-9F8C-51A4E7C015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88" y="34223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CE26F0F7-97F7-452D-A36A-AAC7B2A481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4" y="34223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B69B4080-EFEF-469E-A2CF-F09BF46E13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3" y="34223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10594B20-967B-49FE-B5AA-055B9B4D08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0" y="34223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034CF273-6651-4A1F-A61D-3C4C38540A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1" y="34223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265D617A-DD6E-45D0-A857-1FA67A859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481479"/>
              <a:ext cx="14192" cy="14096"/>
            </a:xfrm>
            <a:custGeom>
              <a:avLst/>
              <a:gdLst>
                <a:gd name="connsiteX0" fmla="*/ 14192 w 14192"/>
                <a:gd name="connsiteY0" fmla="*/ 7049 h 14096"/>
                <a:gd name="connsiteX1" fmla="*/ 7144 w 14192"/>
                <a:gd name="connsiteY1" fmla="*/ 14097 h 14096"/>
                <a:gd name="connsiteX2" fmla="*/ 0 w 14192"/>
                <a:gd name="connsiteY2" fmla="*/ 7049 h 14096"/>
                <a:gd name="connsiteX3" fmla="*/ 7049 w 14192"/>
                <a:gd name="connsiteY3" fmla="*/ 0 h 14096"/>
                <a:gd name="connsiteX4" fmla="*/ 14192 w 14192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1049"/>
                    <a:pt x="0" y="7049"/>
                  </a:cubicBezTo>
                  <a:cubicBezTo>
                    <a:pt x="0" y="3048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6D89D47D-A693-44DC-AC42-A1160FC076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48147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BBA31854-BF75-4B5B-A53E-83969582A1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481479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5CCE3318-9293-4DC5-874D-BA3D9740A6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481479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C8943C9A-6524-4391-BA91-577E938769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481479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FA5BCF91-A6C2-4D77-A46D-2CDDB2B957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40" y="348147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1B0F6AB4-0997-4592-9B07-B68CE187B4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481479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1E9376A0-F2E0-40BF-A7AF-7281D03DB5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540726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4B70BEE1-4670-4B82-9F9A-FB429F39E2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540726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68BDF49E-A29D-43A3-ADC2-292F13A640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5407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23640357-1323-426E-A930-AAAAEA4DBE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5407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96455028-161D-4127-84C7-6CD1A59FEA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5407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F5C55F12-4E33-4861-BC5C-AFAAF7FB2F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40" y="3540726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3DD6BCB5-D63E-4BBF-B515-70C0C83EDC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5407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08278678-2A88-439F-9B8A-4E3E9393F2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599878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964112BE-9D58-4AD2-A692-79F9427103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599878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A9CF0441-58DE-4E28-8E5C-126D211F28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59987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3BAF3616-0977-4425-8BD9-B93402312F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59987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872139E9-93A3-4FDC-ABCD-72F0921B0C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59987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AE1ABCDC-D281-4CD9-BA2E-DE75832359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39" y="3599878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6A120167-EDEF-476B-9620-EFAB20A896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59987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5E38E078-6B4E-4E7E-A2E1-2CDCA24C14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99" y="3659124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9874C169-1379-4BB9-B9D5-B5C5C192F6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5" y="3659124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6BB2BAFF-571B-4F2D-AFCF-50B0527D80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6" y="36591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08C1BC9C-490F-425D-9A82-1F4C4C57CF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2" y="36591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C5635565-E926-497B-829C-C9A0816D31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3" y="36591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7E4C3011-7CDA-40C2-A63F-BBDB516A9A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39" y="3659124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E7C32FB7-1501-4F32-8ED5-6EEC59A0B4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0" y="36591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B47CC0E0-9DAE-41FA-BF39-E79CA9184A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2" y="3718277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D1F043F8-C1BF-4524-ADA5-A0E4626A9D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8" y="371827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0270DE89-1451-45FA-AAD7-075903153E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9" y="37182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5E42FDF2-4845-4CB0-AA21-8D8696670B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4" y="37182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8109337A-A85F-41A9-9C68-78D92FE3E6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5" y="37182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08DCBFAA-2E4E-43F2-AA2B-7EA9AABFA5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40" y="371827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ACCD4818-6768-4959-80E4-01320FBF83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2" y="37182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4" name="Freeform: Shape 153">
              <a:extLst>
                <a:ext uri="{FF2B5EF4-FFF2-40B4-BE49-F238E27FC236}">
                  <a16:creationId xmlns:a16="http://schemas.microsoft.com/office/drawing/2014/main" id="{425C745A-3D68-4FDD-8AC0-2108790357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3" y="3777523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5" name="Freeform: Shape 154">
              <a:extLst>
                <a:ext uri="{FF2B5EF4-FFF2-40B4-BE49-F238E27FC236}">
                  <a16:creationId xmlns:a16="http://schemas.microsoft.com/office/drawing/2014/main" id="{DD391178-5CDC-4778-954B-18736CDD42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9" y="3777523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9E8FF74A-6757-4C53-A6D1-36F53A32BC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501" y="377752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0CC4532A-EE58-4836-BB09-3194649C63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7" y="377752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8" name="Freeform: Shape 157">
              <a:extLst>
                <a:ext uri="{FF2B5EF4-FFF2-40B4-BE49-F238E27FC236}">
                  <a16:creationId xmlns:a16="http://schemas.microsoft.com/office/drawing/2014/main" id="{34127B9E-133A-4FD1-8B79-637A075AD3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901" y="377752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9" name="Freeform: Shape 158">
              <a:extLst>
                <a:ext uri="{FF2B5EF4-FFF2-40B4-BE49-F238E27FC236}">
                  <a16:creationId xmlns:a16="http://schemas.microsoft.com/office/drawing/2014/main" id="{C28D38FE-90F1-494D-8F0E-D89754E0FE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48" y="3777523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0" name="Freeform: Shape 159">
              <a:extLst>
                <a:ext uri="{FF2B5EF4-FFF2-40B4-BE49-F238E27FC236}">
                  <a16:creationId xmlns:a16="http://schemas.microsoft.com/office/drawing/2014/main" id="{B1F56C68-072F-4641-BD31-AE2004B3AF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5" y="377752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1" name="Freeform: Shape 160">
              <a:extLst>
                <a:ext uri="{FF2B5EF4-FFF2-40B4-BE49-F238E27FC236}">
                  <a16:creationId xmlns:a16="http://schemas.microsoft.com/office/drawing/2014/main" id="{4AF48276-EC6D-4EDF-889C-0563E3CB9B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41" y="3481479"/>
              <a:ext cx="14097" cy="14096"/>
            </a:xfrm>
            <a:custGeom>
              <a:avLst/>
              <a:gdLst>
                <a:gd name="connsiteX0" fmla="*/ 14097 w 14097"/>
                <a:gd name="connsiteY0" fmla="*/ 7049 h 14096"/>
                <a:gd name="connsiteX1" fmla="*/ 7049 w 14097"/>
                <a:gd name="connsiteY1" fmla="*/ 14097 h 14096"/>
                <a:gd name="connsiteX2" fmla="*/ 0 w 14097"/>
                <a:gd name="connsiteY2" fmla="*/ 7049 h 14096"/>
                <a:gd name="connsiteX3" fmla="*/ 7049 w 14097"/>
                <a:gd name="connsiteY3" fmla="*/ 0 h 14096"/>
                <a:gd name="connsiteX4" fmla="*/ 14097 w 14097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2" name="Freeform: Shape 161">
              <a:extLst>
                <a:ext uri="{FF2B5EF4-FFF2-40B4-BE49-F238E27FC236}">
                  <a16:creationId xmlns:a16="http://schemas.microsoft.com/office/drawing/2014/main" id="{FEE0A97C-ACEF-4CFB-9FE8-274FDE2AFC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93" y="3481479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3" name="Freeform: Shape 162">
              <a:extLst>
                <a:ext uri="{FF2B5EF4-FFF2-40B4-BE49-F238E27FC236}">
                  <a16:creationId xmlns:a16="http://schemas.microsoft.com/office/drawing/2014/main" id="{DE8458C7-22DF-4601-8120-1051240443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8" y="3481479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9 w 14096"/>
                <a:gd name="connsiteY1" fmla="*/ 14097 h 14096"/>
                <a:gd name="connsiteX2" fmla="*/ 0 w 14096"/>
                <a:gd name="connsiteY2" fmla="*/ 7049 h 14096"/>
                <a:gd name="connsiteX3" fmla="*/ 7049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4" name="Freeform: Shape 163">
              <a:extLst>
                <a:ext uri="{FF2B5EF4-FFF2-40B4-BE49-F238E27FC236}">
                  <a16:creationId xmlns:a16="http://schemas.microsoft.com/office/drawing/2014/main" id="{3BECAF46-FC46-41BB-92D3-CFA21AA1AB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9" y="3481479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5" name="Freeform: Shape 164">
              <a:extLst>
                <a:ext uri="{FF2B5EF4-FFF2-40B4-BE49-F238E27FC236}">
                  <a16:creationId xmlns:a16="http://schemas.microsoft.com/office/drawing/2014/main" id="{009FE3E6-49D5-4C5C-8C2E-E31E5F517F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6" y="3481479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6" name="Freeform: Shape 165">
              <a:extLst>
                <a:ext uri="{FF2B5EF4-FFF2-40B4-BE49-F238E27FC236}">
                  <a16:creationId xmlns:a16="http://schemas.microsoft.com/office/drawing/2014/main" id="{D557A84F-10E2-4C72-A184-33B59DFE44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5" y="3481476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7" name="Freeform: Shape 166">
              <a:extLst>
                <a:ext uri="{FF2B5EF4-FFF2-40B4-BE49-F238E27FC236}">
                  <a16:creationId xmlns:a16="http://schemas.microsoft.com/office/drawing/2014/main" id="{0E0B479C-AA44-4EF3-9A6A-03559B5173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41" y="354072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8" name="Freeform: Shape 167">
              <a:extLst>
                <a:ext uri="{FF2B5EF4-FFF2-40B4-BE49-F238E27FC236}">
                  <a16:creationId xmlns:a16="http://schemas.microsoft.com/office/drawing/2014/main" id="{BF71F7D4-D7FF-49FE-B9D1-97BA696D01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93" y="35407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9" name="Freeform: Shape 168">
              <a:extLst>
                <a:ext uri="{FF2B5EF4-FFF2-40B4-BE49-F238E27FC236}">
                  <a16:creationId xmlns:a16="http://schemas.microsoft.com/office/drawing/2014/main" id="{0A6BABC6-A1FA-484B-BAB8-1EC8EE2CF4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8" y="354072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0" name="Freeform: Shape 169">
              <a:extLst>
                <a:ext uri="{FF2B5EF4-FFF2-40B4-BE49-F238E27FC236}">
                  <a16:creationId xmlns:a16="http://schemas.microsoft.com/office/drawing/2014/main" id="{1D20E132-D22A-4DAE-BEE1-EB3492FC07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9" y="35407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1" name="Freeform: Shape 170">
              <a:extLst>
                <a:ext uri="{FF2B5EF4-FFF2-40B4-BE49-F238E27FC236}">
                  <a16:creationId xmlns:a16="http://schemas.microsoft.com/office/drawing/2014/main" id="{DA704EA7-289B-4288-998E-305267B5AC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6" y="35407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2" name="Freeform: Shape 171">
              <a:extLst>
                <a:ext uri="{FF2B5EF4-FFF2-40B4-BE49-F238E27FC236}">
                  <a16:creationId xmlns:a16="http://schemas.microsoft.com/office/drawing/2014/main" id="{9EAC234A-BE8D-43E4-BFE0-4C187A480C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5" y="3540732"/>
              <a:ext cx="14096" cy="14097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3" name="Freeform: Shape 172">
              <a:extLst>
                <a:ext uri="{FF2B5EF4-FFF2-40B4-BE49-F238E27FC236}">
                  <a16:creationId xmlns:a16="http://schemas.microsoft.com/office/drawing/2014/main" id="{70BB83A3-F7A7-4017-AACE-5F8CCF94E5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41" y="3599884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4" name="Freeform: Shape 173">
              <a:extLst>
                <a:ext uri="{FF2B5EF4-FFF2-40B4-BE49-F238E27FC236}">
                  <a16:creationId xmlns:a16="http://schemas.microsoft.com/office/drawing/2014/main" id="{913F101A-DB2B-4CC2-99D3-97A22E3842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93" y="359988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5" name="Freeform: Shape 174">
              <a:extLst>
                <a:ext uri="{FF2B5EF4-FFF2-40B4-BE49-F238E27FC236}">
                  <a16:creationId xmlns:a16="http://schemas.microsoft.com/office/drawing/2014/main" id="{3C6D55D4-D22B-4295-ACDE-0DBAE2E46B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8" y="359988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6" name="Freeform: Shape 175">
              <a:extLst>
                <a:ext uri="{FF2B5EF4-FFF2-40B4-BE49-F238E27FC236}">
                  <a16:creationId xmlns:a16="http://schemas.microsoft.com/office/drawing/2014/main" id="{A88C1128-2B70-419A-9034-DE6C9C02CA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9" y="359988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7" name="Freeform: Shape 176">
              <a:extLst>
                <a:ext uri="{FF2B5EF4-FFF2-40B4-BE49-F238E27FC236}">
                  <a16:creationId xmlns:a16="http://schemas.microsoft.com/office/drawing/2014/main" id="{ABC10DB9-73CF-48BB-81A2-73F4678CAF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6" y="359987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8" name="Freeform: Shape 177">
              <a:extLst>
                <a:ext uri="{FF2B5EF4-FFF2-40B4-BE49-F238E27FC236}">
                  <a16:creationId xmlns:a16="http://schemas.microsoft.com/office/drawing/2014/main" id="{88125E58-430D-4811-BF81-370A029CAE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5" y="35998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9" name="Freeform: Shape 178">
              <a:extLst>
                <a:ext uri="{FF2B5EF4-FFF2-40B4-BE49-F238E27FC236}">
                  <a16:creationId xmlns:a16="http://schemas.microsoft.com/office/drawing/2014/main" id="{8CD306F6-A0CA-4FD8-AF06-51B8614438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41" y="365912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0" name="Freeform: Shape 179">
              <a:extLst>
                <a:ext uri="{FF2B5EF4-FFF2-40B4-BE49-F238E27FC236}">
                  <a16:creationId xmlns:a16="http://schemas.microsoft.com/office/drawing/2014/main" id="{0BEE954A-C095-4EA0-A660-158883C55B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93" y="36591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1" name="Freeform: Shape 180">
              <a:extLst>
                <a:ext uri="{FF2B5EF4-FFF2-40B4-BE49-F238E27FC236}">
                  <a16:creationId xmlns:a16="http://schemas.microsoft.com/office/drawing/2014/main" id="{B013A2A3-ADD2-412F-AAE5-7CD2707690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8" y="36591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2" name="Freeform: Shape 181">
              <a:extLst>
                <a:ext uri="{FF2B5EF4-FFF2-40B4-BE49-F238E27FC236}">
                  <a16:creationId xmlns:a16="http://schemas.microsoft.com/office/drawing/2014/main" id="{2096985A-C23C-411E-99A9-9A7CD103F1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9" y="36591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3" name="Freeform: Shape 182">
              <a:extLst>
                <a:ext uri="{FF2B5EF4-FFF2-40B4-BE49-F238E27FC236}">
                  <a16:creationId xmlns:a16="http://schemas.microsoft.com/office/drawing/2014/main" id="{09363059-F563-492E-8262-45E3D2FBDE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6" y="36591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4" name="Freeform: Shape 183">
              <a:extLst>
                <a:ext uri="{FF2B5EF4-FFF2-40B4-BE49-F238E27FC236}">
                  <a16:creationId xmlns:a16="http://schemas.microsoft.com/office/drawing/2014/main" id="{51BF16AB-D65B-4E1C-B173-81C328FFDA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7" y="365912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5" name="Freeform: Shape 184">
              <a:extLst>
                <a:ext uri="{FF2B5EF4-FFF2-40B4-BE49-F238E27FC236}">
                  <a16:creationId xmlns:a16="http://schemas.microsoft.com/office/drawing/2014/main" id="{A0B43630-5342-45D2-9B5C-CB51E55F5A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43" y="3718281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6" name="Freeform: Shape 185">
              <a:extLst>
                <a:ext uri="{FF2B5EF4-FFF2-40B4-BE49-F238E27FC236}">
                  <a16:creationId xmlns:a16="http://schemas.microsoft.com/office/drawing/2014/main" id="{FD905CCB-CED8-4D6A-B990-655BE1A908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95" y="37182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7" name="Freeform: Shape 186">
              <a:extLst>
                <a:ext uri="{FF2B5EF4-FFF2-40B4-BE49-F238E27FC236}">
                  <a16:creationId xmlns:a16="http://schemas.microsoft.com/office/drawing/2014/main" id="{272304FB-F275-4403-A6C6-A700AEB91B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40" y="37182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8" name="Freeform: Shape 187">
              <a:extLst>
                <a:ext uri="{FF2B5EF4-FFF2-40B4-BE49-F238E27FC236}">
                  <a16:creationId xmlns:a16="http://schemas.microsoft.com/office/drawing/2014/main" id="{AF715F42-4E51-429B-A679-D796E24559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91" y="37182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9" name="Freeform: Shape 188">
              <a:extLst>
                <a:ext uri="{FF2B5EF4-FFF2-40B4-BE49-F238E27FC236}">
                  <a16:creationId xmlns:a16="http://schemas.microsoft.com/office/drawing/2014/main" id="{01D0433E-3F3B-4F4D-AD93-240E922B38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8" y="371826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90" name="Freeform: Shape 189">
              <a:extLst>
                <a:ext uri="{FF2B5EF4-FFF2-40B4-BE49-F238E27FC236}">
                  <a16:creationId xmlns:a16="http://schemas.microsoft.com/office/drawing/2014/main" id="{6D0C5440-E57C-453A-BA9E-04D690676E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6" y="371827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91" name="Freeform: Shape 190">
              <a:extLst>
                <a:ext uri="{FF2B5EF4-FFF2-40B4-BE49-F238E27FC236}">
                  <a16:creationId xmlns:a16="http://schemas.microsoft.com/office/drawing/2014/main" id="{6B7E2CF9-B31E-4124-BBF7-2C6D4AC0A5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40" y="3777555"/>
              <a:ext cx="14097" cy="14100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92" name="Freeform: Shape 191">
              <a:extLst>
                <a:ext uri="{FF2B5EF4-FFF2-40B4-BE49-F238E27FC236}">
                  <a16:creationId xmlns:a16="http://schemas.microsoft.com/office/drawing/2014/main" id="{AF0938E3-CCFE-4C6B-A2E2-BD4242ACEA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89" y="3777526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93" name="Freeform: Shape 192">
              <a:extLst>
                <a:ext uri="{FF2B5EF4-FFF2-40B4-BE49-F238E27FC236}">
                  <a16:creationId xmlns:a16="http://schemas.microsoft.com/office/drawing/2014/main" id="{FEDDB9A1-5385-42C9-A6A2-C7BEE985E9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8" y="3777485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94" name="Freeform: Shape 193">
              <a:extLst>
                <a:ext uri="{FF2B5EF4-FFF2-40B4-BE49-F238E27FC236}">
                  <a16:creationId xmlns:a16="http://schemas.microsoft.com/office/drawing/2014/main" id="{0BD6B00B-9F3C-4EAA-9AA6-9CEDAF744C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90" y="377744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95" name="Freeform: Shape 194">
              <a:extLst>
                <a:ext uri="{FF2B5EF4-FFF2-40B4-BE49-F238E27FC236}">
                  <a16:creationId xmlns:a16="http://schemas.microsoft.com/office/drawing/2014/main" id="{453445DE-2B52-40A9-80AB-67044FD596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43" y="377746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96" name="Freeform: Shape 195">
              <a:extLst>
                <a:ext uri="{FF2B5EF4-FFF2-40B4-BE49-F238E27FC236}">
                  <a16:creationId xmlns:a16="http://schemas.microsoft.com/office/drawing/2014/main" id="{CFA1A11A-4D6A-42C7-974F-ABA1541934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24" y="37774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7" name="Graphic 212">
            <a:extLst>
              <a:ext uri="{FF2B5EF4-FFF2-40B4-BE49-F238E27FC236}">
                <a16:creationId xmlns:a16="http://schemas.microsoft.com/office/drawing/2014/main" id="{A7727174-FD57-C2DC-DC0F-88BD50F79F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53811" y="4279716"/>
            <a:ext cx="279359" cy="279359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Graphic 212">
            <a:extLst>
              <a:ext uri="{FF2B5EF4-FFF2-40B4-BE49-F238E27FC236}">
                <a16:creationId xmlns:a16="http://schemas.microsoft.com/office/drawing/2014/main" id="{576FE34B-2122-BCC4-2036-F71251DC09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53811" y="4279716"/>
            <a:ext cx="279359" cy="279359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Graphic 212">
            <a:extLst>
              <a:ext uri="{FF2B5EF4-FFF2-40B4-BE49-F238E27FC236}">
                <a16:creationId xmlns:a16="http://schemas.microsoft.com/office/drawing/2014/main" id="{70BD8251-00E3-70BE-E1B6-8B68A9DA48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15786" y="4755966"/>
            <a:ext cx="279359" cy="279359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Graphic 212">
            <a:extLst>
              <a:ext uri="{FF2B5EF4-FFF2-40B4-BE49-F238E27FC236}">
                <a16:creationId xmlns:a16="http://schemas.microsoft.com/office/drawing/2014/main" id="{CAB43512-FAB4-9DA3-9997-6F1F22861C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15786" y="4755966"/>
            <a:ext cx="279359" cy="279359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AC28A086-0FD8-69FE-3394-2FC8D0CD62C9}"/>
              </a:ext>
            </a:extLst>
          </p:cNvPr>
          <p:cNvSpPr txBox="1"/>
          <p:nvPr/>
        </p:nvSpPr>
        <p:spPr>
          <a:xfrm>
            <a:off x="114162" y="4016983"/>
            <a:ext cx="4756689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50" normalizeH="0" baseline="0" noProof="0" dirty="0">
                <a:ln w="0"/>
                <a:solidFill>
                  <a:prstClr val="white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PROPHETEN DES NEUEN TESTAMENTS</a:t>
            </a:r>
          </a:p>
        </p:txBody>
      </p:sp>
    </p:spTree>
    <p:extLst>
      <p:ext uri="{BB962C8B-B14F-4D97-AF65-F5344CB8AC3E}">
        <p14:creationId xmlns:p14="http://schemas.microsoft.com/office/powerpoint/2010/main" val="2399181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ángulo 18">
            <a:extLst>
              <a:ext uri="{FF2B5EF4-FFF2-40B4-BE49-F238E27FC236}">
                <a16:creationId xmlns:a16="http://schemas.microsoft.com/office/drawing/2014/main" id="{7FA65DE0-6874-5578-5A87-4F422C52BAD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1256972"/>
          </a:xfrm>
          <a:prstGeom prst="rect">
            <a:avLst/>
          </a:prstGeom>
          <a:blipFill dpi="0" rotWithShape="1">
            <a:blip r:embed="rId3"/>
            <a:srcRect/>
            <a:stretch>
              <a:fillRect r="-138000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876D1F9F-A8E6-9FDB-4612-F5568FAFC14E}"/>
              </a:ext>
            </a:extLst>
          </p:cNvPr>
          <p:cNvSpPr txBox="1"/>
          <p:nvPr/>
        </p:nvSpPr>
        <p:spPr>
          <a:xfrm>
            <a:off x="-925036" y="-56678"/>
            <a:ext cx="12327464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"/>
            </a:scene3d>
            <a:sp3d contourW="25400">
              <a:contourClr>
                <a:schemeClr val="accent1">
                  <a:lumMod val="50000"/>
                </a:schemeClr>
              </a:contourClr>
            </a:sp3d>
          </a:bodyPr>
          <a:lstStyle/>
          <a:p>
            <a:pPr lvl="0" algn="ctr">
              <a:defRPr/>
            </a:pPr>
            <a:r>
              <a:rPr lang="en-US" sz="4400" b="1" noProof="0" dirty="0">
                <a:ln w="22225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50800" dist="50800" dir="8700000" algn="ctr" rotWithShape="0">
                    <a:srgbClr val="FFFF00"/>
                  </a:outerShdw>
                </a:effectLst>
              </a:rPr>
              <a:t>JESUS, DER VORAUSGESAGTE PROPHET</a:t>
            </a:r>
            <a:endParaRPr kumimoji="0" lang="en-US" sz="4400" b="1" i="0" u="none" strike="noStrike" kern="1200" cap="none" spc="0" normalizeH="0" baseline="0" noProof="0" dirty="0">
              <a:ln w="22225">
                <a:solidFill>
                  <a:schemeClr val="accent1">
                    <a:lumMod val="50000"/>
                  </a:schemeClr>
                </a:solidFill>
                <a:prstDash val="solid"/>
              </a:ln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50800" dist="50800" dir="8700000" algn="ctr" rotWithShape="0">
                  <a:srgbClr val="FFFF00"/>
                </a:outerShdw>
              </a:effectLst>
              <a:uLnTx/>
              <a:uFillTx/>
              <a:latin typeface="Aptos" panose="02110004020202020204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F88D58CF-B427-740C-7E9F-070BDA35618D}"/>
              </a:ext>
            </a:extLst>
          </p:cNvPr>
          <p:cNvSpPr txBox="1"/>
          <p:nvPr/>
        </p:nvSpPr>
        <p:spPr>
          <a:xfrm>
            <a:off x="157773" y="1393944"/>
            <a:ext cx="7685443" cy="5247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de-DE" sz="2000" b="1" dirty="0">
                <a:solidFill>
                  <a:prstClr val="black"/>
                </a:solidFill>
              </a:rPr>
              <a:t>JESUS wurde von seinen Zeitgenossen als Prophet betrachtet: </a:t>
            </a:r>
            <a:r>
              <a:rPr lang="de-DE" sz="2000" b="1" dirty="0">
                <a:solidFill>
                  <a:srgbClr val="C00000"/>
                </a:solidFill>
              </a:rPr>
              <a:t>(Matt. 21,11): </a:t>
            </a:r>
            <a:r>
              <a:rPr lang="de-DE" sz="2000" b="1" dirty="0">
                <a:solidFill>
                  <a:prstClr val="black"/>
                </a:solidFill>
              </a:rPr>
              <a:t>„Die Menge, die JESUS begleitete, antwortete: </a:t>
            </a:r>
            <a:br>
              <a:rPr lang="de-DE" sz="2000" b="1" dirty="0">
                <a:solidFill>
                  <a:prstClr val="black"/>
                </a:solidFill>
              </a:rPr>
            </a:br>
            <a:r>
              <a:rPr lang="de-DE" sz="2000" b="1" dirty="0">
                <a:solidFill>
                  <a:prstClr val="black"/>
                </a:solidFill>
                <a:highlight>
                  <a:srgbClr val="FAA306"/>
                </a:highlight>
              </a:rPr>
              <a:t>,Das ist der Prophet</a:t>
            </a:r>
            <a:r>
              <a:rPr lang="de-DE" sz="2000" b="1" dirty="0">
                <a:solidFill>
                  <a:prstClr val="black"/>
                </a:solidFill>
              </a:rPr>
              <a:t>, es ist JESUS aus Nazaret in Galiläa.‘ “</a:t>
            </a:r>
          </a:p>
          <a:p>
            <a:pPr lvl="0">
              <a:spcBef>
                <a:spcPts val="600"/>
              </a:spcBef>
              <a:defRPr/>
            </a:pPr>
            <a:r>
              <a:rPr lang="de-DE" sz="2000" b="1" dirty="0">
                <a:solidFill>
                  <a:srgbClr val="C00000"/>
                </a:solidFill>
              </a:rPr>
              <a:t>(Mk. 6,15): </a:t>
            </a:r>
            <a:br>
              <a:rPr lang="de-DE" sz="2000" b="1" dirty="0">
                <a:solidFill>
                  <a:prstClr val="black"/>
                </a:solidFill>
              </a:rPr>
            </a:br>
            <a:r>
              <a:rPr lang="de-DE" sz="2000" b="1" dirty="0">
                <a:solidFill>
                  <a:prstClr val="black"/>
                </a:solidFill>
              </a:rPr>
              <a:t>„Andere aber sprachen: Er ist Elia; </a:t>
            </a:r>
            <a:br>
              <a:rPr lang="de-DE" sz="2000" b="1" dirty="0">
                <a:solidFill>
                  <a:prstClr val="black"/>
                </a:solidFill>
              </a:rPr>
            </a:br>
            <a:r>
              <a:rPr lang="de-DE" sz="2000" b="1" dirty="0">
                <a:solidFill>
                  <a:prstClr val="black"/>
                </a:solidFill>
              </a:rPr>
              <a:t>wieder andere: </a:t>
            </a:r>
            <a:r>
              <a:rPr lang="de-DE" sz="2000" b="1" dirty="0">
                <a:solidFill>
                  <a:prstClr val="black"/>
                </a:solidFill>
                <a:highlight>
                  <a:srgbClr val="FAA306"/>
                </a:highlight>
              </a:rPr>
              <a:t>ein Prophet </a:t>
            </a:r>
            <a:r>
              <a:rPr lang="de-DE" sz="2000" b="1" dirty="0">
                <a:solidFill>
                  <a:prstClr val="black"/>
                </a:solidFill>
              </a:rPr>
              <a:t>wie einer der Propheten.“</a:t>
            </a:r>
          </a:p>
          <a:p>
            <a:pPr lvl="0">
              <a:spcBef>
                <a:spcPts val="600"/>
              </a:spcBef>
              <a:defRPr/>
            </a:pPr>
            <a:r>
              <a:rPr lang="de-DE" sz="2000" b="1" dirty="0">
                <a:solidFill>
                  <a:srgbClr val="C00000"/>
                </a:solidFill>
              </a:rPr>
              <a:t>(Lk. 7,16): </a:t>
            </a:r>
            <a:br>
              <a:rPr lang="de-DE" sz="2000" b="1" dirty="0">
                <a:solidFill>
                  <a:srgbClr val="C00000"/>
                </a:solidFill>
              </a:rPr>
            </a:br>
            <a:r>
              <a:rPr lang="de-DE" sz="2000" b="1" dirty="0">
                <a:solidFill>
                  <a:prstClr val="black"/>
                </a:solidFill>
              </a:rPr>
              <a:t>„Und Furcht ergriff sie alle </a:t>
            </a:r>
            <a:br>
              <a:rPr lang="de-DE" sz="2000" b="1" dirty="0">
                <a:solidFill>
                  <a:prstClr val="black"/>
                </a:solidFill>
              </a:rPr>
            </a:br>
            <a:r>
              <a:rPr lang="de-DE" sz="2000" b="1" dirty="0">
                <a:solidFill>
                  <a:prstClr val="black"/>
                </a:solidFill>
              </a:rPr>
              <a:t>und sie priesen GOTT und sprachen:</a:t>
            </a:r>
            <a:br>
              <a:rPr lang="de-DE" sz="2000" b="1" dirty="0">
                <a:solidFill>
                  <a:prstClr val="black"/>
                </a:solidFill>
              </a:rPr>
            </a:br>
            <a:r>
              <a:rPr lang="de-DE" sz="2000" b="1" dirty="0">
                <a:solidFill>
                  <a:prstClr val="black"/>
                </a:solidFill>
              </a:rPr>
              <a:t>,Es ist </a:t>
            </a:r>
            <a:r>
              <a:rPr lang="de-DE" sz="2000" b="1" dirty="0">
                <a:solidFill>
                  <a:prstClr val="black"/>
                </a:solidFill>
                <a:highlight>
                  <a:srgbClr val="FAA306"/>
                </a:highlight>
              </a:rPr>
              <a:t>ein großer Prophet unter uns </a:t>
            </a:r>
            <a:r>
              <a:rPr lang="de-DE" sz="2000" b="1" dirty="0">
                <a:solidFill>
                  <a:prstClr val="black"/>
                </a:solidFill>
              </a:rPr>
              <a:t>aufgestanden </a:t>
            </a:r>
            <a:br>
              <a:rPr lang="de-DE" sz="2000" b="1" dirty="0">
                <a:solidFill>
                  <a:prstClr val="black"/>
                </a:solidFill>
              </a:rPr>
            </a:br>
            <a:r>
              <a:rPr lang="de-DE" sz="2000" b="1" dirty="0">
                <a:solidFill>
                  <a:prstClr val="black"/>
                </a:solidFill>
              </a:rPr>
              <a:t>und: ,GOTT hat Sein Volk besucht.‘ “</a:t>
            </a:r>
          </a:p>
          <a:p>
            <a:pPr lvl="0">
              <a:spcBef>
                <a:spcPts val="600"/>
              </a:spcBef>
              <a:defRPr/>
            </a:pPr>
            <a:r>
              <a:rPr lang="de-DE" sz="2000" b="1" dirty="0">
                <a:solidFill>
                  <a:srgbClr val="C00000"/>
                </a:solidFill>
              </a:rPr>
              <a:t>(Joh. 6,14 SLT): </a:t>
            </a:r>
            <a:br>
              <a:rPr lang="de-DE" sz="2000" b="1" dirty="0">
                <a:solidFill>
                  <a:prstClr val="black"/>
                </a:solidFill>
              </a:rPr>
            </a:br>
            <a:r>
              <a:rPr lang="de-DE" sz="2000" b="1" dirty="0">
                <a:solidFill>
                  <a:prstClr val="black"/>
                </a:solidFill>
              </a:rPr>
              <a:t>„Als nun die Leute das Zeichen sahen, </a:t>
            </a:r>
            <a:br>
              <a:rPr lang="de-DE" sz="2000" b="1" dirty="0">
                <a:solidFill>
                  <a:prstClr val="black"/>
                </a:solidFill>
              </a:rPr>
            </a:br>
            <a:r>
              <a:rPr lang="de-DE" sz="2000" b="1" dirty="0">
                <a:solidFill>
                  <a:prstClr val="black"/>
                </a:solidFill>
              </a:rPr>
              <a:t>das JESUS getan hatte, sprachen sie: </a:t>
            </a:r>
            <a:br>
              <a:rPr lang="de-DE" sz="2000" b="1" dirty="0">
                <a:solidFill>
                  <a:prstClr val="black"/>
                </a:solidFill>
              </a:rPr>
            </a:br>
            <a:r>
              <a:rPr lang="de-DE" sz="2000" b="1" dirty="0">
                <a:solidFill>
                  <a:prstClr val="black"/>
                </a:solidFill>
              </a:rPr>
              <a:t>,Das ist </a:t>
            </a:r>
            <a:r>
              <a:rPr lang="de-DE" sz="2000" b="1" dirty="0">
                <a:solidFill>
                  <a:prstClr val="black"/>
                </a:solidFill>
                <a:highlight>
                  <a:srgbClr val="FAA306"/>
                </a:highlight>
              </a:rPr>
              <a:t>wahrhaftig DER PROPHET</a:t>
            </a:r>
            <a:r>
              <a:rPr lang="de-DE" sz="2000" b="1" dirty="0">
                <a:solidFill>
                  <a:prstClr val="black"/>
                </a:solidFill>
              </a:rPr>
              <a:t>, </a:t>
            </a:r>
            <a:br>
              <a:rPr lang="de-DE" sz="2000" b="1" dirty="0">
                <a:solidFill>
                  <a:prstClr val="black"/>
                </a:solidFill>
              </a:rPr>
            </a:br>
            <a:r>
              <a:rPr lang="de-DE" sz="2000" b="1" dirty="0">
                <a:solidFill>
                  <a:prstClr val="black"/>
                </a:solidFill>
                <a:highlight>
                  <a:srgbClr val="FAA306"/>
                </a:highlight>
              </a:rPr>
              <a:t>der</a:t>
            </a:r>
            <a:r>
              <a:rPr lang="de-DE" sz="2000" b="1" dirty="0">
                <a:solidFill>
                  <a:prstClr val="black"/>
                </a:solidFill>
              </a:rPr>
              <a:t> in die Welt </a:t>
            </a:r>
            <a:r>
              <a:rPr lang="de-DE" sz="2000" b="1" dirty="0">
                <a:solidFill>
                  <a:prstClr val="black"/>
                </a:solidFill>
                <a:highlight>
                  <a:srgbClr val="FAA306"/>
                </a:highlight>
              </a:rPr>
              <a:t>kommen soll</a:t>
            </a:r>
            <a:r>
              <a:rPr lang="de-DE" sz="2000" b="1" dirty="0">
                <a:solidFill>
                  <a:prstClr val="black"/>
                </a:solidFill>
              </a:rPr>
              <a:t>!‘ “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1FA383B6-885F-FDFD-25F5-A11CCDA02749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5649"/>
          <a:stretch>
            <a:fillRect/>
          </a:stretch>
        </p:blipFill>
        <p:spPr>
          <a:xfrm>
            <a:off x="8102254" y="384720"/>
            <a:ext cx="3931972" cy="3418812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15" name="CuadroTexto 14">
            <a:extLst>
              <a:ext uri="{FF2B5EF4-FFF2-40B4-BE49-F238E27FC236}">
                <a16:creationId xmlns:a16="http://schemas.microsoft.com/office/drawing/2014/main" id="{529AD8A9-6010-B0FC-6224-E7775390370E}"/>
              </a:ext>
            </a:extLst>
          </p:cNvPr>
          <p:cNvSpPr txBox="1"/>
          <p:nvPr/>
        </p:nvSpPr>
        <p:spPr>
          <a:xfrm>
            <a:off x="5626052" y="3775801"/>
            <a:ext cx="6642096" cy="30162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spcBef>
                <a:spcPts val="600"/>
              </a:spcBef>
              <a:defRPr/>
            </a:pPr>
            <a:r>
              <a:rPr lang="de-DE" sz="2000" b="1" dirty="0">
                <a:solidFill>
                  <a:prstClr val="black"/>
                </a:solidFill>
              </a:rPr>
              <a:t>Er Selbst schrieb Sich diesen Titel zu (Markus 6,4):</a:t>
            </a:r>
            <a:br>
              <a:rPr lang="de-DE" sz="2000" b="1" dirty="0">
                <a:solidFill>
                  <a:prstClr val="black"/>
                </a:solidFill>
              </a:rPr>
            </a:br>
            <a:r>
              <a:rPr lang="de-DE" sz="2000" b="1" dirty="0">
                <a:solidFill>
                  <a:prstClr val="black"/>
                </a:solidFill>
              </a:rPr>
              <a:t>„Da sagte Jesus zu ihnen: </a:t>
            </a:r>
            <a:br>
              <a:rPr lang="de-DE" sz="2000" b="1" dirty="0">
                <a:solidFill>
                  <a:prstClr val="black"/>
                </a:solidFill>
              </a:rPr>
            </a:br>
            <a:r>
              <a:rPr lang="de-DE" sz="2000" b="1" dirty="0">
                <a:solidFill>
                  <a:prstClr val="black"/>
                </a:solidFill>
              </a:rPr>
              <a:t>,Überall wird </a:t>
            </a:r>
            <a:r>
              <a:rPr lang="de-DE" sz="2000" b="1" dirty="0">
                <a:solidFill>
                  <a:prstClr val="black"/>
                </a:solidFill>
                <a:highlight>
                  <a:srgbClr val="FAA306"/>
                </a:highlight>
              </a:rPr>
              <a:t>ein Prophet </a:t>
            </a:r>
            <a:r>
              <a:rPr lang="de-DE" sz="2000" b="1" dirty="0">
                <a:solidFill>
                  <a:prstClr val="black"/>
                </a:solidFill>
              </a:rPr>
              <a:t>geehrt, </a:t>
            </a:r>
            <a:br>
              <a:rPr lang="de-DE" sz="2000" b="1" dirty="0">
                <a:solidFill>
                  <a:prstClr val="black"/>
                </a:solidFill>
              </a:rPr>
            </a:br>
            <a:r>
              <a:rPr lang="de-DE" sz="2000" b="1" dirty="0">
                <a:solidFill>
                  <a:prstClr val="black"/>
                </a:solidFill>
              </a:rPr>
              <a:t>nur nicht in seiner Heimatstadt, </a:t>
            </a:r>
            <a:br>
              <a:rPr lang="de-DE" sz="2000" b="1" dirty="0">
                <a:solidFill>
                  <a:prstClr val="black"/>
                </a:solidFill>
              </a:rPr>
            </a:br>
            <a:r>
              <a:rPr lang="de-DE" sz="2000" b="1" dirty="0">
                <a:solidFill>
                  <a:prstClr val="black"/>
                </a:solidFill>
              </a:rPr>
              <a:t>seiner Verwandtschaft und seiner Familie.‘ “</a:t>
            </a:r>
          </a:p>
          <a:p>
            <a:pPr lvl="0" algn="ctr">
              <a:spcBef>
                <a:spcPts val="600"/>
              </a:spcBef>
              <a:defRPr/>
            </a:pPr>
            <a:r>
              <a:rPr lang="de-DE" sz="2000" b="1" dirty="0">
                <a:solidFill>
                  <a:prstClr val="black"/>
                </a:solidFill>
              </a:rPr>
              <a:t>(Lk. 13,33):</a:t>
            </a:r>
          </a:p>
          <a:p>
            <a:pPr lvl="0" algn="ctr">
              <a:spcBef>
                <a:spcPts val="600"/>
              </a:spcBef>
              <a:defRPr/>
            </a:pPr>
            <a:r>
              <a:rPr lang="de-DE" sz="2000" b="1" dirty="0">
                <a:solidFill>
                  <a:prstClr val="black"/>
                </a:solidFill>
              </a:rPr>
              <a:t>„Doch muss ich heute u. morgen u. übermorgen reisen; </a:t>
            </a:r>
            <a:br>
              <a:rPr lang="de-DE" sz="2000" b="1" dirty="0">
                <a:solidFill>
                  <a:prstClr val="black"/>
                </a:solidFill>
              </a:rPr>
            </a:br>
            <a:r>
              <a:rPr lang="de-DE" sz="2000" b="1" dirty="0">
                <a:solidFill>
                  <a:prstClr val="black"/>
                </a:solidFill>
              </a:rPr>
              <a:t>denn es geht nicht an, dass </a:t>
            </a:r>
            <a:r>
              <a:rPr lang="de-DE" sz="2000" b="1" dirty="0">
                <a:solidFill>
                  <a:prstClr val="black"/>
                </a:solidFill>
                <a:highlight>
                  <a:srgbClr val="FAA306"/>
                </a:highlight>
              </a:rPr>
              <a:t>ein Prophet </a:t>
            </a:r>
            <a:br>
              <a:rPr lang="de-DE" sz="2000" b="1" dirty="0">
                <a:solidFill>
                  <a:prstClr val="black"/>
                </a:solidFill>
              </a:rPr>
            </a:br>
            <a:r>
              <a:rPr lang="de-DE" sz="2000" b="1" dirty="0">
                <a:solidFill>
                  <a:prstClr val="black"/>
                </a:solidFill>
              </a:rPr>
              <a:t>außerhalb von Jerusalem umkommt.“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Scrollen: horizontal 8">
            <a:extLst>
              <a:ext uri="{FF2B5EF4-FFF2-40B4-BE49-F238E27FC236}">
                <a16:creationId xmlns:a16="http://schemas.microsoft.com/office/drawing/2014/main" id="{AB17BF56-6C4F-31AC-16A7-EBC4B0B7888E}"/>
              </a:ext>
            </a:extLst>
          </p:cNvPr>
          <p:cNvSpPr/>
          <p:nvPr/>
        </p:nvSpPr>
        <p:spPr>
          <a:xfrm>
            <a:off x="157774" y="615502"/>
            <a:ext cx="2561153" cy="765928"/>
          </a:xfrm>
          <a:prstGeom prst="horizontalScroll">
            <a:avLst/>
          </a:prstGeom>
          <a:solidFill>
            <a:srgbClr val="C39300">
              <a:alpha val="86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895350"/>
            <a:r>
              <a:rPr lang="de-DE" sz="2000" b="1" i="1" noProof="0" dirty="0">
                <a:solidFill>
                  <a:schemeClr val="tx1"/>
                </a:solidFill>
                <a:latin typeface="Candara" panose="020E0502030303020204" pitchFamily="34" charset="0"/>
              </a:rPr>
              <a:t>So, 18</a:t>
            </a:r>
            <a:r>
              <a:rPr lang="de-DE" sz="2000" b="1" i="1" dirty="0">
                <a:solidFill>
                  <a:schemeClr val="tx1"/>
                </a:solidFill>
                <a:latin typeface="Candara" panose="020E0502030303020204" pitchFamily="34" charset="0"/>
              </a:rPr>
              <a:t>. Okt</a:t>
            </a:r>
            <a:r>
              <a:rPr lang="de-DE" sz="2000" b="1" i="1" noProof="0" dirty="0">
                <a:solidFill>
                  <a:schemeClr val="tx1"/>
                </a:solidFill>
                <a:latin typeface="Candara" panose="020E0502030303020204" pitchFamily="34" charset="0"/>
              </a:rPr>
              <a:t> –</a:t>
            </a:r>
            <a:r>
              <a:rPr lang="de-DE" sz="2000" b="1" i="1" dirty="0">
                <a:solidFill>
                  <a:schemeClr val="tx1"/>
                </a:solidFill>
                <a:latin typeface="Candara" panose="020E0502030303020204" pitchFamily="34" charset="0"/>
              </a:rPr>
              <a:t>  </a:t>
            </a:r>
            <a:br>
              <a:rPr lang="de-DE" sz="2000" b="1" i="1" dirty="0">
                <a:solidFill>
                  <a:schemeClr val="tx1"/>
                </a:solidFill>
                <a:latin typeface="Candara" panose="020E0502030303020204" pitchFamily="34" charset="0"/>
              </a:rPr>
            </a:br>
            <a:r>
              <a:rPr lang="de-DE" sz="2000" b="1" i="1" dirty="0">
                <a:solidFill>
                  <a:schemeClr val="tx1"/>
                </a:solidFill>
                <a:latin typeface="Candara" panose="020E0502030303020204" pitchFamily="34" charset="0"/>
              </a:rPr>
              <a:t>JESUS als Prophet</a:t>
            </a:r>
            <a:endParaRPr lang="de-DE" sz="2000" b="1" i="1" noProof="0" dirty="0">
              <a:solidFill>
                <a:schemeClr val="tx1"/>
              </a:solidFill>
              <a:latin typeface="Candara" panose="020E0502030303020204" pitchFamily="34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E11CC8E-0F7E-2410-FE46-97A66EAA5F7C}"/>
              </a:ext>
            </a:extLst>
          </p:cNvPr>
          <p:cNvSpPr txBox="1"/>
          <p:nvPr/>
        </p:nvSpPr>
        <p:spPr>
          <a:xfrm>
            <a:off x="1709271" y="538592"/>
            <a:ext cx="768544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166E40">
                    <a:lumMod val="75000"/>
                  </a:srgbClr>
                </a:solidFill>
                <a:effectLst/>
                <a:uLnTx/>
                <a:uFillTx/>
                <a:latin typeface="Candara" panose="020E0502030303020204" pitchFamily="34" charset="0"/>
              </a:rPr>
              <a:t>“</a:t>
            </a:r>
            <a:r>
              <a:rPr lang="de-DE" b="1" dirty="0">
                <a:solidFill>
                  <a:srgbClr val="166E40">
                    <a:lumMod val="75000"/>
                  </a:srgbClr>
                </a:solidFill>
                <a:latin typeface="Candara" panose="020E0502030303020204" pitchFamily="34" charset="0"/>
              </a:rPr>
              <a:t>Einen Propheten wie Mich wird dir der HERR, dein GOTT, </a:t>
            </a:r>
            <a:br>
              <a:rPr lang="de-DE" b="1" dirty="0">
                <a:solidFill>
                  <a:srgbClr val="166E40">
                    <a:lumMod val="75000"/>
                  </a:srgbClr>
                </a:solidFill>
                <a:latin typeface="Candara" panose="020E0502030303020204" pitchFamily="34" charset="0"/>
              </a:rPr>
            </a:br>
            <a:r>
              <a:rPr lang="de-DE" b="1" dirty="0">
                <a:solidFill>
                  <a:srgbClr val="166E40">
                    <a:lumMod val="75000"/>
                  </a:srgbClr>
                </a:solidFill>
                <a:latin typeface="Candara" panose="020E0502030303020204" pitchFamily="34" charset="0"/>
              </a:rPr>
              <a:t>erwecken aus dir und aus deinen Brüdern; </a:t>
            </a:r>
            <a:br>
              <a:rPr lang="de-DE" b="1" dirty="0">
                <a:solidFill>
                  <a:srgbClr val="166E40">
                    <a:lumMod val="75000"/>
                  </a:srgbClr>
                </a:solidFill>
                <a:latin typeface="Candara" panose="020E0502030303020204" pitchFamily="34" charset="0"/>
              </a:rPr>
            </a:br>
            <a:r>
              <a:rPr lang="de-DE" b="1" dirty="0">
                <a:solidFill>
                  <a:srgbClr val="166E40">
                    <a:lumMod val="75000"/>
                  </a:srgbClr>
                </a:solidFill>
                <a:latin typeface="Candara" panose="020E0502030303020204" pitchFamily="34" charset="0"/>
              </a:rPr>
              <a:t>Dem sollt ihr gehorchen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166E40">
                    <a:lumMod val="75000"/>
                  </a:srgbClr>
                </a:solidFill>
                <a:effectLst/>
                <a:uLnTx/>
                <a:uFillTx/>
                <a:latin typeface="Candara" panose="020E0502030303020204" pitchFamily="34" charset="0"/>
              </a:rPr>
              <a:t>.”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166E40">
                    <a:lumMod val="75000"/>
                  </a:srgbClr>
                </a:solidFill>
                <a:effectLst/>
                <a:uLnTx/>
                <a:uFillTx/>
                <a:latin typeface="Candara" panose="020E0502030303020204" pitchFamily="34" charset="0"/>
              </a:rPr>
              <a:t>(5. Mo 18:15)</a:t>
            </a:r>
          </a:p>
        </p:txBody>
      </p:sp>
    </p:spTree>
    <p:extLst>
      <p:ext uri="{BB962C8B-B14F-4D97-AF65-F5344CB8AC3E}">
        <p14:creationId xmlns:p14="http://schemas.microsoft.com/office/powerpoint/2010/main" val="1681866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15" grpId="0"/>
      <p:bldP spid="9" grpId="0" uiExpand="1" build="p" animBg="1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F69F6D1-1227-1E2A-C0BA-C130E6A4E1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ángulo 18">
            <a:extLst>
              <a:ext uri="{FF2B5EF4-FFF2-40B4-BE49-F238E27FC236}">
                <a16:creationId xmlns:a16="http://schemas.microsoft.com/office/drawing/2014/main" id="{BDC2BE2F-5B33-D321-98C4-CEA0E625C6A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1256972"/>
          </a:xfrm>
          <a:prstGeom prst="rect">
            <a:avLst/>
          </a:prstGeom>
          <a:blipFill dpi="0" rotWithShape="1">
            <a:blip r:embed="rId3"/>
            <a:srcRect/>
            <a:stretch>
              <a:fillRect r="-138000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42C649E0-25E2-8C65-27A2-53E45F1682D5}"/>
              </a:ext>
            </a:extLst>
          </p:cNvPr>
          <p:cNvSpPr txBox="1"/>
          <p:nvPr/>
        </p:nvSpPr>
        <p:spPr>
          <a:xfrm>
            <a:off x="1827104" y="0"/>
            <a:ext cx="10500360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"/>
            </a:scene3d>
            <a:sp3d contourW="25400">
              <a:contourClr>
                <a:schemeClr val="accent1">
                  <a:lumMod val="50000"/>
                </a:schemeClr>
              </a:contourClr>
            </a:sp3d>
          </a:bodyPr>
          <a:lstStyle/>
          <a:p>
            <a:pPr lvl="0" algn="ctr">
              <a:defRPr/>
            </a:pPr>
            <a:r>
              <a:rPr lang="en-US" sz="4400" b="1" noProof="0" dirty="0">
                <a:ln w="22225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50800" dist="50800" dir="8700000" algn="ctr" rotWithShape="0">
                    <a:srgbClr val="FFFF00"/>
                  </a:outerShdw>
                </a:effectLst>
              </a:rPr>
              <a:t>JESUS, DER VORAUSGESAGTE PROPHET</a:t>
            </a:r>
            <a:endParaRPr kumimoji="0" lang="en-US" sz="4400" b="1" i="0" u="none" strike="noStrike" kern="1200" cap="none" spc="0" normalizeH="0" baseline="0" noProof="0" dirty="0">
              <a:ln w="22225">
                <a:solidFill>
                  <a:schemeClr val="accent1">
                    <a:lumMod val="50000"/>
                  </a:schemeClr>
                </a:solidFill>
                <a:prstDash val="solid"/>
              </a:ln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50800" dist="50800" dir="8700000" algn="ctr" rotWithShape="0">
                  <a:srgbClr val="FFFF00"/>
                </a:outerShdw>
              </a:effectLst>
              <a:uLnTx/>
              <a:uFillTx/>
              <a:latin typeface="Aptos" panose="02110004020202020204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370BD529-190C-0CC1-5E68-2749E7BD479E}"/>
              </a:ext>
            </a:extLst>
          </p:cNvPr>
          <p:cNvSpPr txBox="1"/>
          <p:nvPr/>
        </p:nvSpPr>
        <p:spPr>
          <a:xfrm>
            <a:off x="2662786" y="615502"/>
            <a:ext cx="952921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166E40">
                    <a:lumMod val="75000"/>
                  </a:srgbClr>
                </a:solidFill>
                <a:effectLst/>
                <a:uLnTx/>
                <a:uFillTx/>
                <a:latin typeface="Candara" panose="020E0502030303020204" pitchFamily="34" charset="0"/>
              </a:rPr>
              <a:t>“</a:t>
            </a:r>
            <a:r>
              <a:rPr lang="de-DE" sz="2000" b="1" dirty="0">
                <a:solidFill>
                  <a:srgbClr val="166E40">
                    <a:lumMod val="75000"/>
                  </a:srgbClr>
                </a:solidFill>
                <a:latin typeface="Candara" panose="020E0502030303020204" pitchFamily="34" charset="0"/>
              </a:rPr>
              <a:t>Einen Propheten wie mich wird dir der HERR, dein GOTT, </a:t>
            </a:r>
            <a:br>
              <a:rPr lang="de-DE" sz="2000" b="1" dirty="0">
                <a:solidFill>
                  <a:srgbClr val="166E40">
                    <a:lumMod val="75000"/>
                  </a:srgbClr>
                </a:solidFill>
                <a:latin typeface="Candara" panose="020E0502030303020204" pitchFamily="34" charset="0"/>
              </a:rPr>
            </a:br>
            <a:r>
              <a:rPr lang="de-DE" sz="2000" b="1" dirty="0">
                <a:solidFill>
                  <a:srgbClr val="166E40">
                    <a:lumMod val="75000"/>
                  </a:srgbClr>
                </a:solidFill>
                <a:latin typeface="Candara" panose="020E0502030303020204" pitchFamily="34" charset="0"/>
              </a:rPr>
              <a:t>erwecken aus dir und aus deinen Brüdern; Dem sollt ihr gehorchen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166E40">
                    <a:lumMod val="75000"/>
                  </a:srgbClr>
                </a:solidFill>
                <a:effectLst/>
                <a:uLnTx/>
                <a:uFillTx/>
                <a:latin typeface="Candara" panose="020E0502030303020204" pitchFamily="34" charset="0"/>
              </a:rPr>
              <a:t>.”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66E40">
                    <a:lumMod val="75000"/>
                  </a:srgbClr>
                </a:solidFill>
                <a:effectLst/>
                <a:uLnTx/>
                <a:uFillTx/>
                <a:latin typeface="Candara" panose="020E0502030303020204" pitchFamily="34" charset="0"/>
              </a:rPr>
              <a:t>(5. Mo 18:15)</a:t>
            </a:r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B2006A26-1068-1853-FCA0-01851E94D5F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216" r="2216"/>
          <a:stretch>
            <a:fillRect/>
          </a:stretch>
        </p:blipFill>
        <p:spPr>
          <a:xfrm>
            <a:off x="335500" y="1404490"/>
            <a:ext cx="4433164" cy="5253496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45105F9E-5F53-12B3-EAEE-DF72F742CB4D}"/>
              </a:ext>
            </a:extLst>
          </p:cNvPr>
          <p:cNvSpPr txBox="1"/>
          <p:nvPr/>
        </p:nvSpPr>
        <p:spPr>
          <a:xfrm>
            <a:off x="5069099" y="1584947"/>
            <a:ext cx="6787401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spcBef>
                <a:spcPts val="600"/>
              </a:spcBef>
              <a:defRPr/>
            </a:pPr>
            <a:r>
              <a:rPr lang="de-DE" sz="2800" b="1" dirty="0">
                <a:solidFill>
                  <a:prstClr val="black"/>
                </a:solidFill>
              </a:rPr>
              <a:t>Aber JESUS hat das WORT GOTTES </a:t>
            </a:r>
            <a:br>
              <a:rPr lang="de-DE" sz="2800" b="1" dirty="0">
                <a:solidFill>
                  <a:prstClr val="black"/>
                </a:solidFill>
              </a:rPr>
            </a:br>
            <a:r>
              <a:rPr lang="de-DE" sz="2800" b="1" dirty="0">
                <a:solidFill>
                  <a:prstClr val="black"/>
                </a:solidFill>
              </a:rPr>
              <a:t>nicht geschrieben, sondern </a:t>
            </a:r>
            <a:br>
              <a:rPr lang="de-DE" sz="2800" b="1" dirty="0">
                <a:solidFill>
                  <a:prstClr val="black"/>
                </a:solidFill>
              </a:rPr>
            </a:br>
            <a:r>
              <a:rPr lang="de-DE" sz="2800" b="1" dirty="0">
                <a:solidFill>
                  <a:prstClr val="black"/>
                </a:solidFill>
              </a:rPr>
              <a:t>ER IST DAS WORT (Johannes 1,1):</a:t>
            </a:r>
          </a:p>
        </p:txBody>
      </p:sp>
      <p:sp>
        <p:nvSpPr>
          <p:cNvPr id="9" name="Scrollen: horizontal 8">
            <a:extLst>
              <a:ext uri="{FF2B5EF4-FFF2-40B4-BE49-F238E27FC236}">
                <a16:creationId xmlns:a16="http://schemas.microsoft.com/office/drawing/2014/main" id="{DD6D5A97-F156-BB05-194C-94091B32456D}"/>
              </a:ext>
            </a:extLst>
          </p:cNvPr>
          <p:cNvSpPr/>
          <p:nvPr/>
        </p:nvSpPr>
        <p:spPr>
          <a:xfrm>
            <a:off x="117275" y="627032"/>
            <a:ext cx="2561153" cy="765928"/>
          </a:xfrm>
          <a:prstGeom prst="horizontalScroll">
            <a:avLst/>
          </a:prstGeom>
          <a:solidFill>
            <a:srgbClr val="C39300">
              <a:alpha val="86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895350"/>
            <a:r>
              <a:rPr lang="de-DE" sz="2000" b="1" i="1" noProof="0" dirty="0">
                <a:solidFill>
                  <a:schemeClr val="tx1"/>
                </a:solidFill>
                <a:latin typeface="Candara" panose="020E0502030303020204" pitchFamily="34" charset="0"/>
              </a:rPr>
              <a:t>So, 18</a:t>
            </a:r>
            <a:r>
              <a:rPr lang="de-DE" sz="2000" b="1" i="1" dirty="0">
                <a:solidFill>
                  <a:schemeClr val="tx1"/>
                </a:solidFill>
                <a:latin typeface="Candara" panose="020E0502030303020204" pitchFamily="34" charset="0"/>
              </a:rPr>
              <a:t>. Okt</a:t>
            </a:r>
            <a:r>
              <a:rPr lang="de-DE" sz="2000" b="1" i="1" noProof="0" dirty="0">
                <a:solidFill>
                  <a:schemeClr val="tx1"/>
                </a:solidFill>
                <a:latin typeface="Candara" panose="020E0502030303020204" pitchFamily="34" charset="0"/>
              </a:rPr>
              <a:t> –</a:t>
            </a:r>
            <a:r>
              <a:rPr lang="de-DE" sz="2000" b="1" i="1" dirty="0">
                <a:solidFill>
                  <a:schemeClr val="tx1"/>
                </a:solidFill>
                <a:latin typeface="Candara" panose="020E0502030303020204" pitchFamily="34" charset="0"/>
              </a:rPr>
              <a:t>  </a:t>
            </a:r>
            <a:br>
              <a:rPr lang="de-DE" sz="2000" b="1" i="1" dirty="0">
                <a:solidFill>
                  <a:schemeClr val="tx1"/>
                </a:solidFill>
                <a:latin typeface="Candara" panose="020E0502030303020204" pitchFamily="34" charset="0"/>
              </a:rPr>
            </a:br>
            <a:r>
              <a:rPr lang="de-DE" sz="2000" b="1" i="1" dirty="0">
                <a:solidFill>
                  <a:schemeClr val="tx1"/>
                </a:solidFill>
                <a:latin typeface="Candara" panose="020E0502030303020204" pitchFamily="34" charset="0"/>
              </a:rPr>
              <a:t>JESUS als Prophet</a:t>
            </a:r>
            <a:endParaRPr lang="de-DE" sz="2000" b="1" i="1" noProof="0" dirty="0">
              <a:solidFill>
                <a:schemeClr val="tx1"/>
              </a:solidFill>
              <a:latin typeface="Candara" panose="020E0502030303020204" pitchFamily="34" charset="0"/>
            </a:endParaRP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AC77BB8F-C779-D418-4EE4-10CA79970AF0}"/>
              </a:ext>
            </a:extLst>
          </p:cNvPr>
          <p:cNvSpPr txBox="1"/>
          <p:nvPr/>
        </p:nvSpPr>
        <p:spPr>
          <a:xfrm>
            <a:off x="5477709" y="3312042"/>
            <a:ext cx="6161566" cy="3170099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softEdge rad="127000"/>
          </a:effectLst>
        </p:spPr>
        <p:txBody>
          <a:bodyPr wrap="square">
            <a:spAutoFit/>
          </a:bodyPr>
          <a:lstStyle/>
          <a:p>
            <a:pPr algn="ctr"/>
            <a:r>
              <a:rPr lang="de-DE" sz="4000" b="1" dirty="0">
                <a:solidFill>
                  <a:prstClr val="black"/>
                </a:solidFill>
              </a:rPr>
              <a:t>„Im Anfang war das WORT, </a:t>
            </a:r>
            <a:br>
              <a:rPr lang="de-DE" sz="4000" b="1" dirty="0">
                <a:solidFill>
                  <a:prstClr val="black"/>
                </a:solidFill>
              </a:rPr>
            </a:br>
            <a:r>
              <a:rPr lang="de-DE" sz="4000" b="1" dirty="0">
                <a:solidFill>
                  <a:prstClr val="black"/>
                </a:solidFill>
              </a:rPr>
              <a:t>und das WORT war bei GOTT, </a:t>
            </a:r>
            <a:br>
              <a:rPr lang="de-DE" sz="4000" b="1" dirty="0">
                <a:solidFill>
                  <a:prstClr val="black"/>
                </a:solidFill>
              </a:rPr>
            </a:br>
            <a:r>
              <a:rPr lang="de-DE" sz="4000" b="1" dirty="0">
                <a:solidFill>
                  <a:prstClr val="black"/>
                </a:solidFill>
              </a:rPr>
              <a:t>und GOTT war das WORT.“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78853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F21C085-6CFB-1817-39C1-174E03C9AC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ángulo 18">
            <a:extLst>
              <a:ext uri="{FF2B5EF4-FFF2-40B4-BE49-F238E27FC236}">
                <a16:creationId xmlns:a16="http://schemas.microsoft.com/office/drawing/2014/main" id="{907D10BF-0D57-4887-D423-D3E10C070FC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1256972"/>
          </a:xfrm>
          <a:prstGeom prst="rect">
            <a:avLst/>
          </a:prstGeom>
          <a:blipFill dpi="0" rotWithShape="1">
            <a:blip r:embed="rId3"/>
            <a:srcRect/>
            <a:stretch>
              <a:fillRect r="-138000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93C460D4-96A6-4CC8-2529-8F8F9558E085}"/>
              </a:ext>
            </a:extLst>
          </p:cNvPr>
          <p:cNvSpPr txBox="1"/>
          <p:nvPr/>
        </p:nvSpPr>
        <p:spPr>
          <a:xfrm>
            <a:off x="1827104" y="0"/>
            <a:ext cx="10500360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"/>
            </a:scene3d>
            <a:sp3d contourW="25400">
              <a:contourClr>
                <a:schemeClr val="accent1">
                  <a:lumMod val="50000"/>
                </a:schemeClr>
              </a:contourClr>
            </a:sp3d>
          </a:bodyPr>
          <a:lstStyle/>
          <a:p>
            <a:pPr lvl="0" algn="ctr">
              <a:defRPr/>
            </a:pPr>
            <a:r>
              <a:rPr lang="en-US" sz="4400" b="1" noProof="0" dirty="0">
                <a:ln w="22225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50800" dist="50800" dir="8700000" algn="ctr" rotWithShape="0">
                    <a:srgbClr val="FFFF00"/>
                  </a:outerShdw>
                </a:effectLst>
              </a:rPr>
              <a:t>JESUS, DER VORAUSGESAGTE PROPHET</a:t>
            </a:r>
            <a:endParaRPr kumimoji="0" lang="en-US" sz="4400" b="1" i="0" u="none" strike="noStrike" kern="1200" cap="none" spc="0" normalizeH="0" baseline="0" noProof="0" dirty="0">
              <a:ln w="22225">
                <a:solidFill>
                  <a:schemeClr val="accent1">
                    <a:lumMod val="50000"/>
                  </a:schemeClr>
                </a:solidFill>
                <a:prstDash val="solid"/>
              </a:ln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50800" dist="50800" dir="8700000" algn="ctr" rotWithShape="0">
                  <a:srgbClr val="FFFF00"/>
                </a:outerShdw>
              </a:effectLst>
              <a:uLnTx/>
              <a:uFillTx/>
              <a:latin typeface="Aptos" panose="02110004020202020204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8654D6FC-1B23-DDF1-7098-9F86CA89566C}"/>
              </a:ext>
            </a:extLst>
          </p:cNvPr>
          <p:cNvSpPr txBox="1"/>
          <p:nvPr/>
        </p:nvSpPr>
        <p:spPr>
          <a:xfrm>
            <a:off x="2662786" y="615502"/>
            <a:ext cx="952921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166E40">
                    <a:lumMod val="75000"/>
                  </a:srgbClr>
                </a:solidFill>
                <a:effectLst/>
                <a:uLnTx/>
                <a:uFillTx/>
                <a:latin typeface="Candara" panose="020E0502030303020204" pitchFamily="34" charset="0"/>
              </a:rPr>
              <a:t>“</a:t>
            </a:r>
            <a:r>
              <a:rPr lang="de-DE" sz="2000" b="1" dirty="0">
                <a:solidFill>
                  <a:srgbClr val="166E40">
                    <a:lumMod val="75000"/>
                  </a:srgbClr>
                </a:solidFill>
                <a:latin typeface="Candara" panose="020E0502030303020204" pitchFamily="34" charset="0"/>
              </a:rPr>
              <a:t>Einen Propheten wie mich wird dir der HERR, dein GOTT, </a:t>
            </a:r>
            <a:br>
              <a:rPr lang="de-DE" sz="2000" b="1" dirty="0">
                <a:solidFill>
                  <a:srgbClr val="166E40">
                    <a:lumMod val="75000"/>
                  </a:srgbClr>
                </a:solidFill>
                <a:latin typeface="Candara" panose="020E0502030303020204" pitchFamily="34" charset="0"/>
              </a:rPr>
            </a:br>
            <a:r>
              <a:rPr lang="de-DE" sz="2000" b="1" dirty="0">
                <a:solidFill>
                  <a:srgbClr val="166E40">
                    <a:lumMod val="75000"/>
                  </a:srgbClr>
                </a:solidFill>
                <a:latin typeface="Candara" panose="020E0502030303020204" pitchFamily="34" charset="0"/>
              </a:rPr>
              <a:t>erwecken aus dir und aus deinen Brüdern; Dem sollt ihr gehorchen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166E40">
                    <a:lumMod val="75000"/>
                  </a:srgbClr>
                </a:solidFill>
                <a:effectLst/>
                <a:uLnTx/>
                <a:uFillTx/>
                <a:latin typeface="Candara" panose="020E0502030303020204" pitchFamily="34" charset="0"/>
              </a:rPr>
              <a:t>.”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66E40">
                    <a:lumMod val="75000"/>
                  </a:srgbClr>
                </a:solidFill>
                <a:effectLst/>
                <a:uLnTx/>
                <a:uFillTx/>
                <a:latin typeface="Candara" panose="020E0502030303020204" pitchFamily="34" charset="0"/>
              </a:rPr>
              <a:t>(5. Mo 18:15)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3C06D356-0B73-6896-9D69-6C02FF6A62FA}"/>
              </a:ext>
            </a:extLst>
          </p:cNvPr>
          <p:cNvSpPr txBox="1"/>
          <p:nvPr/>
        </p:nvSpPr>
        <p:spPr>
          <a:xfrm>
            <a:off x="5483446" y="1577271"/>
            <a:ext cx="6371855" cy="50937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spcBef>
                <a:spcPts val="600"/>
              </a:spcBef>
              <a:defRPr/>
            </a:pPr>
            <a:r>
              <a:rPr lang="de-DE" sz="2000" b="1" dirty="0">
                <a:solidFill>
                  <a:prstClr val="black"/>
                </a:solidFill>
              </a:rPr>
              <a:t>Er ist nicht nur </a:t>
            </a:r>
            <a:br>
              <a:rPr lang="de-DE" sz="2000" b="1" dirty="0">
                <a:solidFill>
                  <a:prstClr val="black"/>
                </a:solidFill>
              </a:rPr>
            </a:br>
            <a:r>
              <a:rPr lang="de-DE" sz="2000" b="1" dirty="0">
                <a:solidFill>
                  <a:prstClr val="black"/>
                </a:solidFill>
              </a:rPr>
              <a:t>"ein Licht, das an einem dunklen Ort leuchtet", </a:t>
            </a:r>
            <a:br>
              <a:rPr lang="de-DE" sz="2000" b="1" dirty="0">
                <a:solidFill>
                  <a:prstClr val="black"/>
                </a:solidFill>
              </a:rPr>
            </a:br>
            <a:r>
              <a:rPr lang="de-DE" sz="2000" b="1" dirty="0">
                <a:solidFill>
                  <a:prstClr val="black"/>
                </a:solidFill>
              </a:rPr>
              <a:t>wie es die anderen Propheten waren, </a:t>
            </a:r>
            <a:br>
              <a:rPr lang="de-DE" sz="2000" b="1" dirty="0">
                <a:solidFill>
                  <a:prstClr val="black"/>
                </a:solidFill>
              </a:rPr>
            </a:br>
            <a:r>
              <a:rPr lang="de-DE" sz="2000" b="1" dirty="0">
                <a:solidFill>
                  <a:prstClr val="black"/>
                </a:solidFill>
              </a:rPr>
              <a:t>sondern </a:t>
            </a:r>
            <a:r>
              <a:rPr lang="de-DE" sz="2000" b="1" dirty="0">
                <a:solidFill>
                  <a:prstClr val="black"/>
                </a:solidFill>
                <a:highlight>
                  <a:srgbClr val="FDEBBF"/>
                </a:highlight>
              </a:rPr>
              <a:t>Er ist DAS LICHT </a:t>
            </a:r>
            <a:br>
              <a:rPr lang="de-DE" sz="2000" b="1" dirty="0">
                <a:solidFill>
                  <a:prstClr val="black"/>
                </a:solidFill>
                <a:highlight>
                  <a:srgbClr val="FDEBBF"/>
                </a:highlight>
              </a:rPr>
            </a:br>
            <a:r>
              <a:rPr lang="de-DE" sz="2000" b="1" dirty="0">
                <a:solidFill>
                  <a:prstClr val="black"/>
                </a:solidFill>
              </a:rPr>
              <a:t>(2. Petrus 1,19):</a:t>
            </a:r>
            <a:br>
              <a:rPr lang="de-DE" sz="2000" b="1" dirty="0">
                <a:solidFill>
                  <a:prstClr val="black"/>
                </a:solidFill>
              </a:rPr>
            </a:br>
            <a:r>
              <a:rPr lang="de-DE" sz="2000" b="1" dirty="0">
                <a:solidFill>
                  <a:prstClr val="black"/>
                </a:solidFill>
              </a:rPr>
              <a:t>„ Umso fester haben wir das </a:t>
            </a:r>
            <a:r>
              <a:rPr lang="de-DE" sz="2000" b="1" dirty="0">
                <a:solidFill>
                  <a:prstClr val="black"/>
                </a:solidFill>
                <a:highlight>
                  <a:srgbClr val="FDEBBF"/>
                </a:highlight>
              </a:rPr>
              <a:t>PROPHETISCHE WORT </a:t>
            </a:r>
            <a:br>
              <a:rPr lang="de-DE" sz="2000" b="1" dirty="0">
                <a:solidFill>
                  <a:prstClr val="black"/>
                </a:solidFill>
              </a:rPr>
            </a:br>
            <a:r>
              <a:rPr lang="de-DE" sz="2000" b="1" dirty="0">
                <a:solidFill>
                  <a:prstClr val="black"/>
                </a:solidFill>
              </a:rPr>
              <a:t>und ihr tut gut daran, dass ihr darauf achtet </a:t>
            </a:r>
            <a:br>
              <a:rPr lang="de-DE" sz="2000" b="1" dirty="0">
                <a:solidFill>
                  <a:prstClr val="black"/>
                </a:solidFill>
              </a:rPr>
            </a:br>
            <a:r>
              <a:rPr lang="de-DE" sz="2000" b="1" dirty="0">
                <a:solidFill>
                  <a:prstClr val="black"/>
                </a:solidFill>
              </a:rPr>
              <a:t>als auf ein LICHT, </a:t>
            </a:r>
            <a:br>
              <a:rPr lang="de-DE" sz="2000" b="1" dirty="0">
                <a:solidFill>
                  <a:prstClr val="black"/>
                </a:solidFill>
              </a:rPr>
            </a:br>
            <a:r>
              <a:rPr lang="de-DE" sz="2000" b="1" dirty="0">
                <a:solidFill>
                  <a:prstClr val="black"/>
                </a:solidFill>
              </a:rPr>
              <a:t>das da scheint an einem dunklen Ort, </a:t>
            </a:r>
            <a:br>
              <a:rPr lang="de-DE" sz="2000" b="1" dirty="0">
                <a:solidFill>
                  <a:prstClr val="black"/>
                </a:solidFill>
              </a:rPr>
            </a:br>
            <a:r>
              <a:rPr lang="de-DE" sz="2000" b="1" dirty="0">
                <a:solidFill>
                  <a:prstClr val="black"/>
                </a:solidFill>
              </a:rPr>
              <a:t>bis der Tag anbricht </a:t>
            </a:r>
            <a:br>
              <a:rPr lang="de-DE" sz="2000" b="1" dirty="0">
                <a:solidFill>
                  <a:prstClr val="black"/>
                </a:solidFill>
              </a:rPr>
            </a:br>
            <a:r>
              <a:rPr lang="de-DE" sz="2000" b="1" dirty="0">
                <a:solidFill>
                  <a:prstClr val="black"/>
                </a:solidFill>
              </a:rPr>
              <a:t>und </a:t>
            </a:r>
            <a:r>
              <a:rPr lang="de-DE" sz="2000" b="1" dirty="0">
                <a:solidFill>
                  <a:prstClr val="black"/>
                </a:solidFill>
                <a:highlight>
                  <a:srgbClr val="FDEBBF"/>
                </a:highlight>
              </a:rPr>
              <a:t>der MORGENSTERN</a:t>
            </a:r>
            <a:r>
              <a:rPr lang="de-DE" sz="2000" b="1" dirty="0">
                <a:solidFill>
                  <a:prstClr val="black"/>
                </a:solidFill>
              </a:rPr>
              <a:t> aufgeht in euren Herzen.“</a:t>
            </a:r>
          </a:p>
          <a:p>
            <a:pPr lvl="0" algn="ctr">
              <a:spcBef>
                <a:spcPts val="600"/>
              </a:spcBef>
              <a:defRPr/>
            </a:pPr>
            <a:r>
              <a:rPr lang="de-DE" sz="2000" b="1" dirty="0">
                <a:solidFill>
                  <a:prstClr val="black"/>
                </a:solidFill>
              </a:rPr>
              <a:t>(Joh 1,9; 8,12):</a:t>
            </a:r>
            <a:br>
              <a:rPr lang="de-DE" sz="2000" b="1" dirty="0">
                <a:solidFill>
                  <a:prstClr val="black"/>
                </a:solidFill>
              </a:rPr>
            </a:br>
            <a:r>
              <a:rPr lang="de-DE" sz="2000" b="1" dirty="0">
                <a:solidFill>
                  <a:prstClr val="black"/>
                </a:solidFill>
              </a:rPr>
              <a:t>„Der, ‹auf Den er (Johannes) hinwies›, </a:t>
            </a:r>
            <a:br>
              <a:rPr lang="de-DE" sz="2000" b="1" dirty="0">
                <a:solidFill>
                  <a:prstClr val="black"/>
                </a:solidFill>
              </a:rPr>
            </a:br>
            <a:r>
              <a:rPr lang="de-DE" sz="2000" b="1" dirty="0">
                <a:solidFill>
                  <a:prstClr val="black"/>
                </a:solidFill>
              </a:rPr>
              <a:t>war </a:t>
            </a:r>
            <a:r>
              <a:rPr lang="de-DE" sz="2000" b="1" dirty="0">
                <a:solidFill>
                  <a:prstClr val="black"/>
                </a:solidFill>
                <a:highlight>
                  <a:srgbClr val="FDEBBF"/>
                </a:highlight>
              </a:rPr>
              <a:t>das WAHRE LICHT, </a:t>
            </a:r>
            <a:br>
              <a:rPr lang="de-DE" sz="2000" b="1" dirty="0">
                <a:solidFill>
                  <a:prstClr val="black"/>
                </a:solidFill>
              </a:rPr>
            </a:br>
            <a:r>
              <a:rPr lang="de-DE" sz="2000" b="1" dirty="0">
                <a:solidFill>
                  <a:prstClr val="black"/>
                </a:solidFill>
              </a:rPr>
              <a:t>das </a:t>
            </a:r>
            <a:r>
              <a:rPr lang="de-DE" sz="2000" b="1" dirty="0">
                <a:solidFill>
                  <a:prstClr val="black"/>
                </a:solidFill>
                <a:highlight>
                  <a:srgbClr val="FDEBBF"/>
                </a:highlight>
              </a:rPr>
              <a:t>jeden Menschen erleuchtet</a:t>
            </a:r>
            <a:r>
              <a:rPr lang="de-DE" sz="2000" b="1" dirty="0">
                <a:solidFill>
                  <a:prstClr val="black"/>
                </a:solidFill>
              </a:rPr>
              <a:t>, </a:t>
            </a:r>
            <a:br>
              <a:rPr lang="de-DE" sz="2000" b="1" dirty="0">
                <a:solidFill>
                  <a:prstClr val="black"/>
                </a:solidFill>
              </a:rPr>
            </a:br>
            <a:r>
              <a:rPr lang="de-DE" sz="2000" b="1" dirty="0">
                <a:solidFill>
                  <a:prstClr val="black"/>
                </a:solidFill>
              </a:rPr>
              <a:t>der in die Welt kommt.“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Scrollen: horizontal 8">
            <a:extLst>
              <a:ext uri="{FF2B5EF4-FFF2-40B4-BE49-F238E27FC236}">
                <a16:creationId xmlns:a16="http://schemas.microsoft.com/office/drawing/2014/main" id="{8FAD486B-CAE2-F0DF-5D2E-940B804A6FC1}"/>
              </a:ext>
            </a:extLst>
          </p:cNvPr>
          <p:cNvSpPr/>
          <p:nvPr/>
        </p:nvSpPr>
        <p:spPr>
          <a:xfrm>
            <a:off x="117275" y="627032"/>
            <a:ext cx="2561153" cy="765928"/>
          </a:xfrm>
          <a:prstGeom prst="horizontalScroll">
            <a:avLst/>
          </a:prstGeom>
          <a:solidFill>
            <a:srgbClr val="C39300">
              <a:alpha val="86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895350"/>
            <a:r>
              <a:rPr lang="de-DE" sz="2000" b="1" i="1" noProof="0" dirty="0">
                <a:solidFill>
                  <a:schemeClr val="tx1"/>
                </a:solidFill>
                <a:latin typeface="Candara" panose="020E0502030303020204" pitchFamily="34" charset="0"/>
              </a:rPr>
              <a:t>So, 18</a:t>
            </a:r>
            <a:r>
              <a:rPr lang="de-DE" sz="2000" b="1" i="1" dirty="0">
                <a:solidFill>
                  <a:schemeClr val="tx1"/>
                </a:solidFill>
                <a:latin typeface="Candara" panose="020E0502030303020204" pitchFamily="34" charset="0"/>
              </a:rPr>
              <a:t>. Okt</a:t>
            </a:r>
            <a:r>
              <a:rPr lang="de-DE" sz="2000" b="1" i="1" noProof="0" dirty="0">
                <a:solidFill>
                  <a:schemeClr val="tx1"/>
                </a:solidFill>
                <a:latin typeface="Candara" panose="020E0502030303020204" pitchFamily="34" charset="0"/>
              </a:rPr>
              <a:t> –</a:t>
            </a:r>
            <a:r>
              <a:rPr lang="de-DE" sz="2000" b="1" i="1" dirty="0">
                <a:solidFill>
                  <a:schemeClr val="tx1"/>
                </a:solidFill>
                <a:latin typeface="Candara" panose="020E0502030303020204" pitchFamily="34" charset="0"/>
              </a:rPr>
              <a:t>  </a:t>
            </a:r>
            <a:br>
              <a:rPr lang="de-DE" sz="2000" b="1" i="1" dirty="0">
                <a:solidFill>
                  <a:schemeClr val="tx1"/>
                </a:solidFill>
                <a:latin typeface="Candara" panose="020E0502030303020204" pitchFamily="34" charset="0"/>
              </a:rPr>
            </a:br>
            <a:r>
              <a:rPr lang="de-DE" sz="2000" b="1" i="1" dirty="0">
                <a:solidFill>
                  <a:schemeClr val="tx1"/>
                </a:solidFill>
                <a:latin typeface="Candara" panose="020E0502030303020204" pitchFamily="34" charset="0"/>
              </a:rPr>
              <a:t>JESUS als Prophet</a:t>
            </a:r>
            <a:endParaRPr lang="de-DE" sz="2000" b="1" i="1" noProof="0" dirty="0">
              <a:solidFill>
                <a:schemeClr val="tx1"/>
              </a:solidFill>
              <a:latin typeface="Candara" panose="020E0502030303020204" pitchFamily="34" charset="0"/>
            </a:endParaRPr>
          </a:p>
        </p:txBody>
      </p:sp>
      <p:pic>
        <p:nvPicPr>
          <p:cNvPr id="18" name="Imagen 17">
            <a:extLst>
              <a:ext uri="{FF2B5EF4-FFF2-40B4-BE49-F238E27FC236}">
                <a16:creationId xmlns:a16="http://schemas.microsoft.com/office/drawing/2014/main" id="{6A6B0EAA-96D4-2ACB-9AD9-C5332573F65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020" r="4020"/>
          <a:stretch>
            <a:fillRect/>
          </a:stretch>
        </p:blipFill>
        <p:spPr>
          <a:xfrm>
            <a:off x="45113" y="1137587"/>
            <a:ext cx="5842371" cy="7195083"/>
          </a:xfrm>
          <a:prstGeom prst="rect">
            <a:avLst/>
          </a:prstGeom>
          <a:effectLst>
            <a:softEdge rad="635000"/>
          </a:effectLst>
        </p:spPr>
      </p:pic>
    </p:spTree>
    <p:extLst>
      <p:ext uri="{BB962C8B-B14F-4D97-AF65-F5344CB8AC3E}">
        <p14:creationId xmlns:p14="http://schemas.microsoft.com/office/powerpoint/2010/main" val="3558992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516B379-052C-D1FA-1E52-287E8DDD89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ángulo 18">
            <a:extLst>
              <a:ext uri="{FF2B5EF4-FFF2-40B4-BE49-F238E27FC236}">
                <a16:creationId xmlns:a16="http://schemas.microsoft.com/office/drawing/2014/main" id="{0FB1576D-EB01-F0A5-67F3-3BD7F23F2BC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1256972"/>
          </a:xfrm>
          <a:prstGeom prst="rect">
            <a:avLst/>
          </a:prstGeom>
          <a:blipFill dpi="0" rotWithShape="1">
            <a:blip r:embed="rId3"/>
            <a:srcRect/>
            <a:stretch>
              <a:fillRect r="-138000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E8037C92-2F8E-7A36-44A6-C816C9E3B3DB}"/>
              </a:ext>
            </a:extLst>
          </p:cNvPr>
          <p:cNvSpPr txBox="1"/>
          <p:nvPr/>
        </p:nvSpPr>
        <p:spPr>
          <a:xfrm>
            <a:off x="1827104" y="0"/>
            <a:ext cx="10500360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"/>
            </a:scene3d>
            <a:sp3d contourW="25400">
              <a:contourClr>
                <a:schemeClr val="accent1">
                  <a:lumMod val="50000"/>
                </a:schemeClr>
              </a:contourClr>
            </a:sp3d>
          </a:bodyPr>
          <a:lstStyle/>
          <a:p>
            <a:pPr lvl="0" algn="ctr">
              <a:defRPr/>
            </a:pPr>
            <a:r>
              <a:rPr lang="en-US" sz="4400" b="1" noProof="0" dirty="0">
                <a:ln w="22225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50800" dist="50800" dir="8700000" algn="ctr" rotWithShape="0">
                    <a:srgbClr val="FFFF00"/>
                  </a:outerShdw>
                </a:effectLst>
              </a:rPr>
              <a:t>JESUS, DER VORAUSGESAGTE PROPHET</a:t>
            </a:r>
            <a:endParaRPr kumimoji="0" lang="en-US" sz="4400" b="1" i="0" u="none" strike="noStrike" kern="1200" cap="none" spc="0" normalizeH="0" baseline="0" noProof="0" dirty="0">
              <a:ln w="22225">
                <a:solidFill>
                  <a:schemeClr val="accent1">
                    <a:lumMod val="50000"/>
                  </a:schemeClr>
                </a:solidFill>
                <a:prstDash val="solid"/>
              </a:ln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50800" dist="50800" dir="8700000" algn="ctr" rotWithShape="0">
                  <a:srgbClr val="FFFF00"/>
                </a:outerShdw>
              </a:effectLst>
              <a:uLnTx/>
              <a:uFillTx/>
              <a:latin typeface="Aptos" panose="02110004020202020204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BB582A00-E1F8-4F99-61AB-D365E814C0E7}"/>
              </a:ext>
            </a:extLst>
          </p:cNvPr>
          <p:cNvSpPr txBox="1"/>
          <p:nvPr/>
        </p:nvSpPr>
        <p:spPr>
          <a:xfrm>
            <a:off x="2662786" y="615502"/>
            <a:ext cx="952921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166E40">
                    <a:lumMod val="75000"/>
                  </a:srgbClr>
                </a:solidFill>
                <a:effectLst/>
                <a:uLnTx/>
                <a:uFillTx/>
                <a:latin typeface="Candara" panose="020E0502030303020204" pitchFamily="34" charset="0"/>
              </a:rPr>
              <a:t>“</a:t>
            </a:r>
            <a:r>
              <a:rPr lang="de-DE" sz="2000" b="1" dirty="0">
                <a:solidFill>
                  <a:srgbClr val="166E40">
                    <a:lumMod val="75000"/>
                  </a:srgbClr>
                </a:solidFill>
                <a:latin typeface="Candara" panose="020E0502030303020204" pitchFamily="34" charset="0"/>
              </a:rPr>
              <a:t>Einen Propheten wie mich wird dir der HERR, dein GOTT, </a:t>
            </a:r>
            <a:br>
              <a:rPr lang="de-DE" sz="2000" b="1" dirty="0">
                <a:solidFill>
                  <a:srgbClr val="166E40">
                    <a:lumMod val="75000"/>
                  </a:srgbClr>
                </a:solidFill>
                <a:latin typeface="Candara" panose="020E0502030303020204" pitchFamily="34" charset="0"/>
              </a:rPr>
            </a:br>
            <a:r>
              <a:rPr lang="de-DE" sz="2000" b="1" dirty="0">
                <a:solidFill>
                  <a:srgbClr val="166E40">
                    <a:lumMod val="75000"/>
                  </a:srgbClr>
                </a:solidFill>
                <a:latin typeface="Candara" panose="020E0502030303020204" pitchFamily="34" charset="0"/>
              </a:rPr>
              <a:t>erwecken aus dir und aus deinen Brüdern; Dem sollt ihr gehorchen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166E40">
                    <a:lumMod val="75000"/>
                  </a:srgbClr>
                </a:solidFill>
                <a:effectLst/>
                <a:uLnTx/>
                <a:uFillTx/>
                <a:latin typeface="Candara" panose="020E0502030303020204" pitchFamily="34" charset="0"/>
              </a:rPr>
              <a:t>.”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66E40">
                    <a:lumMod val="75000"/>
                  </a:srgbClr>
                </a:solidFill>
                <a:effectLst/>
                <a:uLnTx/>
                <a:uFillTx/>
                <a:latin typeface="Candara" panose="020E0502030303020204" pitchFamily="34" charset="0"/>
              </a:rPr>
              <a:t>(5. Mo 18:15)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5E27ED0D-850F-A1AB-648F-B849AAE79475}"/>
              </a:ext>
            </a:extLst>
          </p:cNvPr>
          <p:cNvSpPr txBox="1"/>
          <p:nvPr/>
        </p:nvSpPr>
        <p:spPr>
          <a:xfrm>
            <a:off x="5587625" y="1481785"/>
            <a:ext cx="6430925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spcBef>
                <a:spcPts val="600"/>
              </a:spcBef>
              <a:defRPr/>
            </a:pPr>
            <a:r>
              <a:rPr lang="de-DE" sz="3200" b="1" dirty="0">
                <a:solidFill>
                  <a:prstClr val="black"/>
                </a:solidFill>
              </a:rPr>
              <a:t>Das Werk JESU geht </a:t>
            </a:r>
            <a:br>
              <a:rPr lang="de-DE" sz="3200" b="1" dirty="0">
                <a:solidFill>
                  <a:prstClr val="black"/>
                </a:solidFill>
              </a:rPr>
            </a:br>
            <a:r>
              <a:rPr lang="de-DE" sz="3200" b="1" dirty="0">
                <a:solidFill>
                  <a:prstClr val="black"/>
                </a:solidFill>
              </a:rPr>
              <a:t>über das eines jeden Propheten weit hinaus. </a:t>
            </a:r>
          </a:p>
        </p:txBody>
      </p:sp>
      <p:sp>
        <p:nvSpPr>
          <p:cNvPr id="9" name="Scrollen: horizontal 8">
            <a:extLst>
              <a:ext uri="{FF2B5EF4-FFF2-40B4-BE49-F238E27FC236}">
                <a16:creationId xmlns:a16="http://schemas.microsoft.com/office/drawing/2014/main" id="{4894FAC5-340D-0568-897B-9C0323D6423D}"/>
              </a:ext>
            </a:extLst>
          </p:cNvPr>
          <p:cNvSpPr/>
          <p:nvPr/>
        </p:nvSpPr>
        <p:spPr>
          <a:xfrm>
            <a:off x="117275" y="627032"/>
            <a:ext cx="2561153" cy="765928"/>
          </a:xfrm>
          <a:prstGeom prst="horizontalScroll">
            <a:avLst/>
          </a:prstGeom>
          <a:solidFill>
            <a:srgbClr val="C39300">
              <a:alpha val="86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895350"/>
            <a:r>
              <a:rPr lang="de-DE" sz="2000" b="1" i="1" noProof="0" dirty="0">
                <a:solidFill>
                  <a:schemeClr val="tx1"/>
                </a:solidFill>
                <a:latin typeface="Candara" panose="020E0502030303020204" pitchFamily="34" charset="0"/>
              </a:rPr>
              <a:t>So, 18</a:t>
            </a:r>
            <a:r>
              <a:rPr lang="de-DE" sz="2000" b="1" i="1" dirty="0">
                <a:solidFill>
                  <a:schemeClr val="tx1"/>
                </a:solidFill>
                <a:latin typeface="Candara" panose="020E0502030303020204" pitchFamily="34" charset="0"/>
              </a:rPr>
              <a:t>. Okt</a:t>
            </a:r>
            <a:r>
              <a:rPr lang="de-DE" sz="2000" b="1" i="1" noProof="0" dirty="0">
                <a:solidFill>
                  <a:schemeClr val="tx1"/>
                </a:solidFill>
                <a:latin typeface="Candara" panose="020E0502030303020204" pitchFamily="34" charset="0"/>
              </a:rPr>
              <a:t> –</a:t>
            </a:r>
            <a:r>
              <a:rPr lang="de-DE" sz="2000" b="1" i="1" dirty="0">
                <a:solidFill>
                  <a:schemeClr val="tx1"/>
                </a:solidFill>
                <a:latin typeface="Candara" panose="020E0502030303020204" pitchFamily="34" charset="0"/>
              </a:rPr>
              <a:t>  </a:t>
            </a:r>
            <a:br>
              <a:rPr lang="de-DE" sz="2000" b="1" i="1" dirty="0">
                <a:solidFill>
                  <a:schemeClr val="tx1"/>
                </a:solidFill>
                <a:latin typeface="Candara" panose="020E0502030303020204" pitchFamily="34" charset="0"/>
              </a:rPr>
            </a:br>
            <a:r>
              <a:rPr lang="de-DE" sz="2000" b="1" i="1" dirty="0">
                <a:solidFill>
                  <a:schemeClr val="tx1"/>
                </a:solidFill>
                <a:latin typeface="Candara" panose="020E0502030303020204" pitchFamily="34" charset="0"/>
              </a:rPr>
              <a:t>JESUS als Prophet</a:t>
            </a:r>
            <a:endParaRPr lang="de-DE" sz="2000" b="1" i="1" noProof="0" dirty="0">
              <a:solidFill>
                <a:schemeClr val="tx1"/>
              </a:solidFill>
              <a:latin typeface="Candara" panose="020E0502030303020204" pitchFamily="34" charset="0"/>
            </a:endParaRP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C8E68C7D-F5D6-7859-987C-89574E10C792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4177" y="1444552"/>
            <a:ext cx="5413448" cy="5413448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EF9F3FAF-F667-0DCD-818F-1318A4322A2A}"/>
              </a:ext>
            </a:extLst>
          </p:cNvPr>
          <p:cNvSpPr txBox="1"/>
          <p:nvPr/>
        </p:nvSpPr>
        <p:spPr>
          <a:xfrm>
            <a:off x="5856257" y="3508843"/>
            <a:ext cx="6161566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spcBef>
                <a:spcPts val="600"/>
              </a:spcBef>
              <a:defRPr/>
            </a:pPr>
            <a:r>
              <a:rPr lang="de-DE" sz="3200" b="1" dirty="0">
                <a:solidFill>
                  <a:prstClr val="black"/>
                </a:solidFill>
              </a:rPr>
              <a:t>JESUS ist der Einzige, </a:t>
            </a:r>
            <a:br>
              <a:rPr lang="de-DE" sz="3200" b="1" dirty="0">
                <a:solidFill>
                  <a:prstClr val="black"/>
                </a:solidFill>
              </a:rPr>
            </a:br>
            <a:r>
              <a:rPr lang="de-DE" sz="3200" b="1" dirty="0">
                <a:solidFill>
                  <a:prstClr val="black"/>
                </a:solidFill>
              </a:rPr>
              <a:t>der uns allen </a:t>
            </a:r>
            <a:br>
              <a:rPr lang="de-DE" sz="3200" b="1" dirty="0">
                <a:solidFill>
                  <a:prstClr val="black"/>
                </a:solidFill>
              </a:rPr>
            </a:br>
            <a:r>
              <a:rPr lang="de-DE" sz="3200" b="1" dirty="0">
                <a:solidFill>
                  <a:prstClr val="black"/>
                </a:solidFill>
              </a:rPr>
              <a:t>durch Sein Leben, </a:t>
            </a:r>
            <a:br>
              <a:rPr lang="de-DE" sz="3200" b="1" dirty="0">
                <a:solidFill>
                  <a:prstClr val="black"/>
                </a:solidFill>
              </a:rPr>
            </a:br>
            <a:r>
              <a:rPr lang="de-DE" sz="3200" b="1" dirty="0">
                <a:solidFill>
                  <a:prstClr val="black"/>
                </a:solidFill>
              </a:rPr>
              <a:t>Seinen Tod und </a:t>
            </a:r>
            <a:br>
              <a:rPr lang="de-DE" sz="3200" b="1" dirty="0">
                <a:solidFill>
                  <a:prstClr val="black"/>
                </a:solidFill>
              </a:rPr>
            </a:br>
            <a:r>
              <a:rPr lang="de-DE" sz="3200" b="1" dirty="0">
                <a:solidFill>
                  <a:prstClr val="black"/>
                </a:solidFill>
              </a:rPr>
              <a:t>Seine Auferstehung </a:t>
            </a:r>
            <a:br>
              <a:rPr lang="de-DE" sz="3200" b="1" dirty="0">
                <a:solidFill>
                  <a:prstClr val="black"/>
                </a:solidFill>
              </a:rPr>
            </a:br>
            <a:r>
              <a:rPr lang="de-DE" sz="3200" b="1" dirty="0">
                <a:solidFill>
                  <a:prstClr val="black"/>
                </a:solidFill>
              </a:rPr>
              <a:t>die EWIGKEIT anbieten kann.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06189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9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FilmGrain/>
                    </a14:imgEffect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AFEA894-E860-706E-61B0-A597B68D34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ángulo 17">
            <a:extLst>
              <a:ext uri="{FF2B5EF4-FFF2-40B4-BE49-F238E27FC236}">
                <a16:creationId xmlns:a16="http://schemas.microsoft.com/office/drawing/2014/main" id="{58AFE3CD-4DCC-6DAD-ED85-7E3E359349C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1390650"/>
          </a:xfrm>
          <a:prstGeom prst="rect">
            <a:avLst/>
          </a:prstGeom>
          <a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C0BF7E98-D2DE-6AD2-74D9-E0F34210C7BC}"/>
              </a:ext>
            </a:extLst>
          </p:cNvPr>
          <p:cNvSpPr txBox="1"/>
          <p:nvPr/>
        </p:nvSpPr>
        <p:spPr>
          <a:xfrm>
            <a:off x="2969880" y="0"/>
            <a:ext cx="922211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normalizeH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166E40"/>
                </a:solidFill>
                <a:effectLst>
                  <a:outerShdw blurRad="12700" dist="38100" dir="2700000" algn="tl" rotWithShape="0">
                    <a:srgbClr val="C8FF85"/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DIE APOSTEL UND PROPHETEN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26B8ECCF-CF9B-C580-9498-4177F5640A71}"/>
              </a:ext>
            </a:extLst>
          </p:cNvPr>
          <p:cNvSpPr txBox="1"/>
          <p:nvPr/>
        </p:nvSpPr>
        <p:spPr>
          <a:xfrm>
            <a:off x="2935697" y="691701"/>
            <a:ext cx="931936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andara" panose="020E0502030303020204" pitchFamily="34" charset="0"/>
              </a:rPr>
              <a:t>“</a:t>
            </a:r>
            <a:r>
              <a:rPr lang="de-DE" sz="2000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ndara" panose="020E0502030303020204" pitchFamily="34" charset="0"/>
              </a:rPr>
              <a:t>Dies war in früheren Zeiten den Menschenkindern nicht kundgemacht, wie es jetzt offenbart ist seinen heiligen Aposteln und Propheten durch den GEIST;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andara" panose="020E0502030303020204" pitchFamily="34" charset="0"/>
              </a:rPr>
              <a:t>”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andara" panose="020E0502030303020204" pitchFamily="34" charset="0"/>
              </a:rPr>
              <a:t>(Eph 3:5)</a:t>
            </a:r>
          </a:p>
        </p:txBody>
      </p:sp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id="{D4411846-91F9-6EAE-B30E-5A25A3C4C39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92955156"/>
              </p:ext>
            </p:extLst>
          </p:nvPr>
        </p:nvGraphicFramePr>
        <p:xfrm>
          <a:off x="209550" y="1876425"/>
          <a:ext cx="11772900" cy="16312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7" name="CuadroTexto 6">
            <a:extLst>
              <a:ext uri="{FF2B5EF4-FFF2-40B4-BE49-F238E27FC236}">
                <a16:creationId xmlns:a16="http://schemas.microsoft.com/office/drawing/2014/main" id="{3695C0AB-B315-A72D-C941-785DAA60ABCE}"/>
              </a:ext>
            </a:extLst>
          </p:cNvPr>
          <p:cNvSpPr txBox="1"/>
          <p:nvPr/>
        </p:nvSpPr>
        <p:spPr>
          <a:xfrm>
            <a:off x="1323966" y="3593306"/>
            <a:ext cx="954406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spcBef>
                <a:spcPts val="600"/>
              </a:spcBef>
              <a:defRPr/>
            </a:pPr>
            <a:r>
              <a:rPr lang="de-DE" sz="2400" b="1" dirty="0">
                <a:solidFill>
                  <a:prstClr val="black"/>
                </a:solidFill>
              </a:rPr>
              <a:t>Wenn sie zusammen erwähnt werden, </a:t>
            </a:r>
            <a:br>
              <a:rPr lang="de-DE" sz="2400" b="1" dirty="0">
                <a:solidFill>
                  <a:prstClr val="black"/>
                </a:solidFill>
              </a:rPr>
            </a:br>
            <a:r>
              <a:rPr lang="de-DE" sz="2400" b="1" dirty="0">
                <a:solidFill>
                  <a:prstClr val="black"/>
                </a:solidFill>
              </a:rPr>
              <a:t> die Apostel (zeitlich) den Propheten voraus (außer in Lukas 11,49). Petrus setzt </a:t>
            </a:r>
            <a:r>
              <a:rPr lang="de-DE" sz="2400" b="1" dirty="0">
                <a:solidFill>
                  <a:srgbClr val="C00000"/>
                </a:solidFill>
              </a:rPr>
              <a:t>die Apostel </a:t>
            </a:r>
            <a:r>
              <a:rPr lang="de-DE" sz="2400" b="1" dirty="0">
                <a:solidFill>
                  <a:prstClr val="black"/>
                </a:solidFill>
              </a:rPr>
              <a:t>mit den </a:t>
            </a:r>
            <a:r>
              <a:rPr lang="de-DE" sz="2400" b="1" dirty="0">
                <a:solidFill>
                  <a:srgbClr val="C00000"/>
                </a:solidFill>
              </a:rPr>
              <a:t>alten Propheten gleich </a:t>
            </a:r>
            <a:br>
              <a:rPr lang="de-DE" sz="2400" b="1" dirty="0">
                <a:solidFill>
                  <a:prstClr val="black"/>
                </a:solidFill>
              </a:rPr>
            </a:br>
            <a:r>
              <a:rPr lang="de-DE" sz="2400" b="1" dirty="0">
                <a:solidFill>
                  <a:prstClr val="black"/>
                </a:solidFill>
              </a:rPr>
              <a:t>(2. Petrus 3,2):</a:t>
            </a:r>
            <a:br>
              <a:rPr lang="de-DE" sz="2400" b="1" dirty="0">
                <a:solidFill>
                  <a:prstClr val="black"/>
                </a:solidFill>
              </a:rPr>
            </a:br>
            <a:r>
              <a:rPr lang="de-DE" sz="2400" b="1" dirty="0">
                <a:solidFill>
                  <a:prstClr val="black"/>
                </a:solidFill>
              </a:rPr>
              <a:t>„dass ihr gedenkt an die Worte, </a:t>
            </a:r>
            <a:br>
              <a:rPr lang="de-DE" sz="2400" b="1" dirty="0">
                <a:solidFill>
                  <a:prstClr val="black"/>
                </a:solidFill>
              </a:rPr>
            </a:br>
            <a:r>
              <a:rPr lang="de-DE" sz="2400" b="1" dirty="0">
                <a:solidFill>
                  <a:prstClr val="black"/>
                </a:solidFill>
              </a:rPr>
              <a:t>die zuvor gesagt sind von den </a:t>
            </a:r>
            <a:r>
              <a:rPr lang="de-DE" sz="2400" b="1" dirty="0">
                <a:solidFill>
                  <a:srgbClr val="C00000"/>
                </a:solidFill>
              </a:rPr>
              <a:t>heiligen Propheten </a:t>
            </a:r>
            <a:br>
              <a:rPr lang="de-DE" sz="2400" b="1" dirty="0">
                <a:solidFill>
                  <a:prstClr val="black"/>
                </a:solidFill>
              </a:rPr>
            </a:br>
            <a:r>
              <a:rPr lang="de-DE" sz="2400" b="1" dirty="0">
                <a:solidFill>
                  <a:prstClr val="black"/>
                </a:solidFill>
              </a:rPr>
              <a:t>und an das Gebot des HERRN und HEILANDS, </a:t>
            </a:r>
            <a:br>
              <a:rPr lang="de-DE" sz="2400" b="1" dirty="0">
                <a:solidFill>
                  <a:prstClr val="black"/>
                </a:solidFill>
              </a:rPr>
            </a:br>
            <a:r>
              <a:rPr lang="de-DE" sz="2400" b="1" dirty="0">
                <a:solidFill>
                  <a:prstClr val="black"/>
                </a:solidFill>
              </a:rPr>
              <a:t>das </a:t>
            </a:r>
            <a:r>
              <a:rPr lang="de-DE" sz="2400" b="1" dirty="0">
                <a:solidFill>
                  <a:srgbClr val="C00000"/>
                </a:solidFill>
              </a:rPr>
              <a:t>verkündet ist durch eure Apostel.“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6582211D-81CD-D95F-1805-5A0843C86052}"/>
              </a:ext>
            </a:extLst>
          </p:cNvPr>
          <p:cNvSpPr txBox="1"/>
          <p:nvPr/>
        </p:nvSpPr>
        <p:spPr>
          <a:xfrm>
            <a:off x="-1" y="1390650"/>
            <a:ext cx="12191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spcBef>
                <a:spcPts val="600"/>
              </a:spcBef>
              <a:defRPr/>
            </a:pPr>
            <a:r>
              <a:rPr lang="de-DE" sz="2000" b="1" dirty="0">
                <a:solidFill>
                  <a:prstClr val="black"/>
                </a:solidFill>
              </a:rPr>
              <a:t>Die Apostel und Propheten des Neuen Testaments haben </a:t>
            </a:r>
            <a:r>
              <a:rPr lang="de-DE" sz="2000" b="1" dirty="0">
                <a:solidFill>
                  <a:srgbClr val="C00000"/>
                </a:solidFill>
              </a:rPr>
              <a:t>gemeinsame Merkmale: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</a:endParaRPr>
          </a:p>
        </p:txBody>
      </p:sp>
      <p:sp>
        <p:nvSpPr>
          <p:cNvPr id="2" name="Scrollen: horizontal 1">
            <a:extLst>
              <a:ext uri="{FF2B5EF4-FFF2-40B4-BE49-F238E27FC236}">
                <a16:creationId xmlns:a16="http://schemas.microsoft.com/office/drawing/2014/main" id="{98BD93D4-AEC0-E8DA-C39E-6007089BB13B}"/>
              </a:ext>
            </a:extLst>
          </p:cNvPr>
          <p:cNvSpPr/>
          <p:nvPr/>
        </p:nvSpPr>
        <p:spPr>
          <a:xfrm>
            <a:off x="56397" y="26646"/>
            <a:ext cx="2913483" cy="1102893"/>
          </a:xfrm>
          <a:prstGeom prst="horizontalScroll">
            <a:avLst/>
          </a:prstGeom>
          <a:solidFill>
            <a:srgbClr val="C39300">
              <a:alpha val="86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895350"/>
            <a:r>
              <a:rPr lang="de-DE" sz="2000" b="1" i="1" dirty="0">
                <a:solidFill>
                  <a:schemeClr val="tx1"/>
                </a:solidFill>
                <a:latin typeface="Candara" panose="020E0502030303020204" pitchFamily="34" charset="0"/>
              </a:rPr>
              <a:t>M</a:t>
            </a:r>
            <a:r>
              <a:rPr lang="de-DE" sz="2000" b="1" i="1" noProof="0" dirty="0">
                <a:solidFill>
                  <a:schemeClr val="tx1"/>
                </a:solidFill>
                <a:latin typeface="Candara" panose="020E0502030303020204" pitchFamily="34" charset="0"/>
              </a:rPr>
              <a:t>o, 19</a:t>
            </a:r>
            <a:r>
              <a:rPr lang="de-DE" sz="2000" b="1" i="1" dirty="0">
                <a:solidFill>
                  <a:schemeClr val="tx1"/>
                </a:solidFill>
                <a:latin typeface="Candara" panose="020E0502030303020204" pitchFamily="34" charset="0"/>
              </a:rPr>
              <a:t>. Okt</a:t>
            </a:r>
            <a:r>
              <a:rPr lang="de-DE" sz="2000" b="1" i="1" noProof="0" dirty="0">
                <a:solidFill>
                  <a:schemeClr val="tx1"/>
                </a:solidFill>
                <a:latin typeface="Candara" panose="020E0502030303020204" pitchFamily="34" charset="0"/>
              </a:rPr>
              <a:t> –</a:t>
            </a:r>
            <a:r>
              <a:rPr lang="de-DE" sz="2000" b="1" i="1" dirty="0">
                <a:solidFill>
                  <a:schemeClr val="tx1"/>
                </a:solidFill>
                <a:latin typeface="Candara" panose="020E0502030303020204" pitchFamily="34" charset="0"/>
              </a:rPr>
              <a:t>  </a:t>
            </a:r>
            <a:br>
              <a:rPr lang="de-DE" sz="2000" b="1" i="1" dirty="0">
                <a:solidFill>
                  <a:schemeClr val="tx1"/>
                </a:solidFill>
                <a:latin typeface="Candara" panose="020E0502030303020204" pitchFamily="34" charset="0"/>
              </a:rPr>
            </a:br>
            <a:r>
              <a:rPr lang="de-DE" sz="2000" b="1" i="1" dirty="0">
                <a:solidFill>
                  <a:schemeClr val="tx1"/>
                </a:solidFill>
                <a:latin typeface="Candara" panose="020E0502030303020204" pitchFamily="34" charset="0"/>
              </a:rPr>
              <a:t>Apostel und Propheten</a:t>
            </a:r>
            <a:endParaRPr lang="de-DE" sz="2000" b="1" i="1" noProof="0" dirty="0">
              <a:solidFill>
                <a:schemeClr val="tx1"/>
              </a:solidFill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3010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18903AEB-E8A1-44C8-ACE2-14E974CD781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35" dur="500"/>
                                        <p:tgtEl>
                                          <p:spTgt spid="6">
                                            <p:graphicEl>
                                              <a:dgm id="{18903AEB-E8A1-44C8-ACE2-14E974CD781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6AF94F2D-F79B-42D8-8792-EC5EE5CA65A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0" dur="500"/>
                                        <p:tgtEl>
                                          <p:spTgt spid="6">
                                            <p:graphicEl>
                                              <a:dgm id="{6AF94F2D-F79B-42D8-8792-EC5EE5CA65A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FAE57C7A-4FE9-4C1E-89A4-9591EE4B7D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3" dur="500"/>
                                        <p:tgtEl>
                                          <p:spTgt spid="6">
                                            <p:graphicEl>
                                              <a:dgm id="{FAE57C7A-4FE9-4C1E-89A4-9591EE4B7D3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0D00281B-4660-4C87-BD3A-A048546E75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8" dur="500"/>
                                        <p:tgtEl>
                                          <p:spTgt spid="6">
                                            <p:graphicEl>
                                              <a:dgm id="{0D00281B-4660-4C87-BD3A-A048546E75D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48825FD6-2E41-4562-AE78-DC5FF4C1743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1" dur="500"/>
                                        <p:tgtEl>
                                          <p:spTgt spid="6">
                                            <p:graphicEl>
                                              <a:dgm id="{48825FD6-2E41-4562-AE78-DC5FF4C1743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1F634FAF-0CDD-4918-9ECB-BCADC682B67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6" dur="500"/>
                                        <p:tgtEl>
                                          <p:spTgt spid="6">
                                            <p:graphicEl>
                                              <a:dgm id="{1F634FAF-0CDD-4918-9ECB-BCADC682B67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689C0D5C-78C0-4845-A70A-A99F356AC3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9" dur="500"/>
                                        <p:tgtEl>
                                          <p:spTgt spid="6">
                                            <p:graphicEl>
                                              <a:dgm id="{689C0D5C-78C0-4845-A70A-A99F356AC31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F24C91FF-F822-43EC-8BDC-F3C25FD177A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64" dur="500"/>
                                        <p:tgtEl>
                                          <p:spTgt spid="6">
                                            <p:graphicEl>
                                              <a:dgm id="{F24C91FF-F822-43EC-8BDC-F3C25FD177A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B63C68F4-37F5-4E39-81B9-0FD70A034F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67" dur="500"/>
                                        <p:tgtEl>
                                          <p:spTgt spid="6">
                                            <p:graphicEl>
                                              <a:dgm id="{B63C68F4-37F5-4E39-81B9-0FD70A034F3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Graphic spid="6" grpId="0">
        <p:bldSub>
          <a:bldDgm bld="one"/>
        </p:bldSub>
      </p:bldGraphic>
      <p:bldP spid="7" grpId="0"/>
      <p:bldP spid="9" grpId="0"/>
      <p:bldP spid="2" grpId="0" uiExpand="1" build="p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FilmGrain/>
                    </a14:imgEffect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DB43099-88D3-ED02-74DB-A276A94182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ángulo 17">
            <a:extLst>
              <a:ext uri="{FF2B5EF4-FFF2-40B4-BE49-F238E27FC236}">
                <a16:creationId xmlns:a16="http://schemas.microsoft.com/office/drawing/2014/main" id="{E0AB979B-23E5-0D1F-3F9E-F11551E103D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1390650"/>
          </a:xfrm>
          <a:prstGeom prst="rect">
            <a:avLst/>
          </a:prstGeom>
          <a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6A22DFDA-3754-EB22-2F9A-9E0645C634E4}"/>
              </a:ext>
            </a:extLst>
          </p:cNvPr>
          <p:cNvSpPr txBox="1"/>
          <p:nvPr/>
        </p:nvSpPr>
        <p:spPr>
          <a:xfrm>
            <a:off x="3672840" y="0"/>
            <a:ext cx="851915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normalizeH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166E40"/>
                </a:solidFill>
                <a:effectLst>
                  <a:outerShdw blurRad="12700" dist="38100" dir="2700000" algn="tl" rotWithShape="0">
                    <a:srgbClr val="C8FF85"/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DIE APOSTEL UND PROPHETEN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F22C39A0-5F24-FE2F-AC57-F3685F3B620E}"/>
              </a:ext>
            </a:extLst>
          </p:cNvPr>
          <p:cNvSpPr txBox="1"/>
          <p:nvPr/>
        </p:nvSpPr>
        <p:spPr>
          <a:xfrm>
            <a:off x="2935697" y="691701"/>
            <a:ext cx="931936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andara" panose="020E0502030303020204" pitchFamily="34" charset="0"/>
              </a:rPr>
              <a:t>“</a:t>
            </a:r>
            <a:r>
              <a:rPr lang="de-DE" sz="2000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ndara" panose="020E0502030303020204" pitchFamily="34" charset="0"/>
              </a:rPr>
              <a:t>Dies war in früheren Zeiten den Menschenkindern nicht kundgemacht, wie es jetzt offenbart ist seinen heiligen Aposteln und Propheten durch den GEIST;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andara" panose="020E0502030303020204" pitchFamily="34" charset="0"/>
              </a:rPr>
              <a:t>”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andara" panose="020E0502030303020204" pitchFamily="34" charset="0"/>
              </a:rPr>
              <a:t>(Eph 3:5)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78350FC9-ADD5-7205-1D44-F463530C1E43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6803490" y="1434496"/>
            <a:ext cx="5248850" cy="5248850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0B3C7AF9-174F-DE42-7CE7-01CA2ABA9635}"/>
              </a:ext>
            </a:extLst>
          </p:cNvPr>
          <p:cNvSpPr txBox="1"/>
          <p:nvPr/>
        </p:nvSpPr>
        <p:spPr>
          <a:xfrm>
            <a:off x="139660" y="1504376"/>
            <a:ext cx="7208591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spcBef>
                <a:spcPts val="600"/>
              </a:spcBef>
              <a:defRPr/>
            </a:pPr>
            <a:r>
              <a:rPr lang="de-DE" sz="2400" b="1" dirty="0">
                <a:solidFill>
                  <a:prstClr val="black"/>
                </a:solidFill>
              </a:rPr>
              <a:t>Die Apostel wurden von JESUS selbst </a:t>
            </a:r>
            <a:br>
              <a:rPr lang="de-DE" sz="2400" b="1" dirty="0">
                <a:solidFill>
                  <a:prstClr val="black"/>
                </a:solidFill>
              </a:rPr>
            </a:br>
            <a:r>
              <a:rPr lang="de-DE" sz="2400" b="1" dirty="0">
                <a:solidFill>
                  <a:prstClr val="black"/>
                </a:solidFill>
              </a:rPr>
              <a:t>speziell beauftragt, </a:t>
            </a:r>
            <a:br>
              <a:rPr lang="de-DE" sz="2400" b="1" dirty="0">
                <a:solidFill>
                  <a:prstClr val="black"/>
                </a:solidFill>
              </a:rPr>
            </a:br>
            <a:r>
              <a:rPr lang="de-DE" sz="2400" b="1" dirty="0">
                <a:solidFill>
                  <a:prstClr val="black"/>
                </a:solidFill>
                <a:highlight>
                  <a:srgbClr val="FAA306"/>
                </a:highlight>
              </a:rPr>
              <a:t>ZEUGEN DER AUFERSTEHUNG </a:t>
            </a:r>
            <a:br>
              <a:rPr lang="de-DE" sz="2400" b="1" dirty="0">
                <a:solidFill>
                  <a:prstClr val="black"/>
                </a:solidFill>
                <a:highlight>
                  <a:srgbClr val="FAA306"/>
                </a:highlight>
              </a:rPr>
            </a:br>
            <a:r>
              <a:rPr lang="de-DE" sz="2400" b="1" dirty="0">
                <a:solidFill>
                  <a:prstClr val="black"/>
                </a:solidFill>
              </a:rPr>
              <a:t>zu sein (Apg. 10,40-41):</a:t>
            </a:r>
          </a:p>
        </p:txBody>
      </p:sp>
      <p:sp>
        <p:nvSpPr>
          <p:cNvPr id="2" name="Scrollen: horizontal 1">
            <a:extLst>
              <a:ext uri="{FF2B5EF4-FFF2-40B4-BE49-F238E27FC236}">
                <a16:creationId xmlns:a16="http://schemas.microsoft.com/office/drawing/2014/main" id="{06038D13-1D8D-6997-0B9E-1FE89B5B300E}"/>
              </a:ext>
            </a:extLst>
          </p:cNvPr>
          <p:cNvSpPr/>
          <p:nvPr/>
        </p:nvSpPr>
        <p:spPr>
          <a:xfrm>
            <a:off x="56397" y="26646"/>
            <a:ext cx="2913483" cy="1102893"/>
          </a:xfrm>
          <a:prstGeom prst="horizontalScroll">
            <a:avLst/>
          </a:prstGeom>
          <a:solidFill>
            <a:srgbClr val="C39300">
              <a:alpha val="86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895350"/>
            <a:r>
              <a:rPr lang="de-DE" sz="2000" b="1" i="1" dirty="0">
                <a:solidFill>
                  <a:schemeClr val="tx1"/>
                </a:solidFill>
                <a:latin typeface="Candara" panose="020E0502030303020204" pitchFamily="34" charset="0"/>
              </a:rPr>
              <a:t>M</a:t>
            </a:r>
            <a:r>
              <a:rPr lang="de-DE" sz="2000" b="1" i="1" noProof="0" dirty="0">
                <a:solidFill>
                  <a:schemeClr val="tx1"/>
                </a:solidFill>
                <a:latin typeface="Candara" panose="020E0502030303020204" pitchFamily="34" charset="0"/>
              </a:rPr>
              <a:t>o, 19</a:t>
            </a:r>
            <a:r>
              <a:rPr lang="de-DE" sz="2000" b="1" i="1" dirty="0">
                <a:solidFill>
                  <a:schemeClr val="tx1"/>
                </a:solidFill>
                <a:latin typeface="Candara" panose="020E0502030303020204" pitchFamily="34" charset="0"/>
              </a:rPr>
              <a:t>. Okt</a:t>
            </a:r>
            <a:r>
              <a:rPr lang="de-DE" sz="2000" b="1" i="1" noProof="0" dirty="0">
                <a:solidFill>
                  <a:schemeClr val="tx1"/>
                </a:solidFill>
                <a:latin typeface="Candara" panose="020E0502030303020204" pitchFamily="34" charset="0"/>
              </a:rPr>
              <a:t> –</a:t>
            </a:r>
            <a:r>
              <a:rPr lang="de-DE" sz="2000" b="1" i="1" dirty="0">
                <a:solidFill>
                  <a:schemeClr val="tx1"/>
                </a:solidFill>
                <a:latin typeface="Candara" panose="020E0502030303020204" pitchFamily="34" charset="0"/>
              </a:rPr>
              <a:t>  </a:t>
            </a:r>
            <a:br>
              <a:rPr lang="de-DE" sz="2000" b="1" i="1" dirty="0">
                <a:solidFill>
                  <a:schemeClr val="tx1"/>
                </a:solidFill>
                <a:latin typeface="Candara" panose="020E0502030303020204" pitchFamily="34" charset="0"/>
              </a:rPr>
            </a:br>
            <a:r>
              <a:rPr lang="de-DE" sz="2000" b="1" i="1" dirty="0">
                <a:solidFill>
                  <a:schemeClr val="tx1"/>
                </a:solidFill>
                <a:latin typeface="Candara" panose="020E0502030303020204" pitchFamily="34" charset="0"/>
              </a:rPr>
              <a:t>Apostel und Propheten</a:t>
            </a:r>
            <a:endParaRPr lang="de-DE" sz="2000" b="1" i="1" noProof="0" dirty="0">
              <a:solidFill>
                <a:schemeClr val="tx1"/>
              </a:solidFill>
              <a:latin typeface="Candara" panose="020E0502030303020204" pitchFamily="34" charset="0"/>
            </a:endParaRP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63F8BA03-573B-C20C-CCEC-5A86668CEB6D}"/>
              </a:ext>
            </a:extLst>
          </p:cNvPr>
          <p:cNvSpPr txBox="1"/>
          <p:nvPr/>
        </p:nvSpPr>
        <p:spPr>
          <a:xfrm>
            <a:off x="-53954" y="3143916"/>
            <a:ext cx="7051058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e-DE" sz="2800" b="1" dirty="0">
                <a:solidFill>
                  <a:prstClr val="black"/>
                </a:solidFill>
              </a:rPr>
              <a:t>„Den hat GOTT auferweckt am 3. Tag </a:t>
            </a:r>
            <a:br>
              <a:rPr lang="de-DE" sz="2800" b="1" dirty="0">
                <a:solidFill>
                  <a:prstClr val="black"/>
                </a:solidFill>
              </a:rPr>
            </a:br>
            <a:r>
              <a:rPr lang="de-DE" sz="2800" b="1" dirty="0">
                <a:solidFill>
                  <a:prstClr val="black"/>
                </a:solidFill>
              </a:rPr>
              <a:t>und hat IHN erscheinen lassen, </a:t>
            </a:r>
            <a:br>
              <a:rPr lang="de-DE" sz="2800" b="1" dirty="0">
                <a:solidFill>
                  <a:prstClr val="black"/>
                </a:solidFill>
              </a:rPr>
            </a:br>
            <a:r>
              <a:rPr lang="de-DE" sz="2800" b="1" dirty="0">
                <a:solidFill>
                  <a:prstClr val="black"/>
                </a:solidFill>
              </a:rPr>
              <a:t>nicht dem ganzen Volk, </a:t>
            </a:r>
            <a:br>
              <a:rPr lang="de-DE" sz="2800" b="1" dirty="0">
                <a:solidFill>
                  <a:prstClr val="black"/>
                </a:solidFill>
              </a:rPr>
            </a:br>
            <a:r>
              <a:rPr lang="de-DE" sz="2800" b="1" dirty="0">
                <a:solidFill>
                  <a:prstClr val="black"/>
                </a:solidFill>
              </a:rPr>
              <a:t>sondern uns, </a:t>
            </a:r>
            <a:br>
              <a:rPr lang="de-DE" sz="2800" b="1" dirty="0">
                <a:solidFill>
                  <a:prstClr val="black"/>
                </a:solidFill>
              </a:rPr>
            </a:br>
            <a:r>
              <a:rPr lang="de-DE" sz="2800" b="1" dirty="0">
                <a:solidFill>
                  <a:prstClr val="black"/>
                </a:solidFill>
              </a:rPr>
              <a:t>den von GOTT vorher </a:t>
            </a:r>
            <a:r>
              <a:rPr lang="de-DE" sz="2800" b="1" dirty="0">
                <a:solidFill>
                  <a:srgbClr val="C00000"/>
                </a:solidFill>
              </a:rPr>
              <a:t>erwählten ZEUGEN, </a:t>
            </a:r>
            <a:br>
              <a:rPr lang="de-DE" sz="2800" b="1" dirty="0">
                <a:solidFill>
                  <a:prstClr val="black"/>
                </a:solidFill>
              </a:rPr>
            </a:br>
            <a:r>
              <a:rPr lang="de-DE" sz="2800" b="1" dirty="0">
                <a:solidFill>
                  <a:prstClr val="black"/>
                </a:solidFill>
              </a:rPr>
              <a:t>die wir mit IHM gegessen u. getrunken haben, nachdem ER </a:t>
            </a:r>
            <a:r>
              <a:rPr lang="de-DE" sz="2800" b="1" dirty="0">
                <a:solidFill>
                  <a:srgbClr val="C00000"/>
                </a:solidFill>
              </a:rPr>
              <a:t>auferstanden</a:t>
            </a:r>
            <a:r>
              <a:rPr lang="de-DE" sz="2800" b="1" dirty="0">
                <a:solidFill>
                  <a:prstClr val="black"/>
                </a:solidFill>
              </a:rPr>
              <a:t> war </a:t>
            </a:r>
            <a:br>
              <a:rPr lang="de-DE" sz="2800" b="1" dirty="0">
                <a:solidFill>
                  <a:prstClr val="black"/>
                </a:solidFill>
              </a:rPr>
            </a:br>
            <a:r>
              <a:rPr lang="de-DE" sz="2800" b="1" dirty="0">
                <a:solidFill>
                  <a:prstClr val="black"/>
                </a:solidFill>
              </a:rPr>
              <a:t>von den </a:t>
            </a:r>
            <a:r>
              <a:rPr lang="de-DE" sz="2800" b="1" dirty="0">
                <a:solidFill>
                  <a:srgbClr val="C00000"/>
                </a:solidFill>
              </a:rPr>
              <a:t>Toten</a:t>
            </a:r>
            <a:r>
              <a:rPr lang="de-DE" sz="2800" b="1" dirty="0">
                <a:solidFill>
                  <a:prstClr val="black"/>
                </a:solidFill>
              </a:rPr>
              <a:t>.“</a:t>
            </a:r>
            <a:endParaRPr lang="de-DE" sz="2400" dirty="0"/>
          </a:p>
        </p:txBody>
      </p:sp>
    </p:spTree>
    <p:extLst>
      <p:ext uri="{BB962C8B-B14F-4D97-AF65-F5344CB8AC3E}">
        <p14:creationId xmlns:p14="http://schemas.microsoft.com/office/powerpoint/2010/main" val="955427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FilmGrain/>
                    </a14:imgEffect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C710A7F-869D-721B-F094-7A22E98308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ángulo 17">
            <a:extLst>
              <a:ext uri="{FF2B5EF4-FFF2-40B4-BE49-F238E27FC236}">
                <a16:creationId xmlns:a16="http://schemas.microsoft.com/office/drawing/2014/main" id="{855B98F3-9B38-FCEB-85EA-C34CF26100B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1390650"/>
          </a:xfrm>
          <a:prstGeom prst="rect">
            <a:avLst/>
          </a:prstGeom>
          <a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0AA3C2E7-C910-A37E-BE0D-CA1D5B73980C}"/>
              </a:ext>
            </a:extLst>
          </p:cNvPr>
          <p:cNvSpPr txBox="1"/>
          <p:nvPr/>
        </p:nvSpPr>
        <p:spPr>
          <a:xfrm>
            <a:off x="3672840" y="0"/>
            <a:ext cx="851915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normalizeH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166E40"/>
                </a:solidFill>
                <a:effectLst>
                  <a:outerShdw blurRad="12700" dist="38100" dir="2700000" algn="tl" rotWithShape="0">
                    <a:srgbClr val="C8FF85"/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DIE APOSTEL UND PROPHETEN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FF41558D-F256-D5C8-EF51-1A9980FD28B8}"/>
              </a:ext>
            </a:extLst>
          </p:cNvPr>
          <p:cNvSpPr txBox="1"/>
          <p:nvPr/>
        </p:nvSpPr>
        <p:spPr>
          <a:xfrm>
            <a:off x="2935697" y="691701"/>
            <a:ext cx="931936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andara" panose="020E0502030303020204" pitchFamily="34" charset="0"/>
              </a:rPr>
              <a:t>“</a:t>
            </a:r>
            <a:r>
              <a:rPr lang="de-DE" sz="2000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ndara" panose="020E0502030303020204" pitchFamily="34" charset="0"/>
              </a:rPr>
              <a:t>Dies war in früheren Zeiten den Menschenkindern nicht kundgemacht, wie es jetzt offenbart ist seinen heiligen Aposteln und Propheten durch den GEIST;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andara" panose="020E0502030303020204" pitchFamily="34" charset="0"/>
              </a:rPr>
              <a:t>”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andara" panose="020E0502030303020204" pitchFamily="34" charset="0"/>
              </a:rPr>
              <a:t>(Eph 3:5)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51A0FE27-303D-5941-0206-A1B3F97E3DDF}"/>
              </a:ext>
            </a:extLst>
          </p:cNvPr>
          <p:cNvSpPr txBox="1"/>
          <p:nvPr/>
        </p:nvSpPr>
        <p:spPr>
          <a:xfrm>
            <a:off x="5214122" y="2011315"/>
            <a:ext cx="2988205" cy="43088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spcBef>
                <a:spcPts val="600"/>
              </a:spcBef>
              <a:defRPr/>
            </a:pPr>
            <a:r>
              <a:rPr lang="en-US" sz="2200" b="1" dirty="0">
                <a:solidFill>
                  <a:prstClr val="black"/>
                </a:solidFill>
              </a:rPr>
              <a:t>Das Neue Testament </a:t>
            </a:r>
            <a:r>
              <a:rPr lang="en-US" sz="2200" b="1" dirty="0" err="1">
                <a:solidFill>
                  <a:prstClr val="black"/>
                </a:solidFill>
              </a:rPr>
              <a:t>erwähnt</a:t>
            </a:r>
            <a:r>
              <a:rPr lang="en-US" sz="2200" b="1" dirty="0">
                <a:solidFill>
                  <a:prstClr val="black"/>
                </a:solidFill>
              </a:rPr>
              <a:t> </a:t>
            </a:r>
            <a:br>
              <a:rPr lang="en-US" sz="2200" b="1" dirty="0">
                <a:solidFill>
                  <a:prstClr val="black"/>
                </a:solidFill>
              </a:rPr>
            </a:br>
            <a:r>
              <a:rPr lang="en-US" sz="2200" b="1" dirty="0" err="1">
                <a:solidFill>
                  <a:prstClr val="black"/>
                </a:solidFill>
              </a:rPr>
              <a:t>mehrere</a:t>
            </a:r>
            <a:r>
              <a:rPr lang="en-US" sz="2200" b="1" dirty="0">
                <a:solidFill>
                  <a:prstClr val="black"/>
                </a:solidFill>
              </a:rPr>
              <a:t> </a:t>
            </a:r>
            <a:r>
              <a:rPr lang="en-US" sz="2200" b="1" dirty="0" err="1">
                <a:solidFill>
                  <a:prstClr val="black"/>
                </a:solidFill>
              </a:rPr>
              <a:t>Propheten</a:t>
            </a:r>
            <a:r>
              <a:rPr lang="en-US" sz="2200" b="1" dirty="0">
                <a:solidFill>
                  <a:prstClr val="black"/>
                </a:solidFill>
              </a:rPr>
              <a:t>, </a:t>
            </a:r>
            <a:r>
              <a:rPr lang="en-US" sz="2200" b="1" dirty="0" err="1">
                <a:solidFill>
                  <a:prstClr val="black"/>
                </a:solidFill>
              </a:rPr>
              <a:t>einige</a:t>
            </a:r>
            <a:r>
              <a:rPr lang="en-US" sz="2200" b="1" dirty="0">
                <a:solidFill>
                  <a:prstClr val="black"/>
                </a:solidFill>
              </a:rPr>
              <a:t> </a:t>
            </a:r>
            <a:r>
              <a:rPr lang="en-US" sz="2200" b="1" dirty="0" err="1">
                <a:solidFill>
                  <a:prstClr val="black"/>
                </a:solidFill>
              </a:rPr>
              <a:t>namentlich</a:t>
            </a:r>
            <a:r>
              <a:rPr lang="en-US" sz="2200" b="1" dirty="0">
                <a:solidFill>
                  <a:prstClr val="black"/>
                </a:solidFill>
              </a:rPr>
              <a:t>:</a:t>
            </a:r>
            <a:br>
              <a:rPr lang="en-US" sz="2200" b="1" dirty="0">
                <a:solidFill>
                  <a:prstClr val="black"/>
                </a:solidFill>
              </a:rPr>
            </a:br>
            <a:br>
              <a:rPr lang="en-US" sz="1000" b="1" dirty="0">
                <a:solidFill>
                  <a:prstClr val="black"/>
                </a:solidFill>
              </a:rPr>
            </a:br>
            <a:r>
              <a:rPr lang="en-US" sz="2200" b="1" dirty="0">
                <a:solidFill>
                  <a:prstClr val="black"/>
                </a:solidFill>
              </a:rPr>
              <a:t> </a:t>
            </a:r>
            <a:r>
              <a:rPr lang="en-US" sz="2200" b="1" dirty="0">
                <a:solidFill>
                  <a:srgbClr val="C00000"/>
                </a:solidFill>
              </a:rPr>
              <a:t>Barnabas</a:t>
            </a:r>
            <a:r>
              <a:rPr lang="en-US" sz="2200" b="1" dirty="0">
                <a:solidFill>
                  <a:prstClr val="black"/>
                </a:solidFill>
              </a:rPr>
              <a:t> (</a:t>
            </a:r>
            <a:r>
              <a:rPr lang="en-US" sz="2200" b="1" dirty="0" err="1">
                <a:solidFill>
                  <a:prstClr val="black"/>
                </a:solidFill>
              </a:rPr>
              <a:t>Apostel</a:t>
            </a:r>
            <a:r>
              <a:rPr lang="en-US" sz="2200" b="1" dirty="0">
                <a:solidFill>
                  <a:prstClr val="black"/>
                </a:solidFill>
              </a:rPr>
              <a:t>), </a:t>
            </a:r>
            <a:r>
              <a:rPr lang="en-US" sz="2200" b="1" dirty="0">
                <a:solidFill>
                  <a:srgbClr val="C00000"/>
                </a:solidFill>
              </a:rPr>
              <a:t>Simon</a:t>
            </a:r>
            <a:r>
              <a:rPr lang="en-US" sz="2200" b="1" dirty="0">
                <a:solidFill>
                  <a:prstClr val="black"/>
                </a:solidFill>
              </a:rPr>
              <a:t>, </a:t>
            </a:r>
            <a:r>
              <a:rPr lang="en-US" sz="2200" b="1" dirty="0">
                <a:solidFill>
                  <a:srgbClr val="C00000"/>
                </a:solidFill>
              </a:rPr>
              <a:t>Lucius</a:t>
            </a:r>
            <a:r>
              <a:rPr lang="en-US" sz="2200" b="1" dirty="0">
                <a:solidFill>
                  <a:prstClr val="black"/>
                </a:solidFill>
              </a:rPr>
              <a:t>, </a:t>
            </a:r>
            <a:r>
              <a:rPr lang="en-US" sz="2200" b="1" dirty="0">
                <a:solidFill>
                  <a:srgbClr val="C00000"/>
                </a:solidFill>
              </a:rPr>
              <a:t>Manaen</a:t>
            </a:r>
            <a:r>
              <a:rPr lang="en-US" sz="2200" b="1" dirty="0">
                <a:solidFill>
                  <a:prstClr val="black"/>
                </a:solidFill>
              </a:rPr>
              <a:t>, </a:t>
            </a:r>
            <a:br>
              <a:rPr lang="en-US" sz="2200" b="1" dirty="0">
                <a:solidFill>
                  <a:prstClr val="black"/>
                </a:solidFill>
              </a:rPr>
            </a:br>
            <a:r>
              <a:rPr lang="en-US" sz="2200" b="1" dirty="0">
                <a:solidFill>
                  <a:srgbClr val="C00000"/>
                </a:solidFill>
              </a:rPr>
              <a:t>Saul</a:t>
            </a:r>
            <a:r>
              <a:rPr lang="en-US" sz="2200" b="1" dirty="0">
                <a:solidFill>
                  <a:prstClr val="black"/>
                </a:solidFill>
              </a:rPr>
              <a:t> (</a:t>
            </a:r>
            <a:r>
              <a:rPr lang="en-US" sz="2200" b="1" dirty="0" err="1">
                <a:solidFill>
                  <a:prstClr val="black"/>
                </a:solidFill>
              </a:rPr>
              <a:t>Apostel</a:t>
            </a:r>
            <a:r>
              <a:rPr lang="en-US" sz="2200" b="1" dirty="0">
                <a:solidFill>
                  <a:prstClr val="black"/>
                </a:solidFill>
              </a:rPr>
              <a:t>), </a:t>
            </a:r>
            <a:br>
              <a:rPr lang="en-US" sz="2200" b="1" dirty="0">
                <a:solidFill>
                  <a:prstClr val="black"/>
                </a:solidFill>
              </a:rPr>
            </a:br>
            <a:r>
              <a:rPr lang="en-US" sz="2200" b="1" dirty="0">
                <a:solidFill>
                  <a:srgbClr val="C00000"/>
                </a:solidFill>
              </a:rPr>
              <a:t>Judas</a:t>
            </a:r>
            <a:r>
              <a:rPr lang="en-US" sz="2200" b="1" dirty="0">
                <a:solidFill>
                  <a:prstClr val="black"/>
                </a:solidFill>
              </a:rPr>
              <a:t>, </a:t>
            </a:r>
            <a:r>
              <a:rPr lang="en-US" sz="2200" b="1" dirty="0">
                <a:solidFill>
                  <a:srgbClr val="C00000"/>
                </a:solidFill>
              </a:rPr>
              <a:t>Silas</a:t>
            </a:r>
            <a:r>
              <a:rPr lang="en-US" sz="2200" b="1" dirty="0">
                <a:solidFill>
                  <a:prstClr val="black"/>
                </a:solidFill>
              </a:rPr>
              <a:t> </a:t>
            </a:r>
            <a:br>
              <a:rPr lang="en-US" sz="2200" b="1" dirty="0">
                <a:solidFill>
                  <a:prstClr val="black"/>
                </a:solidFill>
              </a:rPr>
            </a:br>
            <a:r>
              <a:rPr lang="en-US" sz="2200" b="1" dirty="0">
                <a:solidFill>
                  <a:prstClr val="black"/>
                </a:solidFill>
              </a:rPr>
              <a:t>und </a:t>
            </a:r>
            <a:r>
              <a:rPr lang="en-US" sz="2200" b="1" dirty="0">
                <a:solidFill>
                  <a:srgbClr val="C00000"/>
                </a:solidFill>
              </a:rPr>
              <a:t>Agabus</a:t>
            </a:r>
            <a:br>
              <a:rPr lang="en-US" sz="2200" b="1" dirty="0">
                <a:solidFill>
                  <a:prstClr val="black"/>
                </a:solidFill>
              </a:rPr>
            </a:br>
            <a:r>
              <a:rPr lang="en-US" sz="2200" b="1" dirty="0">
                <a:solidFill>
                  <a:prstClr val="black"/>
                </a:solidFill>
              </a:rPr>
              <a:t>(Apg. 11,27; 13,1; 15,32; 19,6-7; 21,10).</a:t>
            </a:r>
            <a:endParaRPr kumimoji="0" lang="en-US" sz="2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</a:endParaRPr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3020BE57-C451-5774-7DEF-B2C296A1D151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9030" r="19030"/>
          <a:stretch>
            <a:fillRect/>
          </a:stretch>
        </p:blipFill>
        <p:spPr>
          <a:xfrm>
            <a:off x="-46346" y="1574796"/>
            <a:ext cx="5703014" cy="4710824"/>
          </a:xfrm>
          <a:prstGeom prst="rect">
            <a:avLst/>
          </a:prstGeom>
          <a:effectLst>
            <a:softEdge rad="317500"/>
          </a:effectLst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651A5287-FCB4-2689-B0C9-BAEACFEEA38B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676" t="1394" r="1855" b="2265"/>
          <a:stretch>
            <a:fillRect/>
          </a:stretch>
        </p:blipFill>
        <p:spPr>
          <a:xfrm>
            <a:off x="7816342" y="1539829"/>
            <a:ext cx="4375658" cy="4780759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2" name="Scrollen: horizontal 1">
            <a:extLst>
              <a:ext uri="{FF2B5EF4-FFF2-40B4-BE49-F238E27FC236}">
                <a16:creationId xmlns:a16="http://schemas.microsoft.com/office/drawing/2014/main" id="{354D7E7E-E959-F826-A4B2-CEA3B699B89C}"/>
              </a:ext>
            </a:extLst>
          </p:cNvPr>
          <p:cNvSpPr/>
          <p:nvPr/>
        </p:nvSpPr>
        <p:spPr>
          <a:xfrm>
            <a:off x="56397" y="26646"/>
            <a:ext cx="2913483" cy="1102893"/>
          </a:xfrm>
          <a:prstGeom prst="horizontalScroll">
            <a:avLst/>
          </a:prstGeom>
          <a:solidFill>
            <a:srgbClr val="C39300">
              <a:alpha val="86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895350"/>
            <a:r>
              <a:rPr lang="de-DE" sz="2000" b="1" i="1" dirty="0">
                <a:solidFill>
                  <a:schemeClr val="tx1"/>
                </a:solidFill>
                <a:latin typeface="Candara" panose="020E0502030303020204" pitchFamily="34" charset="0"/>
              </a:rPr>
              <a:t>M</a:t>
            </a:r>
            <a:r>
              <a:rPr lang="de-DE" sz="2000" b="1" i="1" noProof="0" dirty="0">
                <a:solidFill>
                  <a:schemeClr val="tx1"/>
                </a:solidFill>
                <a:latin typeface="Candara" panose="020E0502030303020204" pitchFamily="34" charset="0"/>
              </a:rPr>
              <a:t>o, 19</a:t>
            </a:r>
            <a:r>
              <a:rPr lang="de-DE" sz="2000" b="1" i="1" dirty="0">
                <a:solidFill>
                  <a:schemeClr val="tx1"/>
                </a:solidFill>
                <a:latin typeface="Candara" panose="020E0502030303020204" pitchFamily="34" charset="0"/>
              </a:rPr>
              <a:t>. Okt</a:t>
            </a:r>
            <a:r>
              <a:rPr lang="de-DE" sz="2000" b="1" i="1" noProof="0" dirty="0">
                <a:solidFill>
                  <a:schemeClr val="tx1"/>
                </a:solidFill>
                <a:latin typeface="Candara" panose="020E0502030303020204" pitchFamily="34" charset="0"/>
              </a:rPr>
              <a:t> –</a:t>
            </a:r>
            <a:r>
              <a:rPr lang="de-DE" sz="2000" b="1" i="1" dirty="0">
                <a:solidFill>
                  <a:schemeClr val="tx1"/>
                </a:solidFill>
                <a:latin typeface="Candara" panose="020E0502030303020204" pitchFamily="34" charset="0"/>
              </a:rPr>
              <a:t>  </a:t>
            </a:r>
            <a:br>
              <a:rPr lang="de-DE" sz="2000" b="1" i="1" dirty="0">
                <a:solidFill>
                  <a:schemeClr val="tx1"/>
                </a:solidFill>
                <a:latin typeface="Candara" panose="020E0502030303020204" pitchFamily="34" charset="0"/>
              </a:rPr>
            </a:br>
            <a:r>
              <a:rPr lang="de-DE" sz="2000" b="1" i="1" dirty="0">
                <a:solidFill>
                  <a:schemeClr val="tx1"/>
                </a:solidFill>
                <a:latin typeface="Candara" panose="020E0502030303020204" pitchFamily="34" charset="0"/>
              </a:rPr>
              <a:t>Apostel und Propheten</a:t>
            </a:r>
            <a:endParaRPr lang="de-DE" sz="2000" b="1" i="1" noProof="0" dirty="0">
              <a:solidFill>
                <a:schemeClr val="tx1"/>
              </a:solidFill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5204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1000"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16">
            <a:extLst>
              <a:ext uri="{FF2B5EF4-FFF2-40B4-BE49-F238E27FC236}">
                <a16:creationId xmlns:a16="http://schemas.microsoft.com/office/drawing/2014/main" id="{13CB41B6-EB11-5E57-44AF-5355EBBBA35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068646"/>
          </a:xfrm>
          <a:prstGeom prst="rect">
            <a:avLst/>
          </a:prstGeom>
          <a:blipFill dpi="0" rotWithShape="1"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b="-15000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0BBE493E-3BEA-6AE0-5640-EBC91554925F}"/>
              </a:ext>
            </a:extLst>
          </p:cNvPr>
          <p:cNvSpPr txBox="1"/>
          <p:nvPr/>
        </p:nvSpPr>
        <p:spPr>
          <a:xfrm>
            <a:off x="3558161" y="-127816"/>
            <a:ext cx="8633838" cy="92333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1000" normalizeH="0" baseline="0" noProof="0" dirty="0">
                <a:ln w="12700" cmpd="sng">
                  <a:noFill/>
                  <a:prstDash val="solid"/>
                </a:ln>
                <a:gradFill>
                  <a:gsLst>
                    <a:gs pos="0">
                      <a:srgbClr val="1E7980"/>
                    </a:gs>
                    <a:gs pos="4000">
                      <a:srgbClr val="2EB9C4"/>
                    </a:gs>
                    <a:gs pos="87000">
                      <a:srgbClr val="91E0E5"/>
                    </a:gs>
                  </a:gsLst>
                  <a:lin ang="5400000"/>
                </a:gra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PROPHETINNEN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AE6B997E-14B8-9856-4372-D5508D74AE5E}"/>
              </a:ext>
            </a:extLst>
          </p:cNvPr>
          <p:cNvSpPr txBox="1"/>
          <p:nvPr/>
        </p:nvSpPr>
        <p:spPr>
          <a:xfrm>
            <a:off x="3624170" y="672811"/>
            <a:ext cx="8633838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 algn="ctr">
              <a:defRPr/>
            </a:pPr>
            <a:r>
              <a:rPr lang="de-DE" sz="2000" b="1" dirty="0">
                <a:solidFill>
                  <a:srgbClr val="7030A0"/>
                </a:solidFill>
                <a:latin typeface="Candara" panose="020E0502030303020204" pitchFamily="34" charset="0"/>
              </a:rPr>
              <a:t>"[Philippus der Evangelist] hatte 4 unverheiratete Töchter, die prophezeiten" (Apg 21,9)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andara" panose="020E0502030303020204" pitchFamily="34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8EF61988-64B8-B343-72A5-111FD00C6AF6}"/>
              </a:ext>
            </a:extLst>
          </p:cNvPr>
          <p:cNvSpPr txBox="1"/>
          <p:nvPr/>
        </p:nvSpPr>
        <p:spPr>
          <a:xfrm>
            <a:off x="3157519" y="1596141"/>
            <a:ext cx="863383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de-DE" sz="2200" b="1" dirty="0">
                <a:solidFill>
                  <a:prstClr val="black"/>
                </a:solidFill>
              </a:rPr>
              <a:t>Die einzige Prophetin, die im Neuen Testament namentlich erwähnt wird, ist </a:t>
            </a:r>
            <a:r>
              <a:rPr lang="de-DE" sz="2200" b="1" dirty="0">
                <a:solidFill>
                  <a:srgbClr val="C00000"/>
                </a:solidFill>
                <a:highlight>
                  <a:srgbClr val="FDEBBF"/>
                </a:highlight>
              </a:rPr>
              <a:t>Hanna</a:t>
            </a:r>
            <a:r>
              <a:rPr lang="de-DE" sz="2200" b="1" dirty="0">
                <a:solidFill>
                  <a:prstClr val="black"/>
                </a:solidFill>
                <a:highlight>
                  <a:srgbClr val="FDEBBF"/>
                </a:highlight>
              </a:rPr>
              <a:t> </a:t>
            </a:r>
            <a:r>
              <a:rPr lang="de-DE" sz="2200" b="1" dirty="0">
                <a:solidFill>
                  <a:prstClr val="black"/>
                </a:solidFill>
              </a:rPr>
              <a:t>Lukas 2,36-38):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30A5AB91-7778-1D48-A447-C7C915394617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79362" y="1091196"/>
            <a:ext cx="3488498" cy="4416416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2" name="Scrollen: horizontal 1">
            <a:extLst>
              <a:ext uri="{FF2B5EF4-FFF2-40B4-BE49-F238E27FC236}">
                <a16:creationId xmlns:a16="http://schemas.microsoft.com/office/drawing/2014/main" id="{70564B8B-134B-B4C7-777E-A907E160F5C0}"/>
              </a:ext>
            </a:extLst>
          </p:cNvPr>
          <p:cNvSpPr/>
          <p:nvPr/>
        </p:nvSpPr>
        <p:spPr>
          <a:xfrm>
            <a:off x="53144" y="22550"/>
            <a:ext cx="3494098" cy="1049505"/>
          </a:xfrm>
          <a:prstGeom prst="horizontalScroll">
            <a:avLst/>
          </a:prstGeom>
          <a:solidFill>
            <a:srgbClr val="C39300">
              <a:alpha val="86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895350"/>
            <a:r>
              <a:rPr lang="de-DE" sz="2000" b="1" i="1" dirty="0">
                <a:solidFill>
                  <a:schemeClr val="tx1"/>
                </a:solidFill>
                <a:latin typeface="Candara" panose="020E0502030303020204" pitchFamily="34" charset="0"/>
              </a:rPr>
              <a:t>M</a:t>
            </a:r>
            <a:r>
              <a:rPr lang="de-DE" sz="2000" b="1" i="1" noProof="0" dirty="0">
                <a:solidFill>
                  <a:schemeClr val="tx1"/>
                </a:solidFill>
                <a:latin typeface="Candara" panose="020E0502030303020204" pitchFamily="34" charset="0"/>
              </a:rPr>
              <a:t>i, </a:t>
            </a:r>
            <a:r>
              <a:rPr lang="de-DE" sz="2000" b="1" i="1" dirty="0">
                <a:solidFill>
                  <a:schemeClr val="tx1"/>
                </a:solidFill>
                <a:latin typeface="Candara" panose="020E0502030303020204" pitchFamily="34" charset="0"/>
              </a:rPr>
              <a:t>21. Okt</a:t>
            </a:r>
            <a:r>
              <a:rPr lang="de-DE" sz="2000" b="1" i="1" noProof="0" dirty="0">
                <a:solidFill>
                  <a:schemeClr val="tx1"/>
                </a:solidFill>
                <a:latin typeface="Candara" panose="020E0502030303020204" pitchFamily="34" charset="0"/>
              </a:rPr>
              <a:t> –</a:t>
            </a:r>
            <a:r>
              <a:rPr lang="de-DE" sz="2000" b="1" i="1" dirty="0">
                <a:solidFill>
                  <a:schemeClr val="tx1"/>
                </a:solidFill>
                <a:latin typeface="Candara" panose="020E0502030303020204" pitchFamily="34" charset="0"/>
              </a:rPr>
              <a:t>  Prophetinnen u. junge Pastoralassistenten</a:t>
            </a:r>
            <a:endParaRPr lang="de-DE" sz="2000" b="1" i="1" noProof="0" dirty="0">
              <a:solidFill>
                <a:schemeClr val="tx1"/>
              </a:solidFill>
              <a:latin typeface="Candara" panose="020E0502030303020204" pitchFamily="34" charset="0"/>
            </a:endParaRP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77F9B446-5336-4FBA-1060-D0A8D75B6D63}"/>
              </a:ext>
            </a:extLst>
          </p:cNvPr>
          <p:cNvSpPr txBox="1"/>
          <p:nvPr/>
        </p:nvSpPr>
        <p:spPr>
          <a:xfrm>
            <a:off x="255079" y="5692888"/>
            <a:ext cx="1119284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e-DE" sz="2200" b="1" dirty="0">
                <a:solidFill>
                  <a:prstClr val="black"/>
                </a:solidFill>
              </a:rPr>
              <a:t>Die trat auch hinzu zu derselben Stunde und </a:t>
            </a:r>
            <a:r>
              <a:rPr lang="de-DE" sz="2200" b="1" dirty="0">
                <a:solidFill>
                  <a:prstClr val="black"/>
                </a:solidFill>
                <a:highlight>
                  <a:srgbClr val="FDEBBF"/>
                </a:highlight>
              </a:rPr>
              <a:t>pries GOTT </a:t>
            </a:r>
            <a:r>
              <a:rPr lang="de-DE" sz="2200" b="1" dirty="0">
                <a:solidFill>
                  <a:prstClr val="black"/>
                </a:solidFill>
              </a:rPr>
              <a:t>und </a:t>
            </a:r>
            <a:r>
              <a:rPr lang="de-DE" sz="2200" b="1" dirty="0">
                <a:solidFill>
                  <a:prstClr val="black"/>
                </a:solidFill>
                <a:highlight>
                  <a:srgbClr val="FDEBBF"/>
                </a:highlight>
              </a:rPr>
              <a:t>redete von IHM zu allen, </a:t>
            </a:r>
            <a:br>
              <a:rPr lang="de-DE" sz="2200" b="1" dirty="0">
                <a:solidFill>
                  <a:prstClr val="black"/>
                </a:solidFill>
              </a:rPr>
            </a:br>
            <a:r>
              <a:rPr lang="de-DE" sz="2200" b="1" dirty="0">
                <a:solidFill>
                  <a:prstClr val="black"/>
                </a:solidFill>
              </a:rPr>
              <a:t>die auf die Erlösung Jerusalems warteten.“ </a:t>
            </a:r>
            <a:endParaRPr lang="de-DE" dirty="0"/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D0C3EA2D-43AF-476E-6C05-2A150545F8E7}"/>
              </a:ext>
            </a:extLst>
          </p:cNvPr>
          <p:cNvSpPr txBox="1"/>
          <p:nvPr/>
        </p:nvSpPr>
        <p:spPr>
          <a:xfrm>
            <a:off x="3697941" y="2581026"/>
            <a:ext cx="7974106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spcBef>
                <a:spcPts val="600"/>
              </a:spcBef>
              <a:defRPr/>
            </a:pPr>
            <a:r>
              <a:rPr lang="de-DE" sz="2200" b="1" dirty="0">
                <a:solidFill>
                  <a:prstClr val="black"/>
                </a:solidFill>
              </a:rPr>
              <a:t>„Und es war eine </a:t>
            </a:r>
            <a:r>
              <a:rPr lang="de-DE" sz="2200" b="1" dirty="0">
                <a:solidFill>
                  <a:srgbClr val="FF0000"/>
                </a:solidFill>
                <a:highlight>
                  <a:srgbClr val="FDEBBF"/>
                </a:highlight>
              </a:rPr>
              <a:t>Prophetin, Hanna, </a:t>
            </a:r>
            <a:r>
              <a:rPr lang="de-DE" sz="2200" b="1" dirty="0">
                <a:solidFill>
                  <a:prstClr val="black"/>
                </a:solidFill>
              </a:rPr>
              <a:t>eine Tochter </a:t>
            </a:r>
            <a:r>
              <a:rPr lang="de-DE" sz="2200" b="1" dirty="0" err="1">
                <a:solidFill>
                  <a:prstClr val="black"/>
                </a:solidFill>
              </a:rPr>
              <a:t>Phanuëls</a:t>
            </a:r>
            <a:r>
              <a:rPr lang="de-DE" sz="2200" b="1" dirty="0">
                <a:solidFill>
                  <a:prstClr val="black"/>
                </a:solidFill>
              </a:rPr>
              <a:t>, </a:t>
            </a:r>
            <a:br>
              <a:rPr lang="de-DE" sz="2200" b="1" dirty="0">
                <a:solidFill>
                  <a:prstClr val="black"/>
                </a:solidFill>
              </a:rPr>
            </a:br>
            <a:r>
              <a:rPr lang="de-DE" sz="2200" b="1" dirty="0">
                <a:solidFill>
                  <a:prstClr val="black"/>
                </a:solidFill>
                <a:highlight>
                  <a:srgbClr val="FDEBBF"/>
                </a:highlight>
              </a:rPr>
              <a:t>aus dem Stamm Asser</a:t>
            </a:r>
            <a:r>
              <a:rPr lang="de-DE" sz="2200" b="1" dirty="0">
                <a:solidFill>
                  <a:prstClr val="black"/>
                </a:solidFill>
              </a:rPr>
              <a:t>. </a:t>
            </a:r>
            <a:br>
              <a:rPr lang="de-DE" sz="2200" b="1" dirty="0">
                <a:solidFill>
                  <a:prstClr val="black"/>
                </a:solidFill>
              </a:rPr>
            </a:br>
            <a:r>
              <a:rPr lang="de-DE" sz="2200" b="1" dirty="0">
                <a:solidFill>
                  <a:prstClr val="black"/>
                </a:solidFill>
              </a:rPr>
              <a:t>Sie war </a:t>
            </a:r>
            <a:r>
              <a:rPr lang="de-DE" sz="2200" b="1" dirty="0">
                <a:solidFill>
                  <a:prstClr val="black"/>
                </a:solidFill>
                <a:highlight>
                  <a:srgbClr val="FDEBBF"/>
                </a:highlight>
              </a:rPr>
              <a:t>hochbetagt.</a:t>
            </a:r>
          </a:p>
        </p:txBody>
      </p:sp>
      <p:sp>
        <p:nvSpPr>
          <p:cNvPr id="19" name="Textfeld 18">
            <a:extLst>
              <a:ext uri="{FF2B5EF4-FFF2-40B4-BE49-F238E27FC236}">
                <a16:creationId xmlns:a16="http://schemas.microsoft.com/office/drawing/2014/main" id="{8BEA85FE-B63F-1280-6232-75DE11E27C8D}"/>
              </a:ext>
            </a:extLst>
          </p:cNvPr>
          <p:cNvSpPr txBox="1"/>
          <p:nvPr/>
        </p:nvSpPr>
        <p:spPr>
          <a:xfrm>
            <a:off x="3503538" y="3789614"/>
            <a:ext cx="8093416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e-DE" sz="2200" b="1" dirty="0">
                <a:solidFill>
                  <a:prstClr val="black"/>
                </a:solidFill>
              </a:rPr>
              <a:t>Nach ihrer Jungfrauschaft </a:t>
            </a:r>
            <a:br>
              <a:rPr lang="de-DE" sz="2200" b="1" dirty="0">
                <a:solidFill>
                  <a:prstClr val="black"/>
                </a:solidFill>
              </a:rPr>
            </a:br>
            <a:r>
              <a:rPr lang="de-DE" sz="2200" b="1" dirty="0">
                <a:solidFill>
                  <a:prstClr val="black"/>
                </a:solidFill>
              </a:rPr>
              <a:t>hatte sie 7 Jahre mit ihrem Mann gelebt </a:t>
            </a:r>
            <a:br>
              <a:rPr lang="de-DE" sz="2200" b="1" dirty="0">
                <a:solidFill>
                  <a:prstClr val="black"/>
                </a:solidFill>
              </a:rPr>
            </a:br>
            <a:r>
              <a:rPr lang="de-DE" sz="2200" b="1" dirty="0">
                <a:solidFill>
                  <a:prstClr val="black"/>
                </a:solidFill>
              </a:rPr>
              <a:t>und war nun eine Witwe von </a:t>
            </a:r>
            <a:r>
              <a:rPr lang="de-DE" sz="2200" b="1" dirty="0">
                <a:solidFill>
                  <a:prstClr val="black"/>
                </a:solidFill>
                <a:highlight>
                  <a:srgbClr val="FDEBBF"/>
                </a:highlight>
              </a:rPr>
              <a:t>84 Jahren;</a:t>
            </a:r>
            <a:br>
              <a:rPr lang="de-DE" sz="2200" b="1" dirty="0">
                <a:solidFill>
                  <a:prstClr val="black"/>
                </a:solidFill>
                <a:highlight>
                  <a:srgbClr val="FDEBBF"/>
                </a:highlight>
              </a:rPr>
            </a:br>
            <a:r>
              <a:rPr lang="de-DE" sz="2200" b="1" dirty="0">
                <a:solidFill>
                  <a:prstClr val="black"/>
                </a:solidFill>
              </a:rPr>
              <a:t>die wich nicht vom Tempel und </a:t>
            </a:r>
            <a:r>
              <a:rPr lang="de-DE" sz="2200" b="1" dirty="0">
                <a:solidFill>
                  <a:prstClr val="black"/>
                </a:solidFill>
                <a:highlight>
                  <a:srgbClr val="FDEBBF"/>
                </a:highlight>
              </a:rPr>
              <a:t>diente GOTT </a:t>
            </a:r>
            <a:br>
              <a:rPr lang="de-DE" sz="2200" b="1" dirty="0">
                <a:solidFill>
                  <a:prstClr val="black"/>
                </a:solidFill>
              </a:rPr>
            </a:br>
            <a:r>
              <a:rPr lang="de-DE" sz="2200" b="1" dirty="0">
                <a:solidFill>
                  <a:prstClr val="black"/>
                </a:solidFill>
              </a:rPr>
              <a:t>mit Fasten und Beten </a:t>
            </a:r>
            <a:r>
              <a:rPr lang="de-DE" sz="2200" b="1" dirty="0">
                <a:solidFill>
                  <a:prstClr val="black"/>
                </a:solidFill>
                <a:highlight>
                  <a:srgbClr val="FDEBBF"/>
                </a:highlight>
              </a:rPr>
              <a:t>Tag und Nacht. </a:t>
            </a:r>
            <a:r>
              <a:rPr lang="de-DE" sz="2200" b="1" dirty="0">
                <a:solidFill>
                  <a:prstClr val="black"/>
                </a:solidFill>
              </a:rPr>
              <a:t> 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02363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9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8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2" grpId="0" uiExpand="1" build="p" animBg="1"/>
      <p:bldP spid="11" grpId="0"/>
      <p:bldP spid="15" grpId="0"/>
      <p:bldP spid="1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1000" b="-11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F16E72D-9592-F7F8-FFB4-0A612DCF90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16">
            <a:extLst>
              <a:ext uri="{FF2B5EF4-FFF2-40B4-BE49-F238E27FC236}">
                <a16:creationId xmlns:a16="http://schemas.microsoft.com/office/drawing/2014/main" id="{CFEE736A-E99F-950F-DBDD-88F9EEBA795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068646"/>
          </a:xfrm>
          <a:prstGeom prst="rect">
            <a:avLst/>
          </a:prstGeom>
          <a:blipFill dpi="0" rotWithShape="1"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b="-15000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14366C3D-27FF-307E-7900-5F19E34504DE}"/>
              </a:ext>
            </a:extLst>
          </p:cNvPr>
          <p:cNvSpPr txBox="1"/>
          <p:nvPr/>
        </p:nvSpPr>
        <p:spPr>
          <a:xfrm>
            <a:off x="3558161" y="-127816"/>
            <a:ext cx="8633838" cy="92333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1000" normalizeH="0" baseline="0" noProof="0" dirty="0">
                <a:ln w="12700" cmpd="sng">
                  <a:noFill/>
                  <a:prstDash val="solid"/>
                </a:ln>
                <a:gradFill>
                  <a:gsLst>
                    <a:gs pos="0">
                      <a:srgbClr val="1E7980"/>
                    </a:gs>
                    <a:gs pos="4000">
                      <a:srgbClr val="2EB9C4"/>
                    </a:gs>
                    <a:gs pos="87000">
                      <a:srgbClr val="91E0E5"/>
                    </a:gs>
                  </a:gsLst>
                  <a:lin ang="5400000"/>
                </a:gra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PROPHETINNEN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AF658CAF-3FDB-3C60-53EA-C3FB4A86B4B5}"/>
              </a:ext>
            </a:extLst>
          </p:cNvPr>
          <p:cNvSpPr txBox="1"/>
          <p:nvPr/>
        </p:nvSpPr>
        <p:spPr>
          <a:xfrm>
            <a:off x="3624170" y="672811"/>
            <a:ext cx="8633838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 algn="ctr">
              <a:defRPr/>
            </a:pPr>
            <a:r>
              <a:rPr lang="de-DE" sz="2000" b="1" dirty="0">
                <a:solidFill>
                  <a:srgbClr val="7030A0"/>
                </a:solidFill>
                <a:latin typeface="Candara" panose="020E0502030303020204" pitchFamily="34" charset="0"/>
              </a:rPr>
              <a:t>"[Philippus der Evangelist] hatte 4 unverheiratete Töchter, die prophezeiten" (Apg 21,9)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andara" panose="020E0502030303020204" pitchFamily="34" charset="0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15CDACB6-6935-DA43-F84F-714408FF1310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89488" y="1541318"/>
            <a:ext cx="6841524" cy="3848357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2BC536B2-24DB-C5EE-ABAB-AC6783D0E742}"/>
              </a:ext>
            </a:extLst>
          </p:cNvPr>
          <p:cNvSpPr txBox="1"/>
          <p:nvPr/>
        </p:nvSpPr>
        <p:spPr>
          <a:xfrm>
            <a:off x="468107" y="1468325"/>
            <a:ext cx="5316630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de-DE" sz="2200" b="1" dirty="0">
                <a:solidFill>
                  <a:prstClr val="black"/>
                </a:solidFill>
              </a:rPr>
              <a:t>Die </a:t>
            </a:r>
            <a:r>
              <a:rPr lang="de-DE" sz="2200" b="1" dirty="0">
                <a:solidFill>
                  <a:srgbClr val="C00000"/>
                </a:solidFill>
                <a:highlight>
                  <a:srgbClr val="FDEBBF"/>
                </a:highlight>
              </a:rPr>
              <a:t>4 Töchter Philipps des Evangelisten </a:t>
            </a:r>
            <a:r>
              <a:rPr lang="de-DE" sz="2200" b="1" dirty="0">
                <a:solidFill>
                  <a:prstClr val="black"/>
                </a:solidFill>
              </a:rPr>
              <a:t>empfingen ebenfalls die Gabe der Prophezeiung (Apg 21,8-9):</a:t>
            </a:r>
          </a:p>
        </p:txBody>
      </p:sp>
      <p:sp>
        <p:nvSpPr>
          <p:cNvPr id="2" name="Scrollen: horizontal 1">
            <a:extLst>
              <a:ext uri="{FF2B5EF4-FFF2-40B4-BE49-F238E27FC236}">
                <a16:creationId xmlns:a16="http://schemas.microsoft.com/office/drawing/2014/main" id="{33CFB457-4E50-BEBC-516F-17F757B0E8D6}"/>
              </a:ext>
            </a:extLst>
          </p:cNvPr>
          <p:cNvSpPr/>
          <p:nvPr/>
        </p:nvSpPr>
        <p:spPr>
          <a:xfrm>
            <a:off x="53144" y="22550"/>
            <a:ext cx="3494098" cy="1049505"/>
          </a:xfrm>
          <a:prstGeom prst="horizontalScroll">
            <a:avLst/>
          </a:prstGeom>
          <a:solidFill>
            <a:srgbClr val="C39300">
              <a:alpha val="86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895350"/>
            <a:r>
              <a:rPr lang="de-DE" sz="2000" b="1" i="1" dirty="0">
                <a:solidFill>
                  <a:schemeClr val="tx1"/>
                </a:solidFill>
                <a:latin typeface="Candara" panose="020E0502030303020204" pitchFamily="34" charset="0"/>
              </a:rPr>
              <a:t>M</a:t>
            </a:r>
            <a:r>
              <a:rPr lang="de-DE" sz="2000" b="1" i="1" noProof="0" dirty="0">
                <a:solidFill>
                  <a:schemeClr val="tx1"/>
                </a:solidFill>
                <a:latin typeface="Candara" panose="020E0502030303020204" pitchFamily="34" charset="0"/>
              </a:rPr>
              <a:t>i, </a:t>
            </a:r>
            <a:r>
              <a:rPr lang="de-DE" sz="2000" b="1" i="1" dirty="0">
                <a:solidFill>
                  <a:schemeClr val="tx1"/>
                </a:solidFill>
                <a:latin typeface="Candara" panose="020E0502030303020204" pitchFamily="34" charset="0"/>
              </a:rPr>
              <a:t>21. Okt</a:t>
            </a:r>
            <a:r>
              <a:rPr lang="de-DE" sz="2000" b="1" i="1" noProof="0" dirty="0">
                <a:solidFill>
                  <a:schemeClr val="tx1"/>
                </a:solidFill>
                <a:latin typeface="Candara" panose="020E0502030303020204" pitchFamily="34" charset="0"/>
              </a:rPr>
              <a:t> –</a:t>
            </a:r>
            <a:r>
              <a:rPr lang="de-DE" sz="2000" b="1" i="1" dirty="0">
                <a:solidFill>
                  <a:schemeClr val="tx1"/>
                </a:solidFill>
                <a:latin typeface="Candara" panose="020E0502030303020204" pitchFamily="34" charset="0"/>
              </a:rPr>
              <a:t>  Prophetinnen u. junge Pastoralassistenten</a:t>
            </a:r>
            <a:endParaRPr lang="de-DE" sz="2000" b="1" i="1" noProof="0" dirty="0">
              <a:solidFill>
                <a:schemeClr val="tx1"/>
              </a:solidFill>
              <a:latin typeface="Candara" panose="020E0502030303020204" pitchFamily="34" charset="0"/>
            </a:endParaRP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263665F3-94F5-9001-2D54-7D54D3862E9E}"/>
              </a:ext>
            </a:extLst>
          </p:cNvPr>
          <p:cNvSpPr txBox="1"/>
          <p:nvPr/>
        </p:nvSpPr>
        <p:spPr>
          <a:xfrm>
            <a:off x="-224118" y="3083360"/>
            <a:ext cx="6203576" cy="28777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spcBef>
                <a:spcPts val="600"/>
              </a:spcBef>
              <a:defRPr/>
            </a:pPr>
            <a:r>
              <a:rPr lang="de-DE" sz="2200" b="1" dirty="0">
                <a:solidFill>
                  <a:prstClr val="black"/>
                </a:solidFill>
              </a:rPr>
              <a:t>„ Am nächsten Tag zogen wir weiter </a:t>
            </a:r>
            <a:br>
              <a:rPr lang="de-DE" sz="2200" b="1" dirty="0">
                <a:solidFill>
                  <a:prstClr val="black"/>
                </a:solidFill>
              </a:rPr>
            </a:br>
            <a:r>
              <a:rPr lang="de-DE" sz="2200" b="1" dirty="0">
                <a:solidFill>
                  <a:prstClr val="black"/>
                </a:solidFill>
              </a:rPr>
              <a:t>und kamen nach Cäsarea </a:t>
            </a:r>
            <a:br>
              <a:rPr lang="de-DE" sz="2200" b="1" dirty="0">
                <a:solidFill>
                  <a:prstClr val="black"/>
                </a:solidFill>
              </a:rPr>
            </a:br>
            <a:r>
              <a:rPr lang="de-DE" sz="2200" b="1" dirty="0">
                <a:solidFill>
                  <a:prstClr val="black"/>
                </a:solidFill>
              </a:rPr>
              <a:t>und gingen in das Haus des Philippus, </a:t>
            </a:r>
            <a:br>
              <a:rPr lang="de-DE" sz="2200" b="1" dirty="0">
                <a:solidFill>
                  <a:prstClr val="black"/>
                </a:solidFill>
              </a:rPr>
            </a:br>
            <a:r>
              <a:rPr lang="de-DE" sz="2200" b="1" dirty="0">
                <a:solidFill>
                  <a:prstClr val="black"/>
                </a:solidFill>
              </a:rPr>
              <a:t>des Evangelisten, </a:t>
            </a:r>
            <a:br>
              <a:rPr lang="de-DE" sz="2200" b="1" dirty="0">
                <a:solidFill>
                  <a:prstClr val="black"/>
                </a:solidFill>
              </a:rPr>
            </a:br>
            <a:r>
              <a:rPr lang="de-DE" sz="2200" b="1" dirty="0">
                <a:solidFill>
                  <a:prstClr val="black"/>
                </a:solidFill>
              </a:rPr>
              <a:t>der einer von den Sieben war </a:t>
            </a:r>
            <a:br>
              <a:rPr lang="de-DE" sz="2200" b="1" dirty="0">
                <a:solidFill>
                  <a:prstClr val="black"/>
                </a:solidFill>
              </a:rPr>
            </a:br>
            <a:r>
              <a:rPr lang="de-DE" sz="2200" b="1" dirty="0">
                <a:solidFill>
                  <a:prstClr val="black"/>
                </a:solidFill>
              </a:rPr>
              <a:t>und blieben bei ihm. </a:t>
            </a:r>
          </a:p>
          <a:p>
            <a:pPr lvl="0" algn="ctr">
              <a:spcBef>
                <a:spcPts val="600"/>
              </a:spcBef>
              <a:defRPr/>
            </a:pPr>
            <a:r>
              <a:rPr lang="de-DE" sz="2200" b="1" dirty="0">
                <a:solidFill>
                  <a:prstClr val="black"/>
                </a:solidFill>
              </a:rPr>
              <a:t>Der hatte </a:t>
            </a:r>
            <a:r>
              <a:rPr lang="de-DE" sz="2200" b="1" dirty="0">
                <a:solidFill>
                  <a:prstClr val="black"/>
                </a:solidFill>
                <a:highlight>
                  <a:srgbClr val="FDEBBF"/>
                </a:highlight>
              </a:rPr>
              <a:t>4 Töchter</a:t>
            </a:r>
            <a:r>
              <a:rPr lang="de-DE" sz="2200" b="1" dirty="0">
                <a:solidFill>
                  <a:prstClr val="black"/>
                </a:solidFill>
              </a:rPr>
              <a:t>, Jungfrauen, </a:t>
            </a:r>
            <a:br>
              <a:rPr lang="de-DE" sz="2200" b="1" dirty="0">
                <a:solidFill>
                  <a:prstClr val="black"/>
                </a:solidFill>
              </a:rPr>
            </a:br>
            <a:r>
              <a:rPr lang="de-DE" sz="2200" b="1" dirty="0">
                <a:solidFill>
                  <a:prstClr val="black"/>
                </a:solidFill>
                <a:highlight>
                  <a:srgbClr val="FDEBBF"/>
                </a:highlight>
              </a:rPr>
              <a:t>die prophetisch redeten.“</a:t>
            </a:r>
            <a:endParaRPr kumimoji="0" lang="en-US" sz="2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highlight>
                <a:srgbClr val="FDEBBF"/>
              </a:highlight>
              <a:uLnTx/>
              <a:uFillTx/>
              <a:latin typeface="Aptos" panose="021100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646883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1000" b="-11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E577283-C4A7-57BF-D2C9-51DC72458C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16">
            <a:extLst>
              <a:ext uri="{FF2B5EF4-FFF2-40B4-BE49-F238E27FC236}">
                <a16:creationId xmlns:a16="http://schemas.microsoft.com/office/drawing/2014/main" id="{1B8C671F-079B-27D5-DCCB-146A51ABD49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068646"/>
          </a:xfrm>
          <a:prstGeom prst="rect">
            <a:avLst/>
          </a:prstGeom>
          <a:blipFill dpi="0" rotWithShape="1"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b="-15000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C2D89D11-2CB4-7F4F-F807-1968FD24911C}"/>
              </a:ext>
            </a:extLst>
          </p:cNvPr>
          <p:cNvSpPr txBox="1"/>
          <p:nvPr/>
        </p:nvSpPr>
        <p:spPr>
          <a:xfrm>
            <a:off x="4196443" y="-127816"/>
            <a:ext cx="7995556" cy="92333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1000" normalizeH="0" baseline="0" noProof="0" dirty="0">
                <a:ln w="12700" cmpd="sng">
                  <a:noFill/>
                  <a:prstDash val="solid"/>
                </a:ln>
                <a:gradFill>
                  <a:gsLst>
                    <a:gs pos="0">
                      <a:srgbClr val="1E7980"/>
                    </a:gs>
                    <a:gs pos="4000">
                      <a:srgbClr val="2EB9C4"/>
                    </a:gs>
                    <a:gs pos="87000">
                      <a:srgbClr val="91E0E5"/>
                    </a:gs>
                  </a:gsLst>
                  <a:lin ang="5400000"/>
                </a:gra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PROPHETINNEN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DF18CD1C-8DC0-814E-CF31-81577EE10C2B}"/>
              </a:ext>
            </a:extLst>
          </p:cNvPr>
          <p:cNvSpPr txBox="1"/>
          <p:nvPr/>
        </p:nvSpPr>
        <p:spPr>
          <a:xfrm>
            <a:off x="3624170" y="672811"/>
            <a:ext cx="8633838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 algn="ctr">
              <a:defRPr/>
            </a:pPr>
            <a:r>
              <a:rPr lang="de-DE" sz="2000" b="1" dirty="0">
                <a:solidFill>
                  <a:srgbClr val="7030A0"/>
                </a:solidFill>
                <a:latin typeface="Candara" panose="020E0502030303020204" pitchFamily="34" charset="0"/>
              </a:rPr>
              <a:t>"[Philippus der Evangelist] hatte 4 unverheiratete Töchter, die prophezeiten" (Apg 21,9)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andara" panose="020E0502030303020204" pitchFamily="34" charset="0"/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525A9A12-867A-0ECC-DC70-DD9229AF4237}"/>
              </a:ext>
            </a:extLst>
          </p:cNvPr>
          <p:cNvSpPr txBox="1"/>
          <p:nvPr/>
        </p:nvSpPr>
        <p:spPr>
          <a:xfrm>
            <a:off x="734077" y="4411432"/>
            <a:ext cx="4460666" cy="19543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spcBef>
                <a:spcPts val="600"/>
              </a:spcBef>
              <a:defRPr/>
            </a:pPr>
            <a:r>
              <a:rPr lang="de-DE" sz="2400" b="1" dirty="0">
                <a:solidFill>
                  <a:prstClr val="black"/>
                </a:solidFill>
              </a:rPr>
              <a:t>Außerdem wird die Prophetie </a:t>
            </a:r>
            <a:br>
              <a:rPr lang="de-DE" sz="2400" b="1" dirty="0">
                <a:solidFill>
                  <a:prstClr val="black"/>
                </a:solidFill>
              </a:rPr>
            </a:br>
            <a:r>
              <a:rPr lang="de-DE" sz="2400" b="1" dirty="0">
                <a:solidFill>
                  <a:prstClr val="black"/>
                </a:solidFill>
              </a:rPr>
              <a:t>als eine </a:t>
            </a:r>
            <a:r>
              <a:rPr lang="de-DE" sz="2400" b="1" dirty="0">
                <a:solidFill>
                  <a:prstClr val="black"/>
                </a:solidFill>
                <a:highlight>
                  <a:srgbClr val="FDEBBF"/>
                </a:highlight>
              </a:rPr>
              <a:t>gemeinsame Gabe </a:t>
            </a:r>
            <a:r>
              <a:rPr lang="de-DE" sz="2400" b="1" dirty="0">
                <a:solidFill>
                  <a:prstClr val="black"/>
                </a:solidFill>
              </a:rPr>
              <a:t>erwähnt, sowohl bei </a:t>
            </a:r>
            <a:r>
              <a:rPr lang="de-DE" sz="2400" b="1" dirty="0">
                <a:solidFill>
                  <a:prstClr val="black"/>
                </a:solidFill>
                <a:highlight>
                  <a:srgbClr val="FDEBBF"/>
                </a:highlight>
              </a:rPr>
              <a:t>Frauen</a:t>
            </a:r>
            <a:r>
              <a:rPr lang="de-DE" sz="2400" b="1" dirty="0">
                <a:solidFill>
                  <a:prstClr val="black"/>
                </a:solidFill>
              </a:rPr>
              <a:t> </a:t>
            </a:r>
            <a:br>
              <a:rPr lang="de-DE" sz="2400" b="1" dirty="0">
                <a:solidFill>
                  <a:prstClr val="black"/>
                </a:solidFill>
              </a:rPr>
            </a:br>
            <a:r>
              <a:rPr lang="de-DE" sz="2400" b="1" dirty="0">
                <a:solidFill>
                  <a:prstClr val="black"/>
                </a:solidFill>
              </a:rPr>
              <a:t>als auch bei </a:t>
            </a:r>
            <a:r>
              <a:rPr lang="de-DE" sz="2400" b="1" dirty="0">
                <a:solidFill>
                  <a:prstClr val="black"/>
                </a:solidFill>
                <a:highlight>
                  <a:srgbClr val="FDEBBF"/>
                </a:highlight>
              </a:rPr>
              <a:t>Männern</a:t>
            </a:r>
            <a:r>
              <a:rPr lang="de-DE" sz="2400" b="1" dirty="0">
                <a:solidFill>
                  <a:prstClr val="black"/>
                </a:solidFill>
              </a:rPr>
              <a:t> </a:t>
            </a:r>
          </a:p>
          <a:p>
            <a:pPr lvl="0" algn="ctr">
              <a:spcBef>
                <a:spcPts val="600"/>
              </a:spcBef>
              <a:defRPr/>
            </a:pPr>
            <a:r>
              <a:rPr lang="de-DE" sz="2000" b="1" dirty="0">
                <a:solidFill>
                  <a:prstClr val="black"/>
                </a:solidFill>
              </a:rPr>
              <a:t>(1. Kor. 11,4-5):</a:t>
            </a:r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CFF7551E-364E-0845-0FCB-2DC4EDA1CBD5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4827" y="1196461"/>
            <a:ext cx="5715505" cy="3214971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2" name="Scrollen: horizontal 1">
            <a:extLst>
              <a:ext uri="{FF2B5EF4-FFF2-40B4-BE49-F238E27FC236}">
                <a16:creationId xmlns:a16="http://schemas.microsoft.com/office/drawing/2014/main" id="{FC2A22C4-4995-EEA9-9FC1-72EE1FEE6D3C}"/>
              </a:ext>
            </a:extLst>
          </p:cNvPr>
          <p:cNvSpPr/>
          <p:nvPr/>
        </p:nvSpPr>
        <p:spPr>
          <a:xfrm>
            <a:off x="53144" y="22550"/>
            <a:ext cx="3494098" cy="1049505"/>
          </a:xfrm>
          <a:prstGeom prst="horizontalScroll">
            <a:avLst/>
          </a:prstGeom>
          <a:solidFill>
            <a:srgbClr val="C39300">
              <a:alpha val="86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895350"/>
            <a:r>
              <a:rPr lang="de-DE" sz="2000" b="1" i="1" dirty="0">
                <a:solidFill>
                  <a:schemeClr val="tx1"/>
                </a:solidFill>
                <a:latin typeface="Candara" panose="020E0502030303020204" pitchFamily="34" charset="0"/>
              </a:rPr>
              <a:t>M</a:t>
            </a:r>
            <a:r>
              <a:rPr lang="de-DE" sz="2000" b="1" i="1" noProof="0" dirty="0">
                <a:solidFill>
                  <a:schemeClr val="tx1"/>
                </a:solidFill>
                <a:latin typeface="Candara" panose="020E0502030303020204" pitchFamily="34" charset="0"/>
              </a:rPr>
              <a:t>i, </a:t>
            </a:r>
            <a:r>
              <a:rPr lang="de-DE" sz="2000" b="1" i="1" dirty="0">
                <a:solidFill>
                  <a:schemeClr val="tx1"/>
                </a:solidFill>
                <a:latin typeface="Candara" panose="020E0502030303020204" pitchFamily="34" charset="0"/>
              </a:rPr>
              <a:t>21. Okt</a:t>
            </a:r>
            <a:r>
              <a:rPr lang="de-DE" sz="2000" b="1" i="1" noProof="0" dirty="0">
                <a:solidFill>
                  <a:schemeClr val="tx1"/>
                </a:solidFill>
                <a:latin typeface="Candara" panose="020E0502030303020204" pitchFamily="34" charset="0"/>
              </a:rPr>
              <a:t> –</a:t>
            </a:r>
            <a:r>
              <a:rPr lang="de-DE" sz="2000" b="1" i="1" dirty="0">
                <a:solidFill>
                  <a:schemeClr val="tx1"/>
                </a:solidFill>
                <a:latin typeface="Candara" panose="020E0502030303020204" pitchFamily="34" charset="0"/>
              </a:rPr>
              <a:t>  Prophetinnen u. junge Pastoralassistenten</a:t>
            </a:r>
            <a:endParaRPr lang="de-DE" sz="2000" b="1" i="1" noProof="0" dirty="0">
              <a:solidFill>
                <a:schemeClr val="tx1"/>
              </a:solidFill>
              <a:latin typeface="Candara" panose="020E0502030303020204" pitchFamily="34" charset="0"/>
            </a:endParaRP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1FF733AF-8767-117A-103F-3D1A986A364B}"/>
              </a:ext>
            </a:extLst>
          </p:cNvPr>
          <p:cNvSpPr txBox="1"/>
          <p:nvPr/>
        </p:nvSpPr>
        <p:spPr>
          <a:xfrm>
            <a:off x="6130632" y="1596141"/>
            <a:ext cx="6127376" cy="41703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de-DE" sz="2600" b="1" dirty="0">
                <a:solidFill>
                  <a:prstClr val="black"/>
                </a:solidFill>
              </a:rPr>
              <a:t>„Ein jeder </a:t>
            </a:r>
            <a:r>
              <a:rPr lang="de-DE" sz="2600" b="1" dirty="0">
                <a:solidFill>
                  <a:prstClr val="black"/>
                </a:solidFill>
                <a:highlight>
                  <a:srgbClr val="FDEBBF"/>
                </a:highlight>
              </a:rPr>
              <a:t>Mann,</a:t>
            </a:r>
            <a:r>
              <a:rPr lang="de-DE" sz="2600" b="1" dirty="0">
                <a:solidFill>
                  <a:prstClr val="black"/>
                </a:solidFill>
              </a:rPr>
              <a:t> </a:t>
            </a:r>
            <a:br>
              <a:rPr lang="de-DE" sz="2600" b="1" dirty="0">
                <a:solidFill>
                  <a:prstClr val="black"/>
                </a:solidFill>
              </a:rPr>
            </a:br>
            <a:r>
              <a:rPr lang="de-DE" sz="2600" b="1" dirty="0">
                <a:solidFill>
                  <a:prstClr val="black"/>
                </a:solidFill>
              </a:rPr>
              <a:t>der betet oder </a:t>
            </a:r>
            <a:r>
              <a:rPr lang="de-DE" sz="2600" b="1" dirty="0">
                <a:solidFill>
                  <a:prstClr val="black"/>
                </a:solidFill>
                <a:highlight>
                  <a:srgbClr val="FDEBBF"/>
                </a:highlight>
              </a:rPr>
              <a:t>prophetisch redet </a:t>
            </a:r>
            <a:br>
              <a:rPr lang="de-DE" sz="2600" b="1" dirty="0">
                <a:solidFill>
                  <a:prstClr val="black"/>
                </a:solidFill>
              </a:rPr>
            </a:br>
            <a:r>
              <a:rPr lang="de-DE" sz="2600" b="1" dirty="0">
                <a:solidFill>
                  <a:prstClr val="black"/>
                </a:solidFill>
              </a:rPr>
              <a:t>und hat etwas auf dem Haupt, </a:t>
            </a:r>
            <a:br>
              <a:rPr lang="de-DE" sz="2600" b="1" dirty="0">
                <a:solidFill>
                  <a:prstClr val="black"/>
                </a:solidFill>
              </a:rPr>
            </a:br>
            <a:r>
              <a:rPr lang="de-DE" sz="2600" b="1" dirty="0">
                <a:solidFill>
                  <a:prstClr val="black"/>
                </a:solidFill>
              </a:rPr>
              <a:t>der schändet sein Haupt. </a:t>
            </a:r>
          </a:p>
          <a:p>
            <a:pPr lvl="0">
              <a:spcBef>
                <a:spcPts val="600"/>
              </a:spcBef>
              <a:defRPr/>
            </a:pPr>
            <a:r>
              <a:rPr lang="de-DE" sz="2600" b="1" dirty="0">
                <a:solidFill>
                  <a:prstClr val="black"/>
                </a:solidFill>
              </a:rPr>
              <a:t>Jede </a:t>
            </a:r>
            <a:r>
              <a:rPr lang="de-DE" sz="2600" b="1" dirty="0">
                <a:solidFill>
                  <a:prstClr val="black"/>
                </a:solidFill>
                <a:highlight>
                  <a:srgbClr val="FDEBBF"/>
                </a:highlight>
              </a:rPr>
              <a:t>Frau</a:t>
            </a:r>
            <a:r>
              <a:rPr lang="de-DE" sz="2600" b="1" dirty="0">
                <a:solidFill>
                  <a:prstClr val="black"/>
                </a:solidFill>
              </a:rPr>
              <a:t> aber, </a:t>
            </a:r>
            <a:br>
              <a:rPr lang="de-DE" sz="2600" b="1" dirty="0">
                <a:solidFill>
                  <a:prstClr val="black"/>
                </a:solidFill>
              </a:rPr>
            </a:br>
            <a:r>
              <a:rPr lang="de-DE" sz="2600" b="1" dirty="0">
                <a:solidFill>
                  <a:prstClr val="black"/>
                </a:solidFill>
              </a:rPr>
              <a:t>die betet oder </a:t>
            </a:r>
            <a:r>
              <a:rPr lang="de-DE" sz="2600" b="1" dirty="0">
                <a:solidFill>
                  <a:prstClr val="black"/>
                </a:solidFill>
                <a:highlight>
                  <a:srgbClr val="FDEBBF"/>
                </a:highlight>
              </a:rPr>
              <a:t>prophetisch redet </a:t>
            </a:r>
            <a:br>
              <a:rPr lang="de-DE" sz="2600" b="1" dirty="0">
                <a:solidFill>
                  <a:prstClr val="black"/>
                </a:solidFill>
              </a:rPr>
            </a:br>
            <a:r>
              <a:rPr lang="de-DE" sz="2600" b="1" dirty="0">
                <a:solidFill>
                  <a:prstClr val="black"/>
                </a:solidFill>
              </a:rPr>
              <a:t>mit unbedecktem Haupt, </a:t>
            </a:r>
            <a:br>
              <a:rPr lang="de-DE" sz="2600" b="1" dirty="0">
                <a:solidFill>
                  <a:prstClr val="black"/>
                </a:solidFill>
              </a:rPr>
            </a:br>
            <a:r>
              <a:rPr lang="de-DE" sz="2600" b="1" dirty="0">
                <a:solidFill>
                  <a:prstClr val="black"/>
                </a:solidFill>
              </a:rPr>
              <a:t>die schändet ihr Haupt; </a:t>
            </a:r>
            <a:br>
              <a:rPr lang="de-DE" sz="2600" b="1" dirty="0">
                <a:solidFill>
                  <a:prstClr val="black"/>
                </a:solidFill>
              </a:rPr>
            </a:br>
            <a:r>
              <a:rPr lang="de-DE" sz="2600" b="1" dirty="0">
                <a:solidFill>
                  <a:prstClr val="black"/>
                </a:solidFill>
              </a:rPr>
              <a:t>denn es ist gerade so, </a:t>
            </a:r>
            <a:br>
              <a:rPr lang="de-DE" sz="2600" b="1" dirty="0">
                <a:solidFill>
                  <a:prstClr val="black"/>
                </a:solidFill>
              </a:rPr>
            </a:br>
            <a:r>
              <a:rPr lang="de-DE" sz="2600" b="1" dirty="0">
                <a:solidFill>
                  <a:prstClr val="black"/>
                </a:solidFill>
              </a:rPr>
              <a:t>als wäre sie geschoren.“</a:t>
            </a:r>
            <a:endParaRPr kumimoji="0" lang="en-US" sz="2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52484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1000" b="-11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C338401-25C6-F04C-8DB5-D36CAC7E4A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16">
            <a:extLst>
              <a:ext uri="{FF2B5EF4-FFF2-40B4-BE49-F238E27FC236}">
                <a16:creationId xmlns:a16="http://schemas.microsoft.com/office/drawing/2014/main" id="{5C12AC91-D3BE-F62B-41DA-A8D288BEAFB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068646"/>
          </a:xfrm>
          <a:prstGeom prst="rect">
            <a:avLst/>
          </a:prstGeom>
          <a:blipFill dpi="0" rotWithShape="1"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b="-15000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ED0F00F1-4EB5-F6C6-BC94-DEEB608A3C8C}"/>
              </a:ext>
            </a:extLst>
          </p:cNvPr>
          <p:cNvSpPr txBox="1"/>
          <p:nvPr/>
        </p:nvSpPr>
        <p:spPr>
          <a:xfrm>
            <a:off x="4196443" y="-127816"/>
            <a:ext cx="7995556" cy="92333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1000" normalizeH="0" baseline="0" noProof="0" dirty="0">
                <a:ln w="12700" cmpd="sng">
                  <a:noFill/>
                  <a:prstDash val="solid"/>
                </a:ln>
                <a:gradFill>
                  <a:gsLst>
                    <a:gs pos="0">
                      <a:srgbClr val="1E7980"/>
                    </a:gs>
                    <a:gs pos="4000">
                      <a:srgbClr val="2EB9C4"/>
                    </a:gs>
                    <a:gs pos="87000">
                      <a:srgbClr val="91E0E5"/>
                    </a:gs>
                  </a:gsLst>
                  <a:lin ang="5400000"/>
                </a:gra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PROPHETINNEN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404CCF8-4A69-DEF9-7A38-BC36A77D050F}"/>
              </a:ext>
            </a:extLst>
          </p:cNvPr>
          <p:cNvSpPr txBox="1"/>
          <p:nvPr/>
        </p:nvSpPr>
        <p:spPr>
          <a:xfrm>
            <a:off x="3624170" y="672811"/>
            <a:ext cx="8633838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 algn="ctr">
              <a:defRPr/>
            </a:pPr>
            <a:r>
              <a:rPr lang="de-DE" sz="2000" b="1" dirty="0">
                <a:solidFill>
                  <a:srgbClr val="7030A0"/>
                </a:solidFill>
                <a:latin typeface="Candara" panose="020E0502030303020204" pitchFamily="34" charset="0"/>
              </a:rPr>
              <a:t>"[Philippus der Evangelist] hatte 4 unverheiratete Töchter, die prophezeiten" (Apg 21,9)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andara" panose="020E0502030303020204" pitchFamily="34" charset="0"/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5E8A6570-D7ED-CE61-31DD-A63832294971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60259" y="2654914"/>
            <a:ext cx="7132869" cy="4012237"/>
          </a:xfrm>
          <a:prstGeom prst="rect">
            <a:avLst/>
          </a:prstGeom>
          <a:effectLst>
            <a:softEdge rad="635000"/>
          </a:effectLst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0021920F-6BAD-01D3-D36F-079541DEB9E6}"/>
              </a:ext>
            </a:extLst>
          </p:cNvPr>
          <p:cNvSpPr txBox="1"/>
          <p:nvPr/>
        </p:nvSpPr>
        <p:spPr>
          <a:xfrm>
            <a:off x="340311" y="1473438"/>
            <a:ext cx="11552817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spcBef>
                <a:spcPts val="600"/>
              </a:spcBef>
              <a:defRPr/>
            </a:pPr>
            <a:r>
              <a:rPr lang="de-DE" sz="2400" b="1" dirty="0">
                <a:solidFill>
                  <a:prstClr val="black"/>
                </a:solidFill>
                <a:highlight>
                  <a:srgbClr val="FAA306"/>
                </a:highlight>
              </a:rPr>
              <a:t>Joel</a:t>
            </a:r>
            <a:r>
              <a:rPr lang="de-DE" sz="2400" b="1" dirty="0">
                <a:solidFill>
                  <a:prstClr val="black"/>
                </a:solidFill>
              </a:rPr>
              <a:t> verkündete im Voraus, </a:t>
            </a:r>
            <a:br>
              <a:rPr lang="de-DE" sz="2400" b="1" dirty="0">
                <a:solidFill>
                  <a:prstClr val="black"/>
                </a:solidFill>
              </a:rPr>
            </a:br>
            <a:r>
              <a:rPr lang="de-DE" sz="2400" b="1" dirty="0">
                <a:solidFill>
                  <a:prstClr val="black"/>
                </a:solidFill>
              </a:rPr>
              <a:t>dass der HEILIGE GEIST wirken werde, </a:t>
            </a:r>
            <a:br>
              <a:rPr lang="de-DE" sz="2400" b="1" dirty="0">
                <a:solidFill>
                  <a:prstClr val="black"/>
                </a:solidFill>
              </a:rPr>
            </a:br>
            <a:r>
              <a:rPr lang="de-DE" sz="2400" b="1" dirty="0">
                <a:solidFill>
                  <a:prstClr val="black"/>
                </a:solidFill>
              </a:rPr>
              <a:t>damit </a:t>
            </a:r>
            <a:r>
              <a:rPr lang="de-DE" sz="2400" b="1" dirty="0">
                <a:solidFill>
                  <a:prstClr val="black"/>
                </a:solidFill>
                <a:highlight>
                  <a:srgbClr val="FDEBBF"/>
                </a:highlight>
              </a:rPr>
              <a:t>Söhne</a:t>
            </a:r>
            <a:r>
              <a:rPr lang="de-DE" sz="2400" b="1" dirty="0">
                <a:solidFill>
                  <a:prstClr val="black"/>
                </a:solidFill>
              </a:rPr>
              <a:t>, </a:t>
            </a:r>
            <a:r>
              <a:rPr lang="de-DE" sz="2400" b="1" dirty="0">
                <a:solidFill>
                  <a:prstClr val="black"/>
                </a:solidFill>
                <a:highlight>
                  <a:srgbClr val="FDEBBF"/>
                </a:highlight>
              </a:rPr>
              <a:t>Töchter</a:t>
            </a:r>
            <a:r>
              <a:rPr lang="de-DE" sz="2400" b="1" dirty="0">
                <a:solidFill>
                  <a:prstClr val="black"/>
                </a:solidFill>
              </a:rPr>
              <a:t>, </a:t>
            </a:r>
            <a:r>
              <a:rPr lang="de-DE" sz="2400" b="1" dirty="0">
                <a:solidFill>
                  <a:prstClr val="black"/>
                </a:solidFill>
                <a:highlight>
                  <a:srgbClr val="FDEBBF"/>
                </a:highlight>
              </a:rPr>
              <a:t>alte Männer</a:t>
            </a:r>
            <a:r>
              <a:rPr lang="de-DE" sz="2400" b="1" dirty="0">
                <a:solidFill>
                  <a:prstClr val="black"/>
                </a:solidFill>
              </a:rPr>
              <a:t>, </a:t>
            </a:r>
            <a:r>
              <a:rPr lang="de-DE" sz="2400" b="1" dirty="0">
                <a:solidFill>
                  <a:prstClr val="black"/>
                </a:solidFill>
                <a:highlight>
                  <a:srgbClr val="FDEBBF"/>
                </a:highlight>
              </a:rPr>
              <a:t>junge Männer</a:t>
            </a:r>
            <a:r>
              <a:rPr lang="de-DE" sz="2400" b="1" dirty="0">
                <a:solidFill>
                  <a:prstClr val="black"/>
                </a:solidFill>
              </a:rPr>
              <a:t>, </a:t>
            </a:r>
            <a:r>
              <a:rPr lang="de-DE" sz="2400" b="1" dirty="0">
                <a:solidFill>
                  <a:prstClr val="black"/>
                </a:solidFill>
                <a:highlight>
                  <a:srgbClr val="FDEBBF"/>
                </a:highlight>
              </a:rPr>
              <a:t>Knechte</a:t>
            </a:r>
            <a:r>
              <a:rPr lang="de-DE" sz="2400" b="1" dirty="0">
                <a:solidFill>
                  <a:prstClr val="black"/>
                </a:solidFill>
              </a:rPr>
              <a:t> und </a:t>
            </a:r>
            <a:r>
              <a:rPr lang="de-DE" sz="2400" b="1" dirty="0">
                <a:solidFill>
                  <a:prstClr val="black"/>
                </a:solidFill>
                <a:highlight>
                  <a:srgbClr val="FDEBBF"/>
                </a:highlight>
              </a:rPr>
              <a:t>Mägde</a:t>
            </a:r>
            <a:r>
              <a:rPr lang="de-DE" sz="2400" b="1" dirty="0">
                <a:solidFill>
                  <a:prstClr val="black"/>
                </a:solidFill>
              </a:rPr>
              <a:t> </a:t>
            </a:r>
            <a:br>
              <a:rPr lang="de-DE" sz="2400" b="1" dirty="0">
                <a:solidFill>
                  <a:prstClr val="black"/>
                </a:solidFill>
              </a:rPr>
            </a:br>
            <a:r>
              <a:rPr lang="de-DE" sz="2400" b="1" dirty="0">
                <a:solidFill>
                  <a:prstClr val="black"/>
                </a:solidFill>
              </a:rPr>
              <a:t>prophezeien </a:t>
            </a:r>
            <a:br>
              <a:rPr lang="de-DE" sz="2400" b="1" dirty="0">
                <a:solidFill>
                  <a:prstClr val="black"/>
                </a:solidFill>
              </a:rPr>
            </a:br>
            <a:r>
              <a:rPr lang="de-DE" sz="2400" b="1" dirty="0">
                <a:solidFill>
                  <a:prstClr val="black"/>
                </a:solidFill>
              </a:rPr>
              <a:t>(Joel 2,28-29):</a:t>
            </a:r>
          </a:p>
        </p:txBody>
      </p:sp>
      <p:sp>
        <p:nvSpPr>
          <p:cNvPr id="2" name="Scrollen: horizontal 1">
            <a:extLst>
              <a:ext uri="{FF2B5EF4-FFF2-40B4-BE49-F238E27FC236}">
                <a16:creationId xmlns:a16="http://schemas.microsoft.com/office/drawing/2014/main" id="{150EA547-A602-5DDB-670A-CAF215DC1516}"/>
              </a:ext>
            </a:extLst>
          </p:cNvPr>
          <p:cNvSpPr/>
          <p:nvPr/>
        </p:nvSpPr>
        <p:spPr>
          <a:xfrm>
            <a:off x="53144" y="22550"/>
            <a:ext cx="3494098" cy="1049505"/>
          </a:xfrm>
          <a:prstGeom prst="horizontalScroll">
            <a:avLst/>
          </a:prstGeom>
          <a:solidFill>
            <a:srgbClr val="C39300">
              <a:alpha val="86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895350"/>
            <a:r>
              <a:rPr lang="de-DE" sz="2000" b="1" i="1" dirty="0">
                <a:solidFill>
                  <a:schemeClr val="tx1"/>
                </a:solidFill>
                <a:latin typeface="Candara" panose="020E0502030303020204" pitchFamily="34" charset="0"/>
              </a:rPr>
              <a:t>M</a:t>
            </a:r>
            <a:r>
              <a:rPr lang="de-DE" sz="2000" b="1" i="1" noProof="0" dirty="0">
                <a:solidFill>
                  <a:schemeClr val="tx1"/>
                </a:solidFill>
                <a:latin typeface="Candara" panose="020E0502030303020204" pitchFamily="34" charset="0"/>
              </a:rPr>
              <a:t>i, </a:t>
            </a:r>
            <a:r>
              <a:rPr lang="de-DE" sz="2000" b="1" i="1" dirty="0">
                <a:solidFill>
                  <a:schemeClr val="tx1"/>
                </a:solidFill>
                <a:latin typeface="Candara" panose="020E0502030303020204" pitchFamily="34" charset="0"/>
              </a:rPr>
              <a:t>21. Okt</a:t>
            </a:r>
            <a:r>
              <a:rPr lang="de-DE" sz="2000" b="1" i="1" noProof="0" dirty="0">
                <a:solidFill>
                  <a:schemeClr val="tx1"/>
                </a:solidFill>
                <a:latin typeface="Candara" panose="020E0502030303020204" pitchFamily="34" charset="0"/>
              </a:rPr>
              <a:t> –</a:t>
            </a:r>
            <a:r>
              <a:rPr lang="de-DE" sz="2000" b="1" i="1" dirty="0">
                <a:solidFill>
                  <a:schemeClr val="tx1"/>
                </a:solidFill>
                <a:latin typeface="Candara" panose="020E0502030303020204" pitchFamily="34" charset="0"/>
              </a:rPr>
              <a:t>  Prophetinnen u. junge Pastoralassistenten</a:t>
            </a:r>
            <a:endParaRPr lang="de-DE" sz="2000" b="1" i="1" noProof="0" dirty="0">
              <a:solidFill>
                <a:schemeClr val="tx1"/>
              </a:solidFill>
              <a:latin typeface="Candara" panose="020E0502030303020204" pitchFamily="34" charset="0"/>
            </a:endParaRP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6C1519E0-099A-3C99-CE4B-1FAC5DB0B8C6}"/>
              </a:ext>
            </a:extLst>
          </p:cNvPr>
          <p:cNvSpPr txBox="1"/>
          <p:nvPr/>
        </p:nvSpPr>
        <p:spPr>
          <a:xfrm>
            <a:off x="340311" y="3364097"/>
            <a:ext cx="6127376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de-DE" sz="2400" b="1" dirty="0">
                <a:solidFill>
                  <a:prstClr val="black"/>
                </a:solidFill>
              </a:rPr>
              <a:t>„Und ihr </a:t>
            </a:r>
            <a:r>
              <a:rPr lang="de-DE" sz="2400" b="1" dirty="0" err="1">
                <a:solidFill>
                  <a:prstClr val="black"/>
                </a:solidFill>
              </a:rPr>
              <a:t>sollt’s</a:t>
            </a:r>
            <a:r>
              <a:rPr lang="de-DE" sz="2400" b="1" dirty="0">
                <a:solidFill>
                  <a:prstClr val="black"/>
                </a:solidFill>
              </a:rPr>
              <a:t> erfahren, </a:t>
            </a:r>
            <a:br>
              <a:rPr lang="de-DE" sz="2400" b="1" dirty="0">
                <a:solidFill>
                  <a:prstClr val="black"/>
                </a:solidFill>
              </a:rPr>
            </a:br>
            <a:r>
              <a:rPr lang="de-DE" sz="2400" b="1" dirty="0">
                <a:solidFill>
                  <a:prstClr val="black"/>
                </a:solidFill>
              </a:rPr>
              <a:t>dass ICH mitten unter Israel bin </a:t>
            </a:r>
            <a:br>
              <a:rPr lang="de-DE" sz="2400" b="1" dirty="0">
                <a:solidFill>
                  <a:prstClr val="black"/>
                </a:solidFill>
              </a:rPr>
            </a:br>
            <a:r>
              <a:rPr lang="de-DE" sz="2400" b="1" dirty="0">
                <a:solidFill>
                  <a:prstClr val="black"/>
                </a:solidFill>
              </a:rPr>
              <a:t>und dass ICH, der HERR, </a:t>
            </a:r>
            <a:br>
              <a:rPr lang="de-DE" sz="2400" b="1" dirty="0">
                <a:solidFill>
                  <a:prstClr val="black"/>
                </a:solidFill>
              </a:rPr>
            </a:br>
            <a:r>
              <a:rPr lang="de-DE" sz="2400" b="1" dirty="0">
                <a:solidFill>
                  <a:prstClr val="black"/>
                </a:solidFill>
              </a:rPr>
              <a:t>euer GOTT bin </a:t>
            </a:r>
            <a:br>
              <a:rPr lang="de-DE" sz="2400" b="1" dirty="0">
                <a:solidFill>
                  <a:prstClr val="black"/>
                </a:solidFill>
              </a:rPr>
            </a:br>
            <a:r>
              <a:rPr lang="de-DE" sz="2400" b="1" dirty="0">
                <a:solidFill>
                  <a:prstClr val="black"/>
                </a:solidFill>
              </a:rPr>
              <a:t>und sonst keiner mehr </a:t>
            </a:r>
            <a:br>
              <a:rPr lang="de-DE" sz="2400" b="1" dirty="0">
                <a:solidFill>
                  <a:prstClr val="black"/>
                </a:solidFill>
              </a:rPr>
            </a:br>
            <a:r>
              <a:rPr lang="de-DE" sz="2400" b="1" dirty="0">
                <a:solidFill>
                  <a:prstClr val="black"/>
                </a:solidFill>
              </a:rPr>
              <a:t>und mein Volk </a:t>
            </a:r>
            <a:br>
              <a:rPr lang="de-DE" sz="2400" b="1" dirty="0">
                <a:solidFill>
                  <a:prstClr val="black"/>
                </a:solidFill>
              </a:rPr>
            </a:br>
            <a:r>
              <a:rPr lang="de-DE" sz="2400" b="1" dirty="0">
                <a:solidFill>
                  <a:prstClr val="black"/>
                </a:solidFill>
              </a:rPr>
              <a:t>soll nicht mehr </a:t>
            </a:r>
            <a:br>
              <a:rPr lang="de-DE" sz="2400" b="1" dirty="0">
                <a:solidFill>
                  <a:prstClr val="black"/>
                </a:solidFill>
              </a:rPr>
            </a:br>
            <a:r>
              <a:rPr lang="de-DE" sz="2400" b="1" dirty="0">
                <a:solidFill>
                  <a:prstClr val="black"/>
                </a:solidFill>
              </a:rPr>
              <a:t>zuschanden werden.“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47671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stretch>
            <a:fillRect t="-5000" b="-5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F2FAEF4-9204-61E9-10C5-F9ABFDD071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12">
            <a:extLst>
              <a:ext uri="{FF2B5EF4-FFF2-40B4-BE49-F238E27FC236}">
                <a16:creationId xmlns:a16="http://schemas.microsoft.com/office/drawing/2014/main" id="{4F2073A3-4A62-F727-4629-16376E1BAAE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1680938"/>
          </a:xfrm>
          <a:prstGeom prst="rect">
            <a:avLst/>
          </a:prstGeom>
          <a:blipFill dpi="0" rotWithShape="1">
            <a:blip r:embed="rId3"/>
            <a:srcRect/>
            <a:stretch>
              <a:fillRect l="-57000" t="-7000" b="-7000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95C4D776-B8DB-BAC5-E3E3-D448B1170941}"/>
              </a:ext>
            </a:extLst>
          </p:cNvPr>
          <p:cNvSpPr txBox="1"/>
          <p:nvPr/>
        </p:nvSpPr>
        <p:spPr>
          <a:xfrm>
            <a:off x="3038168" y="-51432"/>
            <a:ext cx="9153832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unset" dir="t"/>
            </a:scene3d>
            <a:sp3d extrusionH="57150">
              <a:bevelT w="38100" h="38100" prst="relaxedInset"/>
            </a:sp3d>
          </a:bodyPr>
          <a:lstStyle/>
          <a:p>
            <a:pPr lvl="0" algn="ctr">
              <a:defRPr/>
            </a:pPr>
            <a:r>
              <a:rPr lang="en-US" sz="4400" b="1" dirty="0">
                <a:ln w="22225">
                  <a:solidFill>
                    <a:srgbClr val="B83E0A"/>
                  </a:solidFill>
                  <a:prstDash val="solid"/>
                </a:ln>
                <a:solidFill>
                  <a:srgbClr val="B83E0A">
                    <a:lumMod val="40000"/>
                    <a:lumOff val="60000"/>
                  </a:srgbClr>
                </a:solidFill>
              </a:rPr>
              <a:t>MITARBEITER DES PAULUS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DBC3B44F-6639-9559-0A03-6E250E78C52B}"/>
              </a:ext>
            </a:extLst>
          </p:cNvPr>
          <p:cNvSpPr txBox="1"/>
          <p:nvPr/>
        </p:nvSpPr>
        <p:spPr>
          <a:xfrm>
            <a:off x="0" y="878815"/>
            <a:ext cx="12192000" cy="830997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 algn="ctr"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B78B19">
                    <a:lumMod val="50000"/>
                  </a:srgbClr>
                </a:solidFill>
                <a:effectLst/>
                <a:uLnTx/>
                <a:uFillTx/>
                <a:latin typeface="Candara" panose="020E0502030303020204" pitchFamily="34" charset="0"/>
              </a:rPr>
              <a:t>“</a:t>
            </a:r>
            <a:r>
              <a:rPr lang="de-DE" sz="2400" b="1" dirty="0">
                <a:solidFill>
                  <a:srgbClr val="B78B19">
                    <a:lumMod val="50000"/>
                  </a:srgbClr>
                </a:solidFill>
                <a:latin typeface="Candara" panose="020E0502030303020204" pitchFamily="34" charset="0"/>
              </a:rPr>
              <a:t>Dieses Gebot gebe ich dir, mein Sohn Timotheus, nach den Weissagungen, die früher </a:t>
            </a:r>
            <a:br>
              <a:rPr lang="de-DE" sz="2400" b="1" dirty="0">
                <a:solidFill>
                  <a:srgbClr val="B78B19">
                    <a:lumMod val="50000"/>
                  </a:srgbClr>
                </a:solidFill>
                <a:latin typeface="Candara" panose="020E0502030303020204" pitchFamily="34" charset="0"/>
              </a:rPr>
            </a:br>
            <a:r>
              <a:rPr lang="de-DE" sz="2400" b="1" dirty="0">
                <a:solidFill>
                  <a:srgbClr val="B78B19">
                    <a:lumMod val="50000"/>
                  </a:srgbClr>
                </a:solidFill>
                <a:latin typeface="Candara" panose="020E0502030303020204" pitchFamily="34" charset="0"/>
              </a:rPr>
              <a:t>über dich ergangen sind, damit du in ihrer Kraft einen guten Kampf kämpfst.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B78B19">
                    <a:lumMod val="50000"/>
                  </a:srgbClr>
                </a:solidFill>
                <a:effectLst/>
                <a:uLnTx/>
                <a:uFillTx/>
                <a:latin typeface="Candara" panose="020E0502030303020204" pitchFamily="34" charset="0"/>
              </a:rPr>
              <a:t>” 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B78B19">
                    <a:lumMod val="50000"/>
                  </a:srgbClr>
                </a:solidFill>
                <a:effectLst/>
                <a:uLnTx/>
                <a:uFillTx/>
                <a:latin typeface="Candara" panose="020E0502030303020204" pitchFamily="34" charset="0"/>
              </a:rPr>
              <a:t>(1. Tim 1:18)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9652B331-A7EB-616A-ACE0-D62EDB2F6184}"/>
              </a:ext>
            </a:extLst>
          </p:cNvPr>
          <p:cNvSpPr txBox="1"/>
          <p:nvPr/>
        </p:nvSpPr>
        <p:spPr>
          <a:xfrm>
            <a:off x="105697" y="2545005"/>
            <a:ext cx="5595856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de-DE" sz="2800" b="1" dirty="0">
                <a:solidFill>
                  <a:prstClr val="black"/>
                </a:solidFill>
              </a:rPr>
              <a:t>Neben Aposteln, </a:t>
            </a:r>
            <a:br>
              <a:rPr lang="de-DE" sz="2800" b="1" dirty="0">
                <a:solidFill>
                  <a:prstClr val="black"/>
                </a:solidFill>
              </a:rPr>
            </a:br>
            <a:r>
              <a:rPr lang="de-DE" sz="2800" b="1" dirty="0">
                <a:solidFill>
                  <a:prstClr val="black"/>
                </a:solidFill>
              </a:rPr>
              <a:t>Propheten und Prophetinnen </a:t>
            </a:r>
            <a:br>
              <a:rPr lang="de-DE" sz="2800" b="1" dirty="0">
                <a:solidFill>
                  <a:prstClr val="black"/>
                </a:solidFill>
              </a:rPr>
            </a:br>
            <a:r>
              <a:rPr lang="de-DE" sz="2800" b="1" dirty="0">
                <a:solidFill>
                  <a:prstClr val="black"/>
                </a:solidFill>
              </a:rPr>
              <a:t>werden auch einige </a:t>
            </a:r>
            <a:br>
              <a:rPr lang="de-DE" sz="2800" b="1" dirty="0">
                <a:solidFill>
                  <a:prstClr val="black"/>
                </a:solidFill>
              </a:rPr>
            </a:br>
            <a:r>
              <a:rPr lang="de-DE" sz="2800" b="1" dirty="0">
                <a:solidFill>
                  <a:prstClr val="black"/>
                </a:solidFill>
              </a:rPr>
              <a:t>Helfer des Paulus erwähnt, </a:t>
            </a:r>
            <a:br>
              <a:rPr lang="de-DE" sz="2800" b="1" dirty="0">
                <a:solidFill>
                  <a:prstClr val="black"/>
                </a:solidFill>
              </a:rPr>
            </a:br>
            <a:r>
              <a:rPr lang="de-DE" sz="2800" b="1" dirty="0">
                <a:solidFill>
                  <a:prstClr val="black"/>
                </a:solidFill>
              </a:rPr>
              <a:t>die, </a:t>
            </a:r>
            <a:br>
              <a:rPr lang="de-DE" sz="2800" b="1" dirty="0">
                <a:solidFill>
                  <a:prstClr val="black"/>
                </a:solidFill>
              </a:rPr>
            </a:br>
            <a:r>
              <a:rPr lang="de-DE" sz="2800" b="1" dirty="0">
                <a:solidFill>
                  <a:prstClr val="black"/>
                </a:solidFill>
              </a:rPr>
              <a:t>wie </a:t>
            </a:r>
            <a:r>
              <a:rPr lang="de-DE" sz="2800" b="1" dirty="0">
                <a:solidFill>
                  <a:srgbClr val="C00000"/>
                </a:solidFill>
              </a:rPr>
              <a:t>Silas</a:t>
            </a:r>
            <a:r>
              <a:rPr lang="de-DE" sz="2800" b="1" dirty="0">
                <a:solidFill>
                  <a:prstClr val="black"/>
                </a:solidFill>
              </a:rPr>
              <a:t> und </a:t>
            </a:r>
            <a:r>
              <a:rPr lang="de-DE" sz="2800" b="1" dirty="0">
                <a:solidFill>
                  <a:srgbClr val="C00000"/>
                </a:solidFill>
              </a:rPr>
              <a:t>Barnabas,</a:t>
            </a:r>
            <a:r>
              <a:rPr lang="de-DE" sz="2800" b="1" dirty="0">
                <a:solidFill>
                  <a:prstClr val="black"/>
                </a:solidFill>
              </a:rPr>
              <a:t> </a:t>
            </a:r>
            <a:br>
              <a:rPr lang="de-DE" sz="2800" b="1" dirty="0">
                <a:solidFill>
                  <a:prstClr val="black"/>
                </a:solidFill>
              </a:rPr>
            </a:br>
            <a:r>
              <a:rPr lang="de-DE" sz="2800" b="1" dirty="0">
                <a:solidFill>
                  <a:prstClr val="black"/>
                </a:solidFill>
              </a:rPr>
              <a:t>die </a:t>
            </a:r>
            <a:r>
              <a:rPr lang="de-DE" sz="2800" b="1" dirty="0">
                <a:solidFill>
                  <a:srgbClr val="C00000"/>
                </a:solidFill>
              </a:rPr>
              <a:t>Gabe der Prophetie </a:t>
            </a:r>
            <a:br>
              <a:rPr lang="de-DE" sz="2800" b="1" dirty="0">
                <a:solidFill>
                  <a:srgbClr val="C00000"/>
                </a:solidFill>
              </a:rPr>
            </a:br>
            <a:r>
              <a:rPr lang="de-DE" sz="2800" b="1" dirty="0">
                <a:solidFill>
                  <a:prstClr val="black"/>
                </a:solidFill>
              </a:rPr>
              <a:t>empfangen hatten.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</a:endParaRP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F0D87B27-3FF8-5FC6-1713-BC8BDF7C90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50"/>
          <a:stretch>
            <a:fillRect/>
          </a:stretch>
        </p:blipFill>
        <p:spPr>
          <a:xfrm rot="176952">
            <a:off x="5227066" y="2186707"/>
            <a:ext cx="6466817" cy="3628519"/>
          </a:xfrm>
          <a:prstGeom prst="rect">
            <a:avLst/>
          </a:prstGeom>
        </p:spPr>
      </p:pic>
      <p:sp>
        <p:nvSpPr>
          <p:cNvPr id="5" name="Scrollen: horizontal 4">
            <a:extLst>
              <a:ext uri="{FF2B5EF4-FFF2-40B4-BE49-F238E27FC236}">
                <a16:creationId xmlns:a16="http://schemas.microsoft.com/office/drawing/2014/main" id="{ED6E21F9-397C-2FD3-154F-C24A72332BEA}"/>
              </a:ext>
            </a:extLst>
          </p:cNvPr>
          <p:cNvSpPr/>
          <p:nvPr/>
        </p:nvSpPr>
        <p:spPr>
          <a:xfrm>
            <a:off x="105697" y="14748"/>
            <a:ext cx="2932471" cy="1061884"/>
          </a:xfrm>
          <a:prstGeom prst="horizontalScroll">
            <a:avLst/>
          </a:prstGeom>
          <a:solidFill>
            <a:srgbClr val="C39300">
              <a:alpha val="86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895350"/>
            <a:r>
              <a:rPr lang="de-DE" sz="2000" b="1" i="1" noProof="0" dirty="0">
                <a:solidFill>
                  <a:schemeClr val="tx1"/>
                </a:solidFill>
                <a:latin typeface="Candara" panose="020E0502030303020204" pitchFamily="34" charset="0"/>
              </a:rPr>
              <a:t>Di, </a:t>
            </a:r>
            <a:r>
              <a:rPr lang="de-DE" sz="2000" b="1" i="1" dirty="0">
                <a:solidFill>
                  <a:schemeClr val="tx1"/>
                </a:solidFill>
                <a:latin typeface="Candara" panose="020E0502030303020204" pitchFamily="34" charset="0"/>
              </a:rPr>
              <a:t>20. Okt</a:t>
            </a:r>
            <a:r>
              <a:rPr lang="de-DE" sz="2000" b="1" i="1" noProof="0" dirty="0">
                <a:solidFill>
                  <a:schemeClr val="tx1"/>
                </a:solidFill>
                <a:latin typeface="Candara" panose="020E0502030303020204" pitchFamily="34" charset="0"/>
              </a:rPr>
              <a:t> –</a:t>
            </a:r>
            <a:r>
              <a:rPr lang="de-DE" sz="2000" b="1" i="1" dirty="0">
                <a:solidFill>
                  <a:schemeClr val="tx1"/>
                </a:solidFill>
                <a:latin typeface="Candara" panose="020E0502030303020204" pitchFamily="34" charset="0"/>
              </a:rPr>
              <a:t>  Die Rolle </a:t>
            </a:r>
            <a:br>
              <a:rPr lang="de-DE" sz="2000" b="1" i="1" dirty="0">
                <a:solidFill>
                  <a:schemeClr val="tx1"/>
                </a:solidFill>
                <a:latin typeface="Candara" panose="020E0502030303020204" pitchFamily="34" charset="0"/>
              </a:rPr>
            </a:br>
            <a:r>
              <a:rPr lang="de-DE" sz="2000" b="1" i="1" dirty="0">
                <a:solidFill>
                  <a:schemeClr val="tx1"/>
                </a:solidFill>
                <a:latin typeface="Candara" panose="020E0502030303020204" pitchFamily="34" charset="0"/>
              </a:rPr>
              <a:t>der Propheten im NT</a:t>
            </a:r>
            <a:endParaRPr lang="de-DE" sz="2000" b="1" i="1" noProof="0" dirty="0">
              <a:solidFill>
                <a:schemeClr val="tx1"/>
              </a:solidFill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0993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6" grpId="0"/>
      <p:bldP spid="5" grpId="0" uiExpand="1" build="p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stretch>
            <a:fillRect t="-5000" b="-5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555FF18-A4DF-E344-9569-CA58E6C917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12">
            <a:extLst>
              <a:ext uri="{FF2B5EF4-FFF2-40B4-BE49-F238E27FC236}">
                <a16:creationId xmlns:a16="http://schemas.microsoft.com/office/drawing/2014/main" id="{6F172375-FB72-00E3-D9F6-64E11D22C41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1680938"/>
          </a:xfrm>
          <a:prstGeom prst="rect">
            <a:avLst/>
          </a:prstGeom>
          <a:blipFill dpi="0" rotWithShape="1">
            <a:blip r:embed="rId3"/>
            <a:srcRect/>
            <a:stretch>
              <a:fillRect l="-57000" t="-7000" b="-7000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C3DC7E1B-D2DE-B6DF-9A93-33DED0EE6A8B}"/>
              </a:ext>
            </a:extLst>
          </p:cNvPr>
          <p:cNvSpPr txBox="1"/>
          <p:nvPr/>
        </p:nvSpPr>
        <p:spPr>
          <a:xfrm>
            <a:off x="3038168" y="-51432"/>
            <a:ext cx="9153832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unset" dir="t"/>
            </a:scene3d>
            <a:sp3d extrusionH="57150">
              <a:bevelT w="38100" h="38100" prst="relaxedInset"/>
            </a:sp3d>
          </a:bodyPr>
          <a:lstStyle/>
          <a:p>
            <a:pPr lvl="0" algn="ctr">
              <a:defRPr/>
            </a:pPr>
            <a:r>
              <a:rPr lang="en-US" sz="4400" b="1" dirty="0">
                <a:ln w="22225">
                  <a:solidFill>
                    <a:srgbClr val="B83E0A"/>
                  </a:solidFill>
                  <a:prstDash val="solid"/>
                </a:ln>
                <a:solidFill>
                  <a:srgbClr val="B83E0A">
                    <a:lumMod val="40000"/>
                    <a:lumOff val="60000"/>
                  </a:srgbClr>
                </a:solidFill>
              </a:rPr>
              <a:t>MITARBEITER DES PAULUS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72B31DD3-1CFE-C959-7498-1BB3B3BF8B29}"/>
              </a:ext>
            </a:extLst>
          </p:cNvPr>
          <p:cNvSpPr txBox="1"/>
          <p:nvPr/>
        </p:nvSpPr>
        <p:spPr>
          <a:xfrm>
            <a:off x="0" y="878815"/>
            <a:ext cx="12192000" cy="830997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 algn="ctr"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B78B19">
                    <a:lumMod val="50000"/>
                  </a:srgbClr>
                </a:solidFill>
                <a:effectLst/>
                <a:uLnTx/>
                <a:uFillTx/>
                <a:latin typeface="Candara" panose="020E0502030303020204" pitchFamily="34" charset="0"/>
              </a:rPr>
              <a:t>“</a:t>
            </a:r>
            <a:r>
              <a:rPr lang="de-DE" sz="2400" b="1" dirty="0">
                <a:solidFill>
                  <a:srgbClr val="B78B19">
                    <a:lumMod val="50000"/>
                  </a:srgbClr>
                </a:solidFill>
                <a:latin typeface="Candara" panose="020E0502030303020204" pitchFamily="34" charset="0"/>
              </a:rPr>
              <a:t>Dieses Gebot gebe ich dir, mein Sohn Timotheus, nach den Weissagungen, die früher </a:t>
            </a:r>
            <a:br>
              <a:rPr lang="de-DE" sz="2400" b="1" dirty="0">
                <a:solidFill>
                  <a:srgbClr val="B78B19">
                    <a:lumMod val="50000"/>
                  </a:srgbClr>
                </a:solidFill>
                <a:latin typeface="Candara" panose="020E0502030303020204" pitchFamily="34" charset="0"/>
              </a:rPr>
            </a:br>
            <a:r>
              <a:rPr lang="de-DE" sz="2400" b="1" dirty="0">
                <a:solidFill>
                  <a:srgbClr val="B78B19">
                    <a:lumMod val="50000"/>
                  </a:srgbClr>
                </a:solidFill>
                <a:latin typeface="Candara" panose="020E0502030303020204" pitchFamily="34" charset="0"/>
              </a:rPr>
              <a:t>über dich ergangen sind, damit du in ihrer Kraft einen guten Kampf kämpfst.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B78B19">
                    <a:lumMod val="50000"/>
                  </a:srgbClr>
                </a:solidFill>
                <a:effectLst/>
                <a:uLnTx/>
                <a:uFillTx/>
                <a:latin typeface="Candara" panose="020E0502030303020204" pitchFamily="34" charset="0"/>
              </a:rPr>
              <a:t>” 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B78B19">
                    <a:lumMod val="50000"/>
                  </a:srgbClr>
                </a:solidFill>
                <a:effectLst/>
                <a:uLnTx/>
                <a:uFillTx/>
                <a:latin typeface="Candara" panose="020E0502030303020204" pitchFamily="34" charset="0"/>
              </a:rPr>
              <a:t>(1. Tim 1:18)</a:t>
            </a:r>
          </a:p>
        </p:txBody>
      </p:sp>
      <p:graphicFrame>
        <p:nvGraphicFramePr>
          <p:cNvPr id="8" name="Diagrama 7">
            <a:extLst>
              <a:ext uri="{FF2B5EF4-FFF2-40B4-BE49-F238E27FC236}">
                <a16:creationId xmlns:a16="http://schemas.microsoft.com/office/drawing/2014/main" id="{915259A2-F699-78BA-C9AF-F4A9BFE56BE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2528788"/>
              </p:ext>
            </p:extLst>
          </p:nvPr>
        </p:nvGraphicFramePr>
        <p:xfrm>
          <a:off x="212623" y="1681485"/>
          <a:ext cx="5651090" cy="49621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5" name="Scrollen: horizontal 4">
            <a:extLst>
              <a:ext uri="{FF2B5EF4-FFF2-40B4-BE49-F238E27FC236}">
                <a16:creationId xmlns:a16="http://schemas.microsoft.com/office/drawing/2014/main" id="{9CAE014B-9977-34CE-2E61-0FDE1F0ED07B}"/>
              </a:ext>
            </a:extLst>
          </p:cNvPr>
          <p:cNvSpPr/>
          <p:nvPr/>
        </p:nvSpPr>
        <p:spPr>
          <a:xfrm>
            <a:off x="105697" y="14748"/>
            <a:ext cx="2932471" cy="1061884"/>
          </a:xfrm>
          <a:prstGeom prst="horizontalScroll">
            <a:avLst/>
          </a:prstGeom>
          <a:solidFill>
            <a:srgbClr val="C39300">
              <a:alpha val="86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895350"/>
            <a:r>
              <a:rPr lang="de-DE" sz="2000" b="1" i="1" noProof="0" dirty="0">
                <a:solidFill>
                  <a:schemeClr val="tx1"/>
                </a:solidFill>
                <a:latin typeface="Candara" panose="020E0502030303020204" pitchFamily="34" charset="0"/>
              </a:rPr>
              <a:t>Di, </a:t>
            </a:r>
            <a:r>
              <a:rPr lang="de-DE" sz="2000" b="1" i="1" dirty="0">
                <a:solidFill>
                  <a:schemeClr val="tx1"/>
                </a:solidFill>
                <a:latin typeface="Candara" panose="020E0502030303020204" pitchFamily="34" charset="0"/>
              </a:rPr>
              <a:t>20. Okt</a:t>
            </a:r>
            <a:r>
              <a:rPr lang="de-DE" sz="2000" b="1" i="1" noProof="0" dirty="0">
                <a:solidFill>
                  <a:schemeClr val="tx1"/>
                </a:solidFill>
                <a:latin typeface="Candara" panose="020E0502030303020204" pitchFamily="34" charset="0"/>
              </a:rPr>
              <a:t> –</a:t>
            </a:r>
            <a:r>
              <a:rPr lang="de-DE" sz="2000" b="1" i="1" dirty="0">
                <a:solidFill>
                  <a:schemeClr val="tx1"/>
                </a:solidFill>
                <a:latin typeface="Candara" panose="020E0502030303020204" pitchFamily="34" charset="0"/>
              </a:rPr>
              <a:t>  Die Rolle </a:t>
            </a:r>
            <a:br>
              <a:rPr lang="de-DE" sz="2000" b="1" i="1" dirty="0">
                <a:solidFill>
                  <a:schemeClr val="tx1"/>
                </a:solidFill>
                <a:latin typeface="Candara" panose="020E0502030303020204" pitchFamily="34" charset="0"/>
              </a:rPr>
            </a:br>
            <a:r>
              <a:rPr lang="de-DE" sz="2000" b="1" i="1" dirty="0">
                <a:solidFill>
                  <a:schemeClr val="tx1"/>
                </a:solidFill>
                <a:latin typeface="Candara" panose="020E0502030303020204" pitchFamily="34" charset="0"/>
              </a:rPr>
              <a:t>der Propheten im NT</a:t>
            </a:r>
            <a:endParaRPr lang="de-DE" sz="2000" b="1" i="1" noProof="0" dirty="0">
              <a:solidFill>
                <a:schemeClr val="tx1"/>
              </a:solidFill>
              <a:latin typeface="Candara" panose="020E0502030303020204" pitchFamily="34" charset="0"/>
            </a:endParaRPr>
          </a:p>
        </p:txBody>
      </p:sp>
      <p:graphicFrame>
        <p:nvGraphicFramePr>
          <p:cNvPr id="9" name="Diagrama 9">
            <a:extLst>
              <a:ext uri="{FF2B5EF4-FFF2-40B4-BE49-F238E27FC236}">
                <a16:creationId xmlns:a16="http://schemas.microsoft.com/office/drawing/2014/main" id="{C363BE02-F255-BC81-A4BD-AF6891C6345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07119857"/>
              </p:ext>
            </p:extLst>
          </p:nvPr>
        </p:nvGraphicFramePr>
        <p:xfrm>
          <a:off x="6158169" y="2040260"/>
          <a:ext cx="5651090" cy="40837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</p:spTree>
    <p:extLst>
      <p:ext uri="{BB962C8B-B14F-4D97-AF65-F5344CB8AC3E}">
        <p14:creationId xmlns:p14="http://schemas.microsoft.com/office/powerpoint/2010/main" val="1108512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2C5E8929-CDA2-4106-8C00-0950C6289C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>
                                            <p:graphicEl>
                                              <a:dgm id="{2C5E8929-CDA2-4106-8C00-0950C6289CE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BC0DF181-48D9-4AB2-B9FC-1400F4F01B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8">
                                            <p:graphicEl>
                                              <a:dgm id="{BC0DF181-48D9-4AB2-B9FC-1400F4F01B9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1A1624C9-5461-4E53-8EF3-6E9D0CBACC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8">
                                            <p:graphicEl>
                                              <a:dgm id="{1A1624C9-5461-4E53-8EF3-6E9D0CBACC9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03F4D236-E3C1-4DB8-AD79-7D8D3B4763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>
                                            <p:graphicEl>
                                              <a:dgm id="{03F4D236-E3C1-4DB8-AD79-7D8D3B4763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>
                                            <p:graphicEl>
                                              <a:dgm id="{03F4D236-E3C1-4DB8-AD79-7D8D3B4763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>
                                            <p:graphicEl>
                                              <a:dgm id="{03F4D236-E3C1-4DB8-AD79-7D8D3B47633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2C5E8929-CDA2-4106-8C00-0950C6289C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9">
                                            <p:graphicEl>
                                              <a:dgm id="{2C5E8929-CDA2-4106-8C00-0950C6289CE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BC0DF181-48D9-4AB2-B9FC-1400F4F01B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9">
                                            <p:graphicEl>
                                              <a:dgm id="{BC0DF181-48D9-4AB2-B9FC-1400F4F01B9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1A1624C9-5461-4E53-8EF3-6E9D0CBACC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9">
                                            <p:graphicEl>
                                              <a:dgm id="{1A1624C9-5461-4E53-8EF3-6E9D0CBACC9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03F4D236-E3C1-4DB8-AD79-7D8D3B4763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>
                                            <p:graphicEl>
                                              <a:dgm id="{03F4D236-E3C1-4DB8-AD79-7D8D3B4763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">
                                            <p:graphicEl>
                                              <a:dgm id="{03F4D236-E3C1-4DB8-AD79-7D8D3B4763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9">
                                            <p:graphicEl>
                                              <a:dgm id="{03F4D236-E3C1-4DB8-AD79-7D8D3B47633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 uiExpand="1">
        <p:bldSub>
          <a:bldDgm bld="one"/>
        </p:bldSub>
      </p:bldGraphic>
      <p:bldGraphic spid="9" grpId="0" uiExpand="1">
        <p:bldSub>
          <a:bldDgm bld="one"/>
        </p:bldSub>
      </p:bldGraphic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F433C69E-93C5-23A9-10C3-10D9DD463C1E}"/>
              </a:ext>
            </a:extLst>
          </p:cNvPr>
          <p:cNvSpPr txBox="1"/>
          <p:nvPr/>
        </p:nvSpPr>
        <p:spPr>
          <a:xfrm>
            <a:off x="3572932" y="-62755"/>
            <a:ext cx="8619067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 contourW="19050">
              <a:bevelT w="38100" h="38100"/>
              <a:contourClr>
                <a:schemeClr val="bg1"/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1000" normalizeH="0" baseline="0" noProof="0" dirty="0">
                <a:ln w="13462">
                  <a:noFill/>
                  <a:prstDash val="solid"/>
                </a:ln>
                <a:solidFill>
                  <a:srgbClr val="FFFF00"/>
                </a:solidFill>
                <a:effectLst>
                  <a:outerShdw dist="50800" dir="2700000" algn="bl" rotWithShape="0">
                    <a:srgbClr val="166E40"/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FALSCHE PROPHETEN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29380747-DE54-5027-7615-9584C3D48976}"/>
              </a:ext>
            </a:extLst>
          </p:cNvPr>
          <p:cNvSpPr txBox="1"/>
          <p:nvPr/>
        </p:nvSpPr>
        <p:spPr>
          <a:xfrm>
            <a:off x="2636652" y="566239"/>
            <a:ext cx="955534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andara" panose="020E0502030303020204" pitchFamily="34" charset="0"/>
              </a:rPr>
              <a:t>“</a:t>
            </a:r>
            <a:r>
              <a:rPr lang="de-DE" sz="2000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ndara" panose="020E0502030303020204" pitchFamily="34" charset="0"/>
              </a:rPr>
              <a:t>Ihr Lieben, glaubt nicht einem jeden Geist, sondern prüft die Geister, </a:t>
            </a:r>
            <a:br>
              <a:rPr lang="de-DE" sz="2000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ndara" panose="020E0502030303020204" pitchFamily="34" charset="0"/>
              </a:rPr>
            </a:br>
            <a:r>
              <a:rPr lang="de-DE" sz="2000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ndara" panose="020E0502030303020204" pitchFamily="34" charset="0"/>
              </a:rPr>
              <a:t>ob sie von GOTT sind; denn viele falsche Propheten sind hinausgegangen in die Welt.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andara" panose="020E0502030303020204" pitchFamily="34" charset="0"/>
              </a:rPr>
              <a:t>”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andara" panose="020E0502030303020204" pitchFamily="34" charset="0"/>
              </a:rPr>
              <a:t>(1. Joh 4:1)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DAB3F7E8-32DD-00C5-3422-E3C7C4671C58}"/>
              </a:ext>
            </a:extLst>
          </p:cNvPr>
          <p:cNvSpPr txBox="1"/>
          <p:nvPr/>
        </p:nvSpPr>
        <p:spPr>
          <a:xfrm>
            <a:off x="5656255" y="1507870"/>
            <a:ext cx="6271967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spcBef>
                <a:spcPts val="600"/>
              </a:spcBef>
              <a:defRPr/>
            </a:pPr>
            <a:r>
              <a:rPr lang="de-DE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JESUS warnte davor, dass </a:t>
            </a:r>
            <a:r>
              <a:rPr lang="de-DE" sz="2000" b="1" dirty="0">
                <a:solidFill>
                  <a:srgbClr val="FF0000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falsche Propheten </a:t>
            </a:r>
            <a:r>
              <a:rPr lang="de-DE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aufkommen würden, die er "gefräßige Wölfe" nannte (Matt. 24,24; 7,15). Diese falschen Propheten begannen bereits in der frühen Kirche aufzutauchen </a:t>
            </a:r>
          </a:p>
          <a:p>
            <a:pPr lvl="0" algn="ctr">
              <a:spcBef>
                <a:spcPts val="600"/>
              </a:spcBef>
              <a:defRPr/>
            </a:pPr>
            <a:r>
              <a:rPr lang="de-DE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(1 Joh. 4,1).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glow rad="101600">
                  <a:srgbClr val="721A02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6ABAD6C7-A822-06A4-366B-F524C996E508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8939" y="1253556"/>
            <a:ext cx="5507316" cy="3081475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60DC196A-F75F-272F-F326-D2DFAC909F6B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99837" y="4808900"/>
            <a:ext cx="3327914" cy="1862048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0775C5F7-EB2D-4C36-6973-71E5637C5818}"/>
              </a:ext>
            </a:extLst>
          </p:cNvPr>
          <p:cNvSpPr txBox="1"/>
          <p:nvPr/>
        </p:nvSpPr>
        <p:spPr>
          <a:xfrm>
            <a:off x="101633" y="4799567"/>
            <a:ext cx="8599308" cy="1862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de-DE" sz="22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Wahre Prophezeiungen stimmen </a:t>
            </a:r>
            <a:r>
              <a:rPr lang="de-DE" sz="2200" b="1" dirty="0">
                <a:solidFill>
                  <a:srgbClr val="FFFF00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mit</a:t>
            </a:r>
            <a:r>
              <a:rPr lang="de-DE" sz="22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de-DE" sz="2200" b="1" dirty="0">
                <a:solidFill>
                  <a:srgbClr val="FFFF00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GOTTES Wort überein, </a:t>
            </a:r>
            <a:br>
              <a:rPr lang="de-DE" sz="22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de-DE" sz="2200" b="1" dirty="0">
                <a:solidFill>
                  <a:srgbClr val="FFFF00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weisen auf CHRISTUS hin </a:t>
            </a:r>
            <a:r>
              <a:rPr lang="de-DE" sz="22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und </a:t>
            </a:r>
            <a:r>
              <a:rPr lang="de-DE" sz="2200" b="1" dirty="0">
                <a:solidFill>
                  <a:srgbClr val="FFFF00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stärken die Gemeinde, </a:t>
            </a:r>
          </a:p>
          <a:p>
            <a:pPr lvl="0" algn="ctr">
              <a:spcBef>
                <a:spcPts val="600"/>
              </a:spcBef>
              <a:defRPr/>
            </a:pPr>
            <a:r>
              <a:rPr lang="de-DE" sz="22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während falsche Propheten </a:t>
            </a:r>
            <a:r>
              <a:rPr lang="de-DE" sz="2200" b="1" dirty="0">
                <a:solidFill>
                  <a:srgbClr val="FF0000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Spaltungen </a:t>
            </a:r>
            <a:br>
              <a:rPr lang="de-DE" sz="22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de-DE" sz="22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der unverfälschten, reinen, </a:t>
            </a:r>
            <a:r>
              <a:rPr lang="de-DE" sz="2200" b="1" dirty="0">
                <a:solidFill>
                  <a:srgbClr val="FF0000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biblischen Lehre </a:t>
            </a:r>
            <a:br>
              <a:rPr lang="de-DE" sz="2200" b="1" dirty="0">
                <a:solidFill>
                  <a:srgbClr val="FF0000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de-DE" sz="22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und </a:t>
            </a:r>
            <a:r>
              <a:rPr lang="de-DE" sz="2200" b="1" dirty="0">
                <a:solidFill>
                  <a:srgbClr val="FF0000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Eigeninteresse </a:t>
            </a:r>
            <a:r>
              <a:rPr lang="de-DE" sz="22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fördern.</a:t>
            </a:r>
            <a:endParaRPr kumimoji="0" lang="en-US" sz="2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glow rad="101600">
                  <a:srgbClr val="721A02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ptos" panose="02110004020202020204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9F93586D-852A-7ADD-29F2-A74AD160A0B8}"/>
              </a:ext>
            </a:extLst>
          </p:cNvPr>
          <p:cNvSpPr txBox="1"/>
          <p:nvPr/>
        </p:nvSpPr>
        <p:spPr>
          <a:xfrm>
            <a:off x="6213282" y="3159018"/>
            <a:ext cx="6272841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de-DE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Paulus warnte die Ältesten von Ephesus davor, </a:t>
            </a:r>
            <a:br>
              <a:rPr lang="de-DE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de-DE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dass unter ihnen </a:t>
            </a:r>
            <a:r>
              <a:rPr lang="de-DE" sz="2000" b="1" dirty="0">
                <a:solidFill>
                  <a:srgbClr val="FF0000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"gefräßige Wölfe" </a:t>
            </a:r>
            <a:r>
              <a:rPr lang="de-DE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sehr schnell erfolgreich auftreten würden (Apg 20,29). </a:t>
            </a:r>
            <a:br>
              <a:rPr lang="de-DE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de-DE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Er warnte die Korinther vor der Existenz </a:t>
            </a:r>
            <a:br>
              <a:rPr lang="de-DE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de-DE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von </a:t>
            </a:r>
            <a:r>
              <a:rPr lang="de-DE" sz="2000" b="1" dirty="0">
                <a:solidFill>
                  <a:srgbClr val="FF0000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"falschen Aposteln" </a:t>
            </a:r>
            <a:r>
              <a:rPr lang="de-DE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(2. Kor 11,13).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glow rad="101600">
                  <a:srgbClr val="721A02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Scrollen: horizontal 1">
            <a:extLst>
              <a:ext uri="{FF2B5EF4-FFF2-40B4-BE49-F238E27FC236}">
                <a16:creationId xmlns:a16="http://schemas.microsoft.com/office/drawing/2014/main" id="{37C07E16-C776-6EF6-BD72-9550D8D7C155}"/>
              </a:ext>
            </a:extLst>
          </p:cNvPr>
          <p:cNvSpPr/>
          <p:nvPr/>
        </p:nvSpPr>
        <p:spPr>
          <a:xfrm>
            <a:off x="101632" y="9153"/>
            <a:ext cx="3193361" cy="1114172"/>
          </a:xfrm>
          <a:prstGeom prst="horizontalScroll">
            <a:avLst/>
          </a:prstGeom>
          <a:solidFill>
            <a:srgbClr val="C39300">
              <a:alpha val="86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895350"/>
            <a:r>
              <a:rPr lang="de-DE" sz="2000" b="1" i="1" noProof="0" dirty="0">
                <a:solidFill>
                  <a:schemeClr val="tx1"/>
                </a:solidFill>
                <a:latin typeface="Candara" panose="020E0502030303020204" pitchFamily="34" charset="0"/>
              </a:rPr>
              <a:t>Do, 22</a:t>
            </a:r>
            <a:r>
              <a:rPr lang="de-DE" sz="2000" b="1" i="1" dirty="0">
                <a:solidFill>
                  <a:schemeClr val="tx1"/>
                </a:solidFill>
                <a:latin typeface="Candara" panose="020E0502030303020204" pitchFamily="34" charset="0"/>
              </a:rPr>
              <a:t>. Okt</a:t>
            </a:r>
            <a:r>
              <a:rPr lang="de-DE" sz="2000" b="1" i="1" noProof="0" dirty="0">
                <a:solidFill>
                  <a:schemeClr val="tx1"/>
                </a:solidFill>
                <a:latin typeface="Candara" panose="020E0502030303020204" pitchFamily="34" charset="0"/>
              </a:rPr>
              <a:t> –</a:t>
            </a:r>
            <a:r>
              <a:rPr lang="de-DE" sz="2000" b="1" i="1" dirty="0">
                <a:solidFill>
                  <a:schemeClr val="tx1"/>
                </a:solidFill>
                <a:latin typeface="Candara" panose="020E0502030303020204" pitchFamily="34" charset="0"/>
              </a:rPr>
              <a:t>  </a:t>
            </a:r>
            <a:br>
              <a:rPr lang="de-DE" sz="2000" b="1" i="1" dirty="0">
                <a:solidFill>
                  <a:schemeClr val="tx1"/>
                </a:solidFill>
                <a:latin typeface="Candara" panose="020E0502030303020204" pitchFamily="34" charset="0"/>
              </a:rPr>
            </a:br>
            <a:r>
              <a:rPr lang="de-DE" sz="2000" b="1" i="1" dirty="0">
                <a:solidFill>
                  <a:schemeClr val="tx1"/>
                </a:solidFill>
                <a:latin typeface="Candara" panose="020E0502030303020204" pitchFamily="34" charset="0"/>
              </a:rPr>
              <a:t>Falsche Propheten im NT</a:t>
            </a:r>
            <a:endParaRPr lang="de-DE" sz="2000" b="1" i="1" noProof="0" dirty="0">
              <a:solidFill>
                <a:schemeClr val="tx1"/>
              </a:solidFill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6843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28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75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7" grpId="0"/>
      <p:bldP spid="11" grpId="0"/>
      <p:bldP spid="2" grpId="0" uiExpand="1" build="p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 t="-17000" b="-17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EEC90C8-2FF1-4703-185F-81A12B3381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74D70A7A-6991-E230-473F-B9E947772721}"/>
              </a:ext>
            </a:extLst>
          </p:cNvPr>
          <p:cNvSpPr txBox="1"/>
          <p:nvPr/>
        </p:nvSpPr>
        <p:spPr>
          <a:xfrm>
            <a:off x="3572932" y="-62755"/>
            <a:ext cx="8619067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 contourW="19050">
              <a:bevelT w="38100" h="38100"/>
              <a:contourClr>
                <a:schemeClr val="bg1"/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1000" normalizeH="0" baseline="0" noProof="0" dirty="0">
                <a:ln w="13462">
                  <a:noFill/>
                  <a:prstDash val="solid"/>
                </a:ln>
                <a:solidFill>
                  <a:srgbClr val="FFFF00"/>
                </a:solidFill>
                <a:effectLst>
                  <a:outerShdw dist="50800" dir="2700000" algn="bl" rotWithShape="0">
                    <a:srgbClr val="166E40"/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FALSCHE PROPHETEN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937A0329-1AE7-DF36-9D88-B961224C9F5C}"/>
              </a:ext>
            </a:extLst>
          </p:cNvPr>
          <p:cNvSpPr txBox="1"/>
          <p:nvPr/>
        </p:nvSpPr>
        <p:spPr>
          <a:xfrm>
            <a:off x="2972875" y="587492"/>
            <a:ext cx="921912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andara" panose="020E0502030303020204" pitchFamily="34" charset="0"/>
              </a:rPr>
              <a:t>“</a:t>
            </a:r>
            <a:r>
              <a:rPr lang="de-DE" sz="2000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ndara" panose="020E0502030303020204" pitchFamily="34" charset="0"/>
              </a:rPr>
              <a:t>Ihr Lieben, glaubt nicht einem jeden Geist, sondern prüft die Geister, </a:t>
            </a:r>
            <a:br>
              <a:rPr lang="de-DE" sz="2000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ndara" panose="020E0502030303020204" pitchFamily="34" charset="0"/>
              </a:rPr>
            </a:br>
            <a:r>
              <a:rPr lang="de-DE" sz="2000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ndara" panose="020E0502030303020204" pitchFamily="34" charset="0"/>
              </a:rPr>
              <a:t>ob sie von GOTT sind; denn viele falsche Propheten sind hinausgegangen in die Welt.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andara" panose="020E0502030303020204" pitchFamily="34" charset="0"/>
              </a:rPr>
              <a:t>”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andara" panose="020E0502030303020204" pitchFamily="34" charset="0"/>
              </a:rPr>
              <a:t>(1. Joh 4:1)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92C2F847-4621-64CD-02CC-706ED6363D21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5582" y="1393882"/>
            <a:ext cx="3952568" cy="2211556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B8DF3648-B07A-5DE5-8D2D-BCA002C6A82E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46568" y="1201005"/>
            <a:ext cx="3276307" cy="3987986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72A48432-7DE4-CBE2-3723-92F35F8DDD17}"/>
              </a:ext>
            </a:extLst>
          </p:cNvPr>
          <p:cNvSpPr txBox="1"/>
          <p:nvPr/>
        </p:nvSpPr>
        <p:spPr>
          <a:xfrm>
            <a:off x="-297702" y="3875995"/>
            <a:ext cx="6073027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spcBef>
                <a:spcPts val="600"/>
              </a:spcBef>
              <a:defRPr/>
            </a:pPr>
            <a:r>
              <a:rPr lang="de-DE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Wir Gläubigen sind dazu berufen, </a:t>
            </a:r>
            <a:br>
              <a:rPr lang="de-DE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de-DE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die Propheten zu prüfen </a:t>
            </a:r>
            <a:br>
              <a:rPr lang="de-DE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de-DE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und sicherzustellen, </a:t>
            </a:r>
            <a:br>
              <a:rPr lang="de-DE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de-DE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dass all ihre Botschaften </a:t>
            </a:r>
            <a:br>
              <a:rPr lang="de-DE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de-DE" sz="2000" b="1" dirty="0">
                <a:solidFill>
                  <a:srgbClr val="FFFF00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mit der Schrift </a:t>
            </a:r>
            <a:r>
              <a:rPr lang="de-DE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und </a:t>
            </a:r>
            <a:r>
              <a:rPr lang="de-DE" sz="2000" b="1" dirty="0">
                <a:solidFill>
                  <a:srgbClr val="FFFF00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auf CHRISTUS zentriert </a:t>
            </a:r>
            <a:r>
              <a:rPr lang="de-DE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übereinstimmen.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glow rad="101600">
                  <a:srgbClr val="721A02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2A21F719-4E17-AD4E-BD00-770540F778BA}"/>
              </a:ext>
            </a:extLst>
          </p:cNvPr>
          <p:cNvSpPr txBox="1"/>
          <p:nvPr/>
        </p:nvSpPr>
        <p:spPr>
          <a:xfrm>
            <a:off x="5498969" y="5021590"/>
            <a:ext cx="669303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spcBef>
                <a:spcPts val="600"/>
              </a:spcBef>
              <a:defRPr/>
            </a:pPr>
            <a:r>
              <a:rPr lang="de-DE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Unsere einzige </a:t>
            </a:r>
            <a:r>
              <a:rPr lang="de-DE" sz="2000" b="1" dirty="0">
                <a:solidFill>
                  <a:srgbClr val="FFFF00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Verteidigung</a:t>
            </a:r>
            <a:r>
              <a:rPr lang="de-DE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gegen falsche Propheten (und gegen die bösen Mächte, die sie lenken) </a:t>
            </a:r>
            <a:br>
              <a:rPr lang="de-DE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de-DE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besteht darin, die </a:t>
            </a:r>
            <a:r>
              <a:rPr lang="de-DE" sz="2000" b="1" dirty="0">
                <a:solidFill>
                  <a:srgbClr val="FFFF00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geistliche Waffenrüstung </a:t>
            </a:r>
            <a:r>
              <a:rPr lang="de-DE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anzuziehen, die </a:t>
            </a:r>
            <a:r>
              <a:rPr lang="de-DE" sz="2000" b="1" dirty="0">
                <a:solidFill>
                  <a:srgbClr val="FFFF00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GOTT für uns bereitgestellt </a:t>
            </a:r>
            <a:r>
              <a:rPr lang="de-DE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hat (Eph. 6,10-18).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glow rad="101600">
                  <a:srgbClr val="721A02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Scrollen: horizontal 1">
            <a:extLst>
              <a:ext uri="{FF2B5EF4-FFF2-40B4-BE49-F238E27FC236}">
                <a16:creationId xmlns:a16="http://schemas.microsoft.com/office/drawing/2014/main" id="{CF1E10FB-E40E-BC42-9787-48DD058D0475}"/>
              </a:ext>
            </a:extLst>
          </p:cNvPr>
          <p:cNvSpPr/>
          <p:nvPr/>
        </p:nvSpPr>
        <p:spPr>
          <a:xfrm>
            <a:off x="101632" y="9153"/>
            <a:ext cx="3193361" cy="1114172"/>
          </a:xfrm>
          <a:prstGeom prst="horizontalScroll">
            <a:avLst/>
          </a:prstGeom>
          <a:solidFill>
            <a:srgbClr val="C39300">
              <a:alpha val="86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895350"/>
            <a:r>
              <a:rPr lang="de-DE" sz="2000" b="1" i="1" noProof="0" dirty="0">
                <a:solidFill>
                  <a:schemeClr val="tx1"/>
                </a:solidFill>
                <a:latin typeface="Candara" panose="020E0502030303020204" pitchFamily="34" charset="0"/>
              </a:rPr>
              <a:t>Do, 22</a:t>
            </a:r>
            <a:r>
              <a:rPr lang="de-DE" sz="2000" b="1" i="1" dirty="0">
                <a:solidFill>
                  <a:schemeClr val="tx1"/>
                </a:solidFill>
                <a:latin typeface="Candara" panose="020E0502030303020204" pitchFamily="34" charset="0"/>
              </a:rPr>
              <a:t>. Okt</a:t>
            </a:r>
            <a:r>
              <a:rPr lang="de-DE" sz="2000" b="1" i="1" noProof="0" dirty="0">
                <a:solidFill>
                  <a:schemeClr val="tx1"/>
                </a:solidFill>
                <a:latin typeface="Candara" panose="020E0502030303020204" pitchFamily="34" charset="0"/>
              </a:rPr>
              <a:t> –</a:t>
            </a:r>
            <a:r>
              <a:rPr lang="de-DE" sz="2000" b="1" i="1" dirty="0">
                <a:solidFill>
                  <a:schemeClr val="tx1"/>
                </a:solidFill>
                <a:latin typeface="Candara" panose="020E0502030303020204" pitchFamily="34" charset="0"/>
              </a:rPr>
              <a:t>  </a:t>
            </a:r>
            <a:br>
              <a:rPr lang="de-DE" sz="2000" b="1" i="1" dirty="0">
                <a:solidFill>
                  <a:schemeClr val="tx1"/>
                </a:solidFill>
                <a:latin typeface="Candara" panose="020E0502030303020204" pitchFamily="34" charset="0"/>
              </a:rPr>
            </a:br>
            <a:r>
              <a:rPr lang="de-DE" sz="2000" b="1" i="1" dirty="0">
                <a:solidFill>
                  <a:schemeClr val="tx1"/>
                </a:solidFill>
                <a:latin typeface="Candara" panose="020E0502030303020204" pitchFamily="34" charset="0"/>
              </a:rPr>
              <a:t>Falsche Propheten im NT</a:t>
            </a:r>
            <a:endParaRPr lang="de-DE" sz="2000" b="1" i="1" noProof="0" dirty="0">
              <a:solidFill>
                <a:schemeClr val="tx1"/>
              </a:solidFill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2673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20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 t="-17000" b="-17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62363B0-961D-9ADC-E261-BB8F4DFD2A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4ECA8CBB-E905-E0BE-ADD7-7D6E43D8385F}"/>
              </a:ext>
            </a:extLst>
          </p:cNvPr>
          <p:cNvSpPr txBox="1"/>
          <p:nvPr/>
        </p:nvSpPr>
        <p:spPr>
          <a:xfrm>
            <a:off x="3572932" y="-62755"/>
            <a:ext cx="8619067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 contourW="19050">
              <a:bevelT w="38100" h="38100"/>
              <a:contourClr>
                <a:schemeClr val="bg1"/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1000" normalizeH="0" baseline="0" noProof="0" dirty="0">
                <a:ln w="13462">
                  <a:noFill/>
                  <a:prstDash val="solid"/>
                </a:ln>
                <a:solidFill>
                  <a:srgbClr val="FFFF00"/>
                </a:solidFill>
                <a:effectLst>
                  <a:outerShdw dist="50800" dir="2700000" algn="bl" rotWithShape="0">
                    <a:srgbClr val="166E40"/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FALSCHE PROPHETEN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96C80A87-5CC4-CBDA-DF48-33A9D1FB5942}"/>
              </a:ext>
            </a:extLst>
          </p:cNvPr>
          <p:cNvSpPr txBox="1"/>
          <p:nvPr/>
        </p:nvSpPr>
        <p:spPr>
          <a:xfrm>
            <a:off x="2972875" y="587492"/>
            <a:ext cx="921912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andara" panose="020E0502030303020204" pitchFamily="34" charset="0"/>
              </a:rPr>
              <a:t>“</a:t>
            </a:r>
            <a:r>
              <a:rPr lang="de-DE" sz="2000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ndara" panose="020E0502030303020204" pitchFamily="34" charset="0"/>
              </a:rPr>
              <a:t>Ihr Lieben, glaubt nicht einem jeden Geist, sondern prüft die Geister, </a:t>
            </a:r>
            <a:br>
              <a:rPr lang="de-DE" sz="2000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ndara" panose="020E0502030303020204" pitchFamily="34" charset="0"/>
              </a:rPr>
            </a:br>
            <a:r>
              <a:rPr lang="de-DE" sz="2000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ndara" panose="020E0502030303020204" pitchFamily="34" charset="0"/>
              </a:rPr>
              <a:t>ob sie von GOTT sind; denn viele falsche Propheten sind hinausgegangen in die Welt.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andara" panose="020E0502030303020204" pitchFamily="34" charset="0"/>
              </a:rPr>
              <a:t>”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andara" panose="020E0502030303020204" pitchFamily="34" charset="0"/>
              </a:rPr>
              <a:t>(1. Joh 4:1)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4DF1F994-36B2-F246-9FA1-3D7BBCF1C347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46568" y="1201005"/>
            <a:ext cx="3276307" cy="3987986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20" name="CuadroTexto 19">
            <a:extLst>
              <a:ext uri="{FF2B5EF4-FFF2-40B4-BE49-F238E27FC236}">
                <a16:creationId xmlns:a16="http://schemas.microsoft.com/office/drawing/2014/main" id="{06B318F2-CAAF-4986-6865-7DC96A42F045}"/>
              </a:ext>
            </a:extLst>
          </p:cNvPr>
          <p:cNvSpPr txBox="1"/>
          <p:nvPr/>
        </p:nvSpPr>
        <p:spPr>
          <a:xfrm>
            <a:off x="-42708" y="1285025"/>
            <a:ext cx="8420151" cy="54784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spcBef>
                <a:spcPts val="600"/>
              </a:spcBef>
              <a:defRPr/>
            </a:pPr>
            <a:r>
              <a:rPr lang="de-DE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(Eph. 6,10-18):</a:t>
            </a:r>
            <a:br>
              <a:rPr lang="de-DE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de-DE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„ Zuletzt: Seid </a:t>
            </a:r>
            <a:r>
              <a:rPr lang="de-DE" sz="2000" b="1" dirty="0">
                <a:solidFill>
                  <a:srgbClr val="FFFF00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stark in dem HERRN </a:t>
            </a:r>
            <a:r>
              <a:rPr lang="de-DE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und in der </a:t>
            </a:r>
            <a:r>
              <a:rPr lang="de-DE" sz="2000" b="1" dirty="0">
                <a:solidFill>
                  <a:srgbClr val="FFFF00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Macht Seiner Stärke</a:t>
            </a:r>
            <a:r>
              <a:rPr lang="de-DE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. </a:t>
            </a:r>
            <a:br>
              <a:rPr lang="de-DE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de-DE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Zieht an die </a:t>
            </a:r>
            <a:r>
              <a:rPr lang="de-DE" sz="2000" b="1" dirty="0">
                <a:solidFill>
                  <a:srgbClr val="FFFF00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Waffenrüstung GOTTES</a:t>
            </a:r>
            <a:r>
              <a:rPr lang="de-DE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damit ihr bestehen könnt gegen </a:t>
            </a:r>
            <a:br>
              <a:rPr lang="de-DE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de-DE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die listigen Anschläge des Teufels. Denn wir haben nicht mit Fleisch und Blut zu kämpfen, sondern mit Mächtigen und Gewaltigen, </a:t>
            </a:r>
            <a:br>
              <a:rPr lang="de-DE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de-DE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mit den Herren der Welt, die über diese Finsternis herrschen, </a:t>
            </a:r>
            <a:br>
              <a:rPr lang="de-DE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de-DE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mit den bösen Geistern unter dem Himmel. </a:t>
            </a:r>
          </a:p>
          <a:p>
            <a:pPr lvl="0" algn="ctr">
              <a:spcBef>
                <a:spcPts val="600"/>
              </a:spcBef>
              <a:defRPr/>
            </a:pPr>
            <a:r>
              <a:rPr lang="de-DE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Deshalb ergreift die </a:t>
            </a:r>
            <a:r>
              <a:rPr lang="de-DE" sz="2000" b="1" dirty="0">
                <a:solidFill>
                  <a:srgbClr val="FFFF00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WAFFENRÜSTUNG GOTTES, </a:t>
            </a:r>
            <a:br>
              <a:rPr lang="de-DE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de-DE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damit ihr an dem bösen Tag Widerstand leisten und alles überwinden und das Feld behalten könnt. </a:t>
            </a:r>
          </a:p>
          <a:p>
            <a:pPr lvl="0" algn="ctr">
              <a:spcBef>
                <a:spcPts val="600"/>
              </a:spcBef>
              <a:defRPr/>
            </a:pPr>
            <a:r>
              <a:rPr lang="de-DE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 </a:t>
            </a:r>
            <a:r>
              <a:rPr lang="de-DE" sz="2000" b="1" dirty="0">
                <a:solidFill>
                  <a:srgbClr val="FFFF00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steht nun fest</a:t>
            </a:r>
            <a:r>
              <a:rPr lang="de-DE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de-DE" sz="2000" b="1" dirty="0">
                <a:solidFill>
                  <a:srgbClr val="FFFF00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umgürtet</a:t>
            </a:r>
            <a:r>
              <a:rPr lang="de-DE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 euren </a:t>
            </a:r>
            <a:r>
              <a:rPr lang="de-DE" sz="2000" b="1" dirty="0">
                <a:solidFill>
                  <a:srgbClr val="FFFF00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Lenden</a:t>
            </a:r>
            <a:r>
              <a:rPr lang="de-DE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mit </a:t>
            </a:r>
            <a:r>
              <a:rPr lang="de-DE" sz="2000" b="1" dirty="0">
                <a:solidFill>
                  <a:srgbClr val="FFFF00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WAHRHEIT </a:t>
            </a:r>
            <a:br>
              <a:rPr lang="de-DE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de-DE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und angetan mit dem </a:t>
            </a:r>
            <a:r>
              <a:rPr lang="de-DE" sz="2000" b="1" dirty="0">
                <a:solidFill>
                  <a:srgbClr val="FFFF00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Panzer der GERECHTIGKEIT </a:t>
            </a:r>
            <a:br>
              <a:rPr lang="de-DE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de-DE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und </a:t>
            </a:r>
            <a:r>
              <a:rPr lang="de-DE" sz="2000" b="1" dirty="0">
                <a:solidFill>
                  <a:srgbClr val="FFFF00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beschuht</a:t>
            </a:r>
            <a:r>
              <a:rPr lang="de-DE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 den </a:t>
            </a:r>
            <a:r>
              <a:rPr lang="de-DE" sz="2000" b="1" dirty="0">
                <a:solidFill>
                  <a:srgbClr val="FFFF00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Füßen</a:t>
            </a:r>
            <a:r>
              <a:rPr lang="de-DE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bereit für das </a:t>
            </a:r>
            <a:r>
              <a:rPr lang="de-DE" sz="2000" b="1" dirty="0">
                <a:solidFill>
                  <a:srgbClr val="FFFF00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Evangelium des Friedens</a:t>
            </a:r>
            <a:r>
              <a:rPr lang="de-DE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. Vor allen Dingen aber ergreift den </a:t>
            </a:r>
            <a:r>
              <a:rPr lang="de-DE" sz="2000" b="1" dirty="0">
                <a:solidFill>
                  <a:srgbClr val="FFFF00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Schild des Glaubens, </a:t>
            </a:r>
            <a:br>
              <a:rPr lang="de-DE" sz="2000" b="1" dirty="0">
                <a:solidFill>
                  <a:srgbClr val="FFFF00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de-DE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mit dem ihr </a:t>
            </a:r>
            <a:r>
              <a:rPr lang="de-DE" sz="2000" b="1" dirty="0">
                <a:solidFill>
                  <a:srgbClr val="FFFF00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auslöschen könnt </a:t>
            </a:r>
            <a:r>
              <a:rPr lang="de-DE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alle feurigen Pfeile des Bösen, </a:t>
            </a:r>
            <a:br>
              <a:rPr lang="de-DE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de-DE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und nehmt den </a:t>
            </a:r>
            <a:r>
              <a:rPr lang="de-DE" sz="2000" b="1" dirty="0">
                <a:solidFill>
                  <a:srgbClr val="FFFF00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Helm des Heils </a:t>
            </a:r>
            <a:r>
              <a:rPr lang="de-DE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und das </a:t>
            </a:r>
            <a:r>
              <a:rPr lang="de-DE" sz="2000" b="1" dirty="0">
                <a:solidFill>
                  <a:srgbClr val="FFFF00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Schwert des Geistes, </a:t>
            </a:r>
            <a:br>
              <a:rPr lang="de-DE" sz="2000" b="1" dirty="0">
                <a:solidFill>
                  <a:srgbClr val="FFFF00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de-DE" sz="2000" b="1" dirty="0">
                <a:solidFill>
                  <a:srgbClr val="FFFF00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welches ist das Wort Gottes. 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glow rad="101600">
                  <a:srgbClr val="721A02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ptos" panose="02110004020202020204"/>
            </a:endParaRPr>
          </a:p>
        </p:txBody>
      </p:sp>
      <p:sp>
        <p:nvSpPr>
          <p:cNvPr id="2" name="Scrollen: horizontal 1">
            <a:extLst>
              <a:ext uri="{FF2B5EF4-FFF2-40B4-BE49-F238E27FC236}">
                <a16:creationId xmlns:a16="http://schemas.microsoft.com/office/drawing/2014/main" id="{FB04342B-F062-ABC1-EB6C-5BAADF67F96F}"/>
              </a:ext>
            </a:extLst>
          </p:cNvPr>
          <p:cNvSpPr/>
          <p:nvPr/>
        </p:nvSpPr>
        <p:spPr>
          <a:xfrm>
            <a:off x="101632" y="9153"/>
            <a:ext cx="3193361" cy="1114172"/>
          </a:xfrm>
          <a:prstGeom prst="horizontalScroll">
            <a:avLst/>
          </a:prstGeom>
          <a:solidFill>
            <a:srgbClr val="C39300">
              <a:alpha val="86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895350"/>
            <a:r>
              <a:rPr lang="de-DE" sz="2000" b="1" i="1" noProof="0" dirty="0">
                <a:solidFill>
                  <a:schemeClr val="tx1"/>
                </a:solidFill>
                <a:latin typeface="Candara" panose="020E0502030303020204" pitchFamily="34" charset="0"/>
              </a:rPr>
              <a:t>Do, 22</a:t>
            </a:r>
            <a:r>
              <a:rPr lang="de-DE" sz="2000" b="1" i="1" dirty="0">
                <a:solidFill>
                  <a:schemeClr val="tx1"/>
                </a:solidFill>
                <a:latin typeface="Candara" panose="020E0502030303020204" pitchFamily="34" charset="0"/>
              </a:rPr>
              <a:t>. Okt</a:t>
            </a:r>
            <a:r>
              <a:rPr lang="de-DE" sz="2000" b="1" i="1" noProof="0" dirty="0">
                <a:solidFill>
                  <a:schemeClr val="tx1"/>
                </a:solidFill>
                <a:latin typeface="Candara" panose="020E0502030303020204" pitchFamily="34" charset="0"/>
              </a:rPr>
              <a:t> –</a:t>
            </a:r>
            <a:r>
              <a:rPr lang="de-DE" sz="2000" b="1" i="1" dirty="0">
                <a:solidFill>
                  <a:schemeClr val="tx1"/>
                </a:solidFill>
                <a:latin typeface="Candara" panose="020E0502030303020204" pitchFamily="34" charset="0"/>
              </a:rPr>
              <a:t>  </a:t>
            </a:r>
            <a:br>
              <a:rPr lang="de-DE" sz="2000" b="1" i="1" dirty="0">
                <a:solidFill>
                  <a:schemeClr val="tx1"/>
                </a:solidFill>
                <a:latin typeface="Candara" panose="020E0502030303020204" pitchFamily="34" charset="0"/>
              </a:rPr>
            </a:br>
            <a:r>
              <a:rPr lang="de-DE" sz="2000" b="1" i="1" dirty="0">
                <a:solidFill>
                  <a:schemeClr val="tx1"/>
                </a:solidFill>
                <a:latin typeface="Candara" panose="020E0502030303020204" pitchFamily="34" charset="0"/>
              </a:rPr>
              <a:t>Falsche Propheten im NT</a:t>
            </a:r>
            <a:endParaRPr lang="de-DE" sz="2000" b="1" i="1" noProof="0" dirty="0">
              <a:solidFill>
                <a:schemeClr val="tx1"/>
              </a:solidFill>
              <a:latin typeface="Candara" panose="020E0502030303020204" pitchFamily="34" charset="0"/>
            </a:endParaRP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ADDE62E0-215A-50C6-FFDC-71C9F4A3DA75}"/>
              </a:ext>
            </a:extLst>
          </p:cNvPr>
          <p:cNvSpPr txBox="1"/>
          <p:nvPr/>
        </p:nvSpPr>
        <p:spPr>
          <a:xfrm>
            <a:off x="7882465" y="4534183"/>
            <a:ext cx="4400285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e-DE" sz="2000" b="1" dirty="0">
                <a:solidFill>
                  <a:srgbClr val="FFFF00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BETET allezeit </a:t>
            </a:r>
            <a:br>
              <a:rPr lang="de-DE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de-DE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mit allem </a:t>
            </a:r>
            <a:r>
              <a:rPr lang="de-DE" sz="2000" b="1" dirty="0">
                <a:solidFill>
                  <a:srgbClr val="FFFF00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Bitten</a:t>
            </a:r>
            <a:r>
              <a:rPr lang="de-DE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und </a:t>
            </a:r>
            <a:r>
              <a:rPr lang="de-DE" sz="2000" b="1" dirty="0">
                <a:solidFill>
                  <a:srgbClr val="FFFF00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Flehen</a:t>
            </a:r>
            <a:r>
              <a:rPr lang="de-DE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de-DE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de-DE" sz="2000" b="1" dirty="0">
                <a:solidFill>
                  <a:srgbClr val="FFFF00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 Geist </a:t>
            </a:r>
            <a:br>
              <a:rPr lang="de-DE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de-DE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und </a:t>
            </a:r>
            <a:r>
              <a:rPr lang="de-DE" sz="2000" b="1" dirty="0">
                <a:solidFill>
                  <a:srgbClr val="FFFF00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WACHT</a:t>
            </a:r>
            <a:r>
              <a:rPr lang="de-DE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dazu mit aller </a:t>
            </a:r>
            <a:r>
              <a:rPr lang="de-DE" sz="2000" b="1" dirty="0">
                <a:solidFill>
                  <a:srgbClr val="FFFF00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Beharrlichkeit </a:t>
            </a:r>
            <a:r>
              <a:rPr lang="de-DE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und </a:t>
            </a:r>
            <a:r>
              <a:rPr lang="de-DE" sz="2000" b="1" dirty="0">
                <a:solidFill>
                  <a:srgbClr val="FFFF00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Flehen</a:t>
            </a:r>
            <a:r>
              <a:rPr lang="de-DE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de-DE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de-DE" sz="2000" b="1" dirty="0">
                <a:solidFill>
                  <a:srgbClr val="FFFF00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für alle Heiligen.“</a:t>
            </a:r>
            <a:endParaRPr lang="de-DE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1160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B6C0C2B-AE9B-B294-A088-9B99A9EDF5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id="{3AEDFAEC-0AE8-81E5-04DD-78F3F60F89E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-84563" y="-17478"/>
            <a:ext cx="12290252" cy="6877245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F63B2F87-131F-5F61-2113-78A28EBC8926}"/>
              </a:ext>
            </a:extLst>
          </p:cNvPr>
          <p:cNvSpPr txBox="1"/>
          <p:nvPr/>
        </p:nvSpPr>
        <p:spPr>
          <a:xfrm>
            <a:off x="5283538" y="1374430"/>
            <a:ext cx="6805681" cy="5047536"/>
          </a:xfrm>
          <a:prstGeom prst="rect">
            <a:avLst/>
          </a:prstGeom>
          <a:solidFill>
            <a:srgbClr val="7C3418">
              <a:alpha val="72000"/>
            </a:srgbClr>
          </a:solidFill>
          <a:effectLst>
            <a:softEdge rad="127000"/>
          </a:effectLst>
        </p:spPr>
        <p:txBody>
          <a:bodyPr wrap="square">
            <a:spAutoFit/>
          </a:bodyPr>
          <a:lstStyle/>
          <a:p>
            <a:pPr lvl="0" algn="ctr">
              <a:spcBef>
                <a:spcPts val="600"/>
              </a:spcBef>
              <a:defRPr/>
            </a:pPr>
            <a:endParaRPr kumimoji="0" lang="en-US" sz="26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20000"/>
                  <a:lumOff val="80000"/>
                </a:schemeClr>
              </a:solidFill>
              <a:effectLst/>
              <a:uLnTx/>
              <a:uFillTx/>
              <a:latin typeface="Constantia" panose="02030602050306030303" pitchFamily="18" charset="0"/>
            </a:endParaRPr>
          </a:p>
          <a:p>
            <a:pPr lvl="0" algn="ctr">
              <a:spcBef>
                <a:spcPts val="600"/>
              </a:spcBef>
              <a:defRPr/>
            </a:pP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uLnTx/>
                <a:uFillTx/>
                <a:latin typeface="Constantia" panose="02030602050306030303" pitchFamily="18" charset="0"/>
              </a:rPr>
              <a:t>“</a:t>
            </a:r>
            <a:r>
              <a:rPr lang="de-DE" sz="26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Constantia" panose="02030602050306030303" pitchFamily="18" charset="0"/>
              </a:rPr>
              <a:t>Patriarchen, Propheten und Apostel sprachen, wie sie vom </a:t>
            </a:r>
            <a:r>
              <a:rPr lang="de-DE" sz="2600" b="1" dirty="0">
                <a:solidFill>
                  <a:srgbClr val="FFFF00"/>
                </a:solidFill>
                <a:latin typeface="Constantia" panose="02030602050306030303" pitchFamily="18" charset="0"/>
              </a:rPr>
              <a:t>HEILIGEN GEIST </a:t>
            </a:r>
            <a:r>
              <a:rPr lang="de-DE" sz="26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Constantia" panose="02030602050306030303" pitchFamily="18" charset="0"/>
              </a:rPr>
              <a:t>bewegt wurden und sie erklärten deutlich, dass sie weder aus eigener Kraft </a:t>
            </a:r>
            <a:br>
              <a:rPr lang="de-DE" sz="26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Constantia" panose="02030602050306030303" pitchFamily="18" charset="0"/>
              </a:rPr>
            </a:br>
            <a:r>
              <a:rPr lang="de-DE" sz="26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Constantia" panose="02030602050306030303" pitchFamily="18" charset="0"/>
              </a:rPr>
              <a:t>noch in ihrem eigenen Namen gesprochen hatten. Sie wünschten, </a:t>
            </a:r>
            <a:br>
              <a:rPr lang="de-DE" sz="26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Constantia" panose="02030602050306030303" pitchFamily="18" charset="0"/>
              </a:rPr>
            </a:br>
            <a:r>
              <a:rPr lang="de-DE" sz="26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Constantia" panose="02030602050306030303" pitchFamily="18" charset="0"/>
              </a:rPr>
              <a:t>dass ihnen kein Ruhm zugeschrieben würde, dass niemand sie als Urheber </a:t>
            </a:r>
            <a:br>
              <a:rPr lang="de-DE" sz="26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Constantia" panose="02030602050306030303" pitchFamily="18" charset="0"/>
              </a:rPr>
            </a:br>
            <a:r>
              <a:rPr lang="de-DE" sz="26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Constantia" panose="02030602050306030303" pitchFamily="18" charset="0"/>
              </a:rPr>
              <a:t>von irgendetwas ansehen könne, </a:t>
            </a:r>
            <a:br>
              <a:rPr lang="de-DE" sz="26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Constantia" panose="02030602050306030303" pitchFamily="18" charset="0"/>
              </a:rPr>
            </a:br>
            <a:r>
              <a:rPr lang="de-DE" sz="26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Constantia" panose="02030602050306030303" pitchFamily="18" charset="0"/>
              </a:rPr>
              <a:t>an dem sie sich erfreuen könnten. …„</a:t>
            </a:r>
          </a:p>
          <a:p>
            <a:pPr lvl="0" algn="ctr">
              <a:spcBef>
                <a:spcPts val="600"/>
              </a:spcBef>
              <a:defRPr/>
            </a:pPr>
            <a:endParaRPr kumimoji="0" lang="en-US" sz="26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20000"/>
                  <a:lumOff val="80000"/>
                </a:schemeClr>
              </a:solidFill>
              <a:effectLst/>
              <a:uLnTx/>
              <a:uFillTx/>
              <a:latin typeface="Constantia" panose="02030602050306030303" pitchFamily="18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0A4C2D7-DAAC-8187-F84F-051BD605106B}"/>
              </a:ext>
            </a:extLst>
          </p:cNvPr>
          <p:cNvSpPr txBox="1"/>
          <p:nvPr/>
        </p:nvSpPr>
        <p:spPr>
          <a:xfrm rot="16200000">
            <a:off x="-2665101" y="3670143"/>
            <a:ext cx="571297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</a:t>
            </a:r>
            <a:r>
              <a:rPr lang="en-US" sz="16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Aptos" panose="02110004020202020204"/>
              </a:rPr>
              <a:t>.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G</a:t>
            </a:r>
            <a:r>
              <a:rPr lang="en-US" sz="16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Aptos" panose="02110004020202020204"/>
              </a:rPr>
              <a:t>.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White,</a:t>
            </a:r>
            <a:r>
              <a:rPr lang="en-US" sz="1600" b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To Be Like JESUS (So </a:t>
            </a:r>
            <a:r>
              <a:rPr lang="en-US" sz="1600" b="1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zu</a:t>
            </a:r>
            <a:r>
              <a:rPr lang="en-US" sz="1600" b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sein </a:t>
            </a:r>
            <a:r>
              <a:rPr lang="en-US" sz="1600" b="1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wie</a:t>
            </a:r>
            <a:r>
              <a:rPr lang="en-US" sz="1600" b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JESUS), 30.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Juli</a:t>
            </a:r>
          </a:p>
        </p:txBody>
      </p:sp>
    </p:spTree>
    <p:extLst>
      <p:ext uri="{BB962C8B-B14F-4D97-AF65-F5344CB8AC3E}">
        <p14:creationId xmlns:p14="http://schemas.microsoft.com/office/powerpoint/2010/main" val="3570228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2A46836-252C-EBC6-0F7F-26B5B6C535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id="{7102B4D1-B7BF-9706-88B1-C6D2A57A5720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85059" y="-17478"/>
            <a:ext cx="12291244" cy="6877245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24032637-1EBE-4D39-AECA-9BA427F9E57B}"/>
              </a:ext>
            </a:extLst>
          </p:cNvPr>
          <p:cNvSpPr txBox="1"/>
          <p:nvPr/>
        </p:nvSpPr>
        <p:spPr>
          <a:xfrm>
            <a:off x="360664" y="4838845"/>
            <a:ext cx="11298980" cy="1938992"/>
          </a:xfrm>
          <a:prstGeom prst="rect">
            <a:avLst/>
          </a:prstGeom>
          <a:solidFill>
            <a:srgbClr val="7C3418">
              <a:alpha val="72000"/>
            </a:srgbClr>
          </a:solidFill>
          <a:effectLst>
            <a:softEdge rad="127000"/>
          </a:effectLst>
        </p:spPr>
        <p:txBody>
          <a:bodyPr wrap="square">
            <a:spAutoFit/>
          </a:bodyPr>
          <a:lstStyle/>
          <a:p>
            <a:pPr lvl="0" algn="ctr">
              <a:spcBef>
                <a:spcPts val="600"/>
              </a:spcBef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“</a:t>
            </a:r>
            <a:r>
              <a:rPr lang="de-DE" sz="2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Constantia" panose="02030602050306030303" pitchFamily="18" charset="0"/>
              </a:rPr>
              <a:t>…Sie waren eifersüchtig auf die </a:t>
            </a:r>
            <a:r>
              <a:rPr lang="de-DE" sz="2400" b="1" dirty="0">
                <a:solidFill>
                  <a:srgbClr val="FFFF00"/>
                </a:solidFill>
                <a:latin typeface="Constantia" panose="02030602050306030303" pitchFamily="18" charset="0"/>
              </a:rPr>
              <a:t>Ehre GOTTES </a:t>
            </a:r>
            <a:r>
              <a:rPr lang="de-DE" sz="2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Constantia" panose="02030602050306030303" pitchFamily="18" charset="0"/>
              </a:rPr>
              <a:t>bedacht, </a:t>
            </a:r>
            <a:br>
              <a:rPr lang="de-DE" sz="2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Constantia" panose="02030602050306030303" pitchFamily="18" charset="0"/>
              </a:rPr>
            </a:br>
            <a:r>
              <a:rPr lang="de-DE" sz="2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Constantia" panose="02030602050306030303" pitchFamily="18" charset="0"/>
              </a:rPr>
              <a:t>dem alle Lobpreisung gebührt. </a:t>
            </a:r>
            <a:br>
              <a:rPr lang="de-DE" sz="2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Constantia" panose="02030602050306030303" pitchFamily="18" charset="0"/>
              </a:rPr>
            </a:br>
            <a:r>
              <a:rPr lang="de-DE" sz="2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Constantia" panose="02030602050306030303" pitchFamily="18" charset="0"/>
              </a:rPr>
              <a:t>Sie erklärten, dass ihre Fähigkeiten und die Botschaften, die sie brachten, </a:t>
            </a:r>
            <a:br>
              <a:rPr lang="de-DE" sz="2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Constantia" panose="02030602050306030303" pitchFamily="18" charset="0"/>
              </a:rPr>
            </a:br>
            <a:r>
              <a:rPr lang="de-DE" sz="2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Constantia" panose="02030602050306030303" pitchFamily="18" charset="0"/>
              </a:rPr>
              <a:t>ihnen als </a:t>
            </a:r>
            <a:r>
              <a:rPr lang="de-DE" sz="2400" b="1" dirty="0">
                <a:solidFill>
                  <a:srgbClr val="FFFF00"/>
                </a:solidFill>
                <a:latin typeface="Constantia" panose="02030602050306030303" pitchFamily="18" charset="0"/>
              </a:rPr>
              <a:t>Repräsentanten</a:t>
            </a:r>
            <a:r>
              <a:rPr lang="de-DE" sz="2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Constantia" panose="02030602050306030303" pitchFamily="18" charset="0"/>
              </a:rPr>
              <a:t> der </a:t>
            </a:r>
            <a:r>
              <a:rPr lang="de-DE" sz="2400" b="1" dirty="0">
                <a:solidFill>
                  <a:srgbClr val="FFFF00"/>
                </a:solidFill>
                <a:latin typeface="Constantia" panose="02030602050306030303" pitchFamily="18" charset="0"/>
              </a:rPr>
              <a:t>Macht GOTTES </a:t>
            </a:r>
            <a:r>
              <a:rPr lang="de-DE" sz="2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Constantia" panose="02030602050306030303" pitchFamily="18" charset="0"/>
              </a:rPr>
              <a:t>gegeben wurden. </a:t>
            </a:r>
            <a:br>
              <a:rPr lang="de-DE" sz="2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Constantia" panose="02030602050306030303" pitchFamily="18" charset="0"/>
              </a:rPr>
            </a:br>
            <a:r>
              <a:rPr lang="de-DE" sz="2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Constantia" panose="02030602050306030303" pitchFamily="18" charset="0"/>
              </a:rPr>
              <a:t>Sie fanden ihre </a:t>
            </a:r>
            <a:r>
              <a:rPr lang="de-DE" sz="2400" b="1" dirty="0">
                <a:solidFill>
                  <a:srgbClr val="FFFF00"/>
                </a:solidFill>
                <a:latin typeface="Constantia" panose="02030602050306030303" pitchFamily="18" charset="0"/>
              </a:rPr>
              <a:t>Autorität</a:t>
            </a:r>
            <a:r>
              <a:rPr lang="de-DE" sz="2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Constantia" panose="02030602050306030303" pitchFamily="18" charset="0"/>
              </a:rPr>
              <a:t> und ihre </a:t>
            </a:r>
            <a:r>
              <a:rPr lang="de-DE" sz="2400" b="1" dirty="0">
                <a:solidFill>
                  <a:srgbClr val="FFFF00"/>
                </a:solidFill>
                <a:latin typeface="Constantia" panose="02030602050306030303" pitchFamily="18" charset="0"/>
              </a:rPr>
              <a:t>Erfüllung in GOTT.“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nstantia" panose="02030602050306030303" pitchFamily="18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C820538C-EAB7-5C4F-D9EE-919996F07284}"/>
              </a:ext>
            </a:extLst>
          </p:cNvPr>
          <p:cNvSpPr txBox="1"/>
          <p:nvPr/>
        </p:nvSpPr>
        <p:spPr>
          <a:xfrm rot="16200000">
            <a:off x="-2665101" y="3670143"/>
            <a:ext cx="571297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</a:t>
            </a:r>
            <a:r>
              <a:rPr lang="en-US" sz="16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Aptos" panose="02110004020202020204"/>
              </a:rPr>
              <a:t>.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G</a:t>
            </a:r>
            <a:r>
              <a:rPr lang="en-US" sz="16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Aptos" panose="02110004020202020204"/>
              </a:rPr>
              <a:t>.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White,</a:t>
            </a:r>
            <a:r>
              <a:rPr lang="en-US" sz="1600" b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To Be Like JESUS (So </a:t>
            </a:r>
            <a:r>
              <a:rPr lang="en-US" sz="1600" b="1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zu</a:t>
            </a:r>
            <a:r>
              <a:rPr lang="en-US" sz="1600" b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sein </a:t>
            </a:r>
            <a:r>
              <a:rPr lang="en-US" sz="1600" b="1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wie</a:t>
            </a:r>
            <a:r>
              <a:rPr lang="en-US" sz="1600" b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JESUS), 30.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Juli</a:t>
            </a:r>
          </a:p>
        </p:txBody>
      </p:sp>
    </p:spTree>
    <p:extLst>
      <p:ext uri="{BB962C8B-B14F-4D97-AF65-F5344CB8AC3E}">
        <p14:creationId xmlns:p14="http://schemas.microsoft.com/office/powerpoint/2010/main" val="3487702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FFBB56B9-1294-15F0-0E84-398EF452E37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hqprint">
            <a:alphaModFix amt="28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44075" y="4061496"/>
            <a:ext cx="2253861" cy="2610270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2E176F28-01C6-48A1-CDFA-94BC6E03D6E4}"/>
              </a:ext>
            </a:extLst>
          </p:cNvPr>
          <p:cNvSpPr txBox="1"/>
          <p:nvPr/>
        </p:nvSpPr>
        <p:spPr>
          <a:xfrm>
            <a:off x="-101598" y="0"/>
            <a:ext cx="12395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kumimoji="0" lang="en-US" sz="3200" b="1" i="0" u="none" strike="noStrike" kern="1200" cap="none" spc="0" normalizeH="0" baseline="0" noProof="0" dirty="0">
                <a:ln w="6600">
                  <a:solidFill>
                    <a:srgbClr val="B83E0A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5F3B1F"/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ANHANG: </a:t>
            </a:r>
            <a:r>
              <a:rPr lang="de-DE" sz="3200" b="1" dirty="0">
                <a:ln w="6600">
                  <a:solidFill>
                    <a:srgbClr val="B83E0A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FCC00"/>
                  </a:outerShdw>
                </a:effectLst>
              </a:rPr>
              <a:t>DIE GRUNDPRINZIPIEN DES DIENSTES VON E.G. WHITE</a:t>
            </a:r>
            <a:endParaRPr kumimoji="0" lang="en-US" sz="3600" b="1" i="0" u="none" strike="noStrike" kern="1200" cap="none" spc="0" normalizeH="0" baseline="0" noProof="0" dirty="0">
              <a:ln w="6600">
                <a:solidFill>
                  <a:srgbClr val="B83E0A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rgbClr val="FFCC00"/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05AB0E01-7A1A-6999-2308-11E76E527827}"/>
              </a:ext>
            </a:extLst>
          </p:cNvPr>
          <p:cNvSpPr txBox="1"/>
          <p:nvPr/>
        </p:nvSpPr>
        <p:spPr>
          <a:xfrm>
            <a:off x="155570" y="902616"/>
            <a:ext cx="551497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spcBef>
                <a:spcPts val="600"/>
              </a:spcBef>
              <a:defRPr/>
            </a:pPr>
            <a:r>
              <a:rPr lang="de-DE" sz="2000" b="1" dirty="0">
                <a:solidFill>
                  <a:prstClr val="black"/>
                </a:solidFill>
              </a:rPr>
              <a:t>Ellen G. Whites Dienst </a:t>
            </a:r>
            <a:br>
              <a:rPr lang="de-DE" sz="2000" b="1" dirty="0">
                <a:solidFill>
                  <a:prstClr val="black"/>
                </a:solidFill>
              </a:rPr>
            </a:br>
            <a:r>
              <a:rPr lang="de-DE" sz="2000" b="1" dirty="0">
                <a:solidFill>
                  <a:prstClr val="black"/>
                </a:solidFill>
              </a:rPr>
              <a:t>hatte 2 grundlegende Schwerpunkte: Menschen zu JESUS zu führen; </a:t>
            </a:r>
            <a:br>
              <a:rPr lang="de-DE" sz="2000" b="1" dirty="0">
                <a:solidFill>
                  <a:prstClr val="black"/>
                </a:solidFill>
              </a:rPr>
            </a:br>
            <a:r>
              <a:rPr lang="de-DE" sz="2000" b="1" dirty="0">
                <a:solidFill>
                  <a:prstClr val="black"/>
                </a:solidFill>
              </a:rPr>
              <a:t>und ihre Aufmerksamkeit </a:t>
            </a:r>
            <a:br>
              <a:rPr lang="de-DE" sz="2000" b="1" dirty="0">
                <a:solidFill>
                  <a:prstClr val="black"/>
                </a:solidFill>
              </a:rPr>
            </a:br>
            <a:r>
              <a:rPr lang="de-DE" sz="2000" b="1" dirty="0">
                <a:solidFill>
                  <a:prstClr val="black"/>
                </a:solidFill>
              </a:rPr>
              <a:t>auf die Bibel zu lenken.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D5BA42B0-6A0E-D24A-D376-3A4FDA11667D}"/>
              </a:ext>
            </a:extLst>
          </p:cNvPr>
          <p:cNvSpPr txBox="1"/>
          <p:nvPr/>
        </p:nvSpPr>
        <p:spPr>
          <a:xfrm>
            <a:off x="426314" y="2851674"/>
            <a:ext cx="5244231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US" sz="2200" b="1" dirty="0">
                <a:solidFill>
                  <a:srgbClr val="1F6D99"/>
                </a:solidFill>
              </a:rPr>
              <a:t>ERSTE ACHSE: JESUS
</a:t>
            </a:r>
            <a:r>
              <a:rPr lang="de-DE" sz="2200" b="1" dirty="0">
                <a:solidFill>
                  <a:srgbClr val="1F6D99"/>
                </a:solidFill>
              </a:rPr>
              <a:t>Nach dem Kongress von 1888 antwortete sie, als sie nach den besprochenen Themen gefragt wurde: "Ich präsentiere es Ihnen seit 45 Jahren – die </a:t>
            </a:r>
            <a:r>
              <a:rPr lang="de-DE" sz="2200" b="1" dirty="0">
                <a:ln>
                  <a:solidFill>
                    <a:schemeClr val="accent1"/>
                  </a:solidFill>
                </a:ln>
                <a:solidFill>
                  <a:schemeClr val="bg1"/>
                </a:solidFill>
                <a:effectLst>
                  <a:outerShdw blurRad="50800" dist="50800" dir="8700000" algn="ctr" rotWithShape="0">
                    <a:schemeClr val="accent2">
                      <a:lumMod val="75000"/>
                    </a:schemeClr>
                  </a:outerShdw>
                </a:effectLst>
              </a:rPr>
              <a:t>unvergleichliche Anziehungskraft CHRISTI" </a:t>
            </a:r>
            <a:br>
              <a:rPr lang="de-DE" sz="2200" b="1" dirty="0">
                <a:ln>
                  <a:solidFill>
                    <a:schemeClr val="accent1"/>
                  </a:solidFill>
                </a:ln>
                <a:solidFill>
                  <a:schemeClr val="bg1"/>
                </a:solidFill>
                <a:effectLst>
                  <a:outerShdw blurRad="50800" dist="50800" dir="8700000" algn="ctr" rotWithShape="0">
                    <a:schemeClr val="accent2">
                      <a:lumMod val="75000"/>
                    </a:schemeClr>
                  </a:outerShdw>
                </a:effectLst>
              </a:rPr>
            </a:br>
            <a:r>
              <a:rPr lang="de-DE" sz="2200" b="1" dirty="0">
                <a:solidFill>
                  <a:srgbClr val="1F6D99"/>
                </a:solidFill>
              </a:rPr>
              <a:t>(Sermons and Talks, Bd. 1, S. 116)</a:t>
            </a:r>
            <a:r>
              <a:rPr lang="en-US" sz="2200" b="1" dirty="0">
                <a:solidFill>
                  <a:srgbClr val="1F6D99"/>
                </a:solidFill>
              </a:rPr>
              <a:t>. </a:t>
            </a:r>
            <a:endParaRPr kumimoji="0" lang="en-US" sz="2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32A489F5-2ACF-86EB-915A-8103D70F632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70545" y="674861"/>
            <a:ext cx="6215118" cy="5809500"/>
          </a:xfrm>
          <a:prstGeom prst="rect">
            <a:avLst/>
          </a:prstGeom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val="3700745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17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5EEC5FE-EDF5-D18C-52DF-16BBCDDF60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819873BA-DE57-3AC8-232F-9EDE870D5A9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hqprint">
            <a:alphaModFix amt="28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44075" y="4061496"/>
            <a:ext cx="2253861" cy="2610270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C545A51C-B1A3-01DC-3505-63C0B1FE03B3}"/>
              </a:ext>
            </a:extLst>
          </p:cNvPr>
          <p:cNvSpPr txBox="1"/>
          <p:nvPr/>
        </p:nvSpPr>
        <p:spPr>
          <a:xfrm>
            <a:off x="-101598" y="0"/>
            <a:ext cx="12395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kumimoji="0" lang="en-US" sz="3200" b="1" i="0" u="none" strike="noStrike" kern="1200" cap="none" spc="0" normalizeH="0" baseline="0" noProof="0" dirty="0">
                <a:ln w="6600">
                  <a:solidFill>
                    <a:srgbClr val="B83E0A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5F3B1F"/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ANHANG: </a:t>
            </a:r>
            <a:r>
              <a:rPr lang="de-DE" sz="3200" b="1" dirty="0">
                <a:ln w="6600">
                  <a:solidFill>
                    <a:srgbClr val="B83E0A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FCC00"/>
                  </a:outerShdw>
                </a:effectLst>
              </a:rPr>
              <a:t>DIE GRUNDPRINZIPIEN DES DIENSTES VON E.G. WHITE</a:t>
            </a:r>
            <a:endParaRPr kumimoji="0" lang="en-US" sz="3600" b="1" i="0" u="none" strike="noStrike" kern="1200" cap="none" spc="0" normalizeH="0" baseline="0" noProof="0" dirty="0">
              <a:ln w="6600">
                <a:solidFill>
                  <a:srgbClr val="B83E0A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rgbClr val="FFCC00"/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15480D4E-886C-30CE-C5B4-17B83FBF29D6}"/>
              </a:ext>
            </a:extLst>
          </p:cNvPr>
          <p:cNvSpPr txBox="1"/>
          <p:nvPr/>
        </p:nvSpPr>
        <p:spPr>
          <a:xfrm>
            <a:off x="4184096" y="709403"/>
            <a:ext cx="3823807" cy="29854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de-DE" sz="2000" b="1" dirty="0">
                <a:solidFill>
                  <a:srgbClr val="5C3C4C"/>
                </a:solidFill>
              </a:rPr>
              <a:t>ZWEITE ACHSE: </a:t>
            </a:r>
            <a:br>
              <a:rPr lang="de-DE" sz="2000" b="1" dirty="0">
                <a:solidFill>
                  <a:srgbClr val="5C3C4C"/>
                </a:solidFill>
              </a:rPr>
            </a:br>
            <a:r>
              <a:rPr lang="de-DE" sz="2000" b="1" dirty="0">
                <a:solidFill>
                  <a:srgbClr val="5C3C4C"/>
                </a:solidFill>
              </a:rPr>
              <a:t>DIE </a:t>
            </a:r>
            <a:r>
              <a:rPr lang="de-DE" sz="2800" b="1" dirty="0">
                <a:ln>
                  <a:solidFill>
                    <a:schemeClr val="accent1"/>
                  </a:solidFill>
                </a:ln>
                <a:solidFill>
                  <a:schemeClr val="bg1"/>
                </a:solidFill>
                <a:effectLst>
                  <a:outerShdw blurRad="50800" dist="50800" dir="8700000" algn="ctr" rotWithShape="0">
                    <a:schemeClr val="accent2">
                      <a:lumMod val="75000"/>
                    </a:schemeClr>
                  </a:outerShdw>
                </a:effectLst>
              </a:rPr>
              <a:t>BIBEL</a:t>
            </a:r>
            <a:r>
              <a:rPr lang="de-DE" sz="2000" b="1" dirty="0">
                <a:solidFill>
                  <a:srgbClr val="5C3C4C"/>
                </a:solidFill>
              </a:rPr>
              <a:t>
Ellen behauptete nie, </a:t>
            </a:r>
            <a:br>
              <a:rPr lang="de-DE" sz="2000" b="1" dirty="0">
                <a:solidFill>
                  <a:srgbClr val="5C3C4C"/>
                </a:solidFill>
              </a:rPr>
            </a:br>
            <a:r>
              <a:rPr lang="de-DE" sz="2000" b="1" dirty="0">
                <a:solidFill>
                  <a:srgbClr val="5C3C4C"/>
                </a:solidFill>
              </a:rPr>
              <a:t>ihre Schriften </a:t>
            </a:r>
            <a:br>
              <a:rPr lang="de-DE" sz="2000" b="1" dirty="0">
                <a:solidFill>
                  <a:srgbClr val="5C3C4C"/>
                </a:solidFill>
              </a:rPr>
            </a:br>
            <a:r>
              <a:rPr lang="de-DE" sz="2000" b="1" dirty="0">
                <a:solidFill>
                  <a:srgbClr val="5C3C4C"/>
                </a:solidFill>
              </a:rPr>
              <a:t>seien der Bibel überlegen, </a:t>
            </a:r>
            <a:br>
              <a:rPr lang="de-DE" sz="2000" b="1" dirty="0">
                <a:solidFill>
                  <a:srgbClr val="5C3C4C"/>
                </a:solidFill>
              </a:rPr>
            </a:br>
            <a:r>
              <a:rPr lang="de-DE" sz="2000" b="1" dirty="0">
                <a:solidFill>
                  <a:srgbClr val="5C3C4C"/>
                </a:solidFill>
              </a:rPr>
              <a:t>sondern </a:t>
            </a:r>
            <a:br>
              <a:rPr lang="de-DE" sz="2000" b="1" dirty="0">
                <a:solidFill>
                  <a:srgbClr val="5C3C4C"/>
                </a:solidFill>
              </a:rPr>
            </a:br>
            <a:r>
              <a:rPr lang="de-DE" sz="2000" b="1" dirty="0">
                <a:solidFill>
                  <a:srgbClr val="5C3C4C"/>
                </a:solidFill>
              </a:rPr>
              <a:t>drängte stets darauf, </a:t>
            </a:r>
            <a:br>
              <a:rPr lang="de-DE" sz="2000" b="1" dirty="0">
                <a:solidFill>
                  <a:srgbClr val="5C3C4C"/>
                </a:solidFill>
              </a:rPr>
            </a:br>
            <a:r>
              <a:rPr lang="de-DE" sz="2000" b="1" dirty="0">
                <a:solidFill>
                  <a:srgbClr val="5C3C4C"/>
                </a:solidFill>
              </a:rPr>
              <a:t>dass sie an ihr </a:t>
            </a:r>
            <a:br>
              <a:rPr lang="de-DE" sz="2000" b="1" dirty="0">
                <a:solidFill>
                  <a:srgbClr val="5C3C4C"/>
                </a:solidFill>
              </a:rPr>
            </a:br>
            <a:r>
              <a:rPr lang="de-DE" sz="2000" b="1" dirty="0">
                <a:solidFill>
                  <a:srgbClr val="5C3C4C"/>
                </a:solidFill>
              </a:rPr>
              <a:t>geprüft werden sollten. 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BD9E6795-271A-FD88-5D5E-389626182971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063" r="18449"/>
          <a:stretch>
            <a:fillRect/>
          </a:stretch>
        </p:blipFill>
        <p:spPr>
          <a:xfrm>
            <a:off x="7666622" y="669353"/>
            <a:ext cx="4154905" cy="2328022"/>
          </a:xfrm>
          <a:prstGeom prst="rect">
            <a:avLst/>
          </a:prstGeom>
          <a:effectLst>
            <a:softEdge rad="317500"/>
          </a:effectLst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BEEE4410-E71D-7BD3-3492-180C0555835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0473" y="669353"/>
            <a:ext cx="4511550" cy="600704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1D298401-8351-634B-3F29-8B3459FC6B1A}"/>
              </a:ext>
            </a:extLst>
          </p:cNvPr>
          <p:cNvSpPr txBox="1"/>
          <p:nvPr/>
        </p:nvSpPr>
        <p:spPr>
          <a:xfrm>
            <a:off x="4403931" y="3711037"/>
            <a:ext cx="6136790" cy="2646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e-DE" sz="2400" b="1" dirty="0">
                <a:solidFill>
                  <a:srgbClr val="5C3C4C"/>
                </a:solidFill>
              </a:rPr>
              <a:t>Als Gesandte des Herrn betrachtete sie sich selbst </a:t>
            </a:r>
            <a:br>
              <a:rPr lang="de-DE" sz="2400" b="1" dirty="0">
                <a:solidFill>
                  <a:srgbClr val="5C3C4C"/>
                </a:solidFill>
              </a:rPr>
            </a:br>
            <a:r>
              <a:rPr lang="de-DE" sz="2400" b="1" dirty="0">
                <a:solidFill>
                  <a:srgbClr val="5C3C4C"/>
                </a:solidFill>
              </a:rPr>
              <a:t>als ein "geringeres Licht", </a:t>
            </a:r>
            <a:br>
              <a:rPr lang="de-DE" sz="2400" b="1" dirty="0">
                <a:solidFill>
                  <a:srgbClr val="5C3C4C"/>
                </a:solidFill>
              </a:rPr>
            </a:br>
            <a:r>
              <a:rPr lang="de-DE" sz="2400" b="1" dirty="0">
                <a:solidFill>
                  <a:srgbClr val="5C3C4C"/>
                </a:solidFill>
              </a:rPr>
              <a:t>das Menschen </a:t>
            </a:r>
            <a:br>
              <a:rPr lang="de-DE" sz="2400" b="1" dirty="0">
                <a:solidFill>
                  <a:srgbClr val="5C3C4C"/>
                </a:solidFill>
              </a:rPr>
            </a:br>
            <a:r>
              <a:rPr lang="de-DE" sz="2400" b="1" dirty="0">
                <a:solidFill>
                  <a:srgbClr val="5C3C4C"/>
                </a:solidFill>
              </a:rPr>
              <a:t>zum </a:t>
            </a:r>
            <a:r>
              <a:rPr lang="de-DE" sz="2200" b="1" dirty="0">
                <a:ln>
                  <a:solidFill>
                    <a:schemeClr val="accent1"/>
                  </a:solidFill>
                </a:ln>
                <a:solidFill>
                  <a:schemeClr val="bg1"/>
                </a:solidFill>
                <a:effectLst>
                  <a:outerShdw blurRad="50800" dist="50800" dir="8700000" algn="ctr" rotWithShape="0">
                    <a:schemeClr val="accent2">
                      <a:lumMod val="75000"/>
                    </a:schemeClr>
                  </a:outerShdw>
                </a:effectLst>
              </a:rPr>
              <a:t>"größeren Licht", der </a:t>
            </a:r>
            <a:r>
              <a:rPr lang="de-DE" sz="2800" b="1" dirty="0">
                <a:ln>
                  <a:solidFill>
                    <a:schemeClr val="accent1"/>
                  </a:solidFill>
                </a:ln>
                <a:solidFill>
                  <a:schemeClr val="bg1"/>
                </a:solidFill>
                <a:effectLst>
                  <a:outerShdw blurRad="50800" dist="50800" dir="8700000" algn="ctr" rotWithShape="0">
                    <a:schemeClr val="accent2">
                      <a:lumMod val="75000"/>
                    </a:schemeClr>
                  </a:outerShdw>
                </a:effectLst>
              </a:rPr>
              <a:t>BIBEL</a:t>
            </a:r>
            <a:r>
              <a:rPr lang="de-DE" sz="2200" b="1" dirty="0">
                <a:ln>
                  <a:solidFill>
                    <a:schemeClr val="accent1"/>
                  </a:solidFill>
                </a:ln>
                <a:solidFill>
                  <a:schemeClr val="bg1"/>
                </a:solidFill>
                <a:effectLst>
                  <a:outerShdw blurRad="50800" dist="50800" dir="8700000" algn="ctr" rotWithShape="0">
                    <a:schemeClr val="accent2">
                      <a:lumMod val="75000"/>
                    </a:schemeClr>
                  </a:outerShdw>
                </a:effectLst>
              </a:rPr>
              <a:t> </a:t>
            </a:r>
            <a:br>
              <a:rPr lang="de-DE" sz="2200" b="1" dirty="0">
                <a:ln>
                  <a:solidFill>
                    <a:schemeClr val="accent1"/>
                  </a:solidFill>
                </a:ln>
                <a:solidFill>
                  <a:schemeClr val="bg1"/>
                </a:solidFill>
                <a:effectLst>
                  <a:outerShdw blurRad="50800" dist="50800" dir="8700000" algn="ctr" rotWithShape="0">
                    <a:schemeClr val="accent2">
                      <a:lumMod val="75000"/>
                    </a:schemeClr>
                  </a:outerShdw>
                </a:effectLst>
              </a:rPr>
            </a:br>
            <a:r>
              <a:rPr lang="de-DE" sz="2400" b="1" dirty="0">
                <a:solidFill>
                  <a:srgbClr val="5C3C4C"/>
                </a:solidFill>
              </a:rPr>
              <a:t>führte </a:t>
            </a:r>
            <a:br>
              <a:rPr lang="de-DE" sz="2400" b="1" dirty="0">
                <a:solidFill>
                  <a:srgbClr val="5C3C4C"/>
                </a:solidFill>
              </a:rPr>
            </a:br>
            <a:r>
              <a:rPr lang="de-DE" b="1" dirty="0">
                <a:solidFill>
                  <a:srgbClr val="5C3C4C"/>
                </a:solidFill>
              </a:rPr>
              <a:t>(Selected Messages, Bd. 3, S. 29).</a:t>
            </a:r>
            <a:endParaRPr lang="de-DE" sz="2000" dirty="0"/>
          </a:p>
        </p:txBody>
      </p:sp>
    </p:spTree>
    <p:extLst>
      <p:ext uri="{BB962C8B-B14F-4D97-AF65-F5344CB8AC3E}">
        <p14:creationId xmlns:p14="http://schemas.microsoft.com/office/powerpoint/2010/main" val="1853706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7" grpId="0"/>
    </p:bldLst>
  </p:timing>
</p:sld>
</file>

<file path=ppt/theme/theme1.xml><?xml version="1.0" encoding="utf-8"?>
<a:theme xmlns:a="http://schemas.openxmlformats.org/drawingml/2006/main" name="1_Tema de Office">
  <a:themeElements>
    <a:clrScheme name="Nuevo 1">
      <a:dk1>
        <a:sysClr val="windowText" lastClr="000000"/>
      </a:dk1>
      <a:lt1>
        <a:sysClr val="window" lastClr="FFFFFF"/>
      </a:lt1>
      <a:dk2>
        <a:srgbClr val="242852"/>
      </a:dk2>
      <a:lt2>
        <a:srgbClr val="D1CBDF"/>
      </a:lt2>
      <a:accent1>
        <a:srgbClr val="B78B19"/>
      </a:accent1>
      <a:accent2>
        <a:srgbClr val="B83E0A"/>
      </a:accent2>
      <a:accent3>
        <a:srgbClr val="BDB21E"/>
      </a:accent3>
      <a:accent4>
        <a:srgbClr val="204DB7"/>
      </a:accent4>
      <a:accent5>
        <a:srgbClr val="166E40"/>
      </a:accent5>
      <a:accent6>
        <a:srgbClr val="839FC9"/>
      </a:accent6>
      <a:hlink>
        <a:srgbClr val="9454C3"/>
      </a:hlink>
      <a:folHlink>
        <a:srgbClr val="3EBBF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Reflejo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alpha val="100000"/>
                <a:satMod val="140000"/>
                <a:lumMod val="105000"/>
              </a:schemeClr>
            </a:gs>
            <a:gs pos="41000">
              <a:schemeClr val="phClr">
                <a:tint val="57000"/>
                <a:satMod val="160000"/>
                <a:lumMod val="99000"/>
              </a:schemeClr>
            </a:gs>
            <a:gs pos="100000">
              <a:schemeClr val="phClr">
                <a:tint val="80000"/>
                <a:satMod val="180000"/>
                <a:lumMod val="10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7000"/>
                <a:satMod val="115000"/>
                <a:lumMod val="114000"/>
              </a:schemeClr>
            </a:gs>
            <a:gs pos="60000">
              <a:schemeClr val="phClr">
                <a:tint val="100000"/>
                <a:shade val="96000"/>
                <a:satMod val="100000"/>
                <a:lumMod val="108000"/>
              </a:schemeClr>
            </a:gs>
            <a:gs pos="100000">
              <a:schemeClr val="phClr">
                <a:shade val="91000"/>
                <a:sat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50800" dist="31750" dir="5400000" sy="98000" rotWithShape="0">
              <a:srgbClr val="000000">
                <a:alpha val="47000"/>
              </a:srgbClr>
            </a:outerShdw>
          </a:effectLst>
          <a:scene3d>
            <a:camera prst="orthographicFront">
              <a:rot lat="0" lon="0" rev="0"/>
            </a:camera>
            <a:lightRig rig="twoPt" dir="t">
              <a:rot lat="0" lon="0" rev="4800000"/>
            </a:lightRig>
          </a:scene3d>
          <a:sp3d prstMaterial="matte">
            <a:bevelT w="25400" h="44450"/>
          </a:sp3d>
        </a:effectStyle>
        <a:effectStyle>
          <a:effectLst>
            <a:reflection blurRad="25400" stA="32000" endPos="28000" dist="8889" dir="5400000" sy="-100000" rotWithShape="0"/>
          </a:effectLst>
          <a:scene3d>
            <a:camera prst="orthographicFront">
              <a:rot lat="0" lon="0" rev="0"/>
            </a:camera>
            <a:lightRig rig="threePt" dir="t">
              <a:rot lat="0" lon="0" rev="4800000"/>
            </a:lightRig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3392</Words>
  <Application>Microsoft Office PowerPoint</Application>
  <PresentationFormat>Panorámica</PresentationFormat>
  <Paragraphs>162</Paragraphs>
  <Slides>28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28</vt:i4>
      </vt:variant>
    </vt:vector>
  </HeadingPairs>
  <TitlesOfParts>
    <vt:vector size="35" baseType="lpstr">
      <vt:lpstr>Aptos</vt:lpstr>
      <vt:lpstr>Aptos Display</vt:lpstr>
      <vt:lpstr>Arial</vt:lpstr>
      <vt:lpstr>Candara</vt:lpstr>
      <vt:lpstr>Constantia</vt:lpstr>
      <vt:lpstr>1_Tema de Office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JAIR</dc:creator>
  <cp:lastModifiedBy>Sergio</cp:lastModifiedBy>
  <cp:revision>62</cp:revision>
  <dcterms:created xsi:type="dcterms:W3CDTF">2026-10-05T23:31:51Z</dcterms:created>
  <dcterms:modified xsi:type="dcterms:W3CDTF">2026-10-22T14:02:58Z</dcterms:modified>
</cp:coreProperties>
</file>