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B1C"/>
    <a:srgbClr val="79A046"/>
    <a:srgbClr val="FFFFCC"/>
    <a:srgbClr val="A04D20"/>
    <a:srgbClr val="537577"/>
    <a:srgbClr val="729B9D"/>
    <a:srgbClr val="666C58"/>
    <a:srgbClr val="9DA38F"/>
    <a:srgbClr val="DEE0D9"/>
    <a:srgbClr val="F47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en-US" sz="1800" b="1" dirty="0">
              <a:effectLst>
                <a:outerShdw blurRad="38100" dist="38100" dir="2700000" algn="tl">
                  <a:srgbClr val="000000">
                    <a:alpha val="43137"/>
                  </a:srgbClr>
                </a:outerShdw>
              </a:effectLst>
            </a:rPr>
            <a:t>It is the foundation of faith</a:t>
          </a:r>
          <a:endParaRPr lang="es-ES" sz="1800" b="1" dirty="0">
            <a:effectLst>
              <a:outerShdw blurRad="38100" dist="38100" dir="2700000" algn="tl">
                <a:srgbClr val="000000">
                  <a:alpha val="43137"/>
                </a:srgbClr>
              </a:outerShdw>
            </a:effectLst>
          </a:endParaRPr>
        </a:p>
      </dgm:t>
    </dgm:pt>
    <dgm:pt modelId="{CB128B8E-CF8E-45C8-AFFF-960286D4D94F}" type="par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3B4ADB77-C03A-4CD6-8A91-1C414D52CC45}">
      <dgm:prSet custT="1"/>
      <dgm:spPr/>
      <dgm:t>
        <a:bodyPr/>
        <a:lstStyle/>
        <a:p>
          <a:r>
            <a:rPr lang="en-US" sz="1800" b="1" dirty="0">
              <a:effectLst>
                <a:outerShdw blurRad="38100" dist="38100" dir="2700000" algn="tl">
                  <a:srgbClr val="000000">
                    <a:alpha val="43137"/>
                  </a:srgbClr>
                </a:outerShdw>
              </a:effectLst>
            </a:rPr>
            <a:t>By believing in his promises we renew our faith and courage</a:t>
          </a:r>
          <a:endParaRPr lang="es-ES" sz="1800" b="1" dirty="0">
            <a:effectLst>
              <a:outerShdw blurRad="38100" dist="38100" dir="2700000" algn="tl">
                <a:srgbClr val="000000">
                  <a:alpha val="43137"/>
                </a:srgbClr>
              </a:outerShdw>
            </a:effectLst>
          </a:endParaRPr>
        </a:p>
      </dgm:t>
    </dgm:pt>
    <dgm:pt modelId="{3A9A75D7-14E8-4123-85F0-0615B7BF4328}" type="par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AF94341D-0C61-4E7F-86A8-F4DD25F431F5}">
      <dgm:prSet custT="1"/>
      <dgm:spPr/>
      <dgm:t>
        <a:bodyPr/>
        <a:lstStyle/>
        <a:p>
          <a:r>
            <a:rPr lang="en-US" sz="1800" b="1" dirty="0">
              <a:effectLst>
                <a:outerShdw blurRad="38100" dist="38100" dir="2700000" algn="tl">
                  <a:srgbClr val="000000">
                    <a:alpha val="43137"/>
                  </a:srgbClr>
                </a:outerShdw>
              </a:effectLst>
            </a:rPr>
            <a:t>Its leaves are like the fruit of the tree of life</a:t>
          </a:r>
          <a:endParaRPr lang="es-ES" sz="1800" b="1" dirty="0">
            <a:effectLst>
              <a:outerShdw blurRad="38100" dist="38100" dir="2700000" algn="tl">
                <a:srgbClr val="000000">
                  <a:alpha val="43137"/>
                </a:srgbClr>
              </a:outerShdw>
            </a:effectLst>
          </a:endParaRPr>
        </a:p>
      </dgm:t>
    </dgm:pt>
    <dgm:pt modelId="{691E971F-B208-48DD-89F8-C08BBD2C21AB}" type="par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26F7C2D3-62EE-4556-8F56-2522ADE0C86A}">
      <dgm:prSet custT="1"/>
      <dgm:spPr/>
      <dgm:t>
        <a:bodyPr/>
        <a:lstStyle/>
        <a:p>
          <a:r>
            <a:rPr lang="en-US" sz="1800" b="1" dirty="0">
              <a:effectLst>
                <a:outerShdw blurRad="38100" dist="38100" dir="2700000" algn="tl">
                  <a:srgbClr val="000000">
                    <a:alpha val="43137"/>
                  </a:srgbClr>
                </a:outerShdw>
              </a:effectLst>
            </a:rPr>
            <a:t>Radiate joy, hope and light</a:t>
          </a:r>
          <a:endParaRPr lang="es-ES" sz="1800" b="1" dirty="0">
            <a:effectLst>
              <a:outerShdw blurRad="38100" dist="38100" dir="2700000" algn="tl">
                <a:srgbClr val="000000">
                  <a:alpha val="43137"/>
                </a:srgbClr>
              </a:outerShdw>
            </a:effectLst>
          </a:endParaRPr>
        </a:p>
      </dgm:t>
    </dgm:pt>
    <dgm:pt modelId="{5896A3A2-F26E-4BA2-B45A-74BA43ADE6F7}" type="par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ACD9E306-0D5D-496E-B111-5E2041E43DCF}">
      <dgm:prSet custT="1"/>
      <dgm:spPr/>
      <dgm:t>
        <a:bodyPr/>
        <a:lstStyle/>
        <a:p>
          <a:r>
            <a:rPr lang="en-US" sz="1800" b="1" dirty="0">
              <a:effectLst>
                <a:outerShdw blurRad="38100" dist="38100" dir="2700000" algn="tl">
                  <a:srgbClr val="000000">
                    <a:alpha val="43137"/>
                  </a:srgbClr>
                </a:outerShdw>
              </a:effectLst>
            </a:rPr>
            <a:t>It gives us direction, certainty, strength and wisdom</a:t>
          </a:r>
          <a:endParaRPr lang="es-ES" sz="1800" b="1" dirty="0">
            <a:effectLst>
              <a:outerShdw blurRad="38100" dist="38100" dir="2700000" algn="tl">
                <a:srgbClr val="000000">
                  <a:alpha val="43137"/>
                </a:srgbClr>
              </a:outerShdw>
            </a:effectLst>
          </a:endParaRPr>
        </a:p>
      </dgm:t>
    </dgm:pt>
    <dgm:pt modelId="{D30B44E7-1663-4A3A-A975-3265C766502D}" type="par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BDE27B36-6187-4049-9049-416037814F8C}">
      <dgm:prSet custT="1"/>
      <dgm:spPr/>
      <dgm:t>
        <a:bodyPr/>
        <a:lstStyle/>
        <a:p>
          <a:r>
            <a:rPr lang="en-US" sz="1800" b="1" dirty="0">
              <a:effectLst>
                <a:outerShdw blurRad="38100" dist="38100" dir="2700000" algn="tl">
                  <a:srgbClr val="000000">
                    <a:alpha val="43137"/>
                  </a:srgbClr>
                </a:outerShdw>
              </a:effectLst>
            </a:rPr>
            <a:t>Livens our being physically, mentally, emotionally and spiritually</a:t>
          </a:r>
          <a:endParaRPr lang="es-ES" sz="1800" b="1" dirty="0">
            <a:effectLst>
              <a:outerShdw blurRad="38100" dist="38100" dir="2700000" algn="tl">
                <a:srgbClr val="000000">
                  <a:alpha val="43137"/>
                </a:srgbClr>
              </a:outerShdw>
            </a:effectLst>
          </a:endParaRPr>
        </a:p>
      </dgm:t>
    </dgm:pt>
    <dgm:pt modelId="{11C481CC-19A4-4AF0-A975-6AB7BA38BAAD}" type="par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r>
            <a:rPr lang="en-US" sz="2000" b="1" dirty="0">
              <a:effectLst>
                <a:outerShdw blurRad="38100" dist="38100" dir="2700000" algn="tl">
                  <a:srgbClr val="000000">
                    <a:alpha val="43137"/>
                  </a:srgbClr>
                </a:outerShdw>
              </a:effectLst>
            </a:rPr>
            <a:t>Tyndale (1494-1536) set out to correct the errors of </a:t>
          </a:r>
          <a:r>
            <a:rPr lang="en-US" sz="2000" b="1" dirty="0" err="1">
              <a:effectLst>
                <a:outerShdw blurRad="38100" dist="38100" dir="2700000" algn="tl">
                  <a:srgbClr val="000000">
                    <a:alpha val="43137"/>
                  </a:srgbClr>
                </a:outerShdw>
              </a:effectLst>
            </a:rPr>
            <a:t>Wycleffe's</a:t>
          </a:r>
          <a:r>
            <a:rPr lang="en-US" sz="2000" b="1" dirty="0">
              <a:effectLst>
                <a:outerShdw blurRad="38100" dist="38100" dir="2700000" algn="tl">
                  <a:srgbClr val="000000">
                    <a:alpha val="43137"/>
                  </a:srgbClr>
                </a:outerShdw>
              </a:effectLst>
            </a:rPr>
            <a:t> Bible (translated from Latin), making a direct translation from the original languages. He published the New Testament translated from Greek</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en-US" sz="2000" b="1" dirty="0">
              <a:effectLst>
                <a:outerShdw blurRad="38100" dist="38100" dir="2700000" algn="tl">
                  <a:srgbClr val="000000">
                    <a:alpha val="43137"/>
                  </a:srgbClr>
                </a:outerShdw>
              </a:effectLst>
            </a:rPr>
            <a:t>Miles Coverdale continued and complemented Tyndale's work with the translation of the Old Testament from the Hebrew originals. Thus, in 1535,                                                                                                   the first printed Bible in English was published</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r>
            <a:rPr lang="en-US" sz="2000" b="1" dirty="0">
              <a:effectLst>
                <a:outerShdw blurRad="38100" dist="38100" dir="2700000" algn="tl">
                  <a:srgbClr val="000000">
                    <a:alpha val="43137"/>
                  </a:srgbClr>
                </a:outerShdw>
              </a:effectLst>
            </a:rPr>
            <a:t>This version served as the basis for the most widely used Bible translation among English speakers: the </a:t>
          </a:r>
          <a:r>
            <a:rPr lang="en-US" sz="2000" b="1" i="1" dirty="0">
              <a:effectLst>
                <a:outerShdw blurRad="38100" dist="38100" dir="2700000" algn="tl">
                  <a:srgbClr val="000000">
                    <a:alpha val="43137"/>
                  </a:srgbClr>
                </a:outerShdw>
              </a:effectLst>
            </a:rPr>
            <a:t>King James Version</a:t>
          </a:r>
          <a:r>
            <a:rPr lang="en-US" sz="2000" b="1" dirty="0">
              <a:effectLst>
                <a:outerShdw blurRad="38100" dist="38100" dir="2700000" algn="tl">
                  <a:srgbClr val="000000">
                    <a:alpha val="43137"/>
                  </a:srgbClr>
                </a:outerShdw>
              </a:effectLst>
            </a:rPr>
            <a:t>, published in 1611. The work of Tyndale, Coverdale, and the scholars who prepared the KJV has impacted millions of people, bringing them to the knowledge of God</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r>
            <a:rPr lang="en-US" sz="2000" b="1" dirty="0">
              <a:effectLst>
                <a:outerShdw blurRad="38100" dist="38100" dir="2700000" algn="tl">
                  <a:srgbClr val="000000">
                    <a:alpha val="43137"/>
                  </a:srgbClr>
                </a:outerShdw>
              </a:effectLst>
            </a:rPr>
            <a:t>Curiously, a man who never openly embraced the Reformation was an indispensable help in these translations: Erasmus of Rotterdam, who published at that time the New Testament in Greek (which served as the basis for all the translations of the Reformers</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es-ES" sz="1800" b="1" dirty="0">
              <a:solidFill>
                <a:srgbClr val="FFFFCC"/>
              </a:solidFill>
            </a:rPr>
            <a:t>Martín Luther</a:t>
          </a: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es-ES" sz="1800" b="1" dirty="0">
              <a:solidFill>
                <a:srgbClr val="FFFFCC"/>
              </a:solidFill>
            </a:rPr>
            <a:t>Pierre Robert </a:t>
          </a:r>
          <a:r>
            <a:rPr lang="es-ES" sz="1800" b="1" dirty="0" err="1">
              <a:solidFill>
                <a:srgbClr val="FFFFCC"/>
              </a:solidFill>
            </a:rPr>
            <a:t>Olivétan</a:t>
          </a:r>
          <a:endParaRPr lang="es-ES" sz="1800" b="1" dirty="0">
            <a:solidFill>
              <a:srgbClr val="FFFFCC"/>
            </a:solidFill>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es-ES" sz="1600" b="1" dirty="0"/>
            <a:t>French (1535)</a:t>
          </a:r>
        </a:p>
      </dgm:t>
    </dgm:pt>
    <dgm:pt modelId="{EF40E465-F80F-4541-97C7-B29D6893C3F6}" type="parTrans" cxnId="{44D2C5B1-62BB-42DC-9B4B-771547908A8C}">
      <dgm:prSet/>
      <dgm:spPr/>
      <dgm:t>
        <a:bodyPr/>
        <a:lstStyle/>
        <a:p>
          <a:pPr algn="ctr"/>
          <a:endParaRPr lang="es-ES" b="1"/>
        </a:p>
      </dgm:t>
    </dgm:pt>
    <dgm:pt modelId="{78D37482-FC80-456A-BDC0-D1493204B5F4}" type="sibTrans" cxnId="{44D2C5B1-62BB-42DC-9B4B-771547908A8C}">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es-ES" sz="1800" b="1" dirty="0" err="1">
              <a:solidFill>
                <a:srgbClr val="FFFFCC"/>
              </a:solidFill>
            </a:rPr>
            <a:t>Kralice</a:t>
          </a:r>
          <a:r>
            <a:rPr lang="es-ES" sz="1800" b="1" dirty="0">
              <a:solidFill>
                <a:srgbClr val="FFFFCC"/>
              </a:solidFill>
            </a:rPr>
            <a:t> </a:t>
          </a:r>
          <a:r>
            <a:rPr lang="es-ES" sz="1800" b="1" dirty="0" err="1">
              <a:solidFill>
                <a:srgbClr val="FFFFCC"/>
              </a:solidFill>
            </a:rPr>
            <a:t>Bible</a:t>
          </a:r>
          <a:r>
            <a:rPr lang="es-ES" sz="1800" b="1" dirty="0">
              <a:solidFill>
                <a:srgbClr val="FFFFCC"/>
              </a:solidFill>
            </a:rPr>
            <a:t>  </a:t>
          </a: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es-ES" sz="1600" b="1" dirty="0" err="1"/>
            <a:t>Czech</a:t>
          </a:r>
          <a:r>
            <a:rPr lang="es-ES" sz="1600" b="1" dirty="0"/>
            <a:t> (1579)</a:t>
          </a:r>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es-ES" sz="1800" b="1" dirty="0" err="1">
              <a:solidFill>
                <a:srgbClr val="FFFFCC"/>
              </a:solidFill>
            </a:rPr>
            <a:t>Jonas</a:t>
          </a:r>
          <a:r>
            <a:rPr lang="es-ES" sz="1800" b="1" dirty="0">
              <a:solidFill>
                <a:srgbClr val="FFFFCC"/>
              </a:solidFill>
            </a:rPr>
            <a:t> </a:t>
          </a:r>
          <a:r>
            <a:rPr lang="es-ES" sz="1800" b="1" dirty="0" err="1">
              <a:solidFill>
                <a:srgbClr val="FFFFCC"/>
              </a:solidFill>
            </a:rPr>
            <a:t>Bretkunas</a:t>
          </a:r>
          <a:endParaRPr lang="es-ES" sz="1800" b="1" dirty="0">
            <a:solidFill>
              <a:srgbClr val="FFFFCC"/>
            </a:solidFill>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es-ES" sz="1600" b="1" dirty="0" err="1"/>
            <a:t>Lithuanian</a:t>
          </a:r>
          <a:r>
            <a:rPr lang="es-ES" sz="1600" b="1" dirty="0"/>
            <a:t> (1579)</a:t>
          </a:r>
        </a:p>
      </dgm:t>
    </dgm:pt>
    <dgm:pt modelId="{3213E50D-2430-478D-8276-815FCDC77ADF}" type="parTrans" cxnId="{A5085406-F795-4511-99CE-D686514C496A}">
      <dgm:prSet/>
      <dgm:spPr/>
      <dgm:t>
        <a:bodyPr/>
        <a:lstStyle/>
        <a:p>
          <a:pPr algn="ctr"/>
          <a:endParaRPr lang="es-ES" b="1"/>
        </a:p>
      </dgm:t>
    </dgm:pt>
    <dgm:pt modelId="{3068FD0E-28D0-4FDA-9DF0-7831B50352CA}" type="sibTrans" cxnId="{A5085406-F795-4511-99CE-D686514C496A}">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es-ES" sz="1800" b="1" dirty="0" err="1">
              <a:solidFill>
                <a:srgbClr val="FFFFCC"/>
              </a:solidFill>
            </a:rPr>
            <a:t>Jurij</a:t>
          </a:r>
          <a:r>
            <a:rPr lang="es-ES" sz="1800" b="1" dirty="0">
              <a:solidFill>
                <a:srgbClr val="FFFFCC"/>
              </a:solidFill>
            </a:rPr>
            <a:t> </a:t>
          </a:r>
          <a:r>
            <a:rPr lang="es-ES" sz="1800" b="1" dirty="0" err="1">
              <a:solidFill>
                <a:srgbClr val="FFFFCC"/>
              </a:solidFill>
            </a:rPr>
            <a:t>Dalmatin</a:t>
          </a:r>
          <a:endParaRPr lang="es-ES" sz="1800" b="1" dirty="0">
            <a:solidFill>
              <a:srgbClr val="FFFFCC"/>
            </a:solidFill>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es-ES" sz="1600" b="1" dirty="0" err="1"/>
            <a:t>Slovenian</a:t>
          </a:r>
          <a:r>
            <a:rPr lang="es-ES" sz="1600" b="1" dirty="0"/>
            <a:t> (1584)</a:t>
          </a:r>
        </a:p>
      </dgm:t>
    </dgm:pt>
    <dgm:pt modelId="{6F0B9F12-3D09-47E0-9073-4A36D14793D6}" type="parTrans" cxnId="{ED89EB98-6970-46C0-8A50-25354E9C0579}">
      <dgm:prSet/>
      <dgm:spPr/>
      <dgm:t>
        <a:bodyPr/>
        <a:lstStyle/>
        <a:p>
          <a:pPr algn="ctr"/>
          <a:endParaRPr lang="es-ES" b="1"/>
        </a:p>
      </dgm:t>
    </dgm:pt>
    <dgm:pt modelId="{CEBEC11A-3934-4E9E-91B4-71C45905986B}" type="sibTrans" cxnId="{ED89EB98-6970-46C0-8A50-25354E9C0579}">
      <dgm:prSet/>
      <dgm:spPr/>
      <dgm:t>
        <a:bodyPr/>
        <a:lstStyle/>
        <a:p>
          <a:pPr algn="ctr"/>
          <a:endParaRPr lang="es-ES"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es-ES" sz="1600" b="1" dirty="0" err="1"/>
            <a:t>Italian</a:t>
          </a:r>
          <a:r>
            <a:rPr lang="es-ES" sz="1600" b="1" dirty="0"/>
            <a:t> (1607)</a:t>
          </a:r>
        </a:p>
      </dgm:t>
    </dgm:pt>
    <dgm:pt modelId="{6056E784-04AF-4E91-B31A-0FE8C3E6128F}" type="parTrans" cxnId="{F29D8313-7E33-44D8-B722-6CB87319D49B}">
      <dgm:prSet/>
      <dgm:spPr/>
      <dgm:t>
        <a:bodyPr/>
        <a:lstStyle/>
        <a:p>
          <a:pPr algn="ctr"/>
          <a:endParaRPr lang="es-ES" b="1"/>
        </a:p>
      </dgm:t>
    </dgm:pt>
    <dgm:pt modelId="{84AC56BE-9475-4360-B0D1-F3B3A618CB07}" type="sibTrans" cxnId="{F29D8313-7E33-44D8-B722-6CB87319D49B}">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es-ES" sz="1800" b="1" dirty="0">
              <a:solidFill>
                <a:srgbClr val="FFFFCC"/>
              </a:solidFill>
            </a:rPr>
            <a:t>Giovanni </a:t>
          </a:r>
          <a:r>
            <a:rPr lang="es-ES" sz="1800" b="1" dirty="0" err="1">
              <a:solidFill>
                <a:srgbClr val="FFFFCC"/>
              </a:solidFill>
            </a:rPr>
            <a:t>Diodati</a:t>
          </a:r>
          <a:endParaRPr lang="es-ES" sz="1800" b="1" dirty="0">
            <a:solidFill>
              <a:srgbClr val="FFFFCC"/>
            </a:solidFill>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es-ES" sz="1800" b="1" dirty="0">
              <a:solidFill>
                <a:srgbClr val="FFFFCC"/>
              </a:solidFill>
            </a:rPr>
            <a:t>João Ferreira de Almeida</a:t>
          </a: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es-ES" sz="1600" b="1" dirty="0" err="1"/>
            <a:t>Portuguese</a:t>
          </a:r>
          <a:r>
            <a:rPr lang="es-ES" sz="1600" b="1" dirty="0"/>
            <a:t> (1691)</a:t>
          </a:r>
        </a:p>
      </dgm:t>
    </dgm:pt>
    <dgm:pt modelId="{B4E95E88-B45E-4B85-9A18-B13F65D21ECC}" type="parTrans" cxnId="{4D8C2629-5AAE-41CC-AE69-3994C2B8CD23}">
      <dgm:prSet/>
      <dgm:spPr/>
      <dgm:t>
        <a:bodyPr/>
        <a:lstStyle/>
        <a:p>
          <a:pPr algn="ctr"/>
          <a:endParaRPr lang="es-ES" b="1"/>
        </a:p>
      </dgm:t>
    </dgm:pt>
    <dgm:pt modelId="{83129B80-7904-4511-AE3A-284784E2D53A}" type="sibTrans" cxnId="{4D8C2629-5AAE-41CC-AE69-3994C2B8CD23}">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es-ES" sz="1600" b="1" dirty="0" err="1"/>
            <a:t>Spanish</a:t>
          </a:r>
          <a:r>
            <a:rPr lang="es-ES" sz="1600" b="1" dirty="0"/>
            <a:t> (1569)</a:t>
          </a:r>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es-ES" sz="1800" b="1" dirty="0">
              <a:solidFill>
                <a:srgbClr val="FFFFCC"/>
              </a:solidFill>
            </a:rPr>
            <a:t>Brest </a:t>
          </a:r>
          <a:r>
            <a:rPr lang="es-ES" sz="1800" b="1" dirty="0" err="1">
              <a:solidFill>
                <a:srgbClr val="FFFFCC"/>
              </a:solidFill>
            </a:rPr>
            <a:t>Bible</a:t>
          </a:r>
          <a:endParaRPr lang="es-ES" sz="1800" b="1" dirty="0">
            <a:solidFill>
              <a:srgbClr val="FFFFCC"/>
            </a:solidFill>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es-ES" sz="1600" b="1" dirty="0" err="1"/>
            <a:t>Polish</a:t>
          </a:r>
          <a:r>
            <a:rPr lang="es-ES" sz="1600" b="1" dirty="0"/>
            <a:t> (1563)</a:t>
          </a:r>
        </a:p>
      </dgm:t>
    </dgm:pt>
    <dgm:pt modelId="{D9359D92-4406-4CA2-869F-5C661719B48F}" type="parTrans" cxnId="{9A19F75E-C389-46CF-969B-F85EAD529698}">
      <dgm:prSet/>
      <dgm:spPr/>
      <dgm:t>
        <a:bodyPr/>
        <a:lstStyle/>
        <a:p>
          <a:endParaRPr lang="es-ES"/>
        </a:p>
      </dgm:t>
    </dgm:pt>
    <dgm:pt modelId="{A216FB5C-D4A5-4F8F-927B-810C9C27CD0D}" type="sibTrans" cxnId="{9A19F75E-C389-46CF-969B-F85EAD529698}">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es-ES" sz="1800" b="1" dirty="0">
              <a:solidFill>
                <a:srgbClr val="FFFFCC"/>
              </a:solidFill>
            </a:rPr>
            <a:t>Casiodoro de Reina</a:t>
          </a: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es-ES" sz="1600" b="1" dirty="0"/>
            <a:t>German (1534)</a:t>
          </a:r>
        </a:p>
      </dgm:t>
    </dgm:pt>
    <dgm:pt modelId="{A2A413DF-5672-4434-8D35-41EC688B465D}" type="sibTrans" cxnId="{A10BDD7D-2C56-4210-9325-DE960E5F512B}">
      <dgm:prSet/>
      <dgm:spPr/>
      <dgm:t>
        <a:bodyPr/>
        <a:lstStyle/>
        <a:p>
          <a:pPr algn="ctr"/>
          <a:endParaRPr lang="es-ES" b="1"/>
        </a:p>
      </dgm:t>
    </dgm:pt>
    <dgm:pt modelId="{E82D2B1B-514C-4FA2-9D39-21372714EFD8}" type="parTrans" cxnId="{A10BDD7D-2C56-4210-9325-DE960E5F512B}">
      <dgm:prSet/>
      <dgm:spPr/>
      <dgm:t>
        <a:bodyPr/>
        <a:lstStyle/>
        <a:p>
          <a:pPr algn="ctr"/>
          <a:endParaRPr lang="es-ES" b="1"/>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It is the foundation of faith</a:t>
          </a:r>
          <a:endParaRPr lang="es-ES" sz="1800" b="1" kern="1200" dirty="0">
            <a:effectLst>
              <a:outerShdw blurRad="38100" dist="38100" dir="2700000" algn="tl">
                <a:srgbClr val="000000">
                  <a:alpha val="43137"/>
                </a:srgbClr>
              </a:outerShdw>
            </a:effectLst>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391382"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By believing in his promises we renew our faith and courage</a:t>
          </a:r>
          <a:endParaRPr lang="es-ES" sz="1800" b="1" kern="1200" dirty="0">
            <a:effectLst>
              <a:outerShdw blurRad="38100" dist="38100" dir="2700000" algn="tl">
                <a:srgbClr val="000000">
                  <a:alpha val="43137"/>
                </a:srgbClr>
              </a:outerShdw>
            </a:effectLst>
          </a:endParaRPr>
        </a:p>
      </dsp:txBody>
      <dsp:txXfrm>
        <a:off x="391382" y="431472"/>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Its leaves are like the fruit of the tree of life</a:t>
          </a:r>
          <a:endParaRPr lang="es-ES" sz="1800" b="1" kern="1200" dirty="0">
            <a:effectLst>
              <a:outerShdw blurRad="38100" dist="38100" dir="2700000" algn="tl">
                <a:srgbClr val="000000">
                  <a:alpha val="43137"/>
                </a:srgbClr>
              </a:outerShdw>
            </a:effectLst>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Radiate joy, hope and light</a:t>
          </a:r>
          <a:endParaRPr lang="es-ES" sz="1800" b="1" kern="1200" dirty="0">
            <a:effectLst>
              <a:outerShdw blurRad="38100" dist="38100" dir="2700000" algn="tl">
                <a:srgbClr val="000000">
                  <a:alpha val="43137"/>
                </a:srgbClr>
              </a:outerShdw>
            </a:effectLst>
          </a:endParaRPr>
        </a:p>
      </dsp:txBody>
      <dsp:txXfrm>
        <a:off x="483094" y="1162626"/>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It gives us direction, certainty, strength and wisdom</a:t>
          </a:r>
          <a:endParaRPr lang="es-ES" sz="1800" b="1" kern="1200" dirty="0">
            <a:effectLst>
              <a:outerShdw blurRad="38100" dist="38100" dir="2700000" algn="tl">
                <a:srgbClr val="000000">
                  <a:alpha val="43137"/>
                </a:srgbClr>
              </a:outerShdw>
            </a:effectLst>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Livens our being physically, mentally, emotionally and spiritually</a:t>
          </a:r>
          <a:endParaRPr lang="es-ES" sz="1800" b="1" kern="1200" dirty="0">
            <a:effectLst>
              <a:outerShdw blurRad="38100" dist="38100" dir="2700000" algn="tl">
                <a:srgbClr val="000000">
                  <a:alpha val="43137"/>
                </a:srgbClr>
              </a:outerShdw>
            </a:effectLst>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Tyndale (1494-1536) set out to correct the errors of </a:t>
          </a:r>
          <a:r>
            <a:rPr lang="en-US" sz="2000" b="1" kern="1200" dirty="0" err="1">
              <a:effectLst>
                <a:outerShdw blurRad="38100" dist="38100" dir="2700000" algn="tl">
                  <a:srgbClr val="000000">
                    <a:alpha val="43137"/>
                  </a:srgbClr>
                </a:outerShdw>
              </a:effectLst>
            </a:rPr>
            <a:t>Wycleffe's</a:t>
          </a:r>
          <a:r>
            <a:rPr lang="en-US" sz="2000" b="1" kern="1200" dirty="0">
              <a:effectLst>
                <a:outerShdw blurRad="38100" dist="38100" dir="2700000" algn="tl">
                  <a:srgbClr val="000000">
                    <a:alpha val="43137"/>
                  </a:srgbClr>
                </a:outerShdw>
              </a:effectLst>
            </a:rPr>
            <a:t> Bible (translated from Latin), making a direct translation from the original languages. He published the New Testament translated from Greek</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Miles Coverdale continued and complemented Tyndale's work with the translation of the Old Testament from the Hebrew originals. Thus, in 1535,                                                                                                   the first printed Bible in English was published</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This version served as the basis for the most widely used Bible translation among English speakers: the </a:t>
          </a:r>
          <a:r>
            <a:rPr lang="en-US" sz="2000" b="1" i="1" kern="1200" dirty="0">
              <a:effectLst>
                <a:outerShdw blurRad="38100" dist="38100" dir="2700000" algn="tl">
                  <a:srgbClr val="000000">
                    <a:alpha val="43137"/>
                  </a:srgbClr>
                </a:outerShdw>
              </a:effectLst>
            </a:rPr>
            <a:t>King James Version</a:t>
          </a:r>
          <a:r>
            <a:rPr lang="en-US" sz="2000" b="1" kern="1200" dirty="0">
              <a:effectLst>
                <a:outerShdw blurRad="38100" dist="38100" dir="2700000" algn="tl">
                  <a:srgbClr val="000000">
                    <a:alpha val="43137"/>
                  </a:srgbClr>
                </a:outerShdw>
              </a:effectLst>
            </a:rPr>
            <a:t>, published in 1611. The work of Tyndale, Coverdale, and the scholars who prepared the KJV has impacted millions of people, bringing them to the knowledge of God</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Curiously, a man who never openly embraced the Reformation was an indispensable help in these translations: Erasmus of Rotterdam, who published at that time the New Testament in Greek (which served as the basis for all the translations of the Reformers</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824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93395"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a:solidFill>
                <a:srgbClr val="FFFFCC"/>
              </a:solidFill>
            </a:rPr>
            <a:t>Martín Luther</a:t>
          </a:r>
        </a:p>
        <a:p>
          <a:pPr marL="171450" lvl="1" indent="-171450" algn="ctr" defTabSz="711200">
            <a:lnSpc>
              <a:spcPct val="90000"/>
            </a:lnSpc>
            <a:spcBef>
              <a:spcPct val="0"/>
            </a:spcBef>
            <a:spcAft>
              <a:spcPts val="0"/>
            </a:spcAft>
            <a:buNone/>
          </a:pPr>
          <a:r>
            <a:rPr lang="es-ES" sz="1600" b="1" kern="1200" dirty="0"/>
            <a:t>German (1534)</a:t>
          </a:r>
        </a:p>
      </dsp:txBody>
      <dsp:txXfrm>
        <a:off x="293395" y="1615231"/>
        <a:ext cx="1929831" cy="607137"/>
      </dsp:txXfrm>
    </dsp:sp>
    <dsp:sp modelId="{9381188F-E7DA-40FC-9375-22EE5C5E6396}">
      <dsp:nvSpPr>
        <dsp:cNvPr id="0" name=""/>
        <dsp:cNvSpPr/>
      </dsp:nvSpPr>
      <dsp:spPr>
        <a:xfrm>
          <a:off x="2483428"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7858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a:solidFill>
                <a:srgbClr val="FFFFCC"/>
              </a:solidFill>
            </a:rPr>
            <a:t>Pierre Robert </a:t>
          </a:r>
          <a:r>
            <a:rPr lang="es-ES" sz="1800" b="1" kern="1200" dirty="0" err="1">
              <a:solidFill>
                <a:srgbClr val="FFFFCC"/>
              </a:solidFill>
            </a:rPr>
            <a:t>Olivétan</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es-ES" sz="1600" b="1" kern="1200" dirty="0"/>
            <a:t>French (1535)</a:t>
          </a:r>
        </a:p>
      </dsp:txBody>
      <dsp:txXfrm>
        <a:off x="2678580"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63764"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a:solidFill>
                <a:srgbClr val="FFFFCC"/>
              </a:solidFill>
            </a:rPr>
            <a:t>Brest </a:t>
          </a:r>
          <a:r>
            <a:rPr lang="es-ES" sz="1800" b="1" kern="1200" dirty="0" err="1">
              <a:solidFill>
                <a:srgbClr val="FFFFCC"/>
              </a:solidFill>
            </a:rPr>
            <a:t>Bible</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es-ES" sz="1600" b="1" kern="1200" dirty="0" err="1"/>
            <a:t>Polish</a:t>
          </a:r>
          <a:r>
            <a:rPr lang="es-ES" sz="1600" b="1" kern="1200" dirty="0"/>
            <a:t> (1563)</a:t>
          </a:r>
        </a:p>
      </dsp:txBody>
      <dsp:txXfrm>
        <a:off x="5063764" y="1635606"/>
        <a:ext cx="1929831" cy="579598"/>
      </dsp:txXfrm>
    </dsp:sp>
    <dsp:sp modelId="{DA589B58-20FD-4A8C-9FBD-BEA5E57DA9EA}">
      <dsp:nvSpPr>
        <dsp:cNvPr id="0" name=""/>
        <dsp:cNvSpPr/>
      </dsp:nvSpPr>
      <dsp:spPr>
        <a:xfrm>
          <a:off x="7253797"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44894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a:solidFill>
                <a:srgbClr val="FFFFCC"/>
              </a:solidFill>
            </a:rPr>
            <a:t>Casiodoro de Reina</a:t>
          </a:r>
        </a:p>
        <a:p>
          <a:pPr marL="171450" lvl="1" indent="-171450" algn="ctr" defTabSz="711200">
            <a:lnSpc>
              <a:spcPct val="90000"/>
            </a:lnSpc>
            <a:spcBef>
              <a:spcPct val="0"/>
            </a:spcBef>
            <a:spcAft>
              <a:spcPct val="15000"/>
            </a:spcAft>
            <a:buNone/>
          </a:pPr>
          <a:r>
            <a:rPr lang="es-ES" sz="1600" b="1" kern="1200" dirty="0" err="1"/>
            <a:t>Spanish</a:t>
          </a:r>
          <a:r>
            <a:rPr lang="es-ES" sz="1600" b="1" kern="1200" dirty="0"/>
            <a:t> (1569)</a:t>
          </a:r>
        </a:p>
      </dsp:txBody>
      <dsp:txXfrm>
        <a:off x="7448949" y="1557988"/>
        <a:ext cx="1929831" cy="817565"/>
      </dsp:txXfrm>
    </dsp:sp>
    <dsp:sp modelId="{2F797495-1574-4EF0-960A-25182C7A449E}">
      <dsp:nvSpPr>
        <dsp:cNvPr id="0" name=""/>
        <dsp:cNvSpPr/>
      </dsp:nvSpPr>
      <dsp:spPr>
        <a:xfrm>
          <a:off x="963898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834133"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err="1">
              <a:solidFill>
                <a:srgbClr val="FFFFCC"/>
              </a:solidFill>
            </a:rPr>
            <a:t>Kralice</a:t>
          </a:r>
          <a:r>
            <a:rPr lang="es-ES" sz="1800" b="1" kern="1200" dirty="0">
              <a:solidFill>
                <a:srgbClr val="FFFFCC"/>
              </a:solidFill>
            </a:rPr>
            <a:t> </a:t>
          </a:r>
          <a:r>
            <a:rPr lang="es-ES" sz="1800" b="1" kern="1200" dirty="0" err="1">
              <a:solidFill>
                <a:srgbClr val="FFFFCC"/>
              </a:solidFill>
            </a:rPr>
            <a:t>Bible</a:t>
          </a:r>
          <a:r>
            <a:rPr lang="es-ES" sz="1800" b="1" kern="1200" dirty="0">
              <a:solidFill>
                <a:srgbClr val="FFFFCC"/>
              </a:solidFill>
            </a:rPr>
            <a:t>  </a:t>
          </a:r>
        </a:p>
        <a:p>
          <a:pPr marL="171450" lvl="1" indent="-171450" algn="ctr" defTabSz="711200">
            <a:lnSpc>
              <a:spcPct val="90000"/>
            </a:lnSpc>
            <a:spcBef>
              <a:spcPct val="0"/>
            </a:spcBef>
            <a:spcAft>
              <a:spcPct val="15000"/>
            </a:spcAft>
            <a:buNone/>
          </a:pPr>
          <a:r>
            <a:rPr lang="es-ES" sz="1600" b="1" kern="1200" dirty="0" err="1"/>
            <a:t>Czech</a:t>
          </a:r>
          <a:r>
            <a:rPr lang="es-ES" sz="1600" b="1" kern="1200" dirty="0"/>
            <a:t> (1579)</a:t>
          </a:r>
        </a:p>
      </dsp:txBody>
      <dsp:txXfrm>
        <a:off x="9834133" y="1615231"/>
        <a:ext cx="1929831" cy="607137"/>
      </dsp:txXfrm>
    </dsp:sp>
    <dsp:sp modelId="{8F09164C-FA00-484E-B26F-3F9A4BFEACA6}">
      <dsp:nvSpPr>
        <dsp:cNvPr id="0" name=""/>
        <dsp:cNvSpPr/>
      </dsp:nvSpPr>
      <dsp:spPr>
        <a:xfrm>
          <a:off x="871701"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066853"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err="1">
              <a:solidFill>
                <a:srgbClr val="FFFFCC"/>
              </a:solidFill>
            </a:rPr>
            <a:t>Jonas</a:t>
          </a:r>
          <a:r>
            <a:rPr lang="es-ES" sz="1800" b="1" kern="1200" dirty="0">
              <a:solidFill>
                <a:srgbClr val="FFFFCC"/>
              </a:solidFill>
            </a:rPr>
            <a:t> </a:t>
          </a:r>
          <a:r>
            <a:rPr lang="es-ES" sz="1800" b="1" kern="1200" dirty="0" err="1">
              <a:solidFill>
                <a:srgbClr val="FFFFCC"/>
              </a:solidFill>
            </a:rPr>
            <a:t>Bretkunas</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es-ES" sz="1600" b="1" kern="1200" dirty="0" err="1"/>
            <a:t>Lithuanian</a:t>
          </a:r>
          <a:r>
            <a:rPr lang="es-ES" sz="1600" b="1" kern="1200" dirty="0"/>
            <a:t> (1579)</a:t>
          </a:r>
        </a:p>
      </dsp:txBody>
      <dsp:txXfrm>
        <a:off x="1066853" y="4053022"/>
        <a:ext cx="1929831" cy="607137"/>
      </dsp:txXfrm>
    </dsp:sp>
    <dsp:sp modelId="{BAD61B97-3C60-49D8-B71F-1B59944EF672}">
      <dsp:nvSpPr>
        <dsp:cNvPr id="0" name=""/>
        <dsp:cNvSpPr/>
      </dsp:nvSpPr>
      <dsp:spPr>
        <a:xfrm>
          <a:off x="3256886"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45203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err="1">
              <a:solidFill>
                <a:srgbClr val="FFFFCC"/>
              </a:solidFill>
            </a:rPr>
            <a:t>Jurij</a:t>
          </a:r>
          <a:r>
            <a:rPr lang="es-ES" sz="1800" b="1" kern="1200" dirty="0">
              <a:solidFill>
                <a:srgbClr val="FFFFCC"/>
              </a:solidFill>
            </a:rPr>
            <a:t> </a:t>
          </a:r>
          <a:r>
            <a:rPr lang="es-ES" sz="1800" b="1" kern="1200" dirty="0" err="1">
              <a:solidFill>
                <a:srgbClr val="FFFFCC"/>
              </a:solidFill>
            </a:rPr>
            <a:t>Dalmatin</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es-ES" sz="1600" b="1" kern="1200" dirty="0" err="1"/>
            <a:t>Slovenian</a:t>
          </a:r>
          <a:r>
            <a:rPr lang="es-ES" sz="1600" b="1" kern="1200" dirty="0"/>
            <a:t> (1584)</a:t>
          </a:r>
        </a:p>
      </dsp:txBody>
      <dsp:txXfrm>
        <a:off x="3452037" y="4053022"/>
        <a:ext cx="1929831" cy="607137"/>
      </dsp:txXfrm>
    </dsp:sp>
    <dsp:sp modelId="{9E8819A4-D7C4-4567-A0CF-0A34AA077F00}">
      <dsp:nvSpPr>
        <dsp:cNvPr id="0" name=""/>
        <dsp:cNvSpPr/>
      </dsp:nvSpPr>
      <dsp:spPr>
        <a:xfrm>
          <a:off x="5642070"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8372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a:solidFill>
                <a:srgbClr val="FFFFCC"/>
              </a:solidFill>
            </a:rPr>
            <a:t>Giovanni </a:t>
          </a:r>
          <a:r>
            <a:rPr lang="es-ES" sz="1800" b="1" kern="1200" dirty="0" err="1">
              <a:solidFill>
                <a:srgbClr val="FFFFCC"/>
              </a:solidFill>
            </a:rPr>
            <a:t>Diodati</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es-ES" sz="1600" b="1" kern="1200" dirty="0" err="1"/>
            <a:t>Italian</a:t>
          </a:r>
          <a:r>
            <a:rPr lang="es-ES" sz="1600" b="1" kern="1200" dirty="0"/>
            <a:t> (1607)</a:t>
          </a:r>
        </a:p>
      </dsp:txBody>
      <dsp:txXfrm>
        <a:off x="5837222" y="4053022"/>
        <a:ext cx="1929831" cy="607137"/>
      </dsp:txXfrm>
    </dsp:sp>
    <dsp:sp modelId="{77D33E09-2A0C-447C-93F0-FA354CD1BA58}">
      <dsp:nvSpPr>
        <dsp:cNvPr id="0" name=""/>
        <dsp:cNvSpPr/>
      </dsp:nvSpPr>
      <dsp:spPr>
        <a:xfrm>
          <a:off x="8370497"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27255"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es-ES" sz="1800" b="1" kern="1200" dirty="0">
              <a:solidFill>
                <a:srgbClr val="FFFFCC"/>
              </a:solidFill>
            </a:rPr>
            <a:t>João Ferreira de Almeida</a:t>
          </a:r>
        </a:p>
        <a:p>
          <a:pPr marL="171450" lvl="1" indent="-171450" algn="ctr" defTabSz="711200">
            <a:lnSpc>
              <a:spcPct val="90000"/>
            </a:lnSpc>
            <a:spcBef>
              <a:spcPct val="0"/>
            </a:spcBef>
            <a:spcAft>
              <a:spcPct val="15000"/>
            </a:spcAft>
            <a:buNone/>
          </a:pPr>
          <a:r>
            <a:rPr lang="es-ES" sz="1600" b="1" kern="1200" dirty="0" err="1"/>
            <a:t>Portuguese</a:t>
          </a:r>
          <a:r>
            <a:rPr lang="es-ES" sz="1600" b="1" kern="1200" dirty="0"/>
            <a:t> (1691)</a:t>
          </a:r>
        </a:p>
      </dsp:txBody>
      <dsp:txXfrm>
        <a:off x="8027255"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14/04/2024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9851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78554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2165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316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25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3453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8056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72162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3424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9098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8855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14/04/2024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14/04/2024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14/04/2024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50818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60330" y="4200942"/>
            <a:ext cx="5792795"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s-ES"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FAITH AGAINST ALL ODDS</a:t>
            </a: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538496"/>
            <a:ext cx="6029326" cy="307777"/>
          </a:xfrm>
          <a:prstGeom prst="rect">
            <a:avLst/>
          </a:prstGeom>
          <a:noFill/>
        </p:spPr>
        <p:txBody>
          <a:bodyPr wrap="square" rtlCol="0">
            <a:spAutoFit/>
          </a:bodyPr>
          <a:lstStyle/>
          <a:p>
            <a:pPr algn="ctr"/>
            <a:r>
              <a:rPr lang="en-US" sz="1400" b="1" dirty="0">
                <a:solidFill>
                  <a:srgbClr val="499200"/>
                </a:solidFill>
              </a:rPr>
              <a:t>Lesson 5 for May 4, 2024</a:t>
            </a:r>
            <a:endParaRPr lang="es-ES" sz="1400" b="1" dirty="0">
              <a:solidFill>
                <a:srgbClr val="499200"/>
              </a:solidFill>
            </a:endParaRP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es-ES"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rPr>
              <a:t>THE FOUNDATION OF SALVATION</a:t>
            </a: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769441"/>
          </a:xfrm>
          <a:prstGeom prst="rect">
            <a:avLst/>
          </a:prstGeom>
          <a:noFill/>
        </p:spPr>
        <p:txBody>
          <a:bodyPr wrap="square">
            <a:spAutoFit/>
          </a:bodyPr>
          <a:lstStyle/>
          <a:p>
            <a:pPr algn="ctr"/>
            <a:r>
              <a:rPr lang="it-IT" sz="4400" b="1" i="1" dirty="0">
                <a:ln w="22225">
                  <a:solidFill>
                    <a:srgbClr val="B82B1C"/>
                  </a:solidFill>
                  <a:prstDash val="solid"/>
                </a:ln>
                <a:solidFill>
                  <a:srgbClr val="F47C73"/>
                </a:solidFill>
              </a:rPr>
              <a:t>SOLA GRATIA </a:t>
            </a:r>
            <a:r>
              <a:rPr lang="it-IT" sz="4400" b="1" i="1" dirty="0">
                <a:ln w="22225">
                  <a:solidFill>
                    <a:schemeClr val="accent6">
                      <a:lumMod val="75000"/>
                    </a:schemeClr>
                  </a:solidFill>
                  <a:prstDash val="solid"/>
                </a:ln>
                <a:solidFill>
                  <a:schemeClr val="accent6">
                    <a:lumMod val="60000"/>
                    <a:lumOff val="40000"/>
                  </a:schemeClr>
                </a:solidFill>
              </a:rPr>
              <a:t>/ </a:t>
            </a:r>
            <a:r>
              <a:rPr lang="it-IT" sz="4400" b="1" i="1" dirty="0">
                <a:ln w="22225">
                  <a:solidFill>
                    <a:srgbClr val="6863AB"/>
                  </a:solidFill>
                  <a:prstDash val="solid"/>
                </a:ln>
                <a:solidFill>
                  <a:srgbClr val="9E9EDD"/>
                </a:solidFill>
              </a:rPr>
              <a:t>SOLA FIDE </a:t>
            </a:r>
            <a:r>
              <a:rPr lang="it-IT" sz="4400" b="1" i="1" dirty="0">
                <a:ln w="22225">
                  <a:solidFill>
                    <a:schemeClr val="accent6">
                      <a:lumMod val="75000"/>
                    </a:schemeClr>
                  </a:solidFill>
                  <a:prstDash val="solid"/>
                </a:ln>
                <a:solidFill>
                  <a:schemeClr val="accent6">
                    <a:lumMod val="60000"/>
                    <a:lumOff val="40000"/>
                  </a:schemeClr>
                </a:solidFill>
              </a:rPr>
              <a:t>/ </a:t>
            </a:r>
            <a:r>
              <a:rPr lang="it-IT" sz="4400" b="1" i="1" dirty="0">
                <a:ln w="22225">
                  <a:solidFill>
                    <a:srgbClr val="4F6E00"/>
                  </a:solidFill>
                  <a:prstDash val="solid"/>
                </a:ln>
                <a:solidFill>
                  <a:srgbClr val="A2C927"/>
                </a:solidFill>
              </a:rPr>
              <a:t>SOLUS CHRISTUS</a:t>
            </a:r>
            <a:endParaRPr lang="es-ES" sz="4400" b="1" i="1" dirty="0">
              <a:ln w="22225">
                <a:solidFill>
                  <a:srgbClr val="4F6E00"/>
                </a:solidFill>
                <a:prstDash val="solid"/>
              </a:ln>
              <a:solidFill>
                <a:srgbClr val="A2C927"/>
              </a:solidFill>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1955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a:t>
            </a:r>
            <a:r>
              <a:rPr lang="en-US" b="1" dirty="0">
                <a:solidFill>
                  <a:schemeClr val="accent2">
                    <a:lumMod val="75000"/>
                  </a:schemeClr>
                </a:solidFill>
                <a:latin typeface="Comic Sans MS" panose="030F0702030302020204" pitchFamily="66" charset="0"/>
              </a:rPr>
              <a:t>For it is by grace you have been saved, through faith—and this is not from yourselves</a:t>
            </a:r>
            <a:r>
              <a:rPr lang="en-US" b="1">
                <a:solidFill>
                  <a:schemeClr val="accent2">
                    <a:lumMod val="75000"/>
                  </a:schemeClr>
                </a:solidFill>
                <a:latin typeface="Comic Sans MS" panose="030F0702030302020204" pitchFamily="66" charset="0"/>
              </a:rPr>
              <a:t>,                     it </a:t>
            </a:r>
            <a:r>
              <a:rPr lang="en-US" b="1" dirty="0">
                <a:solidFill>
                  <a:schemeClr val="accent2">
                    <a:lumMod val="75000"/>
                  </a:schemeClr>
                </a:solidFill>
                <a:latin typeface="Comic Sans MS" panose="030F0702030302020204" pitchFamily="66" charset="0"/>
              </a:rPr>
              <a:t>is the gift of God—</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(Ephesians 2:8)</a:t>
            </a:r>
            <a:endParaRPr lang="es-ES" b="1" dirty="0">
              <a:solidFill>
                <a:schemeClr val="accent2">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18350" y="1231834"/>
            <a:ext cx="6987300" cy="400110"/>
          </a:xfrm>
          <a:prstGeom prst="rect">
            <a:avLst/>
          </a:prstGeom>
          <a:noFill/>
        </p:spPr>
        <p:txBody>
          <a:bodyPr wrap="square" rtlCol="0">
            <a:spAutoFit/>
          </a:bodyPr>
          <a:lstStyle/>
          <a:p>
            <a:pPr>
              <a:spcBef>
                <a:spcPts val="600"/>
              </a:spcBef>
            </a:pPr>
            <a:r>
              <a:rPr lang="en-US" sz="2000" b="1" dirty="0"/>
              <a:t>Three fundamental truths emerge from Ephesians 2:8</a:t>
            </a:r>
            <a:r>
              <a:rPr lang="es-ES" sz="2000" b="1" dirty="0"/>
              <a:t>.</a:t>
            </a:r>
          </a:p>
        </p:txBody>
      </p:sp>
      <p:sp>
        <p:nvSpPr>
          <p:cNvPr id="6" name="CuadroTexto 5">
            <a:extLst>
              <a:ext uri="{FF2B5EF4-FFF2-40B4-BE49-F238E27FC236}">
                <a16:creationId xmlns:a16="http://schemas.microsoft.com/office/drawing/2014/main" id="{2ED69986-CF27-E2E9-07A8-EE3453A41C34}"/>
              </a:ext>
            </a:extLst>
          </p:cNvPr>
          <p:cNvSpPr txBox="1"/>
          <p:nvPr/>
        </p:nvSpPr>
        <p:spPr>
          <a:xfrm>
            <a:off x="739301" y="1793514"/>
            <a:ext cx="6472481" cy="1015663"/>
          </a:xfrm>
          <a:prstGeom prst="rect">
            <a:avLst/>
          </a:prstGeom>
          <a:noFill/>
        </p:spPr>
        <p:txBody>
          <a:bodyPr wrap="square" rtlCol="0">
            <a:spAutoFit/>
          </a:bodyPr>
          <a:lstStyle/>
          <a:p>
            <a:r>
              <a:rPr lang="en-US" sz="2000" b="1" dirty="0"/>
              <a:t>We are saved </a:t>
            </a:r>
            <a:r>
              <a:rPr lang="en-US" sz="2000" b="1" u="sng" dirty="0">
                <a:solidFill>
                  <a:srgbClr val="B82B1C"/>
                </a:solidFill>
              </a:rPr>
              <a:t>by grace alone</a:t>
            </a:r>
          </a:p>
          <a:p>
            <a:r>
              <a:rPr lang="en-US" sz="2000" b="1" dirty="0"/>
              <a:t>The means to achieve grace is </a:t>
            </a:r>
            <a:r>
              <a:rPr lang="es-ES" sz="2000" b="1" u="sng" dirty="0" err="1">
                <a:solidFill>
                  <a:srgbClr val="6863AB"/>
                </a:solidFill>
              </a:rPr>
              <a:t>by</a:t>
            </a:r>
            <a:r>
              <a:rPr lang="es-ES" sz="2000" b="1" u="sng" dirty="0">
                <a:solidFill>
                  <a:srgbClr val="6863AB"/>
                </a:solidFill>
              </a:rPr>
              <a:t> </a:t>
            </a:r>
            <a:r>
              <a:rPr lang="es-ES" sz="2000" b="1" u="sng" dirty="0" err="1">
                <a:solidFill>
                  <a:srgbClr val="6863AB"/>
                </a:solidFill>
              </a:rPr>
              <a:t>faith</a:t>
            </a:r>
            <a:r>
              <a:rPr lang="es-ES" sz="2000" b="1" u="sng" dirty="0">
                <a:solidFill>
                  <a:srgbClr val="6863AB"/>
                </a:solidFill>
              </a:rPr>
              <a:t> alone</a:t>
            </a:r>
            <a:endParaRPr lang="es-ES" sz="2000" b="1" dirty="0">
              <a:solidFill>
                <a:srgbClr val="6863AB"/>
              </a:solidFill>
            </a:endParaRPr>
          </a:p>
          <a:p>
            <a:r>
              <a:rPr lang="en-US" sz="2000" b="1" dirty="0"/>
              <a:t>This is the gift of God, the gift of his Son</a:t>
            </a:r>
            <a:r>
              <a:rPr lang="es-ES" sz="2000" b="1" dirty="0"/>
              <a:t>: </a:t>
            </a:r>
            <a:r>
              <a:rPr lang="es-ES" sz="2000" b="1" u="sng" dirty="0" err="1">
                <a:solidFill>
                  <a:srgbClr val="4F6E00"/>
                </a:solidFill>
              </a:rPr>
              <a:t>Christ</a:t>
            </a:r>
            <a:r>
              <a:rPr lang="es-ES" sz="2000" b="1" u="sng" dirty="0">
                <a:solidFill>
                  <a:srgbClr val="4F6E00"/>
                </a:solidFill>
              </a:rPr>
              <a:t> </a:t>
            </a:r>
            <a:r>
              <a:rPr lang="es-ES" sz="2000" b="1" u="sng" dirty="0" err="1">
                <a:solidFill>
                  <a:srgbClr val="4F6E00"/>
                </a:solidFill>
              </a:rPr>
              <a:t>alone</a:t>
            </a:r>
            <a:endParaRPr lang="es-ES" sz="2000" b="1" dirty="0"/>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832493"/>
            <a:ext cx="6846267" cy="1015663"/>
          </a:xfrm>
          <a:prstGeom prst="rect">
            <a:avLst/>
          </a:prstGeom>
          <a:noFill/>
        </p:spPr>
        <p:txBody>
          <a:bodyPr wrap="square" rtlCol="0">
            <a:spAutoFit/>
          </a:bodyPr>
          <a:lstStyle/>
          <a:p>
            <a:pPr>
              <a:spcBef>
                <a:spcPts val="600"/>
              </a:spcBef>
            </a:pPr>
            <a:r>
              <a:rPr lang="en-US" sz="2000" b="1" dirty="0"/>
              <a:t>Because of our sin, we are condemned to eternal death (Rom. 6:23a). However, God has provided a way to pay our debt and give us eternal life (Rom. 6:23b)</a:t>
            </a:r>
            <a:r>
              <a:rPr lang="es-ES" sz="2000" b="1" dirty="0"/>
              <a:t>.</a:t>
            </a:r>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353" y="6391338"/>
            <a:ext cx="11955294" cy="400110"/>
          </a:xfrm>
          <a:prstGeom prst="rect">
            <a:avLst/>
          </a:prstGeom>
          <a:noFill/>
        </p:spPr>
        <p:txBody>
          <a:bodyPr wrap="square">
            <a:spAutoFit/>
          </a:bodyPr>
          <a:lstStyle/>
          <a:p>
            <a:pPr>
              <a:spcBef>
                <a:spcPts val="600"/>
              </a:spcBef>
            </a:pPr>
            <a:r>
              <a:rPr lang="en-US" sz="2000" b="1" dirty="0"/>
              <a:t>Although salvation is free, its cost was infinite, and sufficient for all (John 3:16; Rom. 8:32</a:t>
            </a:r>
            <a:r>
              <a:rPr lang="es-ES" sz="2000" b="1" dirty="0"/>
              <a:t>).</a:t>
            </a:r>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0424" y="1859900"/>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5119" y="2159569"/>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0349" y="2464469"/>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49" y="4897280"/>
            <a:ext cx="7093429" cy="1323439"/>
          </a:xfrm>
          <a:prstGeom prst="rect">
            <a:avLst/>
          </a:prstGeom>
          <a:noFill/>
        </p:spPr>
        <p:txBody>
          <a:bodyPr wrap="square">
            <a:spAutoFit/>
          </a:bodyPr>
          <a:lstStyle/>
          <a:p>
            <a:pPr>
              <a:spcBef>
                <a:spcPts val="600"/>
              </a:spcBef>
            </a:pPr>
            <a:r>
              <a:rPr lang="en-US" sz="2000" b="1" dirty="0"/>
              <a:t>When Martin Luther discovered that Christ was his only source of salvation, he began to preach that truth. Thousands, who had been chained by the deceptions of the enemy, were freed and transformed</a:t>
            </a:r>
            <a:r>
              <a:rPr lang="es-ES" sz="2000" b="1" dirty="0"/>
              <a:t>.</a:t>
            </a:r>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4018775"/>
            <a:ext cx="7093428" cy="707886"/>
          </a:xfrm>
          <a:prstGeom prst="rect">
            <a:avLst/>
          </a:prstGeom>
          <a:noFill/>
        </p:spPr>
        <p:txBody>
          <a:bodyPr wrap="square">
            <a:spAutoFit/>
          </a:bodyPr>
          <a:lstStyle/>
          <a:p>
            <a:pPr>
              <a:spcBef>
                <a:spcPts val="600"/>
              </a:spcBef>
            </a:pPr>
            <a:r>
              <a:rPr lang="en-US" sz="2000" b="1" dirty="0"/>
              <a:t>And why do we need God to pay our debt? Because we cannot pay it in any way (Ps. 49:8; Eph. 2:9</a:t>
            </a:r>
            <a:r>
              <a:rPr lang="es-ES" sz="2000" b="1" dirty="0"/>
              <a:t>).</a:t>
            </a:r>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GROW IN GRACE</a:t>
            </a: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7577"/>
                </a:solidFill>
                <a:latin typeface="Comic Sans MS" panose="030F0702030302020204" pitchFamily="66" charset="0"/>
              </a:rPr>
              <a:t>“</a:t>
            </a:r>
            <a:r>
              <a:rPr lang="en-US" b="1" dirty="0">
                <a:solidFill>
                  <a:srgbClr val="537577"/>
                </a:solidFill>
                <a:latin typeface="Comic Sans MS" panose="030F0702030302020204" pitchFamily="66" charset="0"/>
              </a:rPr>
              <a:t>But grow in the grace and knowledge of our Lord and Savior Jesus Christ. To him be glory both now and forever! Amen</a:t>
            </a:r>
            <a:r>
              <a:rPr lang="es-ES" b="1" dirty="0">
                <a:solidFill>
                  <a:srgbClr val="537577"/>
                </a:solidFill>
                <a:latin typeface="Comic Sans MS" panose="030F0702030302020204" pitchFamily="66" charset="0"/>
              </a:rPr>
              <a:t>” </a:t>
            </a:r>
            <a:r>
              <a:rPr lang="es-ES" sz="1400" b="1" dirty="0">
                <a:solidFill>
                  <a:srgbClr val="537577"/>
                </a:solidFill>
                <a:latin typeface="Comic Sans MS" panose="030F0702030302020204" pitchFamily="66" charset="0"/>
              </a:rPr>
              <a:t>(2 Peter 3:18)</a:t>
            </a: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534377"/>
            <a:ext cx="4192083" cy="1631216"/>
          </a:xfrm>
          <a:prstGeom prst="rect">
            <a:avLst/>
          </a:prstGeom>
          <a:noFill/>
        </p:spPr>
        <p:txBody>
          <a:bodyPr wrap="square" rtlCol="0">
            <a:spAutoFit/>
          </a:bodyPr>
          <a:lstStyle/>
          <a:p>
            <a:pPr>
              <a:spcBef>
                <a:spcPts val="600"/>
              </a:spcBef>
            </a:pPr>
            <a:r>
              <a:rPr lang="en-US" sz="2000" b="1" dirty="0"/>
              <a:t>During the Middle Ages, people thought about earning their salvation (and that of their ancestors) through masses, bulls, lacerations, pilgrimages</a:t>
            </a:r>
            <a:r>
              <a:rPr lang="es-ES" sz="2000" b="1" dirty="0"/>
              <a:t>…</a:t>
            </a:r>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557021" cy="707886"/>
          </a:xfrm>
          <a:prstGeom prst="rect">
            <a:avLst/>
          </a:prstGeom>
          <a:noFill/>
        </p:spPr>
        <p:txBody>
          <a:bodyPr wrap="square">
            <a:spAutoFit/>
          </a:bodyPr>
          <a:lstStyle/>
          <a:p>
            <a:pPr>
              <a:spcBef>
                <a:spcPts val="600"/>
              </a:spcBef>
            </a:pPr>
            <a:r>
              <a:rPr lang="en-US" sz="2000" b="1" dirty="0"/>
              <a:t>All of this was distressing. It was never enough. Until they discovered the grace of Christ. From that moment on they felt truly free</a:t>
            </a:r>
            <a:r>
              <a:rPr lang="es-ES" sz="2000" b="1" dirty="0"/>
              <a:t>.</a:t>
            </a:r>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8" y="5779675"/>
            <a:ext cx="8557021" cy="1015663"/>
          </a:xfrm>
          <a:prstGeom prst="rect">
            <a:avLst/>
          </a:prstGeom>
          <a:noFill/>
        </p:spPr>
        <p:txBody>
          <a:bodyPr wrap="square">
            <a:spAutoFit/>
          </a:bodyPr>
          <a:lstStyle/>
          <a:p>
            <a:pPr>
              <a:spcBef>
                <a:spcPts val="600"/>
              </a:spcBef>
            </a:pPr>
            <a:r>
              <a:rPr lang="en-US" sz="2000" b="1" dirty="0"/>
              <a:t>Knowing himself saved by grace did not lead him to despise the Law, but to study it more carefully, so that his life would be increasingly in harmony with the life that Christ expected of him</a:t>
            </a:r>
            <a:r>
              <a:rPr lang="es-ES" sz="2000" b="1" dirty="0"/>
              <a:t>.</a:t>
            </a:r>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222857"/>
            <a:ext cx="8557020" cy="400110"/>
          </a:xfrm>
          <a:prstGeom prst="rect">
            <a:avLst/>
          </a:prstGeom>
          <a:noFill/>
        </p:spPr>
        <p:txBody>
          <a:bodyPr wrap="square">
            <a:spAutoFit/>
          </a:bodyPr>
          <a:lstStyle/>
          <a:p>
            <a:pPr>
              <a:spcBef>
                <a:spcPts val="600"/>
              </a:spcBef>
            </a:pPr>
            <a:r>
              <a:rPr lang="en-US" sz="2000" b="1" dirty="0"/>
              <a:t>Did that freedom lead them to despise the Law, or to obey it</a:t>
            </a:r>
            <a:r>
              <a:rPr lang="es-ES" sz="2000" b="1" dirty="0"/>
              <a:t>?</a:t>
            </a:r>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758920"/>
            <a:ext cx="8557020" cy="1015663"/>
          </a:xfrm>
          <a:prstGeom prst="rect">
            <a:avLst/>
          </a:prstGeom>
          <a:noFill/>
        </p:spPr>
        <p:txBody>
          <a:bodyPr wrap="square">
            <a:spAutoFit/>
          </a:bodyPr>
          <a:lstStyle/>
          <a:p>
            <a:pPr>
              <a:spcBef>
                <a:spcPts val="600"/>
              </a:spcBef>
            </a:pPr>
            <a:r>
              <a:rPr lang="en-US" sz="2000" b="1" dirty="0"/>
              <a:t>John Wesley (1703-1791), one of the founders of the Methodist movement, was moved by reading Luther's introduction to Romans. His new faith led him to seek growth in grace</a:t>
            </a:r>
            <a:r>
              <a:rPr lang="es-ES" sz="2000" b="1" dirty="0"/>
              <a:t>.</a:t>
            </a:r>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31132" y="992382"/>
            <a:ext cx="10486417"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The grand principle maintained by these Reformers—the same that had been held by the Waldenses, by Wycliffe, by John Huss, by Luther, Zwingli, and those who united with them—was the infallible authority of the Holy Scriptures as a rule of faith and practice. They denied the right of popes, councils, Fathers, and kings, to control the conscience in matters of religion. The Bible was their authority, and by its teaching they tested all doctrines and all claims. Faith in God and His word sustained these holy men as they yielded up their lives at the stake. “Be of good comfort,” exclaimed Latimer to his fellow martyr as the flames were about to silence their voices, “we shall this day light such a candle, by God's grace, in England, as I trust shall never be put out.”—Works of Hugh Latimer 1:8</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ED311103-E291-F7CA-5177-9D06B65ECE9C}"/>
              </a:ext>
            </a:extLst>
          </p:cNvPr>
          <p:cNvSpPr txBox="1"/>
          <p:nvPr/>
        </p:nvSpPr>
        <p:spPr>
          <a:xfrm>
            <a:off x="7813408" y="5740333"/>
            <a:ext cx="3485377" cy="338554"/>
          </a:xfrm>
          <a:prstGeom prst="rect">
            <a:avLst/>
          </a:prstGeom>
          <a:noFill/>
        </p:spPr>
        <p:txBody>
          <a:bodyPr wrap="none" rtlCol="0">
            <a:spAutoFit/>
          </a:bodyPr>
          <a:lstStyle/>
          <a:p>
            <a:pPr algn="r"/>
            <a:r>
              <a:rPr lang="en-US" sz="1600" b="1" dirty="0"/>
              <a:t>EGW (The Great Controversy, pg. 249)</a:t>
            </a:r>
            <a:endParaRPr lang="es-ES" sz="1600" b="1" dirty="0"/>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103375"/>
            <a:ext cx="11382375"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en-U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Your word I have hidden in my heart, that I might not sin against You</a:t>
            </a:r>
            <a:r>
              <a:rPr kumimoji="0" lang="es-E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es-ES" sz="2400" b="1" i="0" u="none" strike="noStrike" kern="1200" cap="none" spc="0" normalizeH="0" baseline="0" noProof="0" dirty="0" err="1">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Psalm</a:t>
            </a:r>
            <a:r>
              <a:rPr kumimoji="0" lang="es-ES" sz="2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119:11, </a:t>
            </a:r>
            <a:r>
              <a:rPr kumimoji="0" lang="es-ES" sz="2000" b="1" i="0" u="none" strike="noStrike" kern="1200" cap="none" spc="0" normalizeH="0" baseline="0" noProof="0" dirty="0" err="1">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NKJV</a:t>
            </a:r>
            <a:r>
              <a:rPr kumimoji="0" lang="es-ES" sz="2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862322"/>
          </a:xfrm>
          <a:prstGeom prst="rect">
            <a:avLst/>
          </a:prstGeom>
          <a:noFill/>
        </p:spPr>
        <p:txBody>
          <a:bodyPr wrap="square" rtlCol="0">
            <a:spAutoFit/>
          </a:bodyPr>
          <a:lstStyle/>
          <a:p>
            <a:pPr>
              <a:spcBef>
                <a:spcPts val="600"/>
              </a:spcBef>
            </a:pPr>
            <a:r>
              <a:rPr lang="es-ES" sz="2000" b="1" dirty="0" err="1">
                <a:solidFill>
                  <a:srgbClr val="BEE24B"/>
                </a:solidFill>
                <a:effectLst>
                  <a:outerShdw blurRad="38100" dist="38100" dir="2700000" algn="tl">
                    <a:srgbClr val="000000">
                      <a:alpha val="43137"/>
                    </a:srgbClr>
                  </a:outerShdw>
                </a:effectLst>
              </a:rPr>
              <a:t>The</a:t>
            </a:r>
            <a:r>
              <a:rPr lang="es-ES" sz="2000" b="1" dirty="0">
                <a:solidFill>
                  <a:srgbClr val="BEE24B"/>
                </a:solidFill>
                <a:effectLst>
                  <a:outerShdw blurRad="38100" dist="38100" dir="2700000" algn="tl">
                    <a:srgbClr val="000000">
                      <a:alpha val="43137"/>
                    </a:srgbClr>
                  </a:outerShdw>
                </a:effectLst>
              </a:rPr>
              <a:t> </a:t>
            </a:r>
            <a:r>
              <a:rPr lang="es-ES" sz="2000" b="1" dirty="0" err="1">
                <a:solidFill>
                  <a:srgbClr val="BEE24B"/>
                </a:solidFill>
                <a:effectLst>
                  <a:outerShdw blurRad="38100" dist="38100" dir="2700000" algn="tl">
                    <a:srgbClr val="000000">
                      <a:alpha val="43137"/>
                    </a:srgbClr>
                  </a:outerShdw>
                </a:effectLst>
              </a:rPr>
              <a:t>foundation</a:t>
            </a:r>
            <a:r>
              <a:rPr lang="es-ES" sz="2000" b="1" dirty="0">
                <a:solidFill>
                  <a:srgbClr val="BEE24B"/>
                </a:solidFill>
                <a:effectLst>
                  <a:outerShdw blurRad="38100" dist="38100" dir="2700000" algn="tl">
                    <a:srgbClr val="000000">
                      <a:alpha val="43137"/>
                    </a:srgbClr>
                  </a:outerShdw>
                </a:effectLst>
              </a:rPr>
              <a:t> of </a:t>
            </a:r>
            <a:r>
              <a:rPr lang="es-ES" sz="2000" b="1" dirty="0" err="1">
                <a:solidFill>
                  <a:srgbClr val="BEE24B"/>
                </a:solidFill>
                <a:effectLst>
                  <a:outerShdw blurRad="38100" dist="38100" dir="2700000" algn="tl">
                    <a:srgbClr val="000000">
                      <a:alpha val="43137"/>
                    </a:srgbClr>
                  </a:outerShdw>
                </a:effectLst>
              </a:rPr>
              <a:t>faith</a:t>
            </a:r>
            <a:r>
              <a:rPr lang="es-ES" sz="2000" b="1" dirty="0">
                <a:solidFill>
                  <a:srgbClr val="BEE24B"/>
                </a:solidFill>
                <a:effectLst>
                  <a:outerShdw blurRad="38100" dist="38100" dir="2700000" algn="tl">
                    <a:srgbClr val="000000">
                      <a:alpha val="43137"/>
                    </a:srgbClr>
                  </a:outerShdw>
                </a:effectLst>
              </a:rPr>
              <a:t>:</a:t>
            </a:r>
          </a:p>
          <a:p>
            <a:pPr lvl="1">
              <a:spcBef>
                <a:spcPts val="600"/>
              </a:spcBef>
            </a:pPr>
            <a:r>
              <a:rPr lang="es-ES" sz="2000" b="1" i="1" dirty="0">
                <a:solidFill>
                  <a:schemeClr val="bg1"/>
                </a:solidFill>
                <a:effectLst>
                  <a:outerShdw blurRad="38100" dist="38100" dir="2700000" algn="tl">
                    <a:srgbClr val="000000">
                      <a:alpha val="43137"/>
                    </a:srgbClr>
                  </a:outerShdw>
                </a:effectLst>
              </a:rPr>
              <a:t>Sola </a:t>
            </a:r>
            <a:r>
              <a:rPr lang="es-ES" sz="2000" b="1" i="1" dirty="0" err="1">
                <a:solidFill>
                  <a:schemeClr val="bg1"/>
                </a:solidFill>
                <a:effectLst>
                  <a:outerShdw blurRad="38100" dist="38100" dir="2700000" algn="tl">
                    <a:srgbClr val="000000">
                      <a:alpha val="43137"/>
                    </a:srgbClr>
                  </a:outerShdw>
                </a:effectLst>
              </a:rPr>
              <a:t>Scriptura</a:t>
            </a:r>
            <a:r>
              <a:rPr lang="es-ES" sz="2000" b="1" i="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soli</a:t>
            </a:r>
            <a:r>
              <a:rPr lang="es-ES" sz="2000" b="1" i="1" dirty="0">
                <a:solidFill>
                  <a:schemeClr val="bg1"/>
                </a:solidFill>
                <a:effectLst>
                  <a:outerShdw blurRad="38100" dist="38100" dir="2700000" algn="tl">
                    <a:srgbClr val="000000">
                      <a:alpha val="43137"/>
                    </a:srgbClr>
                  </a:outerShdw>
                </a:effectLst>
              </a:rPr>
              <a:t> Deo gloria</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en-US" sz="2000" b="1" dirty="0">
                <a:solidFill>
                  <a:schemeClr val="bg1"/>
                </a:solidFill>
                <a:effectLst>
                  <a:outerShdw blurRad="38100" dist="38100" dir="2700000" algn="tl">
                    <a:srgbClr val="000000">
                      <a:alpha val="43137"/>
                    </a:srgbClr>
                  </a:outerShdw>
                </a:effectLst>
              </a:rPr>
              <a:t>The Bible available to everyone</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es-ES" sz="2000" b="1" dirty="0" err="1">
                <a:solidFill>
                  <a:schemeClr val="bg1"/>
                </a:solidFill>
                <a:effectLst>
                  <a:outerShdw blurRad="38100" dist="38100" dir="2700000" algn="tl">
                    <a:srgbClr val="000000">
                      <a:alpha val="43137"/>
                    </a:srgbClr>
                  </a:outerShdw>
                </a:effectLst>
              </a:rPr>
              <a:t>The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Bible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Interpreter</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es-ES" sz="2000" b="1" dirty="0" err="1">
                <a:solidFill>
                  <a:srgbClr val="F7CC0C"/>
                </a:solidFill>
                <a:effectLst>
                  <a:outerShdw blurRad="38100" dist="38100" dir="2700000" algn="tl">
                    <a:srgbClr val="000000">
                      <a:alpha val="43137"/>
                    </a:srgbClr>
                  </a:outerShdw>
                </a:effectLst>
              </a:rPr>
              <a:t>The</a:t>
            </a:r>
            <a:r>
              <a:rPr lang="es-ES" sz="2000" b="1" dirty="0">
                <a:solidFill>
                  <a:srgbClr val="F7CC0C"/>
                </a:solidFill>
                <a:effectLst>
                  <a:outerShdw blurRad="38100" dist="38100" dir="2700000" algn="tl">
                    <a:srgbClr val="000000">
                      <a:alpha val="43137"/>
                    </a:srgbClr>
                  </a:outerShdw>
                </a:effectLst>
              </a:rPr>
              <a:t> </a:t>
            </a:r>
            <a:r>
              <a:rPr lang="es-ES" sz="2000" b="1" dirty="0" err="1">
                <a:solidFill>
                  <a:srgbClr val="F7CC0C"/>
                </a:solidFill>
                <a:effectLst>
                  <a:outerShdw blurRad="38100" dist="38100" dir="2700000" algn="tl">
                    <a:srgbClr val="000000">
                      <a:alpha val="43137"/>
                    </a:srgbClr>
                  </a:outerShdw>
                </a:effectLst>
              </a:rPr>
              <a:t>foundation</a:t>
            </a:r>
            <a:r>
              <a:rPr lang="es-ES" sz="2000" b="1" dirty="0">
                <a:solidFill>
                  <a:srgbClr val="F7CC0C"/>
                </a:solidFill>
                <a:effectLst>
                  <a:outerShdw blurRad="38100" dist="38100" dir="2700000" algn="tl">
                    <a:srgbClr val="000000">
                      <a:alpha val="43137"/>
                    </a:srgbClr>
                  </a:outerShdw>
                </a:effectLst>
              </a:rPr>
              <a:t> of </a:t>
            </a:r>
            <a:r>
              <a:rPr lang="es-ES" sz="2000" b="1" dirty="0" err="1">
                <a:solidFill>
                  <a:srgbClr val="F7CC0C"/>
                </a:solidFill>
                <a:effectLst>
                  <a:outerShdw blurRad="38100" dist="38100" dir="2700000" algn="tl">
                    <a:srgbClr val="000000">
                      <a:alpha val="43137"/>
                    </a:srgbClr>
                  </a:outerShdw>
                </a:effectLst>
              </a:rPr>
              <a:t>salvation</a:t>
            </a:r>
            <a:r>
              <a:rPr lang="es-ES" sz="2000" b="1" dirty="0">
                <a:solidFill>
                  <a:srgbClr val="F7CC0C"/>
                </a:solidFill>
                <a:effectLst>
                  <a:outerShdw blurRad="38100" dist="38100" dir="2700000" algn="tl">
                    <a:srgbClr val="000000">
                      <a:alpha val="43137"/>
                    </a:srgbClr>
                  </a:outerShdw>
                </a:effectLst>
              </a:rPr>
              <a:t>:</a:t>
            </a:r>
          </a:p>
          <a:p>
            <a:pPr lvl="1">
              <a:spcBef>
                <a:spcPts val="600"/>
              </a:spcBef>
            </a:pPr>
            <a:r>
              <a:rPr lang="es-ES" sz="2000" b="1" i="1" dirty="0">
                <a:solidFill>
                  <a:schemeClr val="bg1"/>
                </a:solidFill>
                <a:effectLst>
                  <a:outerShdw blurRad="38100" dist="38100" dir="2700000" algn="tl">
                    <a:srgbClr val="000000">
                      <a:alpha val="43137"/>
                    </a:srgbClr>
                  </a:outerShdw>
                </a:effectLst>
              </a:rPr>
              <a:t>Sola gratia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sola fide </a:t>
            </a:r>
            <a:r>
              <a:rPr lang="es-ES" sz="2000" b="1" dirty="0">
                <a:solidFill>
                  <a:schemeClr val="bg1"/>
                </a:solidFill>
                <a:effectLst>
                  <a:outerShdw blurRad="38100" dist="38100" dir="2700000" algn="tl">
                    <a:srgbClr val="000000">
                      <a:alpha val="43137"/>
                    </a:srgbClr>
                  </a:outerShdw>
                </a:effectLst>
              </a:rPr>
              <a:t>/</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solus</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Christus</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es-ES" sz="2000" b="1" dirty="0" err="1">
                <a:solidFill>
                  <a:schemeClr val="bg1"/>
                </a:solidFill>
                <a:effectLst>
                  <a:outerShdw blurRad="38100" dist="38100" dir="2700000" algn="tl">
                    <a:srgbClr val="000000">
                      <a:alpha val="43137"/>
                    </a:srgbClr>
                  </a:outerShdw>
                </a:effectLst>
              </a:rPr>
              <a:t>Grow</a:t>
            </a:r>
            <a:r>
              <a:rPr lang="es-ES" sz="2000" b="1" dirty="0">
                <a:solidFill>
                  <a:schemeClr val="bg1"/>
                </a:solidFill>
                <a:effectLst>
                  <a:outerShdw blurRad="38100" dist="38100" dir="2700000" algn="tl">
                    <a:srgbClr val="000000">
                      <a:alpha val="43137"/>
                    </a:srgbClr>
                  </a:outerShdw>
                </a:effectLst>
              </a:rPr>
              <a:t> in </a:t>
            </a:r>
            <a:r>
              <a:rPr lang="es-ES" sz="2000" b="1" dirty="0" err="1">
                <a:solidFill>
                  <a:schemeClr val="bg1"/>
                </a:solidFill>
                <a:effectLst>
                  <a:outerShdw blurRad="38100" dist="38100" dir="2700000" algn="tl">
                    <a:srgbClr val="000000">
                      <a:alpha val="43137"/>
                    </a:srgbClr>
                  </a:outerShdw>
                </a:effectLst>
              </a:rPr>
              <a:t>grace</a:t>
            </a:r>
            <a:r>
              <a:rPr lang="es-ES" sz="2000" b="1" dirty="0">
                <a:solidFill>
                  <a:schemeClr val="bg1"/>
                </a:solidFill>
                <a:effectLst>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1015663"/>
          </a:xfrm>
          <a:prstGeom prst="rect">
            <a:avLst/>
          </a:prstGeom>
          <a:noFill/>
        </p:spPr>
        <p:txBody>
          <a:bodyPr wrap="square" rtlCol="0">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In the 16th century, the work begun 200 years earlier by Wycliffe, “the star of the Reformation,” began to shine brightly. The splendor of the reform had arrived</a:t>
            </a:r>
            <a:r>
              <a:rPr lang="es-ES" sz="2000" b="1" dirty="0">
                <a:solidFill>
                  <a:schemeClr val="bg1"/>
                </a:solidFill>
                <a:effectLst>
                  <a:outerShdw blurRad="38100" dist="38100" dir="2700000" algn="tl">
                    <a:srgbClr val="000000">
                      <a:alpha val="43137"/>
                    </a:srgbClr>
                  </a:outerShdw>
                </a:effectLst>
              </a:rPr>
              <a:t>.</a:t>
            </a: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631216"/>
          </a:xfrm>
          <a:prstGeom prst="rect">
            <a:avLst/>
          </a:prstGeom>
          <a:noFill/>
        </p:spPr>
        <p:txBody>
          <a:bodyPr wrap="square" rtlCol="0">
            <a:spAutoFit/>
          </a:bodyPr>
          <a:lstStyle/>
          <a:p>
            <a:pPr marL="342900" indent="-342900">
              <a:buClr>
                <a:srgbClr val="FFFF00"/>
              </a:buClr>
              <a:buFont typeface="+mj-lt"/>
              <a:buAutoNum type="arabicPeriod"/>
            </a:pPr>
            <a:r>
              <a:rPr lang="es-ES" sz="2000" b="1" i="1" dirty="0">
                <a:solidFill>
                  <a:schemeClr val="bg1"/>
                </a:solidFill>
                <a:effectLst>
                  <a:outerShdw blurRad="38100" dist="38100" dir="2700000" algn="tl">
                    <a:srgbClr val="000000">
                      <a:alpha val="43137"/>
                    </a:srgbClr>
                  </a:outerShdw>
                </a:effectLst>
              </a:rPr>
              <a:t>Sola </a:t>
            </a:r>
            <a:r>
              <a:rPr lang="es-ES" sz="2000" b="1" i="1" dirty="0" err="1">
                <a:solidFill>
                  <a:schemeClr val="bg1"/>
                </a:solidFill>
                <a:effectLst>
                  <a:outerShdw blurRad="38100" dist="38100" dir="2700000" algn="tl">
                    <a:srgbClr val="000000">
                      <a:alpha val="43137"/>
                    </a:srgbClr>
                  </a:outerShdw>
                </a:effectLst>
              </a:rPr>
              <a:t>Scriptura</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Scripture</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alone</a:t>
            </a:r>
            <a:r>
              <a:rPr lang="es-ES" sz="2000" b="1" i="1" dirty="0">
                <a:solidFill>
                  <a:schemeClr val="bg1"/>
                </a:solidFill>
                <a:effectLst>
                  <a:outerShdw blurRad="38100" dist="38100" dir="2700000" algn="tl">
                    <a:srgbClr val="000000">
                      <a:alpha val="43137"/>
                    </a:srgbClr>
                  </a:outerShdw>
                </a:effectLst>
              </a:rPr>
              <a:t>)</a:t>
            </a:r>
            <a:endParaRPr lang="es-ES" sz="2000" b="1" dirty="0">
              <a:solidFill>
                <a:schemeClr val="bg1"/>
              </a:solidFill>
              <a:effectLst>
                <a:outerShdw blurRad="38100" dist="38100" dir="2700000" algn="tl">
                  <a:srgbClr val="000000">
                    <a:alpha val="43137"/>
                  </a:srgbClr>
                </a:outerShdw>
              </a:effectLst>
            </a:endParaRPr>
          </a:p>
          <a:p>
            <a:pPr marL="342900" indent="-342900">
              <a:buClr>
                <a:srgbClr val="FFFF00"/>
              </a:buClr>
              <a:buFont typeface="+mj-lt"/>
              <a:buAutoNum type="arabicPeriod"/>
            </a:pPr>
            <a:r>
              <a:rPr lang="es-ES" sz="2000" b="1" i="1" dirty="0">
                <a:solidFill>
                  <a:schemeClr val="bg1"/>
                </a:solidFill>
                <a:effectLst>
                  <a:outerShdw blurRad="38100" dist="38100" dir="2700000" algn="tl">
                    <a:srgbClr val="000000">
                      <a:alpha val="43137"/>
                    </a:srgbClr>
                  </a:outerShdw>
                </a:effectLst>
              </a:rPr>
              <a:t>Sola gratia </a:t>
            </a: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only</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grace</a:t>
            </a:r>
            <a:r>
              <a:rPr lang="es-ES" sz="2000" b="1" dirty="0">
                <a:solidFill>
                  <a:schemeClr val="bg1"/>
                </a:solidFill>
                <a:effectLst>
                  <a:outerShdw blurRad="38100" dist="38100" dir="2700000" algn="tl">
                    <a:srgbClr val="000000">
                      <a:alpha val="43137"/>
                    </a:srgbClr>
                  </a:outerShdw>
                </a:effectLst>
              </a:rPr>
              <a:t>)</a:t>
            </a:r>
          </a:p>
          <a:p>
            <a:pPr marL="342900" indent="-342900">
              <a:buClr>
                <a:srgbClr val="FFFF00"/>
              </a:buClr>
              <a:buFont typeface="+mj-lt"/>
              <a:buAutoNum type="arabicPeriod"/>
            </a:pPr>
            <a:r>
              <a:rPr lang="es-ES" sz="2000" b="1" i="1" dirty="0">
                <a:solidFill>
                  <a:schemeClr val="bg1"/>
                </a:solidFill>
                <a:effectLst>
                  <a:outerShdw blurRad="38100" dist="38100" dir="2700000" algn="tl">
                    <a:srgbClr val="000000">
                      <a:alpha val="43137"/>
                    </a:srgbClr>
                  </a:outerShdw>
                </a:effectLst>
              </a:rPr>
              <a:t>Sola fide </a:t>
            </a: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faith</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alone</a:t>
            </a:r>
            <a:r>
              <a:rPr lang="es-ES" sz="2000" b="1" dirty="0">
                <a:solidFill>
                  <a:schemeClr val="bg1"/>
                </a:solidFill>
                <a:effectLst>
                  <a:outerShdw blurRad="38100" dist="38100" dir="2700000" algn="tl">
                    <a:srgbClr val="000000">
                      <a:alpha val="43137"/>
                    </a:srgbClr>
                  </a:outerShdw>
                </a:effectLst>
              </a:rPr>
              <a:t>)</a:t>
            </a:r>
          </a:p>
          <a:p>
            <a:pPr marL="342900" indent="-342900">
              <a:buClr>
                <a:srgbClr val="FFFF00"/>
              </a:buClr>
              <a:buFont typeface="+mj-lt"/>
              <a:buAutoNum type="arabicPeriod"/>
            </a:pPr>
            <a:r>
              <a:rPr lang="es-ES" sz="2000" b="1" i="1" dirty="0" err="1">
                <a:solidFill>
                  <a:schemeClr val="bg1"/>
                </a:solidFill>
                <a:effectLst>
                  <a:outerShdw blurRad="38100" dist="38100" dir="2700000" algn="tl">
                    <a:srgbClr val="000000">
                      <a:alpha val="43137"/>
                    </a:srgbClr>
                  </a:outerShdw>
                </a:effectLst>
              </a:rPr>
              <a:t>Solus</a:t>
            </a:r>
            <a:r>
              <a:rPr lang="es-ES" sz="2000" b="1" i="1" dirty="0">
                <a:solidFill>
                  <a:schemeClr val="bg1"/>
                </a:solidFill>
                <a:effectLst>
                  <a:outerShdw blurRad="38100" dist="38100" dir="2700000" algn="tl">
                    <a:srgbClr val="000000">
                      <a:alpha val="43137"/>
                    </a:srgbClr>
                  </a:outerShdw>
                </a:effectLst>
              </a:rPr>
              <a:t> </a:t>
            </a:r>
            <a:r>
              <a:rPr lang="es-ES" sz="2000" b="1" i="1" dirty="0" err="1">
                <a:solidFill>
                  <a:schemeClr val="bg1"/>
                </a:solidFill>
                <a:effectLst>
                  <a:outerShdw blurRad="38100" dist="38100" dir="2700000" algn="tl">
                    <a:srgbClr val="000000">
                      <a:alpha val="43137"/>
                    </a:srgbClr>
                  </a:outerShdw>
                </a:effectLst>
              </a:rPr>
              <a:t>Christus</a:t>
            </a:r>
            <a:r>
              <a:rPr lang="es-ES" sz="2000" b="1" i="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Christ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alone</a:t>
            </a:r>
            <a:r>
              <a:rPr lang="es-ES" sz="2000" b="1" dirty="0">
                <a:solidFill>
                  <a:schemeClr val="bg1"/>
                </a:solidFill>
                <a:effectLst>
                  <a:outerShdw blurRad="38100" dist="38100" dir="2700000" algn="tl">
                    <a:srgbClr val="000000">
                      <a:alpha val="43137"/>
                    </a:srgbClr>
                  </a:outerShdw>
                </a:effectLst>
              </a:rPr>
              <a:t>)</a:t>
            </a:r>
          </a:p>
          <a:p>
            <a:pPr marL="342900" indent="-342900">
              <a:buClr>
                <a:srgbClr val="FFFF00"/>
              </a:buClr>
              <a:buFont typeface="+mj-lt"/>
              <a:buAutoNum type="arabicPeriod"/>
            </a:pPr>
            <a:r>
              <a:rPr lang="es-ES" sz="2000" b="1" i="1" dirty="0" err="1">
                <a:solidFill>
                  <a:schemeClr val="bg1"/>
                </a:solidFill>
                <a:effectLst>
                  <a:outerShdw blurRad="38100" dist="38100" dir="2700000" algn="tl">
                    <a:srgbClr val="000000">
                      <a:alpha val="43137"/>
                    </a:srgbClr>
                  </a:outerShdw>
                </a:effectLst>
              </a:rPr>
              <a:t>Soli</a:t>
            </a:r>
            <a:r>
              <a:rPr lang="es-ES" sz="2000" b="1" i="1" dirty="0">
                <a:solidFill>
                  <a:schemeClr val="bg1"/>
                </a:solidFill>
                <a:effectLst>
                  <a:outerShdw blurRad="38100" dist="38100" dir="2700000" algn="tl">
                    <a:srgbClr val="000000">
                      <a:alpha val="43137"/>
                    </a:srgbClr>
                  </a:outerShdw>
                </a:effectLst>
              </a:rPr>
              <a:t> Deo gloria </a:t>
            </a:r>
            <a:r>
              <a:rPr lang="es-E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to God alone the glory</a:t>
            </a:r>
            <a:r>
              <a:rPr lang="es-ES" sz="2000" b="1" dirty="0">
                <a:solidFill>
                  <a:schemeClr val="bg1"/>
                </a:solidFill>
                <a:effectLst>
                  <a:outerShdw blurRad="38100" dist="38100" dir="2700000" algn="tl">
                    <a:srgbClr val="000000">
                      <a:alpha val="43137"/>
                    </a:srgbClr>
                  </a:outerShdw>
                </a:effectLst>
              </a:rPr>
              <a:t>)</a:t>
            </a: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400110"/>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This reform was based on five fundamental points</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algn="ctr"/>
            <a:r>
              <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FOUNDATION OF FAITH</a:t>
            </a: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it-IT"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SOLA SCRIPTURA / SOLI DEO GLORIA</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23798"/>
            <a:ext cx="12191999"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When your words came, I ate them; they were my joy and my heart’s delight,                                            for I bear your name, Lord God Almighty</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1"/>
                </a:solidFill>
                <a:effectLst>
                  <a:outerShdw blurRad="38100" dist="38100" dir="2700000" algn="tl">
                    <a:srgbClr val="000000">
                      <a:alpha val="43137"/>
                    </a:srgbClr>
                  </a:outerShdw>
                </a:effectLst>
                <a:latin typeface="Comic Sans MS" panose="030F0702030302020204" pitchFamily="66" charset="0"/>
              </a:rPr>
              <a:t>Jeremiah</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15:16)</a:t>
            </a: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238723"/>
            <a:ext cx="7248525" cy="1323439"/>
          </a:xfrm>
          <a:prstGeom prst="rect">
            <a:avLst/>
          </a:prstGeom>
          <a:noFill/>
        </p:spPr>
        <p:txBody>
          <a:bodyPr wrap="square" rtlCol="0">
            <a:spAutoFit/>
          </a:bodyPr>
          <a:lstStyle/>
          <a:p>
            <a:pPr>
              <a:spcBef>
                <a:spcPts val="600"/>
              </a:spcBef>
            </a:pPr>
            <a:r>
              <a:rPr lang="en-US" sz="2000" b="1" dirty="0"/>
              <a:t>The reformers of the 16th century literally changed the world. But they made it clear that there was nothing special about them. They were people transformed by God. For this reason, they declared: “To God alone the glory</a:t>
            </a:r>
            <a:r>
              <a:rPr lang="es-ES" sz="2000" b="1" dirty="0"/>
              <a:t>”.</a:t>
            </a:r>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1328408005"/>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30631"/>
            <a:ext cx="7248525" cy="1015663"/>
          </a:xfrm>
          <a:prstGeom prst="rect">
            <a:avLst/>
          </a:prstGeom>
          <a:noFill/>
        </p:spPr>
        <p:txBody>
          <a:bodyPr wrap="square" rtlCol="0">
            <a:spAutoFit/>
          </a:bodyPr>
          <a:lstStyle/>
          <a:p>
            <a:pPr>
              <a:spcBef>
                <a:spcPts val="600"/>
              </a:spcBef>
            </a:pPr>
            <a:r>
              <a:rPr lang="en-US" sz="2000" b="1" dirty="0"/>
              <a:t>In those dark times, the Bible saturated their lives to the point of giving their lives to remain faithful to its teachings. And today, does it also saturate your life</a:t>
            </a:r>
            <a:r>
              <a:rPr lang="es-ES" sz="2000" b="1" dirty="0"/>
              <a:t>?</a:t>
            </a:r>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524748" y="1421814"/>
            <a:ext cx="4572000"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343776" cy="400110"/>
          </a:xfrm>
          <a:prstGeom prst="rect">
            <a:avLst/>
          </a:prstGeom>
          <a:noFill/>
        </p:spPr>
        <p:txBody>
          <a:bodyPr wrap="square">
            <a:spAutoFit/>
          </a:bodyPr>
          <a:lstStyle/>
          <a:p>
            <a:pPr>
              <a:spcBef>
                <a:spcPts val="600"/>
              </a:spcBef>
            </a:pPr>
            <a:r>
              <a:rPr lang="en-US" sz="2000" b="1" dirty="0"/>
              <a:t>What did the Bible do for them, and what can it do for us</a:t>
            </a:r>
            <a:r>
              <a:rPr lang="es-ES" sz="2000" b="1" dirty="0"/>
              <a:t>?</a:t>
            </a:r>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49" y="2516367"/>
            <a:ext cx="7343775" cy="707886"/>
          </a:xfrm>
          <a:prstGeom prst="rect">
            <a:avLst/>
          </a:prstGeom>
          <a:noFill/>
        </p:spPr>
        <p:txBody>
          <a:bodyPr wrap="square">
            <a:spAutoFit/>
          </a:bodyPr>
          <a:lstStyle/>
          <a:p>
            <a:pPr>
              <a:spcBef>
                <a:spcPts val="600"/>
              </a:spcBef>
            </a:pPr>
            <a:r>
              <a:rPr lang="en-US" sz="2000" b="1" dirty="0"/>
              <a:t>How was this transformation carried out in them? It was the reading of the Word of God that performed the miracle</a:t>
            </a:r>
            <a:r>
              <a:rPr lang="es-ES" sz="2000" b="1" dirty="0"/>
              <a:t>.</a:t>
            </a:r>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U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THE BIBLE AVAILABLE TO EVERYONE</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369332"/>
          </a:xfrm>
          <a:prstGeom prst="rect">
            <a:avLst/>
          </a:prstGeom>
          <a:noFill/>
        </p:spPr>
        <p:txBody>
          <a:bodyPr wrap="square">
            <a:spAutoFit/>
          </a:bodyPr>
          <a:lstStyle/>
          <a:p>
            <a:pPr algn="ct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But the word of God continued to spread and flourish</a:t>
            </a:r>
            <a:r>
              <a:rPr lang="es-E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Acts</a:t>
            </a:r>
            <a:r>
              <a:rPr lang="es-ES"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12:24 NIV)</a:t>
            </a: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1475044272"/>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U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THE BIBLE AVAILABLE TO EVERYONE</a:t>
            </a:r>
            <a:endParaRPr lang="es-ES"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spcBef>
                <a:spcPts val="600"/>
              </a:spcBef>
            </a:pPr>
            <a:r>
              <a:rPr lang="en-US" sz="2000" b="1" dirty="0">
                <a:solidFill>
                  <a:schemeClr val="accent5">
                    <a:lumMod val="20000"/>
                    <a:lumOff val="80000"/>
                  </a:schemeClr>
                </a:solidFill>
              </a:rPr>
              <a:t>While the English versions of the Bible were being prepared and published, other reformers also translated the Bible into their native language. In this way, the Bible could be read directly by the inhabitants of Europe, and the newly discovered “New World</a:t>
            </a:r>
            <a:r>
              <a:rPr lang="es-ES" sz="2000" b="1" dirty="0">
                <a:solidFill>
                  <a:schemeClr val="accent5">
                    <a:lumMod val="20000"/>
                    <a:lumOff val="80000"/>
                  </a:schemeClr>
                </a:solidFill>
              </a:rPr>
              <a:t>”.</a:t>
            </a: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2228683273"/>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a:r>
              <a:rPr lang="en-US" sz="4400" b="1" spc="300" dirty="0">
                <a:ln w="6600">
                  <a:solidFill>
                    <a:schemeClr val="accent2"/>
                  </a:solidFill>
                  <a:prstDash val="solid"/>
                </a:ln>
                <a:solidFill>
                  <a:srgbClr val="FFFFFF"/>
                </a:solidFill>
                <a:effectLst>
                  <a:outerShdw dist="38100" dir="2700000" algn="tl" rotWithShape="0">
                    <a:schemeClr val="accent2"/>
                  </a:outerShdw>
                </a:effectLst>
              </a:rPr>
              <a:t>THE INTERPRETER OF THE BIBLE</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10544783" cy="646331"/>
          </a:xfrm>
          <a:prstGeom prst="rect">
            <a:avLst/>
          </a:prstGeom>
          <a:noFill/>
        </p:spPr>
        <p:txBody>
          <a:bodyPr wrap="square">
            <a:spAutoFit/>
          </a:bodyPr>
          <a:lstStyle/>
          <a:p>
            <a:pPr algn="ctr"/>
            <a:r>
              <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a:t>
            </a:r>
            <a:r>
              <a:rPr lang="en-U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Above all, you must understand that no prophecy of Scripture came about by the prophet’s own interpretation of things</a:t>
            </a:r>
            <a:r>
              <a:rPr lang="es-ES"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 Peter 1:20 NIV)</a:t>
            </a: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707886"/>
          </a:xfrm>
          <a:prstGeom prst="rect">
            <a:avLst/>
          </a:prstGeom>
          <a:noFill/>
        </p:spPr>
        <p:txBody>
          <a:bodyPr wrap="square" rtlCol="0">
            <a:spAutoFit/>
          </a:bodyPr>
          <a:lstStyle/>
          <a:p>
            <a:pPr>
              <a:spcBef>
                <a:spcPts val="600"/>
              </a:spcBef>
            </a:pPr>
            <a:r>
              <a:rPr lang="en-US" sz="2000" b="1" dirty="0"/>
              <a:t>When Martin Luther first read the Bible in Latin, his life was transformed</a:t>
            </a:r>
            <a:r>
              <a:rPr lang="es-ES" sz="2000" b="1" dirty="0"/>
              <a:t>.</a:t>
            </a:r>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5" y="4760658"/>
            <a:ext cx="5413846" cy="1938992"/>
          </a:xfrm>
          <a:prstGeom prst="rect">
            <a:avLst/>
          </a:prstGeom>
          <a:noFill/>
        </p:spPr>
        <p:txBody>
          <a:bodyPr wrap="square">
            <a:spAutoFit/>
          </a:bodyPr>
          <a:lstStyle/>
          <a:p>
            <a:pPr>
              <a:spcBef>
                <a:spcPts val="600"/>
              </a:spcBef>
            </a:pPr>
            <a:r>
              <a:rPr lang="en-US" sz="2000" b="1" dirty="0"/>
              <a:t>From that moment it was evident that there could be no harmony between the traditions taught by the official church and the truths contained in the Bible. The only rule of faith and conduct is contained in the Bible, and is revealed to us by the Holy Spirit</a:t>
            </a:r>
            <a:r>
              <a:rPr lang="es-ES" sz="2000" b="1" dirty="0"/>
              <a:t>.</a:t>
            </a:r>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429000"/>
            <a:ext cx="7722942" cy="1323439"/>
          </a:xfrm>
          <a:prstGeom prst="rect">
            <a:avLst/>
          </a:prstGeom>
          <a:noFill/>
        </p:spPr>
        <p:txBody>
          <a:bodyPr wrap="square">
            <a:spAutoFit/>
          </a:bodyPr>
          <a:lstStyle/>
          <a:p>
            <a:pPr>
              <a:spcBef>
                <a:spcPts val="600"/>
              </a:spcBef>
            </a:pPr>
            <a:r>
              <a:rPr lang="en-US" sz="2000" b="1" dirty="0"/>
              <a:t>The Holy Spirit, the only authorized interpreter of the Bible, was the one who revealed the truths contained in it. And the same Holy Spirit is given to us so that we can understand it too</a:t>
            </a:r>
            <a:r>
              <a:rPr lang="es-ES" sz="2000" b="1" dirty="0"/>
              <a:t>!</a:t>
            </a:r>
            <a:br>
              <a:rPr lang="es-ES" sz="2000" b="1" dirty="0"/>
            </a:br>
            <a:r>
              <a:rPr lang="es-ES" sz="2000" b="1" dirty="0"/>
              <a:t>(John 14:26; 16:13).</a:t>
            </a:r>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323439"/>
          </a:xfrm>
          <a:prstGeom prst="rect">
            <a:avLst/>
          </a:prstGeom>
          <a:noFill/>
        </p:spPr>
        <p:txBody>
          <a:bodyPr wrap="square">
            <a:spAutoFit/>
          </a:bodyPr>
          <a:lstStyle/>
          <a:p>
            <a:pPr>
              <a:spcBef>
                <a:spcPts val="600"/>
              </a:spcBef>
            </a:pPr>
            <a:r>
              <a:rPr lang="en-US" sz="2000" b="1" dirty="0"/>
              <a:t>As he flipped through its pages, he was aware that a higher power was illuminating his mind. The Gospel became alive and effective. The dark traditions faded away, and the grace of Christ arose. What power illuminated his mind</a:t>
            </a:r>
            <a:r>
              <a:rPr lang="es-ES" sz="2000" b="1" dirty="0"/>
              <a:t>?</a:t>
            </a:r>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068785"/>
            <a:ext cx="10915347" cy="4524315"/>
          </a:xfrm>
          <a:prstGeom prst="rect">
            <a:avLst/>
          </a:prstGeom>
          <a:noFill/>
        </p:spPr>
        <p:txBody>
          <a:bodyPr wrap="square">
            <a:spAutoFit/>
          </a:bodyPr>
          <a:lstStyle/>
          <a:p>
            <a:pPr>
              <a:spcBef>
                <a:spcPts val="600"/>
              </a:spcBef>
            </a:pPr>
            <a:r>
              <a:rPr lang="es-ES" sz="3200" b="1" dirty="0">
                <a:latin typeface="Constantia" panose="02030602050306030303" pitchFamily="18" charset="0"/>
              </a:rPr>
              <a:t>“</a:t>
            </a:r>
            <a:r>
              <a:rPr lang="en-US" sz="3200" b="1" dirty="0">
                <a:latin typeface="Constantia" panose="02030602050306030303" pitchFamily="18" charset="0"/>
              </a:rPr>
              <a:t>The preaching of the word will be of no avail without the continual presence and aid of the Holy Spirit. This is the only effectual teacher of divine truth. Only when the truth is accompanied to the heart by the Spirit will it quicken the conscience or transform the life. One might be able to present the letter of the word of God, he might be familiar with all its commands and promises; but unless the Holy Spirit sets home the truth, no souls will fall on the Rock and be broken</a:t>
            </a:r>
            <a:r>
              <a:rPr lang="es-ES"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ED311103-E291-F7CA-5177-9D06B65ECE9C}"/>
              </a:ext>
            </a:extLst>
          </p:cNvPr>
          <p:cNvSpPr txBox="1"/>
          <p:nvPr/>
        </p:nvSpPr>
        <p:spPr>
          <a:xfrm>
            <a:off x="4364570" y="5658850"/>
            <a:ext cx="3157146" cy="338554"/>
          </a:xfrm>
          <a:prstGeom prst="rect">
            <a:avLst/>
          </a:prstGeom>
          <a:noFill/>
        </p:spPr>
        <p:txBody>
          <a:bodyPr wrap="none" rtlCol="0">
            <a:spAutoFit/>
          </a:bodyPr>
          <a:lstStyle/>
          <a:p>
            <a:pPr algn="ctr"/>
            <a:r>
              <a:rPr lang="en-US" sz="1600" b="1" dirty="0"/>
              <a:t>EGW (The Desire of Ages, pg. 671</a:t>
            </a:r>
            <a:r>
              <a:rPr lang="es-ES" sz="1600" b="1" dirty="0"/>
              <a:t>)</a:t>
            </a:r>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558</TotalTime>
  <Words>1538</Words>
  <Application>Microsoft Office PowerPoint</Application>
  <PresentationFormat>Panorámica</PresentationFormat>
  <Paragraphs>86</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Comic Sans MS</vt:lpstr>
      <vt:lpstr>Constantia</vt:lpstr>
      <vt:lpstr>Aptos Display</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114</cp:revision>
  <dcterms:created xsi:type="dcterms:W3CDTF">2024-04-13T15:21:38Z</dcterms:created>
  <dcterms:modified xsi:type="dcterms:W3CDTF">2024-04-14T19:56:29Z</dcterms:modified>
</cp:coreProperties>
</file>