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88" r:id="rId4"/>
    <p:sldId id="257" r:id="rId5"/>
    <p:sldId id="258" r:id="rId6"/>
    <p:sldId id="259" r:id="rId7"/>
    <p:sldId id="287" r:id="rId8"/>
    <p:sldId id="286" r:id="rId9"/>
    <p:sldId id="262" r:id="rId10"/>
    <p:sldId id="263" r:id="rId11"/>
    <p:sldId id="264" r:id="rId12"/>
    <p:sldId id="28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57B"/>
    <a:srgbClr val="306981"/>
    <a:srgbClr val="CB690F"/>
    <a:srgbClr val="A4550C"/>
    <a:srgbClr val="01553A"/>
    <a:srgbClr val="FBEFC9"/>
    <a:srgbClr val="FBC1B3"/>
    <a:srgbClr val="C6C6C6"/>
    <a:srgbClr val="B13E24"/>
    <a:srgbClr val="90B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60"/>
  </p:normalViewPr>
  <p:slideViewPr>
    <p:cSldViewPr snapToGrid="0">
      <p:cViewPr varScale="1">
        <p:scale>
          <a:sx n="101" d="100"/>
          <a:sy n="101" d="100"/>
        </p:scale>
        <p:origin x="120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C0855-156A-4DC0-9A21-4A84DEFD730B}"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78734222-39A1-49D7-97D1-1E2D46B7FAA8}">
      <dgm:prSet custT="1"/>
      <dgm:spPr/>
      <dgm:t>
        <a:bodyPr/>
        <a:lstStyle/>
        <a:p>
          <a:r>
            <a:rPr lang="en" sz="2000" b="1">
              <a:effectLst>
                <a:outerShdw blurRad="38100" dist="38100" dir="2700000" algn="tl">
                  <a:srgbClr val="000000">
                    <a:alpha val="43137"/>
                  </a:srgbClr>
                </a:outerShdw>
              </a:effectLst>
            </a:rPr>
            <a:t>He tempts us through our inclinations (James 1:14)</a:t>
          </a:r>
        </a:p>
      </dgm:t>
    </dgm:pt>
    <dgm:pt modelId="{97BE546B-15DD-4795-A3D1-29CFA23F6461}" type="parTrans" cxnId="{675536BC-F76E-4BF4-ABD3-03183E05D47E}">
      <dgm:prSet/>
      <dgm:spPr/>
      <dgm:t>
        <a:bodyPr/>
        <a:lstStyle/>
        <a:p>
          <a:endParaRPr lang="es-ES" sz="2000" b="1"/>
        </a:p>
      </dgm:t>
    </dgm:pt>
    <dgm:pt modelId="{3B59953B-3331-4199-A0F6-6FDF8F711F44}" type="sibTrans" cxnId="{675536BC-F76E-4BF4-ABD3-03183E05D47E}">
      <dgm:prSet/>
      <dgm:spPr/>
      <dgm:t>
        <a:bodyPr/>
        <a:lstStyle/>
        <a:p>
          <a:endParaRPr lang="es-ES" sz="2000" b="1"/>
        </a:p>
      </dgm:t>
    </dgm:pt>
    <dgm:pt modelId="{D1DADD63-CA38-4F43-BBF3-6FAA6B8E66EE}">
      <dgm:prSet custT="1"/>
      <dgm:spPr/>
      <dgm:t>
        <a:bodyPr/>
        <a:lstStyle/>
        <a:p>
          <a:r>
            <a:rPr lang="en" sz="2000" b="1">
              <a:effectLst>
                <a:outerShdw blurRad="38100" dist="38100" dir="2700000" algn="tl">
                  <a:srgbClr val="000000">
                    <a:alpha val="43137"/>
                  </a:srgbClr>
                </a:outerShdw>
              </a:effectLst>
            </a:rPr>
            <a:t>He convinces us with subtleties (2Co. 4:3-4)</a:t>
          </a:r>
        </a:p>
      </dgm:t>
    </dgm:pt>
    <dgm:pt modelId="{BB4D3A21-F4A3-4471-BF40-795A497C6608}" type="parTrans" cxnId="{D40F73DF-B155-4005-BA16-C53B134DAE6F}">
      <dgm:prSet/>
      <dgm:spPr/>
      <dgm:t>
        <a:bodyPr/>
        <a:lstStyle/>
        <a:p>
          <a:endParaRPr lang="es-ES" sz="2000" b="1"/>
        </a:p>
      </dgm:t>
    </dgm:pt>
    <dgm:pt modelId="{0D352666-232D-4171-BBB2-DDEB55593703}" type="sibTrans" cxnId="{D40F73DF-B155-4005-BA16-C53B134DAE6F}">
      <dgm:prSet/>
      <dgm:spPr/>
      <dgm:t>
        <a:bodyPr/>
        <a:lstStyle/>
        <a:p>
          <a:endParaRPr lang="es-ES" sz="2000" b="1"/>
        </a:p>
      </dgm:t>
    </dgm:pt>
    <dgm:pt modelId="{19B99B02-4BA8-48A5-ABFB-EAE6A48904C3}">
      <dgm:prSet custT="1"/>
      <dgm:spPr/>
      <dgm:t>
        <a:bodyPr/>
        <a:lstStyle/>
        <a:p>
          <a:r>
            <a:rPr lang="en" sz="2000" b="1">
              <a:solidFill>
                <a:schemeClr val="tx1"/>
              </a:solidFill>
            </a:rPr>
            <a:t>Use close people (Mt. 10:34-36)</a:t>
          </a:r>
        </a:p>
      </dgm:t>
    </dgm:pt>
    <dgm:pt modelId="{568475B2-869C-4211-97F6-77754461E5EB}" type="parTrans" cxnId="{5FEDA92C-410A-48FC-A60E-FA3DBAFE1EAE}">
      <dgm:prSet/>
      <dgm:spPr/>
      <dgm:t>
        <a:bodyPr/>
        <a:lstStyle/>
        <a:p>
          <a:endParaRPr lang="es-ES" sz="2000" b="1"/>
        </a:p>
      </dgm:t>
    </dgm:pt>
    <dgm:pt modelId="{2221C3DD-1F15-4709-856C-E35426114775}" type="sibTrans" cxnId="{5FEDA92C-410A-48FC-A60E-FA3DBAFE1EAE}">
      <dgm:prSet/>
      <dgm:spPr/>
      <dgm:t>
        <a:bodyPr/>
        <a:lstStyle/>
        <a:p>
          <a:endParaRPr lang="es-ES" sz="2000" b="1"/>
        </a:p>
      </dgm:t>
    </dgm:pt>
    <dgm:pt modelId="{CB5A704D-9677-4060-B5C3-E44B69917691}">
      <dgm:prSet custT="1"/>
      <dgm:spPr/>
      <dgm:t>
        <a:bodyPr/>
        <a:lstStyle/>
        <a:p>
          <a:r>
            <a:rPr lang="en" sz="2000" b="1">
              <a:solidFill>
                <a:schemeClr val="tx1"/>
              </a:solidFill>
            </a:rPr>
            <a:t>He strikes and threatens (Acts 5:40)</a:t>
          </a:r>
        </a:p>
      </dgm:t>
    </dgm:pt>
    <dgm:pt modelId="{60815376-69F0-4098-A431-FA9CECB40942}" type="parTrans" cxnId="{121EFD7D-045D-4790-B33B-CF286A780CD9}">
      <dgm:prSet/>
      <dgm:spPr/>
      <dgm:t>
        <a:bodyPr/>
        <a:lstStyle/>
        <a:p>
          <a:endParaRPr lang="es-ES" sz="2000" b="1"/>
        </a:p>
      </dgm:t>
    </dgm:pt>
    <dgm:pt modelId="{4F131C88-C1A5-4CDE-8740-22DA6DD4AB3E}" type="sibTrans" cxnId="{121EFD7D-045D-4790-B33B-CF286A780CD9}">
      <dgm:prSet/>
      <dgm:spPr/>
      <dgm:t>
        <a:bodyPr/>
        <a:lstStyle/>
        <a:p>
          <a:endParaRPr lang="es-ES" sz="2000" b="1"/>
        </a:p>
      </dgm:t>
    </dgm:pt>
    <dgm:pt modelId="{DA91BC81-42FC-4C39-875D-7C1F028DD828}">
      <dgm:prSet custT="1"/>
      <dgm:spPr/>
      <dgm:t>
        <a:bodyPr/>
        <a:lstStyle/>
        <a:p>
          <a:r>
            <a:rPr lang="en" sz="2000" b="1">
              <a:effectLst>
                <a:outerShdw blurRad="38100" dist="38100" dir="2700000" algn="tl">
                  <a:srgbClr val="000000">
                    <a:alpha val="43137"/>
                  </a:srgbClr>
                </a:outerShdw>
              </a:effectLst>
            </a:rPr>
            <a:t>Use extreme violence (John 16:2)</a:t>
          </a:r>
        </a:p>
      </dgm:t>
    </dgm:pt>
    <dgm:pt modelId="{A4BEBFD5-D7B3-40F9-AB25-5A16B2457AFA}" type="parTrans" cxnId="{178FE889-8B81-4DD6-8607-DA1C6B2B067B}">
      <dgm:prSet/>
      <dgm:spPr/>
      <dgm:t>
        <a:bodyPr/>
        <a:lstStyle/>
        <a:p>
          <a:endParaRPr lang="es-ES" sz="2000" b="1"/>
        </a:p>
      </dgm:t>
    </dgm:pt>
    <dgm:pt modelId="{FF707FD2-ED35-47FD-8A1B-65A0C087896A}" type="sibTrans" cxnId="{178FE889-8B81-4DD6-8607-DA1C6B2B067B}">
      <dgm:prSet/>
      <dgm:spPr/>
      <dgm:t>
        <a:bodyPr/>
        <a:lstStyle/>
        <a:p>
          <a:endParaRPr lang="es-ES" sz="2000" b="1"/>
        </a:p>
      </dgm:t>
    </dgm:pt>
    <dgm:pt modelId="{7C7D0BA9-ECC3-4858-AC29-A4B228371B07}" type="pres">
      <dgm:prSet presAssocID="{6F5C0855-156A-4DC0-9A21-4A84DEFD730B}" presName="linearFlow" presStyleCnt="0">
        <dgm:presLayoutVars>
          <dgm:dir/>
          <dgm:resizeHandles val="exact"/>
        </dgm:presLayoutVars>
      </dgm:prSet>
      <dgm:spPr/>
    </dgm:pt>
    <dgm:pt modelId="{7F8CA412-F229-446B-8BF0-736CE511FC63}" type="pres">
      <dgm:prSet presAssocID="{78734222-39A1-49D7-97D1-1E2D46B7FAA8}" presName="composite" presStyleCnt="0"/>
      <dgm:spPr/>
    </dgm:pt>
    <dgm:pt modelId="{4DD929B2-B5EF-482D-A5F5-80537124A747}" type="pres">
      <dgm:prSet presAssocID="{78734222-39A1-49D7-97D1-1E2D46B7FAA8}" presName="imgShp" presStyleLbl="fgImgPlace1" presStyleIdx="0" presStyleCnt="5" custScaleX="241901" custLinFactX="-147950" custLinFactNeighborX="-200000"/>
      <dgm:spPr>
        <a:prstGeom prst="rightArrowCallout">
          <a:avLst/>
        </a:prstGeom>
        <a:scene3d>
          <a:camera prst="orthographicFront"/>
          <a:lightRig rig="threePt" dir="t">
            <a:rot lat="0" lon="0" rev="7500000"/>
          </a:lightRig>
        </a:scene3d>
        <a:sp3d z="152400" extrusionH="63500" prstMaterial="matte">
          <a:bevelT h="44450" prst="angle"/>
          <a:contourClr>
            <a:schemeClr val="bg1"/>
          </a:contourClr>
        </a:sp3d>
      </dgm:spPr>
    </dgm:pt>
    <dgm:pt modelId="{FD54A617-DECA-44EF-A70A-ABD908E6D2B4}" type="pres">
      <dgm:prSet presAssocID="{78734222-39A1-49D7-97D1-1E2D46B7FAA8}" presName="txShp" presStyleLbl="node1" presStyleIdx="0" presStyleCnt="5" custScaleX="139443" custLinFactNeighborX="5297">
        <dgm:presLayoutVars>
          <dgm:bulletEnabled val="1"/>
        </dgm:presLayoutVars>
      </dgm:prSet>
      <dgm:spPr/>
    </dgm:pt>
    <dgm:pt modelId="{DCD3402D-77F9-415F-AFB8-0ECCD50BFF34}" type="pres">
      <dgm:prSet presAssocID="{3B59953B-3331-4199-A0F6-6FDF8F711F44}" presName="spacing" presStyleCnt="0"/>
      <dgm:spPr/>
    </dgm:pt>
    <dgm:pt modelId="{941CFEB6-347F-4BAB-AAD8-D886BE7219E3}" type="pres">
      <dgm:prSet presAssocID="{D1DADD63-CA38-4F43-BBF3-6FAA6B8E66EE}" presName="composite" presStyleCnt="0"/>
      <dgm:spPr/>
    </dgm:pt>
    <dgm:pt modelId="{9A715F05-0D9E-4D84-B619-46DBDEB0942D}" type="pres">
      <dgm:prSet presAssocID="{D1DADD63-CA38-4F43-BBF3-6FAA6B8E66EE}" presName="imgShp" presStyleLbl="fgImgPlace1" presStyleIdx="1" presStyleCnt="5" custScaleX="241901" custLinFactX="-147950" custLinFactNeighborX="-200000"/>
      <dgm:spPr>
        <a:prstGeom prst="rightArrowCallout">
          <a:avLst/>
        </a:prstGeom>
        <a:scene3d>
          <a:camera prst="orthographicFront"/>
          <a:lightRig rig="threePt" dir="t">
            <a:rot lat="0" lon="0" rev="7500000"/>
          </a:lightRig>
        </a:scene3d>
        <a:sp3d z="152400" extrusionH="63500" prstMaterial="matte">
          <a:bevelT h="44450" prst="angle"/>
          <a:contourClr>
            <a:schemeClr val="bg1"/>
          </a:contourClr>
        </a:sp3d>
      </dgm:spPr>
    </dgm:pt>
    <dgm:pt modelId="{0359735F-F46A-4C5E-95AD-B73A240E5BC8}" type="pres">
      <dgm:prSet presAssocID="{D1DADD63-CA38-4F43-BBF3-6FAA6B8E66EE}" presName="txShp" presStyleLbl="node1" presStyleIdx="1" presStyleCnt="5" custScaleX="139443" custLinFactNeighborX="5297">
        <dgm:presLayoutVars>
          <dgm:bulletEnabled val="1"/>
        </dgm:presLayoutVars>
      </dgm:prSet>
      <dgm:spPr/>
    </dgm:pt>
    <dgm:pt modelId="{4B621E60-8A5C-4BB8-BF14-FCD8D66175B2}" type="pres">
      <dgm:prSet presAssocID="{0D352666-232D-4171-BBB2-DDEB55593703}" presName="spacing" presStyleCnt="0"/>
      <dgm:spPr/>
    </dgm:pt>
    <dgm:pt modelId="{102001C8-0938-4349-9254-5461473323E5}" type="pres">
      <dgm:prSet presAssocID="{19B99B02-4BA8-48A5-ABFB-EAE6A48904C3}" presName="composite" presStyleCnt="0"/>
      <dgm:spPr/>
    </dgm:pt>
    <dgm:pt modelId="{4132C5AA-A740-4588-BBAB-07D3E1014DF1}" type="pres">
      <dgm:prSet presAssocID="{19B99B02-4BA8-48A5-ABFB-EAE6A48904C3}" presName="imgShp" presStyleLbl="fgImgPlace1" presStyleIdx="2" presStyleCnt="5" custScaleX="241901" custLinFactX="-147950" custLinFactNeighborX="-200000"/>
      <dgm:spPr>
        <a:prstGeom prst="rightArrowCallout">
          <a:avLst/>
        </a:prstGeom>
        <a:scene3d>
          <a:camera prst="orthographicFront"/>
          <a:lightRig rig="threePt" dir="t">
            <a:rot lat="0" lon="0" rev="7500000"/>
          </a:lightRig>
        </a:scene3d>
        <a:sp3d z="152400" extrusionH="63500" prstMaterial="matte">
          <a:bevelT h="44450" prst="angle"/>
          <a:contourClr>
            <a:schemeClr val="bg1"/>
          </a:contourClr>
        </a:sp3d>
      </dgm:spPr>
    </dgm:pt>
    <dgm:pt modelId="{5C3F4ACA-CC72-4EB9-92DB-515A0A931789}" type="pres">
      <dgm:prSet presAssocID="{19B99B02-4BA8-48A5-ABFB-EAE6A48904C3}" presName="txShp" presStyleLbl="node1" presStyleIdx="2" presStyleCnt="5" custScaleX="139443" custLinFactNeighborX="5297">
        <dgm:presLayoutVars>
          <dgm:bulletEnabled val="1"/>
        </dgm:presLayoutVars>
      </dgm:prSet>
      <dgm:spPr/>
    </dgm:pt>
    <dgm:pt modelId="{1C60BD37-FA5A-408F-AF30-FEDC793D5BA3}" type="pres">
      <dgm:prSet presAssocID="{2221C3DD-1F15-4709-856C-E35426114775}" presName="spacing" presStyleCnt="0"/>
      <dgm:spPr/>
    </dgm:pt>
    <dgm:pt modelId="{CA1BC52B-463C-4DA4-A7E1-BC6B78FBBDC3}" type="pres">
      <dgm:prSet presAssocID="{CB5A704D-9677-4060-B5C3-E44B69917691}" presName="composite" presStyleCnt="0"/>
      <dgm:spPr/>
    </dgm:pt>
    <dgm:pt modelId="{5736D8E9-B1DC-422F-8D15-4A34C2B85B5B}" type="pres">
      <dgm:prSet presAssocID="{CB5A704D-9677-4060-B5C3-E44B69917691}" presName="imgShp" presStyleLbl="fgImgPlace1" presStyleIdx="3" presStyleCnt="5" custScaleX="241901" custLinFactX="-147950" custLinFactNeighborX="-200000"/>
      <dgm:spPr>
        <a:prstGeom prst="rightArrowCallout">
          <a:avLst/>
        </a:prstGeom>
        <a:scene3d>
          <a:camera prst="orthographicFront"/>
          <a:lightRig rig="threePt" dir="t">
            <a:rot lat="0" lon="0" rev="7500000"/>
          </a:lightRig>
        </a:scene3d>
        <a:sp3d z="152400" extrusionH="63500" prstMaterial="matte">
          <a:bevelT h="44450" prst="angle"/>
          <a:contourClr>
            <a:schemeClr val="bg1"/>
          </a:contourClr>
        </a:sp3d>
      </dgm:spPr>
    </dgm:pt>
    <dgm:pt modelId="{D3AE9F38-E501-4F93-837C-7F6298ADEED2}" type="pres">
      <dgm:prSet presAssocID="{CB5A704D-9677-4060-B5C3-E44B69917691}" presName="txShp" presStyleLbl="node1" presStyleIdx="3" presStyleCnt="5" custScaleX="139443" custLinFactNeighborX="5297">
        <dgm:presLayoutVars>
          <dgm:bulletEnabled val="1"/>
        </dgm:presLayoutVars>
      </dgm:prSet>
      <dgm:spPr/>
    </dgm:pt>
    <dgm:pt modelId="{8AAA4E62-79C0-45CA-A58D-5C9A1D618B42}" type="pres">
      <dgm:prSet presAssocID="{4F131C88-C1A5-4CDE-8740-22DA6DD4AB3E}" presName="spacing" presStyleCnt="0"/>
      <dgm:spPr/>
    </dgm:pt>
    <dgm:pt modelId="{E6B6A303-AC22-4A8A-84C0-ED00F158AFFE}" type="pres">
      <dgm:prSet presAssocID="{DA91BC81-42FC-4C39-875D-7C1F028DD828}" presName="composite" presStyleCnt="0"/>
      <dgm:spPr/>
    </dgm:pt>
    <dgm:pt modelId="{85900908-F368-4260-B300-29EFC74B9AC6}" type="pres">
      <dgm:prSet presAssocID="{DA91BC81-42FC-4C39-875D-7C1F028DD828}" presName="imgShp" presStyleLbl="fgImgPlace1" presStyleIdx="4" presStyleCnt="5" custScaleX="241901" custLinFactX="-147950" custLinFactNeighborX="-200000"/>
      <dgm:spPr>
        <a:prstGeom prst="rightArrowCallout">
          <a:avLst/>
        </a:prstGeom>
        <a:scene3d>
          <a:camera prst="orthographicFront"/>
          <a:lightRig rig="threePt" dir="t">
            <a:rot lat="0" lon="0" rev="7500000"/>
          </a:lightRig>
        </a:scene3d>
        <a:sp3d z="152400" extrusionH="63500" prstMaterial="matte">
          <a:bevelT h="44450" prst="angle"/>
          <a:contourClr>
            <a:schemeClr val="bg1"/>
          </a:contourClr>
        </a:sp3d>
      </dgm:spPr>
    </dgm:pt>
    <dgm:pt modelId="{E4F8A9FB-456C-4699-B7B1-FB3AA5F8EC98}" type="pres">
      <dgm:prSet presAssocID="{DA91BC81-42FC-4C39-875D-7C1F028DD828}" presName="txShp" presStyleLbl="node1" presStyleIdx="4" presStyleCnt="5" custScaleX="139443" custLinFactNeighborX="5297">
        <dgm:presLayoutVars>
          <dgm:bulletEnabled val="1"/>
        </dgm:presLayoutVars>
      </dgm:prSet>
      <dgm:spPr/>
    </dgm:pt>
  </dgm:ptLst>
  <dgm:cxnLst>
    <dgm:cxn modelId="{D65CB702-39B8-48E4-B4BB-21889EFBCEE4}" type="presOf" srcId="{D1DADD63-CA38-4F43-BBF3-6FAA6B8E66EE}" destId="{0359735F-F46A-4C5E-95AD-B73A240E5BC8}" srcOrd="0" destOrd="0" presId="urn:microsoft.com/office/officeart/2005/8/layout/vList3"/>
    <dgm:cxn modelId="{E4524905-2CB2-4C17-A8A2-100D874D2CC9}" type="presOf" srcId="{78734222-39A1-49D7-97D1-1E2D46B7FAA8}" destId="{FD54A617-DECA-44EF-A70A-ABD908E6D2B4}" srcOrd="0" destOrd="0" presId="urn:microsoft.com/office/officeart/2005/8/layout/vList3"/>
    <dgm:cxn modelId="{6EBA5005-68ED-4E6B-B2FB-FB9B6CFECB92}" type="presOf" srcId="{CB5A704D-9677-4060-B5C3-E44B69917691}" destId="{D3AE9F38-E501-4F93-837C-7F6298ADEED2}" srcOrd="0" destOrd="0" presId="urn:microsoft.com/office/officeart/2005/8/layout/vList3"/>
    <dgm:cxn modelId="{5FEDA92C-410A-48FC-A60E-FA3DBAFE1EAE}" srcId="{6F5C0855-156A-4DC0-9A21-4A84DEFD730B}" destId="{19B99B02-4BA8-48A5-ABFB-EAE6A48904C3}" srcOrd="2" destOrd="0" parTransId="{568475B2-869C-4211-97F6-77754461E5EB}" sibTransId="{2221C3DD-1F15-4709-856C-E35426114775}"/>
    <dgm:cxn modelId="{19F57366-6EAA-432A-82AC-83F3EC589099}" type="presOf" srcId="{DA91BC81-42FC-4C39-875D-7C1F028DD828}" destId="{E4F8A9FB-456C-4699-B7B1-FB3AA5F8EC98}" srcOrd="0" destOrd="0" presId="urn:microsoft.com/office/officeart/2005/8/layout/vList3"/>
    <dgm:cxn modelId="{121EFD7D-045D-4790-B33B-CF286A780CD9}" srcId="{6F5C0855-156A-4DC0-9A21-4A84DEFD730B}" destId="{CB5A704D-9677-4060-B5C3-E44B69917691}" srcOrd="3" destOrd="0" parTransId="{60815376-69F0-4098-A431-FA9CECB40942}" sibTransId="{4F131C88-C1A5-4CDE-8740-22DA6DD4AB3E}"/>
    <dgm:cxn modelId="{178FE889-8B81-4DD6-8607-DA1C6B2B067B}" srcId="{6F5C0855-156A-4DC0-9A21-4A84DEFD730B}" destId="{DA91BC81-42FC-4C39-875D-7C1F028DD828}" srcOrd="4" destOrd="0" parTransId="{A4BEBFD5-D7B3-40F9-AB25-5A16B2457AFA}" sibTransId="{FF707FD2-ED35-47FD-8A1B-65A0C087896A}"/>
    <dgm:cxn modelId="{FADAC39A-B1D1-47BB-A139-2862413EDD75}" type="presOf" srcId="{6F5C0855-156A-4DC0-9A21-4A84DEFD730B}" destId="{7C7D0BA9-ECC3-4858-AC29-A4B228371B07}" srcOrd="0" destOrd="0" presId="urn:microsoft.com/office/officeart/2005/8/layout/vList3"/>
    <dgm:cxn modelId="{675536BC-F76E-4BF4-ABD3-03183E05D47E}" srcId="{6F5C0855-156A-4DC0-9A21-4A84DEFD730B}" destId="{78734222-39A1-49D7-97D1-1E2D46B7FAA8}" srcOrd="0" destOrd="0" parTransId="{97BE546B-15DD-4795-A3D1-29CFA23F6461}" sibTransId="{3B59953B-3331-4199-A0F6-6FDF8F711F44}"/>
    <dgm:cxn modelId="{6CAB94BF-035A-4BAD-821C-AC1012A42371}" type="presOf" srcId="{19B99B02-4BA8-48A5-ABFB-EAE6A48904C3}" destId="{5C3F4ACA-CC72-4EB9-92DB-515A0A931789}" srcOrd="0" destOrd="0" presId="urn:microsoft.com/office/officeart/2005/8/layout/vList3"/>
    <dgm:cxn modelId="{D40F73DF-B155-4005-BA16-C53B134DAE6F}" srcId="{6F5C0855-156A-4DC0-9A21-4A84DEFD730B}" destId="{D1DADD63-CA38-4F43-BBF3-6FAA6B8E66EE}" srcOrd="1" destOrd="0" parTransId="{BB4D3A21-F4A3-4471-BF40-795A497C6608}" sibTransId="{0D352666-232D-4171-BBB2-DDEB55593703}"/>
    <dgm:cxn modelId="{D331BC41-C22C-4598-B326-0393FBC8C7CC}" type="presParOf" srcId="{7C7D0BA9-ECC3-4858-AC29-A4B228371B07}" destId="{7F8CA412-F229-446B-8BF0-736CE511FC63}" srcOrd="0" destOrd="0" presId="urn:microsoft.com/office/officeart/2005/8/layout/vList3"/>
    <dgm:cxn modelId="{F5D53B0B-2901-4068-9EE4-CCABA966CB9B}" type="presParOf" srcId="{7F8CA412-F229-446B-8BF0-736CE511FC63}" destId="{4DD929B2-B5EF-482D-A5F5-80537124A747}" srcOrd="0" destOrd="0" presId="urn:microsoft.com/office/officeart/2005/8/layout/vList3"/>
    <dgm:cxn modelId="{80860FE6-431E-4502-85DA-248BE2ED665B}" type="presParOf" srcId="{7F8CA412-F229-446B-8BF0-736CE511FC63}" destId="{FD54A617-DECA-44EF-A70A-ABD908E6D2B4}" srcOrd="1" destOrd="0" presId="urn:microsoft.com/office/officeart/2005/8/layout/vList3"/>
    <dgm:cxn modelId="{CFE6DBBA-6E7D-4C57-93AC-7BF04B0596D9}" type="presParOf" srcId="{7C7D0BA9-ECC3-4858-AC29-A4B228371B07}" destId="{DCD3402D-77F9-415F-AFB8-0ECCD50BFF34}" srcOrd="1" destOrd="0" presId="urn:microsoft.com/office/officeart/2005/8/layout/vList3"/>
    <dgm:cxn modelId="{B96AE5A3-7E34-4B1B-9A78-EA6598455E90}" type="presParOf" srcId="{7C7D0BA9-ECC3-4858-AC29-A4B228371B07}" destId="{941CFEB6-347F-4BAB-AAD8-D886BE7219E3}" srcOrd="2" destOrd="0" presId="urn:microsoft.com/office/officeart/2005/8/layout/vList3"/>
    <dgm:cxn modelId="{029F4AEB-AA61-41AC-BFFF-2EA0E7B03F0C}" type="presParOf" srcId="{941CFEB6-347F-4BAB-AAD8-D886BE7219E3}" destId="{9A715F05-0D9E-4D84-B619-46DBDEB0942D}" srcOrd="0" destOrd="0" presId="urn:microsoft.com/office/officeart/2005/8/layout/vList3"/>
    <dgm:cxn modelId="{EB26A4A2-8F65-476E-B2EE-F3B9EB82D4CD}" type="presParOf" srcId="{941CFEB6-347F-4BAB-AAD8-D886BE7219E3}" destId="{0359735F-F46A-4C5E-95AD-B73A240E5BC8}" srcOrd="1" destOrd="0" presId="urn:microsoft.com/office/officeart/2005/8/layout/vList3"/>
    <dgm:cxn modelId="{8BEDC1E9-9E6F-47E0-A735-D70B5DAC53C1}" type="presParOf" srcId="{7C7D0BA9-ECC3-4858-AC29-A4B228371B07}" destId="{4B621E60-8A5C-4BB8-BF14-FCD8D66175B2}" srcOrd="3" destOrd="0" presId="urn:microsoft.com/office/officeart/2005/8/layout/vList3"/>
    <dgm:cxn modelId="{0D15BCB0-93A3-4772-91E2-0964A73D8F1A}" type="presParOf" srcId="{7C7D0BA9-ECC3-4858-AC29-A4B228371B07}" destId="{102001C8-0938-4349-9254-5461473323E5}" srcOrd="4" destOrd="0" presId="urn:microsoft.com/office/officeart/2005/8/layout/vList3"/>
    <dgm:cxn modelId="{FC7E42C6-A1FE-4317-B296-F6C4835767E8}" type="presParOf" srcId="{102001C8-0938-4349-9254-5461473323E5}" destId="{4132C5AA-A740-4588-BBAB-07D3E1014DF1}" srcOrd="0" destOrd="0" presId="urn:microsoft.com/office/officeart/2005/8/layout/vList3"/>
    <dgm:cxn modelId="{3C24BE41-3CC1-435D-8FA8-F859B6362DF7}" type="presParOf" srcId="{102001C8-0938-4349-9254-5461473323E5}" destId="{5C3F4ACA-CC72-4EB9-92DB-515A0A931789}" srcOrd="1" destOrd="0" presId="urn:microsoft.com/office/officeart/2005/8/layout/vList3"/>
    <dgm:cxn modelId="{A1B96691-DBE5-4093-9F98-1B4E4BE8BFA9}" type="presParOf" srcId="{7C7D0BA9-ECC3-4858-AC29-A4B228371B07}" destId="{1C60BD37-FA5A-408F-AF30-FEDC793D5BA3}" srcOrd="5" destOrd="0" presId="urn:microsoft.com/office/officeart/2005/8/layout/vList3"/>
    <dgm:cxn modelId="{7DF6BCD9-28B2-43E3-9791-051C46E2A863}" type="presParOf" srcId="{7C7D0BA9-ECC3-4858-AC29-A4B228371B07}" destId="{CA1BC52B-463C-4DA4-A7E1-BC6B78FBBDC3}" srcOrd="6" destOrd="0" presId="urn:microsoft.com/office/officeart/2005/8/layout/vList3"/>
    <dgm:cxn modelId="{9BD2ACCB-1672-4A11-A0D3-2D2EA61887C1}" type="presParOf" srcId="{CA1BC52B-463C-4DA4-A7E1-BC6B78FBBDC3}" destId="{5736D8E9-B1DC-422F-8D15-4A34C2B85B5B}" srcOrd="0" destOrd="0" presId="urn:microsoft.com/office/officeart/2005/8/layout/vList3"/>
    <dgm:cxn modelId="{107CDFE2-72F1-4974-A7BF-D74E510AFDB8}" type="presParOf" srcId="{CA1BC52B-463C-4DA4-A7E1-BC6B78FBBDC3}" destId="{D3AE9F38-E501-4F93-837C-7F6298ADEED2}" srcOrd="1" destOrd="0" presId="urn:microsoft.com/office/officeart/2005/8/layout/vList3"/>
    <dgm:cxn modelId="{892518C3-9936-41D0-B9D0-8DAB4A0EE541}" type="presParOf" srcId="{7C7D0BA9-ECC3-4858-AC29-A4B228371B07}" destId="{8AAA4E62-79C0-45CA-A58D-5C9A1D618B42}" srcOrd="7" destOrd="0" presId="urn:microsoft.com/office/officeart/2005/8/layout/vList3"/>
    <dgm:cxn modelId="{4CD35FA8-D690-4148-BAA7-2DD8A9E56752}" type="presParOf" srcId="{7C7D0BA9-ECC3-4858-AC29-A4B228371B07}" destId="{E6B6A303-AC22-4A8A-84C0-ED00F158AFFE}" srcOrd="8" destOrd="0" presId="urn:microsoft.com/office/officeart/2005/8/layout/vList3"/>
    <dgm:cxn modelId="{06993F5E-7EEB-404C-9F35-2F5EB4281E96}" type="presParOf" srcId="{E6B6A303-AC22-4A8A-84C0-ED00F158AFFE}" destId="{85900908-F368-4260-B300-29EFC74B9AC6}" srcOrd="0" destOrd="0" presId="urn:microsoft.com/office/officeart/2005/8/layout/vList3"/>
    <dgm:cxn modelId="{89CE29BF-6E4A-4EBB-80CB-28A67A33A867}" type="presParOf" srcId="{E6B6A303-AC22-4A8A-84C0-ED00F158AFFE}" destId="{E4F8A9FB-456C-4699-B7B1-FB3AA5F8EC9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4A617-DECA-44EF-A70A-ABD908E6D2B4}">
      <dsp:nvSpPr>
        <dsp:cNvPr id="0" name=""/>
        <dsp:cNvSpPr/>
      </dsp:nvSpPr>
      <dsp:spPr>
        <a:xfrm rot="10800000">
          <a:off x="600177" y="1003"/>
          <a:ext cx="7775421" cy="342187"/>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089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He tempts us through our inclinations (James 1:14)</a:t>
          </a:r>
        </a:p>
      </dsp:txBody>
      <dsp:txXfrm rot="10800000">
        <a:off x="685724" y="1003"/>
        <a:ext cx="7689874" cy="342187"/>
      </dsp:txXfrm>
    </dsp:sp>
    <dsp:sp modelId="{4DD929B2-B5EF-482D-A5F5-80537124A747}">
      <dsp:nvSpPr>
        <dsp:cNvPr id="0" name=""/>
        <dsp:cNvSpPr/>
      </dsp:nvSpPr>
      <dsp:spPr>
        <a:xfrm>
          <a:off x="0" y="1003"/>
          <a:ext cx="827754" cy="342187"/>
        </a:xfrm>
        <a:prstGeom prst="rightArrowCallout">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h="44450" prst="angle"/>
          <a:contourClr>
            <a:schemeClr val="bg1"/>
          </a:contourClr>
        </a:sp3d>
      </dsp:spPr>
      <dsp:style>
        <a:lnRef idx="0">
          <a:scrgbClr r="0" g="0" b="0"/>
        </a:lnRef>
        <a:fillRef idx="1">
          <a:scrgbClr r="0" g="0" b="0"/>
        </a:fillRef>
        <a:effectRef idx="0">
          <a:scrgbClr r="0" g="0" b="0"/>
        </a:effectRef>
        <a:fontRef idx="minor"/>
      </dsp:style>
    </dsp:sp>
    <dsp:sp modelId="{0359735F-F46A-4C5E-95AD-B73A240E5BC8}">
      <dsp:nvSpPr>
        <dsp:cNvPr id="0" name=""/>
        <dsp:cNvSpPr/>
      </dsp:nvSpPr>
      <dsp:spPr>
        <a:xfrm rot="10800000">
          <a:off x="600177" y="428737"/>
          <a:ext cx="7775421" cy="342187"/>
        </a:xfrm>
        <a:prstGeom prst="homePlate">
          <a:avLst/>
        </a:prstGeom>
        <a:gradFill rotWithShape="0">
          <a:gsLst>
            <a:gs pos="0">
              <a:schemeClr val="accent5">
                <a:hueOff val="-4599999"/>
                <a:satOff val="10591"/>
                <a:lumOff val="2549"/>
                <a:alphaOff val="0"/>
                <a:satMod val="103000"/>
                <a:lumMod val="102000"/>
                <a:tint val="94000"/>
              </a:schemeClr>
            </a:gs>
            <a:gs pos="50000">
              <a:schemeClr val="accent5">
                <a:hueOff val="-4599999"/>
                <a:satOff val="10591"/>
                <a:lumOff val="2549"/>
                <a:alphaOff val="0"/>
                <a:satMod val="110000"/>
                <a:lumMod val="100000"/>
                <a:shade val="100000"/>
              </a:schemeClr>
            </a:gs>
            <a:gs pos="100000">
              <a:schemeClr val="accent5">
                <a:hueOff val="-4599999"/>
                <a:satOff val="10591"/>
                <a:lumOff val="254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089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He convinces us with subtleties (2Co. 4:3-4)</a:t>
          </a:r>
        </a:p>
      </dsp:txBody>
      <dsp:txXfrm rot="10800000">
        <a:off x="685724" y="428737"/>
        <a:ext cx="7689874" cy="342187"/>
      </dsp:txXfrm>
    </dsp:sp>
    <dsp:sp modelId="{9A715F05-0D9E-4D84-B619-46DBDEB0942D}">
      <dsp:nvSpPr>
        <dsp:cNvPr id="0" name=""/>
        <dsp:cNvSpPr/>
      </dsp:nvSpPr>
      <dsp:spPr>
        <a:xfrm>
          <a:off x="0" y="428737"/>
          <a:ext cx="827754" cy="342187"/>
        </a:xfrm>
        <a:prstGeom prst="rightArrowCallout">
          <a:avLst/>
        </a:prstGeom>
        <a:solidFill>
          <a:schemeClr val="accent5">
            <a:tint val="50000"/>
            <a:hueOff val="-4653937"/>
            <a:satOff val="19119"/>
            <a:lumOff val="1888"/>
            <a:alphaOff val="0"/>
          </a:schemeClr>
        </a:solidFill>
        <a:ln>
          <a:noFill/>
        </a:ln>
        <a:effectLst/>
        <a:scene3d>
          <a:camera prst="orthographicFront"/>
          <a:lightRig rig="threePt" dir="t">
            <a:rot lat="0" lon="0" rev="7500000"/>
          </a:lightRig>
        </a:scene3d>
        <a:sp3d z="152400" extrusionH="63500" prstMaterial="matte">
          <a:bevelT h="44450" prst="angle"/>
          <a:contourClr>
            <a:schemeClr val="bg1"/>
          </a:contourClr>
        </a:sp3d>
      </dsp:spPr>
      <dsp:style>
        <a:lnRef idx="0">
          <a:scrgbClr r="0" g="0" b="0"/>
        </a:lnRef>
        <a:fillRef idx="1">
          <a:scrgbClr r="0" g="0" b="0"/>
        </a:fillRef>
        <a:effectRef idx="0">
          <a:scrgbClr r="0" g="0" b="0"/>
        </a:effectRef>
        <a:fontRef idx="minor"/>
      </dsp:style>
    </dsp:sp>
    <dsp:sp modelId="{5C3F4ACA-CC72-4EB9-92DB-515A0A931789}">
      <dsp:nvSpPr>
        <dsp:cNvPr id="0" name=""/>
        <dsp:cNvSpPr/>
      </dsp:nvSpPr>
      <dsp:spPr>
        <a:xfrm rot="10800000">
          <a:off x="600177" y="856472"/>
          <a:ext cx="7775421" cy="342187"/>
        </a:xfrm>
        <a:prstGeom prst="homePlate">
          <a:avLst/>
        </a:prstGeom>
        <a:gradFill rotWithShape="0">
          <a:gsLst>
            <a:gs pos="0">
              <a:schemeClr val="accent5">
                <a:hueOff val="-9199999"/>
                <a:satOff val="21183"/>
                <a:lumOff val="5098"/>
                <a:alphaOff val="0"/>
                <a:satMod val="103000"/>
                <a:lumMod val="102000"/>
                <a:tint val="94000"/>
              </a:schemeClr>
            </a:gs>
            <a:gs pos="50000">
              <a:schemeClr val="accent5">
                <a:hueOff val="-9199999"/>
                <a:satOff val="21183"/>
                <a:lumOff val="5098"/>
                <a:alphaOff val="0"/>
                <a:satMod val="110000"/>
                <a:lumMod val="100000"/>
                <a:shade val="100000"/>
              </a:schemeClr>
            </a:gs>
            <a:gs pos="100000">
              <a:schemeClr val="accent5">
                <a:hueOff val="-9199999"/>
                <a:satOff val="21183"/>
                <a:lumOff val="5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089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Use close people (Mt. 10:34-36)</a:t>
          </a:r>
        </a:p>
      </dsp:txBody>
      <dsp:txXfrm rot="10800000">
        <a:off x="685724" y="856472"/>
        <a:ext cx="7689874" cy="342187"/>
      </dsp:txXfrm>
    </dsp:sp>
    <dsp:sp modelId="{4132C5AA-A740-4588-BBAB-07D3E1014DF1}">
      <dsp:nvSpPr>
        <dsp:cNvPr id="0" name=""/>
        <dsp:cNvSpPr/>
      </dsp:nvSpPr>
      <dsp:spPr>
        <a:xfrm>
          <a:off x="0" y="856472"/>
          <a:ext cx="827754" cy="342187"/>
        </a:xfrm>
        <a:prstGeom prst="rightArrowCallout">
          <a:avLst/>
        </a:prstGeom>
        <a:solidFill>
          <a:schemeClr val="accent5">
            <a:tint val="50000"/>
            <a:hueOff val="-9307874"/>
            <a:satOff val="38238"/>
            <a:lumOff val="3776"/>
            <a:alphaOff val="0"/>
          </a:schemeClr>
        </a:solidFill>
        <a:ln>
          <a:noFill/>
        </a:ln>
        <a:effectLst/>
        <a:scene3d>
          <a:camera prst="orthographicFront"/>
          <a:lightRig rig="threePt" dir="t">
            <a:rot lat="0" lon="0" rev="7500000"/>
          </a:lightRig>
        </a:scene3d>
        <a:sp3d z="152400" extrusionH="63500" prstMaterial="matte">
          <a:bevelT h="44450" prst="angle"/>
          <a:contourClr>
            <a:schemeClr val="bg1"/>
          </a:contourClr>
        </a:sp3d>
      </dsp:spPr>
      <dsp:style>
        <a:lnRef idx="0">
          <a:scrgbClr r="0" g="0" b="0"/>
        </a:lnRef>
        <a:fillRef idx="1">
          <a:scrgbClr r="0" g="0" b="0"/>
        </a:fillRef>
        <a:effectRef idx="0">
          <a:scrgbClr r="0" g="0" b="0"/>
        </a:effectRef>
        <a:fontRef idx="minor"/>
      </dsp:style>
    </dsp:sp>
    <dsp:sp modelId="{D3AE9F38-E501-4F93-837C-7F6298ADEED2}">
      <dsp:nvSpPr>
        <dsp:cNvPr id="0" name=""/>
        <dsp:cNvSpPr/>
      </dsp:nvSpPr>
      <dsp:spPr>
        <a:xfrm rot="10800000">
          <a:off x="600177" y="1284206"/>
          <a:ext cx="7775421" cy="342187"/>
        </a:xfrm>
        <a:prstGeom prst="homePlate">
          <a:avLst/>
        </a:prstGeom>
        <a:gradFill rotWithShape="0">
          <a:gsLst>
            <a:gs pos="0">
              <a:schemeClr val="accent5">
                <a:hueOff val="-13799998"/>
                <a:satOff val="31774"/>
                <a:lumOff val="7647"/>
                <a:alphaOff val="0"/>
                <a:satMod val="103000"/>
                <a:lumMod val="102000"/>
                <a:tint val="94000"/>
              </a:schemeClr>
            </a:gs>
            <a:gs pos="50000">
              <a:schemeClr val="accent5">
                <a:hueOff val="-13799998"/>
                <a:satOff val="31774"/>
                <a:lumOff val="7647"/>
                <a:alphaOff val="0"/>
                <a:satMod val="110000"/>
                <a:lumMod val="100000"/>
                <a:shade val="100000"/>
              </a:schemeClr>
            </a:gs>
            <a:gs pos="100000">
              <a:schemeClr val="accent5">
                <a:hueOff val="-13799998"/>
                <a:satOff val="31774"/>
                <a:lumOff val="76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089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He strikes and threatens (Acts 5:40)</a:t>
          </a:r>
        </a:p>
      </dsp:txBody>
      <dsp:txXfrm rot="10800000">
        <a:off x="685724" y="1284206"/>
        <a:ext cx="7689874" cy="342187"/>
      </dsp:txXfrm>
    </dsp:sp>
    <dsp:sp modelId="{5736D8E9-B1DC-422F-8D15-4A34C2B85B5B}">
      <dsp:nvSpPr>
        <dsp:cNvPr id="0" name=""/>
        <dsp:cNvSpPr/>
      </dsp:nvSpPr>
      <dsp:spPr>
        <a:xfrm>
          <a:off x="0" y="1284206"/>
          <a:ext cx="827754" cy="342187"/>
        </a:xfrm>
        <a:prstGeom prst="rightArrowCallout">
          <a:avLst/>
        </a:prstGeom>
        <a:solidFill>
          <a:schemeClr val="accent5">
            <a:tint val="50000"/>
            <a:hueOff val="-13961812"/>
            <a:satOff val="57356"/>
            <a:lumOff val="5665"/>
            <a:alphaOff val="0"/>
          </a:schemeClr>
        </a:solidFill>
        <a:ln>
          <a:noFill/>
        </a:ln>
        <a:effectLst/>
        <a:scene3d>
          <a:camera prst="orthographicFront"/>
          <a:lightRig rig="threePt" dir="t">
            <a:rot lat="0" lon="0" rev="7500000"/>
          </a:lightRig>
        </a:scene3d>
        <a:sp3d z="152400" extrusionH="63500" prstMaterial="matte">
          <a:bevelT h="44450" prst="angle"/>
          <a:contourClr>
            <a:schemeClr val="bg1"/>
          </a:contourClr>
        </a:sp3d>
      </dsp:spPr>
      <dsp:style>
        <a:lnRef idx="0">
          <a:scrgbClr r="0" g="0" b="0"/>
        </a:lnRef>
        <a:fillRef idx="1">
          <a:scrgbClr r="0" g="0" b="0"/>
        </a:fillRef>
        <a:effectRef idx="0">
          <a:scrgbClr r="0" g="0" b="0"/>
        </a:effectRef>
        <a:fontRef idx="minor"/>
      </dsp:style>
    </dsp:sp>
    <dsp:sp modelId="{E4F8A9FB-456C-4699-B7B1-FB3AA5F8EC98}">
      <dsp:nvSpPr>
        <dsp:cNvPr id="0" name=""/>
        <dsp:cNvSpPr/>
      </dsp:nvSpPr>
      <dsp:spPr>
        <a:xfrm rot="10800000">
          <a:off x="600177" y="1711941"/>
          <a:ext cx="7775421" cy="342187"/>
        </a:xfrm>
        <a:prstGeom prst="homePlate">
          <a:avLst/>
        </a:prstGeom>
        <a:gradFill rotWithShape="0">
          <a:gsLst>
            <a:gs pos="0">
              <a:schemeClr val="accent5">
                <a:hueOff val="-18399998"/>
                <a:satOff val="42366"/>
                <a:lumOff val="10196"/>
                <a:alphaOff val="0"/>
                <a:satMod val="103000"/>
                <a:lumMod val="102000"/>
                <a:tint val="94000"/>
              </a:schemeClr>
            </a:gs>
            <a:gs pos="50000">
              <a:schemeClr val="accent5">
                <a:hueOff val="-18399998"/>
                <a:satOff val="42366"/>
                <a:lumOff val="10196"/>
                <a:alphaOff val="0"/>
                <a:satMod val="110000"/>
                <a:lumMod val="100000"/>
                <a:shade val="100000"/>
              </a:schemeClr>
            </a:gs>
            <a:gs pos="100000">
              <a:schemeClr val="accent5">
                <a:hueOff val="-18399998"/>
                <a:satOff val="42366"/>
                <a:lumOff val="101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089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Use extreme violence (John 16:2)</a:t>
          </a:r>
        </a:p>
      </dsp:txBody>
      <dsp:txXfrm rot="10800000">
        <a:off x="685724" y="1711941"/>
        <a:ext cx="7689874" cy="342187"/>
      </dsp:txXfrm>
    </dsp:sp>
    <dsp:sp modelId="{85900908-F368-4260-B300-29EFC74B9AC6}">
      <dsp:nvSpPr>
        <dsp:cNvPr id="0" name=""/>
        <dsp:cNvSpPr/>
      </dsp:nvSpPr>
      <dsp:spPr>
        <a:xfrm>
          <a:off x="0" y="1711941"/>
          <a:ext cx="827754" cy="342187"/>
        </a:xfrm>
        <a:prstGeom prst="rightArrowCallout">
          <a:avLst/>
        </a:prstGeom>
        <a:solidFill>
          <a:schemeClr val="accent5">
            <a:tint val="50000"/>
            <a:hueOff val="-18615749"/>
            <a:satOff val="76475"/>
            <a:lumOff val="7553"/>
            <a:alphaOff val="0"/>
          </a:schemeClr>
        </a:solidFill>
        <a:ln>
          <a:noFill/>
        </a:ln>
        <a:effectLst/>
        <a:scene3d>
          <a:camera prst="orthographicFront"/>
          <a:lightRig rig="threePt" dir="t">
            <a:rot lat="0" lon="0" rev="7500000"/>
          </a:lightRig>
        </a:scene3d>
        <a:sp3d z="152400" extrusionH="63500" prstMaterial="matte">
          <a:bevelT h="44450" prst="angle"/>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1C097-C084-3C9E-09A7-58E73541ED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B494EC9-6EAA-60A7-7F52-47BCA13C7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A8AE526-BF69-CDFA-5716-B4B5664191B0}"/>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5" name="Marcador de pie de página 4">
            <a:extLst>
              <a:ext uri="{FF2B5EF4-FFF2-40B4-BE49-F238E27FC236}">
                <a16:creationId xmlns:a16="http://schemas.microsoft.com/office/drawing/2014/main" id="{1F587243-74D9-479B-35A3-29FC909360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DCBF6C-1A0A-14EE-76A3-27AA9C577782}"/>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40181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E8E7F-267E-1DB4-23EC-35CB24F7F6D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F0E513-6121-A85A-3965-E0DCACE9219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05541C-945F-DB3C-A29C-42552B3723B7}"/>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5" name="Marcador de pie de página 4">
            <a:extLst>
              <a:ext uri="{FF2B5EF4-FFF2-40B4-BE49-F238E27FC236}">
                <a16:creationId xmlns:a16="http://schemas.microsoft.com/office/drawing/2014/main" id="{66C85F42-213C-82EC-5B62-61E94FA97A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725DDA-A65E-3ECF-89CE-5609B024B0E5}"/>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157492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9CA50F-8358-DD8A-0341-34C431C960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D94665-5BAC-1432-7925-5F4D6EFC69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9BBDDF-8AF5-9662-ACCA-769696E928F3}"/>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5" name="Marcador de pie de página 4">
            <a:extLst>
              <a:ext uri="{FF2B5EF4-FFF2-40B4-BE49-F238E27FC236}">
                <a16:creationId xmlns:a16="http://schemas.microsoft.com/office/drawing/2014/main" id="{3B079BFF-090B-21E1-FACE-AFB6A062E8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EE7BAF-1C20-AD52-3B3D-D7A4BF706BDF}"/>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20290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65543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192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8589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929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0036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2768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88561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1914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2CDB3-4079-DB77-6429-2BB190C04C7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C033EA6-FBB7-7826-7782-58C3FC56A19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30189F-8912-53C0-AA2A-7CC29C1693DE}"/>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5" name="Marcador de pie de página 4">
            <a:extLst>
              <a:ext uri="{FF2B5EF4-FFF2-40B4-BE49-F238E27FC236}">
                <a16:creationId xmlns:a16="http://schemas.microsoft.com/office/drawing/2014/main" id="{4467EE2A-1CCD-2F88-6057-9418B7C1EB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A39666C-E3FD-4C77-4FC5-BF9288D966E2}"/>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65085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7238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74469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12/06/2024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6832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BAD2C-DA31-3CC0-C017-1B347C59B2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6BE6B7-1B1F-FC4F-7D78-85244C2E32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B892836-F05C-2518-9C43-6AED07761F5A}"/>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5" name="Marcador de pie de página 4">
            <a:extLst>
              <a:ext uri="{FF2B5EF4-FFF2-40B4-BE49-F238E27FC236}">
                <a16:creationId xmlns:a16="http://schemas.microsoft.com/office/drawing/2014/main" id="{5F6545C9-9A74-D844-6961-63AB740F40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29B83-6E27-9FC1-1CA2-A46D139BB807}"/>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286134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BD80D-5DBE-0F47-5603-670294F041E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B1CB476-0960-1DE6-1A41-ED26FE78E59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77E6CB9-ACF8-5D58-EEF2-12AE64C4CAF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B29815F-4AF0-1D49-D843-E63069CB7C7D}"/>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6" name="Marcador de pie de página 5">
            <a:extLst>
              <a:ext uri="{FF2B5EF4-FFF2-40B4-BE49-F238E27FC236}">
                <a16:creationId xmlns:a16="http://schemas.microsoft.com/office/drawing/2014/main" id="{F868F9AE-565A-B9FA-AA50-AE75EEB8F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095CD3-B1D1-F6F2-3FAD-AECE8B385448}"/>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68827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D0A2D-13C0-6B4E-3DB2-7DFB8EA7299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6B30F9C-0B81-A31F-6198-CF186F3CD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171C3F1-A6BC-D805-E660-C1CD62466A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821FF31-BC18-E324-C628-486DC29D6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409DA57-A995-8FC8-1DF2-D3731A19F8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E669A20-BB07-EA94-4D48-6CEEE56D5085}"/>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8" name="Marcador de pie de página 7">
            <a:extLst>
              <a:ext uri="{FF2B5EF4-FFF2-40B4-BE49-F238E27FC236}">
                <a16:creationId xmlns:a16="http://schemas.microsoft.com/office/drawing/2014/main" id="{C0F31ED3-1199-30D1-4895-9A3A87F54A3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DF36C-A877-9570-5B0D-BEFB6E6C9AEA}"/>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187782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0444C-8AA3-39DF-C0C6-D3350F6F91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D2B979-5CED-3469-AF34-5D7CA52D9BC5}"/>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4" name="Marcador de pie de página 3">
            <a:extLst>
              <a:ext uri="{FF2B5EF4-FFF2-40B4-BE49-F238E27FC236}">
                <a16:creationId xmlns:a16="http://schemas.microsoft.com/office/drawing/2014/main" id="{5320DB1A-29D7-EA06-4796-81B6EA6B453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1F18C37-53A6-9492-5F14-552699DFA53C}"/>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19040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16D1EF-9F5C-DAC3-05D8-4B59032F2B40}"/>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3" name="Marcador de pie de página 2">
            <a:extLst>
              <a:ext uri="{FF2B5EF4-FFF2-40B4-BE49-F238E27FC236}">
                <a16:creationId xmlns:a16="http://schemas.microsoft.com/office/drawing/2014/main" id="{792C215F-5B2A-5DA0-7A07-F8E04E9991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923BDB9-2311-2106-225C-0847B5E9877C}"/>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340800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CDAF3-50E4-AEC4-36C2-F67BCDBD37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C05B19-446E-9386-2448-B136C7428F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911EBA4-1064-F969-D03A-8A07D84A2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EC902D-FC46-FC0A-37FA-FF4BBF1BC506}"/>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6" name="Marcador de pie de página 5">
            <a:extLst>
              <a:ext uri="{FF2B5EF4-FFF2-40B4-BE49-F238E27FC236}">
                <a16:creationId xmlns:a16="http://schemas.microsoft.com/office/drawing/2014/main" id="{9AC76259-2EE9-E34C-AB86-3E5B3E0F84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F788BF1-261F-6F40-77BD-70790CFEBE93}"/>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111559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BC617-ABB4-6BFF-EAFE-19FFF3B3AF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FAA7AE-DA58-816D-EC8F-97DA19F41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2248EF7-FC7A-EE9D-38F2-3A6C85A2A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2771BA-DCE8-F9BB-74AD-3E1AE6964052}"/>
              </a:ext>
            </a:extLst>
          </p:cNvPr>
          <p:cNvSpPr>
            <a:spLocks noGrp="1"/>
          </p:cNvSpPr>
          <p:nvPr>
            <p:ph type="dt" sz="half" idx="10"/>
          </p:nvPr>
        </p:nvSpPr>
        <p:spPr/>
        <p:txBody>
          <a:bodyPr/>
          <a:lstStyle/>
          <a:p>
            <a:fld id="{3C3E3CD9-81DD-41FA-9C25-0DBA499840BD}" type="datetimeFigureOut">
              <a:rPr lang="es-ES" smtClean="0"/>
              <a:t>12/06/2024</a:t>
            </a:fld>
            <a:endParaRPr lang="es-ES"/>
          </a:p>
        </p:txBody>
      </p:sp>
      <p:sp>
        <p:nvSpPr>
          <p:cNvPr id="6" name="Marcador de pie de página 5">
            <a:extLst>
              <a:ext uri="{FF2B5EF4-FFF2-40B4-BE49-F238E27FC236}">
                <a16:creationId xmlns:a16="http://schemas.microsoft.com/office/drawing/2014/main" id="{85AEF507-14C3-BC24-5F77-DD700FF4B1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9B3D17-6303-7CC0-F27C-54FC6E21CD7E}"/>
              </a:ext>
            </a:extLst>
          </p:cNvPr>
          <p:cNvSpPr>
            <a:spLocks noGrp="1"/>
          </p:cNvSpPr>
          <p:nvPr>
            <p:ph type="sldNum" sz="quarter" idx="12"/>
          </p:nvPr>
        </p:nvSpPr>
        <p:spPr/>
        <p:txBody>
          <a:bodyPr/>
          <a:lstStyle/>
          <a:p>
            <a:fld id="{C92830AF-772E-430B-8A99-ABDED8ACFC6A}" type="slidenum">
              <a:rPr lang="es-ES" smtClean="0"/>
              <a:t>‹Nº›</a:t>
            </a:fld>
            <a:endParaRPr lang="es-ES"/>
          </a:p>
        </p:txBody>
      </p:sp>
    </p:spTree>
    <p:extLst>
      <p:ext uri="{BB962C8B-B14F-4D97-AF65-F5344CB8AC3E}">
        <p14:creationId xmlns:p14="http://schemas.microsoft.com/office/powerpoint/2010/main" val="13136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906510-D527-330A-692A-28316CBEC0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EC61D8F-5234-C991-9BCC-794FB93DC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B162C4-E050-F4D0-E3DF-C989282FB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3E3CD9-81DD-41FA-9C25-0DBA499840BD}" type="datetimeFigureOut">
              <a:rPr lang="es-ES" smtClean="0"/>
              <a:t>12/06/2024</a:t>
            </a:fld>
            <a:endParaRPr lang="es-ES"/>
          </a:p>
        </p:txBody>
      </p:sp>
      <p:sp>
        <p:nvSpPr>
          <p:cNvPr id="5" name="Marcador de pie de página 4">
            <a:extLst>
              <a:ext uri="{FF2B5EF4-FFF2-40B4-BE49-F238E27FC236}">
                <a16:creationId xmlns:a16="http://schemas.microsoft.com/office/drawing/2014/main" id="{5C54729F-70CE-22D0-C09D-5AE460787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BCFDE4C-804A-07C0-613C-DDF9A4450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2830AF-772E-430B-8A99-ABDED8ACFC6A}" type="slidenum">
              <a:rPr lang="es-ES" smtClean="0"/>
              <a:t>‹Nº›</a:t>
            </a:fld>
            <a:endParaRPr lang="es-ES"/>
          </a:p>
        </p:txBody>
      </p:sp>
    </p:spTree>
    <p:extLst>
      <p:ext uri="{BB962C8B-B14F-4D97-AF65-F5344CB8AC3E}">
        <p14:creationId xmlns:p14="http://schemas.microsoft.com/office/powerpoint/2010/main" val="369538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12/06/2024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077755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microsoft.com/office/2007/relationships/hdphoto" Target="../media/hdphoto3.wdp"/><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28825BE7-B8AC-6553-1148-2F175460950B}"/>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effectLst>
            <a:outerShdw blurRad="50800" dist="38100" dir="5400000" algn="t" rotWithShape="0">
              <a:prstClr val="black">
                <a:alpha val="40000"/>
              </a:prstClr>
            </a:outerShdw>
          </a:effectLst>
        </p:spPr>
      </p:pic>
      <p:pic>
        <p:nvPicPr>
          <p:cNvPr id="7" name="Imagen 6" descr="Imagen que contiene exterior, frente, grande, tabla&#10;&#10;Descripción generada automáticamente">
            <a:extLst>
              <a:ext uri="{FF2B5EF4-FFF2-40B4-BE49-F238E27FC236}">
                <a16:creationId xmlns:a16="http://schemas.microsoft.com/office/drawing/2014/main" id="{82929510-5451-F4A3-4646-F590E5BF396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3" b="-3"/>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a:effectLst>
            <a:outerShdw blurRad="50800" dist="38100" dir="5400000" algn="t" rotWithShape="0">
              <a:prstClr val="black">
                <a:alpha val="40000"/>
              </a:prstClr>
            </a:outerShdw>
          </a:effectLst>
        </p:spPr>
      </p:pic>
      <p:sp>
        <p:nvSpPr>
          <p:cNvPr id="2" name="CuadroTexto 1">
            <a:extLst>
              <a:ext uri="{FF2B5EF4-FFF2-40B4-BE49-F238E27FC236}">
                <a16:creationId xmlns:a16="http://schemas.microsoft.com/office/drawing/2014/main" id="{37C4853A-C568-DFC7-A0C8-639ECE8C3372}"/>
              </a:ext>
            </a:extLst>
          </p:cNvPr>
          <p:cNvSpPr txBox="1"/>
          <p:nvPr/>
        </p:nvSpPr>
        <p:spPr>
          <a:xfrm>
            <a:off x="0" y="5099858"/>
            <a:ext cx="6646605" cy="175432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5400" b="1" spc="300" dirty="0">
                <a:ln w="0"/>
                <a:gradFill>
                  <a:gsLst>
                    <a:gs pos="0">
                      <a:schemeClr val="accent6">
                        <a:lumMod val="50000"/>
                      </a:schemeClr>
                    </a:gs>
                    <a:gs pos="50000">
                      <a:schemeClr val="accent6">
                        <a:lumMod val="75000"/>
                      </a:schemeClr>
                    </a:gs>
                    <a:gs pos="100000">
                      <a:schemeClr val="accent6">
                        <a:lumMod val="20000"/>
                        <a:lumOff val="80000"/>
                      </a:schemeClr>
                    </a:gs>
                  </a:gsLst>
                  <a:lin ang="5400000"/>
                </a:gradFill>
                <a:effectLst>
                  <a:reflection blurRad="6350" stA="53000" endA="300" endPos="35500" dir="5400000" sy="-90000" algn="bl" rotWithShape="0"/>
                </a:effectLst>
              </a:rPr>
              <a:t>THE IMPENDING CONFLICT</a:t>
            </a:r>
            <a:endParaRPr lang="en" sz="5400" b="1" spc="300" dirty="0">
              <a:ln w="0"/>
              <a:gradFill>
                <a:gsLst>
                  <a:gs pos="0">
                    <a:schemeClr val="accent6">
                      <a:lumMod val="50000"/>
                    </a:schemeClr>
                  </a:gs>
                  <a:gs pos="50000">
                    <a:schemeClr val="accent6">
                      <a:lumMod val="75000"/>
                    </a:schemeClr>
                  </a:gs>
                  <a:gs pos="100000">
                    <a:schemeClr val="accent6">
                      <a:lumMod val="20000"/>
                      <a:lumOff val="8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2E6EF22-378F-7C4E-36AA-B6152DA9AB9E}"/>
              </a:ext>
            </a:extLst>
          </p:cNvPr>
          <p:cNvSpPr txBox="1"/>
          <p:nvPr/>
        </p:nvSpPr>
        <p:spPr>
          <a:xfrm>
            <a:off x="6679027" y="6519446"/>
            <a:ext cx="3226268" cy="307777"/>
          </a:xfrm>
          <a:prstGeom prst="rect">
            <a:avLst/>
          </a:prstGeom>
          <a:noFill/>
        </p:spPr>
        <p:txBody>
          <a:bodyPr wrap="none" rtlCol="0">
            <a:spAutoFit/>
          </a:bodyPr>
          <a:lstStyle/>
          <a:p>
            <a:pPr algn="r"/>
            <a:r>
              <a:rPr lang="en" sz="1400" b="1" dirty="0">
                <a:solidFill>
                  <a:srgbClr val="0039AC"/>
                </a:solidFill>
              </a:rPr>
              <a:t>Lesson 11 for June 15, 2024</a:t>
            </a:r>
          </a:p>
        </p:txBody>
      </p:sp>
    </p:spTree>
    <p:extLst>
      <p:ext uri="{BB962C8B-B14F-4D97-AF65-F5344CB8AC3E}">
        <p14:creationId xmlns:p14="http://schemas.microsoft.com/office/powerpoint/2010/main" val="399093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D71F52-F24D-9175-6A72-619E5303503E}"/>
              </a:ext>
            </a:extLst>
          </p:cNvPr>
          <p:cNvSpPr txBox="1"/>
          <p:nvPr/>
        </p:nvSpPr>
        <p:spPr>
          <a:xfrm>
            <a:off x="0" y="-36944"/>
            <a:ext cx="12192000"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n" sz="4400" b="1" spc="300" dirty="0">
                <a:ln/>
                <a:solidFill>
                  <a:srgbClr val="CB690F"/>
                </a:solidFill>
                <a:effectLst>
                  <a:reflection blurRad="6350" stA="55000" endA="300" endPos="45500" dir="5400000" sy="-100000" algn="bl" rotWithShape="0"/>
                </a:effectLst>
              </a:rPr>
              <a:t>LAMB AND DRAGON</a:t>
            </a:r>
          </a:p>
        </p:txBody>
      </p:sp>
      <p:sp>
        <p:nvSpPr>
          <p:cNvPr id="5" name="CuadroTexto 4">
            <a:extLst>
              <a:ext uri="{FF2B5EF4-FFF2-40B4-BE49-F238E27FC236}">
                <a16:creationId xmlns:a16="http://schemas.microsoft.com/office/drawing/2014/main" id="{1FCADEF8-7446-64DD-4D79-8C048CEA8468}"/>
              </a:ext>
            </a:extLst>
          </p:cNvPr>
          <p:cNvSpPr txBox="1"/>
          <p:nvPr/>
        </p:nvSpPr>
        <p:spPr>
          <a:xfrm>
            <a:off x="325966" y="657861"/>
            <a:ext cx="1154006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D657B"/>
                </a:solidFill>
                <a:latin typeface="Comic Sans MS" panose="030F0702030302020204" pitchFamily="66" charset="0"/>
              </a:rPr>
              <a:t>“</a:t>
            </a:r>
            <a:r>
              <a:rPr lang="en-US" b="1" dirty="0">
                <a:solidFill>
                  <a:srgbClr val="2D657B"/>
                </a:solidFill>
                <a:latin typeface="Comic Sans MS" panose="030F0702030302020204" pitchFamily="66" charset="0"/>
              </a:rPr>
              <a:t>Then I saw a second beast, coming out of the earth. It had two horns like a lamb, but it spoke like a dragon</a:t>
            </a:r>
            <a:r>
              <a:rPr lang="en" b="1" dirty="0">
                <a:solidFill>
                  <a:srgbClr val="2D657B"/>
                </a:solidFill>
                <a:latin typeface="Comic Sans MS" panose="030F0702030302020204" pitchFamily="66" charset="0"/>
              </a:rPr>
              <a:t>” </a:t>
            </a:r>
            <a:r>
              <a:rPr lang="en" sz="1400" b="1" dirty="0">
                <a:solidFill>
                  <a:srgbClr val="2D657B"/>
                </a:solidFill>
                <a:latin typeface="Comic Sans MS" panose="030F0702030302020204" pitchFamily="66" charset="0"/>
              </a:rPr>
              <a:t>(Revelation 13:11)</a:t>
            </a:r>
          </a:p>
        </p:txBody>
      </p:sp>
      <p:sp>
        <p:nvSpPr>
          <p:cNvPr id="6" name="CuadroTexto 5">
            <a:extLst>
              <a:ext uri="{FF2B5EF4-FFF2-40B4-BE49-F238E27FC236}">
                <a16:creationId xmlns:a16="http://schemas.microsoft.com/office/drawing/2014/main" id="{8A3F7138-6F91-583B-28D8-C859F3E1A3D8}"/>
              </a:ext>
            </a:extLst>
          </p:cNvPr>
          <p:cNvSpPr txBox="1"/>
          <p:nvPr/>
        </p:nvSpPr>
        <p:spPr>
          <a:xfrm>
            <a:off x="4203194" y="1427302"/>
            <a:ext cx="7818298" cy="1631216"/>
          </a:xfrm>
          <a:prstGeom prst="rect">
            <a:avLst/>
          </a:prstGeom>
          <a:noFill/>
        </p:spPr>
        <p:txBody>
          <a:bodyPr wrap="square" rtlCol="0">
            <a:spAutoFit/>
          </a:bodyPr>
          <a:lstStyle/>
          <a:p>
            <a:pPr>
              <a:spcBef>
                <a:spcPts val="600"/>
              </a:spcBef>
            </a:pPr>
            <a:r>
              <a:rPr lang="en" sz="2000" b="1" dirty="0"/>
              <a:t>The first beast arose from the corruption of the Church that Jesus had established. When she received the wound, Satan looked for a “false prophet” to take her place and help her heal (Rev. 13:11; 16:13 ). Again, he found his ally from a nation that had emerged based on the pure principles of Christianity: North America.</a:t>
            </a:r>
          </a:p>
        </p:txBody>
      </p:sp>
      <p:pic>
        <p:nvPicPr>
          <p:cNvPr id="4" name="Imagen 3" descr="Mapa&#10;&#10;Descripción generada automáticamente">
            <a:extLst>
              <a:ext uri="{FF2B5EF4-FFF2-40B4-BE49-F238E27FC236}">
                <a16:creationId xmlns:a16="http://schemas.microsoft.com/office/drawing/2014/main" id="{607E9840-7D7A-4E9B-358B-0CCAB2170C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48"/>
          <a:stretch/>
        </p:blipFill>
        <p:spPr>
          <a:xfrm>
            <a:off x="222686" y="1455010"/>
            <a:ext cx="3832847" cy="5300133"/>
          </a:xfrm>
          <a:prstGeom prst="roundRect">
            <a:avLst>
              <a:gd name="adj" fmla="val 76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3516D47A-DF60-193D-01D7-F98F54DAE3B2}"/>
              </a:ext>
            </a:extLst>
          </p:cNvPr>
          <p:cNvSpPr txBox="1"/>
          <p:nvPr/>
        </p:nvSpPr>
        <p:spPr>
          <a:xfrm>
            <a:off x="4203194" y="2970776"/>
            <a:ext cx="4543642" cy="1938992"/>
          </a:xfrm>
          <a:prstGeom prst="rect">
            <a:avLst/>
          </a:prstGeom>
          <a:noFill/>
        </p:spPr>
        <p:txBody>
          <a:bodyPr wrap="square">
            <a:spAutoFit/>
          </a:bodyPr>
          <a:lstStyle/>
          <a:p>
            <a:pPr>
              <a:spcBef>
                <a:spcPts val="600"/>
              </a:spcBef>
            </a:pPr>
            <a:r>
              <a:rPr lang="en" sz="2000" b="1" dirty="0"/>
              <a:t>He began by imitating Jesus (the Lamb). It is a republican nation (without kings, without crowns), and based on the separation of two powers (horns): the civil and the religious.</a:t>
            </a:r>
          </a:p>
        </p:txBody>
      </p:sp>
      <p:pic>
        <p:nvPicPr>
          <p:cNvPr id="10" name="Imagen 9" descr="Un gato encima de una oveja&#10;&#10;Descripción generada automáticamente con confianza baja">
            <a:extLst>
              <a:ext uri="{FF2B5EF4-FFF2-40B4-BE49-F238E27FC236}">
                <a16:creationId xmlns:a16="http://schemas.microsoft.com/office/drawing/2014/main" id="{8D93713D-78D6-8CC3-C50A-F37A13C83D7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746836" y="3429000"/>
            <a:ext cx="3274656" cy="3288989"/>
          </a:xfrm>
          <a:prstGeom prst="roundRect">
            <a:avLst>
              <a:gd name="adj" fmla="val 538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C66D56D1-A636-EA9E-47CA-E9919CECBE02}"/>
              </a:ext>
            </a:extLst>
          </p:cNvPr>
          <p:cNvSpPr txBox="1"/>
          <p:nvPr/>
        </p:nvSpPr>
        <p:spPr>
          <a:xfrm>
            <a:off x="4203194" y="4822027"/>
            <a:ext cx="4543642" cy="1938992"/>
          </a:xfrm>
          <a:prstGeom prst="rect">
            <a:avLst/>
          </a:prstGeom>
          <a:noFill/>
        </p:spPr>
        <p:txBody>
          <a:bodyPr wrap="square">
            <a:spAutoFit/>
          </a:bodyPr>
          <a:lstStyle/>
          <a:p>
            <a:pPr>
              <a:spcBef>
                <a:spcPts val="600"/>
              </a:spcBef>
            </a:pPr>
            <a:r>
              <a:rPr lang="en" sz="2000" b="1" dirty="0"/>
              <a:t>As the first world power, it has already begun to speak like a dragon. Soon he will begin to generate laws on religious matters that, supporting the Papacy, will create an “image of the beast” (Rev. 13:12-14).</a:t>
            </a:r>
          </a:p>
        </p:txBody>
      </p:sp>
    </p:spTree>
    <p:extLst>
      <p:ext uri="{BB962C8B-B14F-4D97-AF65-F5344CB8AC3E}">
        <p14:creationId xmlns:p14="http://schemas.microsoft.com/office/powerpoint/2010/main" val="219614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584AB-92AF-A28F-8A6D-00D9C9AF3B87}"/>
              </a:ext>
            </a:extLst>
          </p:cNvPr>
          <p:cNvSpPr txBox="1"/>
          <p:nvPr/>
        </p:nvSpPr>
        <p:spPr>
          <a:xfrm>
            <a:off x="1109133" y="421592"/>
            <a:ext cx="9973733" cy="4832092"/>
          </a:xfrm>
          <a:prstGeom prst="rect">
            <a:avLst/>
          </a:prstGeom>
          <a:noFill/>
        </p:spPr>
        <p:txBody>
          <a:bodyPr wrap="square">
            <a:spAutoFit/>
          </a:bodyPr>
          <a:lstStyle>
            <a:defPPr>
              <a:defRPr lang="es-ES"/>
            </a:defPPr>
            <a:lvl1pPr>
              <a:spcBef>
                <a:spcPts val="600"/>
              </a:spcBef>
              <a:defRPr sz="2800" b="1">
                <a:latin typeface="Constantia" panose="02030602050306030303" pitchFamily="18" charset="0"/>
              </a:defRPr>
            </a:lvl1pPr>
          </a:lstStyle>
          <a:p>
            <a:r>
              <a:rPr lang="en" dirty="0"/>
              <a:t>“</a:t>
            </a:r>
            <a:r>
              <a:rPr lang="en-US" dirty="0"/>
              <a:t>The image to this beast represents another religious organization having similar powers. The image is made by a lamblike beast. This lamblike beast is a symbol of the United States, which looks peaceful and gentle. The churches of the United States will unite on common interests of faith. Then these churches that have united will influence the government to enforce religious laws and support church organizations. When this happens, Protestant America will have formed an image of the papacy. Then the true church will be persecuted the same as God's people in the past</a:t>
            </a:r>
            <a:r>
              <a:rPr lang="en" dirty="0"/>
              <a:t>."</a:t>
            </a:r>
          </a:p>
        </p:txBody>
      </p:sp>
      <p:sp>
        <p:nvSpPr>
          <p:cNvPr id="4" name="CuadroTexto 3">
            <a:extLst>
              <a:ext uri="{FF2B5EF4-FFF2-40B4-BE49-F238E27FC236}">
                <a16:creationId xmlns:a16="http://schemas.microsoft.com/office/drawing/2014/main" id="{4CB94539-74EA-E935-AC47-1760DD3D1E13}"/>
              </a:ext>
            </a:extLst>
          </p:cNvPr>
          <p:cNvSpPr txBox="1"/>
          <p:nvPr/>
        </p:nvSpPr>
        <p:spPr>
          <a:xfrm>
            <a:off x="7678650" y="6232237"/>
            <a:ext cx="3539687" cy="338554"/>
          </a:xfrm>
          <a:prstGeom prst="rect">
            <a:avLst/>
          </a:prstGeom>
          <a:noFill/>
        </p:spPr>
        <p:txBody>
          <a:bodyPr wrap="none" rtlCol="0">
            <a:spAutoFit/>
          </a:bodyPr>
          <a:lstStyle/>
          <a:p>
            <a:pPr algn="r"/>
            <a:r>
              <a:rPr lang="en" sz="1600" b="1" dirty="0"/>
              <a:t>EGW (History of Redemption</a:t>
            </a:r>
            <a:r>
              <a:rPr lang="en" sz="1600" b="1"/>
              <a:t>, p. </a:t>
            </a:r>
            <a:r>
              <a:rPr lang="en-US" sz="1600" b="1"/>
              <a:t>381</a:t>
            </a:r>
            <a:r>
              <a:rPr lang="en" sz="1600" b="1" dirty="0"/>
              <a:t>)</a:t>
            </a:r>
          </a:p>
        </p:txBody>
      </p:sp>
    </p:spTree>
    <p:extLst>
      <p:ext uri="{BB962C8B-B14F-4D97-AF65-F5344CB8AC3E}">
        <p14:creationId xmlns:p14="http://schemas.microsoft.com/office/powerpoint/2010/main" val="14072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Sol brillando en el cielo&#10;&#10;Descripción generada automáticamente con confianza baja">
            <a:extLst>
              <a:ext uri="{FF2B5EF4-FFF2-40B4-BE49-F238E27FC236}">
                <a16:creationId xmlns:a16="http://schemas.microsoft.com/office/drawing/2014/main" id="{23AA6B57-C55A-FE20-7767-CA4E83357AF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647" r="-1" b="3353"/>
          <a:stretch/>
        </p:blipFill>
        <p:spPr>
          <a:xfrm>
            <a:off x="838200" y="233807"/>
            <a:ext cx="10468866" cy="5888737"/>
          </a:xfrm>
          <a:prstGeom prst="rect">
            <a:avLst/>
          </a:prstGeom>
          <a:ln w="28575">
            <a:solidFill>
              <a:schemeClr val="bg1"/>
            </a:solidFill>
          </a:ln>
        </p:spPr>
      </p:pic>
      <p:sp>
        <p:nvSpPr>
          <p:cNvPr id="5" name="CuadroTexto 4">
            <a:extLst>
              <a:ext uri="{FF2B5EF4-FFF2-40B4-BE49-F238E27FC236}">
                <a16:creationId xmlns:a16="http://schemas.microsoft.com/office/drawing/2014/main" id="{8A3E6164-2BA7-0280-55A5-D80D74E8DD2C}"/>
              </a:ext>
            </a:extLst>
          </p:cNvPr>
          <p:cNvSpPr txBox="1"/>
          <p:nvPr/>
        </p:nvSpPr>
        <p:spPr>
          <a:xfrm>
            <a:off x="3876675" y="2677210"/>
            <a:ext cx="7070725" cy="1815882"/>
          </a:xfrm>
          <a:prstGeom prst="rect">
            <a:avLst/>
          </a:prstGeom>
          <a:noFill/>
        </p:spPr>
        <p:txBody>
          <a:bodyPr wrap="square">
            <a:spAutoFit/>
            <a:scene3d>
              <a:camera prst="orthographicFront"/>
              <a:lightRig rig="harsh" dir="t"/>
            </a:scene3d>
            <a:sp3d prstMaterial="matt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solidFill>
                  <a:srgbClr val="CAE4C0"/>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4000" b="1" i="0" u="none" strike="noStrike" kern="1200" cap="none" spc="0" normalizeH="0" baseline="0" noProof="0" dirty="0">
                <a:ln/>
                <a:solidFill>
                  <a:srgbClr val="CAE4C0"/>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Sanctify them by Your truth. Your word is truth</a:t>
            </a:r>
            <a:r>
              <a:rPr kumimoji="0" lang="es-ES" sz="4000" b="1" i="0" u="none" strike="noStrike" kern="1200" cap="none" spc="0" normalizeH="0" baseline="0" noProof="0" dirty="0">
                <a:ln/>
                <a:solidFill>
                  <a:srgbClr val="CAE4C0"/>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CAE4C0"/>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(John 17:17, </a:t>
            </a:r>
            <a:r>
              <a:rPr kumimoji="0" lang="es-ES" sz="2400" b="1" i="0" u="none" strike="noStrike" kern="1200" cap="none" spc="0" normalizeH="0" baseline="0" noProof="0" dirty="0" err="1">
                <a:ln/>
                <a:solidFill>
                  <a:srgbClr val="CAE4C0"/>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NKJV</a:t>
            </a:r>
            <a:r>
              <a:rPr kumimoji="0" lang="es-ES" sz="3200" b="1" i="0" u="none" strike="noStrike" kern="1200" cap="none" spc="0" normalizeH="0" baseline="0" noProof="0" dirty="0">
                <a:ln/>
                <a:solidFill>
                  <a:srgbClr val="CAE4C0"/>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4000" b="1" i="0" u="none" strike="noStrike" kern="1200" cap="none" spc="0" normalizeH="0" baseline="0" noProof="0" dirty="0">
              <a:ln/>
              <a:solidFill>
                <a:srgbClr val="CAE4C0"/>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2649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929E1D-D3B3-64D5-73F2-472592B1B64C}"/>
              </a:ext>
            </a:extLst>
          </p:cNvPr>
          <p:cNvSpPr txBox="1"/>
          <p:nvPr/>
        </p:nvSpPr>
        <p:spPr>
          <a:xfrm>
            <a:off x="8370277" y="3818579"/>
            <a:ext cx="3821723" cy="2862322"/>
          </a:xfrm>
          <a:prstGeom prst="rect">
            <a:avLst/>
          </a:prstGeom>
          <a:noFill/>
        </p:spPr>
        <p:txBody>
          <a:bodyPr wrap="square" rtlCol="0">
            <a:spAutoFit/>
          </a:bodyPr>
          <a:lstStyle/>
          <a:p>
            <a:pPr>
              <a:spcBef>
                <a:spcPts val="600"/>
              </a:spcBef>
            </a:pPr>
            <a:r>
              <a:rPr lang="en" sz="2000" b="1" dirty="0">
                <a:solidFill>
                  <a:srgbClr val="7422BC"/>
                </a:solidFill>
              </a:rPr>
              <a:t>The conflict:</a:t>
            </a:r>
          </a:p>
          <a:p>
            <a:pPr lvl="1">
              <a:spcBef>
                <a:spcPts val="600"/>
              </a:spcBef>
            </a:pPr>
            <a:r>
              <a:rPr lang="en" sz="2000" b="1" dirty="0"/>
              <a:t>The worship.</a:t>
            </a:r>
          </a:p>
          <a:p>
            <a:pPr lvl="1">
              <a:spcBef>
                <a:spcPts val="600"/>
              </a:spcBef>
            </a:pPr>
            <a:r>
              <a:rPr lang="en" sz="2000" b="1" dirty="0"/>
              <a:t>The intolerance.</a:t>
            </a:r>
          </a:p>
          <a:p>
            <a:pPr>
              <a:spcBef>
                <a:spcPts val="1800"/>
              </a:spcBef>
            </a:pPr>
            <a:r>
              <a:rPr lang="en" sz="2000" b="1" dirty="0">
                <a:solidFill>
                  <a:srgbClr val="BC082A"/>
                </a:solidFill>
              </a:rPr>
              <a:t>The enemy:</a:t>
            </a:r>
          </a:p>
          <a:p>
            <a:pPr lvl="1">
              <a:spcBef>
                <a:spcPts val="600"/>
              </a:spcBef>
            </a:pPr>
            <a:r>
              <a:rPr lang="en" sz="2000" b="1" dirty="0"/>
              <a:t>The dragon throne.</a:t>
            </a:r>
          </a:p>
          <a:p>
            <a:pPr lvl="1">
              <a:spcBef>
                <a:spcPts val="600"/>
              </a:spcBef>
            </a:pPr>
            <a:r>
              <a:rPr lang="en" sz="2000" b="1" dirty="0"/>
              <a:t>A healed wound.</a:t>
            </a:r>
          </a:p>
          <a:p>
            <a:pPr lvl="1">
              <a:spcBef>
                <a:spcPts val="600"/>
              </a:spcBef>
            </a:pPr>
            <a:r>
              <a:rPr lang="en" sz="2000" b="1" dirty="0"/>
              <a:t>Lamb and dragon.</a:t>
            </a:r>
          </a:p>
        </p:txBody>
      </p:sp>
      <p:sp>
        <p:nvSpPr>
          <p:cNvPr id="3" name="CuadroTexto 2">
            <a:extLst>
              <a:ext uri="{FF2B5EF4-FFF2-40B4-BE49-F238E27FC236}">
                <a16:creationId xmlns:a16="http://schemas.microsoft.com/office/drawing/2014/main" id="{1B12A03D-E737-39D6-7759-F460961CAFBA}"/>
              </a:ext>
            </a:extLst>
          </p:cNvPr>
          <p:cNvSpPr txBox="1"/>
          <p:nvPr/>
        </p:nvSpPr>
        <p:spPr>
          <a:xfrm>
            <a:off x="234669" y="89277"/>
            <a:ext cx="8521142" cy="1015663"/>
          </a:xfrm>
          <a:prstGeom prst="rect">
            <a:avLst/>
          </a:prstGeom>
          <a:noFill/>
        </p:spPr>
        <p:txBody>
          <a:bodyPr wrap="square" rtlCol="0">
            <a:spAutoFit/>
          </a:bodyPr>
          <a:lstStyle/>
          <a:p>
            <a:pPr>
              <a:spcBef>
                <a:spcPts val="600"/>
              </a:spcBef>
            </a:pPr>
            <a:r>
              <a:rPr lang="en-US" sz="2000" b="1" dirty="0">
                <a:solidFill>
                  <a:schemeClr val="bg1"/>
                </a:solidFill>
                <a:effectLst>
                  <a:outerShdw blurRad="38100" dist="38100" dir="2700000" algn="tl">
                    <a:srgbClr val="000000">
                      <a:alpha val="43137"/>
                    </a:srgbClr>
                  </a:outerShdw>
                </a:effectLst>
              </a:rPr>
              <a:t>For centuries, the war between Christ and Satan has centered on worship. Worshiping God, or worshiping anything else that disfigures the concept of God's character</a:t>
            </a:r>
            <a:r>
              <a:rPr lang="en" sz="2000" b="1" dirty="0">
                <a:solidFill>
                  <a:schemeClr val="bg1"/>
                </a:solidFill>
                <a:effectLst>
                  <a:outerShdw blurRad="38100" dist="38100" dir="2700000" algn="tl">
                    <a:srgbClr val="000000">
                      <a:alpha val="43137"/>
                    </a:srgbClr>
                  </a:outerShdw>
                </a:effectLst>
              </a:rPr>
              <a:t>.</a:t>
            </a:r>
          </a:p>
        </p:txBody>
      </p:sp>
      <p:pic>
        <p:nvPicPr>
          <p:cNvPr id="5" name="Imagen 4" descr="Imagen que contiene persona, interior, tabla, hombre&#10;&#10;Descripción generada automáticamente">
            <a:extLst>
              <a:ext uri="{FF2B5EF4-FFF2-40B4-BE49-F238E27FC236}">
                <a16:creationId xmlns:a16="http://schemas.microsoft.com/office/drawing/2014/main" id="{FF262983-0449-1348-2168-59835EEB59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8189" y="3666314"/>
            <a:ext cx="3234905" cy="2984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n 6" descr="Imagen que contiene tabla, cerca, puesto, par&#10;&#10;Descripción generada automáticamente">
            <a:extLst>
              <a:ext uri="{FF2B5EF4-FFF2-40B4-BE49-F238E27FC236}">
                <a16:creationId xmlns:a16="http://schemas.microsoft.com/office/drawing/2014/main" id="{63C49765-D4E4-BC7E-7C26-9C5B1617F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9145" y="3666314"/>
            <a:ext cx="2237392" cy="2984122"/>
          </a:xfrm>
          <a:prstGeom prst="round2DiagRect">
            <a:avLst>
              <a:gd name="adj1" fmla="val 0"/>
              <a:gd name="adj2" fmla="val 26329"/>
            </a:avLst>
          </a:prstGeom>
          <a:ln w="88900" cap="sq">
            <a:solidFill>
              <a:srgbClr val="FFFFFF"/>
            </a:solidFill>
            <a:miter lim="800000"/>
          </a:ln>
          <a:effectLst>
            <a:outerShdw blurRad="254000" algn="tl" rotWithShape="0">
              <a:srgbClr val="000000">
                <a:alpha val="43000"/>
              </a:srgbClr>
            </a:outerShdw>
          </a:effectLst>
        </p:spPr>
      </p:pic>
      <p:pic>
        <p:nvPicPr>
          <p:cNvPr id="9" name="Imagen 8" descr="Pintura de una persona&#10;&#10;Descripción generada automáticamente con confianza media">
            <a:extLst>
              <a:ext uri="{FF2B5EF4-FFF2-40B4-BE49-F238E27FC236}">
                <a16:creationId xmlns:a16="http://schemas.microsoft.com/office/drawing/2014/main" id="{6529A809-D7CE-5DA6-E191-5F83B6662F2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47516" y="256228"/>
            <a:ext cx="2709815" cy="3024667"/>
          </a:xfrm>
          <a:prstGeom prst="round2DiagRect">
            <a:avLst>
              <a:gd name="adj1" fmla="val 11476"/>
              <a:gd name="adj2" fmla="val 9734"/>
            </a:avLst>
          </a:prstGeom>
          <a:ln w="88900" cap="sq">
            <a:solidFill>
              <a:srgbClr val="FED15D"/>
            </a:solidFill>
            <a:miter lim="800000"/>
          </a:ln>
          <a:effectLst>
            <a:outerShdw blurRad="254000" algn="tl" rotWithShape="0">
              <a:srgbClr val="000000">
                <a:alpha val="43000"/>
              </a:srgbClr>
            </a:outerShdw>
          </a:effectLst>
        </p:spPr>
      </p:pic>
      <p:pic>
        <p:nvPicPr>
          <p:cNvPr id="11" name="Imagen 10" descr="Flecha&#10;&#10;Descripción generada automáticamente">
            <a:extLst>
              <a:ext uri="{FF2B5EF4-FFF2-40B4-BE49-F238E27FC236}">
                <a16:creationId xmlns:a16="http://schemas.microsoft.com/office/drawing/2014/main" id="{D87409A5-7EF8-52A3-B27D-22A8E7C8FA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72504" y="5966507"/>
            <a:ext cx="505497" cy="244507"/>
          </a:xfrm>
          <a:prstGeom prst="rect">
            <a:avLst/>
          </a:prstGeom>
        </p:spPr>
      </p:pic>
      <p:pic>
        <p:nvPicPr>
          <p:cNvPr id="14" name="Imagen 13" descr="Forma, Flecha&#10;&#10;Descripción generada automáticamente">
            <a:extLst>
              <a:ext uri="{FF2B5EF4-FFF2-40B4-BE49-F238E27FC236}">
                <a16:creationId xmlns:a16="http://schemas.microsoft.com/office/drawing/2014/main" id="{B5274F97-82DA-1F3B-7BDC-F14361320183}"/>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8372504" y="6344385"/>
            <a:ext cx="505497" cy="244507"/>
          </a:xfrm>
          <a:prstGeom prst="rect">
            <a:avLst/>
          </a:prstGeom>
        </p:spPr>
      </p:pic>
      <p:pic>
        <p:nvPicPr>
          <p:cNvPr id="16" name="Imagen 15" descr="Pantalla azul con letras blancas&#10;&#10;Descripción generada automáticamente con confianza media">
            <a:extLst>
              <a:ext uri="{FF2B5EF4-FFF2-40B4-BE49-F238E27FC236}">
                <a16:creationId xmlns:a16="http://schemas.microsoft.com/office/drawing/2014/main" id="{0EBD464B-D424-3305-2472-071A7F37F0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72504" y="5561192"/>
            <a:ext cx="505497" cy="244507"/>
          </a:xfrm>
          <a:prstGeom prst="rect">
            <a:avLst/>
          </a:prstGeom>
        </p:spPr>
      </p:pic>
      <p:pic>
        <p:nvPicPr>
          <p:cNvPr id="17" name="Imagen 16" descr="Flecha&#10;&#10;Descripción generada automáticamente con confianza baja">
            <a:extLst>
              <a:ext uri="{FF2B5EF4-FFF2-40B4-BE49-F238E27FC236}">
                <a16:creationId xmlns:a16="http://schemas.microsoft.com/office/drawing/2014/main" id="{40F0A9B8-30CC-BDBA-A0D1-AC879955FA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72504" y="4674014"/>
            <a:ext cx="505497" cy="244507"/>
          </a:xfrm>
          <a:prstGeom prst="rect">
            <a:avLst/>
          </a:prstGeom>
        </p:spPr>
      </p:pic>
      <p:pic>
        <p:nvPicPr>
          <p:cNvPr id="18" name="Imagen 17" descr="Forma, Flecha&#10;&#10;Descripción generada automáticamente">
            <a:extLst>
              <a:ext uri="{FF2B5EF4-FFF2-40B4-BE49-F238E27FC236}">
                <a16:creationId xmlns:a16="http://schemas.microsoft.com/office/drawing/2014/main" id="{C28D84B0-D0E9-3E82-E3E5-A021280479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72504" y="4278932"/>
            <a:ext cx="505497" cy="244507"/>
          </a:xfrm>
          <a:prstGeom prst="rect">
            <a:avLst/>
          </a:prstGeom>
        </p:spPr>
      </p:pic>
      <p:pic>
        <p:nvPicPr>
          <p:cNvPr id="19" name="Imagen 18" descr="Patrón de fondo&#10;&#10;Descripción generada automáticamente">
            <a:extLst>
              <a:ext uri="{FF2B5EF4-FFF2-40B4-BE49-F238E27FC236}">
                <a16:creationId xmlns:a16="http://schemas.microsoft.com/office/drawing/2014/main" id="{CC42132D-0D14-B9B7-5389-6346EEB9C4F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7122" y="3813618"/>
            <a:ext cx="340028" cy="39182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1FFFE158-44B5-F1F3-0278-4C7E26070F01}"/>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7968705" y="5094413"/>
            <a:ext cx="340028" cy="39130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888FB65-2086-E059-1DF9-FEFC5CE90C80}"/>
              </a:ext>
            </a:extLst>
          </p:cNvPr>
          <p:cNvSpPr txBox="1"/>
          <p:nvPr/>
        </p:nvSpPr>
        <p:spPr>
          <a:xfrm>
            <a:off x="235505" y="2058804"/>
            <a:ext cx="8642496"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Fundamental truths, such as God's Law, have been distorted or even (in the case of the Sabbath) almost forgotten. The last battle will revolve around true worship on the true day. Let's meet the powers that Satan will use for this last battle.</a:t>
            </a:r>
          </a:p>
        </p:txBody>
      </p:sp>
      <p:sp>
        <p:nvSpPr>
          <p:cNvPr id="10" name="CuadroTexto 9">
            <a:extLst>
              <a:ext uri="{FF2B5EF4-FFF2-40B4-BE49-F238E27FC236}">
                <a16:creationId xmlns:a16="http://schemas.microsoft.com/office/drawing/2014/main" id="{56EB3AD7-2C7D-C319-F2DE-7FA6426D866B}"/>
              </a:ext>
            </a:extLst>
          </p:cNvPr>
          <p:cNvSpPr txBox="1"/>
          <p:nvPr/>
        </p:nvSpPr>
        <p:spPr>
          <a:xfrm>
            <a:off x="235504" y="1074040"/>
            <a:ext cx="8642495"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By presenting a false concept of God, Satan has managed to use people, churches and states to destroy anyone who wishes to worship the Creator.</a:t>
            </a:r>
          </a:p>
        </p:txBody>
      </p:sp>
    </p:spTree>
    <p:extLst>
      <p:ext uri="{BB962C8B-B14F-4D97-AF65-F5344CB8AC3E}">
        <p14:creationId xmlns:p14="http://schemas.microsoft.com/office/powerpoint/2010/main" val="49644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25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style.rotation</p:attrName>
                                        </p:attrNameLst>
                                      </p:cBhvr>
                                      <p:tavLst>
                                        <p:tav tm="0">
                                          <p:val>
                                            <p:fltVal val="720"/>
                                          </p:val>
                                        </p:tav>
                                        <p:tav tm="100000">
                                          <p:val>
                                            <p:fltVal val="0"/>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 calcmode="lin" valueType="num">
                                      <p:cBhvr>
                                        <p:cTn id="42" dur="500" fill="hold"/>
                                        <p:tgtEl>
                                          <p:spTgt spid="19"/>
                                        </p:tgtEl>
                                        <p:attrNameLst>
                                          <p:attrName>ppt_w</p:attrName>
                                        </p:attrNameLst>
                                      </p:cBhvr>
                                      <p:tavLst>
                                        <p:tav tm="0">
                                          <p:val>
                                            <p:fltVal val="0"/>
                                          </p:val>
                                        </p:tav>
                                        <p:tav tm="100000">
                                          <p:val>
                                            <p:strVal val="#ppt_w"/>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31"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 calcmode="lin" valueType="num">
                                      <p:cBhvr>
                                        <p:cTn id="52" dur="500" fill="hold"/>
                                        <p:tgtEl>
                                          <p:spTgt spid="18"/>
                                        </p:tgtEl>
                                        <p:attrNameLst>
                                          <p:attrName>style.rotation</p:attrName>
                                        </p:attrNameLst>
                                      </p:cBhvr>
                                      <p:tavLst>
                                        <p:tav tm="0">
                                          <p:val>
                                            <p:fltVal val="90"/>
                                          </p:val>
                                        </p:tav>
                                        <p:tav tm="100000">
                                          <p:val>
                                            <p:fltVal val="0"/>
                                          </p:val>
                                        </p:tav>
                                      </p:tavLst>
                                    </p:anim>
                                    <p:animEffect transition="in" filter="fade">
                                      <p:cBhvr>
                                        <p:cTn id="53" dur="500"/>
                                        <p:tgtEl>
                                          <p:spTgt spid="18"/>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31"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style.rotation</p:attrName>
                                        </p:attrNameLst>
                                      </p:cBhvr>
                                      <p:tavLst>
                                        <p:tav tm="0">
                                          <p:val>
                                            <p:fltVal val="90"/>
                                          </p:val>
                                        </p:tav>
                                        <p:tav tm="100000">
                                          <p:val>
                                            <p:fltVal val="0"/>
                                          </p:val>
                                        </p:tav>
                                      </p:tavLst>
                                    </p:anim>
                                    <p:animEffect transition="in" filter="fade">
                                      <p:cBhvr>
                                        <p:cTn id="64" dur="500"/>
                                        <p:tgtEl>
                                          <p:spTgt spid="1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anim calcmode="lin" valueType="num">
                                      <p:cBhvr>
                                        <p:cTn id="74" dur="500" fill="hold"/>
                                        <p:tgtEl>
                                          <p:spTgt spid="20"/>
                                        </p:tgtEl>
                                        <p:attrNameLst>
                                          <p:attrName>style.rotation</p:attrName>
                                        </p:attrNameLst>
                                      </p:cBhvr>
                                      <p:tavLst>
                                        <p:tav tm="0">
                                          <p:val>
                                            <p:fltVal val="720"/>
                                          </p:val>
                                        </p:tav>
                                        <p:tav tm="100000">
                                          <p:val>
                                            <p:fltVal val="0"/>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ppt_w</p:attrName>
                                        </p:attrNameLst>
                                      </p:cBhvr>
                                      <p:tavLst>
                                        <p:tav tm="0">
                                          <p:val>
                                            <p:fltVal val="0"/>
                                          </p:val>
                                        </p:tav>
                                        <p:tav tm="100000">
                                          <p:val>
                                            <p:strVal val="#ppt_w"/>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31"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 calcmode="lin" valueType="num">
                                      <p:cBhvr>
                                        <p:cTn id="86" dur="500" fill="hold"/>
                                        <p:tgtEl>
                                          <p:spTgt spid="16"/>
                                        </p:tgtEl>
                                        <p:attrNameLst>
                                          <p:attrName>style.rotation</p:attrName>
                                        </p:attrNameLst>
                                      </p:cBhvr>
                                      <p:tavLst>
                                        <p:tav tm="0">
                                          <p:val>
                                            <p:fltVal val="90"/>
                                          </p:val>
                                        </p:tav>
                                        <p:tav tm="100000">
                                          <p:val>
                                            <p:fltVal val="0"/>
                                          </p:val>
                                        </p:tav>
                                      </p:tavLst>
                                    </p:anim>
                                    <p:animEffect transition="in" filter="fade">
                                      <p:cBhvr>
                                        <p:cTn id="87" dur="500"/>
                                        <p:tgtEl>
                                          <p:spTgt spid="16"/>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31" presetClass="entr" presetSubtype="0" fill="hold"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 calcmode="lin" valueType="num">
                                      <p:cBhvr>
                                        <p:cTn id="97" dur="500" fill="hold"/>
                                        <p:tgtEl>
                                          <p:spTgt spid="11"/>
                                        </p:tgtEl>
                                        <p:attrNameLst>
                                          <p:attrName>style.rotation</p:attrName>
                                        </p:attrNameLst>
                                      </p:cBhvr>
                                      <p:tavLst>
                                        <p:tav tm="0">
                                          <p:val>
                                            <p:fltVal val="90"/>
                                          </p:val>
                                        </p:tav>
                                        <p:tav tm="100000">
                                          <p:val>
                                            <p:fltVal val="0"/>
                                          </p:val>
                                        </p:tav>
                                      </p:tavLst>
                                    </p:anim>
                                    <p:animEffect transition="in" filter="fade">
                                      <p:cBhvr>
                                        <p:cTn id="98" dur="500"/>
                                        <p:tgtEl>
                                          <p:spTgt spid="11"/>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par>
                          <p:cTn id="103" fill="hold">
                            <p:stCondLst>
                              <p:cond delay="3000"/>
                            </p:stCondLst>
                            <p:childTnLst>
                              <p:par>
                                <p:cTn id="104" presetID="31"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fltVal val="0"/>
                                          </p:val>
                                        </p:tav>
                                        <p:tav tm="100000">
                                          <p:val>
                                            <p:strVal val="#ppt_h"/>
                                          </p:val>
                                        </p:tav>
                                      </p:tavLst>
                                    </p:anim>
                                    <p:anim calcmode="lin" valueType="num">
                                      <p:cBhvr>
                                        <p:cTn id="108" dur="500" fill="hold"/>
                                        <p:tgtEl>
                                          <p:spTgt spid="14"/>
                                        </p:tgtEl>
                                        <p:attrNameLst>
                                          <p:attrName>style.rotation</p:attrName>
                                        </p:attrNameLst>
                                      </p:cBhvr>
                                      <p:tavLst>
                                        <p:tav tm="0">
                                          <p:val>
                                            <p:fltVal val="90"/>
                                          </p:val>
                                        </p:tav>
                                        <p:tav tm="100000">
                                          <p:val>
                                            <p:fltVal val="0"/>
                                          </p:val>
                                        </p:tav>
                                      </p:tavLst>
                                    </p:anim>
                                    <p:animEffect transition="in" filter="fade">
                                      <p:cBhvr>
                                        <p:cTn id="109" dur="500"/>
                                        <p:tgtEl>
                                          <p:spTgt spid="14"/>
                                        </p:tgtEl>
                                      </p:cBhvr>
                                    </p:animEffect>
                                  </p:childTnLst>
                                </p:cTn>
                              </p:par>
                            </p:childTnLst>
                          </p:cTn>
                        </p:par>
                        <p:par>
                          <p:cTn id="110" fill="hold">
                            <p:stCondLst>
                              <p:cond delay="3500"/>
                            </p:stCondLst>
                            <p:childTnLst>
                              <p:par>
                                <p:cTn id="111" presetID="22" presetClass="entr" presetSubtype="8" fill="hold" grpId="0" nodeType="afterEffect">
                                  <p:stCondLst>
                                    <p:cond delay="0"/>
                                  </p:stCondLst>
                                  <p:childTnLst>
                                    <p:set>
                                      <p:cBhvr>
                                        <p:cTn id="112" dur="1" fill="hold">
                                          <p:stCondLst>
                                            <p:cond delay="0"/>
                                          </p:stCondLst>
                                        </p:cTn>
                                        <p:tgtEl>
                                          <p:spTgt spid="2">
                                            <p:txEl>
                                              <p:pRg st="6" end="6"/>
                                            </p:txEl>
                                          </p:spTgt>
                                        </p:tgtEl>
                                        <p:attrNameLst>
                                          <p:attrName>style.visibility</p:attrName>
                                        </p:attrNameLst>
                                      </p:cBhvr>
                                      <p:to>
                                        <p:strVal val="visible"/>
                                      </p:to>
                                    </p:set>
                                    <p:animEffect transition="in" filter="wipe(left)">
                                      <p:cBhvr>
                                        <p:cTn id="1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38D2A5-8708-EA1D-98BE-5F7DE9B8AD7C}"/>
              </a:ext>
            </a:extLst>
          </p:cNvPr>
          <p:cNvSpPr txBox="1"/>
          <p:nvPr/>
        </p:nvSpPr>
        <p:spPr>
          <a:xfrm>
            <a:off x="0" y="2274897"/>
            <a:ext cx="12192000"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4400" b="1"/>
            </a:lvl1pPr>
          </a:lstStyle>
          <a:p>
            <a:r>
              <a:rPr lang="en" sz="9600" dirty="0">
                <a:ln/>
                <a:solidFill>
                  <a:schemeClr val="accent5">
                    <a:lumMod val="60000"/>
                    <a:lumOff val="40000"/>
                  </a:schemeClr>
                </a:solidFill>
                <a:effectLst>
                  <a:reflection blurRad="6350" stA="55000" endA="300" endPos="45500" dir="5400000" sy="-100000" algn="bl" rotWithShape="0"/>
                </a:effectLst>
              </a:rPr>
              <a:t>THE CONFLICT</a:t>
            </a:r>
          </a:p>
        </p:txBody>
      </p:sp>
    </p:spTree>
    <p:extLst>
      <p:ext uri="{BB962C8B-B14F-4D97-AF65-F5344CB8AC3E}">
        <p14:creationId xmlns:p14="http://schemas.microsoft.com/office/powerpoint/2010/main" val="473297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6ADCFF-011A-063E-29B2-3CBF4C691CAE}"/>
              </a:ext>
            </a:extLst>
          </p:cNvPr>
          <p:cNvSpPr txBox="1"/>
          <p:nvPr/>
        </p:nvSpPr>
        <p:spPr>
          <a:xfrm>
            <a:off x="0" y="0"/>
            <a:ext cx="12192000" cy="769441"/>
          </a:xfrm>
          <a:prstGeom prst="rect">
            <a:avLst/>
          </a:prstGeom>
          <a:noFill/>
        </p:spPr>
        <p:txBody>
          <a:bodyPr wrap="square">
            <a:spAutoFit/>
          </a:bodyPr>
          <a:lstStyle>
            <a:defPPr>
              <a:defRPr lang="es-ES"/>
            </a:defPPr>
            <a:lvl1pPr algn="ctr">
              <a:defRPr sz="4400" b="1"/>
            </a:lvl1pPr>
          </a:lstStyle>
          <a:p>
            <a:r>
              <a:rPr lang="en" spc="300" dirty="0">
                <a:ln w="6600">
                  <a:solidFill>
                    <a:schemeClr val="accent2"/>
                  </a:solidFill>
                  <a:prstDash val="solid"/>
                </a:ln>
                <a:solidFill>
                  <a:srgbClr val="FFFFFF"/>
                </a:solidFill>
                <a:effectLst>
                  <a:outerShdw dist="38100" dir="2700000" algn="tl" rotWithShape="0">
                    <a:schemeClr val="accent2"/>
                  </a:outerShdw>
                </a:effectLst>
              </a:rPr>
              <a:t>THE WORSHIP</a:t>
            </a:r>
          </a:p>
        </p:txBody>
      </p:sp>
      <p:sp>
        <p:nvSpPr>
          <p:cNvPr id="5" name="CuadroTexto 4">
            <a:extLst>
              <a:ext uri="{FF2B5EF4-FFF2-40B4-BE49-F238E27FC236}">
                <a16:creationId xmlns:a16="http://schemas.microsoft.com/office/drawing/2014/main" id="{E4740CDC-0308-AF7B-2B55-FA4FF27AC5AC}"/>
              </a:ext>
            </a:extLst>
          </p:cNvPr>
          <p:cNvSpPr txBox="1"/>
          <p:nvPr/>
        </p:nvSpPr>
        <p:spPr>
          <a:xfrm>
            <a:off x="0" y="605978"/>
            <a:ext cx="11620500" cy="646331"/>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You are worthy, our Lord and God, to receive glory and honor and power,</a:t>
            </a:r>
          </a:p>
          <a:p>
            <a:pPr algn="ct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for you created all things, and by your will they were created and have their being</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(Revelation 4:11)</a:t>
            </a:r>
            <a:endPar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2A0B3E4-0111-D3D2-DF56-3A45BF9F285A}"/>
              </a:ext>
            </a:extLst>
          </p:cNvPr>
          <p:cNvSpPr txBox="1"/>
          <p:nvPr/>
        </p:nvSpPr>
        <p:spPr>
          <a:xfrm>
            <a:off x="3630083" y="1446543"/>
            <a:ext cx="5913967" cy="707886"/>
          </a:xfrm>
          <a:prstGeom prst="rect">
            <a:avLst/>
          </a:prstGeom>
          <a:noFill/>
        </p:spPr>
        <p:txBody>
          <a:bodyPr wrap="square" rtlCol="0">
            <a:spAutoFit/>
          </a:bodyPr>
          <a:lstStyle/>
          <a:p>
            <a:pPr>
              <a:spcBef>
                <a:spcPts val="600"/>
              </a:spcBef>
            </a:pPr>
            <a:r>
              <a:rPr lang="en" sz="2000" b="1" dirty="0"/>
              <a:t>Heavenly beings worship God for his creative power (Rev. 4:11; Job 38:6-7).</a:t>
            </a:r>
          </a:p>
        </p:txBody>
      </p:sp>
      <p:pic>
        <p:nvPicPr>
          <p:cNvPr id="4" name="Imagen 3" descr="Imagen que contiene persona, exterior, grupo, hombre&#10;&#10;Descripción generada automáticamente">
            <a:extLst>
              <a:ext uri="{FF2B5EF4-FFF2-40B4-BE49-F238E27FC236}">
                <a16:creationId xmlns:a16="http://schemas.microsoft.com/office/drawing/2014/main" id="{76AEE728-9E37-BF18-4BCA-FE0659D975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233" y="1484643"/>
            <a:ext cx="3242977" cy="2395538"/>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descr="Imagen que contiene Interfaz de usuario gráfica&#10;&#10;Descripción generada automáticamente">
            <a:extLst>
              <a:ext uri="{FF2B5EF4-FFF2-40B4-BE49-F238E27FC236}">
                <a16:creationId xmlns:a16="http://schemas.microsoft.com/office/drawing/2014/main" id="{08D8D5E5-FCC4-E92D-B765-0E8027D3DE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2923" y="1484643"/>
            <a:ext cx="2426102" cy="1820532"/>
          </a:xfrm>
          <a:prstGeom prst="rect">
            <a:avLst/>
          </a:prstGeom>
          <a:solidFill>
            <a:srgbClr val="FFFFFF">
              <a:shade val="85000"/>
            </a:srgbClr>
          </a:solidFill>
          <a:ln w="5715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Estatua de una persona&#10;&#10;Descripción generada automáticamente con confianza media">
            <a:extLst>
              <a:ext uri="{FF2B5EF4-FFF2-40B4-BE49-F238E27FC236}">
                <a16:creationId xmlns:a16="http://schemas.microsoft.com/office/drawing/2014/main" id="{BBDC4622-603A-199F-CA39-2819672EAF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2923" y="3429000"/>
            <a:ext cx="2426102" cy="3203213"/>
          </a:xfrm>
          <a:prstGeom prst="rect">
            <a:avLst/>
          </a:prstGeom>
          <a:solidFill>
            <a:srgbClr val="FFFFFF">
              <a:shade val="85000"/>
            </a:srgbClr>
          </a:solidFill>
          <a:ln w="5715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upo 14">
            <a:extLst>
              <a:ext uri="{FF2B5EF4-FFF2-40B4-BE49-F238E27FC236}">
                <a16:creationId xmlns:a16="http://schemas.microsoft.com/office/drawing/2014/main" id="{9C5C0BF2-7A31-990D-A2EA-A3FF536CAD91}"/>
              </a:ext>
            </a:extLst>
          </p:cNvPr>
          <p:cNvGrpSpPr/>
          <p:nvPr/>
        </p:nvGrpSpPr>
        <p:grpSpPr>
          <a:xfrm>
            <a:off x="258233" y="4003291"/>
            <a:ext cx="3242977" cy="2628922"/>
            <a:chOff x="258233" y="4003291"/>
            <a:chExt cx="3242977" cy="2628922"/>
          </a:xfrm>
        </p:grpSpPr>
        <p:pic>
          <p:nvPicPr>
            <p:cNvPr id="12" name="Imagen 11" descr="Una caricatura de una persona&#10;&#10;Descripción generada automáticamente con confianza baja">
              <a:extLst>
                <a:ext uri="{FF2B5EF4-FFF2-40B4-BE49-F238E27FC236}">
                  <a16:creationId xmlns:a16="http://schemas.microsoft.com/office/drawing/2014/main" id="{EE249488-9930-E39B-D645-CAAE009DD0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8233" y="4003291"/>
              <a:ext cx="3242977" cy="2628922"/>
            </a:xfrm>
            <a:prstGeom prst="roundRect">
              <a:avLst>
                <a:gd name="adj" fmla="val 4167"/>
              </a:avLst>
            </a:prstGeom>
            <a:solidFill>
              <a:srgbClr val="FFFFFF"/>
            </a:solidFill>
            <a:ln w="76200" cap="sq">
              <a:solidFill>
                <a:schemeClr val="accent6">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4" name="Imagen 13" descr="Un dibujo de una persona&#10;&#10;Descripción generada automáticamente con confianza baja">
              <a:extLst>
                <a:ext uri="{FF2B5EF4-FFF2-40B4-BE49-F238E27FC236}">
                  <a16:creationId xmlns:a16="http://schemas.microsoft.com/office/drawing/2014/main" id="{4B45F8B6-0FE6-1DCF-908B-6AF598B1C4DF}"/>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282423" y="5563857"/>
              <a:ext cx="1606823" cy="1031513"/>
            </a:xfrm>
            <a:prstGeom prst="rect">
              <a:avLst/>
            </a:prstGeom>
            <a:effectLst>
              <a:outerShdw blurRad="50800" dist="38100" dir="2700000" algn="tl" rotWithShape="0">
                <a:prstClr val="black">
                  <a:alpha val="40000"/>
                </a:prstClr>
              </a:outerShdw>
            </a:effectLst>
          </p:spPr>
        </p:pic>
      </p:grpSp>
      <p:sp>
        <p:nvSpPr>
          <p:cNvPr id="7" name="CuadroTexto 6">
            <a:extLst>
              <a:ext uri="{FF2B5EF4-FFF2-40B4-BE49-F238E27FC236}">
                <a16:creationId xmlns:a16="http://schemas.microsoft.com/office/drawing/2014/main" id="{4A854654-47C1-787A-23D3-354C6796D23D}"/>
              </a:ext>
            </a:extLst>
          </p:cNvPr>
          <p:cNvSpPr txBox="1"/>
          <p:nvPr/>
        </p:nvSpPr>
        <p:spPr>
          <a:xfrm>
            <a:off x="3630083" y="5124822"/>
            <a:ext cx="5913967" cy="1631216"/>
          </a:xfrm>
          <a:prstGeom prst="rect">
            <a:avLst/>
          </a:prstGeom>
          <a:noFill/>
        </p:spPr>
        <p:txBody>
          <a:bodyPr wrap="square">
            <a:spAutoFit/>
          </a:bodyPr>
          <a:lstStyle/>
          <a:p>
            <a:pPr>
              <a:spcBef>
                <a:spcPts val="600"/>
              </a:spcBef>
            </a:pPr>
            <a:r>
              <a:rPr lang="en" sz="2000" b="1" dirty="0"/>
              <a:t>It is not surprising that </a:t>
            </a:r>
            <a:r>
              <a:rPr lang="en-US" sz="2000" b="1"/>
              <a:t>Sabbath</a:t>
            </a:r>
            <a:r>
              <a:rPr lang="en" sz="2000" b="1" dirty="0"/>
              <a:t> is the point of controversy at such times. Those who “keep the commandments of God and the faith of Jesus” (Rev. 14:12) worship Him on the day that commemorates His Creation.</a:t>
            </a:r>
          </a:p>
        </p:txBody>
      </p:sp>
      <p:sp>
        <p:nvSpPr>
          <p:cNvPr id="11" name="CuadroTexto 10">
            <a:extLst>
              <a:ext uri="{FF2B5EF4-FFF2-40B4-BE49-F238E27FC236}">
                <a16:creationId xmlns:a16="http://schemas.microsoft.com/office/drawing/2014/main" id="{4BF9A965-041C-D3CF-33C1-63B10441696D}"/>
              </a:ext>
            </a:extLst>
          </p:cNvPr>
          <p:cNvSpPr txBox="1"/>
          <p:nvPr/>
        </p:nvSpPr>
        <p:spPr>
          <a:xfrm>
            <a:off x="3630083" y="3820531"/>
            <a:ext cx="5913967" cy="1323439"/>
          </a:xfrm>
          <a:prstGeom prst="rect">
            <a:avLst/>
          </a:prstGeom>
          <a:noFill/>
        </p:spPr>
        <p:txBody>
          <a:bodyPr wrap="square">
            <a:spAutoFit/>
          </a:bodyPr>
          <a:lstStyle/>
          <a:p>
            <a:pPr>
              <a:spcBef>
                <a:spcPts val="600"/>
              </a:spcBef>
            </a:pPr>
            <a:r>
              <a:rPr lang="en" sz="2000" b="1" dirty="0"/>
              <a:t>For his part, Satan desires to obtain the worship of the world with “beasts” to which he grants power to “create” an image through which he can receive universal worship (Rev. 13:2, 4, 14-15).</a:t>
            </a:r>
          </a:p>
        </p:txBody>
      </p:sp>
      <p:sp>
        <p:nvSpPr>
          <p:cNvPr id="16" name="CuadroTexto 15">
            <a:extLst>
              <a:ext uri="{FF2B5EF4-FFF2-40B4-BE49-F238E27FC236}">
                <a16:creationId xmlns:a16="http://schemas.microsoft.com/office/drawing/2014/main" id="{6EA3D0A2-510D-B022-B302-FDB103C05297}"/>
              </a:ext>
            </a:extLst>
          </p:cNvPr>
          <p:cNvSpPr txBox="1"/>
          <p:nvPr/>
        </p:nvSpPr>
        <p:spPr>
          <a:xfrm>
            <a:off x="3630083" y="2824017"/>
            <a:ext cx="5913967" cy="1015663"/>
          </a:xfrm>
          <a:prstGeom prst="rect">
            <a:avLst/>
          </a:prstGeom>
          <a:noFill/>
        </p:spPr>
        <p:txBody>
          <a:bodyPr wrap="square">
            <a:spAutoFit/>
          </a:bodyPr>
          <a:lstStyle/>
          <a:p>
            <a:pPr>
              <a:spcBef>
                <a:spcPts val="600"/>
              </a:spcBef>
            </a:pPr>
            <a:r>
              <a:rPr lang="en" sz="2000" b="1" dirty="0"/>
              <a:t>The message proclaimed to the last generation invites the world to worship God as Creator           (Rev. 14:7).</a:t>
            </a:r>
          </a:p>
        </p:txBody>
      </p:sp>
      <p:sp>
        <p:nvSpPr>
          <p:cNvPr id="18" name="CuadroTexto 17">
            <a:extLst>
              <a:ext uri="{FF2B5EF4-FFF2-40B4-BE49-F238E27FC236}">
                <a16:creationId xmlns:a16="http://schemas.microsoft.com/office/drawing/2014/main" id="{DD181441-8E76-0529-7134-2C4BD0E6C536}"/>
              </a:ext>
            </a:extLst>
          </p:cNvPr>
          <p:cNvSpPr txBox="1"/>
          <p:nvPr/>
        </p:nvSpPr>
        <p:spPr>
          <a:xfrm>
            <a:off x="3630447" y="2135280"/>
            <a:ext cx="5913603" cy="707886"/>
          </a:xfrm>
          <a:prstGeom prst="rect">
            <a:avLst/>
          </a:prstGeom>
          <a:noFill/>
        </p:spPr>
        <p:txBody>
          <a:bodyPr wrap="square">
            <a:spAutoFit/>
          </a:bodyPr>
          <a:lstStyle/>
          <a:p>
            <a:pPr>
              <a:spcBef>
                <a:spcPts val="600"/>
              </a:spcBef>
            </a:pPr>
            <a:r>
              <a:rPr lang="en" sz="2000" b="1" dirty="0"/>
              <a:t>God presents himself as Creator and Redeemer to receive our worship (Is. 45:6-7, 18-20; 65:18).</a:t>
            </a:r>
          </a:p>
        </p:txBody>
      </p:sp>
    </p:spTree>
    <p:extLst>
      <p:ext uri="{BB962C8B-B14F-4D97-AF65-F5344CB8AC3E}">
        <p14:creationId xmlns:p14="http://schemas.microsoft.com/office/powerpoint/2010/main" val="219865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Imagen que contiene interior, persona, parado, hombre&#10;&#10;Descripción generada automáticamente">
            <a:extLst>
              <a:ext uri="{FF2B5EF4-FFF2-40B4-BE49-F238E27FC236}">
                <a16:creationId xmlns:a16="http://schemas.microsoft.com/office/drawing/2014/main" id="{ADD5194F-8BA9-335E-5F3F-B492C123C7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6523" y="1562005"/>
            <a:ext cx="3314700" cy="4419600"/>
          </a:xfrm>
          <a:prstGeom prst="rect">
            <a:avLst/>
          </a:prstGeom>
          <a:ln w="127000" cap="rnd">
            <a:solidFill>
              <a:srgbClr val="90BAC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F31893B0-442C-3FF5-A45A-E04E8BE2CA9E}"/>
              </a:ext>
            </a:extLst>
          </p:cNvPr>
          <p:cNvSpPr txBox="1"/>
          <p:nvPr/>
        </p:nvSpPr>
        <p:spPr>
          <a:xfrm>
            <a:off x="0" y="0"/>
            <a:ext cx="12192000" cy="769441"/>
          </a:xfrm>
          <a:prstGeom prst="rect">
            <a:avLst/>
          </a:prstGeom>
          <a:noFill/>
        </p:spPr>
        <p:txBody>
          <a:bodyPr wrap="square">
            <a:spAutoFit/>
          </a:bodyPr>
          <a:lstStyle>
            <a:defPPr>
              <a:defRPr lang="es-ES"/>
            </a:defPPr>
            <a:lvl1pPr algn="ctr">
              <a:defRPr sz="4400" b="1"/>
            </a:lvl1pPr>
          </a:lstStyle>
          <a:p>
            <a:r>
              <a:rPr lang="en"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4"/>
                  </a:glow>
                  <a:innerShdw blurRad="177800">
                    <a:schemeClr val="accent3">
                      <a:lumMod val="50000"/>
                    </a:schemeClr>
                  </a:innerShdw>
                </a:effectLst>
              </a:rPr>
              <a:t>THE INTOLERANCE</a:t>
            </a:r>
          </a:p>
        </p:txBody>
      </p:sp>
      <p:sp>
        <p:nvSpPr>
          <p:cNvPr id="7" name="CuadroTexto 6">
            <a:extLst>
              <a:ext uri="{FF2B5EF4-FFF2-40B4-BE49-F238E27FC236}">
                <a16:creationId xmlns:a16="http://schemas.microsoft.com/office/drawing/2014/main" id="{9B7C5C73-4858-1CC1-5F0F-765AB83B9851}"/>
              </a:ext>
            </a:extLst>
          </p:cNvPr>
          <p:cNvSpPr txBox="1"/>
          <p:nvPr/>
        </p:nvSpPr>
        <p:spPr>
          <a:xfrm>
            <a:off x="1168400" y="623126"/>
            <a:ext cx="9855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They will put you out of the synagogue; in fact, the time is coming when anyone who kills you will think they are offering a service to God</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(John 16:2).</a:t>
            </a:r>
            <a:endParaRPr lang="es-ES" b="1" dirty="0">
              <a:solidFill>
                <a:srgbClr val="C00000"/>
              </a:solidFill>
              <a:latin typeface="Comic Sans MS" panose="030F0702030302020204" pitchFamily="66" charset="0"/>
            </a:endParaRPr>
          </a:p>
        </p:txBody>
      </p:sp>
      <p:sp>
        <p:nvSpPr>
          <p:cNvPr id="8" name="CuadroTexto 7">
            <a:extLst>
              <a:ext uri="{FF2B5EF4-FFF2-40B4-BE49-F238E27FC236}">
                <a16:creationId xmlns:a16="http://schemas.microsoft.com/office/drawing/2014/main" id="{01182514-A02E-8E03-0783-571A7F5D2754}"/>
              </a:ext>
            </a:extLst>
          </p:cNvPr>
          <p:cNvSpPr txBox="1"/>
          <p:nvPr/>
        </p:nvSpPr>
        <p:spPr>
          <a:xfrm>
            <a:off x="3273171" y="1525309"/>
            <a:ext cx="5308855" cy="1631216"/>
          </a:xfrm>
          <a:prstGeom prst="rect">
            <a:avLst/>
          </a:prstGeom>
          <a:noFill/>
        </p:spPr>
        <p:txBody>
          <a:bodyPr wrap="square" rtlCol="0">
            <a:spAutoFit/>
          </a:bodyPr>
          <a:lstStyle/>
          <a:p>
            <a:pPr>
              <a:spcBef>
                <a:spcPts val="600"/>
              </a:spcBef>
            </a:pPr>
            <a:r>
              <a:rPr lang="en" sz="2000" b="1" dirty="0"/>
              <a:t>Our struggle is not physical, but spiritual (Eph. 6:12). We do not use physical weapons, but spiritual ones (2Co. 10: 3-5). However, the enemy does not hesitate to use physical weapons against us.</a:t>
            </a:r>
          </a:p>
        </p:txBody>
      </p:sp>
      <p:graphicFrame>
        <p:nvGraphicFramePr>
          <p:cNvPr id="12" name="Diagrama 11">
            <a:extLst>
              <a:ext uri="{FF2B5EF4-FFF2-40B4-BE49-F238E27FC236}">
                <a16:creationId xmlns:a16="http://schemas.microsoft.com/office/drawing/2014/main" id="{A5B27DA5-CAE9-985F-0586-124BA11241D2}"/>
              </a:ext>
            </a:extLst>
          </p:cNvPr>
          <p:cNvGraphicFramePr/>
          <p:nvPr>
            <p:extLst>
              <p:ext uri="{D42A27DB-BD31-4B8C-83A1-F6EECF244321}">
                <p14:modId xmlns:p14="http://schemas.microsoft.com/office/powerpoint/2010/main" val="1900768720"/>
              </p:ext>
            </p:extLst>
          </p:nvPr>
        </p:nvGraphicFramePr>
        <p:xfrm>
          <a:off x="196977" y="3912394"/>
          <a:ext cx="8385048" cy="2055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84FAEBE1-B92C-0BA2-599A-AF62DD62A533}"/>
              </a:ext>
            </a:extLst>
          </p:cNvPr>
          <p:cNvSpPr txBox="1"/>
          <p:nvPr/>
        </p:nvSpPr>
        <p:spPr>
          <a:xfrm>
            <a:off x="95251" y="6041891"/>
            <a:ext cx="12096750" cy="646331"/>
          </a:xfrm>
          <a:prstGeom prst="rect">
            <a:avLst/>
          </a:prstGeom>
          <a:noFill/>
        </p:spPr>
        <p:txBody>
          <a:bodyPr wrap="square" rtlCol="0">
            <a:spAutoFit/>
          </a:bodyPr>
          <a:lstStyle/>
          <a:p>
            <a:r>
              <a:rPr lang="en" b="1" dirty="0"/>
              <a:t>This is how he has acted in history, and this is how his last attack will be: deceptions and subtleties (Rev. 13:13-14); imposition of economic sanctions (Rev. 13:16-17 ); decree of death for those who do not worship him (Rev. 13:15).</a:t>
            </a:r>
          </a:p>
        </p:txBody>
      </p:sp>
      <p:pic>
        <p:nvPicPr>
          <p:cNvPr id="6" name="Imagen 5" descr="Una caricatura de una persona&#10;&#10;Descripción generada automáticamente con confianza baja">
            <a:extLst>
              <a:ext uri="{FF2B5EF4-FFF2-40B4-BE49-F238E27FC236}">
                <a16:creationId xmlns:a16="http://schemas.microsoft.com/office/drawing/2014/main" id="{7C6648DC-D109-B201-39B3-7430ACB6EC1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6977" y="1379046"/>
            <a:ext cx="2901696" cy="1731264"/>
          </a:xfrm>
          <a:prstGeom prst="rect">
            <a:avLst/>
          </a:prstGeom>
          <a:ln w="88900" cap="sq" cmpd="thickThin">
            <a:solidFill>
              <a:srgbClr val="C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2F036207-0C6A-53FE-B656-B122054CA551}"/>
              </a:ext>
            </a:extLst>
          </p:cNvPr>
          <p:cNvSpPr txBox="1"/>
          <p:nvPr/>
        </p:nvSpPr>
        <p:spPr>
          <a:xfrm>
            <a:off x="196977" y="3168858"/>
            <a:ext cx="8385048" cy="707886"/>
          </a:xfrm>
          <a:prstGeom prst="rect">
            <a:avLst/>
          </a:prstGeom>
          <a:noFill/>
        </p:spPr>
        <p:txBody>
          <a:bodyPr wrap="square">
            <a:spAutoFit/>
          </a:bodyPr>
          <a:lstStyle/>
          <a:p>
            <a:pPr>
              <a:spcBef>
                <a:spcPts val="600"/>
              </a:spcBef>
            </a:pPr>
            <a:r>
              <a:rPr lang="en" sz="2000" b="1" dirty="0"/>
              <a:t>Not in vain is there a “woe” for the faithful, due to Satan's fierce attack against the faithful church (Rev. 12:12). For him, any weapon is valid.</a:t>
            </a:r>
          </a:p>
        </p:txBody>
      </p:sp>
    </p:spTree>
    <p:extLst>
      <p:ext uri="{BB962C8B-B14F-4D97-AF65-F5344CB8AC3E}">
        <p14:creationId xmlns:p14="http://schemas.microsoft.com/office/powerpoint/2010/main" val="215635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graphicEl>
                                              <a:dgm id="{4DD929B2-B5EF-482D-A5F5-80537124A747}"/>
                                            </p:graphicEl>
                                          </p:spTgt>
                                        </p:tgtEl>
                                        <p:attrNameLst>
                                          <p:attrName>style.visibility</p:attrName>
                                        </p:attrNameLst>
                                      </p:cBhvr>
                                      <p:to>
                                        <p:strVal val="visible"/>
                                      </p:to>
                                    </p:set>
                                    <p:animEffect transition="in" filter="wipe(left)">
                                      <p:cBhvr>
                                        <p:cTn id="48" dur="500"/>
                                        <p:tgtEl>
                                          <p:spTgt spid="12">
                                            <p:graphicEl>
                                              <a:dgm id="{4DD929B2-B5EF-482D-A5F5-80537124A747}"/>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
                                            <p:graphicEl>
                                              <a:dgm id="{FD54A617-DECA-44EF-A70A-ABD908E6D2B4}"/>
                                            </p:graphicEl>
                                          </p:spTgt>
                                        </p:tgtEl>
                                        <p:attrNameLst>
                                          <p:attrName>style.visibility</p:attrName>
                                        </p:attrNameLst>
                                      </p:cBhvr>
                                      <p:to>
                                        <p:strVal val="visible"/>
                                      </p:to>
                                    </p:set>
                                    <p:animEffect transition="in" filter="wipe(left)">
                                      <p:cBhvr>
                                        <p:cTn id="52" dur="500"/>
                                        <p:tgtEl>
                                          <p:spTgt spid="12">
                                            <p:graphicEl>
                                              <a:dgm id="{FD54A617-DECA-44EF-A70A-ABD908E6D2B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graphicEl>
                                              <a:dgm id="{9A715F05-0D9E-4D84-B619-46DBDEB0942D}"/>
                                            </p:graphicEl>
                                          </p:spTgt>
                                        </p:tgtEl>
                                        <p:attrNameLst>
                                          <p:attrName>style.visibility</p:attrName>
                                        </p:attrNameLst>
                                      </p:cBhvr>
                                      <p:to>
                                        <p:strVal val="visible"/>
                                      </p:to>
                                    </p:set>
                                    <p:animEffect transition="in" filter="wipe(left)">
                                      <p:cBhvr>
                                        <p:cTn id="57" dur="500"/>
                                        <p:tgtEl>
                                          <p:spTgt spid="12">
                                            <p:graphicEl>
                                              <a:dgm id="{9A715F05-0D9E-4D84-B619-46DBDEB0942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2">
                                            <p:graphicEl>
                                              <a:dgm id="{0359735F-F46A-4C5E-95AD-B73A240E5BC8}"/>
                                            </p:graphicEl>
                                          </p:spTgt>
                                        </p:tgtEl>
                                        <p:attrNameLst>
                                          <p:attrName>style.visibility</p:attrName>
                                        </p:attrNameLst>
                                      </p:cBhvr>
                                      <p:to>
                                        <p:strVal val="visible"/>
                                      </p:to>
                                    </p:set>
                                    <p:animEffect transition="in" filter="wipe(left)">
                                      <p:cBhvr>
                                        <p:cTn id="61" dur="500"/>
                                        <p:tgtEl>
                                          <p:spTgt spid="12">
                                            <p:graphicEl>
                                              <a:dgm id="{0359735F-F46A-4C5E-95AD-B73A240E5BC8}"/>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graphicEl>
                                              <a:dgm id="{4132C5AA-A740-4588-BBAB-07D3E1014DF1}"/>
                                            </p:graphicEl>
                                          </p:spTgt>
                                        </p:tgtEl>
                                        <p:attrNameLst>
                                          <p:attrName>style.visibility</p:attrName>
                                        </p:attrNameLst>
                                      </p:cBhvr>
                                      <p:to>
                                        <p:strVal val="visible"/>
                                      </p:to>
                                    </p:set>
                                    <p:animEffect transition="in" filter="wipe(left)">
                                      <p:cBhvr>
                                        <p:cTn id="66" dur="500"/>
                                        <p:tgtEl>
                                          <p:spTgt spid="12">
                                            <p:graphicEl>
                                              <a:dgm id="{4132C5AA-A740-4588-BBAB-07D3E1014DF1}"/>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2">
                                            <p:graphicEl>
                                              <a:dgm id="{5C3F4ACA-CC72-4EB9-92DB-515A0A931789}"/>
                                            </p:graphicEl>
                                          </p:spTgt>
                                        </p:tgtEl>
                                        <p:attrNameLst>
                                          <p:attrName>style.visibility</p:attrName>
                                        </p:attrNameLst>
                                      </p:cBhvr>
                                      <p:to>
                                        <p:strVal val="visible"/>
                                      </p:to>
                                    </p:set>
                                    <p:animEffect transition="in" filter="wipe(left)">
                                      <p:cBhvr>
                                        <p:cTn id="70" dur="500"/>
                                        <p:tgtEl>
                                          <p:spTgt spid="12">
                                            <p:graphicEl>
                                              <a:dgm id="{5C3F4ACA-CC72-4EB9-92DB-515A0A931789}"/>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2">
                                            <p:graphicEl>
                                              <a:dgm id="{5736D8E9-B1DC-422F-8D15-4A34C2B85B5B}"/>
                                            </p:graphicEl>
                                          </p:spTgt>
                                        </p:tgtEl>
                                        <p:attrNameLst>
                                          <p:attrName>style.visibility</p:attrName>
                                        </p:attrNameLst>
                                      </p:cBhvr>
                                      <p:to>
                                        <p:strVal val="visible"/>
                                      </p:to>
                                    </p:set>
                                    <p:animEffect transition="in" filter="wipe(left)">
                                      <p:cBhvr>
                                        <p:cTn id="75" dur="500"/>
                                        <p:tgtEl>
                                          <p:spTgt spid="12">
                                            <p:graphicEl>
                                              <a:dgm id="{5736D8E9-B1DC-422F-8D15-4A34C2B85B5B}"/>
                                            </p:graphicEl>
                                          </p:spTgt>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graphicEl>
                                              <a:dgm id="{D3AE9F38-E501-4F93-837C-7F6298ADEED2}"/>
                                            </p:graphicEl>
                                          </p:spTgt>
                                        </p:tgtEl>
                                        <p:attrNameLst>
                                          <p:attrName>style.visibility</p:attrName>
                                        </p:attrNameLst>
                                      </p:cBhvr>
                                      <p:to>
                                        <p:strVal val="visible"/>
                                      </p:to>
                                    </p:set>
                                    <p:animEffect transition="in" filter="wipe(left)">
                                      <p:cBhvr>
                                        <p:cTn id="79" dur="500"/>
                                        <p:tgtEl>
                                          <p:spTgt spid="12">
                                            <p:graphicEl>
                                              <a:dgm id="{D3AE9F38-E501-4F93-837C-7F6298ADEED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2">
                                            <p:graphicEl>
                                              <a:dgm id="{85900908-F368-4260-B300-29EFC74B9AC6}"/>
                                            </p:graphicEl>
                                          </p:spTgt>
                                        </p:tgtEl>
                                        <p:attrNameLst>
                                          <p:attrName>style.visibility</p:attrName>
                                        </p:attrNameLst>
                                      </p:cBhvr>
                                      <p:to>
                                        <p:strVal val="visible"/>
                                      </p:to>
                                    </p:set>
                                    <p:animEffect transition="in" filter="wipe(left)">
                                      <p:cBhvr>
                                        <p:cTn id="84" dur="500"/>
                                        <p:tgtEl>
                                          <p:spTgt spid="12">
                                            <p:graphicEl>
                                              <a:dgm id="{85900908-F368-4260-B300-29EFC74B9AC6}"/>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2">
                                            <p:graphicEl>
                                              <a:dgm id="{E4F8A9FB-456C-4699-B7B1-FB3AA5F8EC98}"/>
                                            </p:graphicEl>
                                          </p:spTgt>
                                        </p:tgtEl>
                                        <p:attrNameLst>
                                          <p:attrName>style.visibility</p:attrName>
                                        </p:attrNameLst>
                                      </p:cBhvr>
                                      <p:to>
                                        <p:strVal val="visible"/>
                                      </p:to>
                                    </p:set>
                                    <p:animEffect transition="in" filter="wipe(left)">
                                      <p:cBhvr>
                                        <p:cTn id="88" dur="500"/>
                                        <p:tgtEl>
                                          <p:spTgt spid="12">
                                            <p:graphicEl>
                                              <a:dgm id="{E4F8A9FB-456C-4699-B7B1-FB3AA5F8EC9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left)">
                                      <p:cBhvr>
                                        <p:cTn id="9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2" grpId="0" uiExpand="1">
        <p:bldSub>
          <a:bldDgm bld="one"/>
        </p:bldSub>
      </p:bldGraphic>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38D2A5-8708-EA1D-98BE-5F7DE9B8AD7C}"/>
              </a:ext>
            </a:extLst>
          </p:cNvPr>
          <p:cNvSpPr txBox="1"/>
          <p:nvPr/>
        </p:nvSpPr>
        <p:spPr>
          <a:xfrm>
            <a:off x="0" y="2274897"/>
            <a:ext cx="12192000"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4400" b="1"/>
            </a:lvl1pPr>
          </a:lstStyle>
          <a:p>
            <a:r>
              <a:rPr lang="en" sz="9600" spc="300" dirty="0">
                <a:ln/>
                <a:solidFill>
                  <a:schemeClr val="bg2">
                    <a:lumMod val="50000"/>
                  </a:schemeClr>
                </a:solidFill>
                <a:effectLst>
                  <a:reflection blurRad="6350" stA="55000" endA="300" endPos="45500" dir="5400000" sy="-100000" algn="bl" rotWithShape="0"/>
                </a:effectLst>
              </a:rPr>
              <a:t>THE ENEMY</a:t>
            </a:r>
          </a:p>
        </p:txBody>
      </p:sp>
    </p:spTree>
    <p:extLst>
      <p:ext uri="{BB962C8B-B14F-4D97-AF65-F5344CB8AC3E}">
        <p14:creationId xmlns:p14="http://schemas.microsoft.com/office/powerpoint/2010/main" val="1053682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B1D020-14EF-BD32-42E9-E671CC401D2C}"/>
              </a:ext>
            </a:extLst>
          </p:cNvPr>
          <p:cNvSpPr txBox="1"/>
          <p:nvPr/>
        </p:nvSpPr>
        <p:spPr>
          <a:xfrm>
            <a:off x="0" y="0"/>
            <a:ext cx="12192000" cy="769441"/>
          </a:xfrm>
          <a:prstGeom prst="rect">
            <a:avLst/>
          </a:prstGeom>
          <a:noFill/>
        </p:spPr>
        <p:txBody>
          <a:bodyPr wrap="square">
            <a:spAutoFit/>
          </a:bodyPr>
          <a:lstStyle>
            <a:defPPr>
              <a:defRPr lang="es-ES"/>
            </a:defPPr>
            <a:lvl1pPr algn="ctr">
              <a:defRPr sz="4400" b="1"/>
            </a:lvl1pPr>
          </a:lstStyle>
          <a:p>
            <a:r>
              <a:rPr lang="en"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DRAGON THRONE</a:t>
            </a:r>
          </a:p>
        </p:txBody>
      </p:sp>
      <p:sp>
        <p:nvSpPr>
          <p:cNvPr id="5" name="CuadroTexto 4">
            <a:extLst>
              <a:ext uri="{FF2B5EF4-FFF2-40B4-BE49-F238E27FC236}">
                <a16:creationId xmlns:a16="http://schemas.microsoft.com/office/drawing/2014/main" id="{70E8CB5F-2B12-FAA0-52E2-93338DB91FF2}"/>
              </a:ext>
            </a:extLst>
          </p:cNvPr>
          <p:cNvSpPr txBox="1"/>
          <p:nvPr/>
        </p:nvSpPr>
        <p:spPr>
          <a:xfrm>
            <a:off x="0" y="668635"/>
            <a:ext cx="12191999" cy="369332"/>
          </a:xfrm>
          <a:prstGeom prst="rect">
            <a:avLst/>
          </a:prstGeom>
          <a:gradFill flip="none" rotWithShape="1">
            <a:gsLst>
              <a:gs pos="0">
                <a:srgbClr val="FBEFC9"/>
              </a:gs>
              <a:gs pos="85000">
                <a:srgbClr val="FBC7B6"/>
              </a:gs>
              <a:gs pos="100000">
                <a:srgbClr val="FBC1B3"/>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algn="ctr"/>
            <a:r>
              <a:rPr lang="en" b="1" dirty="0">
                <a:solidFill>
                  <a:srgbClr val="B13E24"/>
                </a:solidFill>
                <a:latin typeface="Comic Sans MS" panose="030F0702030302020204" pitchFamily="66" charset="0"/>
              </a:rPr>
              <a:t>“</a:t>
            </a:r>
            <a:r>
              <a:rPr lang="en-US" b="1" dirty="0">
                <a:solidFill>
                  <a:srgbClr val="B13E24"/>
                </a:solidFill>
                <a:latin typeface="Comic Sans MS" panose="030F0702030302020204" pitchFamily="66" charset="0"/>
              </a:rPr>
              <a:t>The dragon gave the beast his power and his throne and great authority</a:t>
            </a:r>
            <a:r>
              <a:rPr lang="en" b="1" dirty="0">
                <a:solidFill>
                  <a:srgbClr val="B13E24"/>
                </a:solidFill>
                <a:latin typeface="Comic Sans MS" panose="030F0702030302020204" pitchFamily="66" charset="0"/>
              </a:rPr>
              <a:t>” </a:t>
            </a:r>
            <a:r>
              <a:rPr lang="en" sz="1400" b="1" dirty="0">
                <a:solidFill>
                  <a:srgbClr val="B13E24"/>
                </a:solidFill>
                <a:latin typeface="Comic Sans MS" panose="030F0702030302020204" pitchFamily="66" charset="0"/>
              </a:rPr>
              <a:t>(Revelation 13:2b </a:t>
            </a:r>
            <a:r>
              <a:rPr lang="en" sz="1100" b="1" dirty="0">
                <a:solidFill>
                  <a:srgbClr val="B13E24"/>
                </a:solidFill>
                <a:latin typeface="Comic Sans MS" panose="030F0702030302020204" pitchFamily="66" charset="0"/>
              </a:rPr>
              <a:t>NIV </a:t>
            </a:r>
            <a:r>
              <a:rPr lang="en" sz="1400" b="1" dirty="0">
                <a:solidFill>
                  <a:srgbClr val="B13E24"/>
                </a:solidFill>
                <a:latin typeface="Comic Sans MS" panose="030F0702030302020204" pitchFamily="66" charset="0"/>
              </a:rPr>
              <a:t>)</a:t>
            </a:r>
            <a:endParaRPr lang="es-ES" b="1" dirty="0">
              <a:solidFill>
                <a:srgbClr val="B13E24"/>
              </a:solidFill>
              <a:latin typeface="Comic Sans MS" panose="030F0702030302020204" pitchFamily="66" charset="0"/>
            </a:endParaRPr>
          </a:p>
        </p:txBody>
      </p:sp>
      <p:sp>
        <p:nvSpPr>
          <p:cNvPr id="6" name="CuadroTexto 5">
            <a:extLst>
              <a:ext uri="{FF2B5EF4-FFF2-40B4-BE49-F238E27FC236}">
                <a16:creationId xmlns:a16="http://schemas.microsoft.com/office/drawing/2014/main" id="{A641A2E7-0184-EFCE-596C-F7CA8EDF8513}"/>
              </a:ext>
            </a:extLst>
          </p:cNvPr>
          <p:cNvSpPr txBox="1"/>
          <p:nvPr/>
        </p:nvSpPr>
        <p:spPr>
          <a:xfrm>
            <a:off x="211667" y="1037967"/>
            <a:ext cx="6544733" cy="1323439"/>
          </a:xfrm>
          <a:prstGeom prst="rect">
            <a:avLst/>
          </a:prstGeom>
          <a:noFill/>
        </p:spPr>
        <p:txBody>
          <a:bodyPr wrap="square" rtlCol="0">
            <a:spAutoFit/>
          </a:bodyPr>
          <a:lstStyle/>
          <a:p>
            <a:pPr>
              <a:spcBef>
                <a:spcPts val="600"/>
              </a:spcBef>
            </a:pPr>
            <a:r>
              <a:rPr lang="en" sz="2000" b="1" dirty="0"/>
              <a:t>The dragon is identified as Satan (Rev. 12:9), while the beast, through which he exercises his power, is identified with the 4th beast of Daniel 7 (which follows the lion, the bear and the leopard, cf. Rev. 13:2).</a:t>
            </a:r>
          </a:p>
        </p:txBody>
      </p:sp>
      <p:pic>
        <p:nvPicPr>
          <p:cNvPr id="4" name="Imagen 3">
            <a:extLst>
              <a:ext uri="{FF2B5EF4-FFF2-40B4-BE49-F238E27FC236}">
                <a16:creationId xmlns:a16="http://schemas.microsoft.com/office/drawing/2014/main" id="{63E1A04A-A0D3-F96E-ECC3-4C1BAB4677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6400" y="1143881"/>
            <a:ext cx="5238426" cy="3089452"/>
          </a:xfrm>
          <a:prstGeom prst="rect">
            <a:avLst/>
          </a:prstGeom>
          <a:ln>
            <a:solidFill>
              <a:schemeClr val="tx1"/>
            </a:solidFill>
          </a:ln>
          <a:scene3d>
            <a:camera prst="orthographicFront"/>
            <a:lightRig rig="threePt" dir="t"/>
          </a:scene3d>
          <a:sp3d>
            <a:bevelT w="114300" prst="artDeco"/>
          </a:sp3d>
        </p:spPr>
      </p:pic>
      <p:pic>
        <p:nvPicPr>
          <p:cNvPr id="8" name="Imagen 7" descr="Una caricatura de un gato&#10;&#10;Descripción generada automáticamente con confianza baja">
            <a:extLst>
              <a:ext uri="{FF2B5EF4-FFF2-40B4-BE49-F238E27FC236}">
                <a16:creationId xmlns:a16="http://schemas.microsoft.com/office/drawing/2014/main" id="{10962B62-322D-4AF7-09A8-BB32B8BAF5D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054253" y="4373557"/>
            <a:ext cx="2926080" cy="2310384"/>
          </a:xfrm>
          <a:prstGeom prst="rect">
            <a:avLst/>
          </a:prstGeom>
          <a:ln>
            <a:noFill/>
          </a:ln>
          <a:effectLst>
            <a:outerShdw blurRad="190500" algn="tl" rotWithShape="0">
              <a:srgbClr val="000000">
                <a:alpha val="70000"/>
              </a:srgbClr>
            </a:outerShdw>
          </a:effectLst>
        </p:spPr>
      </p:pic>
      <p:sp>
        <p:nvSpPr>
          <p:cNvPr id="10" name="CuadroTexto 9">
            <a:extLst>
              <a:ext uri="{FF2B5EF4-FFF2-40B4-BE49-F238E27FC236}">
                <a16:creationId xmlns:a16="http://schemas.microsoft.com/office/drawing/2014/main" id="{A5F22EFE-EE1B-1A9C-F103-5DDD15AA5E43}"/>
              </a:ext>
            </a:extLst>
          </p:cNvPr>
          <p:cNvSpPr txBox="1"/>
          <p:nvPr/>
        </p:nvSpPr>
        <p:spPr>
          <a:xfrm>
            <a:off x="3137747" y="4863451"/>
            <a:ext cx="5916505" cy="1938992"/>
          </a:xfrm>
          <a:prstGeom prst="rect">
            <a:avLst/>
          </a:prstGeom>
          <a:noFill/>
        </p:spPr>
        <p:txBody>
          <a:bodyPr wrap="square">
            <a:spAutoFit/>
          </a:bodyPr>
          <a:lstStyle/>
          <a:p>
            <a:pPr>
              <a:spcBef>
                <a:spcPts val="600"/>
              </a:spcBef>
            </a:pPr>
            <a:r>
              <a:rPr lang="en" sz="2000" b="1" dirty="0"/>
              <a:t>After the invasion of the barbarian tribes, the Roman Empire was divided. Little by little, the see of Rome was left in the hands of the church, which thus acquired the political power that allowed it to become the blasphemous power that persecuted the faithful church (Rev. 13:4-8).</a:t>
            </a:r>
          </a:p>
        </p:txBody>
      </p:sp>
      <p:pic>
        <p:nvPicPr>
          <p:cNvPr id="12" name="Imagen 11" descr="Imagen que contiene animal, tabla, perro, colorido&#10;&#10;Descripción generada automáticamente">
            <a:extLst>
              <a:ext uri="{FF2B5EF4-FFF2-40B4-BE49-F238E27FC236}">
                <a16:creationId xmlns:a16="http://schemas.microsoft.com/office/drawing/2014/main" id="{5C79B339-3E26-198C-45E7-D5EF66A9B8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1667" y="4914517"/>
            <a:ext cx="2861733" cy="1800591"/>
          </a:xfrm>
          <a:prstGeom prst="rect">
            <a:avLst/>
          </a:prstGeom>
          <a:ln w="38100" cap="sq">
            <a:solidFill>
              <a:srgbClr val="FBEFC9"/>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B5EF281-474E-506E-F996-F9D43FC43E63}"/>
              </a:ext>
            </a:extLst>
          </p:cNvPr>
          <p:cNvSpPr txBox="1"/>
          <p:nvPr/>
        </p:nvSpPr>
        <p:spPr>
          <a:xfrm>
            <a:off x="211665" y="2361406"/>
            <a:ext cx="6544733" cy="2554545"/>
          </a:xfrm>
          <a:prstGeom prst="rect">
            <a:avLst/>
          </a:prstGeom>
          <a:noFill/>
        </p:spPr>
        <p:txBody>
          <a:bodyPr wrap="square">
            <a:spAutoFit/>
          </a:bodyPr>
          <a:lstStyle/>
          <a:p>
            <a:pPr>
              <a:spcBef>
                <a:spcPts val="600"/>
              </a:spcBef>
            </a:pPr>
            <a:r>
              <a:rPr lang="en" sz="2000" b="1" dirty="0"/>
              <a:t>Revelation 13 is an expanded explanation of chapter 12. It begins after the attempt to kill Jesus, and his subsequent ascension (Rev. 12:3-5). The first verses expand on the attack on the church over the 1,260 years, while the rest focus on the events that occur when “the dragon was filled with wrath against the woman; and he went to make war against the rest of her descendants” (Rev. 12:17).</a:t>
            </a:r>
          </a:p>
        </p:txBody>
      </p:sp>
    </p:spTree>
    <p:extLst>
      <p:ext uri="{BB962C8B-B14F-4D97-AF65-F5344CB8AC3E}">
        <p14:creationId xmlns:p14="http://schemas.microsoft.com/office/powerpoint/2010/main" val="230791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CB0BA3-582A-144E-F3C1-1F0E15D6836D}"/>
              </a:ext>
            </a:extLst>
          </p:cNvPr>
          <p:cNvSpPr txBox="1"/>
          <p:nvPr/>
        </p:nvSpPr>
        <p:spPr>
          <a:xfrm>
            <a:off x="1701996" y="0"/>
            <a:ext cx="10490004" cy="769441"/>
          </a:xfrm>
          <a:prstGeom prst="rect">
            <a:avLst/>
          </a:prstGeom>
          <a:noFill/>
        </p:spPr>
        <p:txBody>
          <a:bodyPr wrap="square">
            <a:spAutoFit/>
          </a:bodyPr>
          <a:lstStyle>
            <a:defPPr>
              <a:defRPr lang="es-ES"/>
            </a:defPPr>
            <a:lvl1pPr algn="ctr">
              <a:defRPr sz="4400" b="1"/>
            </a:lvl1pPr>
          </a:lstStyle>
          <a:p>
            <a:r>
              <a:rPr lang="en" spc="300" dirty="0">
                <a:ln w="15875">
                  <a:solidFill>
                    <a:schemeClr val="bg1"/>
                  </a:solidFill>
                  <a:prstDash val="solid"/>
                </a:ln>
                <a:solidFill>
                  <a:schemeClr val="accent5"/>
                </a:solidFill>
                <a:effectLst>
                  <a:outerShdw blurRad="12700" dist="38100" dir="2700000" algn="tl" rotWithShape="0">
                    <a:schemeClr val="accent4"/>
                  </a:outerShdw>
                </a:effectLst>
              </a:rPr>
              <a:t>A HEALED WOUND</a:t>
            </a:r>
          </a:p>
        </p:txBody>
      </p:sp>
      <p:sp>
        <p:nvSpPr>
          <p:cNvPr id="5" name="CuadroTexto 4">
            <a:extLst>
              <a:ext uri="{FF2B5EF4-FFF2-40B4-BE49-F238E27FC236}">
                <a16:creationId xmlns:a16="http://schemas.microsoft.com/office/drawing/2014/main" id="{076D0728-459C-FAF6-D31A-F66B1031A61D}"/>
              </a:ext>
            </a:extLst>
          </p:cNvPr>
          <p:cNvSpPr txBox="1"/>
          <p:nvPr/>
        </p:nvSpPr>
        <p:spPr>
          <a:xfrm>
            <a:off x="1701997" y="668635"/>
            <a:ext cx="10490003" cy="646331"/>
          </a:xfrm>
          <a:prstGeom prst="rect">
            <a:avLst/>
          </a:prstGeom>
          <a:noFill/>
        </p:spPr>
        <p:txBody>
          <a:bodyPr wrap="square">
            <a:spAutoFit/>
          </a:bodyPr>
          <a:lstStyle/>
          <a:p>
            <a:pPr algn="ctr"/>
            <a:r>
              <a:rPr lang="en" b="1" dirty="0">
                <a:solidFill>
                  <a:schemeClr val="bg1"/>
                </a:solidFill>
                <a:effectLst>
                  <a:glow rad="127000">
                    <a:srgbClr val="01553A"/>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27000">
                    <a:srgbClr val="01553A"/>
                  </a:glow>
                  <a:outerShdw blurRad="38100" dist="38100" dir="2700000" algn="tl">
                    <a:srgbClr val="000000">
                      <a:alpha val="43137"/>
                    </a:srgbClr>
                  </a:outerShdw>
                </a:effectLst>
                <a:latin typeface="Comic Sans MS" panose="030F0702030302020204" pitchFamily="66" charset="0"/>
              </a:rPr>
              <a:t>He who leads into captivity shall go into captivity; he who kills with the sword must be killed with the sword. Here is the patience and the faith of the saints</a:t>
            </a:r>
            <a:r>
              <a:rPr lang="en" b="1" dirty="0">
                <a:solidFill>
                  <a:schemeClr val="bg1"/>
                </a:solidFill>
                <a:effectLst>
                  <a:glow rad="127000">
                    <a:srgbClr val="01553A"/>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27000">
                    <a:srgbClr val="01553A"/>
                  </a:glow>
                  <a:outerShdw blurRad="38100" dist="38100" dir="2700000" algn="tl">
                    <a:srgbClr val="000000">
                      <a:alpha val="43137"/>
                    </a:srgbClr>
                  </a:outerShdw>
                </a:effectLst>
                <a:latin typeface="Comic Sans MS" panose="030F0702030302020204" pitchFamily="66" charset="0"/>
              </a:rPr>
              <a:t>(Revelation 13:10)</a:t>
            </a:r>
          </a:p>
        </p:txBody>
      </p:sp>
      <p:sp>
        <p:nvSpPr>
          <p:cNvPr id="6" name="CuadroTexto 5">
            <a:extLst>
              <a:ext uri="{FF2B5EF4-FFF2-40B4-BE49-F238E27FC236}">
                <a16:creationId xmlns:a16="http://schemas.microsoft.com/office/drawing/2014/main" id="{6F68C4DD-2053-DE42-848A-0EEA38F67F5E}"/>
              </a:ext>
            </a:extLst>
          </p:cNvPr>
          <p:cNvSpPr txBox="1"/>
          <p:nvPr/>
        </p:nvSpPr>
        <p:spPr>
          <a:xfrm>
            <a:off x="1828800" y="1347238"/>
            <a:ext cx="10240226" cy="1015663"/>
          </a:xfrm>
          <a:prstGeom prst="rect">
            <a:avLst/>
          </a:prstGeom>
          <a:noFill/>
        </p:spPr>
        <p:txBody>
          <a:bodyPr wrap="square" rtlCol="0">
            <a:spAutoFit/>
          </a:bodyPr>
          <a:lstStyle/>
          <a:p>
            <a:pPr>
              <a:spcBef>
                <a:spcPts val="600"/>
              </a:spcBef>
            </a:pPr>
            <a:r>
              <a:rPr lang="en" sz="2000" b="1" dirty="0"/>
              <a:t>After centuries of using its power to “lead into captivity” and “kill with the sword” (Rev. 13:10), the Roman Church itself was led into captivity (in the figure of its head, Pius VI) and </a:t>
            </a:r>
            <a:r>
              <a:rPr lang="es-ES" sz="2000" b="1" dirty="0" err="1"/>
              <a:t>suffered</a:t>
            </a:r>
            <a:r>
              <a:rPr lang="es-ES" sz="2000" b="1" dirty="0"/>
              <a:t> a “</a:t>
            </a:r>
            <a:r>
              <a:rPr lang="es-ES" sz="2000" b="1" dirty="0" err="1"/>
              <a:t>deadly</a:t>
            </a:r>
            <a:r>
              <a:rPr lang="es-ES" sz="2000" b="1" dirty="0"/>
              <a:t> </a:t>
            </a:r>
            <a:r>
              <a:rPr lang="es-ES" sz="2000" b="1" dirty="0" err="1"/>
              <a:t>wound</a:t>
            </a:r>
            <a:r>
              <a:rPr lang="en" sz="2000" b="1" dirty="0"/>
              <a:t>” (Rev. 13:3).</a:t>
            </a:r>
          </a:p>
        </p:txBody>
      </p:sp>
      <p:pic>
        <p:nvPicPr>
          <p:cNvPr id="2" name="Imagen 1">
            <a:extLst>
              <a:ext uri="{FF2B5EF4-FFF2-40B4-BE49-F238E27FC236}">
                <a16:creationId xmlns:a16="http://schemas.microsoft.com/office/drawing/2014/main" id="{921141A6-20E3-E9AE-D201-EC16CD4D4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53" y="107682"/>
            <a:ext cx="1664868" cy="217978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grpSp>
        <p:nvGrpSpPr>
          <p:cNvPr id="8" name="Grupo 7">
            <a:extLst>
              <a:ext uri="{FF2B5EF4-FFF2-40B4-BE49-F238E27FC236}">
                <a16:creationId xmlns:a16="http://schemas.microsoft.com/office/drawing/2014/main" id="{E420E47B-4891-14BD-AF1C-814A99DF6CAA}"/>
              </a:ext>
            </a:extLst>
          </p:cNvPr>
          <p:cNvGrpSpPr/>
          <p:nvPr/>
        </p:nvGrpSpPr>
        <p:grpSpPr>
          <a:xfrm>
            <a:off x="238943" y="4330948"/>
            <a:ext cx="3969830" cy="2233691"/>
            <a:chOff x="7901998" y="3912816"/>
            <a:chExt cx="3969830" cy="2233691"/>
          </a:xfrm>
        </p:grpSpPr>
        <p:pic>
          <p:nvPicPr>
            <p:cNvPr id="4" name="Imagen 3">
              <a:extLst>
                <a:ext uri="{FF2B5EF4-FFF2-40B4-BE49-F238E27FC236}">
                  <a16:creationId xmlns:a16="http://schemas.microsoft.com/office/drawing/2014/main" id="{9E35F012-C24D-0C0F-CEBE-569166549A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1998" y="3912816"/>
              <a:ext cx="3969830" cy="2233691"/>
            </a:xfrm>
            <a:prstGeom prst="rect">
              <a:avLst/>
            </a:prstGeom>
            <a:ln w="88900" cap="sq" cmpd="thickThin">
              <a:solidFill>
                <a:srgbClr val="000000"/>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674806B-6138-AF91-B9F7-F51FB1777BF0}"/>
                </a:ext>
              </a:extLst>
            </p:cNvPr>
            <p:cNvSpPr txBox="1"/>
            <p:nvPr/>
          </p:nvSpPr>
          <p:spPr>
            <a:xfrm rot="21421822">
              <a:off x="8940800" y="3943501"/>
              <a:ext cx="2438400" cy="307777"/>
            </a:xfrm>
            <a:prstGeom prst="rect">
              <a:avLst/>
            </a:prstGeom>
            <a:noFill/>
          </p:spPr>
          <p:txBody>
            <a:bodyPr wrap="square" rtlCol="0">
              <a:spAutoFit/>
            </a:bodyPr>
            <a:lstStyle/>
            <a:p>
              <a:pPr algn="ctr"/>
              <a:r>
                <a:rPr lang="en" sz="1400" b="1" dirty="0">
                  <a:solidFill>
                    <a:srgbClr val="FF0000"/>
                  </a:solidFill>
                </a:rPr>
                <a:t>LATERAN COVENANT</a:t>
              </a:r>
            </a:p>
          </p:txBody>
        </p:sp>
      </p:grpSp>
      <p:sp>
        <p:nvSpPr>
          <p:cNvPr id="14" name="CuadroTexto 13">
            <a:extLst>
              <a:ext uri="{FF2B5EF4-FFF2-40B4-BE49-F238E27FC236}">
                <a16:creationId xmlns:a16="http://schemas.microsoft.com/office/drawing/2014/main" id="{3D4DF862-4605-12AF-10DF-E8D336F68955}"/>
              </a:ext>
            </a:extLst>
          </p:cNvPr>
          <p:cNvSpPr txBox="1"/>
          <p:nvPr/>
        </p:nvSpPr>
        <p:spPr>
          <a:xfrm>
            <a:off x="122972" y="2341808"/>
            <a:ext cx="9002555" cy="1015663"/>
          </a:xfrm>
          <a:prstGeom prst="rect">
            <a:avLst/>
          </a:prstGeom>
          <a:noFill/>
        </p:spPr>
        <p:txBody>
          <a:bodyPr wrap="square">
            <a:spAutoFit/>
          </a:bodyPr>
          <a:lstStyle/>
          <a:p>
            <a:pPr>
              <a:spcBef>
                <a:spcPts val="600"/>
              </a:spcBef>
            </a:pPr>
            <a:r>
              <a:rPr lang="en" sz="2000" b="1" dirty="0"/>
              <a:t>Although the Pope maintained ownership of the Papal States until 1870, he finally lost all of his territory when the Kingdom of Italy was created. At that time, it seemed that the Church would never regain its former power.</a:t>
            </a:r>
          </a:p>
        </p:txBody>
      </p:sp>
      <p:sp>
        <p:nvSpPr>
          <p:cNvPr id="16" name="CuadroTexto 15">
            <a:extLst>
              <a:ext uri="{FF2B5EF4-FFF2-40B4-BE49-F238E27FC236}">
                <a16:creationId xmlns:a16="http://schemas.microsoft.com/office/drawing/2014/main" id="{9D93304A-290B-43FA-EEEC-C988D9FFEE26}"/>
              </a:ext>
            </a:extLst>
          </p:cNvPr>
          <p:cNvSpPr txBox="1"/>
          <p:nvPr/>
        </p:nvSpPr>
        <p:spPr>
          <a:xfrm>
            <a:off x="143452" y="3336378"/>
            <a:ext cx="9083675" cy="707886"/>
          </a:xfrm>
          <a:prstGeom prst="rect">
            <a:avLst/>
          </a:prstGeom>
          <a:noFill/>
        </p:spPr>
        <p:txBody>
          <a:bodyPr wrap="square">
            <a:spAutoFit/>
          </a:bodyPr>
          <a:lstStyle/>
          <a:p>
            <a:pPr>
              <a:spcBef>
                <a:spcPts val="600"/>
              </a:spcBef>
            </a:pPr>
            <a:r>
              <a:rPr lang="en" sz="2000" b="1" dirty="0"/>
              <a:t>In 1929, Vatican City was recognized as an independent state. The wound was beginning to heal. And what is going to happen from now on?</a:t>
            </a:r>
          </a:p>
        </p:txBody>
      </p:sp>
      <p:sp>
        <p:nvSpPr>
          <p:cNvPr id="18" name="CuadroTexto 17">
            <a:extLst>
              <a:ext uri="{FF2B5EF4-FFF2-40B4-BE49-F238E27FC236}">
                <a16:creationId xmlns:a16="http://schemas.microsoft.com/office/drawing/2014/main" id="{0D0DA037-45EA-37F4-8A17-1C709A549B64}"/>
              </a:ext>
            </a:extLst>
          </p:cNvPr>
          <p:cNvSpPr txBox="1"/>
          <p:nvPr/>
        </p:nvSpPr>
        <p:spPr>
          <a:xfrm>
            <a:off x="4304263" y="4023172"/>
            <a:ext cx="4424101" cy="2862322"/>
          </a:xfrm>
          <a:prstGeom prst="rect">
            <a:avLst/>
          </a:prstGeom>
          <a:noFill/>
        </p:spPr>
        <p:txBody>
          <a:bodyPr wrap="square">
            <a:spAutoFit/>
          </a:bodyPr>
          <a:lstStyle/>
          <a:p>
            <a:pPr>
              <a:spcBef>
                <a:spcPts val="600"/>
              </a:spcBef>
            </a:pPr>
            <a:r>
              <a:rPr lang="en" sz="2000" b="1" dirty="0"/>
              <a:t>As the final events unfold, a world leader will be sought to propose solutions to the global crisis. Among the package of solutions offered by the Papacy will undoubtedly include Sunday rest as a strong point for the union of families, peoples and nations.</a:t>
            </a:r>
          </a:p>
        </p:txBody>
      </p:sp>
      <p:grpSp>
        <p:nvGrpSpPr>
          <p:cNvPr id="20" name="Grupo 19">
            <a:extLst>
              <a:ext uri="{FF2B5EF4-FFF2-40B4-BE49-F238E27FC236}">
                <a16:creationId xmlns:a16="http://schemas.microsoft.com/office/drawing/2014/main" id="{910B1DD3-1592-5202-3D13-578B7B936F87}"/>
              </a:ext>
            </a:extLst>
          </p:cNvPr>
          <p:cNvGrpSpPr/>
          <p:nvPr/>
        </p:nvGrpSpPr>
        <p:grpSpPr>
          <a:xfrm>
            <a:off x="8728364" y="4023172"/>
            <a:ext cx="3340663" cy="2662494"/>
            <a:chOff x="8728364" y="4023172"/>
            <a:chExt cx="3340663" cy="2662494"/>
          </a:xfrm>
        </p:grpSpPr>
        <p:pic>
          <p:nvPicPr>
            <p:cNvPr id="12" name="Imagen 11" descr="Grupo de personas en un escenario&#10;&#10;Descripción generada automáticamente con confianza media">
              <a:extLst>
                <a:ext uri="{FF2B5EF4-FFF2-40B4-BE49-F238E27FC236}">
                  <a16:creationId xmlns:a16="http://schemas.microsoft.com/office/drawing/2014/main" id="{A2517234-A16B-3CB7-473A-897C5D2DF9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798"/>
            <a:stretch/>
          </p:blipFill>
          <p:spPr>
            <a:xfrm>
              <a:off x="8728364" y="4023172"/>
              <a:ext cx="3340663" cy="2662494"/>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2CB468BB-F5E0-78C7-F73F-78717AE107E5}"/>
                </a:ext>
              </a:extLst>
            </p:cNvPr>
            <p:cNvSpPr txBox="1"/>
            <p:nvPr/>
          </p:nvSpPr>
          <p:spPr>
            <a:xfrm>
              <a:off x="11500381" y="4086615"/>
              <a:ext cx="403828" cy="1357166"/>
            </a:xfrm>
            <a:prstGeom prst="rect">
              <a:avLst/>
            </a:prstGeom>
            <a:noFill/>
          </p:spPr>
          <p:txBody>
            <a:bodyPr vert="wordArtVert" wrap="none" rtlCol="0">
              <a:spAutoFit/>
            </a:bodyPr>
            <a:lstStyle/>
            <a:p>
              <a:r>
                <a:rPr lang="en" sz="1200" b="1" spc="-300" dirty="0">
                  <a:solidFill>
                    <a:schemeClr val="bg1"/>
                  </a:solidFill>
                  <a:effectLst>
                    <a:outerShdw blurRad="38100" dist="38100" dir="2700000" algn="tl">
                      <a:srgbClr val="000000">
                        <a:alpha val="43137"/>
                      </a:srgbClr>
                    </a:outerShdw>
                  </a:effectLst>
                </a:rPr>
                <a:t>SUNDAY</a:t>
              </a:r>
            </a:p>
          </p:txBody>
        </p:sp>
      </p:grpSp>
      <p:grpSp>
        <p:nvGrpSpPr>
          <p:cNvPr id="26" name="Grupo 25">
            <a:extLst>
              <a:ext uri="{FF2B5EF4-FFF2-40B4-BE49-F238E27FC236}">
                <a16:creationId xmlns:a16="http://schemas.microsoft.com/office/drawing/2014/main" id="{86E9C7D9-CF68-5A5D-AB9E-08DB7619F197}"/>
              </a:ext>
            </a:extLst>
          </p:cNvPr>
          <p:cNvGrpSpPr/>
          <p:nvPr/>
        </p:nvGrpSpPr>
        <p:grpSpPr>
          <a:xfrm>
            <a:off x="9247607" y="2221239"/>
            <a:ext cx="2800940" cy="1602105"/>
            <a:chOff x="9247607" y="2221239"/>
            <a:chExt cx="2800940" cy="1602105"/>
          </a:xfrm>
        </p:grpSpPr>
        <p:pic>
          <p:nvPicPr>
            <p:cNvPr id="24" name="Gráfico 23">
              <a:extLst>
                <a:ext uri="{FF2B5EF4-FFF2-40B4-BE49-F238E27FC236}">
                  <a16:creationId xmlns:a16="http://schemas.microsoft.com/office/drawing/2014/main" id="{A01D3E1F-6B95-F461-E375-87F9A7241491}"/>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247607" y="2221239"/>
              <a:ext cx="2800940" cy="1602105"/>
            </a:xfrm>
            <a:prstGeom prst="rect">
              <a:avLst/>
            </a:prstGeom>
            <a:effectLst>
              <a:outerShdw blurRad="50800" dist="38100" dir="2700000" algn="tl" rotWithShape="0">
                <a:prstClr val="black">
                  <a:alpha val="40000"/>
                </a:prstClr>
              </a:outerShdw>
            </a:effectLst>
          </p:spPr>
        </p:pic>
        <p:sp>
          <p:nvSpPr>
            <p:cNvPr id="25" name="CuadroTexto 24">
              <a:extLst>
                <a:ext uri="{FF2B5EF4-FFF2-40B4-BE49-F238E27FC236}">
                  <a16:creationId xmlns:a16="http://schemas.microsoft.com/office/drawing/2014/main" id="{DCE5819A-3CB5-FCB0-5513-63A6F8F6CA23}"/>
                </a:ext>
              </a:extLst>
            </p:cNvPr>
            <p:cNvSpPr txBox="1"/>
            <p:nvPr/>
          </p:nvSpPr>
          <p:spPr>
            <a:xfrm>
              <a:off x="10002662" y="2579054"/>
              <a:ext cx="1901547" cy="646331"/>
            </a:xfrm>
            <a:prstGeom prst="rect">
              <a:avLst/>
            </a:prstGeom>
            <a:noFill/>
          </p:spPr>
          <p:txBody>
            <a:bodyPr wrap="none" rtlCol="0">
              <a:prstTxWarp prst="textArchUp">
                <a:avLst/>
              </a:prstTxWarp>
              <a:spAutoFit/>
            </a:bodyPr>
            <a:lstStyle/>
            <a:p>
              <a:pPr algn="ctr"/>
              <a:r>
                <a:rPr lang="en" sz="1400" b="1" dirty="0"/>
                <a:t>KINGDOM OF ITALY</a:t>
              </a:r>
            </a:p>
            <a:p>
              <a:pPr algn="ctr"/>
              <a:r>
                <a:rPr lang="en" sz="1400" b="1" dirty="0"/>
                <a:t>1861-1946</a:t>
              </a:r>
            </a:p>
          </p:txBody>
        </p:sp>
      </p:grpSp>
    </p:spTree>
    <p:extLst>
      <p:ext uri="{BB962C8B-B14F-4D97-AF65-F5344CB8AC3E}">
        <p14:creationId xmlns:p14="http://schemas.microsoft.com/office/powerpoint/2010/main" val="235605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900" decel="100000" fill="hold"/>
                                        <p:tgtEl>
                                          <p:spTgt spid="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par>
                                <p:cTn id="38" presetID="14"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8"/>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0E2841"/>
      </a:dk2>
      <a:lt2>
        <a:srgbClr val="E8E8E8"/>
      </a:lt2>
      <a:accent1>
        <a:srgbClr val="FF7C80"/>
      </a:accent1>
      <a:accent2>
        <a:srgbClr val="669900"/>
      </a:accent2>
      <a:accent3>
        <a:srgbClr val="3366FF"/>
      </a:accent3>
      <a:accent4>
        <a:srgbClr val="FFFF66"/>
      </a:accent4>
      <a:accent5>
        <a:srgbClr val="A02B93"/>
      </a:accent5>
      <a:accent6>
        <a:srgbClr val="FF0000"/>
      </a:accent6>
      <a:hlink>
        <a:srgbClr val="CC99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669</TotalTime>
  <Words>1294</Words>
  <Application>Microsoft Office PowerPoint</Application>
  <PresentationFormat>Panorámica</PresentationFormat>
  <Paragraphs>56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vt:lpstr>
      <vt:lpstr>Comic Sans MS</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98</cp:revision>
  <dcterms:created xsi:type="dcterms:W3CDTF">2024-05-28T07:08:33Z</dcterms:created>
  <dcterms:modified xsi:type="dcterms:W3CDTF">2024-06-12T16:42:58Z</dcterms:modified>
</cp:coreProperties>
</file>