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4" r:id="rId4"/>
    <p:sldId id="257" r:id="rId5"/>
    <p:sldId id="258" r:id="rId6"/>
    <p:sldId id="259" r:id="rId7"/>
    <p:sldId id="301" r:id="rId8"/>
    <p:sldId id="261" r:id="rId9"/>
    <p:sldId id="262" r:id="rId10"/>
    <p:sldId id="302" r:id="rId11"/>
    <p:sldId id="264" r:id="rId12"/>
    <p:sldId id="303" r:id="rId13"/>
    <p:sldId id="300"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en" b="1" dirty="0">
              <a:effectLst/>
            </a:rPr>
            <a:t>There was a demon in the church. There are “tares” in the church, and we cannot distinguish them (Mt. 13:24-30).</a:t>
          </a:r>
          <a:endParaRPr lang="es-ES" dirty="0">
            <a:effectLst/>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en" b="1" dirty="0">
              <a:effectLst/>
            </a:rPr>
            <a:t>The demon knew who Jesus was, and looked for a way to neutralize His influence.</a:t>
          </a:r>
          <a:endParaRPr lang="es-ES" dirty="0">
            <a:effectLst/>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en" b="1" dirty="0">
              <a:effectLst/>
            </a:rPr>
            <a:t>Jesus ordered him to be silent. It was not the time to openly declare himself as the Messiah.</a:t>
          </a:r>
          <a:endParaRPr lang="es-ES" dirty="0">
            <a:effectLst/>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en" sz="2000" b="1" dirty="0">
              <a:effectLst>
                <a:outerShdw blurRad="38100" dist="38100" dir="2700000" algn="tl">
                  <a:srgbClr val="000000">
                    <a:alpha val="43137"/>
                  </a:srgbClr>
                </a:outerShdw>
              </a:effectLst>
            </a:rPr>
            <a:t>After healing him, he gave two orders with a double purpose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(Mk. 1:44)</a:t>
          </a: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en" sz="2000" b="1" dirty="0">
              <a:effectLst>
                <a:outerShdw blurRad="38100" dist="38100" dir="2700000" algn="tl">
                  <a:srgbClr val="000000">
                    <a:alpha val="43137"/>
                  </a:srgbClr>
                </a:outerShdw>
              </a:effectLst>
            </a:rPr>
            <a:t>Show yourself to the priests</a:t>
          </a: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en" sz="2000" b="1" dirty="0">
              <a:effectLst>
                <a:outerShdw blurRad="38100" dist="38100" dir="2700000" algn="tl">
                  <a:srgbClr val="000000">
                    <a:alpha val="43137"/>
                  </a:srgbClr>
                </a:outerShdw>
              </a:effectLst>
            </a:rPr>
            <a:t>He showed his respect for the law</a:t>
          </a: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en" sz="2000" b="1" dirty="0">
              <a:effectLst>
                <a:outerShdw blurRad="38100" dist="38100" dir="2700000" algn="tl">
                  <a:srgbClr val="000000">
                    <a:alpha val="43137"/>
                  </a:srgbClr>
                </a:outerShdw>
              </a:effectLst>
            </a:rPr>
            <a:t>It gave the priests the opportunity to accept him as the Messiah.</a:t>
          </a: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en" sz="2000" b="1" dirty="0">
              <a:effectLst>
                <a:outerShdw blurRad="38100" dist="38100" dir="2700000" algn="tl">
                  <a:srgbClr val="000000">
                    <a:alpha val="43137"/>
                  </a:srgbClr>
                </a:outerShdw>
              </a:effectLst>
            </a:rPr>
            <a:t>To silence</a:t>
          </a: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lang="en" sz="2000" b="1" dirty="0">
              <a:effectLst>
                <a:outerShdw blurRad="38100" dist="38100" dir="2700000" algn="tl">
                  <a:srgbClr val="000000">
                    <a:alpha val="43137"/>
                  </a:srgbClr>
                </a:outerShdw>
              </a:effectLst>
            </a:rPr>
            <a:t>He prevented the priests from being predisposed against the leper</a:t>
          </a: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a:lnSpc>
              <a:spcPts val="1800"/>
            </a:lnSpc>
            <a:spcAft>
              <a:spcPts val="0"/>
            </a:spcAft>
          </a:pPr>
          <a:r>
            <a:rPr lang="en" sz="2000" b="1" dirty="0">
              <a:effectLst>
                <a:outerShdw blurRad="38100" dist="38100" dir="2700000" algn="tl">
                  <a:srgbClr val="000000">
                    <a:alpha val="43137"/>
                  </a:srgbClr>
                </a:outerShdw>
              </a:effectLst>
            </a:rPr>
            <a:t>He avoided arousing messianic expectation in the crowds</a:t>
          </a: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846" y="129635"/>
          <a:ext cx="858978" cy="601284"/>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301430"/>
        <a:ext cx="601284" cy="257694"/>
      </dsp:txXfrm>
    </dsp:sp>
    <dsp:sp modelId="{1F1B129A-2439-447A-96BB-D71F763F95D4}">
      <dsp:nvSpPr>
        <dsp:cNvPr id="0" name=""/>
        <dsp:cNvSpPr/>
      </dsp:nvSpPr>
      <dsp:spPr>
        <a:xfrm rot="5400000">
          <a:off x="4619496" y="-4017423"/>
          <a:ext cx="558335" cy="8594760"/>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1">
                <a:lumMod val="50000"/>
              </a:schemeClr>
            </a:buClr>
            <a:buFont typeface="+mj-lt"/>
            <a:buAutoNum type="arabicPeriod"/>
          </a:pPr>
          <a:r>
            <a:rPr lang="en" sz="1700" b="1" kern="1200" dirty="0">
              <a:effectLst/>
            </a:rPr>
            <a:t>There was a demon in the church. There are “tares” in the church, and we cannot distinguish them (Mt. 13:24-30).</a:t>
          </a:r>
          <a:endParaRPr lang="es-ES" sz="1700" kern="1200" dirty="0">
            <a:effectLst/>
          </a:endParaRPr>
        </a:p>
      </dsp:txBody>
      <dsp:txXfrm rot="-5400000">
        <a:off x="601284" y="28045"/>
        <a:ext cx="8567504" cy="503823"/>
      </dsp:txXfrm>
    </dsp:sp>
    <dsp:sp modelId="{348BA8F0-75E9-46E8-9DDA-F69576D26EBF}">
      <dsp:nvSpPr>
        <dsp:cNvPr id="0" name=""/>
        <dsp:cNvSpPr/>
      </dsp:nvSpPr>
      <dsp:spPr>
        <a:xfrm rot="5400000">
          <a:off x="-128846" y="774655"/>
          <a:ext cx="858978" cy="601284"/>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1" y="946450"/>
        <a:ext cx="601284" cy="257694"/>
      </dsp:txXfrm>
    </dsp:sp>
    <dsp:sp modelId="{05BAB352-7CE5-4613-9F54-717DF064B952}">
      <dsp:nvSpPr>
        <dsp:cNvPr id="0" name=""/>
        <dsp:cNvSpPr/>
      </dsp:nvSpPr>
      <dsp:spPr>
        <a:xfrm rot="5400000">
          <a:off x="4619496" y="-3372403"/>
          <a:ext cx="558335" cy="8594760"/>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5">
                <a:lumMod val="50000"/>
              </a:schemeClr>
            </a:buClr>
            <a:buFont typeface="+mj-lt"/>
            <a:buAutoNum type="arabicPeriod" startAt="2"/>
          </a:pPr>
          <a:r>
            <a:rPr lang="en" sz="1700" b="1" kern="1200" dirty="0">
              <a:effectLst/>
            </a:rPr>
            <a:t>The demon knew who Jesus was, and looked for a way to neutralize His influence.</a:t>
          </a:r>
          <a:endParaRPr lang="es-ES" sz="1700" kern="1200" dirty="0">
            <a:effectLst/>
          </a:endParaRPr>
        </a:p>
      </dsp:txBody>
      <dsp:txXfrm rot="-5400000">
        <a:off x="601284" y="673065"/>
        <a:ext cx="8567504" cy="503823"/>
      </dsp:txXfrm>
    </dsp:sp>
    <dsp:sp modelId="{6FF5312E-9F45-469A-AF3A-453531A07A51}">
      <dsp:nvSpPr>
        <dsp:cNvPr id="0" name=""/>
        <dsp:cNvSpPr/>
      </dsp:nvSpPr>
      <dsp:spPr>
        <a:xfrm rot="5400000">
          <a:off x="-128846" y="1419675"/>
          <a:ext cx="858978" cy="601284"/>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1591470"/>
        <a:ext cx="601284" cy="257694"/>
      </dsp:txXfrm>
    </dsp:sp>
    <dsp:sp modelId="{BF7C7F0F-F87D-4A5C-BC55-BD9DC0A725C8}">
      <dsp:nvSpPr>
        <dsp:cNvPr id="0" name=""/>
        <dsp:cNvSpPr/>
      </dsp:nvSpPr>
      <dsp:spPr>
        <a:xfrm rot="5400000">
          <a:off x="4619496" y="-2727383"/>
          <a:ext cx="558335" cy="8594760"/>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6">
                <a:lumMod val="50000"/>
              </a:schemeClr>
            </a:buClr>
            <a:buFont typeface="+mj-lt"/>
            <a:buAutoNum type="arabicPeriod" startAt="3"/>
          </a:pPr>
          <a:r>
            <a:rPr lang="en" sz="1700" b="1" kern="1200" dirty="0">
              <a:effectLst/>
            </a:rPr>
            <a:t>Jesus ordered him to be silent. It was not the time to openly declare himself as the Messiah.</a:t>
          </a:r>
          <a:endParaRPr lang="es-ES" sz="1700" kern="1200" dirty="0">
            <a:effectLst/>
          </a:endParaRPr>
        </a:p>
      </dsp:txBody>
      <dsp:txXfrm rot="-5400000">
        <a:off x="601284" y="1318085"/>
        <a:ext cx="8567504" cy="50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75909" y="306263"/>
          <a:ext cx="175288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After healing him, he gave two orders with a double purpose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(Mk. 1:44)</a:t>
          </a:r>
        </a:p>
      </dsp:txBody>
      <dsp:txXfrm>
        <a:off x="127249" y="357603"/>
        <a:ext cx="1650208" cy="1877056"/>
      </dsp:txXfrm>
    </dsp:sp>
    <dsp:sp modelId="{B4EB38D3-D434-42DD-A2E1-C57F19950AAD}">
      <dsp:nvSpPr>
        <dsp:cNvPr id="0" name=""/>
        <dsp:cNvSpPr/>
      </dsp:nvSpPr>
      <dsp:spPr>
        <a:xfrm rot="18004364">
          <a:off x="1634474"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939583"/>
        <a:ext cx="38950" cy="38950"/>
      </dsp:txXfrm>
    </dsp:sp>
    <dsp:sp modelId="{3C0011EA-7A4C-4BF2-BF98-C9AE9B8378DB}">
      <dsp:nvSpPr>
        <dsp:cNvPr id="0" name=""/>
        <dsp:cNvSpPr/>
      </dsp:nvSpPr>
      <dsp:spPr>
        <a:xfrm>
          <a:off x="2219157"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Show yourself to the priests</a:t>
          </a:r>
        </a:p>
      </dsp:txBody>
      <dsp:txXfrm>
        <a:off x="2238801" y="306275"/>
        <a:ext cx="2275551" cy="631422"/>
      </dsp:txXfrm>
    </dsp:sp>
    <dsp:sp modelId="{A1CE3E22-5047-4ABA-84B2-009AC3F5FE6E}">
      <dsp:nvSpPr>
        <dsp:cNvPr id="0" name=""/>
        <dsp:cNvSpPr/>
      </dsp:nvSpPr>
      <dsp:spPr>
        <a:xfrm rot="18967813">
          <a:off x="4458439"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640" y="420822"/>
        <a:ext cx="27073" cy="27073"/>
      </dsp:txXfrm>
    </dsp:sp>
    <dsp:sp modelId="{00175583-3F81-48EA-8A88-0AD113377557}">
      <dsp:nvSpPr>
        <dsp:cNvPr id="0" name=""/>
        <dsp:cNvSpPr/>
      </dsp:nvSpPr>
      <dsp:spPr>
        <a:xfrm>
          <a:off x="4924356"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He showed his respect for the law</a:t>
          </a:r>
        </a:p>
      </dsp:txBody>
      <dsp:txXfrm>
        <a:off x="4938648" y="17049"/>
        <a:ext cx="5267673" cy="459365"/>
      </dsp:txXfrm>
    </dsp:sp>
    <dsp:sp modelId="{AAB14C4E-EB3F-4B63-A3E5-8C7FEFE744DE}">
      <dsp:nvSpPr>
        <dsp:cNvPr id="0" name=""/>
        <dsp:cNvSpPr/>
      </dsp:nvSpPr>
      <dsp:spPr>
        <a:xfrm rot="2142401">
          <a:off x="448881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7159" y="750254"/>
        <a:ext cx="24036" cy="24036"/>
      </dsp:txXfrm>
    </dsp:sp>
    <dsp:sp modelId="{818DD2AE-9A1C-483E-A733-B2B033A24460}">
      <dsp:nvSpPr>
        <dsp:cNvPr id="0" name=""/>
        <dsp:cNvSpPr/>
      </dsp:nvSpPr>
      <dsp:spPr>
        <a:xfrm>
          <a:off x="4924356"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It gave the priests the opportunity to accept him as the Messiah.</a:t>
          </a:r>
        </a:p>
      </dsp:txBody>
      <dsp:txXfrm>
        <a:off x="4944194" y="583737"/>
        <a:ext cx="5256581" cy="637641"/>
      </dsp:txXfrm>
    </dsp:sp>
    <dsp:sp modelId="{8EC96310-F468-49E7-87A0-EE785DBACD38}">
      <dsp:nvSpPr>
        <dsp:cNvPr id="0" name=""/>
        <dsp:cNvSpPr/>
      </dsp:nvSpPr>
      <dsp:spPr>
        <a:xfrm rot="3595636">
          <a:off x="1634474"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1613728"/>
        <a:ext cx="38950" cy="38950"/>
      </dsp:txXfrm>
    </dsp:sp>
    <dsp:sp modelId="{15DA4E20-7669-4312-A511-02D49C6300C9}">
      <dsp:nvSpPr>
        <dsp:cNvPr id="0" name=""/>
        <dsp:cNvSpPr/>
      </dsp:nvSpPr>
      <dsp:spPr>
        <a:xfrm>
          <a:off x="2219157"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To silence</a:t>
          </a:r>
        </a:p>
      </dsp:txBody>
      <dsp:txXfrm>
        <a:off x="2238801" y="1654564"/>
        <a:ext cx="2275551" cy="631422"/>
      </dsp:txXfrm>
    </dsp:sp>
    <dsp:sp modelId="{FD8E8B9F-AFB5-45E2-BE81-E69F72320E45}">
      <dsp:nvSpPr>
        <dsp:cNvPr id="0" name=""/>
        <dsp:cNvSpPr/>
      </dsp:nvSpPr>
      <dsp:spPr>
        <a:xfrm rot="18994565">
          <a:off x="4460441"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740" y="1772112"/>
        <a:ext cx="26873" cy="26873"/>
      </dsp:txXfrm>
    </dsp:sp>
    <dsp:sp modelId="{56B951E8-A7F9-4B70-9A57-099C2A28B372}">
      <dsp:nvSpPr>
        <dsp:cNvPr id="0" name=""/>
        <dsp:cNvSpPr/>
      </dsp:nvSpPr>
      <dsp:spPr>
        <a:xfrm>
          <a:off x="4924356"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He prevented the priests from being predisposed against the leper</a:t>
          </a:r>
        </a:p>
      </dsp:txBody>
      <dsp:txXfrm>
        <a:off x="4941134" y="1331186"/>
        <a:ext cx="5262701" cy="539271"/>
      </dsp:txXfrm>
    </dsp:sp>
    <dsp:sp modelId="{8F056144-A1FB-4626-BA89-593032624CAB}">
      <dsp:nvSpPr>
        <dsp:cNvPr id="0" name=""/>
        <dsp:cNvSpPr/>
      </dsp:nvSpPr>
      <dsp:spPr>
        <a:xfrm rot="2376402">
          <a:off x="447584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6510" y="2119113"/>
        <a:ext cx="25333" cy="25333"/>
      </dsp:txXfrm>
    </dsp:sp>
    <dsp:sp modelId="{91B1350E-9213-4139-A308-0BC93E757A3A}">
      <dsp:nvSpPr>
        <dsp:cNvPr id="0" name=""/>
        <dsp:cNvSpPr/>
      </dsp:nvSpPr>
      <dsp:spPr>
        <a:xfrm>
          <a:off x="4924356"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He avoided arousing messianic expectation in the crowds</a:t>
          </a:r>
        </a:p>
      </dsp:txBody>
      <dsp:txXfrm>
        <a:off x="4943854"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17/06/2024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a:p>
        </p:txBody>
      </p:sp>
    </p:spTree>
    <p:extLst>
      <p:ext uri="{BB962C8B-B14F-4D97-AF65-F5344CB8AC3E}">
        <p14:creationId xmlns:p14="http://schemas.microsoft.com/office/powerpoint/2010/main" val="17441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17/06/2024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17/06/2024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jpeg"/><Relationship Id="rId4" Type="http://schemas.openxmlformats.org/officeDocument/2006/relationships/diagramLayout" Target="../diagrams/layout2.xml"/><Relationship Id="rId9" Type="http://schemas.openxmlformats.org/officeDocument/2006/relationships/image" Target="../media/image43.jp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jpg"/><Relationship Id="rId4" Type="http://schemas.openxmlformats.org/officeDocument/2006/relationships/diagramLayout" Target="../diagrams/layout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7" Type="http://schemas.microsoft.com/office/2007/relationships/hdphoto" Target="../media/hdphoto2.wdp"/><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830997"/>
          </a:xfrm>
          <a:prstGeom prst="rect">
            <a:avLst/>
          </a:prstGeom>
          <a:noFill/>
        </p:spPr>
        <p:txBody>
          <a:bodyPr wrap="square" rtlCol="0">
            <a:spAutoFit/>
          </a:bodyPr>
          <a:lstStyle/>
          <a:p>
            <a:pPr algn="ctr"/>
            <a:r>
              <a:rPr lang="e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 DAY IN THE MINISTRY OF JESUS</a:t>
            </a:r>
          </a:p>
        </p:txBody>
      </p:sp>
      <p:sp>
        <p:nvSpPr>
          <p:cNvPr id="5" name="CuadroTexto 4">
            <a:extLst>
              <a:ext uri="{FF2B5EF4-FFF2-40B4-BE49-F238E27FC236}">
                <a16:creationId xmlns:a16="http://schemas.microsoft.com/office/drawing/2014/main" id="{77F6B5BD-44E6-E137-82D5-225F6AE8D5E2}"/>
              </a:ext>
            </a:extLst>
          </p:cNvPr>
          <p:cNvSpPr txBox="1"/>
          <p:nvPr/>
        </p:nvSpPr>
        <p:spPr>
          <a:xfrm>
            <a:off x="8632723" y="6374045"/>
            <a:ext cx="3482172" cy="338554"/>
          </a:xfrm>
          <a:prstGeom prst="rect">
            <a:avLst/>
          </a:prstGeom>
          <a:noFill/>
        </p:spPr>
        <p:txBody>
          <a:bodyPr wrap="none" rtlCol="0">
            <a:spAutoFit/>
          </a:bodyPr>
          <a:lstStyle/>
          <a:p>
            <a:pPr algn="r"/>
            <a:r>
              <a:rPr lang="en" sz="1600" b="1" dirty="0">
                <a:solidFill>
                  <a:srgbClr val="D4BDB0"/>
                </a:solidFill>
                <a:effectLst>
                  <a:outerShdw blurRad="38100" dist="38100" dir="2700000" algn="tl">
                    <a:srgbClr val="000000">
                      <a:alpha val="43137"/>
                    </a:srgbClr>
                  </a:outerShdw>
                </a:effectLst>
              </a:rPr>
              <a:t>Lesson 2 for July 13, 2024</a:t>
            </a: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31323" y="3566058"/>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en"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PRAY AND PREACH</a:t>
            </a:r>
          </a:p>
        </p:txBody>
      </p:sp>
      <p:sp>
        <p:nvSpPr>
          <p:cNvPr id="5" name="CuadroTexto 4">
            <a:extLst>
              <a:ext uri="{FF2B5EF4-FFF2-40B4-BE49-F238E27FC236}">
                <a16:creationId xmlns:a16="http://schemas.microsoft.com/office/drawing/2014/main" id="{013C1437-0A93-86C1-F92B-FAE394093D95}"/>
              </a:ext>
            </a:extLst>
          </p:cNvPr>
          <p:cNvSpPr txBox="1"/>
          <p:nvPr/>
        </p:nvSpPr>
        <p:spPr>
          <a:xfrm>
            <a:off x="3707842" y="563023"/>
            <a:ext cx="7791115"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Very early in the morning, while it was still dark, Jesus got up, left the house and went off to a solitary place, where he prayed</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(Mark 1:35)</a:t>
            </a: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340216"/>
            <a:ext cx="6998782" cy="1323439"/>
          </a:xfrm>
          <a:prstGeom prst="rect">
            <a:avLst/>
          </a:prstGeom>
          <a:noFill/>
        </p:spPr>
        <p:txBody>
          <a:bodyPr wrap="square" rtlCol="0">
            <a:spAutoFit/>
          </a:bodyPr>
          <a:lstStyle/>
          <a:p>
            <a:pPr>
              <a:spcBef>
                <a:spcPts val="600"/>
              </a:spcBef>
            </a:pPr>
            <a:r>
              <a:rPr lang="en" sz="2000" b="1" dirty="0"/>
              <a:t>On Sunday, the disciples waited for Jesus to preach in the city. But Jesus' plans were different. He was to benefit many others with his words and actions (Mark 1:36-39).</a:t>
            </a:r>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06118" y="154668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91" y="3765343"/>
            <a:ext cx="3681317"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431324" y="4564990"/>
            <a:ext cx="7598752" cy="1323439"/>
          </a:xfrm>
          <a:prstGeom prst="rect">
            <a:avLst/>
          </a:prstGeom>
          <a:noFill/>
        </p:spPr>
        <p:txBody>
          <a:bodyPr wrap="square">
            <a:spAutoFit/>
          </a:bodyPr>
          <a:lstStyle/>
          <a:p>
            <a:pPr>
              <a:spcBef>
                <a:spcPts val="600"/>
              </a:spcBef>
            </a:pPr>
            <a:r>
              <a:rPr lang="en" sz="2000" b="1" dirty="0"/>
              <a:t>Every day Jesus used to seek God in prayer, and he invites us to imitate him (Mark 6:46; Luke 3:21; 5:16; 9:18; 11:1; 18:1). In special situations, he even dedicated entire nights to prayer</a:t>
            </a:r>
            <a:br>
              <a:rPr lang="en" sz="2000" b="1" dirty="0"/>
            </a:br>
            <a:r>
              <a:rPr lang="en" sz="2000" b="1" dirty="0"/>
              <a:t>(Lk . 6:12-13; Mt. 14:21-23).</a:t>
            </a:r>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185791" y="2489584"/>
            <a:ext cx="6998782" cy="1015663"/>
          </a:xfrm>
          <a:prstGeom prst="rect">
            <a:avLst/>
          </a:prstGeom>
          <a:noFill/>
        </p:spPr>
        <p:txBody>
          <a:bodyPr wrap="square">
            <a:spAutoFit/>
          </a:bodyPr>
          <a:lstStyle/>
          <a:p>
            <a:pPr>
              <a:spcBef>
                <a:spcPts val="600"/>
              </a:spcBef>
            </a:pPr>
            <a:r>
              <a:rPr lang="en" sz="2000" b="1" dirty="0"/>
              <a:t>But Jesus was not acting on his own initiative. As usual, he had gone first to talk to his Father so that he could tell him what he had to do that day (Mk. 1:35; Jn. 8:28 ).</a:t>
            </a:r>
          </a:p>
        </p:txBody>
      </p:sp>
      <p:sp>
        <p:nvSpPr>
          <p:cNvPr id="9" name="CuadroTexto 8">
            <a:extLst>
              <a:ext uri="{FF2B5EF4-FFF2-40B4-BE49-F238E27FC236}">
                <a16:creationId xmlns:a16="http://schemas.microsoft.com/office/drawing/2014/main" id="{2BDA0610-0C72-A2DF-02CE-90CC805B91DB}"/>
              </a:ext>
            </a:extLst>
          </p:cNvPr>
          <p:cNvSpPr txBox="1"/>
          <p:nvPr/>
        </p:nvSpPr>
        <p:spPr>
          <a:xfrm>
            <a:off x="4431323" y="5818406"/>
            <a:ext cx="7598752" cy="1015663"/>
          </a:xfrm>
          <a:prstGeom prst="rect">
            <a:avLst/>
          </a:prstGeom>
          <a:noFill/>
        </p:spPr>
        <p:txBody>
          <a:bodyPr wrap="square">
            <a:spAutoFit/>
          </a:bodyPr>
          <a:lstStyle/>
          <a:p>
            <a:pPr>
              <a:spcBef>
                <a:spcPts val="600"/>
              </a:spcBef>
            </a:pPr>
            <a:r>
              <a:rPr lang="en" sz="2000" b="1" dirty="0"/>
              <a:t>Should we not, like Jesus, seek God every day in prayer to know his will? In special situations, won't we seek Him especially in prayer?</a:t>
            </a:r>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5715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HEAL AND RESPECT THE LAW</a:t>
            </a:r>
          </a:p>
        </p:txBody>
      </p:sp>
      <p:sp>
        <p:nvSpPr>
          <p:cNvPr id="5" name="CuadroTexto 4">
            <a:extLst>
              <a:ext uri="{FF2B5EF4-FFF2-40B4-BE49-F238E27FC236}">
                <a16:creationId xmlns:a16="http://schemas.microsoft.com/office/drawing/2014/main" id="{5597EA6D-9AC5-2835-324E-CCEF3A2715E3}"/>
              </a:ext>
            </a:extLst>
          </p:cNvPr>
          <p:cNvSpPr txBox="1"/>
          <p:nvPr/>
        </p:nvSpPr>
        <p:spPr>
          <a:xfrm>
            <a:off x="1185862" y="501313"/>
            <a:ext cx="1047273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See that you don’t tell this to anyone. But go, show yourself to the priest and offer the sacrifices that Moses commanded for your cleansing, as a testimony to them.</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(Mark 1:44)</a:t>
            </a:r>
          </a:p>
        </p:txBody>
      </p:sp>
      <p:sp>
        <p:nvSpPr>
          <p:cNvPr id="6" name="CuadroTexto 5">
            <a:extLst>
              <a:ext uri="{FF2B5EF4-FFF2-40B4-BE49-F238E27FC236}">
                <a16:creationId xmlns:a16="http://schemas.microsoft.com/office/drawing/2014/main" id="{541F02A2-EC5C-DE68-D7A4-6354ADD80172}"/>
              </a:ext>
            </a:extLst>
          </p:cNvPr>
          <p:cNvSpPr txBox="1"/>
          <p:nvPr/>
        </p:nvSpPr>
        <p:spPr>
          <a:xfrm>
            <a:off x="4211221" y="1293083"/>
            <a:ext cx="7952205" cy="707886"/>
          </a:xfrm>
          <a:prstGeom prst="rect">
            <a:avLst/>
          </a:prstGeom>
          <a:noFill/>
        </p:spPr>
        <p:txBody>
          <a:bodyPr wrap="square" rtlCol="0">
            <a:spAutoFit/>
          </a:bodyPr>
          <a:lstStyle/>
          <a:p>
            <a:pPr>
              <a:spcBef>
                <a:spcPts val="600"/>
              </a:spcBef>
            </a:pPr>
            <a:r>
              <a:rPr lang="en" sz="2000" b="1" dirty="0"/>
              <a:t>The leper, isolated from all human contact due to his illness, knelt before Jesus begging for healing (Lev. 13:45; Mark 1:40).</a:t>
            </a:r>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1429831931"/>
              </p:ext>
            </p:extLst>
          </p:nvPr>
        </p:nvGraphicFramePr>
        <p:xfrm>
          <a:off x="57151" y="4114801"/>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3350" y="1224617"/>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rotWithShape="1">
          <a:blip r:embed="rId9">
            <a:extLst>
              <a:ext uri="{28A0092B-C50C-407E-A947-70E740481C1C}">
                <a14:useLocalDpi xmlns:a14="http://schemas.microsoft.com/office/drawing/2010/main"/>
              </a:ext>
            </a:extLst>
          </a:blip>
          <a:srcRect l="6090" r="6090"/>
          <a:stretch/>
        </p:blipFill>
        <p:spPr>
          <a:xfrm>
            <a:off x="2222786" y="1224617"/>
            <a:ext cx="1930114"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4211221" y="3091101"/>
            <a:ext cx="7952205" cy="1015663"/>
          </a:xfrm>
          <a:prstGeom prst="rect">
            <a:avLst/>
          </a:prstGeom>
          <a:noFill/>
        </p:spPr>
        <p:txBody>
          <a:bodyPr wrap="square">
            <a:spAutoFit/>
          </a:bodyPr>
          <a:lstStyle/>
          <a:p>
            <a:pPr>
              <a:spcBef>
                <a:spcPts val="600"/>
              </a:spcBef>
            </a:pPr>
            <a:r>
              <a:rPr lang="en" sz="2000" b="1" dirty="0"/>
              <a:t>As we come to Jesus with our sins and filth, He will not depart from us. He will give us forgiveness and healing, making us clean like Him.</a:t>
            </a:r>
          </a:p>
        </p:txBody>
      </p:sp>
      <p:sp>
        <p:nvSpPr>
          <p:cNvPr id="11" name="CuadroTexto 10">
            <a:extLst>
              <a:ext uri="{FF2B5EF4-FFF2-40B4-BE49-F238E27FC236}">
                <a16:creationId xmlns:a16="http://schemas.microsoft.com/office/drawing/2014/main" id="{533DF14B-6BB8-A3FD-6236-169E3A59CE2A}"/>
              </a:ext>
            </a:extLst>
          </p:cNvPr>
          <p:cNvSpPr txBox="1"/>
          <p:nvPr/>
        </p:nvSpPr>
        <p:spPr>
          <a:xfrm>
            <a:off x="4210050" y="2013451"/>
            <a:ext cx="7981950" cy="1015663"/>
          </a:xfrm>
          <a:prstGeom prst="rect">
            <a:avLst/>
          </a:prstGeom>
          <a:noFill/>
        </p:spPr>
        <p:txBody>
          <a:bodyPr wrap="square">
            <a:spAutoFit/>
          </a:bodyPr>
          <a:lstStyle/>
          <a:p>
            <a:pPr>
              <a:spcBef>
                <a:spcPts val="600"/>
              </a:spcBef>
            </a:pPr>
            <a:r>
              <a:rPr lang="en" sz="2000" b="1" dirty="0"/>
              <a:t>In front of the crowd, Jesus does something contrary to the law: he touches the leper and therefore becomes unclean. But, instead of receiving the leper's uncleanness, the leper received Jesus' healing.</a:t>
            </a:r>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59" dur="500"/>
                                        <p:tgtEl>
                                          <p:spTgt spid="2">
                                            <p:graphicEl>
                                              <a:dgm id="{B4EB38D3-D434-42DD-A2E1-C57F19950AA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67" dur="500"/>
                                        <p:tgtEl>
                                          <p:spTgt spid="2">
                                            <p:graphicEl>
                                              <a:dgm id="{A1CE3E22-5047-4ABA-84B2-009AC3F5FE6E}"/>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5" dur="500"/>
                                        <p:tgtEl>
                                          <p:spTgt spid="2">
                                            <p:graphicEl>
                                              <a:dgm id="{AAB14C4E-EB3F-4B63-A3E5-8C7FEFE744DE}"/>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3" dur="500"/>
                                        <p:tgtEl>
                                          <p:spTgt spid="2">
                                            <p:graphicEl>
                                              <a:dgm id="{8EC96310-F468-49E7-87A0-EE785DBACD38}"/>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1" dur="500"/>
                                        <p:tgtEl>
                                          <p:spTgt spid="2">
                                            <p:graphicEl>
                                              <a:dgm id="{FD8E8B9F-AFB5-45E2-BE81-E69F72320E45}"/>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99" dur="500"/>
                                        <p:tgtEl>
                                          <p:spTgt spid="2">
                                            <p:graphicEl>
                                              <a:dgm id="{8F056144-A1FB-4626-BA89-593032624CAB}"/>
                                            </p:graphic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400174" y="401885"/>
            <a:ext cx="9563101" cy="6001643"/>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en-US" sz="3200" b="1" dirty="0">
                <a:latin typeface="Constantia" panose="02030602050306030303" pitchFamily="18" charset="0"/>
              </a:rPr>
              <a:t>The Saviour’s life on earth was not an easy one. But He never grew tired of working to save lost people. He lived an unselfish life from His birth until His death. He did not try to be free from hard work and tiring journeys. He said that the Son of man “did not come to be served, but to serve and to give his life to redeem many people.” Matthew 20:28. This was the one great aim of His life. Everything else was less important. To do God’s will and to finish His work was like food and drink to Him. There was no thought of self in His work</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F693C611-51F3-CD44-16A8-1974BD8C0FE1}"/>
              </a:ext>
            </a:extLst>
          </p:cNvPr>
          <p:cNvSpPr txBox="1"/>
          <p:nvPr/>
        </p:nvSpPr>
        <p:spPr>
          <a:xfrm>
            <a:off x="8234195" y="6029325"/>
            <a:ext cx="2729080" cy="338554"/>
          </a:xfrm>
          <a:prstGeom prst="rect">
            <a:avLst/>
          </a:prstGeom>
          <a:noFill/>
        </p:spPr>
        <p:txBody>
          <a:bodyPr wrap="none" rtlCol="0">
            <a:spAutoFit/>
          </a:bodyPr>
          <a:lstStyle/>
          <a:p>
            <a:pPr algn="r"/>
            <a:r>
              <a:rPr lang="en" sz="1600" b="1" dirty="0"/>
              <a:t>EGW (</a:t>
            </a:r>
            <a:r>
              <a:rPr lang="en-US" sz="1600" b="1" dirty="0"/>
              <a:t>Steps to Christ</a:t>
            </a:r>
            <a:r>
              <a:rPr lang="en" sz="1600" b="1" dirty="0"/>
              <a:t>, pg. 77)</a:t>
            </a: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76200" y="308113"/>
            <a:ext cx="4438649" cy="6241773"/>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a:t>
            </a:r>
            <a:r>
              <a:rPr kumimoji="0" lang="en-U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Then Jesus said to them, ‘Follow Me, and I will make you become fishers of men’ </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(Mark 1:17, </a:t>
            </a:r>
            <a:r>
              <a:rPr kumimoji="0" lang="es-ES" sz="20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NKJV</a:t>
            </a:r>
            <a:r>
              <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152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6096000" y="3317620"/>
            <a:ext cx="609600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7B0AEC"/>
                </a:solidFill>
              </a:rPr>
              <a:t>Special activities:</a:t>
            </a:r>
          </a:p>
          <a:p>
            <a:pPr lvl="1">
              <a:spcBef>
                <a:spcPts val="600"/>
              </a:spcBef>
            </a:pPr>
            <a:r>
              <a:rPr lang="en" sz="2000" b="1" dirty="0"/>
              <a:t>Call disciples. Mark 1:16-20.</a:t>
            </a:r>
          </a:p>
          <a:p>
            <a:pPr>
              <a:spcBef>
                <a:spcPts val="1800"/>
              </a:spcBef>
            </a:pPr>
            <a:r>
              <a:rPr lang="en" sz="2000" b="1" dirty="0">
                <a:solidFill>
                  <a:srgbClr val="B81111"/>
                </a:solidFill>
              </a:rPr>
              <a:t>Activities on </a:t>
            </a:r>
            <a:r>
              <a:rPr lang="en-US" sz="2000" b="1" dirty="0">
                <a:solidFill>
                  <a:srgbClr val="B81111"/>
                </a:solidFill>
              </a:rPr>
              <a:t>Sabbath</a:t>
            </a:r>
            <a:r>
              <a:rPr lang="en" sz="2000" b="1" dirty="0">
                <a:solidFill>
                  <a:srgbClr val="B81111"/>
                </a:solidFill>
              </a:rPr>
              <a:t>:</a:t>
            </a:r>
          </a:p>
          <a:p>
            <a:pPr lvl="1">
              <a:spcBef>
                <a:spcPts val="600"/>
              </a:spcBef>
            </a:pPr>
            <a:r>
              <a:rPr lang="en" sz="2000" b="1" dirty="0"/>
              <a:t>Preach in the synagogue. Mark 1:21-28.</a:t>
            </a:r>
          </a:p>
          <a:p>
            <a:pPr lvl="1">
              <a:spcBef>
                <a:spcPts val="600"/>
              </a:spcBef>
            </a:pPr>
            <a:r>
              <a:rPr lang="en" sz="2000" b="1" dirty="0"/>
              <a:t>Heal. Mark 1:29-34.</a:t>
            </a:r>
          </a:p>
          <a:p>
            <a:pPr>
              <a:spcBef>
                <a:spcPts val="1800"/>
              </a:spcBef>
            </a:pPr>
            <a:r>
              <a:rPr lang="en" sz="2000" b="1" dirty="0">
                <a:solidFill>
                  <a:srgbClr val="29870C"/>
                </a:solidFill>
              </a:rPr>
              <a:t>Daily activities:</a:t>
            </a:r>
          </a:p>
          <a:p>
            <a:pPr lvl="1">
              <a:spcBef>
                <a:spcPts val="600"/>
              </a:spcBef>
            </a:pPr>
            <a:r>
              <a:rPr lang="en" sz="2000" b="1" dirty="0"/>
              <a:t>Pray and preach. Mark 1:35-39.</a:t>
            </a:r>
          </a:p>
          <a:p>
            <a:pPr lvl="1">
              <a:spcBef>
                <a:spcPts val="600"/>
              </a:spcBef>
            </a:pPr>
            <a:r>
              <a:rPr lang="en" sz="2000" b="1" dirty="0"/>
              <a:t>Heal and respect the Law. Mark 1:40-45.</a:t>
            </a:r>
          </a:p>
        </p:txBody>
      </p:sp>
      <p:sp>
        <p:nvSpPr>
          <p:cNvPr id="3" name="CuadroTexto 2">
            <a:extLst>
              <a:ext uri="{FF2B5EF4-FFF2-40B4-BE49-F238E27FC236}">
                <a16:creationId xmlns:a16="http://schemas.microsoft.com/office/drawing/2014/main" id="{982E60F8-E6A2-3EF4-6133-6ECEE6A9592D}"/>
              </a:ext>
            </a:extLst>
          </p:cNvPr>
          <p:cNvSpPr txBox="1"/>
          <p:nvPr/>
        </p:nvSpPr>
        <p:spPr>
          <a:xfrm>
            <a:off x="352425" y="200025"/>
            <a:ext cx="6457950" cy="707886"/>
          </a:xfrm>
          <a:prstGeom prst="rect">
            <a:avLst/>
          </a:prstGeom>
          <a:noFill/>
        </p:spPr>
        <p:txBody>
          <a:bodyPr wrap="square" rtlCol="0">
            <a:spAutoFit/>
          </a:bodyPr>
          <a:lstStyle/>
          <a:p>
            <a:pPr>
              <a:spcBef>
                <a:spcPts val="600"/>
              </a:spcBef>
            </a:pPr>
            <a:r>
              <a:rPr lang="en" sz="2000" b="1" dirty="0"/>
              <a:t>What would a day in the life of Jesus be like? What if we accompanied him for a full week?</a:t>
            </a:r>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265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6232"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2273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273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596911" y="555726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596911" y="336277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5597049" y="428168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264348"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264348"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264348" y="505866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264348" y="466855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264348" y="3759509"/>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352425" y="1605541"/>
            <a:ext cx="6457950" cy="1015663"/>
          </a:xfrm>
          <a:prstGeom prst="rect">
            <a:avLst/>
          </a:prstGeom>
          <a:noFill/>
        </p:spPr>
        <p:txBody>
          <a:bodyPr wrap="square">
            <a:spAutoFit/>
          </a:bodyPr>
          <a:lstStyle/>
          <a:p>
            <a:pPr>
              <a:spcBef>
                <a:spcPts val="600"/>
              </a:spcBef>
            </a:pPr>
            <a:r>
              <a:rPr lang="en" sz="2000" b="1" dirty="0"/>
              <a:t>We will accompany Jesus by calling a group of fishermen to follow him full time; enjoying a busy </a:t>
            </a:r>
            <a:r>
              <a:rPr lang="en-US" sz="2000" b="1" dirty="0"/>
              <a:t>Sabbath day</a:t>
            </a:r>
            <a:r>
              <a:rPr lang="en" sz="2000" b="1" dirty="0"/>
              <a:t>; and, finally, we will see what their daily customs were.</a:t>
            </a:r>
          </a:p>
        </p:txBody>
      </p:sp>
      <p:sp>
        <p:nvSpPr>
          <p:cNvPr id="10" name="CuadroTexto 9">
            <a:extLst>
              <a:ext uri="{FF2B5EF4-FFF2-40B4-BE49-F238E27FC236}">
                <a16:creationId xmlns:a16="http://schemas.microsoft.com/office/drawing/2014/main" id="{EE025ACE-C457-5DF8-71B0-FBADCE2DDCBE}"/>
              </a:ext>
            </a:extLst>
          </p:cNvPr>
          <p:cNvSpPr txBox="1"/>
          <p:nvPr/>
        </p:nvSpPr>
        <p:spPr>
          <a:xfrm>
            <a:off x="352425" y="903390"/>
            <a:ext cx="6457950" cy="707886"/>
          </a:xfrm>
          <a:prstGeom prst="rect">
            <a:avLst/>
          </a:prstGeom>
          <a:noFill/>
        </p:spPr>
        <p:txBody>
          <a:bodyPr wrap="square">
            <a:spAutoFit/>
          </a:bodyPr>
          <a:lstStyle/>
          <a:p>
            <a:pPr>
              <a:spcBef>
                <a:spcPts val="600"/>
              </a:spcBef>
            </a:pPr>
            <a:r>
              <a:rPr lang="en" sz="2000" b="1" dirty="0"/>
              <a:t>Mark helps us live this experience in the last part of his first chapter (Mark 1:16-45).</a:t>
            </a:r>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
                                            <p:txEl>
                                              <p:pRg st="3" end="3"/>
                                            </p:txEl>
                                          </p:spTgt>
                                        </p:tgtEl>
                                        <p:attrNameLst>
                                          <p:attrName>style.visibility</p:attrName>
                                        </p:attrNameLst>
                                      </p:cBhvr>
                                      <p:to>
                                        <p:strVal val="visible"/>
                                      </p:to>
                                    </p:set>
                                    <p:animEffect transition="in" filter="wipe(left)">
                                      <p:cBhvr>
                                        <p:cTn id="111" dur="500"/>
                                        <p:tgtEl>
                                          <p:spTgt spid="2">
                                            <p:txEl>
                                              <p:pRg st="3" end="3"/>
                                            </p:txEl>
                                          </p:spTgt>
                                        </p:tgtEl>
                                      </p:cBhvr>
                                    </p:animEffect>
                                  </p:childTnLst>
                                </p:cTn>
                              </p:par>
                            </p:childTnLst>
                          </p:cTn>
                        </p:par>
                        <p:par>
                          <p:cTn id="112" fill="hold">
                            <p:stCondLst>
                              <p:cond delay="2000"/>
                            </p:stCondLst>
                            <p:childTnLst>
                              <p:par>
                                <p:cTn id="113" presetID="26"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145">
                                          <p:stCondLst>
                                            <p:cond delay="0"/>
                                          </p:stCondLst>
                                        </p:cTn>
                                        <p:tgtEl>
                                          <p:spTgt spid="34"/>
                                        </p:tgtEl>
                                      </p:cBhvr>
                                    </p:animEffect>
                                    <p:anim calcmode="lin" valueType="num">
                                      <p:cBhvr>
                                        <p:cTn id="116"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9"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20"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1" dur="7">
                                          <p:stCondLst>
                                            <p:cond delay="162"/>
                                          </p:stCondLst>
                                        </p:cTn>
                                        <p:tgtEl>
                                          <p:spTgt spid="34"/>
                                        </p:tgtEl>
                                      </p:cBhvr>
                                      <p:to x="100000" y="60000"/>
                                    </p:animScale>
                                    <p:animScale>
                                      <p:cBhvr>
                                        <p:cTn id="122" dur="41" decel="50000">
                                          <p:stCondLst>
                                            <p:cond delay="169"/>
                                          </p:stCondLst>
                                        </p:cTn>
                                        <p:tgtEl>
                                          <p:spTgt spid="34"/>
                                        </p:tgtEl>
                                      </p:cBhvr>
                                      <p:to x="100000" y="100000"/>
                                    </p:animScale>
                                    <p:animScale>
                                      <p:cBhvr>
                                        <p:cTn id="123" dur="7">
                                          <p:stCondLst>
                                            <p:cond delay="328"/>
                                          </p:stCondLst>
                                        </p:cTn>
                                        <p:tgtEl>
                                          <p:spTgt spid="34"/>
                                        </p:tgtEl>
                                      </p:cBhvr>
                                      <p:to x="100000" y="80000"/>
                                    </p:animScale>
                                    <p:animScale>
                                      <p:cBhvr>
                                        <p:cTn id="124" dur="41" decel="50000">
                                          <p:stCondLst>
                                            <p:cond delay="335"/>
                                          </p:stCondLst>
                                        </p:cTn>
                                        <p:tgtEl>
                                          <p:spTgt spid="34"/>
                                        </p:tgtEl>
                                      </p:cBhvr>
                                      <p:to x="100000" y="100000"/>
                                    </p:animScale>
                                    <p:animScale>
                                      <p:cBhvr>
                                        <p:cTn id="125" dur="7">
                                          <p:stCondLst>
                                            <p:cond delay="410"/>
                                          </p:stCondLst>
                                        </p:cTn>
                                        <p:tgtEl>
                                          <p:spTgt spid="34"/>
                                        </p:tgtEl>
                                      </p:cBhvr>
                                      <p:to x="100000" y="90000"/>
                                    </p:animScale>
                                    <p:animScale>
                                      <p:cBhvr>
                                        <p:cTn id="126" dur="41" decel="50000">
                                          <p:stCondLst>
                                            <p:cond delay="417"/>
                                          </p:stCondLst>
                                        </p:cTn>
                                        <p:tgtEl>
                                          <p:spTgt spid="34"/>
                                        </p:tgtEl>
                                      </p:cBhvr>
                                      <p:to x="100000" y="100000"/>
                                    </p:animScale>
                                    <p:animScale>
                                      <p:cBhvr>
                                        <p:cTn id="127" dur="7">
                                          <p:stCondLst>
                                            <p:cond delay="452"/>
                                          </p:stCondLst>
                                        </p:cTn>
                                        <p:tgtEl>
                                          <p:spTgt spid="34"/>
                                        </p:tgtEl>
                                      </p:cBhvr>
                                      <p:to x="100000" y="95000"/>
                                    </p:animScale>
                                    <p:animScale>
                                      <p:cBhvr>
                                        <p:cTn id="128" dur="41" decel="50000">
                                          <p:stCondLst>
                                            <p:cond delay="459"/>
                                          </p:stCondLst>
                                        </p:cTn>
                                        <p:tgtEl>
                                          <p:spTgt spid="34"/>
                                        </p:tgtEl>
                                      </p:cBhvr>
                                      <p:to x="100000" y="100000"/>
                                    </p:animScale>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4" end="4"/>
                                            </p:txEl>
                                          </p:spTgt>
                                        </p:tgtEl>
                                        <p:attrNameLst>
                                          <p:attrName>style.visibility</p:attrName>
                                        </p:attrNameLst>
                                      </p:cBhvr>
                                      <p:to>
                                        <p:strVal val="visible"/>
                                      </p:to>
                                    </p:set>
                                    <p:animEffect transition="in" filter="wipe(left)">
                                      <p:cBhvr>
                                        <p:cTn id="132" dur="500"/>
                                        <p:tgtEl>
                                          <p:spTgt spid="2">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3" presetClass="entr" presetSubtype="32"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strVal val="4*#ppt_w"/>
                                          </p:val>
                                        </p:tav>
                                        <p:tav tm="100000">
                                          <p:val>
                                            <p:strVal val="#ppt_w"/>
                                          </p:val>
                                        </p:tav>
                                      </p:tavLst>
                                    </p:anim>
                                    <p:anim calcmode="lin" valueType="num">
                                      <p:cBhvr>
                                        <p:cTn id="138" dur="500" fill="hold"/>
                                        <p:tgtEl>
                                          <p:spTgt spid="23"/>
                                        </p:tgtEl>
                                        <p:attrNameLst>
                                          <p:attrName>ppt_h</p:attrName>
                                        </p:attrNameLst>
                                      </p:cBhvr>
                                      <p:tavLst>
                                        <p:tav tm="0">
                                          <p:val>
                                            <p:strVal val="4*#ppt_h"/>
                                          </p:val>
                                        </p:tav>
                                        <p:tav tm="100000">
                                          <p:val>
                                            <p:strVal val="#ppt_h"/>
                                          </p:val>
                                        </p:tav>
                                      </p:tavLst>
                                    </p:anim>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animEffect transition="in" filter="wipe(left)">
                                      <p:cBhvr>
                                        <p:cTn id="142" dur="500"/>
                                        <p:tgtEl>
                                          <p:spTgt spid="2">
                                            <p:txEl>
                                              <p:pRg st="5" end="5"/>
                                            </p:txEl>
                                          </p:spTgt>
                                        </p:tgtEl>
                                      </p:cBhvr>
                                    </p:animEffect>
                                  </p:childTnLst>
                                </p:cTn>
                              </p:par>
                            </p:childTnLst>
                          </p:cTn>
                        </p:par>
                        <p:par>
                          <p:cTn id="143" fill="hold">
                            <p:stCondLst>
                              <p:cond delay="1000"/>
                            </p:stCondLst>
                            <p:childTnLst>
                              <p:par>
                                <p:cTn id="144" presetID="26"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145">
                                          <p:stCondLst>
                                            <p:cond delay="0"/>
                                          </p:stCondLst>
                                        </p:cTn>
                                        <p:tgtEl>
                                          <p:spTgt spid="33"/>
                                        </p:tgtEl>
                                      </p:cBhvr>
                                    </p:animEffect>
                                    <p:anim calcmode="lin" valueType="num">
                                      <p:cBhvr>
                                        <p:cTn id="147"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2" dur="7">
                                          <p:stCondLst>
                                            <p:cond delay="162"/>
                                          </p:stCondLst>
                                        </p:cTn>
                                        <p:tgtEl>
                                          <p:spTgt spid="33"/>
                                        </p:tgtEl>
                                      </p:cBhvr>
                                      <p:to x="100000" y="60000"/>
                                    </p:animScale>
                                    <p:animScale>
                                      <p:cBhvr>
                                        <p:cTn id="153" dur="41" decel="50000">
                                          <p:stCondLst>
                                            <p:cond delay="169"/>
                                          </p:stCondLst>
                                        </p:cTn>
                                        <p:tgtEl>
                                          <p:spTgt spid="33"/>
                                        </p:tgtEl>
                                      </p:cBhvr>
                                      <p:to x="100000" y="100000"/>
                                    </p:animScale>
                                    <p:animScale>
                                      <p:cBhvr>
                                        <p:cTn id="154" dur="7">
                                          <p:stCondLst>
                                            <p:cond delay="328"/>
                                          </p:stCondLst>
                                        </p:cTn>
                                        <p:tgtEl>
                                          <p:spTgt spid="33"/>
                                        </p:tgtEl>
                                      </p:cBhvr>
                                      <p:to x="100000" y="80000"/>
                                    </p:animScale>
                                    <p:animScale>
                                      <p:cBhvr>
                                        <p:cTn id="155" dur="41" decel="50000">
                                          <p:stCondLst>
                                            <p:cond delay="335"/>
                                          </p:stCondLst>
                                        </p:cTn>
                                        <p:tgtEl>
                                          <p:spTgt spid="33"/>
                                        </p:tgtEl>
                                      </p:cBhvr>
                                      <p:to x="100000" y="100000"/>
                                    </p:animScale>
                                    <p:animScale>
                                      <p:cBhvr>
                                        <p:cTn id="156" dur="7">
                                          <p:stCondLst>
                                            <p:cond delay="410"/>
                                          </p:stCondLst>
                                        </p:cTn>
                                        <p:tgtEl>
                                          <p:spTgt spid="33"/>
                                        </p:tgtEl>
                                      </p:cBhvr>
                                      <p:to x="100000" y="90000"/>
                                    </p:animScale>
                                    <p:animScale>
                                      <p:cBhvr>
                                        <p:cTn id="157" dur="41" decel="50000">
                                          <p:stCondLst>
                                            <p:cond delay="417"/>
                                          </p:stCondLst>
                                        </p:cTn>
                                        <p:tgtEl>
                                          <p:spTgt spid="33"/>
                                        </p:tgtEl>
                                      </p:cBhvr>
                                      <p:to x="100000" y="100000"/>
                                    </p:animScale>
                                    <p:animScale>
                                      <p:cBhvr>
                                        <p:cTn id="158" dur="7">
                                          <p:stCondLst>
                                            <p:cond delay="452"/>
                                          </p:stCondLst>
                                        </p:cTn>
                                        <p:tgtEl>
                                          <p:spTgt spid="33"/>
                                        </p:tgtEl>
                                      </p:cBhvr>
                                      <p:to x="100000" y="95000"/>
                                    </p:animScale>
                                    <p:animScale>
                                      <p:cBhvr>
                                        <p:cTn id="159" dur="41" decel="50000">
                                          <p:stCondLst>
                                            <p:cond delay="459"/>
                                          </p:stCondLst>
                                        </p:cTn>
                                        <p:tgtEl>
                                          <p:spTgt spid="33"/>
                                        </p:tgtEl>
                                      </p:cBhvr>
                                      <p:to x="100000" y="100000"/>
                                    </p:animScale>
                                  </p:childTnLst>
                                </p:cTn>
                              </p:par>
                            </p:childTnLst>
                          </p:cTn>
                        </p:par>
                        <p:par>
                          <p:cTn id="160" fill="hold">
                            <p:stCondLst>
                              <p:cond delay="1500"/>
                            </p:stCondLst>
                            <p:childTnLst>
                              <p:par>
                                <p:cTn id="161" presetID="22" presetClass="entr" presetSubtype="8" fill="hold" grpId="0" nodeType="afterEffect">
                                  <p:stCondLst>
                                    <p:cond delay="0"/>
                                  </p:stCondLst>
                                  <p:childTnLst>
                                    <p:set>
                                      <p:cBhvr>
                                        <p:cTn id="162" dur="1" fill="hold">
                                          <p:stCondLst>
                                            <p:cond delay="0"/>
                                          </p:stCondLst>
                                        </p:cTn>
                                        <p:tgtEl>
                                          <p:spTgt spid="2">
                                            <p:txEl>
                                              <p:pRg st="6" end="6"/>
                                            </p:txEl>
                                          </p:spTgt>
                                        </p:tgtEl>
                                        <p:attrNameLst>
                                          <p:attrName>style.visibility</p:attrName>
                                        </p:attrNameLst>
                                      </p:cBhvr>
                                      <p:to>
                                        <p:strVal val="visible"/>
                                      </p:to>
                                    </p:set>
                                    <p:animEffect transition="in" filter="wipe(left)">
                                      <p:cBhvr>
                                        <p:cTn id="163" dur="500"/>
                                        <p:tgtEl>
                                          <p:spTgt spid="2">
                                            <p:txEl>
                                              <p:pRg st="6" end="6"/>
                                            </p:txEl>
                                          </p:spTgt>
                                        </p:tgtEl>
                                      </p:cBhvr>
                                    </p:animEffect>
                                  </p:childTnLst>
                                </p:cTn>
                              </p:par>
                            </p:childTnLst>
                          </p:cTn>
                        </p:par>
                        <p:par>
                          <p:cTn id="164" fill="hold">
                            <p:stCondLst>
                              <p:cond delay="2000"/>
                            </p:stCondLst>
                            <p:childTnLst>
                              <p:par>
                                <p:cTn id="165" presetID="26" presetClass="entr" presetSubtype="0" fill="hold" nodeType="after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down)">
                                      <p:cBhvr>
                                        <p:cTn id="167" dur="145">
                                          <p:stCondLst>
                                            <p:cond delay="0"/>
                                          </p:stCondLst>
                                        </p:cTn>
                                        <p:tgtEl>
                                          <p:spTgt spid="32"/>
                                        </p:tgtEl>
                                      </p:cBhvr>
                                    </p:animEffect>
                                    <p:anim calcmode="lin" valueType="num">
                                      <p:cBhvr>
                                        <p:cTn id="168"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3" dur="7">
                                          <p:stCondLst>
                                            <p:cond delay="162"/>
                                          </p:stCondLst>
                                        </p:cTn>
                                        <p:tgtEl>
                                          <p:spTgt spid="32"/>
                                        </p:tgtEl>
                                      </p:cBhvr>
                                      <p:to x="100000" y="60000"/>
                                    </p:animScale>
                                    <p:animScale>
                                      <p:cBhvr>
                                        <p:cTn id="174" dur="41" decel="50000">
                                          <p:stCondLst>
                                            <p:cond delay="169"/>
                                          </p:stCondLst>
                                        </p:cTn>
                                        <p:tgtEl>
                                          <p:spTgt spid="32"/>
                                        </p:tgtEl>
                                      </p:cBhvr>
                                      <p:to x="100000" y="100000"/>
                                    </p:animScale>
                                    <p:animScale>
                                      <p:cBhvr>
                                        <p:cTn id="175" dur="7">
                                          <p:stCondLst>
                                            <p:cond delay="328"/>
                                          </p:stCondLst>
                                        </p:cTn>
                                        <p:tgtEl>
                                          <p:spTgt spid="32"/>
                                        </p:tgtEl>
                                      </p:cBhvr>
                                      <p:to x="100000" y="80000"/>
                                    </p:animScale>
                                    <p:animScale>
                                      <p:cBhvr>
                                        <p:cTn id="176" dur="41" decel="50000">
                                          <p:stCondLst>
                                            <p:cond delay="335"/>
                                          </p:stCondLst>
                                        </p:cTn>
                                        <p:tgtEl>
                                          <p:spTgt spid="32"/>
                                        </p:tgtEl>
                                      </p:cBhvr>
                                      <p:to x="100000" y="100000"/>
                                    </p:animScale>
                                    <p:animScale>
                                      <p:cBhvr>
                                        <p:cTn id="177" dur="7">
                                          <p:stCondLst>
                                            <p:cond delay="410"/>
                                          </p:stCondLst>
                                        </p:cTn>
                                        <p:tgtEl>
                                          <p:spTgt spid="32"/>
                                        </p:tgtEl>
                                      </p:cBhvr>
                                      <p:to x="100000" y="90000"/>
                                    </p:animScale>
                                    <p:animScale>
                                      <p:cBhvr>
                                        <p:cTn id="178" dur="41" decel="50000">
                                          <p:stCondLst>
                                            <p:cond delay="417"/>
                                          </p:stCondLst>
                                        </p:cTn>
                                        <p:tgtEl>
                                          <p:spTgt spid="32"/>
                                        </p:tgtEl>
                                      </p:cBhvr>
                                      <p:to x="100000" y="100000"/>
                                    </p:animScale>
                                    <p:animScale>
                                      <p:cBhvr>
                                        <p:cTn id="179" dur="7">
                                          <p:stCondLst>
                                            <p:cond delay="452"/>
                                          </p:stCondLst>
                                        </p:cTn>
                                        <p:tgtEl>
                                          <p:spTgt spid="32"/>
                                        </p:tgtEl>
                                      </p:cBhvr>
                                      <p:to x="100000" y="95000"/>
                                    </p:animScale>
                                    <p:animScale>
                                      <p:cBhvr>
                                        <p:cTn id="180" dur="41" decel="50000">
                                          <p:stCondLst>
                                            <p:cond delay="459"/>
                                          </p:stCondLst>
                                        </p:cTn>
                                        <p:tgtEl>
                                          <p:spTgt spid="32"/>
                                        </p:tgtEl>
                                      </p:cBhvr>
                                      <p:to x="100000" y="100000"/>
                                    </p:animScale>
                                  </p:childTnLst>
                                </p:cTn>
                              </p:par>
                            </p:childTnLst>
                          </p:cTn>
                        </p:par>
                        <p:par>
                          <p:cTn id="181" fill="hold">
                            <p:stCondLst>
                              <p:cond delay="2500"/>
                            </p:stCondLst>
                            <p:childTnLst>
                              <p:par>
                                <p:cTn id="182" presetID="22" presetClass="entr" presetSubtype="8" fill="hold" grpId="0" nodeType="afterEffect">
                                  <p:stCondLst>
                                    <p:cond delay="0"/>
                                  </p:stCondLst>
                                  <p:childTnLst>
                                    <p:set>
                                      <p:cBhvr>
                                        <p:cTn id="183" dur="1" fill="hold">
                                          <p:stCondLst>
                                            <p:cond delay="0"/>
                                          </p:stCondLst>
                                        </p:cTn>
                                        <p:tgtEl>
                                          <p:spTgt spid="2">
                                            <p:txEl>
                                              <p:pRg st="7" end="7"/>
                                            </p:txEl>
                                          </p:spTgt>
                                        </p:tgtEl>
                                        <p:attrNameLst>
                                          <p:attrName>style.visibility</p:attrName>
                                        </p:attrNameLst>
                                      </p:cBhvr>
                                      <p:to>
                                        <p:strVal val="visible"/>
                                      </p:to>
                                    </p:set>
                                    <p:animEffect transition="in" filter="wipe(left)">
                                      <p:cBhvr>
                                        <p:cTn id="18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SPECIAL ACTIVITIES</a:t>
            </a: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0"/>
            <a:ext cx="9844188"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CALL DISCIPLES</a:t>
            </a:r>
          </a:p>
        </p:txBody>
      </p:sp>
      <p:sp>
        <p:nvSpPr>
          <p:cNvPr id="5" name="CuadroTexto 4">
            <a:extLst>
              <a:ext uri="{FF2B5EF4-FFF2-40B4-BE49-F238E27FC236}">
                <a16:creationId xmlns:a16="http://schemas.microsoft.com/office/drawing/2014/main" id="{7AACC449-8A8E-F2BF-5CE4-4C4DB8082436}"/>
              </a:ext>
            </a:extLst>
          </p:cNvPr>
          <p:cNvSpPr txBox="1"/>
          <p:nvPr/>
        </p:nvSpPr>
        <p:spPr>
          <a:xfrm>
            <a:off x="2347810" y="576216"/>
            <a:ext cx="9596541" cy="584775"/>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Come, follow me,” Jesus said, “and I will send you out to fish for people.</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 1:17)</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2470519" y="1229086"/>
            <a:ext cx="6545571" cy="1015663"/>
          </a:xfrm>
          <a:prstGeom prst="rect">
            <a:avLst/>
          </a:prstGeom>
          <a:noFill/>
        </p:spPr>
        <p:txBody>
          <a:bodyPr wrap="square" rtlCol="0">
            <a:spAutoFit/>
          </a:bodyPr>
          <a:lstStyle/>
          <a:p>
            <a:pPr>
              <a:spcBef>
                <a:spcPts val="600"/>
              </a:spcBef>
            </a:pPr>
            <a:r>
              <a:rPr lang="en" sz="2000" b="1" dirty="0"/>
              <a:t>Mark is characterized by his brevity. If we did not consult the other gospels, we might reach erroneous conclusions about this calling.</a:t>
            </a:r>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1609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50221" y="3429456"/>
            <a:ext cx="4152941" cy="328690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8" y="3637174"/>
            <a:ext cx="5312583" cy="1938992"/>
          </a:xfrm>
          <a:prstGeom prst="rect">
            <a:avLst/>
          </a:prstGeom>
          <a:noFill/>
        </p:spPr>
        <p:txBody>
          <a:bodyPr wrap="square">
            <a:spAutoFit/>
          </a:bodyPr>
          <a:lstStyle/>
          <a:p>
            <a:pPr>
              <a:spcBef>
                <a:spcPts val="600"/>
              </a:spcBef>
            </a:pPr>
            <a:r>
              <a:rPr lang="en" sz="2000" b="1" dirty="0"/>
              <a:t>Jesus preaches from Peter's boat, and then a miraculous catch takes place. The four brothers' nets were almost torn by the number of fish (Luke 5 :1-7). While James and John mend the nets, Peter falls at Jesus' feet (Luke 5:8-11).</a:t>
            </a:r>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70518" y="2317513"/>
            <a:ext cx="9541663" cy="1015663"/>
          </a:xfrm>
          <a:prstGeom prst="rect">
            <a:avLst/>
          </a:prstGeom>
          <a:noFill/>
        </p:spPr>
        <p:txBody>
          <a:bodyPr wrap="square">
            <a:spAutoFit/>
          </a:bodyPr>
          <a:lstStyle/>
          <a:p>
            <a:pPr>
              <a:spcBef>
                <a:spcPts val="600"/>
              </a:spcBef>
            </a:pPr>
            <a:r>
              <a:rPr lang="en" sz="2000" b="1" dirty="0"/>
              <a:t>This was not the first time these men had encountered Jesus. As followers of John the Baptist, they had heard his words about Jesus, and they had followed him. The first to do so were Andrew and John, followed by their respective brothers (Jn. 1:35-42).</a:t>
            </a:r>
          </a:p>
        </p:txBody>
      </p:sp>
      <p:sp>
        <p:nvSpPr>
          <p:cNvPr id="24" name="CuadroTexto 23">
            <a:extLst>
              <a:ext uri="{FF2B5EF4-FFF2-40B4-BE49-F238E27FC236}">
                <a16:creationId xmlns:a16="http://schemas.microsoft.com/office/drawing/2014/main" id="{348E9CAC-0B46-2D52-F537-6897DD283ECA}"/>
              </a:ext>
            </a:extLst>
          </p:cNvPr>
          <p:cNvSpPr txBox="1"/>
          <p:nvPr/>
        </p:nvSpPr>
        <p:spPr>
          <a:xfrm>
            <a:off x="179817" y="5557680"/>
            <a:ext cx="7603284" cy="1323439"/>
          </a:xfrm>
          <a:prstGeom prst="rect">
            <a:avLst/>
          </a:prstGeom>
          <a:noFill/>
        </p:spPr>
        <p:txBody>
          <a:bodyPr wrap="square">
            <a:spAutoFit/>
          </a:bodyPr>
          <a:lstStyle/>
          <a:p>
            <a:pPr>
              <a:spcBef>
                <a:spcPts val="600"/>
              </a:spcBef>
            </a:pPr>
            <a:r>
              <a:rPr lang="en" sz="2000" b="1" dirty="0"/>
              <a:t>Jacob and John left their father in charge of the family business, and Peter and Andrew left their livelihood to be soul winners. By obeying the call of Jesus, they changed their lives, and the lives of the entire world.</a:t>
            </a:r>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ACTIVITIES ON SABBATH</a:t>
            </a: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en" sz="4400" b="1" dirty="0">
                <a:ln w="22225">
                  <a:noFill/>
                  <a:prstDash val="solid"/>
                </a:ln>
                <a:solidFill>
                  <a:schemeClr val="accent2">
                    <a:lumMod val="40000"/>
                    <a:lumOff val="60000"/>
                  </a:schemeClr>
                </a:solidFill>
              </a:rPr>
              <a:t>PREACH IN THE SYNAGOGUE</a:t>
            </a:r>
          </a:p>
        </p:txBody>
      </p:sp>
      <p:sp>
        <p:nvSpPr>
          <p:cNvPr id="5" name="CuadroTexto 4">
            <a:extLst>
              <a:ext uri="{FF2B5EF4-FFF2-40B4-BE49-F238E27FC236}">
                <a16:creationId xmlns:a16="http://schemas.microsoft.com/office/drawing/2014/main" id="{92AEC7BD-B5FC-CDEC-F90C-69C065179DE2}"/>
              </a:ext>
            </a:extLst>
          </p:cNvPr>
          <p:cNvSpPr txBox="1"/>
          <p:nvPr/>
        </p:nvSpPr>
        <p:spPr>
          <a:xfrm>
            <a:off x="995363" y="604718"/>
            <a:ext cx="7400925" cy="646331"/>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They went to Capernaum, and when the Sabbath came, Jesus went into the synagogue and began to teach</a:t>
            </a: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(Mark 1:21).</a:t>
            </a: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8915400" cy="707886"/>
          </a:xfrm>
          <a:prstGeom prst="rect">
            <a:avLst/>
          </a:prstGeom>
          <a:noFill/>
        </p:spPr>
        <p:txBody>
          <a:bodyPr wrap="square" rtlCol="0">
            <a:spAutoFit/>
          </a:bodyPr>
          <a:lstStyle/>
          <a:p>
            <a:pPr>
              <a:spcBef>
                <a:spcPts val="600"/>
              </a:spcBef>
            </a:pPr>
            <a:r>
              <a:rPr lang="en" sz="2000" b="1" dirty="0">
                <a:solidFill>
                  <a:schemeClr val="bg1"/>
                </a:solidFill>
                <a:effectLst>
                  <a:glow rad="101600">
                    <a:srgbClr val="3F211A"/>
                  </a:glow>
                  <a:outerShdw blurRad="38100" dist="38100" dir="2700000" algn="tl">
                    <a:srgbClr val="000000">
                      <a:alpha val="43137"/>
                    </a:srgbClr>
                  </a:outerShdw>
                </a:effectLst>
              </a:rPr>
              <a:t>The gospels make it clear that going to the synagogue on Sabbath  was a custom of Jesus, not an isolated event (Luke 4:16).</a:t>
            </a: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508224530"/>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5605"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68" y="2646916"/>
            <a:ext cx="8803530" cy="1323439"/>
          </a:xfrm>
          <a:prstGeom prst="rect">
            <a:avLst/>
          </a:prstGeom>
          <a:noFill/>
        </p:spPr>
        <p:txBody>
          <a:bodyPr wrap="square">
            <a:spAutoFit/>
          </a:bodyPr>
          <a:lstStyle/>
          <a:p>
            <a:pPr>
              <a:spcBef>
                <a:spcPts val="600"/>
              </a:spcBef>
            </a:pPr>
            <a:r>
              <a:rPr lang="en" sz="2000" b="1" dirty="0">
                <a:solidFill>
                  <a:schemeClr val="bg1"/>
                </a:solidFill>
                <a:effectLst>
                  <a:glow rad="101600">
                    <a:srgbClr val="3F211A"/>
                  </a:glow>
                  <a:outerShdw blurRad="38100" dist="38100" dir="2700000" algn="tl">
                    <a:srgbClr val="000000">
                      <a:alpha val="43137"/>
                    </a:srgbClr>
                  </a:outerShdw>
                </a:effectLst>
              </a:rPr>
              <a:t>But not everyone was happy. The enemy decided to interrupt the service, hoping to nullify Jesus' influence (Mark 1:23-26). A quick intervention caused the people to be even more influenced by Him (Mark 1:27-28).</a:t>
            </a: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206434"/>
            <a:ext cx="8803530" cy="400110"/>
          </a:xfrm>
          <a:prstGeom prst="rect">
            <a:avLst/>
          </a:prstGeom>
          <a:noFill/>
        </p:spPr>
        <p:txBody>
          <a:bodyPr wrap="square">
            <a:spAutoFit/>
          </a:bodyPr>
          <a:lstStyle/>
          <a:p>
            <a:pPr>
              <a:spcBef>
                <a:spcPts val="600"/>
              </a:spcBef>
            </a:pPr>
            <a:r>
              <a:rPr lang="en" sz="2000" b="1" dirty="0">
                <a:solidFill>
                  <a:schemeClr val="bg1"/>
                </a:solidFill>
                <a:effectLst>
                  <a:glow rad="101600">
                    <a:srgbClr val="3F211A"/>
                  </a:glow>
                  <a:outerShdw blurRad="38100" dist="38100" dir="2700000" algn="tl">
                    <a:srgbClr val="000000">
                      <a:alpha val="43137"/>
                    </a:srgbClr>
                  </a:outerShdw>
                </a:effectLst>
              </a:rPr>
              <a:t>How did people react to Jesus' preaching? (Mark 1:22).</a:t>
            </a: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868464"/>
            <a:ext cx="5944817" cy="400110"/>
          </a:xfrm>
          <a:prstGeom prst="rect">
            <a:avLst/>
          </a:prstGeom>
          <a:noFill/>
        </p:spPr>
        <p:txBody>
          <a:bodyPr wrap="square">
            <a:spAutoFit/>
          </a:bodyPr>
          <a:lstStyle/>
          <a:p>
            <a:pPr>
              <a:spcBef>
                <a:spcPts val="600"/>
              </a:spcBef>
            </a:pPr>
            <a:r>
              <a:rPr lang="en" sz="2000" b="1" dirty="0">
                <a:solidFill>
                  <a:schemeClr val="bg1"/>
                </a:solidFill>
                <a:effectLst>
                  <a:glow rad="101600">
                    <a:srgbClr val="3F211A"/>
                  </a:glow>
                  <a:outerShdw blurRad="38100" dist="38100" dir="2700000" algn="tl">
                    <a:srgbClr val="000000">
                      <a:alpha val="43137"/>
                    </a:srgbClr>
                  </a:outerShdw>
                </a:effectLst>
              </a:rPr>
              <a:t>Three facts stand out from this story:</a:t>
            </a: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1" y="-99587"/>
            <a:ext cx="4352924" cy="1015663"/>
          </a:xfrm>
          <a:prstGeom prst="rect">
            <a:avLst/>
          </a:prstGeom>
          <a:noFill/>
        </p:spPr>
        <p:txBody>
          <a:bodyPr wrap="square">
            <a:spAutoFit/>
          </a:bodyPr>
          <a:lstStyle/>
          <a:p>
            <a:pPr algn="ctr"/>
            <a:r>
              <a:rPr lang="en"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HEAL</a:t>
            </a:r>
          </a:p>
        </p:txBody>
      </p:sp>
      <p:sp>
        <p:nvSpPr>
          <p:cNvPr id="5" name="CuadroTexto 4">
            <a:extLst>
              <a:ext uri="{FF2B5EF4-FFF2-40B4-BE49-F238E27FC236}">
                <a16:creationId xmlns:a16="http://schemas.microsoft.com/office/drawing/2014/main" id="{665AADC8-DC39-9635-D099-39AB13EAC37C}"/>
              </a:ext>
            </a:extLst>
          </p:cNvPr>
          <p:cNvSpPr txBox="1"/>
          <p:nvPr/>
        </p:nvSpPr>
        <p:spPr>
          <a:xfrm>
            <a:off x="3604846" y="123110"/>
            <a:ext cx="8587153"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That evening after sunset the people brought to Jesus all the sick and demon-possessed</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 1:32)</a:t>
            </a: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5" y="963598"/>
            <a:ext cx="8726010" cy="1015663"/>
          </a:xfrm>
          <a:prstGeom prst="rect">
            <a:avLst/>
          </a:prstGeom>
          <a:noFill/>
        </p:spPr>
        <p:txBody>
          <a:bodyPr wrap="square" rtlCol="0">
            <a:spAutoFit/>
          </a:bodyPr>
          <a:lstStyle/>
          <a:p>
            <a:pPr>
              <a:spcBef>
                <a:spcPts val="600"/>
              </a:spcBef>
            </a:pPr>
            <a:r>
              <a:rPr lang="en" sz="2000" b="1" dirty="0"/>
              <a:t>At the end of the service in the synagogue, Jesus retired with his four disciples to Peter's house to enjoy a meal in privacy (Mark 1:29).</a:t>
            </a:r>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310347" y="3142033"/>
            <a:ext cx="5494248" cy="1938992"/>
          </a:xfrm>
          <a:prstGeom prst="rect">
            <a:avLst/>
          </a:prstGeom>
          <a:noFill/>
        </p:spPr>
        <p:txBody>
          <a:bodyPr wrap="square">
            <a:spAutoFit/>
          </a:bodyPr>
          <a:lstStyle/>
          <a:p>
            <a:pPr>
              <a:spcBef>
                <a:spcPts val="600"/>
              </a:spcBef>
            </a:pPr>
            <a:r>
              <a:rPr lang="en" sz="2000" b="1" dirty="0"/>
              <a:t>The miracle of the demon possessed was the topic of conversation in many homes in Capernaum. So, at the end of the sacred hours of the Sabbath, when the sun had set, they brought many sick people to Jesus to be healed (Mark 1:32-34).</a:t>
            </a:r>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76463" y="5081025"/>
            <a:ext cx="6420255" cy="1015663"/>
          </a:xfrm>
          <a:prstGeom prst="rect">
            <a:avLst/>
          </a:prstGeom>
          <a:noFill/>
        </p:spPr>
        <p:txBody>
          <a:bodyPr wrap="square">
            <a:spAutoFit/>
          </a:bodyPr>
          <a:lstStyle/>
          <a:p>
            <a:pPr>
              <a:spcBef>
                <a:spcPts val="600"/>
              </a:spcBef>
            </a:pPr>
            <a:r>
              <a:rPr lang="en" sz="2000" b="1" dirty="0"/>
              <a:t>What a joy! What cries of praise resounded in Simon's house! And not only did the healed praise, Jesus himself rejoiced in bringing them healing.</a:t>
            </a:r>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6" y="1834832"/>
            <a:ext cx="8726009" cy="1323439"/>
          </a:xfrm>
          <a:prstGeom prst="rect">
            <a:avLst/>
          </a:prstGeom>
          <a:noFill/>
        </p:spPr>
        <p:txBody>
          <a:bodyPr wrap="square">
            <a:spAutoFit/>
          </a:bodyPr>
          <a:lstStyle/>
          <a:p>
            <a:pPr>
              <a:spcBef>
                <a:spcPts val="600"/>
              </a:spcBef>
            </a:pPr>
            <a:r>
              <a:rPr lang="en" sz="2000" b="1" dirty="0"/>
              <a:t>While they were preparing the table, they told Jesus about Peter's mother-in-law, attacked by fever (Mark 1:30). Once healed, this woman dedicated herself to serving the guests (Mark 1:31). The benefits that Jesus imparts to us provoke in us the desire to share them with others.</a:t>
            </a:r>
          </a:p>
        </p:txBody>
      </p:sp>
      <p:sp>
        <p:nvSpPr>
          <p:cNvPr id="9" name="CuadroTexto 8">
            <a:extLst>
              <a:ext uri="{FF2B5EF4-FFF2-40B4-BE49-F238E27FC236}">
                <a16:creationId xmlns:a16="http://schemas.microsoft.com/office/drawing/2014/main" id="{A397BD52-578D-56C4-448C-12888BC9D7D0}"/>
              </a:ext>
            </a:extLst>
          </p:cNvPr>
          <p:cNvSpPr txBox="1"/>
          <p:nvPr/>
        </p:nvSpPr>
        <p:spPr>
          <a:xfrm>
            <a:off x="2176463" y="6096688"/>
            <a:ext cx="6420254" cy="707886"/>
          </a:xfrm>
          <a:prstGeom prst="rect">
            <a:avLst/>
          </a:prstGeom>
          <a:noFill/>
        </p:spPr>
        <p:txBody>
          <a:bodyPr wrap="square">
            <a:spAutoFit/>
          </a:bodyPr>
          <a:lstStyle/>
          <a:p>
            <a:pPr>
              <a:spcBef>
                <a:spcPts val="600"/>
              </a:spcBef>
            </a:pPr>
            <a:r>
              <a:rPr lang="en" sz="2000" b="1" dirty="0"/>
              <a:t>After an exhausting day, late into the night, Jesus was finally able to rest.</a:t>
            </a:r>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DAILY ACTIVITIES</a:t>
            </a: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1560</TotalTime>
  <Words>1296</Words>
  <Application>Microsoft Office PowerPoint</Application>
  <PresentationFormat>Panorámica</PresentationFormat>
  <Paragraphs>61</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77</cp:revision>
  <dcterms:created xsi:type="dcterms:W3CDTF">2024-06-08T05:54:19Z</dcterms:created>
  <dcterms:modified xsi:type="dcterms:W3CDTF">2024-06-17T20:48:23Z</dcterms:modified>
</cp:coreProperties>
</file>