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12" r:id="rId4"/>
    <p:sldId id="257" r:id="rId5"/>
    <p:sldId id="258" r:id="rId6"/>
    <p:sldId id="259" r:id="rId7"/>
    <p:sldId id="260" r:id="rId8"/>
    <p:sldId id="310" r:id="rId9"/>
    <p:sldId id="262" r:id="rId10"/>
    <p:sldId id="311" r:id="rId11"/>
    <p:sldId id="264" r:id="rId12"/>
    <p:sldId id="30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C2F"/>
    <a:srgbClr val="084E3E"/>
    <a:srgbClr val="DDADB1"/>
    <a:srgbClr val="FEFEFE"/>
    <a:srgbClr val="7B5B5C"/>
    <a:srgbClr val="C4C5B7"/>
    <a:srgbClr val="170215"/>
    <a:srgbClr val="65454F"/>
    <a:srgbClr val="34192A"/>
    <a:srgbClr val="A672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microsoft.com/office/2007/relationships/hdphoto" Target="../media/hdphoto2.wdp"/><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2" Type="http://schemas.microsoft.com/office/2007/relationships/hdphoto" Target="../media/hdphoto2.wdp"/><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91670-337C-43B8-9FC9-ADC9C2411F18}"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4ED5EA10-60AF-471B-9F4D-7ACF4B4B61B4}">
      <dgm:prSet phldrT="[Texto]" custT="1">
        <dgm:style>
          <a:lnRef idx="0">
            <a:schemeClr val="accent5"/>
          </a:lnRef>
          <a:fillRef idx="3">
            <a:schemeClr val="accent5"/>
          </a:fillRef>
          <a:effectRef idx="3">
            <a:schemeClr val="accent5"/>
          </a:effectRef>
          <a:fontRef idx="minor">
            <a:schemeClr val="lt1"/>
          </a:fontRef>
        </dgm:style>
      </dgm:prSet>
      <dgm:spPr/>
      <dgm:t>
        <a:bodyPr/>
        <a:lstStyle/>
        <a:p>
          <a:r>
            <a:rPr lang="en" sz="2000" b="1" dirty="0">
              <a:solidFill>
                <a:schemeClr val="bg2">
                  <a:lumMod val="60000"/>
                  <a:lumOff val="40000"/>
                </a:schemeClr>
              </a:solidFill>
              <a:effectLst>
                <a:outerShdw blurRad="38100" dist="38100" dir="2700000" algn="tl">
                  <a:srgbClr val="000000">
                    <a:alpha val="43137"/>
                  </a:srgbClr>
                </a:outerShdw>
              </a:effectLst>
            </a:rPr>
            <a:t>First teaching </a:t>
          </a:r>
          <a:br>
            <a:rPr lang="es-ES" sz="2000" b="1" dirty="0">
              <a:solidFill>
                <a:schemeClr val="bg2">
                  <a:lumMod val="60000"/>
                  <a:lumOff val="40000"/>
                </a:schemeClr>
              </a:solidFill>
              <a:effectLst>
                <a:outerShdw blurRad="38100" dist="38100" dir="2700000" algn="tl">
                  <a:srgbClr val="000000">
                    <a:alpha val="43137"/>
                  </a:srgbClr>
                </a:outerShdw>
              </a:effectLst>
            </a:rPr>
          </a:br>
          <a:r>
            <a:rPr lang="en" sz="2000" b="1" dirty="0">
              <a:solidFill>
                <a:schemeClr val="bg2">
                  <a:lumMod val="60000"/>
                  <a:lumOff val="40000"/>
                </a:schemeClr>
              </a:solidFill>
              <a:effectLst>
                <a:outerShdw blurRad="38100" dist="38100" dir="2700000" algn="tl">
                  <a:srgbClr val="000000">
                    <a:alpha val="43137"/>
                  </a:srgbClr>
                </a:outerShdw>
              </a:effectLst>
            </a:rPr>
            <a:t>(Mark 9:35-37)</a:t>
          </a:r>
        </a:p>
      </dgm:t>
    </dgm:pt>
    <dgm:pt modelId="{32BE2B10-13AB-4CDB-BCB8-A466D5E132DD}" type="parTrans" cxnId="{B688A199-C83E-4AD9-828F-89003767E6DD}">
      <dgm:prSet/>
      <dgm:spPr/>
      <dgm:t>
        <a:bodyPr/>
        <a:lstStyle/>
        <a:p>
          <a:endParaRPr lang="es-ES" sz="2000" b="1"/>
        </a:p>
      </dgm:t>
    </dgm:pt>
    <dgm:pt modelId="{B844E885-AD6C-422F-B32D-5F13658E9638}" type="sibTrans" cxnId="{B688A199-C83E-4AD9-828F-89003767E6DD}">
      <dgm:prSet/>
      <dgm:spPr/>
      <dgm:t>
        <a:bodyPr/>
        <a:lstStyle/>
        <a:p>
          <a:endParaRPr lang="es-ES" sz="2000" b="1"/>
        </a:p>
      </dgm:t>
    </dgm:pt>
    <dgm:pt modelId="{DB8D9231-E580-45AB-8B96-612E1739A0A2}">
      <dgm:prSet custT="1"/>
      <dgm:spPr/>
      <dgm:t>
        <a:bodyPr/>
        <a:lstStyle/>
        <a:p>
          <a:pPr rtl="0"/>
          <a:r>
            <a:rPr lang="en" sz="2000" b="1" dirty="0">
              <a:solidFill>
                <a:schemeClr val="bg2">
                  <a:lumMod val="60000"/>
                  <a:lumOff val="40000"/>
                </a:schemeClr>
              </a:solidFill>
              <a:effectLst>
                <a:outerShdw blurRad="38100" dist="38100" dir="2700000" algn="tl">
                  <a:srgbClr val="000000">
                    <a:alpha val="43137"/>
                  </a:srgbClr>
                </a:outerShdw>
              </a:effectLst>
            </a:rPr>
            <a:t>Second teaching </a:t>
          </a:r>
          <a:br>
            <a:rPr lang="es-ES" sz="2000" b="1" dirty="0">
              <a:solidFill>
                <a:schemeClr val="bg2">
                  <a:lumMod val="60000"/>
                  <a:lumOff val="40000"/>
                </a:schemeClr>
              </a:solidFill>
              <a:effectLst>
                <a:outerShdw blurRad="38100" dist="38100" dir="2700000" algn="tl">
                  <a:srgbClr val="000000">
                    <a:alpha val="43137"/>
                  </a:srgbClr>
                </a:outerShdw>
              </a:effectLst>
            </a:rPr>
          </a:br>
          <a:r>
            <a:rPr lang="en" sz="2000" b="1" dirty="0">
              <a:solidFill>
                <a:schemeClr val="bg2">
                  <a:lumMod val="60000"/>
                  <a:lumOff val="40000"/>
                </a:schemeClr>
              </a:solidFill>
              <a:effectLst>
                <a:outerShdw blurRad="38100" dist="38100" dir="2700000" algn="tl">
                  <a:srgbClr val="000000">
                    <a:alpha val="43137"/>
                  </a:srgbClr>
                </a:outerShdw>
              </a:effectLst>
            </a:rPr>
            <a:t>(Mark 9:38-41)</a:t>
          </a:r>
        </a:p>
      </dgm:t>
    </dgm:pt>
    <dgm:pt modelId="{95ECF98E-2584-49BB-B4B7-B47E6220F72C}" type="parTrans" cxnId="{EBAEE286-6698-45DB-B6CA-BED581A2002E}">
      <dgm:prSet/>
      <dgm:spPr/>
      <dgm:t>
        <a:bodyPr/>
        <a:lstStyle/>
        <a:p>
          <a:endParaRPr lang="es-ES" sz="2000" b="1"/>
        </a:p>
      </dgm:t>
    </dgm:pt>
    <dgm:pt modelId="{3197FE25-E4B7-404D-B9EE-3D2B19B6BB93}" type="sibTrans" cxnId="{EBAEE286-6698-45DB-B6CA-BED581A2002E}">
      <dgm:prSet/>
      <dgm:spPr/>
      <dgm:t>
        <a:bodyPr/>
        <a:lstStyle/>
        <a:p>
          <a:endParaRPr lang="es-ES" sz="2000" b="1"/>
        </a:p>
      </dgm:t>
    </dgm:pt>
    <dgm:pt modelId="{B02CF6F8-7A5B-4B50-B427-93EDAD11A6C1}">
      <dgm:prSet phldrT="[Texto]" custT="1"/>
      <dgm:spPr/>
      <dgm:t>
        <a:bodyPr/>
        <a:lstStyle/>
        <a:p>
          <a:r>
            <a:rPr lang="en" sz="2000" b="1" dirty="0"/>
            <a:t>Taking a child, he staged greatness in the Kingdom: the first are the last; the greatest is the servant; the smallest and </a:t>
          </a:r>
          <a:r>
            <a:rPr lang="es-ES" sz="2000" b="1" dirty="0"/>
            <a:t>humbler </a:t>
          </a:r>
          <a:r>
            <a:rPr lang="en" sz="2000" b="1" dirty="0"/>
            <a:t>must be treated as if he were Jesus himself.</a:t>
          </a:r>
        </a:p>
      </dgm:t>
    </dgm:pt>
    <dgm:pt modelId="{18C973F8-FFC2-4F90-8D14-FD15578C1883}" type="parTrans" cxnId="{6A522D29-D527-4C7E-ADFA-83C6566502E8}">
      <dgm:prSet/>
      <dgm:spPr/>
      <dgm:t>
        <a:bodyPr/>
        <a:lstStyle/>
        <a:p>
          <a:endParaRPr lang="es-ES" sz="2000" b="1"/>
        </a:p>
      </dgm:t>
    </dgm:pt>
    <dgm:pt modelId="{A4A69FAD-B6E5-4B93-BE2F-18056D3C66CE}" type="sibTrans" cxnId="{6A522D29-D527-4C7E-ADFA-83C6566502E8}">
      <dgm:prSet/>
      <dgm:spPr/>
      <dgm:t>
        <a:bodyPr/>
        <a:lstStyle/>
        <a:p>
          <a:endParaRPr lang="es-ES" sz="2000" b="1"/>
        </a:p>
      </dgm:t>
    </dgm:pt>
    <dgm:pt modelId="{62FDDE24-7877-49D9-AF09-CFE0B48C4AC6}">
      <dgm:prSet custT="1"/>
      <dgm:spPr/>
      <dgm:t>
        <a:bodyPr/>
        <a:lstStyle/>
        <a:p>
          <a:pPr rtl="0"/>
          <a:r>
            <a:rPr lang="en" sz="2000" b="1" dirty="0"/>
            <a:t>Everyone has their part to do, and no one should be left behind when doing God's work, no matter how small.</a:t>
          </a:r>
        </a:p>
      </dgm:t>
    </dgm:pt>
    <dgm:pt modelId="{376AC1BA-1A60-450E-B179-CE29CF2B4B10}" type="parTrans" cxnId="{5C922A85-9FE0-4C47-842A-74B0E49BBA4F}">
      <dgm:prSet/>
      <dgm:spPr/>
      <dgm:t>
        <a:bodyPr/>
        <a:lstStyle/>
        <a:p>
          <a:endParaRPr lang="es-ES" sz="2000" b="1"/>
        </a:p>
      </dgm:t>
    </dgm:pt>
    <dgm:pt modelId="{B2C11E16-04DB-49A7-A5AA-AF09665E0EB3}" type="sibTrans" cxnId="{5C922A85-9FE0-4C47-842A-74B0E49BBA4F}">
      <dgm:prSet/>
      <dgm:spPr/>
      <dgm:t>
        <a:bodyPr/>
        <a:lstStyle/>
        <a:p>
          <a:endParaRPr lang="es-ES" sz="2000" b="1"/>
        </a:p>
      </dgm:t>
    </dgm:pt>
    <dgm:pt modelId="{15F9322C-6870-479C-87AD-2D478B545E65}" type="pres">
      <dgm:prSet presAssocID="{A6691670-337C-43B8-9FC9-ADC9C2411F18}" presName="Name0" presStyleCnt="0">
        <dgm:presLayoutVars>
          <dgm:dir/>
        </dgm:presLayoutVars>
      </dgm:prSet>
      <dgm:spPr/>
    </dgm:pt>
    <dgm:pt modelId="{82D7A63F-417B-473A-A5B6-D18118C145BB}" type="pres">
      <dgm:prSet presAssocID="{4ED5EA10-60AF-471B-9F4D-7ACF4B4B61B4}" presName="composite" presStyleCnt="0"/>
      <dgm:spPr/>
    </dgm:pt>
    <dgm:pt modelId="{D93928B3-6774-4ED3-B260-49CBADB2AFF2}" type="pres">
      <dgm:prSet presAssocID="{4ED5EA10-60AF-471B-9F4D-7ACF4B4B61B4}" presName="Accent" presStyleLbl="alignAcc1" presStyleIdx="0" presStyleCnt="2" custLinFactX="-680443" custLinFactNeighborX="-700000"/>
      <dgm:spPr>
        <a:ln w="57150">
          <a:solidFill>
            <a:schemeClr val="accent5">
              <a:lumMod val="75000"/>
            </a:schemeClr>
          </a:solidFill>
        </a:ln>
      </dgm:spPr>
    </dgm:pt>
    <dgm:pt modelId="{6E649C91-8A1D-4749-A47A-05E29CB21EAF}" type="pres">
      <dgm:prSet presAssocID="{4ED5EA10-60AF-471B-9F4D-7ACF4B4B61B4}" presName="Image" presStyleLbl="node1" presStyleIdx="0" presStyleCnt="2" custScaleX="142848"/>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C0C73B8-F0DB-4A06-AFA2-08C4538ADF53}" type="pres">
      <dgm:prSet presAssocID="{4ED5EA10-60AF-471B-9F4D-7ACF4B4B61B4}" presName="Child" presStyleLbl="revTx" presStyleIdx="0" presStyleCnt="2" custScaleX="141895" custScaleY="92702">
        <dgm:presLayoutVars>
          <dgm:bulletEnabled val="1"/>
        </dgm:presLayoutVars>
      </dgm:prSet>
      <dgm:spPr/>
    </dgm:pt>
    <dgm:pt modelId="{FFD92903-2C1D-4662-AFE9-B72665617204}" type="pres">
      <dgm:prSet presAssocID="{4ED5EA10-60AF-471B-9F4D-7ACF4B4B61B4}" presName="Parent" presStyleLbl="alignNode1" presStyleIdx="0" presStyleCnt="2" custScaleX="142848" custScaleY="119266">
        <dgm:presLayoutVars>
          <dgm:bulletEnabled val="1"/>
        </dgm:presLayoutVars>
      </dgm:prSet>
      <dgm:spPr/>
    </dgm:pt>
    <dgm:pt modelId="{60F24247-886A-4CA4-9941-33C1CCD84883}" type="pres">
      <dgm:prSet presAssocID="{B844E885-AD6C-422F-B32D-5F13658E9638}" presName="sibTrans" presStyleCnt="0"/>
      <dgm:spPr/>
    </dgm:pt>
    <dgm:pt modelId="{42ECE93F-A414-41B6-A3B0-B454A76F3E4F}" type="pres">
      <dgm:prSet presAssocID="{DB8D9231-E580-45AB-8B96-612E1739A0A2}" presName="composite" presStyleCnt="0"/>
      <dgm:spPr/>
    </dgm:pt>
    <dgm:pt modelId="{271460F9-68F8-42FF-B4C7-A16AE02332B1}" type="pres">
      <dgm:prSet presAssocID="{DB8D9231-E580-45AB-8B96-612E1739A0A2}" presName="Accent" presStyleLbl="alignAcc1" presStyleIdx="1" presStyleCnt="2" custLinFactX="-680442" custLinFactNeighborX="-700000"/>
      <dgm:spPr>
        <a:ln w="57150">
          <a:solidFill>
            <a:schemeClr val="accent3">
              <a:lumMod val="75000"/>
            </a:schemeClr>
          </a:solidFill>
        </a:ln>
      </dgm:spPr>
    </dgm:pt>
    <dgm:pt modelId="{A1012169-87EF-46FB-99D6-CAE49B981A51}" type="pres">
      <dgm:prSet presAssocID="{DB8D9231-E580-45AB-8B96-612E1739A0A2}" presName="Image" presStyleLbl="node1" presStyleIdx="1" presStyleCnt="2" custScaleX="142848" custScaleY="133858" custLinFactNeighborY="1564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1248A69D-72AD-43DE-B2B6-C5447068DE08}" type="pres">
      <dgm:prSet presAssocID="{DB8D9231-E580-45AB-8B96-612E1739A0A2}" presName="Child" presStyleLbl="revTx" presStyleIdx="1" presStyleCnt="2" custScaleX="141895" custScaleY="66331" custLinFactNeighborY="12801">
        <dgm:presLayoutVars>
          <dgm:bulletEnabled val="1"/>
        </dgm:presLayoutVars>
      </dgm:prSet>
      <dgm:spPr/>
    </dgm:pt>
    <dgm:pt modelId="{1B70EBBE-7D24-42FE-BF74-15FC8AD215F7}" type="pres">
      <dgm:prSet presAssocID="{DB8D9231-E580-45AB-8B96-612E1739A0A2}" presName="Parent" presStyleLbl="alignNode1" presStyleIdx="1" presStyleCnt="2" custScaleX="142848" custScaleY="119266">
        <dgm:presLayoutVars>
          <dgm:bulletEnabled val="1"/>
        </dgm:presLayoutVars>
      </dgm:prSet>
      <dgm:spPr/>
    </dgm:pt>
  </dgm:ptLst>
  <dgm:cxnLst>
    <dgm:cxn modelId="{F7AEA609-3A9B-481D-8D0B-DA1F4C7FD734}" type="presOf" srcId="{B02CF6F8-7A5B-4B50-B427-93EDAD11A6C1}" destId="{6C0C73B8-F0DB-4A06-AFA2-08C4538ADF53}" srcOrd="0" destOrd="0" presId="urn:microsoft.com/office/officeart/2008/layout/TitlePictureLineup"/>
    <dgm:cxn modelId="{F5A24B18-0F83-4BE2-A406-42388C8672FD}" type="presOf" srcId="{A6691670-337C-43B8-9FC9-ADC9C2411F18}" destId="{15F9322C-6870-479C-87AD-2D478B545E65}" srcOrd="0" destOrd="0" presId="urn:microsoft.com/office/officeart/2008/layout/TitlePictureLineup"/>
    <dgm:cxn modelId="{6A522D29-D527-4C7E-ADFA-83C6566502E8}" srcId="{4ED5EA10-60AF-471B-9F4D-7ACF4B4B61B4}" destId="{B02CF6F8-7A5B-4B50-B427-93EDAD11A6C1}" srcOrd="0" destOrd="0" parTransId="{18C973F8-FFC2-4F90-8D14-FD15578C1883}" sibTransId="{A4A69FAD-B6E5-4B93-BE2F-18056D3C66CE}"/>
    <dgm:cxn modelId="{5C922A85-9FE0-4C47-842A-74B0E49BBA4F}" srcId="{DB8D9231-E580-45AB-8B96-612E1739A0A2}" destId="{62FDDE24-7877-49D9-AF09-CFE0B48C4AC6}" srcOrd="0" destOrd="0" parTransId="{376AC1BA-1A60-450E-B179-CE29CF2B4B10}" sibTransId="{B2C11E16-04DB-49A7-A5AA-AF09665E0EB3}"/>
    <dgm:cxn modelId="{EBAEE286-6698-45DB-B6CA-BED581A2002E}" srcId="{A6691670-337C-43B8-9FC9-ADC9C2411F18}" destId="{DB8D9231-E580-45AB-8B96-612E1739A0A2}" srcOrd="1" destOrd="0" parTransId="{95ECF98E-2584-49BB-B4B7-B47E6220F72C}" sibTransId="{3197FE25-E4B7-404D-B9EE-3D2B19B6BB93}"/>
    <dgm:cxn modelId="{B688A199-C83E-4AD9-828F-89003767E6DD}" srcId="{A6691670-337C-43B8-9FC9-ADC9C2411F18}" destId="{4ED5EA10-60AF-471B-9F4D-7ACF4B4B61B4}" srcOrd="0" destOrd="0" parTransId="{32BE2B10-13AB-4CDB-BCB8-A466D5E132DD}" sibTransId="{B844E885-AD6C-422F-B32D-5F13658E9638}"/>
    <dgm:cxn modelId="{1F55A9A7-FE13-468F-BB39-51234F2A792D}" type="presOf" srcId="{DB8D9231-E580-45AB-8B96-612E1739A0A2}" destId="{1B70EBBE-7D24-42FE-BF74-15FC8AD215F7}" srcOrd="0" destOrd="0" presId="urn:microsoft.com/office/officeart/2008/layout/TitlePictureLineup"/>
    <dgm:cxn modelId="{892E15EE-A597-450A-A409-EB0E60E2E10F}" type="presOf" srcId="{62FDDE24-7877-49D9-AF09-CFE0B48C4AC6}" destId="{1248A69D-72AD-43DE-B2B6-C5447068DE08}" srcOrd="0" destOrd="0" presId="urn:microsoft.com/office/officeart/2008/layout/TitlePictureLineup"/>
    <dgm:cxn modelId="{6E3B7EF8-9345-482C-B42A-6DBD45B7A3ED}" type="presOf" srcId="{4ED5EA10-60AF-471B-9F4D-7ACF4B4B61B4}" destId="{FFD92903-2C1D-4662-AFE9-B72665617204}" srcOrd="0" destOrd="0" presId="urn:microsoft.com/office/officeart/2008/layout/TitlePictureLineup"/>
    <dgm:cxn modelId="{EDAB6B83-A0C6-4AB9-9404-6C0ED15CBB38}" type="presParOf" srcId="{15F9322C-6870-479C-87AD-2D478B545E65}" destId="{82D7A63F-417B-473A-A5B6-D18118C145BB}" srcOrd="0" destOrd="0" presId="urn:microsoft.com/office/officeart/2008/layout/TitlePictureLineup"/>
    <dgm:cxn modelId="{134EC499-09B1-4C75-8116-EEB60DC6E569}" type="presParOf" srcId="{82D7A63F-417B-473A-A5B6-D18118C145BB}" destId="{D93928B3-6774-4ED3-B260-49CBADB2AFF2}" srcOrd="0" destOrd="0" presId="urn:microsoft.com/office/officeart/2008/layout/TitlePictureLineup"/>
    <dgm:cxn modelId="{869F2742-C34A-46DB-92AE-388F4FC3BA00}" type="presParOf" srcId="{82D7A63F-417B-473A-A5B6-D18118C145BB}" destId="{6E649C91-8A1D-4749-A47A-05E29CB21EAF}" srcOrd="1" destOrd="0" presId="urn:microsoft.com/office/officeart/2008/layout/TitlePictureLineup"/>
    <dgm:cxn modelId="{38F54A59-6D32-4F2C-A8A5-6CD5D701E314}" type="presParOf" srcId="{82D7A63F-417B-473A-A5B6-D18118C145BB}" destId="{6C0C73B8-F0DB-4A06-AFA2-08C4538ADF53}" srcOrd="2" destOrd="0" presId="urn:microsoft.com/office/officeart/2008/layout/TitlePictureLineup"/>
    <dgm:cxn modelId="{49939DB7-5390-49A7-8B49-9936B7ACA4B7}" type="presParOf" srcId="{82D7A63F-417B-473A-A5B6-D18118C145BB}" destId="{FFD92903-2C1D-4662-AFE9-B72665617204}" srcOrd="3" destOrd="0" presId="urn:microsoft.com/office/officeart/2008/layout/TitlePictureLineup"/>
    <dgm:cxn modelId="{ADADD3AA-32EB-43D3-A7A4-5CD2333EBA70}" type="presParOf" srcId="{15F9322C-6870-479C-87AD-2D478B545E65}" destId="{60F24247-886A-4CA4-9941-33C1CCD84883}" srcOrd="1" destOrd="0" presId="urn:microsoft.com/office/officeart/2008/layout/TitlePictureLineup"/>
    <dgm:cxn modelId="{DD9F9315-FDEE-4DBA-A3FC-44393CE30FE8}" type="presParOf" srcId="{15F9322C-6870-479C-87AD-2D478B545E65}" destId="{42ECE93F-A414-41B6-A3B0-B454A76F3E4F}" srcOrd="2" destOrd="0" presId="urn:microsoft.com/office/officeart/2008/layout/TitlePictureLineup"/>
    <dgm:cxn modelId="{FF266C8D-CAC7-4575-B66B-6927704059B1}" type="presParOf" srcId="{42ECE93F-A414-41B6-A3B0-B454A76F3E4F}" destId="{271460F9-68F8-42FF-B4C7-A16AE02332B1}" srcOrd="0" destOrd="0" presId="urn:microsoft.com/office/officeart/2008/layout/TitlePictureLineup"/>
    <dgm:cxn modelId="{BE6124CB-9C45-4FE3-9285-D8388A3E6F10}" type="presParOf" srcId="{42ECE93F-A414-41B6-A3B0-B454A76F3E4F}" destId="{A1012169-87EF-46FB-99D6-CAE49B981A51}" srcOrd="1" destOrd="0" presId="urn:microsoft.com/office/officeart/2008/layout/TitlePictureLineup"/>
    <dgm:cxn modelId="{2735B222-7522-4026-8CE5-A4EDEE26498B}" type="presParOf" srcId="{42ECE93F-A414-41B6-A3B0-B454A76F3E4F}" destId="{1248A69D-72AD-43DE-B2B6-C5447068DE08}" srcOrd="2" destOrd="0" presId="urn:microsoft.com/office/officeart/2008/layout/TitlePictureLineup"/>
    <dgm:cxn modelId="{8E367DFB-8C26-484F-BD4F-FF7D0C661576}" type="presParOf" srcId="{42ECE93F-A414-41B6-A3B0-B454A76F3E4F}" destId="{1B70EBBE-7D24-42FE-BF74-15FC8AD215F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928B3-6774-4ED3-B260-49CBADB2AFF2}">
      <dsp:nvSpPr>
        <dsp:cNvPr id="0" name=""/>
        <dsp:cNvSpPr/>
      </dsp:nvSpPr>
      <dsp:spPr>
        <a:xfrm>
          <a:off x="79918" y="512126"/>
          <a:ext cx="0" cy="4376927"/>
        </a:xfrm>
        <a:prstGeom prst="line">
          <a:avLst/>
        </a:prstGeom>
        <a:solidFill>
          <a:schemeClr val="lt1">
            <a:alpha val="90000"/>
            <a:hueOff val="0"/>
            <a:satOff val="0"/>
            <a:lumOff val="0"/>
            <a:alphaOff val="0"/>
          </a:schemeClr>
        </a:solidFill>
        <a:ln w="57150" cap="flat" cmpd="sng" algn="ctr">
          <a:solidFill>
            <a:schemeClr val="accent5">
              <a:lumMod val="7500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sp>
    <dsp:sp modelId="{6E649C91-8A1D-4749-A47A-05E29CB21EAF}">
      <dsp:nvSpPr>
        <dsp:cNvPr id="0" name=""/>
        <dsp:cNvSpPr/>
      </dsp:nvSpPr>
      <dsp:spPr>
        <a:xfrm>
          <a:off x="205274" y="658023"/>
          <a:ext cx="3288390" cy="1969617"/>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6C0C73B8-F0DB-4A06-AFA2-08C4538ADF53}">
      <dsp:nvSpPr>
        <dsp:cNvPr id="0" name=""/>
        <dsp:cNvSpPr/>
      </dsp:nvSpPr>
      <dsp:spPr>
        <a:xfrm>
          <a:off x="216243" y="2710160"/>
          <a:ext cx="3266452" cy="2096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Taking a child, he staged greatness in the Kingdom: the first are the last; the greatest is the servant; the smallest and </a:t>
          </a:r>
          <a:r>
            <a:rPr lang="es-ES" sz="2000" b="1" kern="1200" dirty="0"/>
            <a:t>humbler </a:t>
          </a:r>
          <a:r>
            <a:rPr lang="en" sz="2000" b="1" kern="1200" dirty="0"/>
            <a:t>must be treated as if he were Jesus himself.</a:t>
          </a:r>
        </a:p>
      </dsp:txBody>
      <dsp:txXfrm>
        <a:off x="216243" y="2710160"/>
        <a:ext cx="3266452" cy="2096374"/>
      </dsp:txXfrm>
    </dsp:sp>
    <dsp:sp modelId="{FFD92903-2C1D-4662-AFE9-B72665617204}">
      <dsp:nvSpPr>
        <dsp:cNvPr id="0" name=""/>
        <dsp:cNvSpPr/>
      </dsp:nvSpPr>
      <dsp:spPr>
        <a:xfrm>
          <a:off x="55926" y="-21046"/>
          <a:ext cx="3473529" cy="580020"/>
        </a:xfrm>
        <a:prstGeom prst="rect">
          <a:avLst/>
        </a:prstGeom>
        <a:gradFill rotWithShape="1">
          <a:gsLst>
            <a:gs pos="0">
              <a:schemeClr val="accent5"/>
            </a:gs>
            <a:gs pos="100000">
              <a:schemeClr val="accent5">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5">
              <a:shade val="3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2">
                  <a:lumMod val="60000"/>
                  <a:lumOff val="40000"/>
                </a:schemeClr>
              </a:solidFill>
              <a:effectLst>
                <a:outerShdw blurRad="38100" dist="38100" dir="2700000" algn="tl">
                  <a:srgbClr val="000000">
                    <a:alpha val="43137"/>
                  </a:srgbClr>
                </a:outerShdw>
              </a:effectLst>
            </a:rPr>
            <a:t>First teaching </a:t>
          </a:r>
          <a:br>
            <a:rPr lang="es-ES" sz="2000" b="1" kern="1200" dirty="0">
              <a:solidFill>
                <a:schemeClr val="bg2">
                  <a:lumMod val="60000"/>
                  <a:lumOff val="40000"/>
                </a:schemeClr>
              </a:solidFill>
              <a:effectLst>
                <a:outerShdw blurRad="38100" dist="38100" dir="2700000" algn="tl">
                  <a:srgbClr val="000000">
                    <a:alpha val="43137"/>
                  </a:srgbClr>
                </a:outerShdw>
              </a:effectLst>
            </a:rPr>
          </a:br>
          <a:r>
            <a:rPr lang="en" sz="2000" b="1" kern="1200" dirty="0">
              <a:solidFill>
                <a:schemeClr val="bg2">
                  <a:lumMod val="60000"/>
                  <a:lumOff val="40000"/>
                </a:schemeClr>
              </a:solidFill>
              <a:effectLst>
                <a:outerShdw blurRad="38100" dist="38100" dir="2700000" algn="tl">
                  <a:srgbClr val="000000">
                    <a:alpha val="43137"/>
                  </a:srgbClr>
                </a:outerShdw>
              </a:effectLst>
            </a:rPr>
            <a:t>(Mark 9:35-37)</a:t>
          </a:r>
        </a:p>
      </dsp:txBody>
      <dsp:txXfrm>
        <a:off x="55926" y="-21046"/>
        <a:ext cx="3473529" cy="580020"/>
      </dsp:txXfrm>
    </dsp:sp>
    <dsp:sp modelId="{271460F9-68F8-42FF-B4C7-A16AE02332B1}">
      <dsp:nvSpPr>
        <dsp:cNvPr id="0" name=""/>
        <dsp:cNvSpPr/>
      </dsp:nvSpPr>
      <dsp:spPr>
        <a:xfrm>
          <a:off x="3924588" y="512126"/>
          <a:ext cx="0" cy="4376927"/>
        </a:xfrm>
        <a:prstGeom prst="line">
          <a:avLst/>
        </a:prstGeom>
        <a:solidFill>
          <a:schemeClr val="lt1">
            <a:alpha val="90000"/>
            <a:hueOff val="0"/>
            <a:satOff val="0"/>
            <a:lumOff val="0"/>
            <a:alphaOff val="0"/>
          </a:schemeClr>
        </a:solidFill>
        <a:ln w="57150" cap="flat" cmpd="sng" algn="ctr">
          <a:solidFill>
            <a:schemeClr val="accent3">
              <a:lumMod val="7500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sp>
    <dsp:sp modelId="{A1012169-87EF-46FB-99D6-CAE49B981A51}">
      <dsp:nvSpPr>
        <dsp:cNvPr id="0" name=""/>
        <dsp:cNvSpPr/>
      </dsp:nvSpPr>
      <dsp:spPr>
        <a:xfrm>
          <a:off x="4049944" y="632694"/>
          <a:ext cx="3288390" cy="2636490"/>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1248A69D-72AD-43DE-B2B6-C5447068DE08}">
      <dsp:nvSpPr>
        <dsp:cNvPr id="0" name=""/>
        <dsp:cNvSpPr/>
      </dsp:nvSpPr>
      <dsp:spPr>
        <a:xfrm>
          <a:off x="4060913" y="3297822"/>
          <a:ext cx="3266452" cy="150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rtl="0">
            <a:lnSpc>
              <a:spcPct val="90000"/>
            </a:lnSpc>
            <a:spcBef>
              <a:spcPct val="0"/>
            </a:spcBef>
            <a:spcAft>
              <a:spcPct val="35000"/>
            </a:spcAft>
            <a:buNone/>
          </a:pPr>
          <a:r>
            <a:rPr lang="en" sz="2000" b="1" kern="1200" dirty="0"/>
            <a:t>Everyone has their part to do, and no one should be left behind when doing God's work, no matter how small.</a:t>
          </a:r>
        </a:p>
      </dsp:txBody>
      <dsp:txXfrm>
        <a:off x="4060913" y="3297822"/>
        <a:ext cx="3266452" cy="1500017"/>
      </dsp:txXfrm>
    </dsp:sp>
    <dsp:sp modelId="{1B70EBBE-7D24-42FE-BF74-15FC8AD215F7}">
      <dsp:nvSpPr>
        <dsp:cNvPr id="0" name=""/>
        <dsp:cNvSpPr/>
      </dsp:nvSpPr>
      <dsp:spPr>
        <a:xfrm>
          <a:off x="3900596" y="-21046"/>
          <a:ext cx="3473529" cy="580020"/>
        </a:xfrm>
        <a:prstGeom prst="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w="9525" cap="flat" cmpd="sng" algn="ctr">
          <a:solidFill>
            <a:schemeClr val="accent3">
              <a:hueOff val="0"/>
              <a:satOff val="0"/>
              <a:lumOff val="0"/>
              <a:alphaOff val="0"/>
            </a:schemeClr>
          </a:solidFill>
          <a:prstDash val="solid"/>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3">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0">
            <a:lnSpc>
              <a:spcPct val="90000"/>
            </a:lnSpc>
            <a:spcBef>
              <a:spcPct val="0"/>
            </a:spcBef>
            <a:spcAft>
              <a:spcPct val="35000"/>
            </a:spcAft>
            <a:buNone/>
          </a:pPr>
          <a:r>
            <a:rPr lang="en" sz="2000" b="1" kern="1200" dirty="0">
              <a:solidFill>
                <a:schemeClr val="bg2">
                  <a:lumMod val="60000"/>
                  <a:lumOff val="40000"/>
                </a:schemeClr>
              </a:solidFill>
              <a:effectLst>
                <a:outerShdw blurRad="38100" dist="38100" dir="2700000" algn="tl">
                  <a:srgbClr val="000000">
                    <a:alpha val="43137"/>
                  </a:srgbClr>
                </a:outerShdw>
              </a:effectLst>
            </a:rPr>
            <a:t>Second teaching </a:t>
          </a:r>
          <a:br>
            <a:rPr lang="es-ES" sz="2000" b="1" kern="1200" dirty="0">
              <a:solidFill>
                <a:schemeClr val="bg2">
                  <a:lumMod val="60000"/>
                  <a:lumOff val="40000"/>
                </a:schemeClr>
              </a:solidFill>
              <a:effectLst>
                <a:outerShdw blurRad="38100" dist="38100" dir="2700000" algn="tl">
                  <a:srgbClr val="000000">
                    <a:alpha val="43137"/>
                  </a:srgbClr>
                </a:outerShdw>
              </a:effectLst>
            </a:rPr>
          </a:br>
          <a:r>
            <a:rPr lang="en" sz="2000" b="1" kern="1200" dirty="0">
              <a:solidFill>
                <a:schemeClr val="bg2">
                  <a:lumMod val="60000"/>
                  <a:lumOff val="40000"/>
                </a:schemeClr>
              </a:solidFill>
              <a:effectLst>
                <a:outerShdw blurRad="38100" dist="38100" dir="2700000" algn="tl">
                  <a:srgbClr val="000000">
                    <a:alpha val="43137"/>
                  </a:srgbClr>
                </a:outerShdw>
              </a:effectLst>
            </a:rPr>
            <a:t>(Mark 9:38-41)</a:t>
          </a:r>
        </a:p>
      </dsp:txBody>
      <dsp:txXfrm>
        <a:off x="3900596" y="-21046"/>
        <a:ext cx="3473529" cy="580020"/>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56186-9D4E-477F-B248-ABBC7FFB066F}" type="datetimeFigureOut">
              <a:rPr lang="es-ES" smtClean="0"/>
              <a:t>18/07/2024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1B75D-3EF4-4D12-B659-680DC4B59702}" type="slidenum">
              <a:rPr lang="es-ES" smtClean="0"/>
              <a:t>‹Nº›</a:t>
            </a:fld>
            <a:endParaRPr lang="es-ES"/>
          </a:p>
        </p:txBody>
      </p:sp>
    </p:spTree>
    <p:extLst>
      <p:ext uri="{BB962C8B-B14F-4D97-AF65-F5344CB8AC3E}">
        <p14:creationId xmlns:p14="http://schemas.microsoft.com/office/powerpoint/2010/main" val="2030420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1D1B75D-3EF4-4D12-B659-680DC4B59702}" type="slidenum">
              <a:rPr lang="es-ES" smtClean="0"/>
              <a:t>5</a:t>
            </a:fld>
            <a:endParaRPr lang="es-ES"/>
          </a:p>
        </p:txBody>
      </p:sp>
    </p:spTree>
    <p:extLst>
      <p:ext uri="{BB962C8B-B14F-4D97-AF65-F5344CB8AC3E}">
        <p14:creationId xmlns:p14="http://schemas.microsoft.com/office/powerpoint/2010/main" val="384644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1D1B75D-3EF4-4D12-B659-680DC4B59702}" type="slidenum">
              <a:rPr lang="es-ES" smtClean="0"/>
              <a:t>6</a:t>
            </a:fld>
            <a:endParaRPr lang="es-ES"/>
          </a:p>
        </p:txBody>
      </p:sp>
    </p:spTree>
    <p:extLst>
      <p:ext uri="{BB962C8B-B14F-4D97-AF65-F5344CB8AC3E}">
        <p14:creationId xmlns:p14="http://schemas.microsoft.com/office/powerpoint/2010/main" val="411892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48169-E3C2-A16F-3DCE-C8ED477612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DB43AB0-1FC0-5927-E569-BF15356FF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4458509-75C5-DD8B-6A40-9B1936790707}"/>
              </a:ext>
            </a:extLst>
          </p:cNvPr>
          <p:cNvSpPr>
            <a:spLocks noGrp="1"/>
          </p:cNvSpPr>
          <p:nvPr>
            <p:ph type="dt" sz="half" idx="10"/>
          </p:nvPr>
        </p:nvSpPr>
        <p:spPr/>
        <p:txBody>
          <a:bodyPr/>
          <a:lstStyle/>
          <a:p>
            <a:fld id="{DEE7C762-9C13-4C07-881F-90B248233D18}" type="datetimeFigureOut">
              <a:rPr lang="es-ES" smtClean="0"/>
              <a:t>18/07/2024</a:t>
            </a:fld>
            <a:endParaRPr lang="es-ES"/>
          </a:p>
        </p:txBody>
      </p:sp>
      <p:sp>
        <p:nvSpPr>
          <p:cNvPr id="5" name="Marcador de pie de página 4">
            <a:extLst>
              <a:ext uri="{FF2B5EF4-FFF2-40B4-BE49-F238E27FC236}">
                <a16:creationId xmlns:a16="http://schemas.microsoft.com/office/drawing/2014/main" id="{D3C70E5A-3931-EB07-E2F4-9557F49E12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1DF462-886B-C14B-64A6-BAFF652EFD53}"/>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46187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B2468-1C36-9D6D-E9FC-15B7BC4D957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8C3EE0E-2141-A340-65C9-4B3EA12413A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9C8562-80FD-D494-F8F3-E819F082E696}"/>
              </a:ext>
            </a:extLst>
          </p:cNvPr>
          <p:cNvSpPr>
            <a:spLocks noGrp="1"/>
          </p:cNvSpPr>
          <p:nvPr>
            <p:ph type="dt" sz="half" idx="10"/>
          </p:nvPr>
        </p:nvSpPr>
        <p:spPr/>
        <p:txBody>
          <a:bodyPr/>
          <a:lstStyle/>
          <a:p>
            <a:fld id="{DEE7C762-9C13-4C07-881F-90B248233D18}" type="datetimeFigureOut">
              <a:rPr lang="es-ES" smtClean="0"/>
              <a:t>18/07/2024</a:t>
            </a:fld>
            <a:endParaRPr lang="es-ES"/>
          </a:p>
        </p:txBody>
      </p:sp>
      <p:sp>
        <p:nvSpPr>
          <p:cNvPr id="5" name="Marcador de pie de página 4">
            <a:extLst>
              <a:ext uri="{FF2B5EF4-FFF2-40B4-BE49-F238E27FC236}">
                <a16:creationId xmlns:a16="http://schemas.microsoft.com/office/drawing/2014/main" id="{CA82C2D7-5D98-5BAD-9F99-BDDA4E8057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D21A48-1153-B91C-A554-969DECDFC45F}"/>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61242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3F088B-D264-C6A6-C87D-621C796028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70AB5AD-8563-E6C6-AA60-E6EF474B5F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A67BBDD-FC58-6C2C-068A-5F97971CF1A4}"/>
              </a:ext>
            </a:extLst>
          </p:cNvPr>
          <p:cNvSpPr>
            <a:spLocks noGrp="1"/>
          </p:cNvSpPr>
          <p:nvPr>
            <p:ph type="dt" sz="half" idx="10"/>
          </p:nvPr>
        </p:nvSpPr>
        <p:spPr/>
        <p:txBody>
          <a:bodyPr/>
          <a:lstStyle/>
          <a:p>
            <a:fld id="{DEE7C762-9C13-4C07-881F-90B248233D18}" type="datetimeFigureOut">
              <a:rPr lang="es-ES" smtClean="0"/>
              <a:t>18/07/2024</a:t>
            </a:fld>
            <a:endParaRPr lang="es-ES"/>
          </a:p>
        </p:txBody>
      </p:sp>
      <p:sp>
        <p:nvSpPr>
          <p:cNvPr id="5" name="Marcador de pie de página 4">
            <a:extLst>
              <a:ext uri="{FF2B5EF4-FFF2-40B4-BE49-F238E27FC236}">
                <a16:creationId xmlns:a16="http://schemas.microsoft.com/office/drawing/2014/main" id="{E1D5BC23-FA9A-1F3B-B8A2-9152F69CAF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3EB215-04B2-0F79-AF71-FA737E880A8C}"/>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76243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39965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1957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0681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9006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09823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1641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69154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3536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E859C-35B4-BE59-B22F-6E845903B8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4C5844-594B-9575-852C-74ED0392383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9228485-CC00-CD17-C3A8-C9AA1295FC5C}"/>
              </a:ext>
            </a:extLst>
          </p:cNvPr>
          <p:cNvSpPr>
            <a:spLocks noGrp="1"/>
          </p:cNvSpPr>
          <p:nvPr>
            <p:ph type="dt" sz="half" idx="10"/>
          </p:nvPr>
        </p:nvSpPr>
        <p:spPr/>
        <p:txBody>
          <a:bodyPr/>
          <a:lstStyle/>
          <a:p>
            <a:fld id="{DEE7C762-9C13-4C07-881F-90B248233D18}" type="datetimeFigureOut">
              <a:rPr lang="es-ES" smtClean="0"/>
              <a:t>18/07/2024</a:t>
            </a:fld>
            <a:endParaRPr lang="es-ES"/>
          </a:p>
        </p:txBody>
      </p:sp>
      <p:sp>
        <p:nvSpPr>
          <p:cNvPr id="5" name="Marcador de pie de página 4">
            <a:extLst>
              <a:ext uri="{FF2B5EF4-FFF2-40B4-BE49-F238E27FC236}">
                <a16:creationId xmlns:a16="http://schemas.microsoft.com/office/drawing/2014/main" id="{9C01D365-1BE8-B4D9-3DDE-D657EE4F93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5B5681-A7E0-E165-BBF2-49442A65E02B}"/>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38950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61319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8860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18/07/2024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61226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52B9A-BD09-C767-B138-DBE3C8D12BF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779CF4F-36A8-3AD8-E2FB-342036E1DD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DE8D0-50AA-2BEB-E7DB-FB4148AB527C}"/>
              </a:ext>
            </a:extLst>
          </p:cNvPr>
          <p:cNvSpPr>
            <a:spLocks noGrp="1"/>
          </p:cNvSpPr>
          <p:nvPr>
            <p:ph type="dt" sz="half" idx="10"/>
          </p:nvPr>
        </p:nvSpPr>
        <p:spPr/>
        <p:txBody>
          <a:bodyPr/>
          <a:lstStyle/>
          <a:p>
            <a:fld id="{DEE7C762-9C13-4C07-881F-90B248233D18}" type="datetimeFigureOut">
              <a:rPr lang="es-ES" smtClean="0"/>
              <a:t>18/07/2024</a:t>
            </a:fld>
            <a:endParaRPr lang="es-ES"/>
          </a:p>
        </p:txBody>
      </p:sp>
      <p:sp>
        <p:nvSpPr>
          <p:cNvPr id="5" name="Marcador de pie de página 4">
            <a:extLst>
              <a:ext uri="{FF2B5EF4-FFF2-40B4-BE49-F238E27FC236}">
                <a16:creationId xmlns:a16="http://schemas.microsoft.com/office/drawing/2014/main" id="{EEAE1F56-8E7E-B2F7-81D9-C27357287C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CD8D03-38C2-647C-95CB-B2F6AD9AFD37}"/>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6647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77B97-259C-DC0F-E045-CEB7563BA2F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1084F6-8C00-8A81-99A2-06A9C802DB7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D2A1F75-E667-0152-E3CE-A5D25CBB08D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1E720F8-18F7-F1CE-F42A-EAB73FB5D021}"/>
              </a:ext>
            </a:extLst>
          </p:cNvPr>
          <p:cNvSpPr>
            <a:spLocks noGrp="1"/>
          </p:cNvSpPr>
          <p:nvPr>
            <p:ph type="dt" sz="half" idx="10"/>
          </p:nvPr>
        </p:nvSpPr>
        <p:spPr/>
        <p:txBody>
          <a:bodyPr/>
          <a:lstStyle/>
          <a:p>
            <a:fld id="{DEE7C762-9C13-4C07-881F-90B248233D18}" type="datetimeFigureOut">
              <a:rPr lang="es-ES" smtClean="0"/>
              <a:t>18/07/2024</a:t>
            </a:fld>
            <a:endParaRPr lang="es-ES"/>
          </a:p>
        </p:txBody>
      </p:sp>
      <p:sp>
        <p:nvSpPr>
          <p:cNvPr id="6" name="Marcador de pie de página 5">
            <a:extLst>
              <a:ext uri="{FF2B5EF4-FFF2-40B4-BE49-F238E27FC236}">
                <a16:creationId xmlns:a16="http://schemas.microsoft.com/office/drawing/2014/main" id="{2831D4B2-E33B-8A52-157E-020C2AA0B67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3865C7C-C985-8BBE-B231-970395EC5E18}"/>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92161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36217-265C-0B98-C8E5-D4BD1C0AB3B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8A5FB-D0A4-E206-D230-21B143E27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73A0BA8-CB9D-B7FC-7FE6-9C7370D0B47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ABE2543-1331-C755-2D22-5E44570D6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070284-52C4-B0A1-EACA-C982F55E517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CA04C6-5D19-AD59-BEF1-B6C754C8AA33}"/>
              </a:ext>
            </a:extLst>
          </p:cNvPr>
          <p:cNvSpPr>
            <a:spLocks noGrp="1"/>
          </p:cNvSpPr>
          <p:nvPr>
            <p:ph type="dt" sz="half" idx="10"/>
          </p:nvPr>
        </p:nvSpPr>
        <p:spPr/>
        <p:txBody>
          <a:bodyPr/>
          <a:lstStyle/>
          <a:p>
            <a:fld id="{DEE7C762-9C13-4C07-881F-90B248233D18}" type="datetimeFigureOut">
              <a:rPr lang="es-ES" smtClean="0"/>
              <a:t>18/07/2024</a:t>
            </a:fld>
            <a:endParaRPr lang="es-ES"/>
          </a:p>
        </p:txBody>
      </p:sp>
      <p:sp>
        <p:nvSpPr>
          <p:cNvPr id="8" name="Marcador de pie de página 7">
            <a:extLst>
              <a:ext uri="{FF2B5EF4-FFF2-40B4-BE49-F238E27FC236}">
                <a16:creationId xmlns:a16="http://schemas.microsoft.com/office/drawing/2014/main" id="{44CB79C0-8A6B-E226-2529-3B733EB97A2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FD6364F-0281-9F7B-B761-4B4FBB421F85}"/>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76934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B8D259-6AC6-68A7-CA0E-0A56B39F0A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9259D0C-0D84-3335-B934-D1C1D7EAE275}"/>
              </a:ext>
            </a:extLst>
          </p:cNvPr>
          <p:cNvSpPr>
            <a:spLocks noGrp="1"/>
          </p:cNvSpPr>
          <p:nvPr>
            <p:ph type="dt" sz="half" idx="10"/>
          </p:nvPr>
        </p:nvSpPr>
        <p:spPr/>
        <p:txBody>
          <a:bodyPr/>
          <a:lstStyle/>
          <a:p>
            <a:fld id="{DEE7C762-9C13-4C07-881F-90B248233D18}" type="datetimeFigureOut">
              <a:rPr lang="es-ES" smtClean="0"/>
              <a:t>18/07/2024</a:t>
            </a:fld>
            <a:endParaRPr lang="es-ES"/>
          </a:p>
        </p:txBody>
      </p:sp>
      <p:sp>
        <p:nvSpPr>
          <p:cNvPr id="4" name="Marcador de pie de página 3">
            <a:extLst>
              <a:ext uri="{FF2B5EF4-FFF2-40B4-BE49-F238E27FC236}">
                <a16:creationId xmlns:a16="http://schemas.microsoft.com/office/drawing/2014/main" id="{23EE454B-296B-EEBA-5293-AAB7FFBFFF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608FC7E-6746-7878-A3FF-656556A428D6}"/>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61578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EE96C5-9D9A-8CDA-F03A-FE368E49C176}"/>
              </a:ext>
            </a:extLst>
          </p:cNvPr>
          <p:cNvSpPr>
            <a:spLocks noGrp="1"/>
          </p:cNvSpPr>
          <p:nvPr>
            <p:ph type="dt" sz="half" idx="10"/>
          </p:nvPr>
        </p:nvSpPr>
        <p:spPr/>
        <p:txBody>
          <a:bodyPr/>
          <a:lstStyle/>
          <a:p>
            <a:fld id="{DEE7C762-9C13-4C07-881F-90B248233D18}" type="datetimeFigureOut">
              <a:rPr lang="es-ES" smtClean="0"/>
              <a:t>18/07/2024</a:t>
            </a:fld>
            <a:endParaRPr lang="es-ES"/>
          </a:p>
        </p:txBody>
      </p:sp>
      <p:sp>
        <p:nvSpPr>
          <p:cNvPr id="3" name="Marcador de pie de página 2">
            <a:extLst>
              <a:ext uri="{FF2B5EF4-FFF2-40B4-BE49-F238E27FC236}">
                <a16:creationId xmlns:a16="http://schemas.microsoft.com/office/drawing/2014/main" id="{6E15A3C2-5757-9AAF-65C3-A5878DE2C95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C7BE5E-8995-296F-179E-4A11816E2F81}"/>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99006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4639B-2608-32D1-0904-37FB32C956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4DE9DA-5919-F1D5-89DD-7FB92E485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105D8BD-95CD-C09E-49D0-AD0AC1826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012D6E-0553-97F0-B2D4-388DD52FB21C}"/>
              </a:ext>
            </a:extLst>
          </p:cNvPr>
          <p:cNvSpPr>
            <a:spLocks noGrp="1"/>
          </p:cNvSpPr>
          <p:nvPr>
            <p:ph type="dt" sz="half" idx="10"/>
          </p:nvPr>
        </p:nvSpPr>
        <p:spPr/>
        <p:txBody>
          <a:bodyPr/>
          <a:lstStyle/>
          <a:p>
            <a:fld id="{DEE7C762-9C13-4C07-881F-90B248233D18}" type="datetimeFigureOut">
              <a:rPr lang="es-ES" smtClean="0"/>
              <a:t>18/07/2024</a:t>
            </a:fld>
            <a:endParaRPr lang="es-ES"/>
          </a:p>
        </p:txBody>
      </p:sp>
      <p:sp>
        <p:nvSpPr>
          <p:cNvPr id="6" name="Marcador de pie de página 5">
            <a:extLst>
              <a:ext uri="{FF2B5EF4-FFF2-40B4-BE49-F238E27FC236}">
                <a16:creationId xmlns:a16="http://schemas.microsoft.com/office/drawing/2014/main" id="{F63C3099-DD97-055D-8A2B-A8F7E6CEEFC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7E6F98D-2405-E708-6AE6-2F03AA3708D1}"/>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94126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0444F-5858-9BB3-92E6-56966A59C9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D5C395D-3522-5712-B38D-8CCC7CC89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8CACEA0-5E53-9109-5716-3B56C2F76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803E4C-F4D1-DD8B-6796-3FB2D28824D8}"/>
              </a:ext>
            </a:extLst>
          </p:cNvPr>
          <p:cNvSpPr>
            <a:spLocks noGrp="1"/>
          </p:cNvSpPr>
          <p:nvPr>
            <p:ph type="dt" sz="half" idx="10"/>
          </p:nvPr>
        </p:nvSpPr>
        <p:spPr/>
        <p:txBody>
          <a:bodyPr/>
          <a:lstStyle/>
          <a:p>
            <a:fld id="{DEE7C762-9C13-4C07-881F-90B248233D18}" type="datetimeFigureOut">
              <a:rPr lang="es-ES" smtClean="0"/>
              <a:t>18/07/2024</a:t>
            </a:fld>
            <a:endParaRPr lang="es-ES"/>
          </a:p>
        </p:txBody>
      </p:sp>
      <p:sp>
        <p:nvSpPr>
          <p:cNvPr id="6" name="Marcador de pie de página 5">
            <a:extLst>
              <a:ext uri="{FF2B5EF4-FFF2-40B4-BE49-F238E27FC236}">
                <a16:creationId xmlns:a16="http://schemas.microsoft.com/office/drawing/2014/main" id="{F2F3BBF6-348B-3666-DFD6-3E5E75DC4F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3CF9BC-8AAC-50CC-07D5-26BAC8E50BDC}"/>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56941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4AB388-C3B5-7A6E-9B2B-CDE020EDE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809E172-6DCF-0B4C-FD47-C56A440EE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DBA8D6-704C-F97F-9A07-441882D57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E7C762-9C13-4C07-881F-90B248233D18}" type="datetimeFigureOut">
              <a:rPr lang="es-ES" smtClean="0"/>
              <a:t>18/07/2024</a:t>
            </a:fld>
            <a:endParaRPr lang="es-ES"/>
          </a:p>
        </p:txBody>
      </p:sp>
      <p:sp>
        <p:nvSpPr>
          <p:cNvPr id="5" name="Marcador de pie de página 4">
            <a:extLst>
              <a:ext uri="{FF2B5EF4-FFF2-40B4-BE49-F238E27FC236}">
                <a16:creationId xmlns:a16="http://schemas.microsoft.com/office/drawing/2014/main" id="{4F365335-BB13-5C41-7397-5528B0F7E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A20C581-726C-D392-0BA7-A2769A540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85444D-E504-47F6-8C56-88577C0B3F79}" type="slidenum">
              <a:rPr lang="es-ES" smtClean="0"/>
              <a:t>‹Nº›</a:t>
            </a:fld>
            <a:endParaRPr lang="es-ES"/>
          </a:p>
        </p:txBody>
      </p:sp>
    </p:spTree>
    <p:extLst>
      <p:ext uri="{BB962C8B-B14F-4D97-AF65-F5344CB8AC3E}">
        <p14:creationId xmlns:p14="http://schemas.microsoft.com/office/powerpoint/2010/main" val="132123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18/07/2024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489471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eg"/><Relationship Id="rId7" Type="http://schemas.openxmlformats.org/officeDocument/2006/relationships/diagramColors" Target="../diagrams/colors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5CD635-9485-33DE-91DA-95C3698D73A9}"/>
              </a:ext>
            </a:extLst>
          </p:cNvPr>
          <p:cNvSpPr txBox="1"/>
          <p:nvPr/>
        </p:nvSpPr>
        <p:spPr>
          <a:xfrm>
            <a:off x="0" y="29914"/>
            <a:ext cx="12192000" cy="923330"/>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75000"/>
                </a:schemeClr>
              </a:contourClr>
            </a:sp3d>
          </a:bodyPr>
          <a:lstStyle/>
          <a:p>
            <a:pPr algn="ctr"/>
            <a:r>
              <a:rPr lang="en" sz="5400" b="1" dirty="0">
                <a:ln w="13462">
                  <a:solidFill>
                    <a:schemeClr val="accent1">
                      <a:lumMod val="75000"/>
                    </a:schemeClr>
                  </a:solidFill>
                  <a:prstDash val="solid"/>
                </a:ln>
                <a:solidFill>
                  <a:schemeClr val="bg2">
                    <a:lumMod val="60000"/>
                    <a:lumOff val="40000"/>
                  </a:schemeClr>
                </a:solidFill>
                <a:effectLst>
                  <a:outerShdw dist="38100" dir="2700000" algn="bl" rotWithShape="0">
                    <a:schemeClr val="accent5">
                      <a:lumMod val="75000"/>
                    </a:schemeClr>
                  </a:outerShdw>
                </a:effectLst>
              </a:rPr>
              <a:t>TEACHING DISCIPLES: PART 1</a:t>
            </a:r>
          </a:p>
        </p:txBody>
      </p:sp>
      <p:sp>
        <p:nvSpPr>
          <p:cNvPr id="5" name="CuadroTexto 4">
            <a:extLst>
              <a:ext uri="{FF2B5EF4-FFF2-40B4-BE49-F238E27FC236}">
                <a16:creationId xmlns:a16="http://schemas.microsoft.com/office/drawing/2014/main" id="{F0F96E46-E9E9-F0A3-DAF5-11932195A21F}"/>
              </a:ext>
            </a:extLst>
          </p:cNvPr>
          <p:cNvSpPr txBox="1"/>
          <p:nvPr/>
        </p:nvSpPr>
        <p:spPr>
          <a:xfrm>
            <a:off x="7780699" y="6462525"/>
            <a:ext cx="4145750" cy="369332"/>
          </a:xfrm>
          <a:prstGeom prst="rect">
            <a:avLst/>
          </a:prstGeom>
          <a:noFill/>
        </p:spPr>
        <p:txBody>
          <a:bodyPr wrap="none" rtlCol="0">
            <a:spAutoFit/>
          </a:bodyPr>
          <a:lstStyle/>
          <a:p>
            <a:pPr algn="r"/>
            <a:r>
              <a:rPr lang="en" b="1" dirty="0">
                <a:solidFill>
                  <a:schemeClr val="accent1">
                    <a:lumMod val="20000"/>
                    <a:lumOff val="80000"/>
                  </a:schemeClr>
                </a:solidFill>
                <a:effectLst>
                  <a:outerShdw blurRad="38100" dist="38100" dir="2700000" algn="tl">
                    <a:srgbClr val="000000">
                      <a:alpha val="43137"/>
                    </a:srgbClr>
                  </a:outerShdw>
                </a:effectLst>
              </a:rPr>
              <a:t>Lesson 7 for August 17, 2024</a:t>
            </a:r>
          </a:p>
        </p:txBody>
      </p:sp>
    </p:spTree>
    <p:extLst>
      <p:ext uri="{BB962C8B-B14F-4D97-AF65-F5344CB8AC3E}">
        <p14:creationId xmlns:p14="http://schemas.microsoft.com/office/powerpoint/2010/main" val="212903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1356FF-942B-3D5D-5FAF-3AF71E86DA0C}"/>
              </a:ext>
            </a:extLst>
          </p:cNvPr>
          <p:cNvSpPr txBox="1"/>
          <p:nvPr/>
        </p:nvSpPr>
        <p:spPr>
          <a:xfrm>
            <a:off x="0" y="0"/>
            <a:ext cx="9915940" cy="769441"/>
          </a:xfrm>
          <a:prstGeom prst="rect">
            <a:avLst/>
          </a:prstGeom>
          <a:noFill/>
        </p:spPr>
        <p:txBody>
          <a:bodyPr wrap="square">
            <a:spAutoFit/>
            <a:scene3d>
              <a:camera prst="orthographicFront"/>
              <a:lightRig rig="sunrise" dir="t"/>
            </a:scene3d>
            <a:sp3d extrusionH="57150" prstMaterial="matte">
              <a:bevelT w="63500" h="12700" prst="angle"/>
              <a:contourClr>
                <a:schemeClr val="bg1">
                  <a:lumMod val="65000"/>
                </a:schemeClr>
              </a:contourClr>
            </a:sp3d>
          </a:bodyPr>
          <a:lstStyle/>
          <a:p>
            <a:pPr algn="ctr"/>
            <a:r>
              <a:rPr lang="en" sz="4400" b="1" spc="300" dirty="0">
                <a:ln/>
                <a:solidFill>
                  <a:schemeClr val="accent5">
                    <a:lumMod val="60000"/>
                    <a:lumOff val="40000"/>
                  </a:schemeClr>
                </a:solidFill>
              </a:rPr>
              <a:t>HOW TO ENTER THE KINGDOM</a:t>
            </a:r>
          </a:p>
        </p:txBody>
      </p:sp>
      <p:sp>
        <p:nvSpPr>
          <p:cNvPr id="5" name="CuadroTexto 4">
            <a:extLst>
              <a:ext uri="{FF2B5EF4-FFF2-40B4-BE49-F238E27FC236}">
                <a16:creationId xmlns:a16="http://schemas.microsoft.com/office/drawing/2014/main" id="{3123546A-FA31-2BD0-38F7-2A1942122C85}"/>
              </a:ext>
            </a:extLst>
          </p:cNvPr>
          <p:cNvSpPr txBox="1"/>
          <p:nvPr/>
        </p:nvSpPr>
        <p:spPr>
          <a:xfrm>
            <a:off x="390939" y="603380"/>
            <a:ext cx="9134061" cy="646331"/>
          </a:xfrm>
          <a:prstGeom prst="rect">
            <a:avLst/>
          </a:prstGeom>
          <a:noFill/>
        </p:spPr>
        <p:txBody>
          <a:bodyPr wrap="square">
            <a:spAutoFit/>
          </a:bodyPr>
          <a:lstStyle/>
          <a:p>
            <a:pPr algn="ctr"/>
            <a:r>
              <a:rPr lang="en" b="1" dirty="0">
                <a:solidFill>
                  <a:srgbClr val="65454F"/>
                </a:solidFill>
                <a:latin typeface="Comic Sans MS" panose="030F0702030302020204" pitchFamily="66" charset="0"/>
              </a:rPr>
              <a:t>“</a:t>
            </a:r>
            <a:r>
              <a:rPr lang="en-US" b="1" dirty="0">
                <a:solidFill>
                  <a:srgbClr val="65454F"/>
                </a:solidFill>
                <a:latin typeface="Comic Sans MS" panose="030F0702030302020204" pitchFamily="66" charset="0"/>
              </a:rPr>
              <a:t>For everyone will be seasoned with fire, </a:t>
            </a:r>
          </a:p>
          <a:p>
            <a:pPr algn="ctr"/>
            <a:r>
              <a:rPr lang="en-US" b="1" dirty="0">
                <a:solidFill>
                  <a:srgbClr val="65454F"/>
                </a:solidFill>
                <a:latin typeface="Comic Sans MS" panose="030F0702030302020204" pitchFamily="66" charset="0"/>
              </a:rPr>
              <a:t>and every sacrifice will be seasoned with salt</a:t>
            </a:r>
            <a:r>
              <a:rPr lang="en" b="1" dirty="0">
                <a:solidFill>
                  <a:srgbClr val="65454F"/>
                </a:solidFill>
                <a:latin typeface="Comic Sans MS" panose="030F0702030302020204" pitchFamily="66" charset="0"/>
              </a:rPr>
              <a:t>” </a:t>
            </a:r>
            <a:r>
              <a:rPr lang="en" sz="1400" b="1" dirty="0">
                <a:solidFill>
                  <a:srgbClr val="65454F"/>
                </a:solidFill>
                <a:latin typeface="Comic Sans MS" panose="030F0702030302020204" pitchFamily="66" charset="0"/>
              </a:rPr>
              <a:t>(Mark 9:49)</a:t>
            </a:r>
          </a:p>
        </p:txBody>
      </p:sp>
      <p:sp>
        <p:nvSpPr>
          <p:cNvPr id="6" name="CuadroTexto 5">
            <a:extLst>
              <a:ext uri="{FF2B5EF4-FFF2-40B4-BE49-F238E27FC236}">
                <a16:creationId xmlns:a16="http://schemas.microsoft.com/office/drawing/2014/main" id="{1BFD3C9F-E7AC-364A-D78D-DCCFCDE7B45F}"/>
              </a:ext>
            </a:extLst>
          </p:cNvPr>
          <p:cNvSpPr txBox="1"/>
          <p:nvPr/>
        </p:nvSpPr>
        <p:spPr>
          <a:xfrm>
            <a:off x="2240583" y="1321803"/>
            <a:ext cx="5274642" cy="1323439"/>
          </a:xfrm>
          <a:prstGeom prst="rect">
            <a:avLst/>
          </a:prstGeom>
          <a:noFill/>
        </p:spPr>
        <p:txBody>
          <a:bodyPr wrap="square" rtlCol="0">
            <a:spAutoFit/>
          </a:bodyPr>
          <a:lstStyle/>
          <a:p>
            <a:pPr>
              <a:spcBef>
                <a:spcPts val="600"/>
              </a:spcBef>
            </a:pPr>
            <a:r>
              <a:rPr lang="en" sz="2000" b="1" dirty="0">
                <a:solidFill>
                  <a:schemeClr val="bg1"/>
                </a:solidFill>
                <a:effectLst>
                  <a:glow rad="127000">
                    <a:srgbClr val="34192A"/>
                  </a:glow>
                  <a:outerShdw blurRad="38100" dist="38100" dir="2700000" algn="tl">
                    <a:srgbClr val="000000">
                      <a:alpha val="43137"/>
                    </a:srgbClr>
                  </a:outerShdw>
                </a:effectLst>
              </a:rPr>
              <a:t>Tie a huge stone around your neck and throw yourself into the sea; cutting off a hand, a foot, or gouging out an eye. Strange ways to save yourself, right? (Mark 9:42-48).</a:t>
            </a:r>
          </a:p>
        </p:txBody>
      </p:sp>
      <p:sp>
        <p:nvSpPr>
          <p:cNvPr id="7" name="CuadroTexto 6">
            <a:extLst>
              <a:ext uri="{FF2B5EF4-FFF2-40B4-BE49-F238E27FC236}">
                <a16:creationId xmlns:a16="http://schemas.microsoft.com/office/drawing/2014/main" id="{34E83C86-8461-900C-03EF-347D7C09578E}"/>
              </a:ext>
            </a:extLst>
          </p:cNvPr>
          <p:cNvSpPr txBox="1"/>
          <p:nvPr/>
        </p:nvSpPr>
        <p:spPr>
          <a:xfrm>
            <a:off x="2461332" y="3729169"/>
            <a:ext cx="5420715" cy="1323439"/>
          </a:xfrm>
          <a:prstGeom prst="rect">
            <a:avLst/>
          </a:prstGeom>
          <a:noFill/>
        </p:spPr>
        <p:txBody>
          <a:bodyPr wrap="square" rtlCol="0">
            <a:spAutoFit/>
          </a:bodyPr>
          <a:lstStyle/>
          <a:p>
            <a:pPr marL="342900" indent="-342900">
              <a:buClr>
                <a:schemeClr val="bg2">
                  <a:lumMod val="75000"/>
                </a:schemeClr>
              </a:buClr>
              <a:buFont typeface="+mj-lt"/>
              <a:buAutoNum type="arabicPeriod"/>
            </a:pPr>
            <a:r>
              <a:rPr lang="en" sz="2000" b="1" dirty="0">
                <a:solidFill>
                  <a:schemeClr val="bg1"/>
                </a:solidFill>
                <a:effectLst>
                  <a:glow rad="127000">
                    <a:srgbClr val="34192A"/>
                  </a:glow>
                  <a:outerShdw blurRad="38100" dist="38100" dir="2700000" algn="tl">
                    <a:srgbClr val="000000">
                      <a:alpha val="43137"/>
                    </a:srgbClr>
                  </a:outerShdw>
                </a:effectLst>
              </a:rPr>
              <a:t>The redeemed will live eternally with a mutilated body.</a:t>
            </a:r>
          </a:p>
          <a:p>
            <a:pPr marL="342900" indent="-342900">
              <a:buClr>
                <a:schemeClr val="bg2">
                  <a:lumMod val="75000"/>
                </a:schemeClr>
              </a:buClr>
              <a:buFont typeface="+mj-lt"/>
              <a:buAutoNum type="arabicPeriod"/>
            </a:pPr>
            <a:r>
              <a:rPr lang="en" sz="2000" b="1" dirty="0">
                <a:solidFill>
                  <a:schemeClr val="bg1"/>
                </a:solidFill>
                <a:effectLst>
                  <a:glow rad="127000">
                    <a:srgbClr val="34192A"/>
                  </a:glow>
                  <a:outerShdw blurRad="38100" dist="38100" dir="2700000" algn="tl">
                    <a:srgbClr val="000000">
                      <a:alpha val="43137"/>
                    </a:srgbClr>
                  </a:outerShdw>
                </a:effectLst>
              </a:rPr>
              <a:t>The wicked will suffer eternally, but at least their body will be whole.</a:t>
            </a:r>
          </a:p>
        </p:txBody>
      </p:sp>
      <p:sp>
        <p:nvSpPr>
          <p:cNvPr id="8" name="CuadroTexto 7">
            <a:extLst>
              <a:ext uri="{FF2B5EF4-FFF2-40B4-BE49-F238E27FC236}">
                <a16:creationId xmlns:a16="http://schemas.microsoft.com/office/drawing/2014/main" id="{0795B76C-D50E-47BB-645F-532027B621CF}"/>
              </a:ext>
            </a:extLst>
          </p:cNvPr>
          <p:cNvSpPr txBox="1"/>
          <p:nvPr/>
        </p:nvSpPr>
        <p:spPr>
          <a:xfrm>
            <a:off x="2240583" y="5122292"/>
            <a:ext cx="5665475" cy="1015663"/>
          </a:xfrm>
          <a:prstGeom prst="rect">
            <a:avLst/>
          </a:prstGeom>
          <a:noFill/>
        </p:spPr>
        <p:txBody>
          <a:bodyPr wrap="square" rtlCol="0">
            <a:spAutoFit/>
          </a:bodyPr>
          <a:lstStyle/>
          <a:p>
            <a:pPr>
              <a:spcBef>
                <a:spcPts val="600"/>
              </a:spcBef>
            </a:pPr>
            <a:r>
              <a:rPr lang="en" sz="2000" b="1" dirty="0">
                <a:solidFill>
                  <a:schemeClr val="bg1"/>
                </a:solidFill>
                <a:effectLst>
                  <a:glow rad="127000">
                    <a:srgbClr val="34192A"/>
                  </a:glow>
                  <a:outerShdw blurRad="38100" dist="38100" dir="2700000" algn="tl">
                    <a:srgbClr val="000000">
                      <a:alpha val="43137"/>
                    </a:srgbClr>
                  </a:outerShdw>
                </a:effectLst>
              </a:rPr>
              <a:t>The lesson from this exaggeration is obvious: sin is so terrible that you must flee from it immediately.</a:t>
            </a:r>
          </a:p>
        </p:txBody>
      </p:sp>
      <p:pic>
        <p:nvPicPr>
          <p:cNvPr id="4" name="Imagen 3" descr="Imagen que contiene perro, puesto, agua, café&#10;&#10;Descripción generada automáticamente">
            <a:extLst>
              <a:ext uri="{FF2B5EF4-FFF2-40B4-BE49-F238E27FC236}">
                <a16:creationId xmlns:a16="http://schemas.microsoft.com/office/drawing/2014/main" id="{3DB20A66-0346-135A-3B4C-60C840553F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523" y="1360020"/>
            <a:ext cx="2018886" cy="135601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Mano de una persona&#10;&#10;Descripción generada automáticamente con confianza baja">
            <a:extLst>
              <a:ext uri="{FF2B5EF4-FFF2-40B4-BE49-F238E27FC236}">
                <a16:creationId xmlns:a16="http://schemas.microsoft.com/office/drawing/2014/main" id="{866740C2-4697-D668-33D2-49295E5EA3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75861" y="2802386"/>
            <a:ext cx="875548" cy="135601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dibujo de una persona&#10;&#10;Descripción generada automáticamente con confianza baja">
            <a:extLst>
              <a:ext uri="{FF2B5EF4-FFF2-40B4-BE49-F238E27FC236}">
                <a16:creationId xmlns:a16="http://schemas.microsoft.com/office/drawing/2014/main" id="{342E7C07-ABA9-E0BC-BA5D-A3A21FC4AB2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2523" y="2802386"/>
            <a:ext cx="1061762" cy="135601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Ojos de una persona&#10;&#10;Descripción generada automáticamente">
            <a:extLst>
              <a:ext uri="{FF2B5EF4-FFF2-40B4-BE49-F238E27FC236}">
                <a16:creationId xmlns:a16="http://schemas.microsoft.com/office/drawing/2014/main" id="{FA3617CD-5847-61F9-3542-44820BA8F7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2523" y="4261230"/>
            <a:ext cx="2018886" cy="1722125"/>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6" name="Imagen 15" descr="Imagen en blanco y negro&#10;&#10;Descripción generada automáticamente con confianza media">
            <a:extLst>
              <a:ext uri="{FF2B5EF4-FFF2-40B4-BE49-F238E27FC236}">
                <a16:creationId xmlns:a16="http://schemas.microsoft.com/office/drawing/2014/main" id="{8591BFC4-D551-40B3-7624-934AF2CCA24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25879" y="98099"/>
            <a:ext cx="2141864" cy="2615408"/>
          </a:xfrm>
          <a:prstGeom prst="rect">
            <a:avLst/>
          </a:prstGeom>
          <a:solidFill>
            <a:srgbClr val="FFFFFF">
              <a:shade val="85000"/>
            </a:srgbClr>
          </a:solidFill>
          <a:ln w="38100" cap="sq">
            <a:gradFill flip="none" rotWithShape="1">
              <a:gsLst>
                <a:gs pos="0">
                  <a:srgbClr val="7B5B5C"/>
                </a:gs>
                <a:gs pos="42000">
                  <a:srgbClr val="7B5B5C"/>
                </a:gs>
                <a:gs pos="46000">
                  <a:srgbClr val="C4C5B7"/>
                </a:gs>
                <a:gs pos="100000">
                  <a:srgbClr val="C4C5B7"/>
                </a:gs>
              </a:gsLst>
              <a:lin ang="54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Un dibujo de una persona&#10;&#10;Descripción generada automáticamente con confianza baja">
            <a:extLst>
              <a:ext uri="{FF2B5EF4-FFF2-40B4-BE49-F238E27FC236}">
                <a16:creationId xmlns:a16="http://schemas.microsoft.com/office/drawing/2014/main" id="{FC5345FB-0C7B-9C3D-054E-98E99FF2EF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515225" y="1311016"/>
            <a:ext cx="2309184" cy="1395428"/>
          </a:xfrm>
          <a:prstGeom prst="rect">
            <a:avLst/>
          </a:prstGeom>
          <a:solidFill>
            <a:srgbClr val="FFFFFF">
              <a:shade val="85000"/>
            </a:srgbClr>
          </a:solidFill>
          <a:ln w="28575" cap="sq">
            <a:solidFill>
              <a:schemeClr val="bg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287F578C-E663-BDF4-8FFC-0452AA92634A}"/>
              </a:ext>
            </a:extLst>
          </p:cNvPr>
          <p:cNvSpPr txBox="1"/>
          <p:nvPr/>
        </p:nvSpPr>
        <p:spPr>
          <a:xfrm>
            <a:off x="2282680" y="2713506"/>
            <a:ext cx="9775124" cy="1015663"/>
          </a:xfrm>
          <a:prstGeom prst="rect">
            <a:avLst/>
          </a:prstGeom>
          <a:noFill/>
        </p:spPr>
        <p:txBody>
          <a:bodyPr wrap="square">
            <a:spAutoFit/>
          </a:bodyPr>
          <a:lstStyle/>
          <a:p>
            <a:pPr>
              <a:spcBef>
                <a:spcPts val="600"/>
              </a:spcBef>
            </a:pPr>
            <a:r>
              <a:rPr lang="en" sz="2000" b="1" dirty="0">
                <a:solidFill>
                  <a:schemeClr val="bg1"/>
                </a:solidFill>
                <a:effectLst>
                  <a:glow rad="127000">
                    <a:srgbClr val="34192A"/>
                  </a:glow>
                  <a:outerShdw blurRad="38100" dist="38100" dir="2700000" algn="tl">
                    <a:srgbClr val="000000">
                      <a:alpha val="43137"/>
                    </a:srgbClr>
                  </a:outerShdw>
                </a:effectLst>
              </a:rPr>
              <a:t>If we take these words literally – as many do with the phrase “</a:t>
            </a:r>
            <a:r>
              <a:rPr lang="en-US" sz="2000" b="1" dirty="0">
                <a:solidFill>
                  <a:schemeClr val="bg1"/>
                </a:solidFill>
                <a:effectLst>
                  <a:glow rad="127000">
                    <a:srgbClr val="34192A"/>
                  </a:glow>
                  <a:outerShdw blurRad="38100" dist="38100" dir="2700000" algn="tl">
                    <a:srgbClr val="000000">
                      <a:alpha val="43137"/>
                    </a:srgbClr>
                  </a:outerShdw>
                </a:effectLst>
              </a:rPr>
              <a:t>the worms that eat them do not die, and the fire is not quenched</a:t>
            </a:r>
            <a:r>
              <a:rPr lang="en" sz="2000" b="1" dirty="0">
                <a:solidFill>
                  <a:schemeClr val="bg1"/>
                </a:solidFill>
                <a:effectLst>
                  <a:glow rad="127000">
                    <a:srgbClr val="34192A"/>
                  </a:glow>
                  <a:outerShdw blurRad="38100" dist="38100" dir="2700000" algn="tl">
                    <a:srgbClr val="000000">
                      <a:alpha val="43137"/>
                    </a:srgbClr>
                  </a:outerShdw>
                </a:effectLst>
              </a:rPr>
              <a:t>” (Mark 9:44, 46, 48) –, we have to reach the following conclusions:</a:t>
            </a:r>
          </a:p>
        </p:txBody>
      </p:sp>
      <p:grpSp>
        <p:nvGrpSpPr>
          <p:cNvPr id="24" name="Grupo 23">
            <a:extLst>
              <a:ext uri="{FF2B5EF4-FFF2-40B4-BE49-F238E27FC236}">
                <a16:creationId xmlns:a16="http://schemas.microsoft.com/office/drawing/2014/main" id="{C2526E82-C35D-E054-43D5-326345E06FAE}"/>
              </a:ext>
            </a:extLst>
          </p:cNvPr>
          <p:cNvGrpSpPr/>
          <p:nvPr/>
        </p:nvGrpSpPr>
        <p:grpSpPr>
          <a:xfrm>
            <a:off x="7963623" y="3675588"/>
            <a:ext cx="4046159" cy="3034619"/>
            <a:chOff x="9013870" y="4512968"/>
            <a:chExt cx="2995912" cy="2246934"/>
          </a:xfrm>
        </p:grpSpPr>
        <p:pic>
          <p:nvPicPr>
            <p:cNvPr id="22" name="Imagen 21">
              <a:extLst>
                <a:ext uri="{FF2B5EF4-FFF2-40B4-BE49-F238E27FC236}">
                  <a16:creationId xmlns:a16="http://schemas.microsoft.com/office/drawing/2014/main" id="{3741AC0D-7D40-A2FC-940E-51395D8183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13870" y="4512968"/>
              <a:ext cx="2995912" cy="2246934"/>
            </a:xfrm>
            <a:prstGeom prst="round2DiagRect">
              <a:avLst>
                <a:gd name="adj1" fmla="val 28785"/>
                <a:gd name="adj2" fmla="val 7533"/>
              </a:avLst>
            </a:prstGeom>
            <a:ln w="57150" cap="sq">
              <a:solidFill>
                <a:srgbClr val="DDADB1"/>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
          <p:nvSpPr>
            <p:cNvPr id="23" name="CuadroTexto 22">
              <a:extLst>
                <a:ext uri="{FF2B5EF4-FFF2-40B4-BE49-F238E27FC236}">
                  <a16:creationId xmlns:a16="http://schemas.microsoft.com/office/drawing/2014/main" id="{894D18A5-1B7A-7F72-070D-5903FAF7D025}"/>
                </a:ext>
              </a:extLst>
            </p:cNvPr>
            <p:cNvSpPr txBox="1"/>
            <p:nvPr/>
          </p:nvSpPr>
          <p:spPr>
            <a:xfrm rot="19963349">
              <a:off x="10118035" y="5093852"/>
              <a:ext cx="916798" cy="611827"/>
            </a:xfrm>
            <a:custGeom>
              <a:avLst/>
              <a:gdLst>
                <a:gd name="connsiteX0" fmla="*/ 0 w 797528"/>
                <a:gd name="connsiteY0" fmla="*/ 0 h 432923"/>
                <a:gd name="connsiteX1" fmla="*/ 797528 w 797528"/>
                <a:gd name="connsiteY1" fmla="*/ 0 h 432923"/>
                <a:gd name="connsiteX2" fmla="*/ 797528 w 797528"/>
                <a:gd name="connsiteY2" fmla="*/ 432923 h 432923"/>
                <a:gd name="connsiteX3" fmla="*/ 0 w 797528"/>
                <a:gd name="connsiteY3" fmla="*/ 432923 h 432923"/>
                <a:gd name="connsiteX4" fmla="*/ 0 w 797528"/>
                <a:gd name="connsiteY4" fmla="*/ 0 h 432923"/>
                <a:gd name="connsiteX0" fmla="*/ 0 w 797528"/>
                <a:gd name="connsiteY0" fmla="*/ 0 h 432923"/>
                <a:gd name="connsiteX1" fmla="*/ 678258 w 797528"/>
                <a:gd name="connsiteY1" fmla="*/ 0 h 432923"/>
                <a:gd name="connsiteX2" fmla="*/ 797528 w 797528"/>
                <a:gd name="connsiteY2" fmla="*/ 432923 h 432923"/>
                <a:gd name="connsiteX3" fmla="*/ 0 w 797528"/>
                <a:gd name="connsiteY3" fmla="*/ 432923 h 432923"/>
                <a:gd name="connsiteX4" fmla="*/ 0 w 797528"/>
                <a:gd name="connsiteY4" fmla="*/ 0 h 432923"/>
                <a:gd name="connsiteX0" fmla="*/ 0 w 854827"/>
                <a:gd name="connsiteY0" fmla="*/ 0 h 432923"/>
                <a:gd name="connsiteX1" fmla="*/ 678258 w 854827"/>
                <a:gd name="connsiteY1" fmla="*/ 0 h 432923"/>
                <a:gd name="connsiteX2" fmla="*/ 797528 w 854827"/>
                <a:gd name="connsiteY2" fmla="*/ 432923 h 432923"/>
                <a:gd name="connsiteX3" fmla="*/ 0 w 854827"/>
                <a:gd name="connsiteY3" fmla="*/ 432923 h 432923"/>
                <a:gd name="connsiteX4" fmla="*/ 0 w 854827"/>
                <a:gd name="connsiteY4" fmla="*/ 0 h 432923"/>
                <a:gd name="connsiteX0" fmla="*/ 0 w 881207"/>
                <a:gd name="connsiteY0" fmla="*/ 0 h 432923"/>
                <a:gd name="connsiteX1" fmla="*/ 718014 w 881207"/>
                <a:gd name="connsiteY1" fmla="*/ 39757 h 432923"/>
                <a:gd name="connsiteX2" fmla="*/ 797528 w 881207"/>
                <a:gd name="connsiteY2" fmla="*/ 432923 h 432923"/>
                <a:gd name="connsiteX3" fmla="*/ 0 w 881207"/>
                <a:gd name="connsiteY3" fmla="*/ 432923 h 432923"/>
                <a:gd name="connsiteX4" fmla="*/ 0 w 881207"/>
                <a:gd name="connsiteY4" fmla="*/ 0 h 432923"/>
                <a:gd name="connsiteX0" fmla="*/ 0 w 1046006"/>
                <a:gd name="connsiteY0" fmla="*/ 0 h 442862"/>
                <a:gd name="connsiteX1" fmla="*/ 718014 w 1046006"/>
                <a:gd name="connsiteY1" fmla="*/ 39757 h 442862"/>
                <a:gd name="connsiteX2" fmla="*/ 1046006 w 1046006"/>
                <a:gd name="connsiteY2" fmla="*/ 442862 h 442862"/>
                <a:gd name="connsiteX3" fmla="*/ 0 w 1046006"/>
                <a:gd name="connsiteY3" fmla="*/ 432923 h 442862"/>
                <a:gd name="connsiteX4" fmla="*/ 0 w 1046006"/>
                <a:gd name="connsiteY4" fmla="*/ 0 h 442862"/>
                <a:gd name="connsiteX0" fmla="*/ 0 w 1046006"/>
                <a:gd name="connsiteY0" fmla="*/ 0 h 502497"/>
                <a:gd name="connsiteX1" fmla="*/ 718014 w 1046006"/>
                <a:gd name="connsiteY1" fmla="*/ 39757 h 502497"/>
                <a:gd name="connsiteX2" fmla="*/ 1046006 w 1046006"/>
                <a:gd name="connsiteY2" fmla="*/ 442862 h 502497"/>
                <a:gd name="connsiteX3" fmla="*/ 159026 w 1046006"/>
                <a:gd name="connsiteY3" fmla="*/ 502497 h 502497"/>
                <a:gd name="connsiteX4" fmla="*/ 0 w 1046006"/>
                <a:gd name="connsiteY4" fmla="*/ 0 h 502497"/>
                <a:gd name="connsiteX0" fmla="*/ 0 w 956554"/>
                <a:gd name="connsiteY0" fmla="*/ 0 h 522375"/>
                <a:gd name="connsiteX1" fmla="*/ 628562 w 956554"/>
                <a:gd name="connsiteY1" fmla="*/ 59635 h 522375"/>
                <a:gd name="connsiteX2" fmla="*/ 956554 w 956554"/>
                <a:gd name="connsiteY2" fmla="*/ 462740 h 522375"/>
                <a:gd name="connsiteX3" fmla="*/ 69574 w 956554"/>
                <a:gd name="connsiteY3" fmla="*/ 522375 h 522375"/>
                <a:gd name="connsiteX4" fmla="*/ 0 w 956554"/>
                <a:gd name="connsiteY4" fmla="*/ 0 h 522375"/>
                <a:gd name="connsiteX0" fmla="*/ 0 w 956554"/>
                <a:gd name="connsiteY0" fmla="*/ 0 h 522375"/>
                <a:gd name="connsiteX1" fmla="*/ 628562 w 956554"/>
                <a:gd name="connsiteY1" fmla="*/ 59635 h 522375"/>
                <a:gd name="connsiteX2" fmla="*/ 956554 w 956554"/>
                <a:gd name="connsiteY2" fmla="*/ 462740 h 522375"/>
                <a:gd name="connsiteX3" fmla="*/ 69574 w 956554"/>
                <a:gd name="connsiteY3" fmla="*/ 522375 h 522375"/>
                <a:gd name="connsiteX4" fmla="*/ 0 w 956554"/>
                <a:gd name="connsiteY4" fmla="*/ 0 h 522375"/>
                <a:gd name="connsiteX0" fmla="*/ 0 w 956554"/>
                <a:gd name="connsiteY0" fmla="*/ 0 h 522375"/>
                <a:gd name="connsiteX1" fmla="*/ 628562 w 956554"/>
                <a:gd name="connsiteY1" fmla="*/ 59635 h 522375"/>
                <a:gd name="connsiteX2" fmla="*/ 956554 w 956554"/>
                <a:gd name="connsiteY2" fmla="*/ 462740 h 522375"/>
                <a:gd name="connsiteX3" fmla="*/ 69574 w 956554"/>
                <a:gd name="connsiteY3" fmla="*/ 522375 h 522375"/>
                <a:gd name="connsiteX4" fmla="*/ 0 w 956554"/>
                <a:gd name="connsiteY4" fmla="*/ 0 h 522375"/>
                <a:gd name="connsiteX0" fmla="*/ 0 w 916798"/>
                <a:gd name="connsiteY0" fmla="*/ 0 h 522375"/>
                <a:gd name="connsiteX1" fmla="*/ 628562 w 916798"/>
                <a:gd name="connsiteY1" fmla="*/ 59635 h 522375"/>
                <a:gd name="connsiteX2" fmla="*/ 916798 w 916798"/>
                <a:gd name="connsiteY2" fmla="*/ 462740 h 522375"/>
                <a:gd name="connsiteX3" fmla="*/ 69574 w 916798"/>
                <a:gd name="connsiteY3" fmla="*/ 522375 h 522375"/>
                <a:gd name="connsiteX4" fmla="*/ 0 w 916798"/>
                <a:gd name="connsiteY4" fmla="*/ 0 h 522375"/>
                <a:gd name="connsiteX0" fmla="*/ 0 w 916798"/>
                <a:gd name="connsiteY0" fmla="*/ 0 h 611827"/>
                <a:gd name="connsiteX1" fmla="*/ 628562 w 916798"/>
                <a:gd name="connsiteY1" fmla="*/ 59635 h 611827"/>
                <a:gd name="connsiteX2" fmla="*/ 916798 w 916798"/>
                <a:gd name="connsiteY2" fmla="*/ 462740 h 611827"/>
                <a:gd name="connsiteX3" fmla="*/ 178904 w 916798"/>
                <a:gd name="connsiteY3" fmla="*/ 611827 h 611827"/>
                <a:gd name="connsiteX4" fmla="*/ 0 w 916798"/>
                <a:gd name="connsiteY4" fmla="*/ 0 h 611827"/>
                <a:gd name="connsiteX0" fmla="*/ 0 w 916798"/>
                <a:gd name="connsiteY0" fmla="*/ 0 h 611827"/>
                <a:gd name="connsiteX1" fmla="*/ 628562 w 916798"/>
                <a:gd name="connsiteY1" fmla="*/ 59635 h 611827"/>
                <a:gd name="connsiteX2" fmla="*/ 916798 w 916798"/>
                <a:gd name="connsiteY2" fmla="*/ 462740 h 611827"/>
                <a:gd name="connsiteX3" fmla="*/ 178904 w 916798"/>
                <a:gd name="connsiteY3" fmla="*/ 611827 h 611827"/>
                <a:gd name="connsiteX4" fmla="*/ 0 w 916798"/>
                <a:gd name="connsiteY4" fmla="*/ 0 h 611827"/>
                <a:gd name="connsiteX0" fmla="*/ 0 w 916798"/>
                <a:gd name="connsiteY0" fmla="*/ 0 h 611827"/>
                <a:gd name="connsiteX1" fmla="*/ 628562 w 916798"/>
                <a:gd name="connsiteY1" fmla="*/ 59635 h 611827"/>
                <a:gd name="connsiteX2" fmla="*/ 916798 w 916798"/>
                <a:gd name="connsiteY2" fmla="*/ 462740 h 611827"/>
                <a:gd name="connsiteX3" fmla="*/ 178904 w 916798"/>
                <a:gd name="connsiteY3" fmla="*/ 611827 h 611827"/>
                <a:gd name="connsiteX4" fmla="*/ 0 w 916798"/>
                <a:gd name="connsiteY4" fmla="*/ 0 h 611827"/>
                <a:gd name="connsiteX0" fmla="*/ 0 w 916798"/>
                <a:gd name="connsiteY0" fmla="*/ 0 h 611827"/>
                <a:gd name="connsiteX1" fmla="*/ 489414 w 916798"/>
                <a:gd name="connsiteY1" fmla="*/ 39757 h 611827"/>
                <a:gd name="connsiteX2" fmla="*/ 916798 w 916798"/>
                <a:gd name="connsiteY2" fmla="*/ 462740 h 611827"/>
                <a:gd name="connsiteX3" fmla="*/ 178904 w 916798"/>
                <a:gd name="connsiteY3" fmla="*/ 611827 h 611827"/>
                <a:gd name="connsiteX4" fmla="*/ 0 w 916798"/>
                <a:gd name="connsiteY4" fmla="*/ 0 h 611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98" h="611827">
                  <a:moveTo>
                    <a:pt x="0" y="0"/>
                  </a:moveTo>
                  <a:lnTo>
                    <a:pt x="489414" y="39757"/>
                  </a:lnTo>
                  <a:cubicBezTo>
                    <a:pt x="787589" y="124431"/>
                    <a:pt x="877041" y="318432"/>
                    <a:pt x="916798" y="462740"/>
                  </a:cubicBezTo>
                  <a:cubicBezTo>
                    <a:pt x="670833" y="512436"/>
                    <a:pt x="395052" y="552192"/>
                    <a:pt x="178904" y="611827"/>
                  </a:cubicBezTo>
                  <a:cubicBezTo>
                    <a:pt x="9939" y="457580"/>
                    <a:pt x="59635" y="203942"/>
                    <a:pt x="0" y="0"/>
                  </a:cubicBezTo>
                  <a:close/>
                </a:path>
              </a:pathLst>
            </a:custGeom>
            <a:blipFill>
              <a:blip r:embed="rId10" cstate="email">
                <a:extLst>
                  <a:ext uri="{28A0092B-C50C-407E-A947-70E740481C1C}">
                    <a14:useLocalDpi xmlns:a14="http://schemas.microsoft.com/office/drawing/2010/main"/>
                  </a:ext>
                </a:extLst>
              </a:blip>
              <a:stretch>
                <a:fillRect/>
              </a:stretch>
            </a:blipFill>
            <a:ln>
              <a:solidFill>
                <a:srgbClr val="DDADB1"/>
              </a:solidFill>
            </a:ln>
            <a:effectLst>
              <a:outerShdw blurRad="50800" dist="38100" dir="2700000" algn="tl" rotWithShape="0">
                <a:prstClr val="black">
                  <a:alpha val="40000"/>
                </a:prstClr>
              </a:outerShdw>
            </a:effectLst>
            <a:scene3d>
              <a:camera prst="orthographicFront">
                <a:rot lat="0" lon="0" rev="20399999"/>
              </a:camera>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wrap="square" rtlCol="0" anchor="ctr" anchorCtr="0">
              <a:noAutofit/>
            </a:bodyPr>
            <a:lstStyle/>
            <a:p>
              <a:pPr algn="ctr"/>
              <a:r>
                <a:rPr lang="en" b="1" dirty="0">
                  <a:solidFill>
                    <a:schemeClr val="bg1"/>
                  </a:solidFill>
                  <a:effectLst>
                    <a:glow rad="63500">
                      <a:schemeClr val="tx1"/>
                    </a:glow>
                  </a:effectLst>
                </a:rPr>
                <a:t>SIN</a:t>
              </a:r>
            </a:p>
          </p:txBody>
        </p:sp>
      </p:grpSp>
      <p:sp>
        <p:nvSpPr>
          <p:cNvPr id="26" name="CuadroTexto 25">
            <a:extLst>
              <a:ext uri="{FF2B5EF4-FFF2-40B4-BE49-F238E27FC236}">
                <a16:creationId xmlns:a16="http://schemas.microsoft.com/office/drawing/2014/main" id="{91ED9FC1-80B2-D974-3A68-2D393243FA20}"/>
              </a:ext>
            </a:extLst>
          </p:cNvPr>
          <p:cNvSpPr txBox="1"/>
          <p:nvPr/>
        </p:nvSpPr>
        <p:spPr>
          <a:xfrm>
            <a:off x="182218" y="6078611"/>
            <a:ext cx="7699829" cy="707886"/>
          </a:xfrm>
          <a:prstGeom prst="rect">
            <a:avLst/>
          </a:prstGeom>
          <a:noFill/>
        </p:spPr>
        <p:txBody>
          <a:bodyPr wrap="square">
            <a:spAutoFit/>
          </a:bodyPr>
          <a:lstStyle/>
          <a:p>
            <a:pPr>
              <a:spcBef>
                <a:spcPts val="600"/>
              </a:spcBef>
            </a:pPr>
            <a:r>
              <a:rPr lang="en" sz="2000" b="1" dirty="0">
                <a:solidFill>
                  <a:schemeClr val="bg1"/>
                </a:solidFill>
                <a:effectLst>
                  <a:glow rad="127000">
                    <a:srgbClr val="34192A"/>
                  </a:glow>
                  <a:outerShdw blurRad="38100" dist="38100" dir="2700000" algn="tl">
                    <a:srgbClr val="000000">
                      <a:alpha val="43137"/>
                    </a:srgbClr>
                  </a:outerShdw>
                </a:effectLst>
              </a:rPr>
              <a:t>Abandoning sin is hard and costs sacrifice, but the result is worth it and gives us peace (Mark 9:49-50).</a:t>
            </a:r>
          </a:p>
        </p:txBody>
      </p:sp>
    </p:spTree>
    <p:extLst>
      <p:ext uri="{BB962C8B-B14F-4D97-AF65-F5344CB8AC3E}">
        <p14:creationId xmlns:p14="http://schemas.microsoft.com/office/powerpoint/2010/main" val="67758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5"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down)">
                                      <p:cBhvr>
                                        <p:cTn id="26" dur="500"/>
                                        <p:tgtEl>
                                          <p:spTgt spid="4"/>
                                        </p:tgtEl>
                                      </p:cBhvr>
                                    </p:animEffect>
                                  </p:childTnLst>
                                </p:cTn>
                              </p:par>
                              <p:par>
                                <p:cTn id="27" presetID="5" presetClass="entr" presetSubtype="10" fill="hold" nodeType="withEffect">
                                  <p:stCondLst>
                                    <p:cond delay="25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par>
                                <p:cTn id="30" presetID="5" presetClass="entr" presetSubtype="10" fill="hold" nodeType="withEffect">
                                  <p:stCondLst>
                                    <p:cond delay="50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par>
                                <p:cTn id="33" presetID="5" presetClass="entr" presetSubtype="5" fill="hold" nodeType="withEffect">
                                  <p:stCondLst>
                                    <p:cond delay="750"/>
                                  </p:stCondLst>
                                  <p:childTnLst>
                                    <p:set>
                                      <p:cBhvr>
                                        <p:cTn id="34" dur="1" fill="hold">
                                          <p:stCondLst>
                                            <p:cond delay="0"/>
                                          </p:stCondLst>
                                        </p:cTn>
                                        <p:tgtEl>
                                          <p:spTgt spid="14"/>
                                        </p:tgtEl>
                                        <p:attrNameLst>
                                          <p:attrName>style.visibility</p:attrName>
                                        </p:attrNameLst>
                                      </p:cBhvr>
                                      <p:to>
                                        <p:strVal val="visible"/>
                                      </p:to>
                                    </p:set>
                                    <p:animEffect transition="in" filter="checkerboard(down)">
                                      <p:cBhvr>
                                        <p:cTn id="35" dur="500"/>
                                        <p:tgtEl>
                                          <p:spTgt spid="14"/>
                                        </p:tgtEl>
                                      </p:cBhvr>
                                    </p:animEffect>
                                  </p:childTnLst>
                                </p:cTn>
                              </p:par>
                            </p:childTnLst>
                          </p:cTn>
                        </p:par>
                        <p:par>
                          <p:cTn id="36" fill="hold">
                            <p:stCondLst>
                              <p:cond delay="125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wipe(left)">
                                      <p:cBhvr>
                                        <p:cTn id="56" dur="500"/>
                                        <p:tgtEl>
                                          <p:spTgt spid="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wipe(left)">
                                      <p:cBhvr>
                                        <p:cTn id="61" dur="5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 calcmode="lin" valueType="num">
                                      <p:cBhvr>
                                        <p:cTn id="68" dur="500" fill="hold"/>
                                        <p:tgtEl>
                                          <p:spTgt spid="24"/>
                                        </p:tgtEl>
                                        <p:attrNameLst>
                                          <p:attrName>style.rotation</p:attrName>
                                        </p:attrNameLst>
                                      </p:cBhvr>
                                      <p:tavLst>
                                        <p:tav tm="0">
                                          <p:val>
                                            <p:fltVal val="360"/>
                                          </p:val>
                                        </p:tav>
                                        <p:tav tm="100000">
                                          <p:val>
                                            <p:fltVal val="0"/>
                                          </p:val>
                                        </p:tav>
                                      </p:tavLst>
                                    </p:anim>
                                    <p:animEffect transition="in" filter="fade">
                                      <p:cBhvr>
                                        <p:cTn id="69" dur="500"/>
                                        <p:tgtEl>
                                          <p:spTgt spid="2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build="p"/>
      <p:bldP spid="8" grpId="0"/>
      <p:bldP spid="20"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A65B3D-2AF6-E160-D23F-EA84570C9C65}"/>
              </a:ext>
            </a:extLst>
          </p:cNvPr>
          <p:cNvSpPr txBox="1"/>
          <p:nvPr/>
        </p:nvSpPr>
        <p:spPr>
          <a:xfrm>
            <a:off x="2255797" y="749225"/>
            <a:ext cx="7524750" cy="4832092"/>
          </a:xfrm>
          <a:prstGeom prst="rect">
            <a:avLst/>
          </a:prstGeom>
          <a:noFill/>
        </p:spPr>
        <p:txBody>
          <a:bodyPr wrap="square">
            <a:spAutoFit/>
          </a:bodyPr>
          <a:lstStyle/>
          <a:p>
            <a:pPr>
              <a:spcBef>
                <a:spcPts val="600"/>
              </a:spcBef>
            </a:pPr>
            <a:r>
              <a:rPr lang="en" sz="2800" b="1" dirty="0">
                <a:solidFill>
                  <a:schemeClr val="bg1"/>
                </a:solidFill>
                <a:effectLst>
                  <a:glow rad="127000">
                    <a:srgbClr val="063C2F"/>
                  </a:glow>
                </a:effectLst>
                <a:latin typeface="Constantia" panose="02030602050306030303" pitchFamily="18" charset="0"/>
              </a:rPr>
              <a:t>“</a:t>
            </a:r>
            <a:r>
              <a:rPr lang="en-US" sz="2800" b="1" dirty="0">
                <a:solidFill>
                  <a:schemeClr val="bg1"/>
                </a:solidFill>
                <a:effectLst>
                  <a:glow rad="127000">
                    <a:srgbClr val="063C2F"/>
                  </a:glow>
                </a:effectLst>
                <a:latin typeface="Constantia" panose="02030602050306030303" pitchFamily="18" charset="0"/>
              </a:rPr>
              <a:t>Every true, self-sacrificing worker for God is willing to spend and be spent for the sake of others. Christ says, “He that </a:t>
            </a:r>
            <a:r>
              <a:rPr lang="en-US" sz="2800" b="1" dirty="0" err="1">
                <a:solidFill>
                  <a:schemeClr val="bg1"/>
                </a:solidFill>
                <a:effectLst>
                  <a:glow rad="127000">
                    <a:srgbClr val="063C2F"/>
                  </a:glow>
                </a:effectLst>
                <a:latin typeface="Constantia" panose="02030602050306030303" pitchFamily="18" charset="0"/>
              </a:rPr>
              <a:t>loveth</a:t>
            </a:r>
            <a:r>
              <a:rPr lang="en-US" sz="2800" b="1" dirty="0">
                <a:solidFill>
                  <a:schemeClr val="bg1"/>
                </a:solidFill>
                <a:effectLst>
                  <a:glow rad="127000">
                    <a:srgbClr val="063C2F"/>
                  </a:glow>
                </a:effectLst>
                <a:latin typeface="Constantia" panose="02030602050306030303" pitchFamily="18" charset="0"/>
              </a:rPr>
              <a:t> his life shall lose it; and he that </a:t>
            </a:r>
            <a:r>
              <a:rPr lang="en-US" sz="2800" b="1" dirty="0" err="1">
                <a:solidFill>
                  <a:schemeClr val="bg1"/>
                </a:solidFill>
                <a:effectLst>
                  <a:glow rad="127000">
                    <a:srgbClr val="063C2F"/>
                  </a:glow>
                </a:effectLst>
                <a:latin typeface="Constantia" panose="02030602050306030303" pitchFamily="18" charset="0"/>
              </a:rPr>
              <a:t>hateth</a:t>
            </a:r>
            <a:r>
              <a:rPr lang="en-US" sz="2800" b="1" dirty="0">
                <a:solidFill>
                  <a:schemeClr val="bg1"/>
                </a:solidFill>
                <a:effectLst>
                  <a:glow rad="127000">
                    <a:srgbClr val="063C2F"/>
                  </a:glow>
                </a:effectLst>
                <a:latin typeface="Constantia" panose="02030602050306030303" pitchFamily="18" charset="0"/>
              </a:rPr>
              <a:t> his life in this world shall keep it unto life eternal” (John 12:25). By earnest, thoughtful efforts to help where help is needed, the true Christian shows his love for God and for his fellow beings. He may lose his life in service. But when Christ comes to gather His jewels to Himself, he will find it again</a:t>
            </a:r>
            <a:r>
              <a:rPr lang="en" sz="2800" b="1" dirty="0">
                <a:solidFill>
                  <a:schemeClr val="bg1"/>
                </a:solidFill>
                <a:effectLst>
                  <a:glow rad="127000">
                    <a:srgbClr val="063C2F"/>
                  </a:glow>
                </a:effectLst>
                <a:latin typeface="Constantia" panose="02030602050306030303" pitchFamily="18" charset="0"/>
              </a:rPr>
              <a:t>."</a:t>
            </a:r>
          </a:p>
        </p:txBody>
      </p:sp>
      <p:sp>
        <p:nvSpPr>
          <p:cNvPr id="4" name="CuadroTexto 3">
            <a:extLst>
              <a:ext uri="{FF2B5EF4-FFF2-40B4-BE49-F238E27FC236}">
                <a16:creationId xmlns:a16="http://schemas.microsoft.com/office/drawing/2014/main" id="{4924E4D1-C8BB-05F9-D05A-2378D529C1B2}"/>
              </a:ext>
            </a:extLst>
          </p:cNvPr>
          <p:cNvSpPr txBox="1"/>
          <p:nvPr/>
        </p:nvSpPr>
        <p:spPr>
          <a:xfrm>
            <a:off x="5313683" y="5966159"/>
            <a:ext cx="4466864" cy="369332"/>
          </a:xfrm>
          <a:prstGeom prst="rect">
            <a:avLst/>
          </a:prstGeom>
          <a:noFill/>
        </p:spPr>
        <p:txBody>
          <a:bodyPr wrap="none" rtlCol="0">
            <a:spAutoFit/>
          </a:bodyPr>
          <a:lstStyle/>
          <a:p>
            <a:pPr algn="r"/>
            <a:r>
              <a:rPr lang="en" b="1" dirty="0"/>
              <a:t>EGW (Selected Messages, Book 1, </a:t>
            </a:r>
            <a:r>
              <a:rPr lang="en" b="1"/>
              <a:t>page 78)</a:t>
            </a:r>
            <a:endParaRPr lang="en" b="1" dirty="0"/>
          </a:p>
        </p:txBody>
      </p:sp>
    </p:spTree>
    <p:extLst>
      <p:ext uri="{BB962C8B-B14F-4D97-AF65-F5344CB8AC3E}">
        <p14:creationId xmlns:p14="http://schemas.microsoft.com/office/powerpoint/2010/main" val="261475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813435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a:extLst>
              <a:ext uri="{FF2B5EF4-FFF2-40B4-BE49-F238E27FC236}">
                <a16:creationId xmlns:a16="http://schemas.microsoft.com/office/drawing/2014/main" id="{AF18D49F-369D-EB35-57BB-A476E3457E6E}"/>
              </a:ext>
            </a:extLst>
          </p:cNvPr>
          <p:cNvPicPr>
            <a:picLocks noGrp="1" noRot="1" noChangeAspect="1" noMove="1" noResize="1" noEditPoints="1" noAdjustHandles="1" noChangeArrowheads="1" noChangeShapeType="1" noCrop="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1625" r="1625"/>
          <a:stretch/>
        </p:blipFill>
        <p:spPr>
          <a:xfrm>
            <a:off x="279143" y="299509"/>
            <a:ext cx="7569457" cy="6258983"/>
          </a:xfrm>
          <a:prstGeom prst="rect">
            <a:avLst/>
          </a:prstGeom>
          <a:effectLst>
            <a:innerShdw blurRad="114300">
              <a:prstClr val="black"/>
            </a:innerShdw>
          </a:effectLst>
        </p:spPr>
      </p:pic>
      <p:cxnSp>
        <p:nvCxnSpPr>
          <p:cNvPr id="12" name="Straight Connector 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90987" y="0"/>
            <a:ext cx="0" cy="6858000"/>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FF4B7FC9-E2E7-C36B-A0EB-F5C30F381ECE}"/>
              </a:ext>
            </a:extLst>
          </p:cNvPr>
          <p:cNvSpPr txBox="1"/>
          <p:nvPr/>
        </p:nvSpPr>
        <p:spPr>
          <a:xfrm>
            <a:off x="8296285" y="205040"/>
            <a:ext cx="3693690" cy="6447919"/>
          </a:xfrm>
          <a:prstGeom prst="rect">
            <a:avLst/>
          </a:prstGeom>
          <a:noFill/>
        </p:spPr>
        <p:txBody>
          <a:bodyPr wrap="square">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t>“</a:t>
            </a:r>
            <a:r>
              <a:rPr kumimoji="0" lang="en-US" sz="3200" b="1" i="0" u="none" strike="noStrike" kern="1200" cap="none" spc="0" normalizeH="0" baseline="0" noProof="0" dirty="0">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t>When He had called the people to Himself, with His disciples also, He said to them, ‘Whoever desires to come after Me, let him deny himself, and take up his cross, and</a:t>
            </a:r>
            <a:br>
              <a:rPr kumimoji="0" lang="en-US" sz="3200" b="1" i="0" u="none" strike="noStrike" kern="1200" cap="none" spc="0" normalizeH="0" baseline="0" noProof="0" dirty="0">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br>
            <a:r>
              <a:rPr kumimoji="0" lang="en-US" sz="3200" b="1" i="0" u="none" strike="noStrike" kern="1200" cap="none" spc="0" normalizeH="0" baseline="0" noProof="0" dirty="0">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t>follow Me’ </a:t>
            </a:r>
            <a:r>
              <a:rPr kumimoji="0" lang="es-ES" sz="3200" b="1" i="0" u="none" strike="noStrike" kern="1200" cap="none" spc="0" normalizeH="0" baseline="0" noProof="0" dirty="0">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s-ES" sz="2400" b="1" i="0" u="none" strike="noStrike" kern="1200" cap="none" spc="0" normalizeH="0" baseline="0" noProof="0" dirty="0">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t>(Mark 8:34, </a:t>
            </a:r>
            <a:r>
              <a:rPr kumimoji="0" lang="es-ES" sz="1800" b="1" i="0" u="none" strike="noStrike" kern="1200" cap="none" spc="0" normalizeH="0" baseline="0" noProof="0" dirty="0" err="1">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t>NKJV</a:t>
            </a:r>
            <a:r>
              <a:rPr kumimoji="0" lang="es-ES" sz="2400" b="1" i="0" u="none" strike="noStrike" kern="1200" cap="none" spc="0" normalizeH="0" baseline="0" noProof="0" dirty="0">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84354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33EAC0-4CD6-73EC-47A5-F9EECDEFAC37}"/>
              </a:ext>
            </a:extLst>
          </p:cNvPr>
          <p:cNvSpPr txBox="1"/>
          <p:nvPr/>
        </p:nvSpPr>
        <p:spPr>
          <a:xfrm>
            <a:off x="5895975" y="3705225"/>
            <a:ext cx="629602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16B5"/>
                </a:solidFill>
              </a:rPr>
              <a:t>Teachings in two phases:</a:t>
            </a:r>
          </a:p>
          <a:p>
            <a:pPr lvl="1">
              <a:spcBef>
                <a:spcPts val="600"/>
              </a:spcBef>
            </a:pPr>
            <a:r>
              <a:rPr lang="en" sz="2000" b="1" dirty="0"/>
              <a:t>Basic instruction. Mark 8:22-30.</a:t>
            </a:r>
          </a:p>
          <a:p>
            <a:pPr lvl="1">
              <a:spcBef>
                <a:spcPts val="600"/>
              </a:spcBef>
            </a:pPr>
            <a:r>
              <a:rPr lang="en" sz="2000" b="1" dirty="0"/>
              <a:t>Full knowledge. Mark 8:31-38.</a:t>
            </a:r>
          </a:p>
          <a:p>
            <a:pPr>
              <a:spcBef>
                <a:spcPts val="1800"/>
              </a:spcBef>
            </a:pPr>
            <a:r>
              <a:rPr lang="en" sz="2000" b="1" dirty="0">
                <a:solidFill>
                  <a:srgbClr val="B60001"/>
                </a:solidFill>
              </a:rPr>
              <a:t>Teachings about the Kingdom:</a:t>
            </a:r>
          </a:p>
          <a:p>
            <a:pPr lvl="1">
              <a:spcBef>
                <a:spcPts val="600"/>
              </a:spcBef>
            </a:pPr>
            <a:r>
              <a:rPr lang="en" sz="2000" b="1" dirty="0"/>
              <a:t>The future and present Kingdom. Mark 9:1-13.</a:t>
            </a:r>
          </a:p>
          <a:p>
            <a:pPr lvl="1">
              <a:spcBef>
                <a:spcPts val="600"/>
              </a:spcBef>
            </a:pPr>
            <a:r>
              <a:rPr lang="en" sz="2000" b="1" dirty="0"/>
              <a:t>The largest in the Kingdom. Mark 9:30-41.</a:t>
            </a:r>
          </a:p>
          <a:p>
            <a:pPr lvl="1">
              <a:spcBef>
                <a:spcPts val="600"/>
              </a:spcBef>
            </a:pPr>
            <a:r>
              <a:rPr lang="en" sz="2000" b="1" dirty="0"/>
              <a:t>How to enter the Kingdom. Mark 9:42-50.</a:t>
            </a:r>
          </a:p>
        </p:txBody>
      </p:sp>
      <p:sp>
        <p:nvSpPr>
          <p:cNvPr id="3" name="CuadroTexto 2">
            <a:extLst>
              <a:ext uri="{FF2B5EF4-FFF2-40B4-BE49-F238E27FC236}">
                <a16:creationId xmlns:a16="http://schemas.microsoft.com/office/drawing/2014/main" id="{E6601068-8B14-0CE0-DE95-AA9470B24987}"/>
              </a:ext>
            </a:extLst>
          </p:cNvPr>
          <p:cNvSpPr txBox="1"/>
          <p:nvPr/>
        </p:nvSpPr>
        <p:spPr>
          <a:xfrm>
            <a:off x="208723" y="51584"/>
            <a:ext cx="7668452" cy="1631216"/>
          </a:xfrm>
          <a:prstGeom prst="rect">
            <a:avLst/>
          </a:prstGeom>
          <a:noFill/>
        </p:spPr>
        <p:txBody>
          <a:bodyPr wrap="square" rtlCol="0">
            <a:spAutoFit/>
          </a:bodyPr>
          <a:lstStyle/>
          <a:p>
            <a:pPr>
              <a:spcBef>
                <a:spcPts val="600"/>
              </a:spcBef>
            </a:pPr>
            <a:r>
              <a:rPr lang="en" sz="2000" b="1" dirty="0"/>
              <a:t>What will it be about “rising from the dead”? (Mark 9:10). The disciples could understand it from Jairus' daughter, who had died. But Jesus was the Messiah. He had not come to die, but to reign. These words of Jesus must have had a spiritual meaning, they thought, something like “being born again.”</a:t>
            </a:r>
          </a:p>
        </p:txBody>
      </p:sp>
      <p:pic>
        <p:nvPicPr>
          <p:cNvPr id="5" name="Imagen 4" descr="Un hombre con un sombrero&#10;&#10;Descripción generada automáticamente con confianza media">
            <a:extLst>
              <a:ext uri="{FF2B5EF4-FFF2-40B4-BE49-F238E27FC236}">
                <a16:creationId xmlns:a16="http://schemas.microsoft.com/office/drawing/2014/main" id="{E5ED5CAA-1367-AE72-2CF0-1610D62960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7869" y="3429000"/>
            <a:ext cx="2292427" cy="3057525"/>
          </a:xfrm>
          <a:prstGeom prst="snip2DiagRect">
            <a:avLst>
              <a:gd name="adj1" fmla="val 1679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 hombre con una flor en la cabeza&#10;&#10;Descripción generada automáticamente con confianza baja">
            <a:extLst>
              <a:ext uri="{FF2B5EF4-FFF2-40B4-BE49-F238E27FC236}">
                <a16:creationId xmlns:a16="http://schemas.microsoft.com/office/drawing/2014/main" id="{59FFEC6B-E87C-0636-7FD1-3366725C3E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0450" y="213508"/>
            <a:ext cx="4053108" cy="3039831"/>
          </a:xfrm>
          <a:prstGeom prst="rect">
            <a:avLst/>
          </a:prstGeom>
          <a:effectLst>
            <a:innerShdw blurRad="114300">
              <a:prstClr val="black"/>
            </a:innerShdw>
          </a:effectLst>
        </p:spPr>
      </p:pic>
      <p:pic>
        <p:nvPicPr>
          <p:cNvPr id="9" name="Imagen 8" descr="Un hombre con fuego en el aire&#10;&#10;Descripción generada automáticamente con confianza media">
            <a:extLst>
              <a:ext uri="{FF2B5EF4-FFF2-40B4-BE49-F238E27FC236}">
                <a16:creationId xmlns:a16="http://schemas.microsoft.com/office/drawing/2014/main" id="{F6B339CF-BDE7-DE9F-864B-6105DADC3C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8723" y="3429000"/>
            <a:ext cx="2310649" cy="3057526"/>
          </a:xfrm>
          <a:prstGeom prst="snip2DiagRect">
            <a:avLst/>
          </a:prstGeom>
          <a:solidFill>
            <a:srgbClr val="FFFFFF">
              <a:shade val="85000"/>
            </a:srgbClr>
          </a:solidFill>
          <a:ln w="88900" cap="sq">
            <a:solidFill>
              <a:srgbClr val="EA967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Forma, Rectángulo&#10;&#10;Descripción generada automáticamente">
            <a:extLst>
              <a:ext uri="{FF2B5EF4-FFF2-40B4-BE49-F238E27FC236}">
                <a16:creationId xmlns:a16="http://schemas.microsoft.com/office/drawing/2014/main" id="{75EF151E-7ECC-1597-8CEA-6419381A5D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89236" y="4155260"/>
            <a:ext cx="289180" cy="289180"/>
          </a:xfrm>
          <a:prstGeom prst="rect">
            <a:avLst/>
          </a:prstGeom>
          <a:effectLst>
            <a:outerShdw blurRad="50800" dist="38100" dir="8100000" algn="tr" rotWithShape="0">
              <a:prstClr val="black">
                <a:alpha val="40000"/>
              </a:prstClr>
            </a:outerShdw>
          </a:effectLst>
        </p:spPr>
      </p:pic>
      <p:pic>
        <p:nvPicPr>
          <p:cNvPr id="11" name="Imagen 10" descr="Icono&#10;&#10;Descripción generada automáticamente">
            <a:extLst>
              <a:ext uri="{FF2B5EF4-FFF2-40B4-BE49-F238E27FC236}">
                <a16:creationId xmlns:a16="http://schemas.microsoft.com/office/drawing/2014/main" id="{A76A2FCF-A6D3-30C0-AE97-1B5F654114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88190" y="5821934"/>
            <a:ext cx="289180" cy="289180"/>
          </a:xfrm>
          <a:prstGeom prst="rect">
            <a:avLst/>
          </a:prstGeom>
          <a:effectLst>
            <a:outerShdw blurRad="50800" dist="38100" dir="8100000" algn="tr" rotWithShape="0">
              <a:prstClr val="black">
                <a:alpha val="40000"/>
              </a:prstClr>
            </a:outerShdw>
          </a:effectLst>
        </p:spPr>
      </p:pic>
      <p:pic>
        <p:nvPicPr>
          <p:cNvPr id="12" name="Imagen 11" descr="Forma&#10;&#10;Descripción generada automáticamente con confianza media">
            <a:extLst>
              <a:ext uri="{FF2B5EF4-FFF2-40B4-BE49-F238E27FC236}">
                <a16:creationId xmlns:a16="http://schemas.microsoft.com/office/drawing/2014/main" id="{68AA8E1D-802A-9A15-E97B-BC43037914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96000" y="5446073"/>
            <a:ext cx="289180" cy="28918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B35490F3-059C-F100-6A75-614216549C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88190" y="4529518"/>
            <a:ext cx="289180" cy="289180"/>
          </a:xfrm>
          <a:prstGeom prst="rect">
            <a:avLst/>
          </a:prstGeom>
          <a:effectLst>
            <a:outerShdw blurRad="50800" dist="38100" dir="8100000" algn="tr" rotWithShape="0">
              <a:prstClr val="black">
                <a:alpha val="40000"/>
              </a:prstClr>
            </a:outerShdw>
          </a:effectLst>
        </p:spPr>
      </p:pic>
      <p:pic>
        <p:nvPicPr>
          <p:cNvPr id="15" name="Imagen 14" descr="Icono&#10;&#10;Descripción generada automáticamente">
            <a:extLst>
              <a:ext uri="{FF2B5EF4-FFF2-40B4-BE49-F238E27FC236}">
                <a16:creationId xmlns:a16="http://schemas.microsoft.com/office/drawing/2014/main" id="{F3631ADB-54E2-9992-1E4E-48EC8D0ACDC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88190" y="6206798"/>
            <a:ext cx="289180" cy="289180"/>
          </a:xfrm>
          <a:prstGeom prst="rect">
            <a:avLst/>
          </a:prstGeom>
          <a:effectLst>
            <a:outerShdw blurRad="50800" dist="38100" dir="8100000" algn="tr" rotWithShape="0">
              <a:prstClr val="black">
                <a:alpha val="40000"/>
              </a:prstClr>
            </a:outerShdw>
          </a:effectLst>
        </p:spPr>
      </p:pic>
      <p:pic>
        <p:nvPicPr>
          <p:cNvPr id="28" name="Imagen 27" descr="Forma, Flecha&#10;&#10;Descripción generada automáticamente">
            <a:extLst>
              <a:ext uri="{FF2B5EF4-FFF2-40B4-BE49-F238E27FC236}">
                <a16:creationId xmlns:a16="http://schemas.microsoft.com/office/drawing/2014/main" id="{FB8A9D4C-9FB5-4177-9B25-3A32230CDBD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424115" y="3663166"/>
            <a:ext cx="509960" cy="400371"/>
          </a:xfrm>
          <a:prstGeom prst="rect">
            <a:avLst/>
          </a:prstGeom>
          <a:effectLst>
            <a:outerShdw blurRad="50800" dist="38100" dir="8100000" algn="tr" rotWithShape="0">
              <a:prstClr val="black">
                <a:alpha val="40000"/>
              </a:prstClr>
            </a:outerShdw>
          </a:effectLst>
        </p:spPr>
      </p:pic>
      <p:pic>
        <p:nvPicPr>
          <p:cNvPr id="29" name="Imagen 28" descr="Forma, Flecha&#10;&#10;Descripción generada automáticamente">
            <a:extLst>
              <a:ext uri="{FF2B5EF4-FFF2-40B4-BE49-F238E27FC236}">
                <a16:creationId xmlns:a16="http://schemas.microsoft.com/office/drawing/2014/main" id="{33B9C889-C80F-ACFB-A6BB-5C77EFE7B14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24115" y="4957762"/>
            <a:ext cx="509960" cy="40037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5F419DB-83D5-53E3-1206-54643FDE65AC}"/>
              </a:ext>
            </a:extLst>
          </p:cNvPr>
          <p:cNvSpPr txBox="1"/>
          <p:nvPr/>
        </p:nvSpPr>
        <p:spPr>
          <a:xfrm>
            <a:off x="208722" y="1682800"/>
            <a:ext cx="7668452" cy="1631216"/>
          </a:xfrm>
          <a:prstGeom prst="rect">
            <a:avLst/>
          </a:prstGeom>
          <a:noFill/>
        </p:spPr>
        <p:txBody>
          <a:bodyPr wrap="square">
            <a:spAutoFit/>
          </a:bodyPr>
          <a:lstStyle/>
          <a:p>
            <a:pPr>
              <a:spcBef>
                <a:spcPts val="600"/>
              </a:spcBef>
            </a:pPr>
            <a:r>
              <a:rPr lang="en" sz="2000" b="1" dirty="0"/>
              <a:t>The disciples had a clear concept of what the Christ should do. That made it difficult for Jesus to explain to them that this was not so; that His mission was different; that he had not come to establish an earthly kingdom; that the way to glory passed through the cross.</a:t>
            </a:r>
          </a:p>
        </p:txBody>
      </p:sp>
    </p:spTree>
    <p:extLst>
      <p:ext uri="{BB962C8B-B14F-4D97-AF65-F5344CB8AC3E}">
        <p14:creationId xmlns:p14="http://schemas.microsoft.com/office/powerpoint/2010/main" val="143232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5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125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ppt_x</p:attrName>
                                        </p:attrNameLst>
                                      </p:cBhvr>
                                      <p:tavLst>
                                        <p:tav tm="0">
                                          <p:val>
                                            <p:strVal val="#ppt_x-#ppt_w/2"/>
                                          </p:val>
                                        </p:tav>
                                        <p:tav tm="100000">
                                          <p:val>
                                            <p:strVal val="#ppt_x"/>
                                          </p:val>
                                        </p:tav>
                                      </p:tavLst>
                                    </p:anim>
                                    <p:anim calcmode="lin" valueType="num">
                                      <p:cBhvr>
                                        <p:cTn id="38" dur="500" fill="hold"/>
                                        <p:tgtEl>
                                          <p:spTgt spid="28"/>
                                        </p:tgtEl>
                                        <p:attrNameLst>
                                          <p:attrName>ppt_y</p:attrName>
                                        </p:attrNameLst>
                                      </p:cBhvr>
                                      <p:tavLst>
                                        <p:tav tm="0">
                                          <p:val>
                                            <p:strVal val="#ppt_y"/>
                                          </p:val>
                                        </p:tav>
                                        <p:tav tm="100000">
                                          <p:val>
                                            <p:strVal val="#ppt_y"/>
                                          </p:val>
                                        </p:tav>
                                      </p:tavLst>
                                    </p:anim>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ppt_x</p:attrName>
                                        </p:attrNameLst>
                                      </p:cBhvr>
                                      <p:tavLst>
                                        <p:tav tm="0">
                                          <p:val>
                                            <p:strVal val="#ppt_x-#ppt_w/2"/>
                                          </p:val>
                                        </p:tav>
                                        <p:tav tm="100000">
                                          <p:val>
                                            <p:strVal val="#ppt_x"/>
                                          </p:val>
                                        </p:tav>
                                      </p:tavLst>
                                    </p:anim>
                                    <p:anim calcmode="lin" valueType="num">
                                      <p:cBhvr>
                                        <p:cTn id="70" dur="500" fill="hold"/>
                                        <p:tgtEl>
                                          <p:spTgt spid="29"/>
                                        </p:tgtEl>
                                        <p:attrNameLst>
                                          <p:attrName>ppt_y</p:attrName>
                                        </p:attrNameLst>
                                      </p:cBhvr>
                                      <p:tavLst>
                                        <p:tav tm="0">
                                          <p:val>
                                            <p:strVal val="#ppt_y"/>
                                          </p:val>
                                        </p:tav>
                                        <p:tav tm="100000">
                                          <p:val>
                                            <p:strVal val="#ppt_y"/>
                                          </p:val>
                                        </p:tav>
                                      </p:tavLst>
                                    </p:anim>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par>
                          <p:cTn id="77" fill="hold">
                            <p:stCondLst>
                              <p:cond delay="1000"/>
                            </p:stCondLst>
                            <p:childTnLst>
                              <p:par>
                                <p:cTn id="78" presetID="53" presetClass="entr" presetSubtype="16"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fltVal val="0"/>
                                          </p:val>
                                        </p:tav>
                                        <p:tav tm="100000">
                                          <p:val>
                                            <p:strVal val="#ppt_h"/>
                                          </p:val>
                                        </p:tav>
                                      </p:tavLst>
                                    </p:anim>
                                    <p:animEffect transition="in" filter="fade">
                                      <p:cBhvr>
                                        <p:cTn id="82" dur="500"/>
                                        <p:tgtEl>
                                          <p:spTgt spid="12"/>
                                        </p:tgtEl>
                                      </p:cBhvr>
                                    </p:animEffect>
                                  </p:childTnLst>
                                </p:cTn>
                              </p:par>
                            </p:childTnLst>
                          </p:cTn>
                        </p:par>
                        <p:par>
                          <p:cTn id="83" fill="hold">
                            <p:stCondLst>
                              <p:cond delay="1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2000"/>
                            </p:stCondLst>
                            <p:childTnLst>
                              <p:par>
                                <p:cTn id="88" presetID="53" presetClass="entr" presetSubtype="16" fill="hold" nodeType="after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500" fill="hold"/>
                                        <p:tgtEl>
                                          <p:spTgt spid="11"/>
                                        </p:tgtEl>
                                        <p:attrNameLst>
                                          <p:attrName>ppt_w</p:attrName>
                                        </p:attrNameLst>
                                      </p:cBhvr>
                                      <p:tavLst>
                                        <p:tav tm="0">
                                          <p:val>
                                            <p:fltVal val="0"/>
                                          </p:val>
                                        </p:tav>
                                        <p:tav tm="100000">
                                          <p:val>
                                            <p:strVal val="#ppt_w"/>
                                          </p:val>
                                        </p:tav>
                                      </p:tavLst>
                                    </p:anim>
                                    <p:anim calcmode="lin" valueType="num">
                                      <p:cBhvr>
                                        <p:cTn id="91" dur="500" fill="hold"/>
                                        <p:tgtEl>
                                          <p:spTgt spid="11"/>
                                        </p:tgtEl>
                                        <p:attrNameLst>
                                          <p:attrName>ppt_h</p:attrName>
                                        </p:attrNameLst>
                                      </p:cBhvr>
                                      <p:tavLst>
                                        <p:tav tm="0">
                                          <p:val>
                                            <p:fltVal val="0"/>
                                          </p:val>
                                        </p:tav>
                                        <p:tav tm="100000">
                                          <p:val>
                                            <p:strVal val="#ppt_h"/>
                                          </p:val>
                                        </p:tav>
                                      </p:tavLst>
                                    </p:anim>
                                    <p:animEffect transition="in" filter="fade">
                                      <p:cBhvr>
                                        <p:cTn id="92" dur="500"/>
                                        <p:tgtEl>
                                          <p:spTgt spid="11"/>
                                        </p:tgtEl>
                                      </p:cBhvr>
                                    </p:animEffect>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3000"/>
                            </p:stCondLst>
                            <p:childTnLst>
                              <p:par>
                                <p:cTn id="98" presetID="53" presetClass="entr" presetSubtype="16" fill="hold" nodeType="afterEffect">
                                  <p:stCondLst>
                                    <p:cond delay="0"/>
                                  </p:stCondLst>
                                  <p:childTnLst>
                                    <p:set>
                                      <p:cBhvr>
                                        <p:cTn id="99" dur="1" fill="hold">
                                          <p:stCondLst>
                                            <p:cond delay="0"/>
                                          </p:stCondLst>
                                        </p:cTn>
                                        <p:tgtEl>
                                          <p:spTgt spid="15"/>
                                        </p:tgtEl>
                                        <p:attrNameLst>
                                          <p:attrName>style.visibility</p:attrName>
                                        </p:attrNameLst>
                                      </p:cBhvr>
                                      <p:to>
                                        <p:strVal val="visible"/>
                                      </p:to>
                                    </p:set>
                                    <p:anim calcmode="lin" valueType="num">
                                      <p:cBhvr>
                                        <p:cTn id="100" dur="500" fill="hold"/>
                                        <p:tgtEl>
                                          <p:spTgt spid="15"/>
                                        </p:tgtEl>
                                        <p:attrNameLst>
                                          <p:attrName>ppt_w</p:attrName>
                                        </p:attrNameLst>
                                      </p:cBhvr>
                                      <p:tavLst>
                                        <p:tav tm="0">
                                          <p:val>
                                            <p:fltVal val="0"/>
                                          </p:val>
                                        </p:tav>
                                        <p:tav tm="100000">
                                          <p:val>
                                            <p:strVal val="#ppt_w"/>
                                          </p:val>
                                        </p:tav>
                                      </p:tavLst>
                                    </p:anim>
                                    <p:anim calcmode="lin" valueType="num">
                                      <p:cBhvr>
                                        <p:cTn id="101" dur="500" fill="hold"/>
                                        <p:tgtEl>
                                          <p:spTgt spid="15"/>
                                        </p:tgtEl>
                                        <p:attrNameLst>
                                          <p:attrName>ppt_h</p:attrName>
                                        </p:attrNameLst>
                                      </p:cBhvr>
                                      <p:tavLst>
                                        <p:tav tm="0">
                                          <p:val>
                                            <p:fltVal val="0"/>
                                          </p:val>
                                        </p:tav>
                                        <p:tav tm="100000">
                                          <p:val>
                                            <p:strVal val="#ppt_h"/>
                                          </p:val>
                                        </p:tav>
                                      </p:tavLst>
                                    </p:anim>
                                    <p:animEffect transition="in" filter="fade">
                                      <p:cBhvr>
                                        <p:cTn id="102" dur="500"/>
                                        <p:tgtEl>
                                          <p:spTgt spid="15"/>
                                        </p:tgtEl>
                                      </p:cBhvr>
                                    </p:animEffect>
                                  </p:childTnLst>
                                </p:cTn>
                              </p:par>
                            </p:childTnLst>
                          </p:cTn>
                        </p:par>
                        <p:par>
                          <p:cTn id="103" fill="hold">
                            <p:stCondLst>
                              <p:cond delay="3500"/>
                            </p:stCondLst>
                            <p:childTnLst>
                              <p:par>
                                <p:cTn id="104" presetID="22" presetClass="entr" presetSubtype="8" fill="hold" grpId="0" nodeType="afterEffect">
                                  <p:stCondLst>
                                    <p:cond delay="0"/>
                                  </p:stCondLst>
                                  <p:childTnLst>
                                    <p:set>
                                      <p:cBhvr>
                                        <p:cTn id="105" dur="1" fill="hold">
                                          <p:stCondLst>
                                            <p:cond delay="0"/>
                                          </p:stCondLst>
                                        </p:cTn>
                                        <p:tgtEl>
                                          <p:spTgt spid="2">
                                            <p:txEl>
                                              <p:pRg st="6" end="6"/>
                                            </p:txEl>
                                          </p:spTgt>
                                        </p:tgtEl>
                                        <p:attrNameLst>
                                          <p:attrName>style.visibility</p:attrName>
                                        </p:attrNameLst>
                                      </p:cBhvr>
                                      <p:to>
                                        <p:strVal val="visible"/>
                                      </p:to>
                                    </p:set>
                                    <p:animEffect transition="in" filter="wipe(left)">
                                      <p:cBhvr>
                                        <p:cTn id="10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77D8C73-6904-F457-25AD-09AC169F413A}"/>
              </a:ext>
            </a:extLst>
          </p:cNvPr>
          <p:cNvSpPr txBox="1"/>
          <p:nvPr/>
        </p:nvSpPr>
        <p:spPr>
          <a:xfrm>
            <a:off x="0" y="1754493"/>
            <a:ext cx="8730114" cy="2554545"/>
          </a:xfrm>
          <a:prstGeom prst="rect">
            <a:avLst/>
          </a:prstGeom>
          <a:noFill/>
        </p:spPr>
        <p:txBody>
          <a:bodyPr wrap="square">
            <a:spAutoFit/>
          </a:bodyPr>
          <a:lstStyle/>
          <a:p>
            <a:pPr algn="ctr"/>
            <a:r>
              <a:rPr lang="en" sz="8000" b="1" dirty="0">
                <a:ln w="12700" cmpd="sng">
                  <a:solidFill>
                    <a:srgbClr val="B8783A"/>
                  </a:solidFill>
                  <a:prstDash val="solid"/>
                </a:ln>
                <a:gradFill>
                  <a:gsLst>
                    <a:gs pos="0">
                      <a:schemeClr val="bg2">
                        <a:lumMod val="75000"/>
                      </a:schemeClr>
                    </a:gs>
                    <a:gs pos="4000">
                      <a:srgbClr val="FFFF81"/>
                    </a:gs>
                    <a:gs pos="87000">
                      <a:schemeClr val="bg2">
                        <a:lumMod val="20000"/>
                        <a:lumOff val="80000"/>
                      </a:schemeClr>
                    </a:gs>
                  </a:gsLst>
                  <a:lin ang="5400000"/>
                </a:gradFill>
                <a:effectLst>
                  <a:outerShdw blurRad="38100" dist="38100" dir="2700000" algn="tl">
                    <a:srgbClr val="000000">
                      <a:alpha val="43137"/>
                    </a:srgbClr>
                  </a:outerShdw>
                </a:effectLst>
              </a:rPr>
              <a:t>TEACHINGS IN TWO PHASES</a:t>
            </a:r>
          </a:p>
        </p:txBody>
      </p:sp>
    </p:spTree>
    <p:extLst>
      <p:ext uri="{BB962C8B-B14F-4D97-AF65-F5344CB8AC3E}">
        <p14:creationId xmlns:p14="http://schemas.microsoft.com/office/powerpoint/2010/main" val="24231298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286461-4388-F559-4B63-83865BA7517D}"/>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contourW="25400">
              <a:bevelT h="25400" prst="softRound"/>
              <a:contourClr>
                <a:schemeClr val="accent3">
                  <a:lumMod val="75000"/>
                </a:schemeClr>
              </a:contourClr>
            </a:sp3d>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BASIC INSTRUCTION</a:t>
            </a:r>
          </a:p>
        </p:txBody>
      </p:sp>
      <p:sp>
        <p:nvSpPr>
          <p:cNvPr id="5" name="CuadroTexto 4">
            <a:extLst>
              <a:ext uri="{FF2B5EF4-FFF2-40B4-BE49-F238E27FC236}">
                <a16:creationId xmlns:a16="http://schemas.microsoft.com/office/drawing/2014/main" id="{ABC8D5FE-9D68-38F1-ACA4-BA75BEED5143}"/>
              </a:ext>
            </a:extLst>
          </p:cNvPr>
          <p:cNvSpPr txBox="1"/>
          <p:nvPr/>
        </p:nvSpPr>
        <p:spPr>
          <a:xfrm>
            <a:off x="585786" y="622875"/>
            <a:ext cx="11020425"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US" b="1" dirty="0">
                <a:solidFill>
                  <a:schemeClr val="accent2">
                    <a:lumMod val="50000"/>
                  </a:schemeClr>
                </a:solidFill>
                <a:latin typeface="Comic Sans MS" panose="030F0702030302020204" pitchFamily="66" charset="0"/>
              </a:rPr>
              <a:t>He looked up and said, “I see people; they look like trees walking around</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(Mark 8:24 </a:t>
            </a:r>
            <a:r>
              <a:rPr lang="en" sz="1100" b="1" dirty="0">
                <a:solidFill>
                  <a:schemeClr val="accent2">
                    <a:lumMod val="50000"/>
                  </a:schemeClr>
                </a:solidFill>
                <a:latin typeface="Comic Sans MS" panose="030F0702030302020204" pitchFamily="66" charset="0"/>
              </a:rPr>
              <a:t>NIV</a:t>
            </a:r>
            <a:r>
              <a:rPr lang="en" sz="1400" b="1" dirty="0">
                <a:solidFill>
                  <a:schemeClr val="accent2">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C4B4F90B-3D85-7922-7591-DF791D2955BE}"/>
              </a:ext>
            </a:extLst>
          </p:cNvPr>
          <p:cNvSpPr txBox="1"/>
          <p:nvPr/>
        </p:nvSpPr>
        <p:spPr>
          <a:xfrm>
            <a:off x="6207323" y="1026665"/>
            <a:ext cx="5984675" cy="707886"/>
          </a:xfrm>
          <a:prstGeom prst="rect">
            <a:avLst/>
          </a:prstGeom>
          <a:noFill/>
        </p:spPr>
        <p:txBody>
          <a:bodyPr wrap="square" rtlCol="0">
            <a:spAutoFit/>
          </a:bodyPr>
          <a:lstStyle/>
          <a:p>
            <a:pPr>
              <a:spcBef>
                <a:spcPts val="600"/>
              </a:spcBef>
            </a:pPr>
            <a:r>
              <a:rPr lang="en" sz="2000" b="1" dirty="0"/>
              <a:t>The healing recorded in Mark 8:22-26 is the strangest of those performed by Jesus.</a:t>
            </a:r>
          </a:p>
        </p:txBody>
      </p:sp>
      <p:grpSp>
        <p:nvGrpSpPr>
          <p:cNvPr id="9" name="Grupo 8">
            <a:extLst>
              <a:ext uri="{FF2B5EF4-FFF2-40B4-BE49-F238E27FC236}">
                <a16:creationId xmlns:a16="http://schemas.microsoft.com/office/drawing/2014/main" id="{BDF4618E-1510-1786-9A9B-2C5B92783707}"/>
              </a:ext>
            </a:extLst>
          </p:cNvPr>
          <p:cNvGrpSpPr/>
          <p:nvPr/>
        </p:nvGrpSpPr>
        <p:grpSpPr>
          <a:xfrm>
            <a:off x="168714" y="1136653"/>
            <a:ext cx="5859028" cy="2929514"/>
            <a:chOff x="7658101" y="1062458"/>
            <a:chExt cx="4267200" cy="2133600"/>
          </a:xfrm>
        </p:grpSpPr>
        <p:pic>
          <p:nvPicPr>
            <p:cNvPr id="8" name="Imagen 7" descr="Un dibujo de una persona&#10;&#10;Descripción generada automáticamente con confianza baja">
              <a:extLst>
                <a:ext uri="{FF2B5EF4-FFF2-40B4-BE49-F238E27FC236}">
                  <a16:creationId xmlns:a16="http://schemas.microsoft.com/office/drawing/2014/main" id="{4A71D5B4-DAF1-7BEA-12C8-2340E5AFF4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8101" y="1062458"/>
              <a:ext cx="4267200" cy="2133600"/>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descr="Imagen que contiene agua&#10;&#10;Descripción generada automáticamente">
              <a:extLst>
                <a:ext uri="{FF2B5EF4-FFF2-40B4-BE49-F238E27FC236}">
                  <a16:creationId xmlns:a16="http://schemas.microsoft.com/office/drawing/2014/main" id="{CB22DCF5-7F0A-972F-70B1-F3795D4892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7214" y="1155503"/>
              <a:ext cx="1838274" cy="1029433"/>
            </a:xfrm>
            <a:prstGeom prst="rect">
              <a:avLst/>
            </a:prstGeom>
            <a:effectLst>
              <a:innerShdw blurRad="114300">
                <a:prstClr val="black"/>
              </a:innerShdw>
            </a:effectLst>
          </p:spPr>
        </p:pic>
      </p:grpSp>
      <p:pic>
        <p:nvPicPr>
          <p:cNvPr id="11" name="Imagen 10" descr="Un grupo de personas disfrazadas&#10;&#10;Descripción generada automáticamente con confianza media">
            <a:extLst>
              <a:ext uri="{FF2B5EF4-FFF2-40B4-BE49-F238E27FC236}">
                <a16:creationId xmlns:a16="http://schemas.microsoft.com/office/drawing/2014/main" id="{C5E4C5BA-60A3-762D-3138-BC2DD55AA6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87865" y="4194852"/>
            <a:ext cx="3256145" cy="2506715"/>
          </a:xfrm>
          <a:prstGeom prst="roundRect">
            <a:avLst>
              <a:gd name="adj" fmla="val 745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17423"/>
            </a:contourClr>
          </a:sp3d>
        </p:spPr>
      </p:pic>
      <p:pic>
        <p:nvPicPr>
          <p:cNvPr id="13" name="Imagen 12" descr="Una caricatura de una persona con un turbante en la cabeza&#10;&#10;Descripción generada automáticamente con confianza media">
            <a:extLst>
              <a:ext uri="{FF2B5EF4-FFF2-40B4-BE49-F238E27FC236}">
                <a16:creationId xmlns:a16="http://schemas.microsoft.com/office/drawing/2014/main" id="{266C570C-0CBF-596C-1800-D3E0F29B757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202"/>
          <a:stretch/>
        </p:blipFill>
        <p:spPr>
          <a:xfrm>
            <a:off x="6127038" y="4194852"/>
            <a:ext cx="2561530" cy="2506715"/>
          </a:xfrm>
          <a:prstGeom prst="roundRect">
            <a:avLst>
              <a:gd name="adj" fmla="val 898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009900"/>
            </a:contourClr>
          </a:sp3d>
        </p:spPr>
      </p:pic>
      <p:sp>
        <p:nvSpPr>
          <p:cNvPr id="15" name="CuadroTexto 14">
            <a:extLst>
              <a:ext uri="{FF2B5EF4-FFF2-40B4-BE49-F238E27FC236}">
                <a16:creationId xmlns:a16="http://schemas.microsoft.com/office/drawing/2014/main" id="{808CD751-1DDE-A7F5-9B58-361441C1277F}"/>
              </a:ext>
            </a:extLst>
          </p:cNvPr>
          <p:cNvSpPr txBox="1"/>
          <p:nvPr/>
        </p:nvSpPr>
        <p:spPr>
          <a:xfrm>
            <a:off x="149186" y="4176011"/>
            <a:ext cx="5878556" cy="1631216"/>
          </a:xfrm>
          <a:prstGeom prst="rect">
            <a:avLst/>
          </a:prstGeom>
          <a:noFill/>
        </p:spPr>
        <p:txBody>
          <a:bodyPr wrap="square">
            <a:spAutoFit/>
          </a:bodyPr>
          <a:lstStyle/>
          <a:p>
            <a:pPr>
              <a:spcBef>
                <a:spcPts val="600"/>
              </a:spcBef>
            </a:pPr>
            <a:r>
              <a:rPr lang="en" sz="2000" b="1" dirty="0"/>
              <a:t>In the first phase, the disciples had come to the conclusion that Jesus was the Christ. To secure that truth in their minds, Jesus led them to declare it by asking them an indirect question and a direct question (Mark 8:27-29).</a:t>
            </a:r>
          </a:p>
        </p:txBody>
      </p:sp>
      <p:sp>
        <p:nvSpPr>
          <p:cNvPr id="7" name="CuadroTexto 6">
            <a:extLst>
              <a:ext uri="{FF2B5EF4-FFF2-40B4-BE49-F238E27FC236}">
                <a16:creationId xmlns:a16="http://schemas.microsoft.com/office/drawing/2014/main" id="{C464FC83-DF63-6870-BE48-B5638CEA785F}"/>
              </a:ext>
            </a:extLst>
          </p:cNvPr>
          <p:cNvSpPr txBox="1"/>
          <p:nvPr/>
        </p:nvSpPr>
        <p:spPr>
          <a:xfrm>
            <a:off x="6207323" y="2677858"/>
            <a:ext cx="5984677" cy="1323439"/>
          </a:xfrm>
          <a:prstGeom prst="rect">
            <a:avLst/>
          </a:prstGeom>
          <a:noFill/>
        </p:spPr>
        <p:txBody>
          <a:bodyPr wrap="square">
            <a:spAutoFit/>
          </a:bodyPr>
          <a:lstStyle/>
          <a:p>
            <a:pPr>
              <a:spcBef>
                <a:spcPts val="600"/>
              </a:spcBef>
            </a:pPr>
            <a:r>
              <a:rPr lang="en" sz="2000" b="1" dirty="0"/>
              <a:t>This miracle serves as a parable of the way in which Jesus was going to instruct his disciples, preparing them to grasp as best as possible the reality of His saving mission.</a:t>
            </a:r>
          </a:p>
        </p:txBody>
      </p:sp>
      <p:sp>
        <p:nvSpPr>
          <p:cNvPr id="12" name="CuadroTexto 11">
            <a:extLst>
              <a:ext uri="{FF2B5EF4-FFF2-40B4-BE49-F238E27FC236}">
                <a16:creationId xmlns:a16="http://schemas.microsoft.com/office/drawing/2014/main" id="{F750D55C-E069-CA91-9175-5717005154DC}"/>
              </a:ext>
            </a:extLst>
          </p:cNvPr>
          <p:cNvSpPr txBox="1"/>
          <p:nvPr/>
        </p:nvSpPr>
        <p:spPr>
          <a:xfrm>
            <a:off x="6207323" y="1852262"/>
            <a:ext cx="5984675" cy="707886"/>
          </a:xfrm>
          <a:prstGeom prst="rect">
            <a:avLst/>
          </a:prstGeom>
          <a:noFill/>
        </p:spPr>
        <p:txBody>
          <a:bodyPr wrap="square">
            <a:spAutoFit/>
          </a:bodyPr>
          <a:lstStyle/>
          <a:p>
            <a:pPr>
              <a:spcBef>
                <a:spcPts val="600"/>
              </a:spcBef>
            </a:pPr>
            <a:r>
              <a:rPr lang="en" sz="2000" b="1" dirty="0"/>
              <a:t>In the first phase, man is able to see blurred. In the second phase, finally see clearly.</a:t>
            </a:r>
          </a:p>
        </p:txBody>
      </p:sp>
      <p:sp>
        <p:nvSpPr>
          <p:cNvPr id="16" name="CuadroTexto 15">
            <a:extLst>
              <a:ext uri="{FF2B5EF4-FFF2-40B4-BE49-F238E27FC236}">
                <a16:creationId xmlns:a16="http://schemas.microsoft.com/office/drawing/2014/main" id="{A5DCDAA6-BD4C-6E9F-0099-4447014EC0B1}"/>
              </a:ext>
            </a:extLst>
          </p:cNvPr>
          <p:cNvSpPr txBox="1"/>
          <p:nvPr/>
        </p:nvSpPr>
        <p:spPr>
          <a:xfrm>
            <a:off x="168714" y="5807227"/>
            <a:ext cx="5859027" cy="1015663"/>
          </a:xfrm>
          <a:prstGeom prst="rect">
            <a:avLst/>
          </a:prstGeom>
          <a:noFill/>
        </p:spPr>
        <p:txBody>
          <a:bodyPr wrap="square">
            <a:spAutoFit/>
          </a:bodyPr>
          <a:lstStyle/>
          <a:p>
            <a:pPr>
              <a:spcBef>
                <a:spcPts val="600"/>
              </a:spcBef>
            </a:pPr>
            <a:r>
              <a:rPr lang="en" sz="2000" b="1" dirty="0"/>
              <a:t>But they were to remain silent regarding this statement, for they had not yet understood its full implications (Mark 8:30).</a:t>
            </a:r>
          </a:p>
        </p:txBody>
      </p:sp>
    </p:spTree>
    <p:extLst>
      <p:ext uri="{BB962C8B-B14F-4D97-AF65-F5344CB8AC3E}">
        <p14:creationId xmlns:p14="http://schemas.microsoft.com/office/powerpoint/2010/main" val="34614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3"/>
                                        </p:tgtEl>
                                      </p:cBhvr>
                                    </p:animEffect>
                                  </p:childTnLst>
                                </p:cTn>
                              </p:par>
                              <p:par>
                                <p:cTn id="48" presetID="25"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3" dur="1000" fill="hold"/>
                                        <p:tgtEl>
                                          <p:spTgt spid="11"/>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1"/>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7" grpId="0"/>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9" name="Conector recto 18">
            <a:extLst>
              <a:ext uri="{FF2B5EF4-FFF2-40B4-BE49-F238E27FC236}">
                <a16:creationId xmlns:a16="http://schemas.microsoft.com/office/drawing/2014/main" id="{1E6480FB-5B32-961A-F7CD-4D4672C5B437}"/>
              </a:ext>
            </a:extLst>
          </p:cNvPr>
          <p:cNvCxnSpPr>
            <a:cxnSpLocks noGrp="1" noRot="1" noMove="1" noResize="1" noEditPoints="1" noAdjustHandles="1" noChangeArrowheads="1" noChangeShapeType="1"/>
          </p:cNvCxnSpPr>
          <p:nvPr/>
        </p:nvCxnSpPr>
        <p:spPr>
          <a:xfrm>
            <a:off x="0" y="1670953"/>
            <a:ext cx="12192000" cy="0"/>
          </a:xfrm>
          <a:prstGeom prst="line">
            <a:avLst/>
          </a:prstGeom>
          <a:ln w="57150"/>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3" name="CuadroTexto 2">
            <a:extLst>
              <a:ext uri="{FF2B5EF4-FFF2-40B4-BE49-F238E27FC236}">
                <a16:creationId xmlns:a16="http://schemas.microsoft.com/office/drawing/2014/main" id="{7E693DF7-E9DC-F2D0-2CE6-A0B096A54590}"/>
              </a:ext>
            </a:extLst>
          </p:cNvPr>
          <p:cNvSpPr txBox="1"/>
          <p:nvPr/>
        </p:nvSpPr>
        <p:spPr>
          <a:xfrm>
            <a:off x="0" y="0"/>
            <a:ext cx="9006853" cy="769441"/>
          </a:xfrm>
          <a:prstGeom prst="rect">
            <a:avLst/>
          </a:prstGeom>
          <a:noFill/>
        </p:spPr>
        <p:txBody>
          <a:bodyPr wrap="square">
            <a:spAutoFit/>
          </a:bodyPr>
          <a:lstStyle/>
          <a:p>
            <a:pPr algn="ctr"/>
            <a:r>
              <a:rPr lang="en" sz="4400" b="1" spc="600" dirty="0">
                <a:ln w="19050">
                  <a:solidFill>
                    <a:schemeClr val="accent5"/>
                  </a:solidFill>
                  <a:prstDash val="solid"/>
                </a:ln>
                <a:solidFill>
                  <a:srgbClr val="FFFFFF"/>
                </a:solidFill>
                <a:effectLst>
                  <a:outerShdw blurRad="38100" dist="22860" dir="5400000" algn="tl" rotWithShape="0">
                    <a:srgbClr val="000000">
                      <a:alpha val="68000"/>
                    </a:srgbClr>
                  </a:outerShdw>
                </a:effectLst>
              </a:rPr>
              <a:t>FULL KNOWLEDGE</a:t>
            </a:r>
          </a:p>
        </p:txBody>
      </p:sp>
      <p:sp>
        <p:nvSpPr>
          <p:cNvPr id="5" name="CuadroTexto 4">
            <a:extLst>
              <a:ext uri="{FF2B5EF4-FFF2-40B4-BE49-F238E27FC236}">
                <a16:creationId xmlns:a16="http://schemas.microsoft.com/office/drawing/2014/main" id="{07B479DD-3C94-E664-DF10-9E11AEE499BB}"/>
              </a:ext>
            </a:extLst>
          </p:cNvPr>
          <p:cNvSpPr txBox="1"/>
          <p:nvPr/>
        </p:nvSpPr>
        <p:spPr>
          <a:xfrm>
            <a:off x="1" y="671423"/>
            <a:ext cx="9006854"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He then began to teach them that the Son of Man must suffer many things and be rejected by the elders, the chief priests and the teachers of the law, and that he must be killed and after three days rise again</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(Mark 8:31)</a:t>
            </a:r>
          </a:p>
        </p:txBody>
      </p:sp>
      <p:sp>
        <p:nvSpPr>
          <p:cNvPr id="6" name="CuadroTexto 5">
            <a:extLst>
              <a:ext uri="{FF2B5EF4-FFF2-40B4-BE49-F238E27FC236}">
                <a16:creationId xmlns:a16="http://schemas.microsoft.com/office/drawing/2014/main" id="{A8E7B18E-9C69-5BAC-6C61-6FFD6DD24DE6}"/>
              </a:ext>
            </a:extLst>
          </p:cNvPr>
          <p:cNvSpPr txBox="1"/>
          <p:nvPr/>
        </p:nvSpPr>
        <p:spPr>
          <a:xfrm>
            <a:off x="4009549" y="1861729"/>
            <a:ext cx="8058392" cy="1323439"/>
          </a:xfrm>
          <a:prstGeom prst="rect">
            <a:avLst/>
          </a:prstGeom>
          <a:noFill/>
        </p:spPr>
        <p:txBody>
          <a:bodyPr wrap="square" rtlCol="0">
            <a:spAutoFit/>
          </a:bodyPr>
          <a:lstStyle/>
          <a:p>
            <a:pPr>
              <a:spcBef>
                <a:spcPts val="600"/>
              </a:spcBef>
            </a:pPr>
            <a:r>
              <a:rPr lang="en" sz="2000" b="1" dirty="0"/>
              <a:t>In the second phase of his teaching, Jesus' words were very clear: rejection, death and resurrection (Mark 8:31-32a). But something exploded in Peter's head: “Lord, have mercy on you; in no way shall this happen to you” (Mk. 8:32b; Mt. 16:22).</a:t>
            </a:r>
          </a:p>
        </p:txBody>
      </p:sp>
      <p:pic>
        <p:nvPicPr>
          <p:cNvPr id="4" name="Imagen 3" descr="Un hombre con un bate de beisbol&#10;&#10;Descripción generada automáticamente con confianza baja">
            <a:extLst>
              <a:ext uri="{FF2B5EF4-FFF2-40B4-BE49-F238E27FC236}">
                <a16:creationId xmlns:a16="http://schemas.microsoft.com/office/drawing/2014/main" id="{C8DAE16D-0066-536B-9C53-45747C0C7C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67"/>
          <a:stretch/>
        </p:blipFill>
        <p:spPr>
          <a:xfrm>
            <a:off x="9176138" y="3301465"/>
            <a:ext cx="2853102" cy="3449597"/>
          </a:xfrm>
          <a:prstGeom prst="roundRect">
            <a:avLst>
              <a:gd name="adj" fmla="val 0"/>
            </a:avLst>
          </a:prstGeom>
          <a:ln w="190500" cap="rnd">
            <a:solidFill>
              <a:srgbClr val="A67225"/>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Dibujo de una persona&#10;&#10;Descripción generada automáticamente con confianza baja">
            <a:extLst>
              <a:ext uri="{FF2B5EF4-FFF2-40B4-BE49-F238E27FC236}">
                <a16:creationId xmlns:a16="http://schemas.microsoft.com/office/drawing/2014/main" id="{A7ABC0E3-4B9E-D531-0CC4-3B05F5B3E5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4996" y="4482887"/>
            <a:ext cx="3553419" cy="2132051"/>
          </a:xfrm>
          <a:prstGeom prst="rect">
            <a:avLst/>
          </a:prstGeom>
          <a:solidFill>
            <a:srgbClr val="FFFFFF">
              <a:shade val="85000"/>
            </a:srgbClr>
          </a:solidFill>
          <a:ln w="38100" cap="sq">
            <a:solidFill>
              <a:schemeClr val="bg2">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descr="Imagen que contiene sostener, zapatos, puesto, niña&#10;&#10;Descripción generada automáticamente">
            <a:extLst>
              <a:ext uri="{FF2B5EF4-FFF2-40B4-BE49-F238E27FC236}">
                <a16:creationId xmlns:a16="http://schemas.microsoft.com/office/drawing/2014/main" id="{1B9D2892-EB51-567B-0C6F-87C51B841B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059" y="1794354"/>
            <a:ext cx="3781550" cy="2565133"/>
          </a:xfrm>
          <a:prstGeom prst="ellipse">
            <a:avLst/>
          </a:prstGeom>
          <a:ln w="63500" cap="rnd">
            <a:solidFill>
              <a:schemeClr val="accent3">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47BA294C-51AA-8687-5A25-28A8F32CF472}"/>
              </a:ext>
            </a:extLst>
          </p:cNvPr>
          <p:cNvSpPr txBox="1"/>
          <p:nvPr/>
        </p:nvSpPr>
        <p:spPr>
          <a:xfrm>
            <a:off x="3957579" y="5158346"/>
            <a:ext cx="5101242" cy="1631216"/>
          </a:xfrm>
          <a:prstGeom prst="rect">
            <a:avLst/>
          </a:prstGeom>
          <a:noFill/>
        </p:spPr>
        <p:txBody>
          <a:bodyPr wrap="square">
            <a:spAutoFit/>
          </a:bodyPr>
          <a:lstStyle/>
          <a:p>
            <a:pPr>
              <a:spcBef>
                <a:spcPts val="600"/>
              </a:spcBef>
            </a:pPr>
            <a:r>
              <a:rPr lang="en" sz="2000" b="1" dirty="0"/>
              <a:t>And that was not all. His followers had to be willing to tread the same path: take up the cross, and live or die for the precious gift of salvation, helping others achieve it (Mark 8:34-38).</a:t>
            </a:r>
          </a:p>
        </p:txBody>
      </p:sp>
      <p:sp>
        <p:nvSpPr>
          <p:cNvPr id="16" name="CuadroTexto 15">
            <a:extLst>
              <a:ext uri="{FF2B5EF4-FFF2-40B4-BE49-F238E27FC236}">
                <a16:creationId xmlns:a16="http://schemas.microsoft.com/office/drawing/2014/main" id="{7C7EC321-12AD-7B39-4DAE-C18D67B37924}"/>
              </a:ext>
            </a:extLst>
          </p:cNvPr>
          <p:cNvSpPr txBox="1"/>
          <p:nvPr/>
        </p:nvSpPr>
        <p:spPr>
          <a:xfrm>
            <a:off x="4009549" y="3202261"/>
            <a:ext cx="4997303" cy="1938992"/>
          </a:xfrm>
          <a:prstGeom prst="rect">
            <a:avLst/>
          </a:prstGeom>
          <a:noFill/>
        </p:spPr>
        <p:txBody>
          <a:bodyPr wrap="square">
            <a:spAutoFit/>
          </a:bodyPr>
          <a:lstStyle/>
          <a:p>
            <a:pPr>
              <a:spcBef>
                <a:spcPts val="600"/>
              </a:spcBef>
            </a:pPr>
            <a:r>
              <a:rPr lang="en" sz="2000" b="1" dirty="0"/>
              <a:t>Unknowingly, Peter was using the same tactic that Satan used in the wilderness (Mt. 4:8-9; Mark 8:33). The easy path led Jesus to an earthly kingdom; the difficult one, led him to achieve salvation on our behalf.</a:t>
            </a:r>
          </a:p>
        </p:txBody>
      </p:sp>
      <p:pic>
        <p:nvPicPr>
          <p:cNvPr id="12" name="Imagen 11" descr="Dibujo de una persona&#10;&#10;Descripción generada automáticamente con confianza baja">
            <a:extLst>
              <a:ext uri="{FF2B5EF4-FFF2-40B4-BE49-F238E27FC236}">
                <a16:creationId xmlns:a16="http://schemas.microsoft.com/office/drawing/2014/main" id="{3281E9FC-D97F-9FEA-1399-613007CB32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06854" y="106938"/>
            <a:ext cx="3061087" cy="172186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871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1000"/>
                                        <p:tgtEl>
                                          <p:spTgt spid="10"/>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1+#ppt_w/2"/>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77D8C73-6904-F457-25AD-09AC169F413A}"/>
              </a:ext>
            </a:extLst>
          </p:cNvPr>
          <p:cNvSpPr txBox="1"/>
          <p:nvPr/>
        </p:nvSpPr>
        <p:spPr>
          <a:xfrm>
            <a:off x="0" y="1135368"/>
            <a:ext cx="8801100" cy="3785652"/>
          </a:xfrm>
          <a:prstGeom prst="rect">
            <a:avLst/>
          </a:prstGeom>
          <a:noFill/>
        </p:spPr>
        <p:txBody>
          <a:bodyPr wrap="square">
            <a:spAutoFit/>
          </a:bodyPr>
          <a:lstStyle/>
          <a:p>
            <a:pPr algn="ctr"/>
            <a:r>
              <a:rPr lang="en"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TEACHINGS ABOUT THE KINGDOM</a:t>
            </a:r>
          </a:p>
        </p:txBody>
      </p:sp>
    </p:spTree>
    <p:extLst>
      <p:ext uri="{BB962C8B-B14F-4D97-AF65-F5344CB8AC3E}">
        <p14:creationId xmlns:p14="http://schemas.microsoft.com/office/powerpoint/2010/main" val="1109713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CD807-D46D-7FBD-C717-CC89173DB481}"/>
              </a:ext>
            </a:extLst>
          </p:cNvPr>
          <p:cNvSpPr txBox="1"/>
          <p:nvPr/>
        </p:nvSpPr>
        <p:spPr>
          <a:xfrm>
            <a:off x="0" y="-49695"/>
            <a:ext cx="12191999" cy="769441"/>
          </a:xfrm>
          <a:prstGeom prst="rect">
            <a:avLst/>
          </a:prstGeom>
          <a:noFill/>
        </p:spPr>
        <p:txBody>
          <a:bodyPr wrap="square">
            <a:spAutoFit/>
          </a:bodyPr>
          <a:lstStyle/>
          <a:p>
            <a:pPr algn="ctr"/>
            <a:r>
              <a:rPr lang="en" sz="4400" b="1" dirty="0">
                <a:ln w="6600">
                  <a:solidFill>
                    <a:schemeClr val="accent3"/>
                  </a:solidFill>
                  <a:prstDash val="solid"/>
                </a:ln>
                <a:solidFill>
                  <a:srgbClr val="FFFFFF"/>
                </a:solidFill>
                <a:effectLst>
                  <a:outerShdw dist="38100" dir="2700000" algn="tl" rotWithShape="0">
                    <a:schemeClr val="accent2">
                      <a:lumMod val="50000"/>
                    </a:schemeClr>
                  </a:outerShdw>
                </a:effectLst>
              </a:rPr>
              <a:t>THE FUTURE AND PRESENT KINGDOM</a:t>
            </a:r>
          </a:p>
        </p:txBody>
      </p:sp>
      <p:sp>
        <p:nvSpPr>
          <p:cNvPr id="5" name="CuadroTexto 4">
            <a:extLst>
              <a:ext uri="{FF2B5EF4-FFF2-40B4-BE49-F238E27FC236}">
                <a16:creationId xmlns:a16="http://schemas.microsoft.com/office/drawing/2014/main" id="{2A5E9120-0D1A-8F5D-1D0E-9B012CCD9B81}"/>
              </a:ext>
            </a:extLst>
          </p:cNvPr>
          <p:cNvSpPr txBox="1"/>
          <p:nvPr/>
        </p:nvSpPr>
        <p:spPr>
          <a:xfrm>
            <a:off x="625044" y="603859"/>
            <a:ext cx="1094191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latin typeface="Comic Sans MS" panose="030F0702030302020204" pitchFamily="66" charset="0"/>
              </a:rPr>
              <a:t>“</a:t>
            </a:r>
            <a:r>
              <a:rPr lang="en-US" b="1" dirty="0">
                <a:solidFill>
                  <a:schemeClr val="accent6">
                    <a:lumMod val="75000"/>
                  </a:schemeClr>
                </a:solidFill>
                <a:latin typeface="Comic Sans MS" panose="030F0702030302020204" pitchFamily="66" charset="0"/>
              </a:rPr>
              <a:t>And there appeared before them Elijah and Moses, who were talking with Jesus</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(Mark 9:4)</a:t>
            </a:r>
          </a:p>
        </p:txBody>
      </p:sp>
      <p:sp>
        <p:nvSpPr>
          <p:cNvPr id="6" name="CuadroTexto 5">
            <a:extLst>
              <a:ext uri="{FF2B5EF4-FFF2-40B4-BE49-F238E27FC236}">
                <a16:creationId xmlns:a16="http://schemas.microsoft.com/office/drawing/2014/main" id="{5694B779-4F1A-59C1-883F-9B9720EF0653}"/>
              </a:ext>
            </a:extLst>
          </p:cNvPr>
          <p:cNvSpPr txBox="1"/>
          <p:nvPr/>
        </p:nvSpPr>
        <p:spPr>
          <a:xfrm>
            <a:off x="3796751" y="1022479"/>
            <a:ext cx="8290474" cy="1015663"/>
          </a:xfrm>
          <a:prstGeom prst="rect">
            <a:avLst/>
          </a:prstGeom>
          <a:noFill/>
        </p:spPr>
        <p:txBody>
          <a:bodyPr wrap="square" rtlCol="0">
            <a:spAutoFit/>
          </a:bodyPr>
          <a:lstStyle/>
          <a:p>
            <a:pPr>
              <a:spcBef>
                <a:spcPts val="600"/>
              </a:spcBef>
            </a:pPr>
            <a:r>
              <a:rPr lang="en" sz="2000" b="1" dirty="0"/>
              <a:t>Peter, James, and John were not fully aware that they were glimpsing on the mountain the Kingdom of glory, a miniature representation of the Second Coming of Jesus (Mark 9:1-4).</a:t>
            </a:r>
          </a:p>
        </p:txBody>
      </p:sp>
      <p:pic>
        <p:nvPicPr>
          <p:cNvPr id="4" name="Imagen 3" descr="Un grupo de personas sentadas en una cama&#10;&#10;Descripción generada automáticamente con confianza baja">
            <a:extLst>
              <a:ext uri="{FF2B5EF4-FFF2-40B4-BE49-F238E27FC236}">
                <a16:creationId xmlns:a16="http://schemas.microsoft.com/office/drawing/2014/main" id="{F1B32560-806B-415B-1EF9-648C8C7959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776" y="1083366"/>
            <a:ext cx="3627616" cy="5009321"/>
          </a:xfrm>
          <a:prstGeom prst="roundRect">
            <a:avLst>
              <a:gd name="adj" fmla="val 4167"/>
            </a:avLst>
          </a:prstGeom>
          <a:solidFill>
            <a:srgbClr val="FFFFFF"/>
          </a:solidFill>
          <a:ln w="76200" cap="sq">
            <a:solidFill>
              <a:schemeClr val="accent6"/>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Un grupo de personas disfrazadas&#10;&#10;Descripción generada automáticamente con confianza baja">
            <a:extLst>
              <a:ext uri="{FF2B5EF4-FFF2-40B4-BE49-F238E27FC236}">
                <a16:creationId xmlns:a16="http://schemas.microsoft.com/office/drawing/2014/main" id="{4B0B6D62-E0A6-3175-8A98-5BC02D1BDF7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565" t="379" r="7063" b="-379"/>
          <a:stretch/>
        </p:blipFill>
        <p:spPr>
          <a:xfrm>
            <a:off x="8481554" y="4152900"/>
            <a:ext cx="3589103" cy="2515256"/>
          </a:xfrm>
          <a:prstGeom prst="rect">
            <a:avLst/>
          </a:prstGeom>
          <a:ln w="88900" cap="sq" cmpd="thickThin">
            <a:solidFill>
              <a:srgbClr val="000000"/>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FE160339-C1DB-B2C4-04C3-56B534FC321E}"/>
              </a:ext>
            </a:extLst>
          </p:cNvPr>
          <p:cNvSpPr txBox="1"/>
          <p:nvPr/>
        </p:nvSpPr>
        <p:spPr>
          <a:xfrm>
            <a:off x="104775" y="6150114"/>
            <a:ext cx="8290474" cy="707886"/>
          </a:xfrm>
          <a:prstGeom prst="rect">
            <a:avLst/>
          </a:prstGeom>
          <a:noFill/>
        </p:spPr>
        <p:txBody>
          <a:bodyPr wrap="square">
            <a:spAutoFit/>
          </a:bodyPr>
          <a:lstStyle/>
          <a:p>
            <a:pPr>
              <a:spcBef>
                <a:spcPts val="600"/>
              </a:spcBef>
            </a:pPr>
            <a:r>
              <a:rPr lang="en" sz="2000" b="1" kern="1200" dirty="0">
                <a:solidFill>
                  <a:srgbClr val="000000"/>
                </a:solidFill>
                <a:effectLst/>
                <a:latin typeface="Aptos" panose="020B0004020202020204" pitchFamily="34" charset="0"/>
                <a:ea typeface="+mn-ea"/>
                <a:cs typeface="+mn-cs"/>
              </a:rPr>
              <a:t>With faith everything is possible. But, if you lack faith, cry out like that father: “</a:t>
            </a:r>
            <a:r>
              <a:rPr lang="en-US" sz="2000" b="1" dirty="0">
                <a:solidFill>
                  <a:srgbClr val="000000"/>
                </a:solidFill>
                <a:latin typeface="Aptos" panose="020B0004020202020204" pitchFamily="34" charset="0"/>
              </a:rPr>
              <a:t>I do believe; help me overcome my unbelief!</a:t>
            </a:r>
            <a:r>
              <a:rPr lang="en" sz="2000" b="1" kern="1200" dirty="0">
                <a:solidFill>
                  <a:srgbClr val="000000"/>
                </a:solidFill>
                <a:effectLst/>
                <a:latin typeface="Aptos" panose="020B0004020202020204" pitchFamily="34" charset="0"/>
                <a:ea typeface="+mn-ea"/>
                <a:cs typeface="+mn-cs"/>
              </a:rPr>
              <a:t>” (Mark 9:24).</a:t>
            </a:r>
          </a:p>
        </p:txBody>
      </p:sp>
      <p:sp>
        <p:nvSpPr>
          <p:cNvPr id="12" name="CuadroTexto 11">
            <a:extLst>
              <a:ext uri="{FF2B5EF4-FFF2-40B4-BE49-F238E27FC236}">
                <a16:creationId xmlns:a16="http://schemas.microsoft.com/office/drawing/2014/main" id="{4E4A9F9E-5505-4FE4-1317-B91465BA3C1D}"/>
              </a:ext>
            </a:extLst>
          </p:cNvPr>
          <p:cNvSpPr txBox="1"/>
          <p:nvPr/>
        </p:nvSpPr>
        <p:spPr>
          <a:xfrm>
            <a:off x="3796749" y="3944875"/>
            <a:ext cx="4598498" cy="2246769"/>
          </a:xfrm>
          <a:prstGeom prst="rect">
            <a:avLst/>
          </a:prstGeom>
          <a:noFill/>
        </p:spPr>
        <p:txBody>
          <a:bodyPr wrap="square">
            <a:spAutoFit/>
          </a:bodyPr>
          <a:lstStyle/>
          <a:p>
            <a:pPr>
              <a:spcBef>
                <a:spcPts val="600"/>
              </a:spcBef>
            </a:pPr>
            <a:r>
              <a:rPr lang="en" sz="2000" b="1" dirty="0">
                <a:solidFill>
                  <a:srgbClr val="000000"/>
                </a:solidFill>
                <a:latin typeface="Aptos" panose="020B0004020202020204" pitchFamily="34" charset="0"/>
              </a:rPr>
              <a:t>Upon descending from the mountain, the present state of the Kingdom became evident. The lack of faith endangered its very structure. The apostles lacked faith, and a desperate father had lost confidence</a:t>
            </a:r>
            <a:br>
              <a:rPr lang="en" sz="2000" b="1" dirty="0">
                <a:solidFill>
                  <a:srgbClr val="000000"/>
                </a:solidFill>
                <a:latin typeface="Aptos" panose="020B0004020202020204" pitchFamily="34" charset="0"/>
              </a:rPr>
            </a:br>
            <a:r>
              <a:rPr lang="en" sz="2000" b="1" dirty="0">
                <a:solidFill>
                  <a:srgbClr val="000000"/>
                </a:solidFill>
                <a:latin typeface="Aptos" panose="020B0004020202020204" pitchFamily="34" charset="0"/>
              </a:rPr>
              <a:t>(Mark 9:14-22).</a:t>
            </a:r>
          </a:p>
        </p:txBody>
      </p:sp>
      <p:sp>
        <p:nvSpPr>
          <p:cNvPr id="14" name="CuadroTexto 13">
            <a:extLst>
              <a:ext uri="{FF2B5EF4-FFF2-40B4-BE49-F238E27FC236}">
                <a16:creationId xmlns:a16="http://schemas.microsoft.com/office/drawing/2014/main" id="{1AA04104-F3F6-E104-DA57-7B54687CA557}"/>
              </a:ext>
            </a:extLst>
          </p:cNvPr>
          <p:cNvSpPr txBox="1"/>
          <p:nvPr/>
        </p:nvSpPr>
        <p:spPr>
          <a:xfrm>
            <a:off x="3796750" y="2970743"/>
            <a:ext cx="8360214" cy="1015663"/>
          </a:xfrm>
          <a:prstGeom prst="rect">
            <a:avLst/>
          </a:prstGeom>
          <a:noFill/>
        </p:spPr>
        <p:txBody>
          <a:bodyPr wrap="square">
            <a:spAutoFit/>
          </a:bodyPr>
          <a:lstStyle/>
          <a:p>
            <a:pPr>
              <a:spcBef>
                <a:spcPts val="600"/>
              </a:spcBef>
            </a:pPr>
            <a:r>
              <a:rPr lang="en" sz="2000" b="1" dirty="0"/>
              <a:t>So that the dead in Christ – represented by Moses </a:t>
            </a:r>
            <a:r>
              <a:rPr lang="en" sz="2000" b="1" kern="1200" dirty="0">
                <a:solidFill>
                  <a:srgbClr val="000000"/>
                </a:solidFill>
                <a:effectLst/>
                <a:latin typeface="Aptos" panose="020B0004020202020204" pitchFamily="34" charset="0"/>
                <a:ea typeface="+mn-ea"/>
                <a:cs typeface="+mn-cs"/>
              </a:rPr>
              <a:t>– and the living faithful of the last generation – represented by Elijah – could enter glory, Jesus had to die in Jerusalem.</a:t>
            </a:r>
          </a:p>
        </p:txBody>
      </p:sp>
      <p:sp>
        <p:nvSpPr>
          <p:cNvPr id="16" name="CuadroTexto 15">
            <a:extLst>
              <a:ext uri="{FF2B5EF4-FFF2-40B4-BE49-F238E27FC236}">
                <a16:creationId xmlns:a16="http://schemas.microsoft.com/office/drawing/2014/main" id="{A82C49BC-B5A2-AB4A-9E7D-B5D1E7F43DD4}"/>
              </a:ext>
            </a:extLst>
          </p:cNvPr>
          <p:cNvSpPr txBox="1"/>
          <p:nvPr/>
        </p:nvSpPr>
        <p:spPr>
          <a:xfrm>
            <a:off x="3796750" y="1996611"/>
            <a:ext cx="8360214" cy="1015663"/>
          </a:xfrm>
          <a:prstGeom prst="rect">
            <a:avLst/>
          </a:prstGeom>
          <a:noFill/>
        </p:spPr>
        <p:txBody>
          <a:bodyPr wrap="square">
            <a:spAutoFit/>
          </a:bodyPr>
          <a:lstStyle/>
          <a:p>
            <a:pPr>
              <a:spcBef>
                <a:spcPts val="600"/>
              </a:spcBef>
            </a:pPr>
            <a:r>
              <a:rPr lang="en" sz="2000" b="1" dirty="0"/>
              <a:t>What they were clear about was that they wanted to stay there (Mark 9:5-6). But at that moment they did not perceive the true meaning of the words that Moses and Elijah spoke to Jesus (Luke 9:30-31).</a:t>
            </a:r>
          </a:p>
        </p:txBody>
      </p:sp>
    </p:spTree>
    <p:extLst>
      <p:ext uri="{BB962C8B-B14F-4D97-AF65-F5344CB8AC3E}">
        <p14:creationId xmlns:p14="http://schemas.microsoft.com/office/powerpoint/2010/main" val="200662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9"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upLef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A533D6-B2BB-0811-135E-1C799C1B4E8B}"/>
              </a:ext>
            </a:extLst>
          </p:cNvPr>
          <p:cNvSpPr txBox="1"/>
          <p:nvPr/>
        </p:nvSpPr>
        <p:spPr>
          <a:xfrm>
            <a:off x="4546786" y="0"/>
            <a:ext cx="7645213" cy="646331"/>
          </a:xfrm>
          <a:prstGeom prst="rect">
            <a:avLst/>
          </a:prstGeom>
          <a:noFill/>
        </p:spPr>
        <p:txBody>
          <a:bodyPr wrap="square">
            <a:spAutoFit/>
            <a:scene3d>
              <a:camera prst="orthographicFront"/>
              <a:lightRig rig="threePt" dir="t"/>
            </a:scene3d>
            <a:sp3d extrusionH="57150">
              <a:bevelT w="38100" h="38100"/>
            </a:sp3d>
          </a:bodyPr>
          <a:lstStyle/>
          <a:p>
            <a:pPr algn="ctr"/>
            <a:r>
              <a:rPr lang="en"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GREATEST IN THE KINGDOM</a:t>
            </a:r>
          </a:p>
        </p:txBody>
      </p:sp>
      <p:sp>
        <p:nvSpPr>
          <p:cNvPr id="5" name="CuadroTexto 4">
            <a:extLst>
              <a:ext uri="{FF2B5EF4-FFF2-40B4-BE49-F238E27FC236}">
                <a16:creationId xmlns:a16="http://schemas.microsoft.com/office/drawing/2014/main" id="{CECFC4F6-3CF2-F014-6CA3-0896A4C503EE}"/>
              </a:ext>
            </a:extLst>
          </p:cNvPr>
          <p:cNvSpPr txBox="1"/>
          <p:nvPr/>
        </p:nvSpPr>
        <p:spPr>
          <a:xfrm>
            <a:off x="5168992" y="707886"/>
            <a:ext cx="6400800" cy="923330"/>
          </a:xfrm>
          <a:prstGeom prst="rect">
            <a:avLst/>
          </a:prstGeom>
          <a:noFill/>
        </p:spPr>
        <p:txBody>
          <a:bodyPr wrap="square">
            <a:spAutoFit/>
          </a:bodyPr>
          <a:lstStyle/>
          <a:p>
            <a:pPr algn="ctr"/>
            <a:r>
              <a:rPr lang="en" b="1" dirty="0">
                <a:solidFill>
                  <a:schemeClr val="tx2">
                    <a:lumMod val="50000"/>
                  </a:schemeClr>
                </a:solidFill>
                <a:latin typeface="Comic Sans MS" panose="030F0702030302020204" pitchFamily="66" charset="0"/>
              </a:rPr>
              <a:t>“</a:t>
            </a:r>
            <a:r>
              <a:rPr lang="en-US" b="1" dirty="0">
                <a:solidFill>
                  <a:schemeClr val="tx2">
                    <a:lumMod val="50000"/>
                  </a:schemeClr>
                </a:solidFill>
                <a:latin typeface="Comic Sans MS" panose="030F0702030302020204" pitchFamily="66" charset="0"/>
              </a:rPr>
              <a:t>Sitting down, Jesus called the Twelve and said, “Anyone who wants to be first must be the very last, and the servant of all</a:t>
            </a:r>
            <a:r>
              <a:rPr lang="en" b="1" dirty="0">
                <a:solidFill>
                  <a:schemeClr val="tx2">
                    <a:lumMod val="50000"/>
                  </a:schemeClr>
                </a:solidFill>
                <a:latin typeface="Comic Sans MS" panose="030F0702030302020204" pitchFamily="66" charset="0"/>
              </a:rPr>
              <a:t>” </a:t>
            </a:r>
            <a:r>
              <a:rPr lang="en" sz="1400" b="1" dirty="0">
                <a:solidFill>
                  <a:schemeClr val="tx2">
                    <a:lumMod val="50000"/>
                  </a:schemeClr>
                </a:solidFill>
                <a:latin typeface="Comic Sans MS" panose="030F0702030302020204" pitchFamily="66" charset="0"/>
              </a:rPr>
              <a:t>(Mark 9:35 </a:t>
            </a:r>
            <a:r>
              <a:rPr lang="en" sz="1100" b="1" dirty="0">
                <a:solidFill>
                  <a:schemeClr val="tx2">
                    <a:lumMod val="50000"/>
                  </a:schemeClr>
                </a:solidFill>
                <a:latin typeface="Comic Sans MS" panose="030F0702030302020204" pitchFamily="66" charset="0"/>
              </a:rPr>
              <a:t>NIV</a:t>
            </a:r>
            <a:r>
              <a:rPr lang="en" sz="1400" b="1" dirty="0">
                <a:solidFill>
                  <a:schemeClr val="tx2">
                    <a:lumMod val="50000"/>
                  </a:schemeClr>
                </a:solidFill>
                <a:latin typeface="Comic Sans MS" panose="030F0702030302020204" pitchFamily="66" charset="0"/>
              </a:rPr>
              <a:t>)</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A973EE3-5D75-B3F0-C553-1439BA98B0D8}"/>
              </a:ext>
            </a:extLst>
          </p:cNvPr>
          <p:cNvSpPr txBox="1"/>
          <p:nvPr/>
        </p:nvSpPr>
        <p:spPr>
          <a:xfrm>
            <a:off x="104050" y="2345635"/>
            <a:ext cx="4391074" cy="1631216"/>
          </a:xfrm>
          <a:prstGeom prst="rect">
            <a:avLst/>
          </a:prstGeom>
          <a:noFill/>
        </p:spPr>
        <p:txBody>
          <a:bodyPr wrap="square" rtlCol="0">
            <a:spAutoFit/>
          </a:bodyPr>
          <a:lstStyle/>
          <a:p>
            <a:pPr>
              <a:spcBef>
                <a:spcPts val="600"/>
              </a:spcBef>
            </a:pPr>
            <a:r>
              <a:rPr lang="en" sz="2000" b="1" dirty="0"/>
              <a:t>Jesus begins his way down to Jerusalem from Caesarea, stopping at Capernaum. He takes advantage of this period to instruct and prepare his disciples (Mark 9:30-33).</a:t>
            </a:r>
          </a:p>
        </p:txBody>
      </p:sp>
      <p:pic>
        <p:nvPicPr>
          <p:cNvPr id="4" name="Imagen 3" descr="Un grupo de personas sentadas alrededor de una mesa&#10;&#10;Descripción generada automáticamente con confianza media">
            <a:extLst>
              <a:ext uri="{FF2B5EF4-FFF2-40B4-BE49-F238E27FC236}">
                <a16:creationId xmlns:a16="http://schemas.microsoft.com/office/drawing/2014/main" id="{27438814-0D22-A641-1DBA-9796486847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43" y="88496"/>
            <a:ext cx="4494400" cy="2247200"/>
          </a:xfrm>
          <a:prstGeom prst="rect">
            <a:avLst/>
          </a:prstGeom>
          <a:solidFill>
            <a:srgbClr val="FFFFFF">
              <a:shade val="85000"/>
            </a:srgbClr>
          </a:solidFill>
          <a:ln w="381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2" name="Diagrama 1">
            <a:extLst>
              <a:ext uri="{FF2B5EF4-FFF2-40B4-BE49-F238E27FC236}">
                <a16:creationId xmlns:a16="http://schemas.microsoft.com/office/drawing/2014/main" id="{5CA1C043-8194-1C5E-44C5-3618ADF5F53A}"/>
              </a:ext>
            </a:extLst>
          </p:cNvPr>
          <p:cNvGraphicFramePr/>
          <p:nvPr>
            <p:extLst>
              <p:ext uri="{D42A27DB-BD31-4B8C-83A1-F6EECF244321}">
                <p14:modId xmlns:p14="http://schemas.microsoft.com/office/powerpoint/2010/main" val="4291203969"/>
              </p:ext>
            </p:extLst>
          </p:nvPr>
        </p:nvGraphicFramePr>
        <p:xfrm>
          <a:off x="4665869" y="1871774"/>
          <a:ext cx="7430053" cy="4868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555D4B6F-3509-35CE-B376-9436B4C0583F}"/>
              </a:ext>
            </a:extLst>
          </p:cNvPr>
          <p:cNvSpPr txBox="1"/>
          <p:nvPr/>
        </p:nvSpPr>
        <p:spPr>
          <a:xfrm>
            <a:off x="104050" y="3932202"/>
            <a:ext cx="2747005" cy="2862322"/>
          </a:xfrm>
          <a:prstGeom prst="rect">
            <a:avLst/>
          </a:prstGeom>
          <a:noFill/>
        </p:spPr>
        <p:txBody>
          <a:bodyPr wrap="square">
            <a:spAutoFit/>
          </a:bodyPr>
          <a:lstStyle/>
          <a:p>
            <a:pPr>
              <a:spcBef>
                <a:spcPts val="600"/>
              </a:spcBef>
            </a:pPr>
            <a:r>
              <a:rPr lang="en" sz="2000" b="1" dirty="0"/>
              <a:t>But they, far from understanding what Jesus wanted to teach them, disputed who would be the greatest when Jesus proclaimed himself king in Jerusalem (Mark 9:34).</a:t>
            </a:r>
          </a:p>
        </p:txBody>
      </p:sp>
      <p:pic>
        <p:nvPicPr>
          <p:cNvPr id="10" name="Imagen 9" descr="Imagen que contiene hombre, texto, persona, agua&#10;&#10;Descripción generada automáticamente">
            <a:extLst>
              <a:ext uri="{FF2B5EF4-FFF2-40B4-BE49-F238E27FC236}">
                <a16:creationId xmlns:a16="http://schemas.microsoft.com/office/drawing/2014/main" id="{4C9549C7-20E0-5797-268A-272293C425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1055" y="4374886"/>
            <a:ext cx="1775151" cy="2364895"/>
          </a:xfrm>
          <a:prstGeom prst="rect">
            <a:avLst/>
          </a:prstGeom>
          <a:effectLst>
            <a:innerShdw blurRad="114300">
              <a:prstClr val="black"/>
            </a:innerShdw>
          </a:effectLst>
        </p:spPr>
      </p:pic>
    </p:spTree>
    <p:extLst>
      <p:ext uri="{BB962C8B-B14F-4D97-AF65-F5344CB8AC3E}">
        <p14:creationId xmlns:p14="http://schemas.microsoft.com/office/powerpoint/2010/main" val="124868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graphicEl>
                                              <a:dgm id="{6E649C91-8A1D-4749-A47A-05E29CB21EAF}"/>
                                            </p:graphicEl>
                                          </p:spTgt>
                                        </p:tgtEl>
                                        <p:attrNameLst>
                                          <p:attrName>style.visibility</p:attrName>
                                        </p:attrNameLst>
                                      </p:cBhvr>
                                      <p:to>
                                        <p:strVal val="visible"/>
                                      </p:to>
                                    </p:set>
                                    <p:animEffect transition="in" filter="fade">
                                      <p:cBhvr>
                                        <p:cTn id="45" dur="1000"/>
                                        <p:tgtEl>
                                          <p:spTgt spid="2">
                                            <p:graphicEl>
                                              <a:dgm id="{6E649C91-8A1D-4749-A47A-05E29CB21EAF}"/>
                                            </p:graphicEl>
                                          </p:spTgt>
                                        </p:tgtEl>
                                      </p:cBhvr>
                                    </p:animEffect>
                                    <p:anim calcmode="lin" valueType="num">
                                      <p:cBhvr>
                                        <p:cTn id="46" dur="1000" fill="hold"/>
                                        <p:tgtEl>
                                          <p:spTgt spid="2">
                                            <p:graphicEl>
                                              <a:dgm id="{6E649C91-8A1D-4749-A47A-05E29CB21EAF}"/>
                                            </p:graphicEl>
                                          </p:spTgt>
                                        </p:tgtEl>
                                        <p:attrNameLst>
                                          <p:attrName>ppt_x</p:attrName>
                                        </p:attrNameLst>
                                      </p:cBhvr>
                                      <p:tavLst>
                                        <p:tav tm="0">
                                          <p:val>
                                            <p:strVal val="#ppt_x"/>
                                          </p:val>
                                        </p:tav>
                                        <p:tav tm="100000">
                                          <p:val>
                                            <p:strVal val="#ppt_x"/>
                                          </p:val>
                                        </p:tav>
                                      </p:tavLst>
                                    </p:anim>
                                    <p:anim calcmode="lin" valueType="num">
                                      <p:cBhvr>
                                        <p:cTn id="47" dur="1000" fill="hold"/>
                                        <p:tgtEl>
                                          <p:spTgt spid="2">
                                            <p:graphicEl>
                                              <a:dgm id="{6E649C91-8A1D-4749-A47A-05E29CB21EAF}"/>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
                                            <p:graphicEl>
                                              <a:dgm id="{D93928B3-6774-4ED3-B260-49CBADB2AFF2}"/>
                                            </p:graphicEl>
                                          </p:spTgt>
                                        </p:tgtEl>
                                        <p:attrNameLst>
                                          <p:attrName>style.visibility</p:attrName>
                                        </p:attrNameLst>
                                      </p:cBhvr>
                                      <p:to>
                                        <p:strVal val="visible"/>
                                      </p:to>
                                    </p:set>
                                    <p:animEffect transition="in" filter="fade">
                                      <p:cBhvr>
                                        <p:cTn id="50" dur="1000"/>
                                        <p:tgtEl>
                                          <p:spTgt spid="2">
                                            <p:graphicEl>
                                              <a:dgm id="{D93928B3-6774-4ED3-B260-49CBADB2AFF2}"/>
                                            </p:graphicEl>
                                          </p:spTgt>
                                        </p:tgtEl>
                                      </p:cBhvr>
                                    </p:animEffect>
                                    <p:anim calcmode="lin" valueType="num">
                                      <p:cBhvr>
                                        <p:cTn id="51" dur="1000" fill="hold"/>
                                        <p:tgtEl>
                                          <p:spTgt spid="2">
                                            <p:graphicEl>
                                              <a:dgm id="{D93928B3-6774-4ED3-B260-49CBADB2AFF2}"/>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D93928B3-6774-4ED3-B260-49CBADB2AFF2}"/>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FFD92903-2C1D-4662-AFE9-B72665617204}"/>
                                            </p:graphicEl>
                                          </p:spTgt>
                                        </p:tgtEl>
                                        <p:attrNameLst>
                                          <p:attrName>style.visibility</p:attrName>
                                        </p:attrNameLst>
                                      </p:cBhvr>
                                      <p:to>
                                        <p:strVal val="visible"/>
                                      </p:to>
                                    </p:set>
                                    <p:animEffect transition="in" filter="fade">
                                      <p:cBhvr>
                                        <p:cTn id="55" dur="1000"/>
                                        <p:tgtEl>
                                          <p:spTgt spid="2">
                                            <p:graphicEl>
                                              <a:dgm id="{FFD92903-2C1D-4662-AFE9-B72665617204}"/>
                                            </p:graphicEl>
                                          </p:spTgt>
                                        </p:tgtEl>
                                      </p:cBhvr>
                                    </p:animEffect>
                                    <p:anim calcmode="lin" valueType="num">
                                      <p:cBhvr>
                                        <p:cTn id="56" dur="1000" fill="hold"/>
                                        <p:tgtEl>
                                          <p:spTgt spid="2">
                                            <p:graphicEl>
                                              <a:dgm id="{FFD92903-2C1D-4662-AFE9-B72665617204}"/>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FFD92903-2C1D-4662-AFE9-B72665617204}"/>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6C0C73B8-F0DB-4A06-AFA2-08C4538ADF53}"/>
                                            </p:graphicEl>
                                          </p:spTgt>
                                        </p:tgtEl>
                                        <p:attrNameLst>
                                          <p:attrName>style.visibility</p:attrName>
                                        </p:attrNameLst>
                                      </p:cBhvr>
                                      <p:to>
                                        <p:strVal val="visible"/>
                                      </p:to>
                                    </p:set>
                                    <p:anim calcmode="lin" valueType="num">
                                      <p:cBhvr>
                                        <p:cTn id="62" dur="500" fill="hold"/>
                                        <p:tgtEl>
                                          <p:spTgt spid="2">
                                            <p:graphicEl>
                                              <a:dgm id="{6C0C73B8-F0DB-4A06-AFA2-08C4538ADF53}"/>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6C0C73B8-F0DB-4A06-AFA2-08C4538ADF53}"/>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6C0C73B8-F0DB-4A06-AFA2-08C4538ADF5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
                                            <p:graphicEl>
                                              <a:dgm id="{A1012169-87EF-46FB-99D6-CAE49B981A51}"/>
                                            </p:graphicEl>
                                          </p:spTgt>
                                        </p:tgtEl>
                                        <p:attrNameLst>
                                          <p:attrName>style.visibility</p:attrName>
                                        </p:attrNameLst>
                                      </p:cBhvr>
                                      <p:to>
                                        <p:strVal val="visible"/>
                                      </p:to>
                                    </p:set>
                                    <p:animEffect transition="in" filter="fade">
                                      <p:cBhvr>
                                        <p:cTn id="69" dur="1000"/>
                                        <p:tgtEl>
                                          <p:spTgt spid="2">
                                            <p:graphicEl>
                                              <a:dgm id="{A1012169-87EF-46FB-99D6-CAE49B981A51}"/>
                                            </p:graphicEl>
                                          </p:spTgt>
                                        </p:tgtEl>
                                      </p:cBhvr>
                                    </p:animEffect>
                                    <p:anim calcmode="lin" valueType="num">
                                      <p:cBhvr>
                                        <p:cTn id="70" dur="1000" fill="hold"/>
                                        <p:tgtEl>
                                          <p:spTgt spid="2">
                                            <p:graphicEl>
                                              <a:dgm id="{A1012169-87EF-46FB-99D6-CAE49B981A51}"/>
                                            </p:graphicEl>
                                          </p:spTgt>
                                        </p:tgtEl>
                                        <p:attrNameLst>
                                          <p:attrName>ppt_x</p:attrName>
                                        </p:attrNameLst>
                                      </p:cBhvr>
                                      <p:tavLst>
                                        <p:tav tm="0">
                                          <p:val>
                                            <p:strVal val="#ppt_x"/>
                                          </p:val>
                                        </p:tav>
                                        <p:tav tm="100000">
                                          <p:val>
                                            <p:strVal val="#ppt_x"/>
                                          </p:val>
                                        </p:tav>
                                      </p:tavLst>
                                    </p:anim>
                                    <p:anim calcmode="lin" valueType="num">
                                      <p:cBhvr>
                                        <p:cTn id="71" dur="1000" fill="hold"/>
                                        <p:tgtEl>
                                          <p:spTgt spid="2">
                                            <p:graphicEl>
                                              <a:dgm id="{A1012169-87EF-46FB-99D6-CAE49B981A51}"/>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
                                            <p:graphicEl>
                                              <a:dgm id="{271460F9-68F8-42FF-B4C7-A16AE02332B1}"/>
                                            </p:graphicEl>
                                          </p:spTgt>
                                        </p:tgtEl>
                                        <p:attrNameLst>
                                          <p:attrName>style.visibility</p:attrName>
                                        </p:attrNameLst>
                                      </p:cBhvr>
                                      <p:to>
                                        <p:strVal val="visible"/>
                                      </p:to>
                                    </p:set>
                                    <p:animEffect transition="in" filter="fade">
                                      <p:cBhvr>
                                        <p:cTn id="74" dur="1000"/>
                                        <p:tgtEl>
                                          <p:spTgt spid="2">
                                            <p:graphicEl>
                                              <a:dgm id="{271460F9-68F8-42FF-B4C7-A16AE02332B1}"/>
                                            </p:graphicEl>
                                          </p:spTgt>
                                        </p:tgtEl>
                                      </p:cBhvr>
                                    </p:animEffect>
                                    <p:anim calcmode="lin" valueType="num">
                                      <p:cBhvr>
                                        <p:cTn id="75" dur="1000" fill="hold"/>
                                        <p:tgtEl>
                                          <p:spTgt spid="2">
                                            <p:graphicEl>
                                              <a:dgm id="{271460F9-68F8-42FF-B4C7-A16AE02332B1}"/>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271460F9-68F8-42FF-B4C7-A16AE02332B1}"/>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1B70EBBE-7D24-42FE-BF74-15FC8AD215F7}"/>
                                            </p:graphicEl>
                                          </p:spTgt>
                                        </p:tgtEl>
                                        <p:attrNameLst>
                                          <p:attrName>style.visibility</p:attrName>
                                        </p:attrNameLst>
                                      </p:cBhvr>
                                      <p:to>
                                        <p:strVal val="visible"/>
                                      </p:to>
                                    </p:set>
                                    <p:animEffect transition="in" filter="fade">
                                      <p:cBhvr>
                                        <p:cTn id="79" dur="1000"/>
                                        <p:tgtEl>
                                          <p:spTgt spid="2">
                                            <p:graphicEl>
                                              <a:dgm id="{1B70EBBE-7D24-42FE-BF74-15FC8AD215F7}"/>
                                            </p:graphicEl>
                                          </p:spTgt>
                                        </p:tgtEl>
                                      </p:cBhvr>
                                    </p:animEffect>
                                    <p:anim calcmode="lin" valueType="num">
                                      <p:cBhvr>
                                        <p:cTn id="80" dur="1000" fill="hold"/>
                                        <p:tgtEl>
                                          <p:spTgt spid="2">
                                            <p:graphicEl>
                                              <a:dgm id="{1B70EBBE-7D24-42FE-BF74-15FC8AD215F7}"/>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1B70EBBE-7D24-42FE-BF74-15FC8AD215F7}"/>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1248A69D-72AD-43DE-B2B6-C5447068DE08}"/>
                                            </p:graphicEl>
                                          </p:spTgt>
                                        </p:tgtEl>
                                        <p:attrNameLst>
                                          <p:attrName>style.visibility</p:attrName>
                                        </p:attrNameLst>
                                      </p:cBhvr>
                                      <p:to>
                                        <p:strVal val="visible"/>
                                      </p:to>
                                    </p:set>
                                    <p:anim calcmode="lin" valueType="num">
                                      <p:cBhvr>
                                        <p:cTn id="86" dur="500" fill="hold"/>
                                        <p:tgtEl>
                                          <p:spTgt spid="2">
                                            <p:graphicEl>
                                              <a:dgm id="{1248A69D-72AD-43DE-B2B6-C5447068DE0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1248A69D-72AD-43DE-B2B6-C5447068DE0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1248A69D-72AD-43DE-B2B6-C5447068DE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cuadro">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466</TotalTime>
  <Words>1291</Words>
  <Application>Microsoft Office PowerPoint</Application>
  <PresentationFormat>Panorámica</PresentationFormat>
  <Paragraphs>56</Paragraphs>
  <Slides>11</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Arial</vt:lpstr>
      <vt:lpstr>Aptos</vt:lpstr>
      <vt:lpstr>Comic Sans MS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73</cp:revision>
  <dcterms:created xsi:type="dcterms:W3CDTF">2024-07-11T15:43:49Z</dcterms:created>
  <dcterms:modified xsi:type="dcterms:W3CDTF">2024-07-18T20:28:58Z</dcterms:modified>
</cp:coreProperties>
</file>