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4"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en" sz="1800" b="1" dirty="0"/>
            <a:t>Paul went to Phrygia (6a)</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en" sz="1800" b="1"/>
            <a:t>He was unable to preach there or in Galatia (6b)</a:t>
          </a:r>
          <a:endParaRPr lang="es-ES" sz="180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en" sz="1800" b="1" dirty="0"/>
            <a:t>He arrived in Mysia (7a)</a:t>
          </a:r>
          <a:endParaRPr lang="es-ES" sz="1800" dirty="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en" sz="1800" b="1"/>
            <a:t>He tried to go to Bithynia, but he couldn't (7b)</a:t>
          </a:r>
          <a:endParaRPr lang="es-ES" sz="180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en" sz="1800" b="1"/>
            <a:t>He went to Troas, where he had a vision (8-10)</a:t>
          </a:r>
          <a:endParaRPr lang="es-ES" sz="180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en" sz="1800" b="1"/>
            <a:t>He sailed to Samothrace (11a)</a:t>
          </a:r>
          <a:endParaRPr lang="es-ES" sz="180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en" sz="1800" b="1" dirty="0"/>
            <a:t>From there to </a:t>
          </a:r>
          <a:r>
            <a:rPr lang="en" sz="1800" b="1" dirty="0" err="1"/>
            <a:t>Neapolis </a:t>
          </a:r>
          <a:r>
            <a:rPr lang="en" sz="1800" b="1" dirty="0"/>
            <a:t>(11b)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en" sz="1800" b="1" dirty="0"/>
            <a:t>Finally, he arrived at Philippi (12)</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The introductions to the letters to the Philippians and to the Colossians, which are very similar, show us two important aspects (Phil. 1:1; Col. 1:1-2)</a:t>
          </a:r>
          <a:endParaRPr lang="es-ES" sz="20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en" sz="2000" b="1" dirty="0">
              <a:effectLst>
                <a:outerShdw blurRad="38100" dist="38100" dir="2700000" algn="tl">
                  <a:srgbClr val="000000">
                    <a:alpha val="43137"/>
                  </a:srgbClr>
                </a:outerShdw>
              </a:effectLst>
            </a:rPr>
            <a:t> In God's eyes, church members are holy and faithful, despite their mistakes</a:t>
          </a:r>
          <a:endParaRPr lang="es-ES" sz="20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In the church there is an order, where some of its members have more authority and responsibility than others:</a:t>
          </a: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Paul is an apostle, a top-level leader</a:t>
          </a: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Timothy is his collaborator (pastor)</a:t>
          </a: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Bishops are local leaders (elders)</a:t>
          </a: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Deacons administer the church</a:t>
          </a: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Paul went to Phrygia (6a)</a:t>
          </a:r>
          <a:endParaRPr lang="es-ES" sz="1800"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a:t>He was unable to preach there or in Galatia (6b)</a:t>
          </a:r>
          <a:endParaRPr lang="es-ES" sz="1800" kern="120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He arrived in Mysia (7a)</a:t>
          </a:r>
          <a:endParaRPr lang="es-ES" sz="1800" kern="1200" dirty="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a:t>He tried to go to Bithynia, but he couldn't (7b)</a:t>
          </a:r>
          <a:endParaRPr lang="es-ES" sz="1800" kern="120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a:t>He went to Troas, where he had a vision (8-10)</a:t>
          </a:r>
          <a:endParaRPr lang="es-ES" sz="1800" kern="120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a:t>He sailed to Samothrace (11a)</a:t>
          </a:r>
          <a:endParaRPr lang="es-ES" sz="1800" kern="120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From there to </a:t>
          </a:r>
          <a:r>
            <a:rPr lang="en" sz="1800" b="1" kern="1200" dirty="0" err="1"/>
            <a:t>Neapolis </a:t>
          </a:r>
          <a:r>
            <a:rPr lang="en" sz="1800" b="1" kern="1200" dirty="0"/>
            <a:t>(11b)</a:t>
          </a:r>
          <a:endParaRPr lang="es-ES" sz="1800"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Finally, he arrived at Philippi (12)</a:t>
          </a:r>
          <a:endParaRPr lang="es-ES" sz="1800"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81400" y="1688153"/>
          <a:ext cx="580355" cy="1909774"/>
        </a:xfrm>
        <a:custGeom>
          <a:avLst/>
          <a:gdLst/>
          <a:ahLst/>
          <a:cxnLst/>
          <a:rect l="0" t="0" r="0" b="0"/>
          <a:pathLst>
            <a:path>
              <a:moveTo>
                <a:pt x="0" y="0"/>
              </a:moveTo>
              <a:lnTo>
                <a:pt x="0" y="1909774"/>
              </a:lnTo>
              <a:lnTo>
                <a:pt x="580355" y="1909774"/>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81400" y="1688153"/>
          <a:ext cx="580355" cy="1376403"/>
        </a:xfrm>
        <a:custGeom>
          <a:avLst/>
          <a:gdLst/>
          <a:ahLst/>
          <a:cxnLst/>
          <a:rect l="0" t="0" r="0" b="0"/>
          <a:pathLst>
            <a:path>
              <a:moveTo>
                <a:pt x="0" y="0"/>
              </a:moveTo>
              <a:lnTo>
                <a:pt x="0" y="1376403"/>
              </a:lnTo>
              <a:lnTo>
                <a:pt x="580355" y="137640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81400" y="1688153"/>
          <a:ext cx="580355" cy="843033"/>
        </a:xfrm>
        <a:custGeom>
          <a:avLst/>
          <a:gdLst/>
          <a:ahLst/>
          <a:cxnLst/>
          <a:rect l="0" t="0" r="0" b="0"/>
          <a:pathLst>
            <a:path>
              <a:moveTo>
                <a:pt x="0" y="0"/>
              </a:moveTo>
              <a:lnTo>
                <a:pt x="0" y="843033"/>
              </a:lnTo>
              <a:lnTo>
                <a:pt x="580355" y="84303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81400" y="1688153"/>
          <a:ext cx="580355" cy="309662"/>
        </a:xfrm>
        <a:custGeom>
          <a:avLst/>
          <a:gdLst/>
          <a:ahLst/>
          <a:cxnLst/>
          <a:rect l="0" t="0" r="0" b="0"/>
          <a:pathLst>
            <a:path>
              <a:moveTo>
                <a:pt x="0" y="0"/>
              </a:moveTo>
              <a:lnTo>
                <a:pt x="0" y="309662"/>
              </a:lnTo>
              <a:lnTo>
                <a:pt x="580355" y="30966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623" y="732197"/>
          <a:ext cx="2384425" cy="296950"/>
        </a:xfrm>
        <a:custGeom>
          <a:avLst/>
          <a:gdLst/>
          <a:ahLst/>
          <a:cxnLst/>
          <a:rect l="0" t="0" r="0" b="0"/>
          <a:pathLst>
            <a:path>
              <a:moveTo>
                <a:pt x="0" y="0"/>
              </a:moveTo>
              <a:lnTo>
                <a:pt x="0" y="218071"/>
              </a:lnTo>
              <a:lnTo>
                <a:pt x="2384425" y="218071"/>
              </a:lnTo>
              <a:lnTo>
                <a:pt x="2384425"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307434" y="732197"/>
          <a:ext cx="3632189" cy="296950"/>
        </a:xfrm>
        <a:custGeom>
          <a:avLst/>
          <a:gdLst/>
          <a:ahLst/>
          <a:cxnLst/>
          <a:rect l="0" t="0" r="0" b="0"/>
          <a:pathLst>
            <a:path>
              <a:moveTo>
                <a:pt x="3632189" y="0"/>
              </a:moveTo>
              <a:lnTo>
                <a:pt x="3632189" y="218071"/>
              </a:lnTo>
              <a:lnTo>
                <a:pt x="0" y="218071"/>
              </a:lnTo>
              <a:lnTo>
                <a:pt x="0"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87429" y="0"/>
          <a:ext cx="8704388" cy="732197"/>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The introductions to the letters to the Philippians and to the Colossians, which are very similar, show us two important aspects (Phil. 1:1; Col. 1:1-2)</a:t>
          </a:r>
          <a:endParaRPr lang="es-ES" sz="2000" kern="1200" dirty="0">
            <a:effectLst>
              <a:outerShdw blurRad="38100" dist="38100" dir="2700000" algn="tl">
                <a:srgbClr val="000000">
                  <a:alpha val="43137"/>
                </a:srgbClr>
              </a:outerShdw>
            </a:effectLst>
          </a:endParaRPr>
        </a:p>
      </dsp:txBody>
      <dsp:txXfrm>
        <a:off x="1587429" y="0"/>
        <a:ext cx="8704388" cy="732197"/>
      </dsp:txXfrm>
    </dsp:sp>
    <dsp:sp modelId="{F9AE677E-BA85-49CB-9D3B-953F8417212C}">
      <dsp:nvSpPr>
        <dsp:cNvPr id="0" name=""/>
        <dsp:cNvSpPr/>
      </dsp:nvSpPr>
      <dsp:spPr>
        <a:xfrm>
          <a:off x="1887" y="1029148"/>
          <a:ext cx="4611092" cy="679754"/>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n" sz="2000" b="1" kern="1200" dirty="0">
              <a:effectLst>
                <a:outerShdw blurRad="38100" dist="38100" dir="2700000" algn="tl">
                  <a:srgbClr val="000000">
                    <a:alpha val="43137"/>
                  </a:srgbClr>
                </a:outerShdw>
              </a:effectLst>
            </a:rPr>
            <a:t> In God's eyes, church members are holy and faithful, despite their mistakes</a:t>
          </a:r>
          <a:endParaRPr lang="es-ES" sz="2000" kern="1200" dirty="0">
            <a:effectLst>
              <a:outerShdw blurRad="38100" dist="38100" dir="2700000" algn="tl">
                <a:srgbClr val="000000">
                  <a:alpha val="43137"/>
                </a:srgbClr>
              </a:outerShdw>
            </a:effectLst>
          </a:endParaRPr>
        </a:p>
      </dsp:txBody>
      <dsp:txXfrm>
        <a:off x="1887" y="1029148"/>
        <a:ext cx="4611092" cy="679754"/>
      </dsp:txXfrm>
    </dsp:sp>
    <dsp:sp modelId="{EA48EA70-2FFB-4370-BD91-D187F270BA36}">
      <dsp:nvSpPr>
        <dsp:cNvPr id="0" name=""/>
        <dsp:cNvSpPr/>
      </dsp:nvSpPr>
      <dsp:spPr>
        <a:xfrm>
          <a:off x="4770738" y="1029148"/>
          <a:ext cx="7106620" cy="659005"/>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In the church there is an order, where some of its members have more authority and responsibility than others:</a:t>
          </a:r>
        </a:p>
      </dsp:txBody>
      <dsp:txXfrm>
        <a:off x="4770738" y="1029148"/>
        <a:ext cx="7106620" cy="659005"/>
      </dsp:txXfrm>
    </dsp:sp>
    <dsp:sp modelId="{51582FC8-24F4-4E65-BCC8-1BF7E8A4CD5F}">
      <dsp:nvSpPr>
        <dsp:cNvPr id="0" name=""/>
        <dsp:cNvSpPr/>
      </dsp:nvSpPr>
      <dsp:spPr>
        <a:xfrm>
          <a:off x="6061755" y="1810010"/>
          <a:ext cx="5356970" cy="375613"/>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Paul is an apostle, a top-level leader</a:t>
          </a:r>
        </a:p>
      </dsp:txBody>
      <dsp:txXfrm>
        <a:off x="6061755" y="1810010"/>
        <a:ext cx="5356970" cy="375613"/>
      </dsp:txXfrm>
    </dsp:sp>
    <dsp:sp modelId="{428C67BA-E862-48DD-9CD9-BBA0A0D7B395}">
      <dsp:nvSpPr>
        <dsp:cNvPr id="0" name=""/>
        <dsp:cNvSpPr/>
      </dsp:nvSpPr>
      <dsp:spPr>
        <a:xfrm>
          <a:off x="6061755" y="2343380"/>
          <a:ext cx="5356970" cy="375613"/>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Timothy is his collaborator (pastor)</a:t>
          </a:r>
        </a:p>
      </dsp:txBody>
      <dsp:txXfrm>
        <a:off x="6061755" y="2343380"/>
        <a:ext cx="5356970" cy="375613"/>
      </dsp:txXfrm>
    </dsp:sp>
    <dsp:sp modelId="{BE6EF37F-EF03-4052-934A-E646F749B2C0}">
      <dsp:nvSpPr>
        <dsp:cNvPr id="0" name=""/>
        <dsp:cNvSpPr/>
      </dsp:nvSpPr>
      <dsp:spPr>
        <a:xfrm>
          <a:off x="6061755" y="2876750"/>
          <a:ext cx="5356970" cy="375613"/>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Bishops are local leaders (elders)</a:t>
          </a:r>
        </a:p>
      </dsp:txBody>
      <dsp:txXfrm>
        <a:off x="6061755" y="2876750"/>
        <a:ext cx="5356970" cy="375613"/>
      </dsp:txXfrm>
    </dsp:sp>
    <dsp:sp modelId="{9B3CE791-AD26-43CE-82AE-A54337EA1F93}">
      <dsp:nvSpPr>
        <dsp:cNvPr id="0" name=""/>
        <dsp:cNvSpPr/>
      </dsp:nvSpPr>
      <dsp:spPr>
        <a:xfrm>
          <a:off x="6061755" y="3410121"/>
          <a:ext cx="5356970" cy="375613"/>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Deacons administer the church</a:t>
          </a:r>
        </a:p>
      </dsp:txBody>
      <dsp:txXfrm>
        <a:off x="6061755" y="3410121"/>
        <a:ext cx="5356970" cy="37561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29/12/2025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e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212365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a:defRPr/>
            </a:pPr>
            <a:r>
              <a:rPr lang="en-US" sz="4400" b="1" spc="50">
                <a:ln w="41275">
                  <a:noFill/>
                </a:ln>
                <a:solidFill>
                  <a:srgbClr val="CC6600">
                    <a:lumMod val="75000"/>
                  </a:srgbClr>
                </a:solidFill>
                <a:effectLst>
                  <a:glow rad="152400">
                    <a:srgbClr val="F6F7B3"/>
                  </a:glow>
                </a:effectLst>
              </a:rPr>
              <a:t>PERSECUTED </a:t>
            </a:r>
            <a:r>
              <a:rPr lang="en-US" sz="4400" b="1" spc="50" dirty="0">
                <a:ln w="41275">
                  <a:noFill/>
                </a:ln>
                <a:solidFill>
                  <a:srgbClr val="CC6600">
                    <a:lumMod val="75000"/>
                  </a:srgbClr>
                </a:solidFill>
                <a:effectLst>
                  <a:glow rad="152400">
                    <a:srgbClr val="F6F7B3"/>
                  </a:glow>
                </a:effectLst>
              </a:rPr>
              <a:t>BUT NOT FORSAKEN</a:t>
            </a:r>
            <a:endParaRPr kumimoji="0" lang="en" sz="4400" b="1" i="0" u="none" strike="noStrike" kern="1200" cap="none" spc="50" normalizeH="0" baseline="0" noProof="0" dirty="0">
              <a:ln w="41275">
                <a:noFill/>
              </a:ln>
              <a:solidFill>
                <a:srgbClr val="CC6600">
                  <a:lumMod val="75000"/>
                </a:srgbClr>
              </a:solidFill>
              <a:effectLst>
                <a:glow rad="152400">
                  <a:srgbClr val="F6F7B3"/>
                </a:glo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137277" y="6440021"/>
            <a:ext cx="30547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Lesson 1 for January 3, 2026</a:t>
            </a:r>
          </a:p>
        </p:txBody>
      </p:sp>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HISTORY OF PHILIPPI</a:t>
            </a: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t>
            </a:r>
            <a:r>
              <a:rPr lang="en-US" b="1" dirty="0">
                <a:solidFill>
                  <a:srgbClr val="960000"/>
                </a:solidFill>
                <a:latin typeface="Comic Sans MS" panose="030F0702030302020204" pitchFamily="66" charset="0"/>
              </a:rPr>
              <a:t>And a vision appeared to Paul in the night. A man of Macedonia stood and pleaded with him, saying, ‘Come over to Macedonia and help us</a:t>
            </a:r>
            <a:r>
              <a:rPr lang="en" b="1" dirty="0">
                <a:solidFill>
                  <a:srgbClr val="960000"/>
                </a:solidFill>
                <a:latin typeface="Comic Sans MS" panose="030F0702030302020204" pitchFamily="66" charset="0"/>
              </a:rPr>
              <a:t>’</a:t>
            </a: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 ” </a:t>
            </a:r>
            <a:r>
              <a:rPr kumimoji="0" lang="en" sz="14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(Acts 16:9)</a:t>
            </a:r>
            <a:endParaRPr kumimoji="0" lang="es-ES"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89252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Paul's custom upon arriving in a new city was to visit the synagogue. But in Philippi there was no synagogue! On the Sabbath they found a place of worship and there they preached to the women gathered (Acts 16:13).</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124196"/>
            <a:ext cx="490171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But the enemy did not remain idle. He urged a fortune teller to confuse people's minds by pretending to support Paul (Acts 16:16-17). When the girl was released, Paul and Silas' troubles began (Acts 16:18-24).</a:t>
            </a: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7" y="2382422"/>
            <a:ext cx="894501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From this meeting emerged the first European convert: Lydia. She was baptized, along with her entire family (Acts 16:14-15).</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1" y="5063188"/>
            <a:ext cx="490171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 result: the conversion of the jailer and his family (Acts 16:25-33). There is no doubt that the Gospel entered Europe with the power and guidance of the Holy Spirit.</a:t>
            </a:r>
          </a:p>
        </p:txBody>
      </p:sp>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Aptos" panose="02110004020202020204"/>
                <a:ea typeface="+mn-ea"/>
                <a:cs typeface="+mn-cs"/>
              </a:rPr>
              <a:t>HISTORY OF COLOSSAE</a:t>
            </a: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a:t>
            </a:r>
            <a:r>
              <a:rPr lang="en-US" b="1" dirty="0">
                <a:solidFill>
                  <a:srgbClr val="AB3B39"/>
                </a:solidFill>
                <a:latin typeface="Comic Sans MS" panose="030F0702030302020204" pitchFamily="66" charset="0"/>
              </a:rPr>
              <a:t>as you also learned from Epaphras, our dear fellow servant, who is a faithful minister of Christ on your behalf</a:t>
            </a: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(Colossians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7345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Epaphras was Paul's companion during his imprisonment in Rome (Philm. 23). A native of Colossae (Col. 4:12), he was the one who introduced the gospel to that city (Col. 1:7).</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3084"/>
          <a:stretch>
            <a:fillRect/>
          </a:stretch>
        </p:blipFill>
        <p:spPr>
          <a:xfrm>
            <a:off x="9323293" y="1389653"/>
            <a:ext cx="2761613"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email">
            <a:extLst>
              <a:ext uri="{28A0092B-C50C-407E-A947-70E740481C1C}">
                <a14:useLocalDpi xmlns:a14="http://schemas.microsoft.com/office/drawing/2010/main"/>
              </a:ext>
            </a:extLst>
          </a:blip>
          <a:srcRect l="13083"/>
          <a:stretch>
            <a:fillRect/>
          </a:stretch>
        </p:blipFill>
        <p:spPr>
          <a:xfrm>
            <a:off x="9323293" y="3210539"/>
            <a:ext cx="2761618"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email">
            <a:extLst>
              <a:ext uri="{28A0092B-C50C-407E-A947-70E740481C1C}">
                <a14:useLocalDpi xmlns:a14="http://schemas.microsoft.com/office/drawing/2010/main"/>
              </a:ext>
            </a:extLst>
          </a:blip>
          <a:srcRect l="13083"/>
          <a:stretch>
            <a:fillRect/>
          </a:stretch>
        </p:blipFill>
        <p:spPr>
          <a:xfrm>
            <a:off x="9323288" y="5031426"/>
            <a:ext cx="2761618"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940843"/>
            <a:ext cx="57345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One of Philemon's slaves, Onesimus, ran away to Rome, where he accepted Jesus through Paul (Philm. 10-11). By returning Onesimus to his master, Paul showed how the relationship between masters and slaves, or superiors and subordinates, should be (Philm. 12-17).</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855657"/>
            <a:ext cx="57345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Colossae was a city in the province of Phrygia, near Laodicea and Heriapolis, where Epaphras also preached (Col. 4:13). It had a large Jewish population. One of the most prominent Jews living there was Philemon, a fellow worker of Paul, in whose house a church met (Philm. 1-2).</a:t>
            </a:r>
          </a:p>
        </p:txBody>
      </p:sp>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rPr>
              <a:t>THE CHURCHES OF PHILIPPI AND COLOSSAE</a:t>
            </a: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a:t>
            </a:r>
            <a:r>
              <a:rPr lang="en-US"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Comic Sans MS" panose="030F0702030302020204" pitchFamily="66" charset="0"/>
              </a:rPr>
              <a:t>Paul and Timothy, bondservants of Jesus Christ, To all the saints in Christ Jesus who are in Philippi, with the bishops and deacons</a:t>
            </a:r>
            <a:r>
              <a:rPr kumimoji="0" lang="en" sz="1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(Philippians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762275257"/>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From prison, Paul thanks the Philippians for the help they sent him (Phil.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To the Colossians, he sends his collaborators to comfort them (Col. 4:7-9).</a:t>
            </a:r>
          </a:p>
        </p:txBody>
      </p:sp>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5447645"/>
          </a:xfrm>
          <a:prstGeom prst="rect">
            <a:avLst/>
          </a:prstGeom>
          <a:noFill/>
        </p:spPr>
        <p:txBody>
          <a:bodyPr wrap="square">
            <a:spAutoFit/>
          </a:bodyPr>
          <a:lstStyle/>
          <a:p>
            <a:pPr lvl="0">
              <a:spcBef>
                <a:spcPts val="600"/>
              </a:spcBef>
              <a:defRPr/>
            </a:pP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en-US" sz="2600" b="1" dirty="0">
                <a:solidFill>
                  <a:prstClr val="black"/>
                </a:solidFill>
                <a:latin typeface="Constantia" panose="02030602050306030303" pitchFamily="18" charset="0"/>
              </a:rPr>
              <a:t>Let us consider the experience of Paul for a little. At the very time when it seemed that the apostle’s labors were most needed to strengthen the tried and persecuted church, his liberty was taken away, and he was bound in chains. But this was the time for the Lord to work, and precious were the victories won.</a:t>
            </a:r>
          </a:p>
          <a:p>
            <a:pPr lvl="0">
              <a:spcBef>
                <a:spcPts val="600"/>
              </a:spcBef>
              <a:defRPr/>
            </a:pPr>
            <a:r>
              <a:rPr lang="en-US" sz="2600" b="1" dirty="0">
                <a:solidFill>
                  <a:prstClr val="black"/>
                </a:solidFill>
                <a:latin typeface="Constantia" panose="02030602050306030303" pitchFamily="18" charset="0"/>
              </a:rPr>
              <a:t>When to all appearance Paul was able to do the least, then it was that the truth found an entrance into the royal palace. Not Paul’s masterly sermons before these great men, but his bonds attracted their attention. Through his captivity he was a conqueror for Christ. The patience and meekness with which he submitted to his long and unjust confinement set these men to weighing character.”</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8330913" y="6519446"/>
            <a:ext cx="370377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(Reflecting Christ, December 10)</a:t>
            </a: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335923"/>
            <a:ext cx="4790579" cy="335476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r>
              <a:rPr kumimoji="0" lang="en-U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Rejoice in the Lord always. Again I will say, rejoice</a:t>
            </a: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2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Philippians</a:t>
            </a:r>
            <a:r>
              <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 4:4, </a:t>
            </a:r>
            <a:r>
              <a:rPr kumimoji="0" lang="es-ES" sz="2400" b="1" i="0" u="none" strike="noStrike" kern="1200" cap="none" spc="0" normalizeH="0" baseline="0" noProof="0" dirty="0" err="1">
                <a:ln w="12700" cmpd="sng">
                  <a:noFill/>
                  <a:prstDash val="solid"/>
                </a:ln>
                <a:solidFill>
                  <a:srgbClr val="A02B93"/>
                </a:solidFill>
                <a:effectLst/>
                <a:uLnTx/>
                <a:uFillTx/>
                <a:latin typeface="Comic Sans MS" panose="030F0702030302020204" pitchFamily="66" charset="0"/>
                <a:ea typeface="+mn-ea"/>
                <a:cs typeface="+mn-cs"/>
              </a:rPr>
              <a:t>NKJV</a:t>
            </a:r>
            <a:endPar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030009" y="3800475"/>
            <a:ext cx="5093068"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AA0069"/>
                </a:solidFill>
                <a:effectLst/>
                <a:uLnTx/>
                <a:uFillTx/>
                <a:latin typeface="Aptos" panose="02110004020202020204"/>
                <a:ea typeface="+mn-ea"/>
                <a:cs typeface="+mn-cs"/>
              </a:rPr>
              <a:t>The author of the epistles:</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Paul imprisoned</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Ambassador in chains</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 sz="2000" b="1" i="0" u="none" strike="noStrike" kern="1200" cap="none" spc="0" normalizeH="0" baseline="0" noProof="0" dirty="0">
                <a:ln>
                  <a:noFill/>
                </a:ln>
                <a:solidFill>
                  <a:srgbClr val="00AA6B"/>
                </a:solidFill>
                <a:effectLst/>
                <a:uLnTx/>
                <a:uFillTx/>
                <a:latin typeface="Aptos" panose="02110004020202020204"/>
                <a:ea typeface="+mn-ea"/>
                <a:cs typeface="+mn-cs"/>
              </a:rPr>
              <a:t>The recipients:</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History of Philippi</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History of Colossae</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 churches of Philippi and Colossae</a:t>
            </a:r>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49" y="195203"/>
            <a:ext cx="65341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Throughout his ministry, Paul set out to present, to all those who would listen to him, the only one capable of uniting Heaven and Earth: Jesus Christ, the Savior.</a:t>
            </a: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030009"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030009"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030009"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030009"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030009"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246288"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46288"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518916"/>
            <a:ext cx="653414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In doing so, he showed us how God's church today can unite with Heaven to fulfill on Earth the Commission that Jesus entrusted to us.</a:t>
            </a: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9" y="1203171"/>
            <a:ext cx="653415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In writing his letters to the Philippians and the Colossians, he did everything possible to bring the church closer to Heaven, and Christians closer to each other.</a:t>
            </a:r>
          </a:p>
        </p:txBody>
      </p:sp>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3600" b="1" i="0" u="none" strike="noStrike" kern="1200" cap="none" spc="0" normalizeH="0" baseline="0" noProof="0" dirty="0">
                <a:ln>
                  <a:noFill/>
                </a:ln>
                <a:solidFill>
                  <a:srgbClr val="5A3011"/>
                </a:solidFill>
                <a:effectLst/>
                <a:uLnTx/>
                <a:uFillTx/>
                <a:latin typeface="Aptos Display" panose="02110004020202020204"/>
                <a:ea typeface="+mn-ea"/>
                <a:cs typeface="+mn-cs"/>
              </a:rPr>
              <a:t>THE AUTHOR OF THE EPISTLES</a:t>
            </a: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53790"/>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PAUL </a:t>
            </a:r>
            <a:r>
              <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IMPRISONED</a:t>
            </a:r>
          </a:p>
        </p:txBody>
      </p:sp>
      <p:sp>
        <p:nvSpPr>
          <p:cNvPr id="5" name="CuadroTexto 4">
            <a:extLst>
              <a:ext uri="{FF2B5EF4-FFF2-40B4-BE49-F238E27FC236}">
                <a16:creationId xmlns:a16="http://schemas.microsoft.com/office/drawing/2014/main" id="{7055A856-0CE9-C83F-0B57-153FA7EBBF02}"/>
              </a:ext>
            </a:extLst>
          </p:cNvPr>
          <p:cNvSpPr txBox="1"/>
          <p:nvPr/>
        </p:nvSpPr>
        <p:spPr>
          <a:xfrm>
            <a:off x="2492188" y="494286"/>
            <a:ext cx="7207622"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a:solidFill>
                  <a:srgbClr val="008000">
                    <a:lumMod val="20000"/>
                    <a:lumOff val="80000"/>
                  </a:srgbClr>
                </a:solidFill>
                <a:effectLst>
                  <a:outerShdw blurRad="38100" dist="38100" dir="2700000" algn="tl">
                    <a:srgbClr val="000000">
                      <a:alpha val="43137"/>
                    </a:srgbClr>
                  </a:outerShdw>
                </a:effectLst>
                <a:latin typeface="Comic Sans MS" panose="030F0702030302020204" pitchFamily="66" charset="0"/>
              </a:rPr>
              <a:t>Paul, a prisoner of Christ Jesus, and Timothy our brother, to Philemon our dear friend and fellow worker</a:t>
            </a:r>
            <a:r>
              <a:rPr kumimoji="0" lang="en" sz="1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(Philemon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During his first imprisonment in Rome – between 60 and 62 AD – Paul wrote at least five epistles: to the Ephesians, to the Philippians, to the Colossians, to Philemon, and to the church of </a:t>
            </a:r>
            <a:r>
              <a:rPr kumimoji="0" lang="en" sz="2000" b="1" i="0" u="none" strike="noStrike" kern="1200" cap="none" spc="0" normalizeH="0" baseline="0" noProof="0" dirty="0" err="1">
                <a:ln>
                  <a:noFill/>
                </a:ln>
                <a:solidFill>
                  <a:prstClr val="black"/>
                </a:solidFill>
                <a:effectLst/>
                <a:uLnTx/>
                <a:uFillTx/>
                <a:latin typeface="Aptos" panose="02110004020202020204"/>
                <a:ea typeface="+mn-ea"/>
                <a:cs typeface="+mn-cs"/>
              </a:rPr>
              <a:t>Laodicea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(which has not reached us).</a:t>
            </a: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9492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091939" y="3501271"/>
            <a:ext cx="6118737"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Since there were no serious charges against him, he was allowed to live in a rented house, always guarded by a Roman soldier (Acts 28:16). This allowed him to continue preaching the gospel, even to the Praetorian Guard itself (Philp.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091939" y="5133469"/>
            <a:ext cx="910005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Examining the epistles, we can see that Paul had many collaborators (Col. 4:7-14; Philm. 23-24). He was also in contact with Caesar's household</a:t>
            </a:r>
            <a:b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(Philp.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091939" y="6150114"/>
            <a:ext cx="910006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Paul had hoped to be released soon (Philm. 22), a hope he no longer had during his second imprisonment (2 Tim. 4:6).</a:t>
            </a:r>
          </a:p>
        </p:txBody>
      </p:sp>
    </p:spTree>
    <p:extLst>
      <p:ext uri="{BB962C8B-B14F-4D97-AF65-F5344CB8AC3E}">
        <p14:creationId xmlns:p14="http://schemas.microsoft.com/office/powerpoint/2010/main" val="657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6362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Aptos" panose="02110004020202020204"/>
                <a:ea typeface="+mn-ea"/>
                <a:cs typeface="+mn-cs"/>
              </a:rPr>
              <a:t>AMBASSADOR IN CHAINS</a:t>
            </a: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598134"/>
            <a:ext cx="12191999" cy="584775"/>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a:t>
            </a:r>
            <a:r>
              <a:rPr lang="en-US" b="1" dirty="0">
                <a:solidFill>
                  <a:srgbClr val="536E69"/>
                </a:solidFill>
                <a:latin typeface="Comic Sans MS" panose="030F0702030302020204" pitchFamily="66" charset="0"/>
              </a:rPr>
              <a:t>for which I am an ambassador in chains. Pray that I may declare it fearlessly, as I should</a:t>
            </a:r>
            <a:r>
              <a:rPr kumimoji="0" lang="en"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(Ephesians 6:20)</a:t>
            </a:r>
            <a:endParaRPr kumimoji="0" lang="es-ES"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02633"/>
            <a:ext cx="6048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From the moment he decided to be an ambassador for Christ, Paul's life was not easy (2 Cor.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739053"/>
            <a:ext cx="675158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In all these difficulties, Paul never considered himself helpless (2 Cor. 4:7-9). Unable to preach freely, he became an “ambassador in chains” (Eph.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803375"/>
            <a:ext cx="58501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Paul's attitude teaches us that when we suffer hardships for preaching the gospel, we must put our full trust in God; always keep His Word in mind (2 Tim. 2:15); and cling to the Holy Spirit, the Comforter who gives us strength and courage (Zech.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059178"/>
            <a:ext cx="602671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The Bible records only three imprisonments of Paul before he was taken to Rome: in Philippi (Acts 16:22-24); in Jerusalem (Acts 23:10); and in Caesarea (Acts 23:33-35). But surely there were several more  (2 Corinthians 11:23).</a:t>
            </a:r>
          </a:p>
        </p:txBody>
      </p:sp>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3152810"/>
            <a:ext cx="36181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3600" b="1" i="0" u="none" strike="noStrike" kern="1200" cap="none" spc="0" normalizeH="0" baseline="0" noProof="0" dirty="0">
                <a:ln>
                  <a:noFill/>
                </a:ln>
                <a:solidFill>
                  <a:srgbClr val="2F5882"/>
                </a:solidFill>
                <a:effectLst/>
                <a:uLnTx/>
                <a:uFillTx/>
                <a:latin typeface="Aptos Display" panose="02110004020202020204"/>
                <a:ea typeface="+mn-ea"/>
                <a:cs typeface="+mn-cs"/>
              </a:rPr>
              <a:t>THE RECIPIENTS</a:t>
            </a: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5262979"/>
          </a:xfrm>
          <a:prstGeom prst="rect">
            <a:avLst/>
          </a:prstGeom>
          <a:noFill/>
        </p:spPr>
        <p:txBody>
          <a:bodyPr wrap="square">
            <a:spAutoFit/>
          </a:bodyPr>
          <a:lstStyle/>
          <a:p>
            <a:pPr lvl="0">
              <a:spcBef>
                <a:spcPts val="600"/>
              </a:spcBef>
              <a:defRPr/>
            </a:pP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en-US" sz="2800" b="1" dirty="0">
                <a:solidFill>
                  <a:prstClr val="black"/>
                </a:solidFill>
                <a:latin typeface="Constantia" panose="02030602050306030303" pitchFamily="18" charset="0"/>
              </a:rPr>
              <a:t>The apostle Paul felt a deep responsibility for those converted under his labors. Above all things, he longed that they should be faithful, "that I may rejoice in the day of Christ," he said, "that I have not run in vain, neither labored in vain." Philippians 2:16. He trembled for the result of his ministry. He felt that even his own salvation might be imperiled if he should fail of fulfilling his duty and the church should fail of co-operating with him in the work of saving souls.</a:t>
            </a: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6287739" y="5954762"/>
            <a:ext cx="3545202"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Acts of the Apostles, p. 206)</a:t>
            </a: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78656"/>
            <a:ext cx="61626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a typeface="+mn-ea"/>
                <a:cs typeface="+mn-cs"/>
              </a:rPr>
              <a:t>HISTORY OF PHILIPPI</a:t>
            </a:r>
          </a:p>
        </p:txBody>
      </p:sp>
      <p:sp>
        <p:nvSpPr>
          <p:cNvPr id="4" name="CuadroTexto 3">
            <a:extLst>
              <a:ext uri="{FF2B5EF4-FFF2-40B4-BE49-F238E27FC236}">
                <a16:creationId xmlns:a16="http://schemas.microsoft.com/office/drawing/2014/main" id="{321CB9D7-FED2-5A00-006E-E8562DCCAF7B}"/>
              </a:ext>
            </a:extLst>
          </p:cNvPr>
          <p:cNvSpPr txBox="1"/>
          <p:nvPr/>
        </p:nvSpPr>
        <p:spPr>
          <a:xfrm>
            <a:off x="5748134" y="539231"/>
            <a:ext cx="6162675" cy="92333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And a vision appeared to Paul in the night. A man of Macedonia stood and pleaded with him, saying, ‘Come over to Macedonia and help us’ ” </a:t>
            </a:r>
            <a:r>
              <a:rPr kumimoji="0" lang="en" sz="14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(Acts 16:9)</a:t>
            </a:r>
            <a:endParaRPr kumimoji="0" lang="es-ES"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ptos" panose="02110004020202020204"/>
                <a:ea typeface="+mn-ea"/>
                <a:cs typeface="+mn-cs"/>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19664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002060"/>
                </a:solidFill>
                <a:effectLst/>
                <a:uLnTx/>
                <a:uFillTx/>
                <a:latin typeface="Aptos" panose="02110004020202020204"/>
                <a:ea typeface="+mn-ea"/>
                <a:cs typeface="+mn-cs"/>
              </a:rPr>
              <a:t>Acts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931413" y="3401497"/>
            <a:ext cx="76187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Phrygia</a:t>
            </a: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716467" y="3087172"/>
            <a:ext cx="9414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Galatia</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381366" y="3066662"/>
            <a:ext cx="79509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Mysia</a:t>
            </a:r>
          </a:p>
        </p:txBody>
      </p:sp>
      <p:sp>
        <p:nvSpPr>
          <p:cNvPr id="45" name="CuadroTexto 44">
            <a:extLst>
              <a:ext uri="{FF2B5EF4-FFF2-40B4-BE49-F238E27FC236}">
                <a16:creationId xmlns:a16="http://schemas.microsoft.com/office/drawing/2014/main" id="{F1B8B223-1D9A-9C2B-9E5D-C94ED9BBCC57}"/>
              </a:ext>
            </a:extLst>
          </p:cNvPr>
          <p:cNvSpPr txBox="1"/>
          <p:nvPr/>
        </p:nvSpPr>
        <p:spPr>
          <a:xfrm>
            <a:off x="10067455" y="2601099"/>
            <a:ext cx="85632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Bithynia</a:t>
            </a: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80940" y="3151316"/>
            <a:ext cx="75200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err="1">
                <a:ln>
                  <a:noFill/>
                </a:ln>
                <a:solidFill>
                  <a:prstClr val="black"/>
                </a:solidFill>
                <a:effectLst/>
                <a:uLnTx/>
                <a:uFillTx/>
                <a:latin typeface="Aptos" panose="02110004020202020204"/>
                <a:ea typeface="+mn-ea"/>
                <a:cs typeface="+mn-cs"/>
              </a:rPr>
              <a:t>Troas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32941" y="2941349"/>
            <a:ext cx="589368"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111236" y="1559684"/>
            <a:ext cx="267669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Province of Macedonia</a:t>
            </a: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66635" y="2861667"/>
            <a:ext cx="138967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Samothrace</a:t>
            </a: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56311" y="2879735"/>
            <a:ext cx="595546"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92174" y="2163307"/>
            <a:ext cx="112402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err="1">
                <a:ln>
                  <a:noFill/>
                </a:ln>
                <a:solidFill>
                  <a:prstClr val="black"/>
                </a:solidFill>
                <a:effectLst/>
                <a:uLnTx/>
                <a:uFillTx/>
                <a:latin typeface="Aptos" panose="02110004020202020204"/>
                <a:ea typeface="+mn-ea"/>
                <a:cs typeface="+mn-cs"/>
              </a:rPr>
              <a:t>Neapolis</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795592" y="2258514"/>
            <a:ext cx="88716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CC99">
                    <a:lumMod val="75000"/>
                  </a:srgbClr>
                </a:solidFill>
                <a:effectLst/>
                <a:uLnTx/>
                <a:uFillTx/>
                <a:latin typeface="Aptos" panose="02110004020202020204"/>
                <a:ea typeface="+mn-ea"/>
                <a:cs typeface="+mn-cs"/>
              </a:rPr>
              <a:t>Philippi</a:t>
            </a: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During his second missionary journey, Paul's plans took a turn. The Holy Spirit was guiding his steps (Acts 16:6-12):</a:t>
            </a: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110503902"/>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162675"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Philippi was the place chosen by the Holy Spirit to begin the preaching of the Gospel in Europe. As a fully-fledged Roman city, the Philippians were exempt from paying taxes and held Roman citizenship by birth.</a:t>
            </a: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609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TotalTime>
  <Words>1510</Words>
  <Application>Microsoft Office PowerPoint</Application>
  <PresentationFormat>Panorámica</PresentationFormat>
  <Paragraphs>78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Aptos Display</vt:lpstr>
      <vt:lpstr>Arial</vt:lpstr>
      <vt:lpstr>Comic Sans MS</vt:lpstr>
      <vt:lpstr>Constantia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30</cp:revision>
  <dcterms:created xsi:type="dcterms:W3CDTF">2025-12-27T23:49:19Z</dcterms:created>
  <dcterms:modified xsi:type="dcterms:W3CDTF">2025-12-29T12:50:01Z</dcterms:modified>
</cp:coreProperties>
</file>