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 sz="2000" b="1" noProof="0" dirty="0">
              <a:effectLst>
                <a:outerShdw blurRad="38100" dist="38100" dir="2700000" algn="tl">
                  <a:srgbClr val="000000">
                    <a:alpha val="43137"/>
                  </a:srgbClr>
                </a:outerShdw>
              </a:effectLst>
            </a:rPr>
            <a:t>Wives are subject to their husbands (Col. 3:18; Eph.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 sz="2000" b="1" noProof="0" dirty="0">
              <a:solidFill>
                <a:schemeClr val="tx1"/>
              </a:solidFill>
            </a:rPr>
            <a:t>This submission is within a mutual submission                     (Eph. 5:21), and must be             “as is fitting in the Lord.”</a:t>
          </a:r>
          <a:endParaRPr lang="en"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Husbands should love their wives (Col. 3:19; Eph.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 sz="2000" b="1" noProof="0" dirty="0">
              <a:solidFill>
                <a:schemeClr val="tx1"/>
              </a:solidFill>
            </a:rPr>
            <a:t>Love them with the same love that Christ loved us (Eph. 5:25)</a:t>
          </a:r>
          <a:endParaRPr lang="en"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 sz="1800" b="1" noProof="0" dirty="0">
              <a:solidFill>
                <a:schemeClr val="tx1"/>
              </a:solidFill>
            </a:rPr>
            <a:t>They are responsible for their own well-being                        (Eph.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 sz="2000" b="1" noProof="0" dirty="0">
              <a:solidFill>
                <a:schemeClr val="tx1"/>
              </a:solidFill>
            </a:rPr>
            <a:t>Do not be “harsh” (do not embitter them, do not behave harshly or violently, do not be tyrannical)</a:t>
          </a:r>
          <a:endParaRPr lang="en" sz="20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Responsibilities of sons and daughters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3:20; Eph.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 sz="2000" b="1" noProof="0" dirty="0"/>
            <a:t>Children's obedience is not optional</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 sz="2000" b="1" noProof="0" dirty="0"/>
            <a:t>This obedience is based on the </a:t>
          </a:r>
          <a:r>
            <a:rPr lang="en-US" sz="2000" b="1" noProof="0" dirty="0"/>
            <a:t>fifth</a:t>
          </a:r>
          <a:r>
            <a:rPr lang="es-ES" sz="2000" b="1" noProof="0" dirty="0"/>
            <a:t> </a:t>
          </a:r>
          <a:r>
            <a:rPr lang="en" sz="2000" b="1" noProof="0" dirty="0"/>
            <a:t> commandment</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000" b="1" noProof="0" dirty="0"/>
            <a:t>Furthermore, obedience comes with its own reward</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Parental Responsibilities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3:21; Eph.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 sz="2000" b="1" noProof="0" dirty="0"/>
            <a:t>Educate them without exasperating or irritating them, so as not to discourage them</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 sz="2000" b="1" noProof="0" dirty="0"/>
            <a:t>Do not anger them by acting impatiently or capriciously</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000" b="1" noProof="0" dirty="0"/>
            <a:t>Educate them in the ways of God </a:t>
          </a:r>
          <a:br>
            <a:rPr lang="en" sz="2000" b="1" noProof="0" dirty="0"/>
          </a:br>
          <a:r>
            <a:rPr lang="en" sz="2000" b="1" noProof="0" dirty="0"/>
            <a:t>(Deut. 6:6-7; Prov.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Behavior of subordinates                                           (Col. 3:22-25; Eph.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Always do your best, even if no one is watching</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Strive for excellence in your work, as if you were doing it for God</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Accept reprimand when it is justified</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Good work pays off</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 bad boss does not exempt us from subordination (1P 2:18)</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Behavior of bosses </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(Col. 4:1; Eph.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 sz="2000" b="1" noProof="0" dirty="0">
              <a:solidFill>
                <a:schemeClr val="tx1"/>
              </a:solidFill>
            </a:rPr>
            <a:t>To lead with justice and righteousness</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 sz="2000" b="1" noProof="0" dirty="0">
              <a:solidFill>
                <a:schemeClr val="tx1"/>
              </a:solidFill>
            </a:rPr>
            <a:t>Do not use threats or capricious demands</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 sz="2000" b="1" noProof="0" dirty="0">
              <a:solidFill>
                <a:schemeClr val="tx1"/>
              </a:solidFill>
            </a:rPr>
            <a:t>Every boss has a Boss over him, to whom he will be accountable</a:t>
          </a:r>
          <a:endParaRPr lang="en"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dirty="0">
              <a:effectLst>
                <a:outerShdw blurRad="38100" dist="38100" dir="2700000" algn="tl">
                  <a:srgbClr val="000000">
                    <a:alpha val="43137"/>
                  </a:srgbClr>
                </a:outerShdw>
              </a:effectLst>
            </a:rPr>
            <a:t>With wisdom</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We need “the wisdom that comes from heaven” (James 3:17) in our relationship with those who do not yet know Jesus</a:t>
          </a:r>
          <a:endParaRPr lang="en" sz="20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With kind words</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Our words should always be courteous so that they will listen to us with pleasure.</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dirty="0">
              <a:effectLst>
                <a:outerShdw blurRad="38100" dist="38100" dir="2700000" algn="tl">
                  <a:srgbClr val="000000">
                    <a:alpha val="43137"/>
                  </a:srgbClr>
                </a:outerShdw>
              </a:effectLst>
            </a:rPr>
            <a:t>With words “seasoned with salt”</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The conversation should be appropriate and adapted to the person and the environment around them.</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dirty="0">
              <a:effectLst>
                <a:outerShdw blurRad="38100" dist="38100" dir="2700000" algn="tl">
                  <a:srgbClr val="000000">
                    <a:alpha val="43137"/>
                  </a:srgbClr>
                </a:outerShdw>
              </a:effectLst>
            </a:rPr>
            <a:t>Answering each one as appropriate</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Since each person is different, the Holy Spirit will guide us on what to respond in each moment</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Wives are subject to their husbands (Col. 3:18; Eph.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This submission is within a mutual submission                     (Eph. 5:21), and must be             “as is fitting in the Lord.”</a:t>
          </a:r>
          <a:endParaRPr lang="en" sz="20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Husbands should love their wives (Col. 3:19; Eph.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Love them with the same love that Christ loved us (Eph. 5:25)</a:t>
          </a:r>
          <a:endParaRPr lang="en" sz="20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They are responsible for their own well-being                        (Eph.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Do not be “harsh” (do not embitter them, do not behave harshly or violently, do not be tyrannical)</a:t>
          </a:r>
          <a:endParaRPr lang="en" sz="20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Responsibilities of sons and daughters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3:20; Eph. 6:1-3)</a:t>
          </a:r>
          <a:endParaRPr lang="en" sz="20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Children's obedience is not optional</a:t>
          </a:r>
          <a:endParaRPr lang="en" sz="20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This obedience is based on the </a:t>
          </a:r>
          <a:r>
            <a:rPr lang="en-US" sz="2000" b="1" kern="1200" noProof="0" dirty="0"/>
            <a:t>fifth</a:t>
          </a:r>
          <a:r>
            <a:rPr lang="es-ES" sz="2000" b="1" kern="1200" noProof="0" dirty="0"/>
            <a:t> </a:t>
          </a:r>
          <a:r>
            <a:rPr lang="en" sz="2000" b="1" kern="1200" noProof="0" dirty="0"/>
            <a:t> commandment</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Furthermore, obedience comes with its own reward</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Parental Responsibilities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3:21; Eph.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Educate them without exasperating or irritating them, so as not to discourage them</a:t>
          </a:r>
          <a:endParaRPr lang="en" sz="20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Do not anger them by acting impatiently or capriciously</a:t>
          </a:r>
          <a:endParaRPr lang="en" sz="20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Educate them in the ways of God </a:t>
          </a:r>
          <a:br>
            <a:rPr lang="en" sz="2000" b="1" kern="1200" noProof="0" dirty="0"/>
          </a:br>
          <a:r>
            <a:rPr lang="en" sz="2000" b="1" kern="1200" noProof="0" dirty="0"/>
            <a:t>(Deut. 6:6-7; Prov.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Behavior of subordinates                                           (Col. 3:22-25; Eph.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Always do your best, even if no one is watching</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Strive for excellence in your work, as if you were doing it for God</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Accept reprimand when it is justified</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Good work pays off</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 bad boss does not exempt us from subordination (1P 2:18)</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Behavior of bosses </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(Col. 4:1; Eph.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To lead with justice and righteousness</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Do not use threats or capricious demands</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Every boss has a Boss over him, to whom he will be accountable</a:t>
          </a:r>
          <a:endParaRPr lang="en"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We need “the wisdom that comes from heaven” (James 3:17) in our relationship with those who do not yet know Jesus</a:t>
          </a:r>
          <a:endParaRPr lang="en" sz="20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With wisdom</a:t>
          </a:r>
          <a:endParaRPr lang="en"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Our words should always be courteous so that they will listen to us with pleasure.</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With kind words</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The conversation should be appropriate and adapted to the person and the environment around them.</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With words “seasoned with salt”</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Since each person is different, the Holy Spirit will guide us on what to respond in each moment</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Answering each one as appropriate</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21/02/2026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21/02/2026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21/02/2026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3831818"/>
          </a:xfrm>
          <a:prstGeom prst="rect">
            <a:avLst/>
          </a:prstGeom>
          <a:noFill/>
        </p:spPr>
        <p:txBody>
          <a:bodyPr wrap="square" rtlCol="0">
            <a:spAutoFit/>
          </a:bodyPr>
          <a:lstStyle/>
          <a:p>
            <a:pPr algn="ctr">
              <a:lnSpc>
                <a:spcPct val="150000"/>
              </a:lnSpc>
            </a:pPr>
            <a:r>
              <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LIVING WITH EACH OTHER</a:t>
            </a: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764813"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Lesson 12 for March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RELATIONSHIPS IN THE CHURCH</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“Devote yourselves to prayer, being watchful and thankful”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(Colossians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1015663"/>
          </a:xfrm>
          <a:prstGeom prst="rect">
            <a:avLst/>
          </a:prstGeom>
          <a:noFill/>
        </p:spPr>
        <p:txBody>
          <a:bodyPr wrap="square" rtlCol="0">
            <a:spAutoFit/>
          </a:bodyPr>
          <a:lstStyle/>
          <a:p>
            <a:pPr>
              <a:spcBef>
                <a:spcPts val="600"/>
              </a:spcBef>
            </a:pPr>
            <a:r>
              <a:rPr lang="en" sz="2000" b="1" noProof="0" dirty="0"/>
              <a:t>We are urged to “pray for each other” because “The prayer of a righteous person is powerful and effective” (James 5:16 </a:t>
            </a:r>
            <a:r>
              <a:rPr lang="en" sz="1600" b="1" noProof="0" dirty="0"/>
              <a:t>NIV</a:t>
            </a:r>
            <a:r>
              <a:rPr lang="en" sz="2000" b="1" noProof="0" dirty="0"/>
              <a:t>).</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46919"/>
            <a:ext cx="6038852" cy="1631216"/>
          </a:xfrm>
          <a:prstGeom prst="rect">
            <a:avLst/>
          </a:prstGeom>
          <a:noFill/>
        </p:spPr>
        <p:txBody>
          <a:bodyPr wrap="square">
            <a:spAutoFit/>
          </a:bodyPr>
          <a:lstStyle/>
          <a:p>
            <a:pPr>
              <a:spcBef>
                <a:spcPts val="600"/>
              </a:spcBef>
            </a:pPr>
            <a:r>
              <a:rPr lang="en" sz="2000" b="1" noProof="0" dirty="0"/>
              <a:t>Beyond morning and evening prayers, Paul proposes that we pray at any time (Col. 4:2; Eph. 6:18; 1 Thess. 5:17). Just as Nehemiah prayed silently before the king (Neh. 2:4), we have the privilege of praying in any place or situation.</a:t>
            </a: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539953"/>
            <a:ext cx="6038851" cy="2246769"/>
          </a:xfrm>
          <a:prstGeom prst="rect">
            <a:avLst/>
          </a:prstGeom>
          <a:noFill/>
        </p:spPr>
        <p:txBody>
          <a:bodyPr wrap="square">
            <a:spAutoFit/>
          </a:bodyPr>
          <a:lstStyle/>
          <a:p>
            <a:pPr>
              <a:spcBef>
                <a:spcPts val="600"/>
              </a:spcBef>
            </a:pPr>
            <a:r>
              <a:rPr lang="en" sz="2000" b="1" noProof="0" dirty="0"/>
              <a:t>Paul makes a special request to pray for those who proclaim the gospel (Col. 4:3-4; Eph. 6:19). It doesn't matter if the preacher has little or much experience in evangelism; no one is sufficient for this work. Paul himself not only prayed, but also asked the brothers to pray for him so that his words would be the right ones.</a:t>
            </a: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574963"/>
            <a:ext cx="6038851" cy="1015663"/>
          </a:xfrm>
          <a:prstGeom prst="rect">
            <a:avLst/>
          </a:prstGeom>
          <a:noFill/>
        </p:spPr>
        <p:txBody>
          <a:bodyPr wrap="square">
            <a:spAutoFit/>
          </a:bodyPr>
          <a:lstStyle/>
          <a:p>
            <a:pPr>
              <a:spcBef>
                <a:spcPts val="600"/>
              </a:spcBef>
            </a:pPr>
            <a:r>
              <a:rPr lang="en" sz="2000" b="1" noProof="0" dirty="0"/>
              <a:t>Furthermore, we have the assurance that the Holy Spirit will transform our prayer to make it effective (Rom.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401205"/>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“In every effort in every place where the truth is introduced there is need of different minds, different gifts, different plans and methods of labor being united. All should make it a point to counsel together, to pray together. Christ says that, “If two of you shall agree on earth as touching any thing that they shall ask, it shall be done for them of my Father which is in heaven.”                   (Matthew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RELATIONSHIPS WITH UNBELIEVERS</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646331"/>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“Be wise in the way you act toward outsiders; make the most of every opportunity.”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(Colossians 4:5 </a:t>
            </a:r>
            <a:r>
              <a:rPr lang="en" sz="11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NIV</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spcBef>
                <a:spcPts val="600"/>
              </a:spcBef>
            </a:pPr>
            <a:r>
              <a:rPr lang="en" sz="2000" b="1" noProof="0" dirty="0"/>
              <a:t>We have great benefits: we have learned what Jesus did for us; we have accepted it; and we have the assurance of salvation.</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3083562974"/>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en" sz="2000" b="1" noProof="0" dirty="0"/>
              <a:t>We know this because someone told us. Likewise, we must share it with others. How does Paul say we should relate to “outsiders,” those who do not yet know Jesus (Col.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939540"/>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“True courtesy blended with truth and justice makes the life not only useful but beautiful and fragrant. Kind words, pleasant looks, a cheerful countenance, throw a charm about the Christian that makes his influence almost irresistible. In forgetfulness of self, in the light and peace and happiness that he is constantly bestowing on others, he finds true joy.</a:t>
            </a:r>
          </a:p>
          <a:p>
            <a:pPr>
              <a:spcBef>
                <a:spcPts val="600"/>
              </a:spcBef>
            </a:pPr>
            <a:endParaRPr lang="en" sz="2400" b="1" noProof="0" dirty="0">
              <a:latin typeface="Constantia" panose="02030602050306030303" pitchFamily="18" charset="0"/>
            </a:endParaRPr>
          </a:p>
          <a:p>
            <a:pPr>
              <a:spcBef>
                <a:spcPts val="600"/>
              </a:spcBef>
            </a:pPr>
            <a:r>
              <a:rPr lang="en" sz="2400" b="1" noProof="0" dirty="0">
                <a:latin typeface="Constantia" panose="02030602050306030303" pitchFamily="18" charset="0"/>
              </a:rPr>
              <a:t>Let us be self-forgetful, ever on the watch to cheer others, to lighten their burdens by acts of tender kindness and deeds of unselfish love.”</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519754"/>
            <a:ext cx="5707781" cy="329320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“Let your speech always be with grace, seasoned with salt, that you may know how you ought to answer each one” </a:t>
            </a: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Colossians 4:6, </a:t>
            </a:r>
            <a:r>
              <a:rPr kumimoji="0" lang="en"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noProof="0" dirty="0">
                <a:solidFill>
                  <a:srgbClr val="994B00"/>
                </a:solidFill>
              </a:rPr>
              <a:t>Relationships between spouses (Col. 3:18-19)</a:t>
            </a:r>
          </a:p>
          <a:p>
            <a:pPr>
              <a:spcBef>
                <a:spcPts val="1200"/>
              </a:spcBef>
            </a:pPr>
            <a:r>
              <a:rPr lang="en" sz="2000" b="1" noProof="0" dirty="0">
                <a:solidFill>
                  <a:srgbClr val="399600"/>
                </a:solidFill>
              </a:rPr>
              <a:t>Relationships between parents and children (Col. 3:20-21)</a:t>
            </a:r>
          </a:p>
          <a:p>
            <a:pPr>
              <a:spcBef>
                <a:spcPts val="1200"/>
              </a:spcBef>
            </a:pPr>
            <a:r>
              <a:rPr lang="en" sz="2000" b="1" noProof="0" dirty="0">
                <a:solidFill>
                  <a:srgbClr val="00A47B"/>
                </a:solidFill>
              </a:rPr>
              <a:t>Relationships between bosses and workers  (Col. 3:22-25; 4:1)</a:t>
            </a:r>
          </a:p>
          <a:p>
            <a:pPr>
              <a:spcBef>
                <a:spcPts val="1200"/>
              </a:spcBef>
            </a:pPr>
            <a:r>
              <a:rPr lang="en" sz="2000" b="1" noProof="0" dirty="0">
                <a:solidFill>
                  <a:srgbClr val="8D009D"/>
                </a:solidFill>
              </a:rPr>
              <a:t>Relationships in the Church (Col. 4:2-4)</a:t>
            </a:r>
          </a:p>
          <a:p>
            <a:pPr>
              <a:spcBef>
                <a:spcPts val="1200"/>
              </a:spcBef>
            </a:pPr>
            <a:r>
              <a:rPr lang="en" sz="2000" b="1" noProof="0" dirty="0">
                <a:solidFill>
                  <a:srgbClr val="B70066"/>
                </a:solidFill>
              </a:rPr>
              <a:t>Relationships with unbelievers (Col.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1015663"/>
          </a:xfrm>
          <a:prstGeom prst="rect">
            <a:avLst/>
          </a:prstGeom>
          <a:noFill/>
        </p:spPr>
        <p:txBody>
          <a:bodyPr wrap="square" rtlCol="0">
            <a:spAutoFit/>
          </a:bodyPr>
          <a:lstStyle/>
          <a:p>
            <a:pPr>
              <a:spcBef>
                <a:spcPts val="600"/>
              </a:spcBef>
            </a:pPr>
            <a:r>
              <a:rPr lang="en" sz="2000" b="1" noProof="0" dirty="0">
                <a:solidFill>
                  <a:schemeClr val="bg1"/>
                </a:solidFill>
                <a:effectLst>
                  <a:glow rad="127000">
                    <a:srgbClr val="221700"/>
                  </a:glow>
                </a:effectLst>
              </a:rPr>
              <a:t>In the more practical part of the letter, Paul addresses the topic of interpersonal relationships in various circles of influence.</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323439"/>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Paul provides us with useful principles for improving relationships between spouses, between parents and children, between masters and slaves, between church brothers and sisters, and between believers and unbelievers.</a:t>
            </a: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323439"/>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Relationships cause tension and arguments. Therefore, there needs to be harmony, a general agreement about values, goals, and objectives.</a:t>
            </a: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RELATIONSHIPS BETWEEN SPOUSES</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861774"/>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“Wives, submit yourselves to your husbands, as is fitting in the Lord. Husbands, love your wives and do not be harsh with them.”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(Colossians 3:18-19)</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en" sz="2000" b="1" noProof="0" dirty="0"/>
              <a:t>Written at the same time, the epistles of Colossians and Ephesians contain similar (and complementary) advice regarding spouses (Col. 3:18-19; Eph.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2592619725"/>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spcBef>
                <a:spcPts val="600"/>
              </a:spcBef>
            </a:pPr>
            <a:r>
              <a:rPr lang="en" sz="2000" b="1" noProof="0" dirty="0"/>
              <a:t>Both spouses should work as a team, consult with each other, and make decisions unanimously, with the husband being the ideal leader of the family. Each should always seek the well-being of the other.</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339923"/>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“Let each give love rather than exact it. Cultivate that which is noblest in yourselves, and be quick to recognize the good qualities in each other. The consciousness of being appreciated is a wonderful stimulus and satisfaction. Sympathy and respect encourage the striving after excellence, and love itself increases as it stimulates to nobler aims. […]</a:t>
            </a:r>
          </a:p>
          <a:p>
            <a:pPr>
              <a:spcBef>
                <a:spcPts val="600"/>
              </a:spcBef>
            </a:pPr>
            <a:r>
              <a:rPr lang="en" sz="2400" b="1" noProof="0" dirty="0">
                <a:latin typeface="Constantia" panose="02030602050306030303" pitchFamily="18" charset="0"/>
              </a:rPr>
              <a:t>The wife is to respect her husband. The husband is to love and cherish his wife; and as their marriage vow unites them as one, so their belief in Christ should make them one in Him. What can be more pleasing to God than to see those who enter into the marriage relation seek together to learn of Jesus and to become more and more imbued with His Spirit?</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RELATIONSHIPS BETWEEN PARENTS AND CHILDREN</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656907"/>
            <a:ext cx="9753601"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“Children, obey your parents in everything, for this pleases the Lord. Fathers, do not embitter your children, or they will become discouraged. </a:t>
            </a:r>
            <a:r>
              <a:rPr lang="en" sz="1400" b="1" noProof="0" dirty="0">
                <a:solidFill>
                  <a:schemeClr val="accent6">
                    <a:lumMod val="75000"/>
                  </a:schemeClr>
                </a:solidFill>
                <a:latin typeface="Comic Sans MS" panose="030F0702030302020204" pitchFamily="66" charset="0"/>
              </a:rPr>
              <a:t>(Colossians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28036"/>
            <a:ext cx="7377150" cy="1631216"/>
          </a:xfrm>
          <a:prstGeom prst="rect">
            <a:avLst/>
          </a:prstGeom>
          <a:noFill/>
        </p:spPr>
        <p:txBody>
          <a:bodyPr wrap="square" rtlCol="0">
            <a:spAutoFit/>
          </a:bodyPr>
          <a:lstStyle/>
          <a:p>
            <a:pPr>
              <a:spcBef>
                <a:spcPts val="600"/>
              </a:spcBef>
            </a:pPr>
            <a:r>
              <a:rPr lang="en" sz="2000" b="1" noProof="0" dirty="0"/>
              <a:t>In today's society, the word "parents" should be applied to both established marriages and single-parent families. According to Paul, a healthy relationship is not solely the responsibility of the parents, but also of the children themselves.</a:t>
            </a: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1557120864"/>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15663"/>
          </a:xfrm>
          <a:prstGeom prst="rect">
            <a:avLst/>
          </a:prstGeom>
          <a:noFill/>
        </p:spPr>
        <p:txBody>
          <a:bodyPr wrap="square" rtlCol="0">
            <a:spAutoFit/>
          </a:bodyPr>
          <a:lstStyle/>
          <a:p>
            <a:pPr>
              <a:spcBef>
                <a:spcPts val="600"/>
              </a:spcBef>
            </a:pPr>
            <a:r>
              <a:rPr lang="en" sz="2000" b="1" noProof="0" dirty="0"/>
              <a:t>Morning and/or evening family worship is important for our children to learn about God and make decisions for eternal life. And let's not forget that our example is the greatest educator of our children.</a:t>
            </a: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293209"/>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“Parents, let your children see that you love them and will do all in your power to make them happy. If you do so, your necessary restrictions will have far greater weight in their young minds. Rule your children with tenderness and compassion, remembering that “their angels do always behold the face of My Father which is in heaven.” If you desire the angels to do for your children the work given them of God, co-operate with them by doing your part.”</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RELATIONSHIPS BETWEEN BOSSES AND WORKERS</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646331"/>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“Slaves, obey your earthly masters in everything; and do it, not only when their eye is on you and to curry their favor, but with sincerity of heart and reverence for the Lord.”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(Colossians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The relationship of servitude that existed in Paul's time has little to do with the types of slavery that, unfortunately, still exist today. Therefore, we must understand this advice within the context of a boss/subordinate relationship.</a:t>
            </a: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3661231336"/>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en" sz="2000" b="1" noProof="0" dirty="0"/>
              <a:t>All of us, bosses or subordinates, are servants (slaves) of Christ, since we serve Him.</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497059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“It was not the apostle’s work to overturn arbitrarily or suddenly the established order of society. To attempt this would be to prevent the success of the gospel. But he taught principles which struck at the very foundation of slavery and which, if carried into effect, would surely undermine the whole system. […]</a:t>
            </a:r>
          </a:p>
          <a:p>
            <a:pPr>
              <a:spcBef>
                <a:spcPts val="600"/>
              </a:spcBef>
            </a:pPr>
            <a:r>
              <a:rPr lang="en" sz="2400" b="1" noProof="0" dirty="0">
                <a:latin typeface="Constantia" panose="02030602050306030303" pitchFamily="18" charset="0"/>
              </a:rPr>
              <a:t>Christianity makes a strong bond of union between master and slave, king and subject, the gospel minister and the degraded sinner who has found in Christ cleansing from sin. They have been washed in the same blood, quickened by the same Spirit; and they are made one in Christ Jesus.</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780</TotalTime>
  <Words>1755</Words>
  <Application>Microsoft Office PowerPoint</Application>
  <PresentationFormat>Panorámica</PresentationFormat>
  <Paragraphs>80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Comic Sans MS</vt:lpstr>
      <vt:lpstr>Arial</vt:lpstr>
      <vt:lpstr>Calibri</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122</cp:revision>
  <dcterms:created xsi:type="dcterms:W3CDTF">2026-02-06T07:46:31Z</dcterms:created>
  <dcterms:modified xsi:type="dcterms:W3CDTF">2026-02-21T17:43:47Z</dcterms:modified>
</cp:coreProperties>
</file>