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A PORTRAIT OF LOVE</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The supremacy of love</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a:effectLst>
                <a:outerShdw blurRad="38100" dist="38100" dir="2700000" algn="tl">
                  <a:srgbClr val="000000">
                    <a:alpha val="43137"/>
                  </a:srgbClr>
                </a:outerShdw>
              </a:effectLst>
            </a:rPr>
            <a:t>The most excellent way</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The characteristics of love</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What love does</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What love does NOT do</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 portrait of Jesus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The perseverance of love</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The greatest of virtues</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suffers long</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is kind</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rejoices in the truth</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dirty="0"/>
            <a:t>: to have long spirit, to endure, to be patient</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 sz="1800" b="1" noProof="0" dirty="0"/>
            <a:t>Show patience and tolerate the mistakes of others</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dirty="0"/>
            <a:t>: act benevolently</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 sz="1800" b="1" noProof="0" dirty="0"/>
            <a:t>It is merciful and compassionate</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to express sympathy, to congratulate</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 sz="1800" b="1" noProof="0" dirty="0"/>
            <a:t>It rejoices with those who support the truth</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bears all things</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to cover with silence (to endure patiently)</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 sz="1600" b="1" noProof="0" dirty="0"/>
            <a:t>Hide and keep silent about the faults of others, without revealing them</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believes all things</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dirty="0"/>
            <a:t>: to have faith, to give credit, to trust</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 sz="1800" b="1" noProof="0" dirty="0"/>
            <a:t>It does not condemn, but rather grants the benefit of the doubt</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hopes all things</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1" noProof="0" dirty="0"/>
            <a:t> to wait or to trust</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Always expect something good to happen</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endures all things</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to resist, to endure, to have fortitude, to persevere</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Endure hardships, trials, and persecution</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does not envy</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zeloō</a:t>
          </a:r>
          <a:r>
            <a:rPr lang="en" sz="1800" b="1" noProof="0" dirty="0"/>
            <a:t>: to have a </a:t>
          </a:r>
          <a:br>
            <a:rPr lang="en" sz="1800" b="1" noProof="0" dirty="0"/>
          </a:br>
          <a:r>
            <a:rPr lang="en" sz="1800" b="1" noProof="0" dirty="0"/>
            <a:t>burning feeling</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 sz="1800" b="1" noProof="0" dirty="0"/>
            <a:t>It does not envy those who have other gifts or virtues</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does not parade itself</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to boast, to brag</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dirty="0"/>
            <a:t>It does not want to be praised by others</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is not puffed up</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to swell up, to become proud</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 sz="1700" b="1" noProof="0" dirty="0"/>
            <a:t>It does not have an exaggerated view of himself</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does not behave rudely</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to act improperly</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 sz="1800" b="1" noProof="0" dirty="0"/>
            <a:t>It does not act against social and moral norms</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does not seek his own</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to search</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 sz="1800" b="1" noProof="0" dirty="0"/>
            <a:t>It gives up his rights for the good of others</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is not provoked</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dirty="0"/>
            <a:t>: to sharpen something to irritate, incite or exasperate</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 sz="1800" b="1" noProof="0" dirty="0"/>
            <a:t>It is neither irascible nor overly sensitive</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thinks no evil</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take inventory</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 sz="1800" b="1" noProof="0" dirty="0"/>
            <a:t>It forgives and disregards offenses received</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It does not rejoice in iniquity</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to be cheerful, happy, or to feel well</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 sz="1800" b="1" noProof="0" dirty="0"/>
            <a:t>It does not rejoice in mistakes, but seeks to correct them</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 sz="2000" b="1" noProof="0" dirty="0"/>
            <a:t>He endured beatings, insults, and contempt </a:t>
          </a:r>
          <a:br>
            <a:rPr lang="en" sz="2000" b="1" noProof="0" dirty="0"/>
          </a:br>
          <a:r>
            <a:rPr lang="en" sz="2000" b="1" noProof="0" dirty="0"/>
            <a:t>(Matt.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is kind</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He cared about anyone who was suffering</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suffers long</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rejoices in the truth</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 sz="2000" b="1" noProof="0" dirty="0"/>
            <a:t>He taught the truth with clarity and conviction</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bears all things</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 sz="2000" b="1" noProof="0" dirty="0"/>
            <a:t>He did not judge the sinful woman and granted her forgiveness                    (John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believes all things</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a:t>He </a:t>
          </a:r>
          <a:r>
            <a:rPr lang="en" sz="2000" b="1" noProof="0" dirty="0"/>
            <a:t>trusted in the sincerity of Zacchaeus </a:t>
          </a:r>
          <a:br>
            <a:rPr lang="en" sz="2000" b="1" noProof="0" dirty="0"/>
          </a:br>
          <a:r>
            <a:rPr lang="en" sz="2000" b="1" noProof="0" dirty="0"/>
            <a:t>(Lk.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hopes all things</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He prepared 12 men for an “impossible” mission</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 endures all things</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He endured hunger, rejection, pain, and persecution</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He does not envy</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did not seek honors, and he associated with the humble</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He does not parade itself</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Although he was the King of the Universe, he did not boast about it</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He is not puffed up</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was willing to do the humblest jobs</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He does not behave rudely</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treated everyone with courtesy and propriety</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dirty="0">
              <a:solidFill>
                <a:schemeClr val="tx1"/>
              </a:solidFill>
            </a:rPr>
            <a:t>He does not seek his own</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always did the will of his Father                (Jn.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He is not provoked</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Even when they struck him, he responded with courtesy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(John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dirty="0">
              <a:solidFill>
                <a:schemeClr val="tx1"/>
              </a:solidFill>
            </a:rPr>
            <a:t>He thinks no evil</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asked forgiveness for those who    crucified him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(Lk.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 sz="1800" b="1" noProof="0" dirty="0">
              <a:solidFill>
                <a:schemeClr val="tx1"/>
              </a:solidFill>
            </a:rPr>
            <a:t>He does not rejoice in iniquity</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 spoke harshly to the unjust Pharisees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dirty="0">
              <a:effectLst>
                <a:outerShdw blurRad="38100" dist="38100" dir="2700000" algn="tl">
                  <a:srgbClr val="000000">
                    <a:alpha val="43137"/>
                  </a:srgbClr>
                </a:outerShdw>
              </a:effectLst>
            </a:rPr>
            <a:t>A PORTRAIT OF LOVE</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The supremacy of love</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The most excellent way</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The characteristics of love</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What love does</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What love does NOT do</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 portrait of Jesus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The perseverance of love</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The greatest of virtues</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suffers long</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dirty="0"/>
            <a:t>: to have long spirit, to endure, to be patient</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Show patience and tolerate the mistakes of others</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is kind</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dirty="0"/>
            <a:t>: act benevolently</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is merciful and compassionate</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rejoices in the truth</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dirty="0"/>
            <a:t>: to express sympathy, to congratulate</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rejoices with those who support the truth</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bears all things</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dirty="0"/>
            <a:t>: to cover with silence (to endure patiently)</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Hide and keep silent about the faults of others, without revealing them</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believes all things</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dirty="0"/>
            <a:t>: to have faith, to give credit, to trust</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does not condemn, but rather grants the benefit of the doubt</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hopes all things</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1" kern="1200" noProof="0" dirty="0"/>
            <a:t> to wait or to trust</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Always expect something good to happen</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endures all things</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dirty="0"/>
            <a:t>: to resist, to endure, to have fortitude, to persevere</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Endure hardships, trials, and persecution</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does not envy</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zeloō</a:t>
          </a:r>
          <a:r>
            <a:rPr lang="en" sz="1800" b="1" kern="1200" noProof="0" dirty="0"/>
            <a:t>: to have a </a:t>
          </a:r>
          <a:br>
            <a:rPr lang="en" sz="1800" b="1" kern="1200" noProof="0" dirty="0"/>
          </a:br>
          <a:r>
            <a:rPr lang="en" sz="1800" b="1" kern="1200" noProof="0" dirty="0"/>
            <a:t>burning feeling</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does not envy those who have other gifts or virtues</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does not parade itself</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dirty="0"/>
            <a:t>: to boast, to brag</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does not want to be praised by others</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is not puffed up</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dirty="0"/>
            <a:t>: to swell up, to become proud</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 sz="1700" b="1" kern="1200" noProof="0" dirty="0"/>
            <a:t>It does not have an exaggerated view of himself</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does not behave rudely</a:t>
          </a: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dirty="0"/>
            <a:t>: to act improperly</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does not act against social and moral norms</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does not seek his own</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dirty="0"/>
            <a:t>: to search</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gives up his rights for the good of others</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is not provoked</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paroxynō </a:t>
          </a:r>
          <a:r>
            <a:rPr lang="en" sz="1800" b="1" kern="1200" noProof="0" dirty="0"/>
            <a:t>: to sharpen something to irritate, incite or exasperate</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is neither irascible nor overly sensitive</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thinks no evil</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logizomai </a:t>
          </a:r>
          <a:r>
            <a:rPr lang="en" sz="1800" b="1" kern="1200" noProof="0" dirty="0"/>
            <a:t>: take inventory</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forgives and disregards offenses received</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It does not rejoice in iniquity</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dirty="0"/>
            <a:t>: to be cheerful, happy, or to feel well</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 does not rejoice in mistakes, but seeks to correct them</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endured beatings, insults, and contempt </a:t>
          </a:r>
          <a:br>
            <a:rPr lang="en" sz="2000" b="1" kern="1200" noProof="0" dirty="0"/>
          </a:br>
          <a:r>
            <a:rPr lang="en" sz="2000" b="1" kern="1200" noProof="0" dirty="0"/>
            <a:t>(Matt.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suffers long</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cared about anyone who was suffering</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is kind</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taught the truth with clarity and conviction</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rejoices in the truth</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did not judge the sinful woman and granted her forgiveness                    (John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bears all things</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a:t>He </a:t>
          </a:r>
          <a:r>
            <a:rPr lang="en" sz="2000" b="1" kern="1200" noProof="0" dirty="0"/>
            <a:t>trusted in the sincerity of Zacchaeus </a:t>
          </a:r>
          <a:br>
            <a:rPr lang="en" sz="2000" b="1" kern="1200" noProof="0" dirty="0"/>
          </a:br>
          <a:r>
            <a:rPr lang="en" sz="2000" b="1" kern="1200" noProof="0" dirty="0"/>
            <a:t>(Lk.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believes all things</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prepared 12 men for an “impossible” mission</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hopes all things</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He endured hunger, rejection, pain, and persecution</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 endures all things</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did not seek honors, and he associated with the humble</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He does not envy</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Although he was the King of the Universe, he did not boast about it</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He does not parade itself</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was willing to do the humblest jobs</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He is not puffed up</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treated everyone with courtesy and propriety</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He does not behave rudely</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always did the will of his Father                (Jn.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He does not seek his own</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Even when they struck him, he responded with courtesy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(John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He is not provoked</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asked forgiveness for those who    crucified him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(Lk.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He thinks no evil</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 spoke harshly to the unjust Pharisees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He does not rejoice in iniquity</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28/07/2026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28/07/2026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28/07/2026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LOVE</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n" sz="1600" b="1" noProof="0" dirty="0">
                <a:solidFill>
                  <a:srgbClr val="EDE4C9"/>
                </a:solidFill>
                <a:effectLst>
                  <a:outerShdw blurRad="38100" dist="38100" dir="2700000" algn="tl">
                    <a:srgbClr val="000000">
                      <a:alpha val="43137"/>
                    </a:srgbClr>
                  </a:outerShdw>
                </a:effectLst>
              </a:rPr>
              <a:t>Lesson 7 for August 15,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398426549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JESUS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“This is My commandment, that you love one another as I have loved you.”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(John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dirty="0">
                <a:ln/>
                <a:solidFill>
                  <a:srgbClr val="F1CD7E"/>
                </a:solidFill>
                <a:effectLst>
                  <a:outerShdw blurRad="50800" dist="50800" dir="3000000" algn="ctr" rotWithShape="0">
                    <a:schemeClr val="accent5">
                      <a:lumMod val="50000"/>
                    </a:schemeClr>
                  </a:outerShdw>
                </a:effectLst>
              </a:rPr>
              <a:t>THE PERSEVERANCE OF</a:t>
            </a:r>
          </a:p>
          <a:p>
            <a:pPr algn="ctr"/>
            <a:r>
              <a:rPr lang="en" sz="6000" b="1" noProof="0" dirty="0">
                <a:ln/>
                <a:solidFill>
                  <a:srgbClr val="F1CD7E"/>
                </a:solidFill>
                <a:effectLst>
                  <a:outerShdw blurRad="50800" dist="50800" dir="3000000" algn="ctr" rotWithShape="0">
                    <a:schemeClr val="accent5">
                      <a:lumMod val="50000"/>
                    </a:schemeClr>
                  </a:outerShdw>
                </a:effectLst>
              </a:rPr>
              <a:t>LOVE</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THE GREATEST OF VIRTUES</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“And now abide faith, hope, love, these three; but the greatest of these is love.”</a:t>
            </a:r>
          </a:p>
          <a:p>
            <a:pPr algn="ctr"/>
            <a:r>
              <a:rPr lang="en" sz="1400" b="1" noProof="0" dirty="0">
                <a:solidFill>
                  <a:schemeClr val="accent1">
                    <a:lumMod val="75000"/>
                  </a:schemeClr>
                </a:solidFill>
                <a:latin typeface="Comic Sans MS" panose="030F0702030302020204" pitchFamily="66" charset="0"/>
              </a:rPr>
              <a:t>(1 Corinthians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323439"/>
          </a:xfrm>
          <a:prstGeom prst="rect">
            <a:avLst/>
          </a:prstGeom>
          <a:noFill/>
        </p:spPr>
        <p:txBody>
          <a:bodyPr wrap="square" rtlCol="0">
            <a:spAutoFit/>
          </a:bodyPr>
          <a:lstStyle/>
          <a:p>
            <a:pPr>
              <a:spcBef>
                <a:spcPts val="600"/>
              </a:spcBef>
            </a:pPr>
            <a:r>
              <a:rPr lang="en" sz="2000" b="1" noProof="0" dirty="0"/>
              <a:t>The Corinthians were showing by their attitude what love does not do: they were envious; boastful; vain; they acted improperly; they were selfish; they were easily irritated; they were spiteful; and they tolerated sin.</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en" sz="2000" b="1" noProof="0" dirty="0"/>
              <a:t>When Jesus comes, sin will cease to exist, and we will enjoy eternal life with Him. Then, prophecy, tongues, and other gifts, along with faith and hope, will no longer be necessary. But love will endure forever</a:t>
            </a:r>
            <a:br>
              <a:rPr lang="en" sz="2000" b="1" noProof="0" dirty="0"/>
            </a:br>
            <a:r>
              <a:rPr lang="en" sz="2000" b="1" noProof="0" dirty="0"/>
              <a:t>(1 Corinthians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2845803"/>
            <a:ext cx="6547786" cy="1631216"/>
          </a:xfrm>
          <a:prstGeom prst="rect">
            <a:avLst/>
          </a:prstGeom>
          <a:noFill/>
        </p:spPr>
        <p:txBody>
          <a:bodyPr wrap="square">
            <a:spAutoFit/>
          </a:bodyPr>
          <a:lstStyle/>
          <a:p>
            <a:pPr>
              <a:spcBef>
                <a:spcPts val="600"/>
              </a:spcBef>
            </a:pPr>
            <a:r>
              <a:rPr lang="en" sz="2000" b="1" noProof="0" dirty="0"/>
              <a:t>Like them, we must abandon these faults and abound in the virtues of love, as Paul teaches us, in order to use spiritual gifts correctly. He also invites us to abide in two other virtues: faith and hope.</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“God is love. The love of the Father and the Son is an attribute of every believer. The Word of God is the channel through which divine love is communicated to man. God’s truth is the medium by which the intellect is reached. The Holy Spirit is given to the human agent who works in cooperation with divine agencies. It transforms mind and character, enabling man to endure as seeing Him who is invisible. Perfect love can be enjoyed only through the belief of the truth and the reception of the Holy Spirit.”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“And now these three remain: faith, hope and love. But the greatest of these is love”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Corinthians 13:13, </a:t>
            </a:r>
            <a:r>
              <a:rPr kumimoji="0" lang="en" sz="1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NIV</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707886"/>
          </a:xfrm>
          <a:prstGeom prst="rect">
            <a:avLst/>
          </a:prstGeom>
          <a:noFill/>
        </p:spPr>
        <p:txBody>
          <a:bodyPr wrap="square" rtlCol="0">
            <a:spAutoFit/>
          </a:bodyPr>
          <a:lstStyle/>
          <a:p>
            <a:pPr>
              <a:spcBef>
                <a:spcPts val="600"/>
              </a:spcBef>
            </a:pPr>
            <a:r>
              <a:rPr lang="en" sz="2000" b="1" noProof="0" dirty="0"/>
              <a:t>1 Corinthians 13 is known as “the love chapter.” It doesn’t define romantic love, but a much deeper kind of love: divine love.</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2637069573"/>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en" sz="2000" b="1" noProof="0" dirty="0"/>
              <a:t>Love is the driving force behind all our actions, the reason why we do what benefits those with whom we interact.</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707886"/>
          </a:xfrm>
          <a:prstGeom prst="rect">
            <a:avLst/>
          </a:prstGeom>
          <a:noFill/>
        </p:spPr>
        <p:txBody>
          <a:bodyPr wrap="square">
            <a:spAutoFit/>
          </a:bodyPr>
          <a:lstStyle/>
          <a:p>
            <a:pPr>
              <a:spcBef>
                <a:spcPts val="600"/>
              </a:spcBef>
            </a:pPr>
            <a:r>
              <a:rPr lang="en" sz="2000" b="1" noProof="0" dirty="0"/>
              <a:t>Paul magnificently explains how to show in our lives the love of God that has been poured into our hearts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THE SUPREMACY OF LOVE</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THE MOST EXCELLENT WAY</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“But earnestly desire the best gifts. And yet I show you a more excellent way.” </a:t>
            </a:r>
            <a:r>
              <a:rPr lang="en" sz="1400" b="1" noProof="0" dirty="0">
                <a:solidFill>
                  <a:schemeClr val="accent1">
                    <a:lumMod val="50000"/>
                  </a:schemeClr>
                </a:solidFill>
                <a:latin typeface="Comic Sans MS" panose="030F0702030302020204" pitchFamily="66" charset="0"/>
              </a:rPr>
              <a:t>(1 Corinthians 12:31)</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n" sz="2000" b="1" noProof="0" dirty="0"/>
              <a:t>What kind of love is Paul presenting in 1 Corinthians 13, and why does it surpass any spiritual gift? (1 Cor.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31216"/>
          </a:xfrm>
          <a:prstGeom prst="rect">
            <a:avLst/>
          </a:prstGeom>
          <a:noFill/>
        </p:spPr>
        <p:txBody>
          <a:bodyPr wrap="square">
            <a:spAutoFit/>
          </a:bodyPr>
          <a:lstStyle/>
          <a:p>
            <a:pPr>
              <a:spcBef>
                <a:spcPts val="600"/>
              </a:spcBef>
            </a:pPr>
            <a:r>
              <a:rPr lang="en" sz="2000" b="1" noProof="0" dirty="0"/>
              <a:t>No spiritual gift is useful if it is not exercised motivated by this kind of love. In fact, all our actions and thoughts should be infused with </a:t>
            </a:r>
            <a:r>
              <a:rPr lang="en" sz="2000" b="1" i="1" noProof="0" dirty="0"/>
              <a:t>agape love</a:t>
            </a:r>
            <a:r>
              <a:rPr lang="en" sz="2000" b="1" noProof="0" dirty="0"/>
              <a:t>.</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en" sz="2000" b="1" noProof="0" dirty="0"/>
              <a:t>Jesus warned us that, because of wickedness, this love will grow cold </a:t>
            </a:r>
            <a:br>
              <a:rPr lang="en" sz="2000" b="1" noProof="0" dirty="0"/>
            </a:br>
            <a:r>
              <a:rPr lang="en" sz="2000" b="1" noProof="0" dirty="0"/>
              <a:t>(Matthew 24:12). But we must not allow this to happen to us, in our homes, or in our churches.</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1922417"/>
            <a:ext cx="7858933" cy="1323439"/>
          </a:xfrm>
          <a:prstGeom prst="rect">
            <a:avLst/>
          </a:prstGeom>
          <a:noFill/>
        </p:spPr>
        <p:txBody>
          <a:bodyPr wrap="square">
            <a:spAutoFit/>
          </a:bodyPr>
          <a:lstStyle/>
          <a:p>
            <a:pPr>
              <a:spcBef>
                <a:spcPts val="600"/>
              </a:spcBef>
            </a:pPr>
            <a:r>
              <a:rPr lang="en" sz="2000" b="1" noProof="0" dirty="0"/>
              <a:t>In Greek there are several words to define love. Paul chooses </a:t>
            </a:r>
            <a:r>
              <a:rPr lang="en" sz="2000" b="1" i="1" noProof="0" dirty="0"/>
              <a:t>agape </a:t>
            </a:r>
            <a:r>
              <a:rPr lang="en" sz="2000" b="1" noProof="0" dirty="0"/>
              <a:t>(selfless, unconditional, and reflective love, which seeks only the well-being of the beloved), which is the same one that John uses when saying that “God is love” (1 John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THE CHARACTERISTICS OF</a:t>
            </a:r>
          </a:p>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LOVE</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WHAT LOVE DOES</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“Love suffers long and is kind; […] but rejoices in the truth; bears all things, believes all things, hopes all things, endures all things.” </a:t>
            </a:r>
            <a:r>
              <a:rPr lang="en" sz="1400" b="1" noProof="0" dirty="0">
                <a:solidFill>
                  <a:schemeClr val="accent5"/>
                </a:solidFill>
                <a:latin typeface="Comic Sans MS" panose="030F0702030302020204" pitchFamily="66" charset="0"/>
              </a:rPr>
              <a:t>(1 Corinthians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741526773"/>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200329"/>
          </a:xfrm>
          <a:prstGeom prst="rect">
            <a:avLst/>
          </a:prstGeom>
          <a:noFill/>
        </p:spPr>
        <p:txBody>
          <a:bodyPr wrap="square">
            <a:spAutoFit/>
          </a:bodyPr>
          <a:lstStyle/>
          <a:p>
            <a:pPr algn="ctr"/>
            <a:r>
              <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WHAT LOVE DOES NOT DO</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58242"/>
            <a:ext cx="3581400" cy="1569660"/>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love does not envy; love does not parade itself, is not puffed up; does not behave rudely, does not seek its own, is not provoked, thinks no evil; does not rejoice in iniquity […]” </a:t>
            </a:r>
            <a:r>
              <a:rPr lang="en" sz="1200" b="1" noProof="0" dirty="0">
                <a:solidFill>
                  <a:schemeClr val="accent3">
                    <a:lumMod val="75000"/>
                  </a:schemeClr>
                </a:solidFill>
                <a:latin typeface="Comic Sans MS" panose="030F0702030302020204" pitchFamily="66" charset="0"/>
              </a:rPr>
              <a:t>(1 Corinthians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459016129"/>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JESUS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“This is My commandment, that you love one another as I have loved you.”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(John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467936911"/>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652</TotalTime>
  <Words>1331</Words>
  <Application>Microsoft Office PowerPoint</Application>
  <PresentationFormat>Panorámica</PresentationFormat>
  <Paragraphs>120</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Constantia</vt:lpstr>
      <vt:lpstr>Arial</vt:lpstr>
      <vt:lpstr>Aptos Display</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140</cp:revision>
  <dcterms:created xsi:type="dcterms:W3CDTF">2026-07-11T14:17:46Z</dcterms:created>
  <dcterms:modified xsi:type="dcterms:W3CDTF">2026-07-28T07:00:15Z</dcterms:modified>
</cp:coreProperties>
</file>